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508" r:id="rId2"/>
    <p:sldId id="445" r:id="rId3"/>
    <p:sldId id="561" r:id="rId4"/>
    <p:sldId id="501" r:id="rId5"/>
    <p:sldId id="490" r:id="rId6"/>
    <p:sldId id="562" r:id="rId7"/>
    <p:sldId id="556" r:id="rId8"/>
    <p:sldId id="516" r:id="rId9"/>
    <p:sldId id="524" r:id="rId10"/>
    <p:sldId id="519" r:id="rId11"/>
    <p:sldId id="520" r:id="rId12"/>
    <p:sldId id="521" r:id="rId13"/>
    <p:sldId id="525" r:id="rId14"/>
    <p:sldId id="563" r:id="rId15"/>
    <p:sldId id="564" r:id="rId16"/>
    <p:sldId id="530" r:id="rId17"/>
    <p:sldId id="565" r:id="rId18"/>
    <p:sldId id="566" r:id="rId19"/>
    <p:sldId id="534" r:id="rId20"/>
    <p:sldId id="567" r:id="rId21"/>
    <p:sldId id="568" r:id="rId22"/>
    <p:sldId id="539" r:id="rId23"/>
    <p:sldId id="540" r:id="rId24"/>
    <p:sldId id="557" r:id="rId25"/>
    <p:sldId id="546" r:id="rId26"/>
    <p:sldId id="549" r:id="rId27"/>
    <p:sldId id="569" r:id="rId28"/>
    <p:sldId id="553"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n" initials="L" lastIdx="1" clrIdx="0"/>
  <p:cmAuthor id="1" name="Daniell" initials="BD"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D7D901"/>
    <a:srgbClr val="FFFF66"/>
    <a:srgbClr val="B482DA"/>
    <a:srgbClr val="336633"/>
    <a:srgbClr val="FF9933"/>
    <a:srgbClr val="009999"/>
    <a:srgbClr val="9966FF"/>
    <a:srgbClr val="FF3300"/>
    <a:srgbClr val="663366"/>
    <a:srgbClr val="2951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51" autoAdjust="0"/>
    <p:restoredTop sz="78587" autoAdjust="0"/>
  </p:normalViewPr>
  <p:slideViewPr>
    <p:cSldViewPr snapToGrid="0" showGuides="1">
      <p:cViewPr>
        <p:scale>
          <a:sx n="50" d="100"/>
          <a:sy n="50" d="100"/>
        </p:scale>
        <p:origin x="-1872" y="-80"/>
      </p:cViewPr>
      <p:guideLst>
        <p:guide orient="horz" pos="2404"/>
        <p:guide pos="4224"/>
      </p:guideLst>
    </p:cSldViewPr>
  </p:slideViewPr>
  <p:outlineViewPr>
    <p:cViewPr>
      <p:scale>
        <a:sx n="33" d="100"/>
        <a:sy n="33" d="100"/>
      </p:scale>
      <p:origin x="0" y="6924"/>
    </p:cViewPr>
  </p:outlineViewPr>
  <p:notesTextViewPr>
    <p:cViewPr>
      <p:scale>
        <a:sx n="100" d="100"/>
        <a:sy n="100" d="100"/>
      </p:scale>
      <p:origin x="0" y="0"/>
    </p:cViewPr>
  </p:notesTextViewPr>
  <p:sorterViewPr>
    <p:cViewPr>
      <p:scale>
        <a:sx n="115" d="100"/>
        <a:sy n="115" d="100"/>
      </p:scale>
      <p:origin x="0" y="0"/>
    </p:cViewPr>
  </p:sorterViewPr>
  <p:notesViewPr>
    <p:cSldViewPr showGuides="1">
      <p:cViewPr varScale="1">
        <p:scale>
          <a:sx n="51" d="100"/>
          <a:sy n="51" d="100"/>
        </p:scale>
        <p:origin x="-17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167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mn-cs"/>
              </a:defRPr>
            </a:lvl1pPr>
          </a:lstStyle>
          <a:p>
            <a:pPr>
              <a:defRPr/>
            </a:pPr>
            <a:endParaRPr lang="en-US"/>
          </a:p>
        </p:txBody>
      </p:sp>
      <p:sp>
        <p:nvSpPr>
          <p:cNvPr id="167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167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A215B46E-71D8-4192-B3B5-1250A153B1F1}" type="slidenum">
              <a:rPr lang="en-US"/>
              <a:pPr/>
              <a:t>‹#›</a:t>
            </a:fld>
            <a:endParaRPr lang="en-US"/>
          </a:p>
        </p:txBody>
      </p:sp>
    </p:spTree>
    <p:extLst>
      <p:ext uri="{BB962C8B-B14F-4D97-AF65-F5344CB8AC3E}">
        <p14:creationId xmlns:p14="http://schemas.microsoft.com/office/powerpoint/2010/main" val="1097326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DBF81C38-1BA8-4F45-BF13-AA20ED200168}" type="slidenum">
              <a:rPr lang="en-US"/>
              <a:pPr/>
              <a:t>‹#›</a:t>
            </a:fld>
            <a:endParaRPr lang="en-US"/>
          </a:p>
        </p:txBody>
      </p:sp>
    </p:spTree>
    <p:extLst>
      <p:ext uri="{BB962C8B-B14F-4D97-AF65-F5344CB8AC3E}">
        <p14:creationId xmlns:p14="http://schemas.microsoft.com/office/powerpoint/2010/main" val="17814778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Qualitative</a:t>
            </a:r>
            <a:r>
              <a:rPr lang="en-US" baseline="0" dirty="0" smtClean="0"/>
              <a:t> impact evaluation of HIA for Superfund Cleanup of Duwamish River in Seattle</a:t>
            </a:r>
          </a:p>
          <a:p>
            <a:endParaRPr lang="en-US" dirty="0" smtClean="0"/>
          </a:p>
          <a:p>
            <a:r>
              <a:rPr lang="en-US" dirty="0" smtClean="0"/>
              <a:t>Area</a:t>
            </a:r>
            <a:r>
              <a:rPr lang="en-US" baseline="0" dirty="0" smtClean="0"/>
              <a:t> around cleanup site – Duwamish Valley – industrial core of city for over 100 years – industry next to residential</a:t>
            </a:r>
          </a:p>
          <a:p>
            <a:endParaRPr lang="en-US" baseline="0" dirty="0" smtClean="0"/>
          </a:p>
          <a:p>
            <a:r>
              <a:rPr lang="en-US" baseline="0" dirty="0" smtClean="0"/>
              <a:t>With industrial use – pollution – one most polluted rivers in nation</a:t>
            </a:r>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a:t>
            </a:fld>
            <a:endParaRPr lang="en-US"/>
          </a:p>
        </p:txBody>
      </p:sp>
    </p:spTree>
    <p:extLst>
      <p:ext uri="{BB962C8B-B14F-4D97-AF65-F5344CB8AC3E}">
        <p14:creationId xmlns:p14="http://schemas.microsoft.com/office/powerpoint/2010/main" val="1813407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Calibri"/>
                <a:cs typeface="Calibri"/>
              </a:rPr>
              <a:t>- Transcripts</a:t>
            </a:r>
            <a:r>
              <a:rPr lang="en-US" sz="1200" baseline="0" dirty="0" smtClean="0">
                <a:latin typeface="Calibri"/>
                <a:cs typeface="Calibri"/>
              </a:rPr>
              <a:t> in</a:t>
            </a:r>
            <a:r>
              <a:rPr lang="en-US" sz="1200" dirty="0" smtClean="0">
                <a:latin typeface="Calibri"/>
                <a:cs typeface="Calibri"/>
              </a:rPr>
              <a:t> Microsoft Word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Calibri"/>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Calibri"/>
                <a:cs typeface="Calibri"/>
              </a:rPr>
              <a:t>- Transferred</a:t>
            </a:r>
            <a:r>
              <a:rPr lang="en-US" sz="1200" baseline="0" dirty="0" smtClean="0">
                <a:latin typeface="Calibri"/>
                <a:cs typeface="Calibri"/>
              </a:rPr>
              <a:t> into </a:t>
            </a:r>
            <a:r>
              <a:rPr lang="en-US" sz="1200" dirty="0" smtClean="0">
                <a:latin typeface="Calibri"/>
                <a:cs typeface="Calibri"/>
              </a:rPr>
              <a:t>Excel used for line-by-line data analysis and notation</a:t>
            </a: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10</a:t>
            </a:fld>
            <a:endParaRPr lang="en-US"/>
          </a:p>
        </p:txBody>
      </p:sp>
    </p:spTree>
    <p:extLst>
      <p:ext uri="{BB962C8B-B14F-4D97-AF65-F5344CB8AC3E}">
        <p14:creationId xmlns:p14="http://schemas.microsoft.com/office/powerpoint/2010/main" val="1095630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libri"/>
                <a:cs typeface="Calibri"/>
              </a:rPr>
              <a:t>Interpretation of verbatim text - identified 65 </a:t>
            </a:r>
            <a:r>
              <a:rPr lang="en-US" sz="1200" i="1" dirty="0" smtClean="0">
                <a:latin typeface="Calibri"/>
                <a:cs typeface="Calibri"/>
              </a:rPr>
              <a:t>emergent themes </a:t>
            </a:r>
            <a:r>
              <a:rPr lang="en-US" sz="1200" dirty="0" smtClean="0">
                <a:latin typeface="Calibri"/>
                <a:cs typeface="Calibri"/>
              </a:rPr>
              <a:t>related to impacts of the Duwamish HIA</a:t>
            </a:r>
          </a:p>
          <a:p>
            <a:endParaRPr lang="en-US" sz="1200" dirty="0" smtClean="0">
              <a:latin typeface="Calibri"/>
              <a:cs typeface="Calibri"/>
            </a:endParaRPr>
          </a:p>
          <a:p>
            <a:r>
              <a:rPr lang="en-US" sz="1200" dirty="0" smtClean="0">
                <a:latin typeface="Calibri"/>
                <a:cs typeface="Calibri"/>
              </a:rPr>
              <a:t>Comparing</a:t>
            </a:r>
            <a:r>
              <a:rPr lang="en-US" sz="1200" baseline="0" dirty="0" smtClean="0">
                <a:latin typeface="Calibri"/>
                <a:cs typeface="Calibri"/>
              </a:rPr>
              <a:t> and contrasting across emergent themes – condensing</a:t>
            </a:r>
            <a:r>
              <a:rPr lang="en-US" sz="1200" dirty="0" smtClean="0">
                <a:latin typeface="Calibri"/>
                <a:cs typeface="Calibri"/>
              </a:rPr>
              <a:t> according</a:t>
            </a:r>
            <a:r>
              <a:rPr lang="en-US" sz="1200" baseline="0" dirty="0" smtClean="0">
                <a:latin typeface="Calibri"/>
                <a:cs typeface="Calibri"/>
              </a:rPr>
              <a:t> to</a:t>
            </a:r>
            <a:r>
              <a:rPr lang="en-US" sz="1200" dirty="0" smtClean="0">
                <a:latin typeface="Calibri"/>
                <a:cs typeface="Calibri"/>
              </a:rPr>
              <a:t> key concepts - 16 </a:t>
            </a:r>
            <a:r>
              <a:rPr lang="en-US" sz="1200" i="1" dirty="0" smtClean="0">
                <a:latin typeface="Calibri"/>
                <a:cs typeface="Calibri"/>
              </a:rPr>
              <a:t>theme clusters </a:t>
            </a: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11</a:t>
            </a:fld>
            <a:endParaRPr lang="en-US"/>
          </a:p>
        </p:txBody>
      </p:sp>
    </p:spTree>
    <p:extLst>
      <p:ext uri="{BB962C8B-B14F-4D97-AF65-F5344CB8AC3E}">
        <p14:creationId xmlns:p14="http://schemas.microsoft.com/office/powerpoint/2010/main" val="221068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Considering relationships among theme</a:t>
            </a:r>
            <a:r>
              <a:rPr lang="en-GB" sz="1200" kern="1200" baseline="0" dirty="0" smtClean="0">
                <a:solidFill>
                  <a:schemeClr val="tx1"/>
                </a:solidFill>
                <a:effectLst/>
                <a:latin typeface="Arial" charset="0"/>
                <a:ea typeface="ＭＳ Ｐゴシック" charset="0"/>
                <a:cs typeface="ＭＳ Ｐゴシック" charset="0"/>
              </a:rPr>
              <a:t> </a:t>
            </a:r>
            <a:r>
              <a:rPr lang="en-GB" sz="1200" kern="1200" dirty="0" smtClean="0">
                <a:solidFill>
                  <a:schemeClr val="tx1"/>
                </a:solidFill>
                <a:effectLst/>
                <a:latin typeface="Arial" charset="0"/>
                <a:ea typeface="ＭＳ Ｐゴシック" charset="0"/>
                <a:cs typeface="ＭＳ Ｐゴシック" charset="0"/>
              </a:rPr>
              <a:t>clusters</a:t>
            </a:r>
            <a:r>
              <a:rPr lang="en-GB" sz="1200" kern="1200" baseline="0" dirty="0" smtClean="0">
                <a:solidFill>
                  <a:schemeClr val="tx1"/>
                </a:solidFill>
                <a:effectLst/>
                <a:latin typeface="Arial" charset="0"/>
                <a:ea typeface="ＭＳ Ｐゴシック" charset="0"/>
                <a:cs typeface="ＭＳ Ｐゴシック" charset="0"/>
              </a:rPr>
              <a:t> – rolled up into 4 </a:t>
            </a:r>
            <a:r>
              <a:rPr lang="en-GB" sz="1200" i="1" kern="1200" dirty="0" smtClean="0">
                <a:solidFill>
                  <a:schemeClr val="tx1"/>
                </a:solidFill>
                <a:effectLst/>
                <a:latin typeface="Arial" charset="0"/>
                <a:ea typeface="ＭＳ Ｐゴシック" charset="0"/>
                <a:cs typeface="ＭＳ Ｐゴシック" charset="0"/>
              </a:rPr>
              <a:t>superordinate themes</a:t>
            </a:r>
            <a:r>
              <a:rPr lang="en-GB" sz="1200" i="0" kern="1200" baseline="0" dirty="0" smtClean="0">
                <a:solidFill>
                  <a:schemeClr val="tx1"/>
                </a:solidFill>
                <a:effectLst/>
                <a:latin typeface="Arial" charset="0"/>
                <a:ea typeface="ＭＳ Ｐゴシック" charset="0"/>
                <a:cs typeface="ＭＳ Ｐゴシック" charset="0"/>
              </a:rPr>
              <a:t> - </a:t>
            </a:r>
            <a:r>
              <a:rPr lang="en-GB" sz="1200" kern="1200" dirty="0" smtClean="0">
                <a:solidFill>
                  <a:schemeClr val="tx1"/>
                </a:solidFill>
                <a:effectLst/>
                <a:latin typeface="Arial" charset="0"/>
                <a:ea typeface="ＭＳ Ｐゴシック" charset="0"/>
                <a:cs typeface="ＭＳ Ｐゴシック" charset="0"/>
              </a:rPr>
              <a:t>over-arching</a:t>
            </a:r>
            <a:r>
              <a:rPr lang="en-GB" sz="1200" kern="1200" baseline="0" dirty="0" smtClean="0">
                <a:solidFill>
                  <a:schemeClr val="tx1"/>
                </a:solidFill>
                <a:effectLst/>
                <a:latin typeface="Arial" charset="0"/>
                <a:ea typeface="ＭＳ Ｐゴシック" charset="0"/>
                <a:cs typeface="ＭＳ Ｐゴシック" charset="0"/>
              </a:rPr>
              <a:t> concepts and </a:t>
            </a:r>
            <a:r>
              <a:rPr lang="en-GB" sz="1200" kern="1200" dirty="0" smtClean="0">
                <a:solidFill>
                  <a:schemeClr val="tx1"/>
                </a:solidFill>
                <a:effectLst/>
                <a:latin typeface="Arial" charset="0"/>
                <a:ea typeface="ＭＳ Ｐゴシック" charset="0"/>
                <a:cs typeface="ＭＳ Ｐゴシック" charset="0"/>
              </a:rPr>
              <a:t>meanings in the data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akin to primary domains of impact of the Duwamish HIA</a:t>
            </a:r>
            <a:r>
              <a:rPr lang="en-GB" sz="1200" kern="1200" baseline="0" dirty="0" smtClean="0">
                <a:solidFill>
                  <a:schemeClr val="tx1"/>
                </a:solidFill>
                <a:effectLst/>
                <a:latin typeface="Arial" charset="0"/>
                <a:ea typeface="ＭＳ Ｐゴシック" charset="0"/>
                <a:cs typeface="ＭＳ Ｐゴシック" charset="0"/>
              </a:rPr>
              <a:t> –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effectLst/>
                <a:latin typeface="Arial" charset="0"/>
                <a:ea typeface="ＭＳ Ｐゴシック" charset="0"/>
                <a:cs typeface="ＭＳ Ｐゴシック" charset="0"/>
              </a:rPr>
              <a:t>provided</a:t>
            </a:r>
            <a:r>
              <a:rPr lang="en-GB" sz="1200" kern="1200" dirty="0" smtClean="0">
                <a:solidFill>
                  <a:schemeClr val="tx1"/>
                </a:solidFill>
                <a:effectLst/>
                <a:latin typeface="Arial" charset="0"/>
                <a:ea typeface="ＭＳ Ｐゴシック" charset="0"/>
                <a:cs typeface="ＭＳ Ｐゴシック" charset="0"/>
              </a:rPr>
              <a:t> framework for better comparative understanding of </a:t>
            </a:r>
            <a:r>
              <a:rPr lang="en-GB" sz="1200" kern="1200" baseline="0" dirty="0" smtClean="0">
                <a:solidFill>
                  <a:schemeClr val="tx1"/>
                </a:solidFill>
                <a:effectLst/>
                <a:latin typeface="Arial" charset="0"/>
                <a:ea typeface="ＭＳ Ｐゴシック" charset="0"/>
                <a:cs typeface="ＭＳ Ｐゴシック" charset="0"/>
              </a:rPr>
              <a:t>“finer</a:t>
            </a:r>
            <a:r>
              <a:rPr lang="en-GB" sz="1200" kern="1200" dirty="0" smtClean="0">
                <a:solidFill>
                  <a:schemeClr val="tx1"/>
                </a:solidFill>
                <a:effectLst/>
                <a:latin typeface="Arial" charset="0"/>
                <a:ea typeface="ＭＳ Ｐゴシック" charset="0"/>
                <a:cs typeface="ＭＳ Ｐゴシック" charset="0"/>
              </a:rPr>
              <a:t> grain” HIA impacts represented by theme clusters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Each superordinate theme was</a:t>
            </a:r>
            <a:r>
              <a:rPr lang="en-GB" sz="1200" kern="1200" baseline="0" dirty="0" smtClean="0">
                <a:solidFill>
                  <a:schemeClr val="tx1"/>
                </a:solidFill>
                <a:effectLst/>
                <a:latin typeface="Arial" charset="0"/>
                <a:ea typeface="ＭＳ Ｐゴシック" charset="0"/>
                <a:cs typeface="ＭＳ Ｐゴシック" charset="0"/>
              </a:rPr>
              <a:t> </a:t>
            </a:r>
            <a:r>
              <a:rPr lang="en-GB" sz="1200" kern="1200" dirty="0" smtClean="0">
                <a:solidFill>
                  <a:schemeClr val="tx1"/>
                </a:solidFill>
                <a:effectLst/>
                <a:latin typeface="Arial" charset="0"/>
                <a:ea typeface="ＭＳ Ｐゴシック" charset="0"/>
                <a:cs typeface="ＭＳ Ｐゴシック" charset="0"/>
              </a:rPr>
              <a:t>represented</a:t>
            </a:r>
            <a:r>
              <a:rPr lang="en-GB" sz="1200" kern="1200" baseline="0" dirty="0" smtClean="0">
                <a:solidFill>
                  <a:schemeClr val="tx1"/>
                </a:solidFill>
                <a:effectLst/>
                <a:latin typeface="Arial" charset="0"/>
                <a:ea typeface="ＭＳ Ｐゴシック" charset="0"/>
                <a:cs typeface="ＭＳ Ｐゴシック" charset="0"/>
              </a:rPr>
              <a:t> in </a:t>
            </a:r>
            <a:r>
              <a:rPr lang="en-GB" sz="1200" kern="1200" dirty="0" smtClean="0">
                <a:solidFill>
                  <a:schemeClr val="tx1"/>
                </a:solidFill>
                <a:effectLst/>
                <a:latin typeface="Arial" charset="0"/>
                <a:ea typeface="ＭＳ Ｐゴシック" charset="0"/>
                <a:cs typeface="ＭＳ Ｐゴシック" charset="0"/>
              </a:rPr>
              <a:t>&gt;50%</a:t>
            </a:r>
            <a:r>
              <a:rPr lang="en-GB" sz="1200" kern="1200" baseline="0" dirty="0" smtClean="0">
                <a:solidFill>
                  <a:schemeClr val="tx1"/>
                </a:solidFill>
                <a:effectLst/>
                <a:latin typeface="Arial" charset="0"/>
                <a:ea typeface="ＭＳ Ｐゴシック" charset="0"/>
                <a:cs typeface="ＭＳ Ｐゴシック" charset="0"/>
              </a:rPr>
              <a:t> of </a:t>
            </a:r>
            <a:r>
              <a:rPr lang="en-GB" sz="1200" kern="1200" dirty="0" smtClean="0">
                <a:solidFill>
                  <a:schemeClr val="tx1"/>
                </a:solidFill>
                <a:effectLst/>
                <a:latin typeface="Arial" charset="0"/>
                <a:ea typeface="ＭＳ Ｐゴシック" charset="0"/>
                <a:cs typeface="ＭＳ Ｐゴシック" charset="0"/>
              </a:rPr>
              <a:t>participant responses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12</a:t>
            </a:fld>
            <a:endParaRPr lang="en-US"/>
          </a:p>
        </p:txBody>
      </p:sp>
    </p:spTree>
    <p:extLst>
      <p:ext uri="{BB962C8B-B14F-4D97-AF65-F5344CB8AC3E}">
        <p14:creationId xmlns:p14="http://schemas.microsoft.com/office/powerpoint/2010/main" val="4087714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Major goal and function of HIA - dissemination of accurate information framing EPA’s decision on the Duwamish Cleanup plan and related health implications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13</a:t>
            </a:fld>
            <a:endParaRPr lang="en-US"/>
          </a:p>
        </p:txBody>
      </p:sp>
    </p:spTree>
    <p:extLst>
      <p:ext uri="{BB962C8B-B14F-4D97-AF65-F5344CB8AC3E}">
        <p14:creationId xmlns:p14="http://schemas.microsoft.com/office/powerpoint/2010/main" val="1955579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The HIA was perceived by many respondents to have provided faithful </a:t>
            </a:r>
            <a:r>
              <a:rPr lang="en-GB" sz="1200" u="sng" kern="1200" dirty="0" smtClean="0">
                <a:solidFill>
                  <a:schemeClr val="tx1"/>
                </a:solidFill>
                <a:effectLst/>
                <a:latin typeface="Arial" charset="0"/>
                <a:ea typeface="ＭＳ Ｐゴシック" charset="0"/>
                <a:cs typeface="ＭＳ Ｐゴシック" charset="0"/>
              </a:rPr>
              <a:t>representation</a:t>
            </a:r>
            <a:r>
              <a:rPr lang="en-GB" sz="1200" kern="1200" dirty="0" smtClean="0">
                <a:solidFill>
                  <a:schemeClr val="tx1"/>
                </a:solidFill>
                <a:effectLst/>
                <a:latin typeface="Arial" charset="0"/>
                <a:ea typeface="ＭＳ Ｐゴシック" charset="0"/>
                <a:cs typeface="ＭＳ Ｐゴシック" charset="0"/>
              </a:rPr>
              <a:t> of stakeholders’ ideas and concerns regarding the Cleanup and its implications</a:t>
            </a:r>
            <a:r>
              <a:rPr lang="en-US" dirty="0" smtClean="0">
                <a:effectLst/>
              </a:rPr>
              <a:t> </a:t>
            </a: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1" kern="1200" dirty="0" smtClean="0">
                <a:solidFill>
                  <a:schemeClr val="tx1"/>
                </a:solidFill>
                <a:effectLst/>
                <a:latin typeface="Arial" charset="0"/>
                <a:ea typeface="ＭＳ Ｐゴシック" charset="0"/>
                <a:cs typeface="ＭＳ Ｐゴシック" charset="0"/>
              </a:rPr>
              <a:t>A variety of study respondents representing vulnerable communities and agencies indicated that the HIA had accurately discerned and represented perceptions and concerns regarding the Cleanup and its potential effects.</a:t>
            </a:r>
            <a:endParaRPr lang="en-US" sz="1200" i="1"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14</a:t>
            </a:fld>
            <a:endParaRPr lang="en-US"/>
          </a:p>
        </p:txBody>
      </p:sp>
    </p:spTree>
    <p:extLst>
      <p:ext uri="{BB962C8B-B14F-4D97-AF65-F5344CB8AC3E}">
        <p14:creationId xmlns:p14="http://schemas.microsoft.com/office/powerpoint/2010/main" val="3178164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Arial" charset="0"/>
                <a:ea typeface="ＭＳ Ｐゴシック" charset="0"/>
                <a:cs typeface="ＭＳ Ｐゴシック" charset="0"/>
              </a:rPr>
              <a:t>Bias</a:t>
            </a:r>
            <a:r>
              <a:rPr lang="en-GB" sz="1200" kern="1200" dirty="0" smtClean="0">
                <a:solidFill>
                  <a:schemeClr val="tx1"/>
                </a:solidFill>
                <a:effectLst/>
                <a:latin typeface="Arial" charset="0"/>
                <a:ea typeface="ＭＳ Ｐゴシック" charset="0"/>
                <a:cs typeface="ＭＳ Ｐゴシック" charset="0"/>
              </a:rPr>
              <a:t> </a:t>
            </a:r>
            <a:r>
              <a:rPr lang="en-GB" sz="1200" kern="1200" dirty="0" err="1" smtClean="0">
                <a:solidFill>
                  <a:schemeClr val="tx1"/>
                </a:solidFill>
                <a:effectLst/>
                <a:latin typeface="Arial" charset="0"/>
                <a:ea typeface="ＭＳ Ｐゴシック" charset="0"/>
                <a:cs typeface="ＭＳ Ｐゴシック" charset="0"/>
              </a:rPr>
              <a:t>favoring</a:t>
            </a:r>
            <a:r>
              <a:rPr lang="en-GB" sz="1200" kern="1200" dirty="0" smtClean="0">
                <a:solidFill>
                  <a:schemeClr val="tx1"/>
                </a:solidFill>
                <a:effectLst/>
                <a:latin typeface="Arial" charset="0"/>
                <a:ea typeface="ＭＳ Ｐゴシック" charset="0"/>
                <a:cs typeface="ＭＳ Ｐゴシック" charset="0"/>
              </a:rPr>
              <a:t> some stakeholder positions on the Cleanup over others</a:t>
            </a:r>
            <a:r>
              <a:rPr lang="en-US" dirty="0" smtClean="0">
                <a:effectLst/>
              </a:rPr>
              <a:t> </a:t>
            </a:r>
          </a:p>
          <a:p>
            <a:endParaRPr lang="en-US" sz="1200" kern="1200" dirty="0" smtClean="0">
              <a:solidFill>
                <a:schemeClr val="tx1"/>
              </a:solidFill>
              <a:effectLst/>
              <a:latin typeface="Arial" charset="0"/>
              <a:ea typeface="ＭＳ Ｐゴシック" charset="0"/>
              <a:cs typeface="ＭＳ Ｐゴシック" charset="0"/>
            </a:endParaRPr>
          </a:p>
          <a:p>
            <a:r>
              <a:rPr lang="en-GB" sz="1200" i="1" kern="1200" dirty="0" smtClean="0">
                <a:solidFill>
                  <a:schemeClr val="tx1"/>
                </a:solidFill>
                <a:effectLst/>
                <a:latin typeface="Arial" charset="0"/>
                <a:ea typeface="ＭＳ Ｐゴシック" charset="0"/>
                <a:cs typeface="ＭＳ Ｐゴシック" charset="0"/>
              </a:rPr>
              <a:t>A few study participants stated that the HIA process and reporting, beyond distorting issues via projection or omission, had actually been fundamentally biased to </a:t>
            </a:r>
            <a:r>
              <a:rPr lang="en-GB" sz="1200" i="1" kern="1200" dirty="0" err="1" smtClean="0">
                <a:solidFill>
                  <a:schemeClr val="tx1"/>
                </a:solidFill>
                <a:effectLst/>
                <a:latin typeface="Arial" charset="0"/>
                <a:ea typeface="ＭＳ Ｐゴシック" charset="0"/>
                <a:cs typeface="ＭＳ Ｐゴシック" charset="0"/>
              </a:rPr>
              <a:t>favor</a:t>
            </a:r>
            <a:r>
              <a:rPr lang="en-GB" sz="1200" i="1" kern="1200" dirty="0" smtClean="0">
                <a:solidFill>
                  <a:schemeClr val="tx1"/>
                </a:solidFill>
                <a:effectLst/>
                <a:latin typeface="Arial" charset="0"/>
                <a:ea typeface="ＭＳ Ｐゴシック" charset="0"/>
                <a:cs typeface="ＭＳ Ｐゴシック" charset="0"/>
              </a:rPr>
              <a:t> certain interests over others. </a:t>
            </a:r>
            <a:endParaRPr lang="en-US" sz="1200" i="1" kern="1200" dirty="0" smtClean="0">
              <a:solidFill>
                <a:schemeClr val="tx1"/>
              </a:solidFill>
              <a:effectLst/>
              <a:latin typeface="Arial" charset="0"/>
              <a:ea typeface="ＭＳ Ｐゴシック" charset="0"/>
              <a:cs typeface="ＭＳ Ｐゴシック" charset="0"/>
            </a:endParaRPr>
          </a:p>
          <a:p>
            <a:endParaRPr lang="en-US" sz="1200" i="1"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1" kern="1200" dirty="0" smtClean="0">
                <a:solidFill>
                  <a:schemeClr val="tx1"/>
                </a:solidFill>
                <a:effectLst/>
                <a:latin typeface="Arial" charset="0"/>
                <a:ea typeface="ＭＳ Ｐゴシック" charset="0"/>
                <a:cs typeface="ＭＳ Ｐゴシック" charset="0"/>
              </a:rPr>
              <a:t>In particular, the role of DRCC/TAG (a non-profit with advocacy interests related to the Cleanup) as a primary partner in the HIA team raised suspicions regarding the overall intent of the HIA project and the prospects for fair and meaningful outcomes from the process.</a:t>
            </a:r>
            <a:endParaRPr lang="en-US" sz="1200" i="1"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15</a:t>
            </a:fld>
            <a:endParaRPr lang="en-US"/>
          </a:p>
        </p:txBody>
      </p:sp>
    </p:spTree>
    <p:extLst>
      <p:ext uri="{BB962C8B-B14F-4D97-AF65-F5344CB8AC3E}">
        <p14:creationId xmlns:p14="http://schemas.microsoft.com/office/powerpoint/2010/main" val="3807348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Wide range of study participants commented on the role of the HIA in empowering the communities vulnerable to effects of the Cleanup. </a:t>
            </a:r>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16</a:t>
            </a:fld>
            <a:endParaRPr lang="en-US"/>
          </a:p>
        </p:txBody>
      </p:sp>
    </p:spTree>
    <p:extLst>
      <p:ext uri="{BB962C8B-B14F-4D97-AF65-F5344CB8AC3E}">
        <p14:creationId xmlns:p14="http://schemas.microsoft.com/office/powerpoint/2010/main" val="1955579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ＭＳ Ｐゴシック" charset="0"/>
                <a:cs typeface="ＭＳ Ｐゴシック" charset="0"/>
              </a:rPr>
              <a:t>Study participants from all sectors reported that the HIA had helped to </a:t>
            </a:r>
            <a:r>
              <a:rPr lang="en-GB" sz="1200" u="sng" kern="1200" dirty="0" smtClean="0">
                <a:solidFill>
                  <a:schemeClr val="tx1"/>
                </a:solidFill>
                <a:effectLst/>
                <a:latin typeface="Arial" charset="0"/>
                <a:ea typeface="ＭＳ Ｐゴシック" charset="0"/>
                <a:cs typeface="ＭＳ Ｐゴシック" charset="0"/>
              </a:rPr>
              <a:t>substantiate</a:t>
            </a:r>
            <a:r>
              <a:rPr lang="en-GB" sz="1200" kern="1200" dirty="0" smtClean="0">
                <a:solidFill>
                  <a:schemeClr val="tx1"/>
                </a:solidFill>
                <a:effectLst/>
                <a:latin typeface="Arial" charset="0"/>
                <a:ea typeface="ＭＳ Ｐゴシック" charset="0"/>
                <a:cs typeface="ＭＳ Ｐゴシック" charset="0"/>
              </a:rPr>
              <a:t> the concerns of vulnerable stakeholders</a:t>
            </a:r>
            <a:r>
              <a:rPr lang="en-US" dirty="0" smtClean="0">
                <a:effectLst/>
              </a:rPr>
              <a:t> </a:t>
            </a:r>
            <a:endParaRPr lang="en-US" sz="1200" kern="1200" dirty="0" smtClean="0">
              <a:solidFill>
                <a:schemeClr val="tx1"/>
              </a:solidFill>
              <a:effectLst/>
              <a:latin typeface="Arial" charset="0"/>
              <a:ea typeface="ＭＳ Ｐゴシック" charset="0"/>
              <a:cs typeface="ＭＳ Ｐゴシック" charset="0"/>
            </a:endParaRPr>
          </a:p>
          <a:p>
            <a:endParaRPr lang="en-US" sz="1200" i="1" kern="1200" dirty="0" smtClean="0">
              <a:solidFill>
                <a:schemeClr val="tx1"/>
              </a:solidFill>
              <a:effectLst/>
              <a:latin typeface="Arial" charset="0"/>
              <a:ea typeface="ＭＳ Ｐゴシック" charset="0"/>
              <a:cs typeface="ＭＳ Ｐゴシック" charset="0"/>
            </a:endParaRPr>
          </a:p>
          <a:p>
            <a:r>
              <a:rPr lang="en-GB" sz="1200" i="1" kern="1200" dirty="0" smtClean="0">
                <a:solidFill>
                  <a:schemeClr val="tx1"/>
                </a:solidFill>
                <a:effectLst/>
                <a:latin typeface="Arial" charset="0"/>
                <a:ea typeface="ＭＳ Ｐゴシック" charset="0"/>
                <a:cs typeface="ＭＳ Ｐゴシック" charset="0"/>
              </a:rPr>
              <a:t>Numerous respondents (including community, agency, and PRP representatives, as well as Cleanup decision makers) noted that HIA process and reports had validated, and increased the credibility of, vulnerable communities’ concerns regarding implications of the Duwamish Cleanup. </a:t>
            </a:r>
            <a:endParaRPr lang="en-US" sz="1200" i="1"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17</a:t>
            </a:fld>
            <a:endParaRPr lang="en-US"/>
          </a:p>
        </p:txBody>
      </p:sp>
    </p:spTree>
    <p:extLst>
      <p:ext uri="{BB962C8B-B14F-4D97-AF65-F5344CB8AC3E}">
        <p14:creationId xmlns:p14="http://schemas.microsoft.com/office/powerpoint/2010/main" val="3807348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ＭＳ Ｐゴシック" charset="0"/>
                <a:cs typeface="ＭＳ Ｐゴシック" charset="0"/>
              </a:rPr>
              <a:t>Conversely, it was noted that the HIA effort could</a:t>
            </a:r>
            <a:r>
              <a:rPr lang="en-GB" sz="1200" kern="1200" baseline="0" dirty="0" smtClean="0">
                <a:solidFill>
                  <a:schemeClr val="tx1"/>
                </a:solidFill>
                <a:effectLst/>
                <a:latin typeface="Arial" charset="0"/>
                <a:ea typeface="ＭＳ Ｐゴシック" charset="0"/>
                <a:cs typeface="ＭＳ Ｐゴシック" charset="0"/>
              </a:rPr>
              <a:t> also</a:t>
            </a:r>
            <a:r>
              <a:rPr lang="en-GB" sz="1200" kern="1200" dirty="0" smtClean="0">
                <a:solidFill>
                  <a:schemeClr val="tx1"/>
                </a:solidFill>
                <a:effectLst/>
                <a:latin typeface="Arial" charset="0"/>
                <a:ea typeface="ＭＳ Ｐゴシック" charset="0"/>
                <a:cs typeface="ＭＳ Ｐゴシック" charset="0"/>
              </a:rPr>
              <a:t> be seen as </a:t>
            </a:r>
            <a:r>
              <a:rPr lang="en-GB" sz="1200" u="sng" kern="1200" dirty="0" smtClean="0">
                <a:solidFill>
                  <a:schemeClr val="tx1"/>
                </a:solidFill>
                <a:effectLst/>
                <a:latin typeface="Arial" charset="0"/>
                <a:ea typeface="ＭＳ Ｐゴシック" charset="0"/>
                <a:cs typeface="ＭＳ Ｐゴシック" charset="0"/>
              </a:rPr>
              <a:t>paternalistic</a:t>
            </a:r>
            <a:r>
              <a:rPr lang="en-GB" sz="1200" kern="1200" dirty="0" smtClean="0">
                <a:solidFill>
                  <a:schemeClr val="tx1"/>
                </a:solidFill>
                <a:effectLst/>
                <a:latin typeface="Arial" charset="0"/>
                <a:ea typeface="ＭＳ Ｐゴシック" charset="0"/>
                <a:cs typeface="ＭＳ Ｐゴシック" charset="0"/>
              </a:rPr>
              <a:t>, and that temporary institutional advocacy in the HIA would not be enough to address systemic disempowerment of affected communities. </a:t>
            </a:r>
            <a:endParaRPr lang="en-US" dirty="0" smtClean="0"/>
          </a:p>
          <a:p>
            <a:endParaRPr lang="en-US" sz="1200" kern="1200" dirty="0" smtClean="0">
              <a:solidFill>
                <a:schemeClr val="tx1"/>
              </a:solidFill>
              <a:effectLst/>
              <a:latin typeface="Arial" charset="0"/>
              <a:ea typeface="ＭＳ Ｐゴシック" charset="0"/>
              <a:cs typeface="ＭＳ Ｐゴシック" charset="0"/>
            </a:endParaRPr>
          </a:p>
          <a:p>
            <a:r>
              <a:rPr lang="en-GB" sz="1200" i="1" kern="1200" dirty="0" smtClean="0">
                <a:solidFill>
                  <a:schemeClr val="tx1"/>
                </a:solidFill>
                <a:effectLst/>
                <a:latin typeface="Arial" charset="0"/>
                <a:ea typeface="ＭＳ Ｐゴシック" charset="0"/>
                <a:cs typeface="ＭＳ Ｐゴシック" charset="0"/>
              </a:rPr>
              <a:t>In contrast to participants’ positive responses regarding vulnerable community empowerment via the HIA, one concerned agency respondent noted a valid, if sober, counterpoint. The needs for substantiation and invigoration in the affected vulnerable communities reveal systemic social and political problems that are not readily remedied by detached and impermanent institutional treatment in the HIA process and reports.</a:t>
            </a:r>
            <a:endParaRPr lang="en-US" sz="1200" i="1"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18</a:t>
            </a:fld>
            <a:endParaRPr lang="en-US"/>
          </a:p>
        </p:txBody>
      </p:sp>
    </p:spTree>
    <p:extLst>
      <p:ext uri="{BB962C8B-B14F-4D97-AF65-F5344CB8AC3E}">
        <p14:creationId xmlns:p14="http://schemas.microsoft.com/office/powerpoint/2010/main" val="3807348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ＭＳ Ｐゴシック" charset="0"/>
                <a:cs typeface="ＭＳ Ｐゴシック" charset="0"/>
              </a:rPr>
              <a:t>HIA process</a:t>
            </a:r>
            <a:r>
              <a:rPr lang="en-GB" sz="1200" kern="1200" baseline="0" dirty="0" smtClean="0">
                <a:solidFill>
                  <a:schemeClr val="tx1"/>
                </a:solidFill>
                <a:effectLst/>
                <a:latin typeface="Arial" charset="0"/>
                <a:ea typeface="ＭＳ Ｐゴシック" charset="0"/>
                <a:cs typeface="ＭＳ Ｐゴシック" charset="0"/>
              </a:rPr>
              <a:t> - </a:t>
            </a:r>
            <a:r>
              <a:rPr lang="en-GB" sz="1200" kern="1200" dirty="0" smtClean="0">
                <a:solidFill>
                  <a:schemeClr val="tx1"/>
                </a:solidFill>
                <a:effectLst/>
                <a:latin typeface="Arial" charset="0"/>
                <a:ea typeface="ＭＳ Ｐゴシック" charset="0"/>
                <a:cs typeface="ＭＳ Ｐゴシック" charset="0"/>
              </a:rPr>
              <a:t>substantively influenced stakeholder and decision maker disposition toward the Cleanup</a:t>
            </a:r>
            <a:r>
              <a:rPr lang="en-GB" sz="1200" kern="1200" baseline="0" dirty="0" smtClean="0">
                <a:solidFill>
                  <a:schemeClr val="tx1"/>
                </a:solidFill>
                <a:effectLst/>
                <a:latin typeface="Arial" charset="0"/>
                <a:ea typeface="ＭＳ Ｐゴシック" charset="0"/>
                <a:cs typeface="ＭＳ Ｐゴシック" charset="0"/>
              </a:rPr>
              <a:t> decision</a:t>
            </a: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19</a:t>
            </a:fld>
            <a:endParaRPr lang="en-US"/>
          </a:p>
        </p:txBody>
      </p:sp>
    </p:spTree>
    <p:extLst>
      <p:ext uri="{BB962C8B-B14F-4D97-AF65-F5344CB8AC3E}">
        <p14:creationId xmlns:p14="http://schemas.microsoft.com/office/powerpoint/2010/main" val="195557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2001 – EPA listed Lower</a:t>
            </a:r>
            <a:r>
              <a:rPr lang="en-US" baseline="0" dirty="0" smtClean="0"/>
              <a:t> Duwamish River at Superfund Cleanup site</a:t>
            </a:r>
          </a:p>
          <a:p>
            <a:endParaRPr lang="en-US" baseline="0" dirty="0" smtClean="0"/>
          </a:p>
          <a:p>
            <a:r>
              <a:rPr lang="en-US" baseline="0" dirty="0" smtClean="0"/>
              <a:t>2013 – Proposed Plan for Cleanup</a:t>
            </a:r>
          </a:p>
          <a:p>
            <a:endParaRPr lang="en-US" baseline="0" dirty="0" smtClean="0"/>
          </a:p>
          <a:p>
            <a:r>
              <a:rPr lang="en-US" baseline="0" dirty="0" smtClean="0"/>
              <a:t>Opportunity- investigate potential direct and effects of Cleanup not as well studied by EPA</a:t>
            </a:r>
          </a:p>
          <a:p>
            <a:endParaRPr lang="en-US" baseline="0" dirty="0" smtClean="0"/>
          </a:p>
          <a:p>
            <a:r>
              <a:rPr lang="en-US" baseline="0" dirty="0" smtClean="0"/>
              <a:t>Submit as formal comment on Proposed Cleanup Plan</a:t>
            </a:r>
          </a:p>
        </p:txBody>
      </p:sp>
      <p:sp>
        <p:nvSpPr>
          <p:cNvPr id="4" name="Slide Number Placeholder 3"/>
          <p:cNvSpPr>
            <a:spLocks noGrp="1"/>
          </p:cNvSpPr>
          <p:nvPr>
            <p:ph type="sldNum" sz="quarter" idx="10"/>
          </p:nvPr>
        </p:nvSpPr>
        <p:spPr/>
        <p:txBody>
          <a:bodyPr/>
          <a:lstStyle/>
          <a:p>
            <a:fld id="{8674CC47-F9CF-4E2B-AEBB-BF3B028B81E4}" type="slidenum">
              <a:rPr lang="en-US" smtClean="0"/>
              <a:pPr/>
              <a:t>2</a:t>
            </a:fld>
            <a:endParaRPr lang="en-US"/>
          </a:p>
        </p:txBody>
      </p:sp>
    </p:spTree>
    <p:extLst>
      <p:ext uri="{BB962C8B-B14F-4D97-AF65-F5344CB8AC3E}">
        <p14:creationId xmlns:p14="http://schemas.microsoft.com/office/powerpoint/2010/main" val="4233859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ＭＳ Ｐゴシック" charset="0"/>
                <a:cs typeface="ＭＳ Ｐゴシック" charset="0"/>
              </a:rPr>
              <a:t>The increased awareness also conveyed greater </a:t>
            </a:r>
            <a:r>
              <a:rPr lang="en-GB" sz="1200" b="0" u="sng" kern="1200" dirty="0" smtClean="0">
                <a:solidFill>
                  <a:schemeClr val="tx1"/>
                </a:solidFill>
                <a:effectLst/>
                <a:latin typeface="Arial" charset="0"/>
                <a:ea typeface="ＭＳ Ｐゴシック" charset="0"/>
                <a:cs typeface="ＭＳ Ｐゴシック" charset="0"/>
              </a:rPr>
              <a:t>accountability</a:t>
            </a:r>
            <a:r>
              <a:rPr lang="en-US" sz="1200" b="0" u="sng" kern="1200" dirty="0" smtClean="0">
                <a:solidFill>
                  <a:schemeClr val="tx1"/>
                </a:solidFill>
                <a:effectLst/>
                <a:latin typeface="Arial" charset="0"/>
                <a:ea typeface="ＭＳ Ｐゴシック" charset="0"/>
                <a:cs typeface="ＭＳ Ｐゴシック" charset="0"/>
              </a:rPr>
              <a:t>.</a:t>
            </a:r>
            <a:endParaRPr lang="en-US" b="0" u="sng" dirty="0" smtClean="0">
              <a:effectLst/>
            </a:endParaRPr>
          </a:p>
          <a:p>
            <a:endParaRPr lang="en-US" sz="1200" kern="1200" dirty="0" smtClean="0">
              <a:solidFill>
                <a:schemeClr val="tx1"/>
              </a:solidFill>
              <a:effectLst/>
              <a:latin typeface="Arial" charset="0"/>
              <a:ea typeface="ＭＳ Ｐゴシック" charset="0"/>
              <a:cs typeface="ＭＳ Ｐゴシック" charset="0"/>
            </a:endParaRPr>
          </a:p>
          <a:p>
            <a:r>
              <a:rPr lang="en-GB" sz="1200" i="1" kern="1200" dirty="0" smtClean="0">
                <a:solidFill>
                  <a:schemeClr val="tx1"/>
                </a:solidFill>
                <a:effectLst/>
                <a:latin typeface="Arial" charset="0"/>
                <a:ea typeface="ＭＳ Ｐゴシック" charset="0"/>
                <a:cs typeface="ＭＳ Ｐゴシック" charset="0"/>
              </a:rPr>
              <a:t>Beyond the prospect of simply raising awareness, many public sector participants also noted that the Duwamish HIA increased the accountability of agencies and decision makers. Those public servants now held new insights into community concerns regarding the Cleanup, as explicated in the HIA, and ignorance of issues was less defensible.</a:t>
            </a:r>
          </a:p>
          <a:p>
            <a:endParaRPr lang="en-GB"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20</a:t>
            </a:fld>
            <a:endParaRPr lang="en-US"/>
          </a:p>
        </p:txBody>
      </p:sp>
    </p:spTree>
    <p:extLst>
      <p:ext uri="{BB962C8B-B14F-4D97-AF65-F5344CB8AC3E}">
        <p14:creationId xmlns:p14="http://schemas.microsoft.com/office/powerpoint/2010/main" val="3807348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ＭＳ Ｐゴシック" charset="0"/>
                <a:cs typeface="ＭＳ Ｐゴシック" charset="0"/>
              </a:rPr>
              <a:t>HIA</a:t>
            </a:r>
            <a:r>
              <a:rPr lang="en-GB" sz="1200" kern="1200" baseline="0" dirty="0" smtClean="0">
                <a:solidFill>
                  <a:schemeClr val="tx1"/>
                </a:solidFill>
                <a:effectLst/>
                <a:latin typeface="Arial" charset="0"/>
                <a:ea typeface="ＭＳ Ｐゴシック" charset="0"/>
                <a:cs typeface="ＭＳ Ｐゴシック" charset="0"/>
              </a:rPr>
              <a:t> process also s</a:t>
            </a:r>
            <a:r>
              <a:rPr lang="en-GB" sz="1200" kern="1200" dirty="0" smtClean="0">
                <a:solidFill>
                  <a:schemeClr val="tx1"/>
                </a:solidFill>
                <a:effectLst/>
                <a:latin typeface="Arial" charset="0"/>
                <a:ea typeface="ＭＳ Ｐゴシック" charset="0"/>
                <a:cs typeface="ＭＳ Ｐゴシック" charset="0"/>
              </a:rPr>
              <a:t>purred uniquely open </a:t>
            </a:r>
            <a:r>
              <a:rPr lang="en-GB" sz="1200" b="0" i="0" u="sng" kern="1200" dirty="0" smtClean="0">
                <a:solidFill>
                  <a:schemeClr val="tx1"/>
                </a:solidFill>
                <a:effectLst/>
                <a:latin typeface="Arial" charset="0"/>
                <a:ea typeface="ＭＳ Ｐゴシック" charset="0"/>
                <a:cs typeface="ＭＳ Ｐゴシック" charset="0"/>
              </a:rPr>
              <a:t>deliberation </a:t>
            </a:r>
            <a:r>
              <a:rPr lang="en-GB" sz="1200" kern="1200" dirty="0" smtClean="0">
                <a:solidFill>
                  <a:schemeClr val="tx1"/>
                </a:solidFill>
                <a:effectLst/>
                <a:latin typeface="Arial" charset="0"/>
                <a:ea typeface="ＭＳ Ｐゴシック" charset="0"/>
                <a:cs typeface="ＭＳ Ｐゴシック" charset="0"/>
              </a:rPr>
              <a:t>about Cleanup issues between various parties that would not typically engage in direct debate. </a:t>
            </a:r>
          </a:p>
          <a:p>
            <a:endParaRPr lang="en-US" sz="1200" kern="1200" dirty="0" smtClean="0">
              <a:solidFill>
                <a:schemeClr val="tx1"/>
              </a:solidFill>
              <a:effectLst/>
              <a:latin typeface="Arial" charset="0"/>
              <a:ea typeface="ＭＳ Ｐゴシック" charset="0"/>
              <a:cs typeface="ＭＳ Ｐゴシック" charset="0"/>
            </a:endParaRPr>
          </a:p>
          <a:p>
            <a:r>
              <a:rPr lang="en-GB" sz="1200" i="1" kern="1200" dirty="0" smtClean="0">
                <a:solidFill>
                  <a:schemeClr val="tx1"/>
                </a:solidFill>
                <a:effectLst/>
                <a:latin typeface="Arial" charset="0"/>
                <a:ea typeface="ＭＳ Ｐゴシック" charset="0"/>
                <a:cs typeface="ＭＳ Ｐゴシック" charset="0"/>
              </a:rPr>
              <a:t>Several respondents indicated that the LC meetings for the HIA had accommodated uniquely open discussions about the Duwamish Cleanup among the committee members. Because the HIA was not prepared under regulatory requirements, and its recommendations were not to be automatically promulgated into regulation, the HIA meetings temporarily and subtly shifted accountability for LC members. In meetings regarding the HIA, they were able to speak freely in the interest of communities to whom they are legally responsible without concern for any regulatory implications of their ideas and statements. Accordingly, atypical discussions occurred between parties, sometimes with strongly opposed views, that broadened mutual understanding of perspectives and may have shifted dispositions regarding important Cleanup issues. However, any implications of stakeholders’ changed dispositions, beyond the walls of the HIA meeting rooms, remained unclear.</a:t>
            </a:r>
            <a:endParaRPr lang="en-US" sz="1200" i="1" kern="1200" dirty="0" smtClean="0">
              <a:solidFill>
                <a:schemeClr val="tx1"/>
              </a:solidFill>
              <a:effectLst/>
              <a:latin typeface="Arial" charset="0"/>
              <a:ea typeface="ＭＳ Ｐゴシック" charset="0"/>
              <a:cs typeface="ＭＳ Ｐゴシック" charset="0"/>
            </a:endParaRPr>
          </a:p>
          <a:p>
            <a:endParaRPr lang="en-GB"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21</a:t>
            </a:fld>
            <a:endParaRPr lang="en-US"/>
          </a:p>
        </p:txBody>
      </p:sp>
    </p:spTree>
    <p:extLst>
      <p:ext uri="{BB962C8B-B14F-4D97-AF65-F5344CB8AC3E}">
        <p14:creationId xmlns:p14="http://schemas.microsoft.com/office/powerpoint/2010/main" val="3807348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HIA - ultimate production of material results.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Participants discussed an assortment of responses and actions they believed to have resulted from the HIA. Participants also noted aspects of the HIA process or reports they perceived as inhibiting or complicating effectual response and action.</a:t>
            </a:r>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22</a:t>
            </a:fld>
            <a:endParaRPr lang="en-US"/>
          </a:p>
        </p:txBody>
      </p:sp>
    </p:spTree>
    <p:extLst>
      <p:ext uri="{BB962C8B-B14F-4D97-AF65-F5344CB8AC3E}">
        <p14:creationId xmlns:p14="http://schemas.microsoft.com/office/powerpoint/2010/main" val="1955579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Many study participants commented on variety of material results </a:t>
            </a:r>
            <a:r>
              <a:rPr lang="en-GB" sz="1200" b="0" u="sng" kern="1200" dirty="0" err="1" smtClean="0">
                <a:solidFill>
                  <a:schemeClr val="tx1"/>
                </a:solidFill>
                <a:effectLst/>
                <a:latin typeface="Arial" charset="0"/>
                <a:ea typeface="ＭＳ Ｐゴシック" charset="0"/>
                <a:cs typeface="ＭＳ Ｐゴシック" charset="0"/>
              </a:rPr>
              <a:t>catalyzed</a:t>
            </a:r>
            <a:r>
              <a:rPr lang="en-GB" sz="1200" kern="1200" dirty="0" smtClean="0">
                <a:solidFill>
                  <a:schemeClr val="tx1"/>
                </a:solidFill>
                <a:effectLst/>
                <a:latin typeface="Arial" charset="0"/>
                <a:ea typeface="ＭＳ Ｐゴシック" charset="0"/>
                <a:cs typeface="ＭＳ Ｐゴシック" charset="0"/>
              </a:rPr>
              <a:t> by the HIA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1"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dirty="0" smtClean="0">
                <a:solidFill>
                  <a:schemeClr val="tx1"/>
                </a:solidFill>
                <a:effectLst/>
                <a:latin typeface="Arial" charset="0"/>
                <a:ea typeface="ＭＳ Ｐゴシック" charset="0"/>
                <a:cs typeface="ＭＳ Ｐゴシック" charset="0"/>
              </a:rPr>
              <a:t>City of Seattle</a:t>
            </a:r>
            <a:r>
              <a:rPr lang="en-GB" sz="1200" i="0" kern="1200" baseline="0" dirty="0" smtClean="0">
                <a:solidFill>
                  <a:schemeClr val="tx1"/>
                </a:solidFill>
                <a:effectLst/>
                <a:latin typeface="Arial" charset="0"/>
                <a:ea typeface="ＭＳ Ｐゴシック" charset="0"/>
                <a:cs typeface="ＭＳ Ｐゴシック" charset="0"/>
              </a:rPr>
              <a:t> - </a:t>
            </a:r>
            <a:r>
              <a:rPr lang="en-GB" sz="1200" i="0" kern="1200" dirty="0" smtClean="0">
                <a:solidFill>
                  <a:schemeClr val="tx1"/>
                </a:solidFill>
                <a:effectLst/>
                <a:latin typeface="Arial" charset="0"/>
                <a:ea typeface="ＭＳ Ｐゴシック" charset="0"/>
                <a:cs typeface="ＭＳ Ｐゴシック" charset="0"/>
              </a:rPr>
              <a:t>Duwamish Opportunity Fund and legislation</a:t>
            </a:r>
            <a:r>
              <a:rPr lang="en-GB" sz="1200" i="0" kern="1200" baseline="0" dirty="0" smtClean="0">
                <a:solidFill>
                  <a:schemeClr val="tx1"/>
                </a:solidFill>
                <a:effectLst/>
                <a:latin typeface="Arial" charset="0"/>
                <a:ea typeface="ＭＳ Ｐゴシック" charset="0"/>
                <a:cs typeface="ＭＳ Ｐゴシック" charset="0"/>
              </a:rPr>
              <a:t> creating new Interdepartmental Team to consider program responses beyond toxic Cleanup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1" kern="1200" baseline="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kern="1200" dirty="0" smtClean="0">
              <a:solidFill>
                <a:schemeClr val="tx1"/>
              </a:solidFill>
              <a:effectLst/>
              <a:latin typeface="Arial" charset="0"/>
              <a:ea typeface="ＭＳ Ｐゴシック" charset="0"/>
              <a:cs typeface="ＭＳ Ｐゴシック" charset="0"/>
            </a:endParaRPr>
          </a:p>
          <a:p>
            <a:endParaRPr lang="en-US" i="1"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23</a:t>
            </a:fld>
            <a:endParaRPr lang="en-US"/>
          </a:p>
        </p:txBody>
      </p:sp>
    </p:spTree>
    <p:extLst>
      <p:ext uri="{BB962C8B-B14F-4D97-AF65-F5344CB8AC3E}">
        <p14:creationId xmlns:p14="http://schemas.microsoft.com/office/powerpoint/2010/main" val="1955579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Insufficiency of HIA as a tool for effecting change and improving health implications of the Duwamish Cleanup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 tight timelines, funding, and staffing</a:t>
            </a:r>
            <a:r>
              <a:rPr lang="en-GB" sz="1200" kern="1200" baseline="0" dirty="0" smtClean="0">
                <a:solidFill>
                  <a:schemeClr val="tx1"/>
                </a:solidFill>
                <a:effectLst/>
                <a:latin typeface="Arial" charset="0"/>
                <a:ea typeface="ＭＳ Ｐゴシック" charset="0"/>
                <a:cs typeface="ＭＳ Ｐゴシック" charset="0"/>
              </a:rPr>
              <a:t> - </a:t>
            </a:r>
            <a:r>
              <a:rPr lang="en-GB" sz="1200" kern="1200" dirty="0" smtClean="0">
                <a:solidFill>
                  <a:schemeClr val="tx1"/>
                </a:solidFill>
                <a:effectLst/>
                <a:latin typeface="Arial" charset="0"/>
                <a:ea typeface="ＭＳ Ｐゴシック" charset="0"/>
                <a:cs typeface="ＭＳ Ｐゴシック" charset="0"/>
              </a:rPr>
              <a:t>streamlined process that respondents considered to be well intentioned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But</a:t>
            </a:r>
            <a:r>
              <a:rPr lang="en-GB" sz="1200" kern="1200" baseline="0" dirty="0" smtClean="0">
                <a:solidFill>
                  <a:schemeClr val="tx1"/>
                </a:solidFill>
                <a:effectLst/>
                <a:latin typeface="Arial" charset="0"/>
                <a:ea typeface="ＭＳ Ｐゴシック" charset="0"/>
                <a:cs typeface="ＭＳ Ｐゴシック" charset="0"/>
              </a:rPr>
              <a:t> </a:t>
            </a:r>
            <a:r>
              <a:rPr lang="en-GB" sz="1200" kern="1200" dirty="0" smtClean="0">
                <a:solidFill>
                  <a:schemeClr val="tx1"/>
                </a:solidFill>
                <a:effectLst/>
                <a:latin typeface="Arial" charset="0"/>
                <a:ea typeface="ＭＳ Ｐゴシック" charset="0"/>
                <a:cs typeface="ＭＳ Ｐゴシック" charset="0"/>
              </a:rPr>
              <a:t>limited</a:t>
            </a:r>
            <a:r>
              <a:rPr lang="en-GB" sz="1200" kern="1200" baseline="0" dirty="0" smtClean="0">
                <a:solidFill>
                  <a:schemeClr val="tx1"/>
                </a:solidFill>
                <a:effectLst/>
                <a:latin typeface="Arial" charset="0"/>
                <a:ea typeface="ＭＳ Ｐゴシック" charset="0"/>
                <a:cs typeface="ＭＳ Ｐゴシック" charset="0"/>
              </a:rPr>
              <a:t> </a:t>
            </a:r>
            <a:r>
              <a:rPr lang="en-GB" sz="1200" kern="1200" dirty="0" smtClean="0">
                <a:solidFill>
                  <a:schemeClr val="tx1"/>
                </a:solidFill>
                <a:effectLst/>
                <a:latin typeface="Arial" charset="0"/>
                <a:ea typeface="ＭＳ Ｐゴシック" charset="0"/>
                <a:cs typeface="ＭＳ Ｐゴシック" charset="0"/>
              </a:rPr>
              <a:t>duration, engagement, and scope of the project was perceived as limiting its potential results.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E.g. </a:t>
            </a:r>
            <a:r>
              <a:rPr lang="en-GB" sz="1200" kern="1200" baseline="0" dirty="0" smtClean="0">
                <a:solidFill>
                  <a:schemeClr val="tx1"/>
                </a:solidFill>
                <a:effectLst/>
                <a:latin typeface="Arial" charset="0"/>
                <a:ea typeface="ＭＳ Ｐゴシック" charset="0"/>
                <a:cs typeface="ＭＳ Ｐゴシック" charset="0"/>
              </a:rPr>
              <a:t>for tribes</a:t>
            </a:r>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BF81C38-1BA8-4F45-BF13-AA20ED200168}" type="slidenum">
              <a:rPr lang="en-US" smtClean="0"/>
              <a:pPr/>
              <a:t>24</a:t>
            </a:fld>
            <a:endParaRPr lang="en-US"/>
          </a:p>
        </p:txBody>
      </p:sp>
    </p:spTree>
    <p:extLst>
      <p:ext uri="{BB962C8B-B14F-4D97-AF65-F5344CB8AC3E}">
        <p14:creationId xmlns:p14="http://schemas.microsoft.com/office/powerpoint/2010/main" val="1955579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ＭＳ Ｐゴシック" charset="0"/>
                <a:cs typeface="ＭＳ Ｐゴシック" charset="0"/>
              </a:rPr>
              <a:t>few comments on the impacts of the HIA</a:t>
            </a:r>
            <a:r>
              <a:rPr lang="en-GB" sz="1200" kern="1200" baseline="0" dirty="0" smtClean="0">
                <a:solidFill>
                  <a:schemeClr val="tx1"/>
                </a:solidFill>
                <a:effectLst/>
                <a:latin typeface="Arial" charset="0"/>
                <a:ea typeface="ＭＳ Ｐゴシック" charset="0"/>
                <a:cs typeface="ＭＳ Ｐゴシック" charset="0"/>
              </a:rPr>
              <a:t> -  </a:t>
            </a:r>
            <a:r>
              <a:rPr lang="en-GB" sz="1200" kern="1200" dirty="0" smtClean="0">
                <a:solidFill>
                  <a:schemeClr val="tx1"/>
                </a:solidFill>
                <a:effectLst/>
                <a:latin typeface="Arial" charset="0"/>
                <a:ea typeface="ＭＳ Ｐゴシック" charset="0"/>
                <a:cs typeface="ＭＳ Ｐゴシック" charset="0"/>
              </a:rPr>
              <a:t>majority of commentary attended to environmental democracy</a:t>
            </a:r>
            <a:r>
              <a:rPr lang="en-GB" sz="1200" kern="1200" baseline="0" dirty="0" smtClean="0">
                <a:solidFill>
                  <a:schemeClr val="tx1"/>
                </a:solidFill>
                <a:effectLst/>
                <a:latin typeface="Arial" charset="0"/>
                <a:ea typeface="ＭＳ Ｐゴシック" charset="0"/>
                <a:cs typeface="ＭＳ Ｐゴシック" charset="0"/>
              </a:rPr>
              <a:t> </a:t>
            </a:r>
          </a:p>
          <a:p>
            <a:endParaRPr lang="en-GB" sz="1200" kern="1200" baseline="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conveyed perception</a:t>
            </a:r>
            <a:r>
              <a:rPr lang="en-GB" sz="1200" kern="1200" baseline="0" dirty="0" smtClean="0">
                <a:solidFill>
                  <a:schemeClr val="tx1"/>
                </a:solidFill>
                <a:effectLst/>
                <a:latin typeface="Arial" charset="0"/>
                <a:ea typeface="ＭＳ Ｐゴシック" charset="0"/>
                <a:cs typeface="ＭＳ Ｐゴシック" charset="0"/>
              </a:rPr>
              <a:t> that </a:t>
            </a:r>
            <a:r>
              <a:rPr lang="en-GB" sz="1200" kern="1200" dirty="0" smtClean="0">
                <a:solidFill>
                  <a:schemeClr val="tx1"/>
                </a:solidFill>
                <a:effectLst/>
                <a:latin typeface="Arial" charset="0"/>
                <a:ea typeface="ＭＳ Ｐゴシック" charset="0"/>
                <a:cs typeface="ＭＳ Ｐゴシック" charset="0"/>
              </a:rPr>
              <a:t>democratic process and environmental</a:t>
            </a:r>
            <a:r>
              <a:rPr lang="en-GB" sz="1200" kern="1200" baseline="0" dirty="0" smtClean="0">
                <a:solidFill>
                  <a:schemeClr val="tx1"/>
                </a:solidFill>
                <a:effectLst/>
                <a:latin typeface="Arial" charset="0"/>
                <a:ea typeface="ＭＳ Ｐゴシック" charset="0"/>
                <a:cs typeface="ＭＳ Ｐゴシック" charset="0"/>
              </a:rPr>
              <a:t> justice </a:t>
            </a:r>
            <a:r>
              <a:rPr lang="en-GB" sz="1200" kern="1200" dirty="0" smtClean="0">
                <a:solidFill>
                  <a:schemeClr val="tx1"/>
                </a:solidFill>
                <a:effectLst/>
                <a:latin typeface="Arial" charset="0"/>
                <a:ea typeface="ＭＳ Ｐゴシック" charset="0"/>
                <a:cs typeface="ＭＳ Ｐゴシック" charset="0"/>
              </a:rPr>
              <a:t>is fundamental to wellbeing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25</a:t>
            </a:fld>
            <a:endParaRPr lang="en-US"/>
          </a:p>
        </p:txBody>
      </p:sp>
    </p:spTree>
    <p:extLst>
      <p:ext uri="{BB962C8B-B14F-4D97-AF65-F5344CB8AC3E}">
        <p14:creationId xmlns:p14="http://schemas.microsoft.com/office/powerpoint/2010/main" val="1820181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Non regulatory HIA – important</a:t>
            </a:r>
            <a:r>
              <a:rPr lang="en-GB" sz="1200" kern="1200" baseline="0" dirty="0" smtClean="0">
                <a:solidFill>
                  <a:schemeClr val="tx1"/>
                </a:solidFill>
                <a:effectLst/>
                <a:latin typeface="Arial" charset="0"/>
                <a:ea typeface="ＭＳ Ｐゴシック" charset="0"/>
                <a:cs typeface="ＭＳ Ｐゴシック" charset="0"/>
              </a:rPr>
              <a:t> (subversive) role - a</a:t>
            </a:r>
            <a:r>
              <a:rPr lang="en-GB" sz="1200" kern="1200" dirty="0" smtClean="0">
                <a:solidFill>
                  <a:schemeClr val="tx1"/>
                </a:solidFill>
                <a:effectLst/>
                <a:latin typeface="Arial" charset="0"/>
                <a:ea typeface="ＭＳ Ｐゴシック" charset="0"/>
                <a:cs typeface="ＭＳ Ｐゴシック" charset="0"/>
              </a:rPr>
              <a:t>llowed Cleanup stakeholders from all perspectives to consider vulnerable community concerns regarding their</a:t>
            </a:r>
            <a:r>
              <a:rPr lang="en-GB" sz="1200" kern="1200" baseline="0" dirty="0" smtClean="0">
                <a:solidFill>
                  <a:schemeClr val="tx1"/>
                </a:solidFill>
                <a:effectLst/>
                <a:latin typeface="Arial" charset="0"/>
                <a:ea typeface="ＭＳ Ｐゴシック" charset="0"/>
                <a:cs typeface="ＭＳ Ｐゴシック" charset="0"/>
              </a:rPr>
              <a:t> </a:t>
            </a:r>
            <a:r>
              <a:rPr lang="en-GB" sz="1200" kern="1200" dirty="0" smtClean="0">
                <a:solidFill>
                  <a:schemeClr val="tx1"/>
                </a:solidFill>
                <a:effectLst/>
                <a:latin typeface="Arial" charset="0"/>
                <a:ea typeface="ＭＳ Ｐゴシック" charset="0"/>
                <a:cs typeface="ＭＳ Ｐゴシック" charset="0"/>
              </a:rPr>
              <a:t>wellbeing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HIA process provided a venue for open deliberation regarding issues that</a:t>
            </a:r>
            <a:r>
              <a:rPr lang="en-GB" sz="1200" kern="1200" baseline="0" dirty="0" smtClean="0">
                <a:solidFill>
                  <a:schemeClr val="tx1"/>
                </a:solidFill>
                <a:effectLst/>
                <a:latin typeface="Arial" charset="0"/>
                <a:ea typeface="ＭＳ Ｐゴシック" charset="0"/>
                <a:cs typeface="ＭＳ Ｐゴシック" charset="0"/>
              </a:rPr>
              <a:t> public officials </a:t>
            </a:r>
            <a:r>
              <a:rPr lang="en-GB" sz="1200" kern="1200" dirty="0" smtClean="0">
                <a:solidFill>
                  <a:schemeClr val="tx1"/>
                </a:solidFill>
                <a:effectLst/>
                <a:latin typeface="Arial" charset="0"/>
                <a:ea typeface="ＭＳ Ｐゴシック" charset="0"/>
                <a:cs typeface="ＭＳ Ｐゴシック" charset="0"/>
              </a:rPr>
              <a:t>could not acknowledge elsewhere (for fear of regulatory implications).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26</a:t>
            </a:fld>
            <a:endParaRPr lang="en-US"/>
          </a:p>
        </p:txBody>
      </p:sp>
    </p:spTree>
    <p:extLst>
      <p:ext uri="{BB962C8B-B14F-4D97-AF65-F5344CB8AC3E}">
        <p14:creationId xmlns:p14="http://schemas.microsoft.com/office/powerpoint/2010/main" val="3524673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27</a:t>
            </a:fld>
            <a:endParaRPr lang="en-US"/>
          </a:p>
        </p:txBody>
      </p:sp>
    </p:spTree>
    <p:extLst>
      <p:ext uri="{BB962C8B-B14F-4D97-AF65-F5344CB8AC3E}">
        <p14:creationId xmlns:p14="http://schemas.microsoft.com/office/powerpoint/2010/main" val="3524673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28</a:t>
            </a:fld>
            <a:endParaRPr lang="en-US"/>
          </a:p>
        </p:txBody>
      </p:sp>
    </p:spTree>
    <p:extLst>
      <p:ext uri="{BB962C8B-B14F-4D97-AF65-F5344CB8AC3E}">
        <p14:creationId xmlns:p14="http://schemas.microsoft.com/office/powerpoint/2010/main" val="1492026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kern="1200" baseline="0" dirty="0" smtClean="0">
                <a:solidFill>
                  <a:schemeClr val="tx1"/>
                </a:solidFill>
                <a:latin typeface="Arial" charset="0"/>
                <a:ea typeface="ＭＳ Ｐゴシック" charset="0"/>
                <a:cs typeface="ＭＳ Ｐゴシック" charset="0"/>
              </a:rPr>
              <a:t>HIA conducted by </a:t>
            </a:r>
            <a:r>
              <a:rPr lang="en-US" dirty="0" smtClean="0"/>
              <a:t>UW</a:t>
            </a:r>
            <a:r>
              <a:rPr lang="en-US" baseline="0" dirty="0" smtClean="0"/>
              <a:t> – with DRCC - and JH</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Funded by Health Impact Project (Pew Charitable Trusts and RWJF)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kern="1200" baseline="0" dirty="0" smtClean="0">
                <a:solidFill>
                  <a:schemeClr val="tx1"/>
                </a:solidFill>
                <a:latin typeface="Arial" charset="0"/>
                <a:ea typeface="ＭＳ Ｐゴシック" charset="0"/>
                <a:cs typeface="ＭＳ Ｐゴシック" charset="0"/>
              </a:rPr>
              <a:t>first HIA of a federal Superfund project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DBF81C38-1BA8-4F45-BF13-AA20ED20016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24678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Detailed pathways of health effects as</a:t>
            </a:r>
            <a:r>
              <a:rPr lang="en-US" baseline="0" dirty="0" smtClean="0"/>
              <a:t> assessed in</a:t>
            </a:r>
            <a:r>
              <a:rPr lang="en-US" dirty="0" smtClean="0"/>
              <a:t> HIA</a:t>
            </a:r>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4</a:t>
            </a:fld>
            <a:endParaRPr lang="en-US"/>
          </a:p>
        </p:txBody>
      </p:sp>
    </p:spTree>
    <p:extLst>
      <p:ext uri="{BB962C8B-B14F-4D97-AF65-F5344CB8AC3E}">
        <p14:creationId xmlns:p14="http://schemas.microsoft.com/office/powerpoint/2010/main" val="31344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8A6C51D4-957B-4DD3-A308-9D8B37639C1B}" type="slidenum">
              <a:rPr lang="en-US" sz="1200"/>
              <a:pPr eaLnBrk="1" hangingPunct="1"/>
              <a:t>5</a:t>
            </a:fld>
            <a:endParaRPr lang="en-US" sz="1200"/>
          </a:p>
        </p:txBody>
      </p:sp>
      <p:sp>
        <p:nvSpPr>
          <p:cNvPr id="2826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2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dirty="0" smtClean="0">
                <a:cs typeface="+mn-cs"/>
              </a:rPr>
              <a:t>Conceptua</a:t>
            </a:r>
            <a:r>
              <a:rPr lang="en-US" baseline="0" dirty="0" smtClean="0">
                <a:cs typeface="+mn-cs"/>
              </a:rPr>
              <a:t>l model - o</a:t>
            </a:r>
            <a:r>
              <a:rPr lang="en-US" dirty="0" smtClean="0">
                <a:cs typeface="+mn-cs"/>
              </a:rPr>
              <a:t>verall</a:t>
            </a:r>
            <a:r>
              <a:rPr lang="en-US" baseline="0" dirty="0" smtClean="0">
                <a:cs typeface="+mn-cs"/>
              </a:rPr>
              <a:t> structure of analysis</a:t>
            </a:r>
          </a:p>
          <a:p>
            <a:pPr eaLnBrk="1" hangingPunct="1">
              <a:defRPr/>
            </a:pPr>
            <a:endParaRPr lang="en-US" baseline="0" dirty="0" smtClean="0">
              <a:cs typeface="+mn-cs"/>
            </a:endParaRPr>
          </a:p>
          <a:p>
            <a:pPr eaLnBrk="1" hangingPunct="1">
              <a:defRPr/>
            </a:pPr>
            <a:r>
              <a:rPr lang="en-US" baseline="0" dirty="0" smtClean="0">
                <a:cs typeface="+mn-cs"/>
              </a:rPr>
              <a:t>Listening sessions with Cleanup stakeholders –  4 vulnerable populations –tribes, non-tribal subsistence fishers, </a:t>
            </a:r>
            <a:r>
              <a:rPr lang="en-US" sz="1200" kern="1200" baseline="0" dirty="0" smtClean="0">
                <a:solidFill>
                  <a:schemeClr val="tx1"/>
                </a:solidFill>
                <a:latin typeface="Arial" charset="0"/>
                <a:ea typeface="ＭＳ Ｐゴシック" charset="0"/>
                <a:cs typeface="ＭＳ Ｐゴシック" charset="0"/>
              </a:rPr>
              <a:t>local residents, </a:t>
            </a:r>
            <a:r>
              <a:rPr lang="en-US" baseline="0" dirty="0" smtClean="0">
                <a:cs typeface="+mn-cs"/>
              </a:rPr>
              <a:t>and local industry workers</a:t>
            </a:r>
          </a:p>
          <a:p>
            <a:pPr eaLnBrk="1" hangingPunct="1">
              <a:defRPr/>
            </a:pPr>
            <a:endParaRPr lang="en-US" baseline="0" dirty="0" smtClean="0">
              <a:cs typeface="+mn-cs"/>
            </a:endParaRPr>
          </a:p>
          <a:p>
            <a:pPr eaLnBrk="1" hangingPunct="1">
              <a:defRPr/>
            </a:pPr>
            <a:r>
              <a:rPr lang="en-US" baseline="0" dirty="0" smtClean="0">
                <a:cs typeface="+mn-cs"/>
              </a:rPr>
              <a:t>Effects</a:t>
            </a:r>
          </a:p>
          <a:p>
            <a:pPr eaLnBrk="1" hangingPunct="1">
              <a:defRPr/>
            </a:pPr>
            <a:r>
              <a:rPr lang="en-US" baseline="0" dirty="0" smtClean="0">
                <a:cs typeface="+mn-cs"/>
              </a:rPr>
              <a:t>-tribal and nontribal fishers: nutrition and other related effects due to cumulative effect of existing health burdens, and cultural effects</a:t>
            </a:r>
          </a:p>
          <a:p>
            <a:pPr eaLnBrk="1" hangingPunct="1">
              <a:defRPr/>
            </a:pPr>
            <a:r>
              <a:rPr lang="en-US" baseline="0" dirty="0" smtClean="0">
                <a:cs typeface="+mn-cs"/>
              </a:rPr>
              <a:t>-community and industry: gentrification</a:t>
            </a:r>
          </a:p>
          <a:p>
            <a:pPr eaLnBrk="1" hangingPunct="1">
              <a:defRPr/>
            </a:pPr>
            <a:endParaRPr lang="en-US" baseline="0" dirty="0"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8A6C51D4-957B-4DD3-A308-9D8B37639C1B}" type="slidenum">
              <a:rPr lang="en-US" sz="1200"/>
              <a:pPr eaLnBrk="1" hangingPunct="1"/>
              <a:t>6</a:t>
            </a:fld>
            <a:endParaRPr lang="en-US" sz="1200"/>
          </a:p>
        </p:txBody>
      </p:sp>
      <p:sp>
        <p:nvSpPr>
          <p:cNvPr id="2826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2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sz="1200" kern="1200" baseline="0" dirty="0" smtClean="0">
                <a:solidFill>
                  <a:schemeClr val="tx1"/>
                </a:solidFill>
                <a:latin typeface="Arial" charset="0"/>
                <a:ea typeface="ＭＳ Ｐゴシック" charset="0"/>
                <a:cs typeface="ＭＳ Ｐゴシック" charset="0"/>
              </a:rPr>
              <a:t>Strong contacts for 2 vulnerable populations – formed advisory committees – also formed liaison committee with agencies and PRPs</a:t>
            </a:r>
          </a:p>
          <a:p>
            <a:pPr eaLnBrk="1" hangingPunct="1">
              <a:defRPr/>
            </a:pPr>
            <a:endParaRPr lang="en-US" sz="1200" kern="1200" baseline="0" dirty="0" smtClean="0">
              <a:solidFill>
                <a:schemeClr val="tx1"/>
              </a:solidFill>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Calibri"/>
                <a:cs typeface="Calibri"/>
              </a:rPr>
              <a:t>P</a:t>
            </a:r>
            <a:r>
              <a:rPr lang="en-US" dirty="0" smtClean="0">
                <a:latin typeface="Calibri"/>
                <a:cs typeface="Calibri"/>
              </a:rPr>
              <a:t>rocess evaluations throughout</a:t>
            </a:r>
            <a:r>
              <a:rPr lang="en-US" baseline="0" dirty="0" smtClean="0">
                <a:latin typeface="Calibri"/>
                <a:cs typeface="Calibri"/>
              </a:rPr>
              <a:t> </a:t>
            </a:r>
            <a:r>
              <a:rPr lang="en-US" dirty="0" smtClean="0">
                <a:latin typeface="Calibri"/>
                <a:cs typeface="Calibri"/>
              </a:rPr>
              <a:t>–</a:t>
            </a:r>
            <a:r>
              <a:rPr lang="en-US" baseline="0" dirty="0" smtClean="0">
                <a:latin typeface="Calibri"/>
                <a:cs typeface="Calibri"/>
              </a:rPr>
              <a:t> great diversity of views on HIA process and potential outcomes – gaining local knowledge and situated perspectives critical</a:t>
            </a:r>
            <a:endParaRPr lang="en-US" sz="1200" kern="1200" baseline="0" dirty="0" smtClean="0">
              <a:solidFill>
                <a:schemeClr val="tx1"/>
              </a:solidFill>
              <a:latin typeface="Arial" charset="0"/>
              <a:ea typeface="ＭＳ Ｐゴシック" charset="0"/>
              <a:cs typeface="ＭＳ Ｐゴシック" charset="0"/>
            </a:endParaRPr>
          </a:p>
          <a:p>
            <a:pPr eaLnBrk="1" hangingPunct="1">
              <a:defRPr/>
            </a:pPr>
            <a:endParaRPr lang="en-US" sz="1200" kern="1200" baseline="0" dirty="0" smtClean="0">
              <a:solidFill>
                <a:schemeClr val="tx1"/>
              </a:solidFill>
              <a:latin typeface="Arial" charset="0"/>
              <a:ea typeface="ＭＳ Ｐゴシック" charset="0"/>
              <a:cs typeface="ＭＳ Ｐゴシック" charset="0"/>
            </a:endParaRPr>
          </a:p>
          <a:p>
            <a:pPr eaLnBrk="1" hangingPunct="1">
              <a:defRPr/>
            </a:pPr>
            <a:r>
              <a:rPr lang="en-US" sz="1200" kern="1200" baseline="0" dirty="0" smtClean="0">
                <a:solidFill>
                  <a:schemeClr val="tx1"/>
                </a:solidFill>
                <a:latin typeface="Arial" charset="0"/>
                <a:ea typeface="ＭＳ Ｐゴシック" charset="0"/>
                <a:cs typeface="ＭＳ Ｐゴシック" charset="0"/>
              </a:rPr>
              <a:t>Opportunity to complement broad studies such as the nationwide study by the Group Health Center for Community Health and Evaluation… which provided a sense of common effects across many HIAs… by going “in-depth” to get a sense of the nuance and detail in 1 HIA</a:t>
            </a:r>
          </a:p>
          <a:p>
            <a:pPr eaLnBrk="1" hangingPunct="1">
              <a:defRPr/>
            </a:pPr>
            <a:endParaRPr lang="en-US" baseline="0" dirty="0"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Wingdings" charset="2"/>
              <a:buNone/>
              <a:tabLst/>
              <a:defRPr/>
            </a:pPr>
            <a:r>
              <a:rPr lang="en-US" dirty="0" smtClean="0">
                <a:latin typeface="Calibri"/>
                <a:cs typeface="Calibri"/>
              </a:rPr>
              <a:t>General analytical framework for study – </a:t>
            </a:r>
            <a:r>
              <a:rPr lang="en-US" i="1" dirty="0" smtClean="0">
                <a:latin typeface="Calibri"/>
                <a:cs typeface="Calibri"/>
              </a:rPr>
              <a:t>Interpretative Phenomenological Analysis</a:t>
            </a:r>
            <a:r>
              <a:rPr lang="en-US" dirty="0" smtClean="0">
                <a:latin typeface="Calibri"/>
                <a:cs typeface="Calibri"/>
              </a:rPr>
              <a:t>:</a:t>
            </a:r>
            <a:r>
              <a:rPr lang="en-US" baseline="0" dirty="0" smtClean="0">
                <a:latin typeface="Calibri"/>
                <a:cs typeface="Calibri"/>
              </a:rPr>
              <a:t> </a:t>
            </a:r>
          </a:p>
          <a:p>
            <a:pPr marL="0" marR="0" lvl="0" indent="0" algn="l" defTabSz="914400" rtl="0" eaLnBrk="0" fontAlgn="base" latinLnBrk="0" hangingPunct="0">
              <a:lnSpc>
                <a:spcPct val="100000"/>
              </a:lnSpc>
              <a:spcBef>
                <a:spcPct val="30000"/>
              </a:spcBef>
              <a:spcAft>
                <a:spcPct val="0"/>
              </a:spcAft>
              <a:buClrTx/>
              <a:buSzTx/>
              <a:buFont typeface="Wingdings" charset="2"/>
              <a:buNone/>
              <a:tabLst/>
              <a:defRPr/>
            </a:pPr>
            <a:r>
              <a:rPr lang="en-US" baseline="0" dirty="0" smtClean="0">
                <a:latin typeface="Calibri"/>
                <a:cs typeface="Calibri"/>
              </a:rPr>
              <a:t> - cyclical process of reviewing in depth input from participants to interpret </a:t>
            </a:r>
            <a:r>
              <a:rPr lang="en-US" sz="1200" baseline="0" dirty="0" smtClean="0">
                <a:latin typeface="Arial" charset="0"/>
                <a:cs typeface="ＭＳ Ｐゴシック" charset="0"/>
              </a:rPr>
              <a:t>how a</a:t>
            </a:r>
            <a:r>
              <a:rPr lang="en-US" sz="1200" dirty="0" smtClean="0"/>
              <a:t> given person, in a given context, makes sense of a given phenomenon</a:t>
            </a:r>
          </a:p>
          <a:p>
            <a:pPr lvl="0">
              <a:buFont typeface="Wingdings" charset="2"/>
              <a:buNone/>
            </a:pPr>
            <a:endParaRPr lang="en-US" sz="1200" dirty="0" smtClean="0">
              <a:latin typeface="Calibri"/>
              <a:cs typeface="Calibri"/>
            </a:endParaRPr>
          </a:p>
          <a:p>
            <a:pPr lvl="0">
              <a:buFont typeface="Wingdings" charset="2"/>
              <a:buNone/>
            </a:pPr>
            <a:r>
              <a:rPr lang="en-US" sz="1200" dirty="0" smtClean="0">
                <a:latin typeface="Calibri"/>
                <a:cs typeface="Calibri"/>
              </a:rPr>
              <a:t>in-depth analysis of personal perspectives of decision makers and stakeholders regarding</a:t>
            </a:r>
            <a:r>
              <a:rPr lang="en-US" sz="1200" baseline="0" dirty="0" smtClean="0">
                <a:latin typeface="Calibri"/>
                <a:cs typeface="Calibri"/>
              </a:rPr>
              <a:t> </a:t>
            </a:r>
            <a:r>
              <a:rPr lang="en-US" sz="1200" dirty="0" smtClean="0">
                <a:latin typeface="Calibri"/>
                <a:cs typeface="Calibri"/>
              </a:rPr>
              <a:t>their</a:t>
            </a:r>
            <a:r>
              <a:rPr lang="en-US" sz="1200" baseline="0" dirty="0" smtClean="0">
                <a:latin typeface="Calibri"/>
                <a:cs typeface="Calibri"/>
              </a:rPr>
              <a:t> experience </a:t>
            </a:r>
            <a:r>
              <a:rPr lang="en-US" sz="1200" dirty="0" smtClean="0">
                <a:latin typeface="Calibri"/>
                <a:cs typeface="Calibri"/>
              </a:rPr>
              <a:t>of the Duwamish HIA in the context</a:t>
            </a:r>
            <a:r>
              <a:rPr lang="en-US" sz="1200" baseline="0" dirty="0" smtClean="0">
                <a:latin typeface="Calibri"/>
                <a:cs typeface="Calibri"/>
              </a:rPr>
              <a:t> of the Cleanup</a:t>
            </a:r>
            <a:endParaRPr lang="en-US" sz="1200" dirty="0" smtClean="0">
              <a:latin typeface="Calibri"/>
              <a:cs typeface="Calibri"/>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7</a:t>
            </a:fld>
            <a:endParaRPr lang="en-US"/>
          </a:p>
        </p:txBody>
      </p:sp>
    </p:spTree>
    <p:extLst>
      <p:ext uri="{BB962C8B-B14F-4D97-AF65-F5344CB8AC3E}">
        <p14:creationId xmlns:p14="http://schemas.microsoft.com/office/powerpoint/2010/main" val="455165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latin typeface="+mj-lt"/>
                <a:cs typeface="Calibri"/>
              </a:rPr>
              <a:t>To gain maximum diversity in input – </a:t>
            </a:r>
            <a:r>
              <a:rPr lang="en-US" sz="1200" dirty="0" smtClean="0">
                <a:latin typeface="+mj-lt"/>
                <a:cs typeface="Calibri"/>
              </a:rPr>
              <a:t>“Snowball technique”</a:t>
            </a:r>
          </a:p>
          <a:p>
            <a:pPr marL="0" indent="0">
              <a:buFontTx/>
              <a:buNone/>
            </a:pPr>
            <a:r>
              <a:rPr lang="en-US" sz="1200" dirty="0" smtClean="0">
                <a:latin typeface="+mj-lt"/>
                <a:cs typeface="Calibri"/>
              </a:rPr>
              <a:t>-Open invitation to participate sent to numerous members of LC, Residential TAC, and Tribal CAC</a:t>
            </a:r>
          </a:p>
          <a:p>
            <a:pPr marL="0" indent="0">
              <a:buFontTx/>
              <a:buNone/>
            </a:pPr>
            <a:r>
              <a:rPr lang="en-US" sz="1200" dirty="0" smtClean="0">
                <a:latin typeface="+mj-lt"/>
                <a:cs typeface="Calibri"/>
              </a:rPr>
              <a:t>-Then additional interviews with interested individuals suggested by participants</a:t>
            </a:r>
          </a:p>
          <a:p>
            <a:endParaRPr lang="en-US" dirty="0"/>
          </a:p>
        </p:txBody>
      </p:sp>
      <p:sp>
        <p:nvSpPr>
          <p:cNvPr id="4" name="Slide Number Placeholder 3"/>
          <p:cNvSpPr>
            <a:spLocks noGrp="1"/>
          </p:cNvSpPr>
          <p:nvPr>
            <p:ph type="sldNum" sz="quarter" idx="10"/>
          </p:nvPr>
        </p:nvSpPr>
        <p:spPr/>
        <p:txBody>
          <a:bodyPr/>
          <a:lstStyle/>
          <a:p>
            <a:fld id="{DBF81C38-1BA8-4F45-BF13-AA20ED200168}" type="slidenum">
              <a:rPr lang="en-US" smtClean="0"/>
              <a:pPr/>
              <a:t>8</a:t>
            </a:fld>
            <a:endParaRPr lang="en-US"/>
          </a:p>
        </p:txBody>
      </p:sp>
    </p:spTree>
    <p:extLst>
      <p:ext uri="{BB962C8B-B14F-4D97-AF65-F5344CB8AC3E}">
        <p14:creationId xmlns:p14="http://schemas.microsoft.com/office/powerpoint/2010/main" val="239854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Arial" charset="0"/>
                <a:ea typeface="ＭＳ Ｐゴシック" charset="0"/>
                <a:cs typeface="ＭＳ Ｐゴシック" charset="0"/>
              </a:rPr>
              <a:t>For</a:t>
            </a:r>
            <a:r>
              <a:rPr lang="en-GB" sz="1200" kern="1200" baseline="0" dirty="0" smtClean="0">
                <a:solidFill>
                  <a:schemeClr val="tx1"/>
                </a:solidFill>
                <a:effectLst/>
                <a:latin typeface="Arial" charset="0"/>
                <a:ea typeface="ＭＳ Ｐゴシック" charset="0"/>
                <a:cs typeface="ＭＳ Ｐゴシック" charset="0"/>
              </a:rPr>
              <a:t> consistency – p</a:t>
            </a:r>
            <a:r>
              <a:rPr lang="en-GB" sz="1200" kern="1200" dirty="0" smtClean="0">
                <a:solidFill>
                  <a:schemeClr val="tx1"/>
                </a:solidFill>
                <a:effectLst/>
                <a:latin typeface="Arial" charset="0"/>
                <a:ea typeface="ＭＳ Ｐゴシック" charset="0"/>
                <a:cs typeface="ＭＳ Ｐゴシック" charset="0"/>
              </a:rPr>
              <a:t>articipants</a:t>
            </a:r>
            <a:r>
              <a:rPr lang="en-GB" sz="1200" kern="1200" baseline="0" dirty="0" smtClean="0">
                <a:solidFill>
                  <a:schemeClr val="tx1"/>
                </a:solidFill>
                <a:effectLst/>
                <a:latin typeface="Arial" charset="0"/>
                <a:ea typeface="ＭＳ Ｐゴシック" charset="0"/>
                <a:cs typeface="ＭＳ Ｐゴシック" charset="0"/>
              </a:rPr>
              <a:t> were asked to consider common set of questions</a:t>
            </a:r>
          </a:p>
          <a:p>
            <a:pPr lvl="0"/>
            <a:endParaRPr lang="en-GB" sz="1200" kern="1200" dirty="0" smtClean="0">
              <a:solidFill>
                <a:schemeClr val="tx1"/>
              </a:solidFill>
              <a:effectLst/>
              <a:latin typeface="Arial" charset="0"/>
              <a:ea typeface="ＭＳ Ｐゴシック" charset="0"/>
              <a:cs typeface="ＭＳ Ｐゴシック" charset="0"/>
            </a:endParaRPr>
          </a:p>
          <a:p>
            <a:pPr lvl="0"/>
            <a:r>
              <a:rPr lang="en-GB" sz="1200" kern="1200" dirty="0" smtClean="0">
                <a:solidFill>
                  <a:schemeClr val="tx1"/>
                </a:solidFill>
                <a:effectLst/>
                <a:latin typeface="Arial" charset="0"/>
                <a:ea typeface="ＭＳ Ｐゴシック" charset="0"/>
                <a:cs typeface="ＭＳ Ｐゴシック" charset="0"/>
              </a:rPr>
              <a:t>BUT</a:t>
            </a:r>
            <a:r>
              <a:rPr lang="en-GB" sz="1200" kern="1200" baseline="0" dirty="0" smtClean="0">
                <a:solidFill>
                  <a:schemeClr val="tx1"/>
                </a:solidFill>
                <a:effectLst/>
                <a:latin typeface="Arial" charset="0"/>
                <a:ea typeface="ＭＳ Ｐゴシック" charset="0"/>
                <a:cs typeface="ＭＳ Ｐゴシック" charset="0"/>
              </a:rPr>
              <a:t> – just starting point for semi-structured sessions – we asked questions and then followed direction of conversation</a:t>
            </a:r>
            <a:endParaRPr lang="en-US" sz="1200" kern="120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DBF81C38-1BA8-4F45-BF13-AA20ED200168}" type="slidenum">
              <a:rPr lang="en-US" smtClean="0"/>
              <a:pPr/>
              <a:t>9</a:t>
            </a:fld>
            <a:endParaRPr lang="en-US"/>
          </a:p>
        </p:txBody>
      </p:sp>
    </p:spTree>
    <p:extLst>
      <p:ext uri="{BB962C8B-B14F-4D97-AF65-F5344CB8AC3E}">
        <p14:creationId xmlns:p14="http://schemas.microsoft.com/office/powerpoint/2010/main" val="1105781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44792885"/>
      </p:ext>
    </p:extLst>
  </p:cSld>
  <p:clrMapOvr>
    <a:masterClrMapping/>
  </p:clrMapOvr>
  <p:transition xmlns:p14="http://schemas.microsoft.com/office/powerpoint/2010/mai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6621934"/>
      </p:ext>
    </p:extLst>
  </p:cSld>
  <p:clrMapOvr>
    <a:masterClrMapping/>
  </p:clrMapOvr>
  <p:transition xmlns:p14="http://schemas.microsoft.com/office/powerpoint/2010/mai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2781173"/>
      </p:ext>
    </p:extLst>
  </p:cSld>
  <p:clrMapOvr>
    <a:masterClrMapping/>
  </p:clrMapOvr>
  <p:transition xmlns:p14="http://schemas.microsoft.com/office/powerpoint/2010/mai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4718648"/>
      </p:ext>
    </p:extLst>
  </p:cSld>
  <p:clrMapOvr>
    <a:masterClrMapping/>
  </p:clrMapOvr>
  <p:transition xmlns:p14="http://schemas.microsoft.com/office/powerpoint/2010/mai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75409959"/>
      </p:ext>
    </p:extLst>
  </p:cSld>
  <p:clrMapOvr>
    <a:masterClrMapping/>
  </p:clrMapOvr>
  <p:transition xmlns:p14="http://schemas.microsoft.com/office/powerpoint/2010/mai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438484"/>
      </p:ext>
    </p:extLst>
  </p:cSld>
  <p:clrMapOvr>
    <a:masterClrMapping/>
  </p:clrMapOvr>
  <p:transition xmlns:p14="http://schemas.microsoft.com/office/powerpoint/2010/mai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850044"/>
      </p:ext>
    </p:extLst>
  </p:cSld>
  <p:clrMapOvr>
    <a:masterClrMapping/>
  </p:clrMapOvr>
  <p:transition xmlns:p14="http://schemas.microsoft.com/office/powerpoint/2010/mai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65236712"/>
      </p:ext>
    </p:extLst>
  </p:cSld>
  <p:clrMapOvr>
    <a:masterClrMapping/>
  </p:clrMapOvr>
  <p:transition xmlns:p14="http://schemas.microsoft.com/office/powerpoint/2010/mai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064112"/>
      </p:ext>
    </p:extLst>
  </p:cSld>
  <p:clrMapOvr>
    <a:masterClrMapping/>
  </p:clrMapOvr>
  <p:transition xmlns:p14="http://schemas.microsoft.com/office/powerpoint/2010/mai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6526270"/>
      </p:ext>
    </p:extLst>
  </p:cSld>
  <p:clrMapOvr>
    <a:masterClrMapping/>
  </p:clrMapOvr>
  <p:transition xmlns:p14="http://schemas.microsoft.com/office/powerpoint/2010/mai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4015536"/>
      </p:ext>
    </p:extLst>
  </p:cSld>
  <p:clrMapOvr>
    <a:masterClrMapping/>
  </p:clrMapOvr>
  <p:transition xmlns:p14="http://schemas.microsoft.com/office/powerpoint/2010/main">
    <p:wipe dir="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4478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wipe dir="r"/>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lnSpc>
          <a:spcPct val="90000"/>
        </a:lnSpc>
        <a:spcBef>
          <a:spcPct val="50000"/>
        </a:spcBef>
        <a:spcAft>
          <a:spcPct val="0"/>
        </a:spcAft>
        <a:buClr>
          <a:srgbClr val="FFFF66"/>
        </a:buClr>
        <a:buChar char="•"/>
        <a:defRPr sz="3200" b="1">
          <a:solidFill>
            <a:schemeClr val="bg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50000"/>
        </a:spcBef>
        <a:spcAft>
          <a:spcPct val="0"/>
        </a:spcAft>
        <a:buClr>
          <a:srgbClr val="FFFF66"/>
        </a:buClr>
        <a:buChar char="–"/>
        <a:defRPr sz="2800" b="1">
          <a:solidFill>
            <a:schemeClr val="bg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50000"/>
        </a:spcBef>
        <a:spcAft>
          <a:spcPct val="0"/>
        </a:spcAft>
        <a:buClr>
          <a:srgbClr val="FFFF66"/>
        </a:buClr>
        <a:buChar char="•"/>
        <a:defRPr sz="2400" b="1">
          <a:solidFill>
            <a:schemeClr val="bg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j-lt"/>
          <a:ea typeface="+mn-ea"/>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outerShdw>
          </a:effectLst>
          <a:latin typeface="+mj-lt"/>
          <a:ea typeface="+mn-ea"/>
        </a:defRPr>
      </a:lvl5pPr>
      <a:lvl6pPr marL="2514600" indent="-228600" algn="l" rtl="0" fontAlgn="base">
        <a:spcBef>
          <a:spcPct val="20000"/>
        </a:spcBef>
        <a:spcAft>
          <a:spcPct val="0"/>
        </a:spcAft>
        <a:buChar char="»"/>
        <a:defRPr sz="2000" b="1">
          <a:solidFill>
            <a:schemeClr val="bg1"/>
          </a:solidFill>
          <a:effectLst>
            <a:outerShdw blurRad="38100" dist="38100" dir="2700000" algn="tl">
              <a:srgbClr val="000000"/>
            </a:outerShdw>
          </a:effectLst>
          <a:latin typeface="+mj-lt"/>
          <a:ea typeface="+mn-ea"/>
        </a:defRPr>
      </a:lvl6pPr>
      <a:lvl7pPr marL="2971800" indent="-228600" algn="l" rtl="0" fontAlgn="base">
        <a:spcBef>
          <a:spcPct val="20000"/>
        </a:spcBef>
        <a:spcAft>
          <a:spcPct val="0"/>
        </a:spcAft>
        <a:buChar char="»"/>
        <a:defRPr sz="2000" b="1">
          <a:solidFill>
            <a:schemeClr val="bg1"/>
          </a:solidFill>
          <a:effectLst>
            <a:outerShdw blurRad="38100" dist="38100" dir="2700000" algn="tl">
              <a:srgbClr val="000000"/>
            </a:outerShdw>
          </a:effectLst>
          <a:latin typeface="+mj-lt"/>
          <a:ea typeface="+mn-ea"/>
        </a:defRPr>
      </a:lvl7pPr>
      <a:lvl8pPr marL="3429000" indent="-228600" algn="l" rtl="0" fontAlgn="base">
        <a:spcBef>
          <a:spcPct val="20000"/>
        </a:spcBef>
        <a:spcAft>
          <a:spcPct val="0"/>
        </a:spcAft>
        <a:buChar char="»"/>
        <a:defRPr sz="2000" b="1">
          <a:solidFill>
            <a:schemeClr val="bg1"/>
          </a:solidFill>
          <a:effectLst>
            <a:outerShdw blurRad="38100" dist="38100" dir="2700000" algn="tl">
              <a:srgbClr val="000000"/>
            </a:outerShdw>
          </a:effectLst>
          <a:latin typeface="+mj-lt"/>
          <a:ea typeface="+mn-ea"/>
        </a:defRPr>
      </a:lvl8pPr>
      <a:lvl9pPr marL="3886200" indent="-228600" algn="l" rtl="0" fontAlgn="base">
        <a:spcBef>
          <a:spcPct val="20000"/>
        </a:spcBef>
        <a:spcAft>
          <a:spcPct val="0"/>
        </a:spcAft>
        <a:buChar char="»"/>
        <a:defRPr sz="2000" b="1">
          <a:solidFill>
            <a:schemeClr val="bg1"/>
          </a:solidFill>
          <a:effectLst>
            <a:outerShdw blurRad="38100" dist="38100" dir="2700000" algn="tl">
              <a:srgbClr val="000000"/>
            </a:outerShdw>
          </a:effectLst>
          <a:latin typeface="+mj-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9382" y="1430220"/>
            <a:ext cx="8626846" cy="3919509"/>
            <a:chOff x="229382" y="1430220"/>
            <a:chExt cx="8626846" cy="3919509"/>
          </a:xfrm>
        </p:grpSpPr>
        <p:pic>
          <p:nvPicPr>
            <p:cNvPr id="9" name="Picture 4" descr="Due to industrial contamination in the 20th century, the lower five miles of the Duwamish River was designated as a superfund site by the United States Environmental Agency. Boeing's Plant 2, visible at lower right on the north bank of the river on both sides of the South Park Bridge, is a heavily contaminated site. Photo: Paul Joseph Brown, Seattle Post-Intelligencer / SL"/>
            <p:cNvPicPr>
              <a:picLocks noChangeAspect="1" noChangeArrowheads="1"/>
            </p:cNvPicPr>
            <p:nvPr/>
          </p:nvPicPr>
          <p:blipFill rotWithShape="1">
            <a:blip r:embed="rId3">
              <a:extLst>
                <a:ext uri="{28A0092B-C50C-407E-A947-70E740481C1C}">
                  <a14:useLocalDpi xmlns:a14="http://schemas.microsoft.com/office/drawing/2010/main" val="0"/>
                </a:ext>
              </a:extLst>
            </a:blip>
            <a:srcRect t="10832" b="21046"/>
            <a:stretch/>
          </p:blipFill>
          <p:spPr bwMode="auto">
            <a:xfrm>
              <a:off x="285407" y="1430220"/>
              <a:ext cx="8570821" cy="3886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9382" y="5165063"/>
              <a:ext cx="6823333" cy="184666"/>
            </a:xfrm>
            <a:prstGeom prst="rect">
              <a:avLst/>
            </a:prstGeom>
            <a:noFill/>
          </p:spPr>
          <p:txBody>
            <a:bodyPr wrap="square" rtlCol="0">
              <a:spAutoFit/>
            </a:bodyPr>
            <a:lstStyle/>
            <a:p>
              <a:r>
                <a:rPr lang="en-US" sz="600" b="1" dirty="0">
                  <a:solidFill>
                    <a:schemeClr val="bg1">
                      <a:lumMod val="95000"/>
                    </a:schemeClr>
                  </a:solidFill>
                </a:rPr>
                <a:t>A River Lost? </a:t>
              </a:r>
              <a:r>
                <a:rPr lang="en-US" sz="600" b="1" dirty="0" smtClean="0">
                  <a:solidFill>
                    <a:schemeClr val="bg1">
                      <a:lumMod val="95000"/>
                    </a:schemeClr>
                  </a:solidFill>
                </a:rPr>
                <a:t>(2007) Photo</a:t>
              </a:r>
              <a:r>
                <a:rPr lang="en-US" sz="600" b="1" dirty="0">
                  <a:solidFill>
                    <a:schemeClr val="bg1">
                      <a:lumMod val="95000"/>
                    </a:schemeClr>
                  </a:solidFill>
                </a:rPr>
                <a:t>: Paul Joseph Brown, </a:t>
              </a:r>
              <a:r>
                <a:rPr lang="en-US" sz="600" b="1" i="1" dirty="0">
                  <a:solidFill>
                    <a:schemeClr val="bg1">
                      <a:lumMod val="95000"/>
                    </a:schemeClr>
                  </a:solidFill>
                </a:rPr>
                <a:t>Seattle Post-Intelligencer</a:t>
              </a:r>
            </a:p>
          </p:txBody>
        </p:sp>
      </p:grpSp>
      <p:sp>
        <p:nvSpPr>
          <p:cNvPr id="10" name="Title 1"/>
          <p:cNvSpPr txBox="1">
            <a:spLocks/>
          </p:cNvSpPr>
          <p:nvPr/>
        </p:nvSpPr>
        <p:spPr>
          <a:xfrm>
            <a:off x="355593" y="54942"/>
            <a:ext cx="8432801" cy="1693175"/>
          </a:xfrm>
          <a:prstGeom prst="rect">
            <a:avLst/>
          </a:prstGeom>
        </p:spPr>
        <p:txBody>
          <a:bodyPr>
            <a:noAutofit/>
          </a:bodyPr>
          <a:lst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9pPr>
          </a:lstStyle>
          <a:p>
            <a:pPr algn="dist"/>
            <a:r>
              <a:rPr lang="en-US" sz="3000" dirty="0" smtClean="0">
                <a:latin typeface="Calibri" pitchFamily="34" charset="0"/>
                <a:cs typeface="Calibri" pitchFamily="34" charset="0"/>
              </a:rPr>
              <a:t>ENGAGING ENVIRONMENTAL DEMOCRACY</a:t>
            </a:r>
          </a:p>
          <a:p>
            <a:pPr algn="dist"/>
            <a:endParaRPr lang="en-US" sz="400" dirty="0" smtClean="0">
              <a:latin typeface="Calibri" pitchFamily="34" charset="0"/>
              <a:cs typeface="Calibri" pitchFamily="34" charset="0"/>
            </a:endParaRPr>
          </a:p>
          <a:p>
            <a:pPr>
              <a:lnSpc>
                <a:spcPct val="90000"/>
              </a:lnSpc>
            </a:pPr>
            <a:r>
              <a:rPr lang="en-US" sz="2200" dirty="0" smtClean="0">
                <a:latin typeface="Calibri" pitchFamily="34" charset="0"/>
                <a:cs typeface="Calibri" pitchFamily="34" charset="0"/>
              </a:rPr>
              <a:t>Tracing the Impacts of the Duwamish Cleanup HIA:</a:t>
            </a:r>
            <a:br>
              <a:rPr lang="en-US" sz="2200" dirty="0" smtClean="0">
                <a:latin typeface="Calibri" pitchFamily="34" charset="0"/>
                <a:cs typeface="Calibri" pitchFamily="34" charset="0"/>
              </a:rPr>
            </a:br>
            <a:r>
              <a:rPr lang="en-US" sz="2200" dirty="0" smtClean="0">
                <a:latin typeface="Calibri" pitchFamily="34" charset="0"/>
                <a:cs typeface="Calibri" pitchFamily="34" charset="0"/>
              </a:rPr>
              <a:t>Evaluation via Interpretative Phenomenological Analysis</a:t>
            </a:r>
            <a:endParaRPr lang="en-US" sz="2200" dirty="0">
              <a:latin typeface="Calibri" pitchFamily="34" charset="0"/>
              <a:cs typeface="Calibri" pitchFamily="34" charset="0"/>
            </a:endParaRPr>
          </a:p>
        </p:txBody>
      </p:sp>
      <p:sp>
        <p:nvSpPr>
          <p:cNvPr id="11" name="Title 1"/>
          <p:cNvSpPr txBox="1">
            <a:spLocks/>
          </p:cNvSpPr>
          <p:nvPr/>
        </p:nvSpPr>
        <p:spPr>
          <a:xfrm>
            <a:off x="87751" y="5365454"/>
            <a:ext cx="8991600" cy="2041113"/>
          </a:xfrm>
          <a:prstGeom prst="rect">
            <a:avLst/>
          </a:prstGeom>
        </p:spPr>
        <p:txBody>
          <a:bodyPr>
            <a:noAutofit/>
          </a:bodyPr>
          <a:lst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9pPr>
          </a:lstStyle>
          <a:p>
            <a:pPr>
              <a:lnSpc>
                <a:spcPct val="90000"/>
              </a:lnSpc>
            </a:pPr>
            <a:r>
              <a:rPr lang="en-US" sz="2000" dirty="0" smtClean="0">
                <a:latin typeface="Calibri" pitchFamily="34" charset="0"/>
                <a:cs typeface="Calibri" pitchFamily="34" charset="0"/>
              </a:rPr>
              <a:t>Jonathan Childers, MPH, MURP</a:t>
            </a:r>
            <a:br>
              <a:rPr lang="en-US" sz="2000" dirty="0" smtClean="0">
                <a:latin typeface="Calibri" pitchFamily="34" charset="0"/>
                <a:cs typeface="Calibri" pitchFamily="34" charset="0"/>
              </a:rPr>
            </a:br>
            <a:r>
              <a:rPr lang="en-US" sz="1600" b="0" dirty="0" smtClean="0">
                <a:latin typeface="Calibri" pitchFamily="34" charset="0"/>
                <a:cs typeface="Calibri" pitchFamily="34" charset="0"/>
              </a:rPr>
              <a:t>PhD program in the Built Environment, University of Washington, Seattle</a:t>
            </a:r>
          </a:p>
          <a:p>
            <a:endParaRPr lang="en-US" sz="400" b="0" dirty="0" smtClean="0">
              <a:latin typeface="Calibri" pitchFamily="34" charset="0"/>
              <a:cs typeface="Calibri" pitchFamily="34" charset="0"/>
            </a:endParaRPr>
          </a:p>
          <a:p>
            <a:r>
              <a:rPr lang="en-US" sz="1600" b="0" i="1" dirty="0" smtClean="0">
                <a:latin typeface="Calibri" pitchFamily="34" charset="0"/>
                <a:cs typeface="Calibri" pitchFamily="34" charset="0"/>
              </a:rPr>
              <a:t>Advisors:</a:t>
            </a:r>
            <a:endParaRPr lang="en-US" sz="1600" b="0" dirty="0">
              <a:latin typeface="Calibri" pitchFamily="34" charset="0"/>
              <a:cs typeface="Calibri" pitchFamily="34" charset="0"/>
            </a:endParaRPr>
          </a:p>
          <a:p>
            <a:pPr>
              <a:lnSpc>
                <a:spcPct val="90000"/>
              </a:lnSpc>
            </a:pPr>
            <a:r>
              <a:rPr lang="en-US" sz="1600" b="0" dirty="0" smtClean="0">
                <a:latin typeface="Calibri" pitchFamily="34" charset="0"/>
                <a:cs typeface="Calibri" pitchFamily="34" charset="0"/>
              </a:rPr>
              <a:t>William Daniell, MD, MPH – UW Department of Environmental and Occupational Health</a:t>
            </a:r>
            <a:br>
              <a:rPr lang="en-US" sz="1600" b="0" dirty="0" smtClean="0">
                <a:latin typeface="Calibri" pitchFamily="34" charset="0"/>
                <a:cs typeface="Calibri" pitchFamily="34" charset="0"/>
              </a:rPr>
            </a:br>
            <a:r>
              <a:rPr lang="en-US" sz="1600" b="0" dirty="0" smtClean="0">
                <a:latin typeface="Calibri" pitchFamily="34" charset="0"/>
                <a:cs typeface="Calibri" pitchFamily="34" charset="0"/>
              </a:rPr>
              <a:t>Robert Mugerauer, PhD – UW College of Built Environments</a:t>
            </a:r>
            <a:endParaRPr lang="en-US" sz="1600" b="0" dirty="0">
              <a:latin typeface="Calibri" pitchFamily="34" charset="0"/>
              <a:cs typeface="Calibri" pitchFamily="34" charset="0"/>
            </a:endParaRPr>
          </a:p>
        </p:txBody>
      </p:sp>
    </p:spTree>
    <p:extLst>
      <p:ext uri="{BB962C8B-B14F-4D97-AF65-F5344CB8AC3E}">
        <p14:creationId xmlns:p14="http://schemas.microsoft.com/office/powerpoint/2010/main" val="227390064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1-30 at 5.59.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25" y="1388536"/>
            <a:ext cx="3209503" cy="2743200"/>
          </a:xfrm>
          <a:prstGeom prst="rect">
            <a:avLst/>
          </a:prstGeom>
          <a:effectLst>
            <a:outerShdw blurRad="50800" dist="38100" dir="2700000" algn="tl" rotWithShape="0">
              <a:srgbClr val="000000">
                <a:alpha val="43000"/>
              </a:srgbClr>
            </a:outerShdw>
          </a:effectLst>
        </p:spPr>
      </p:pic>
      <p:sp>
        <p:nvSpPr>
          <p:cNvPr id="6" name="Curved Down Arrow 5"/>
          <p:cNvSpPr/>
          <p:nvPr/>
        </p:nvSpPr>
        <p:spPr>
          <a:xfrm rot="2675500">
            <a:off x="3720251" y="1440093"/>
            <a:ext cx="1008738" cy="593444"/>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8" name="Picture 7" descr="Screen Shot 2014-11-30 at 6.29.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859" y="2319866"/>
            <a:ext cx="6076324" cy="4393848"/>
          </a:xfrm>
          <a:prstGeom prst="rect">
            <a:avLst/>
          </a:prstGeom>
          <a:effectLst>
            <a:outerShdw blurRad="50800" dist="38100" dir="14400000" algn="tl" rotWithShape="0">
              <a:srgbClr val="000000">
                <a:alpha val="43000"/>
              </a:srgbClr>
            </a:outerShdw>
          </a:effectLst>
        </p:spPr>
      </p:pic>
      <p:sp>
        <p:nvSpPr>
          <p:cNvPr id="9" name="Title 1"/>
          <p:cNvSpPr>
            <a:spLocks noGrp="1"/>
          </p:cNvSpPr>
          <p:nvPr>
            <p:ph type="title"/>
          </p:nvPr>
        </p:nvSpPr>
        <p:spPr>
          <a:xfrm>
            <a:off x="0" y="76200"/>
            <a:ext cx="9144000" cy="1143000"/>
          </a:xfrm>
        </p:spPr>
        <p:txBody>
          <a:bodyPr/>
          <a:lstStyle/>
          <a:p>
            <a:r>
              <a:rPr lang="en-US" dirty="0" smtClean="0">
                <a:latin typeface="Calibri"/>
                <a:cs typeface="Calibri"/>
              </a:rPr>
              <a:t>Evaluation Methods: “Qualitative Analysis Software”</a:t>
            </a:r>
          </a:p>
        </p:txBody>
      </p:sp>
    </p:spTree>
    <p:extLst>
      <p:ext uri="{BB962C8B-B14F-4D97-AF65-F5344CB8AC3E}">
        <p14:creationId xmlns:p14="http://schemas.microsoft.com/office/powerpoint/2010/main" val="389061554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1-30 at 10.48.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00" y="1427774"/>
            <a:ext cx="1312360" cy="5150826"/>
          </a:xfrm>
          <a:prstGeom prst="rect">
            <a:avLst/>
          </a:prstGeom>
          <a:effectLst>
            <a:outerShdw blurRad="50800" dist="38100" dir="2700000" algn="tl" rotWithShape="0">
              <a:srgbClr val="000000">
                <a:alpha val="43000"/>
              </a:srgbClr>
            </a:outerShdw>
          </a:effectLst>
        </p:spPr>
      </p:pic>
      <p:sp>
        <p:nvSpPr>
          <p:cNvPr id="7" name="Curved Down Arrow 6"/>
          <p:cNvSpPr/>
          <p:nvPr/>
        </p:nvSpPr>
        <p:spPr>
          <a:xfrm rot="2675500">
            <a:off x="1667434" y="2717782"/>
            <a:ext cx="1008738" cy="593444"/>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descr="Theme clusters.jpg"/>
          <p:cNvPicPr>
            <a:picLocks noChangeAspect="1"/>
          </p:cNvPicPr>
          <p:nvPr/>
        </p:nvPicPr>
        <p:blipFill rotWithShape="1">
          <a:blip r:embed="rId4">
            <a:extLst>
              <a:ext uri="{28A0092B-C50C-407E-A947-70E740481C1C}">
                <a14:useLocalDpi xmlns:a14="http://schemas.microsoft.com/office/drawing/2010/main" val="0"/>
              </a:ext>
            </a:extLst>
          </a:blip>
          <a:srcRect l="7959" t="45458" r="29041" b="41889"/>
          <a:stretch/>
        </p:blipFill>
        <p:spPr>
          <a:xfrm>
            <a:off x="1686979" y="3577980"/>
            <a:ext cx="6695659" cy="1901148"/>
          </a:xfrm>
          <a:prstGeom prst="rect">
            <a:avLst/>
          </a:prstGeom>
          <a:effectLst>
            <a:outerShdw blurRad="50800" dist="38100" dir="12900000" algn="tl" rotWithShape="0">
              <a:srgbClr val="000000">
                <a:alpha val="43000"/>
              </a:srgbClr>
            </a:outerShdw>
          </a:effectLst>
        </p:spPr>
      </p:pic>
      <p:sp>
        <p:nvSpPr>
          <p:cNvPr id="8" name="Title 1"/>
          <p:cNvSpPr txBox="1">
            <a:spLocks/>
          </p:cNvSpPr>
          <p:nvPr/>
        </p:nvSpPr>
        <p:spPr bwMode="auto">
          <a:xfrm>
            <a:off x="0" y="42333"/>
            <a:ext cx="9144000" cy="244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rgbClr val="FFFF66"/>
                </a:solidFill>
                <a:effectLst>
                  <a:outerShdw blurRad="38100" dist="38100" dir="2700000" algn="tl">
                    <a:srgbClr val="000000"/>
                  </a:outerShdw>
                </a:effectLst>
                <a:latin typeface="Arial" charset="0"/>
                <a:ea typeface="ＭＳ Ｐゴシック" charset="0"/>
              </a:defRPr>
            </a:lvl9pPr>
          </a:lstStyle>
          <a:p>
            <a:r>
              <a:rPr lang="en-US" dirty="0" smtClean="0">
                <a:latin typeface="Calibri"/>
                <a:cs typeface="Calibri"/>
              </a:rPr>
              <a:t>Evaluation Methods: </a:t>
            </a:r>
            <a:br>
              <a:rPr lang="en-US" dirty="0" smtClean="0">
                <a:latin typeface="Calibri"/>
                <a:cs typeface="Calibri"/>
              </a:rPr>
            </a:br>
            <a:r>
              <a:rPr lang="en-US" dirty="0" smtClean="0">
                <a:latin typeface="Calibri"/>
                <a:cs typeface="Calibri"/>
              </a:rPr>
              <a:t>Interpreted Emergent Themes</a:t>
            </a:r>
          </a:p>
          <a:p>
            <a:r>
              <a:rPr lang="en-US" dirty="0">
                <a:latin typeface="Calibri"/>
                <a:cs typeface="Calibri"/>
              </a:rPr>
              <a:t>a</a:t>
            </a:r>
            <a:r>
              <a:rPr lang="en-US" dirty="0" smtClean="0">
                <a:latin typeface="Calibri"/>
                <a:cs typeface="Calibri"/>
              </a:rPr>
              <a:t>nd Theme Clusters</a:t>
            </a:r>
          </a:p>
          <a:p>
            <a:r>
              <a:rPr lang="en-US" dirty="0" smtClean="0">
                <a:latin typeface="Calibri"/>
                <a:cs typeface="Calibri"/>
              </a:rPr>
              <a:t> </a:t>
            </a:r>
            <a:endParaRPr lang="en-US" dirty="0">
              <a:latin typeface="Calibri"/>
              <a:cs typeface="Calibri"/>
            </a:endParaRPr>
          </a:p>
        </p:txBody>
      </p:sp>
    </p:spTree>
    <p:extLst>
      <p:ext uri="{BB962C8B-B14F-4D97-AF65-F5344CB8AC3E}">
        <p14:creationId xmlns:p14="http://schemas.microsoft.com/office/powerpoint/2010/main" val="392662859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dirty="0" smtClean="0">
                <a:latin typeface="Calibri"/>
                <a:cs typeface="Calibri"/>
              </a:rPr>
              <a:t>Theme Clusters grouped into</a:t>
            </a:r>
            <a:br>
              <a:rPr lang="en-US" dirty="0" smtClean="0">
                <a:latin typeface="Calibri"/>
                <a:cs typeface="Calibri"/>
              </a:rPr>
            </a:br>
            <a:r>
              <a:rPr lang="en-US" dirty="0" smtClean="0">
                <a:latin typeface="Calibri"/>
                <a:cs typeface="Calibri"/>
              </a:rPr>
              <a:t>Superordinate Themes</a:t>
            </a:r>
            <a:endParaRPr lang="en-US" dirty="0">
              <a:latin typeface="Calibri"/>
              <a:cs typeface="Calibri"/>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78" t="918" r="875" b="80371"/>
          <a:stretch/>
        </p:blipFill>
        <p:spPr bwMode="auto">
          <a:xfrm>
            <a:off x="516469" y="1615547"/>
            <a:ext cx="3657600" cy="1627909"/>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65" t="804" b="84504"/>
          <a:stretch/>
        </p:blipFill>
        <p:spPr bwMode="auto">
          <a:xfrm>
            <a:off x="4851396" y="2318174"/>
            <a:ext cx="3657600" cy="1270924"/>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874" t="1148" r="1639" b="77273"/>
          <a:stretch/>
        </p:blipFill>
        <p:spPr bwMode="auto">
          <a:xfrm>
            <a:off x="965192" y="3671145"/>
            <a:ext cx="3200400" cy="1946910"/>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768" t="1034" r="1584" b="74861"/>
          <a:stretch/>
        </p:blipFill>
        <p:spPr bwMode="auto">
          <a:xfrm>
            <a:off x="4851391" y="4025478"/>
            <a:ext cx="3657600" cy="2341316"/>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5998930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1415"/>
            <a:ext cx="9144000" cy="1143000"/>
          </a:xfrm>
        </p:spPr>
        <p:txBody>
          <a:bodyPr/>
          <a:lstStyle/>
          <a:p>
            <a:r>
              <a:rPr lang="en-US" dirty="0" smtClean="0">
                <a:latin typeface="Calibri"/>
                <a:cs typeface="Calibri"/>
              </a:rPr>
              <a:t>Superordinate Theme: </a:t>
            </a:r>
            <a:r>
              <a:rPr lang="en-US" i="1" dirty="0" smtClean="0">
                <a:latin typeface="Calibri"/>
                <a:cs typeface="Calibri"/>
              </a:rPr>
              <a:t>Characterization of Cleanup Decision and Implications</a:t>
            </a:r>
            <a:endParaRPr lang="en-US" i="1" dirty="0">
              <a:latin typeface="Calibri"/>
              <a:cs typeface="Calibri"/>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78" t="918" r="875" b="80371"/>
          <a:stretch/>
        </p:blipFill>
        <p:spPr bwMode="auto">
          <a:xfrm>
            <a:off x="2240280" y="2377440"/>
            <a:ext cx="4572000" cy="2034887"/>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6615948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i="1" dirty="0" smtClean="0">
                <a:latin typeface="Calibri"/>
                <a:cs typeface="Calibri"/>
              </a:rPr>
              <a:t>Characterization </a:t>
            </a:r>
            <a:r>
              <a:rPr lang="en-US" i="1" dirty="0">
                <a:latin typeface="Calibri"/>
                <a:cs typeface="Calibri"/>
              </a:rPr>
              <a:t>of Cleanup Decision and </a:t>
            </a:r>
            <a:r>
              <a:rPr lang="en-US" i="1" dirty="0" smtClean="0">
                <a:latin typeface="Calibri"/>
                <a:cs typeface="Calibri"/>
              </a:rPr>
              <a:t>Implications</a:t>
            </a:r>
            <a:r>
              <a:rPr lang="en-US" dirty="0" smtClean="0">
                <a:latin typeface="Calibri"/>
                <a:cs typeface="Calibri"/>
              </a:rPr>
              <a:t>: </a:t>
            </a:r>
            <a:r>
              <a:rPr lang="en-US" u="sng" dirty="0" smtClean="0">
                <a:latin typeface="Calibri"/>
                <a:cs typeface="Calibri"/>
              </a:rPr>
              <a:t>Representation</a:t>
            </a:r>
            <a:endParaRPr lang="en-US" u="sng" dirty="0">
              <a:latin typeface="Calibri"/>
              <a:cs typeface="Calibri"/>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78" t="918" r="875" b="80371"/>
          <a:stretch/>
        </p:blipFill>
        <p:spPr bwMode="auto">
          <a:xfrm>
            <a:off x="2240280" y="2377440"/>
            <a:ext cx="4572000" cy="2034886"/>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9" name="Oval 8"/>
          <p:cNvSpPr/>
          <p:nvPr/>
        </p:nvSpPr>
        <p:spPr>
          <a:xfrm>
            <a:off x="2090040" y="2349499"/>
            <a:ext cx="1571795" cy="55033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6027003"/>
            <a:ext cx="9144000" cy="830997"/>
          </a:xfrm>
          <a:prstGeom prst="rect">
            <a:avLst/>
          </a:prstGeom>
          <a:noFill/>
        </p:spPr>
        <p:txBody>
          <a:bodyPr wrap="square" rtlCol="0">
            <a:spAutoFit/>
          </a:bodyPr>
          <a:lstStyle/>
          <a:p>
            <a:r>
              <a:rPr lang="en-GB" sz="2400" i="1" dirty="0">
                <a:solidFill>
                  <a:schemeClr val="bg1"/>
                </a:solidFill>
              </a:rPr>
              <a:t>“Our concerns were noted. Our concerns are right here.” </a:t>
            </a:r>
            <a:r>
              <a:rPr lang="en-GB" sz="2400" dirty="0" smtClean="0">
                <a:solidFill>
                  <a:schemeClr val="bg1"/>
                </a:solidFill>
              </a:rPr>
              <a:t/>
            </a:r>
            <a:br>
              <a:rPr lang="en-GB" sz="2400" dirty="0" smtClean="0">
                <a:solidFill>
                  <a:schemeClr val="bg1"/>
                </a:solidFill>
              </a:rPr>
            </a:br>
            <a:r>
              <a:rPr lang="en-GB" sz="2400" dirty="0" smtClean="0">
                <a:solidFill>
                  <a:schemeClr val="bg1"/>
                </a:solidFill>
              </a:rPr>
              <a:t>–</a:t>
            </a:r>
            <a:r>
              <a:rPr lang="en-GB" sz="2400" dirty="0">
                <a:solidFill>
                  <a:schemeClr val="bg1"/>
                </a:solidFill>
              </a:rPr>
              <a:t>Community </a:t>
            </a:r>
            <a:r>
              <a:rPr lang="en-GB" sz="2400" dirty="0" smtClean="0">
                <a:solidFill>
                  <a:schemeClr val="bg1"/>
                </a:solidFill>
              </a:rPr>
              <a:t>representative</a:t>
            </a:r>
            <a:endParaRPr lang="en-US" sz="2400" dirty="0">
              <a:solidFill>
                <a:schemeClr val="bg1"/>
              </a:solidFill>
            </a:endParaRPr>
          </a:p>
        </p:txBody>
      </p:sp>
    </p:spTree>
    <p:extLst>
      <p:ext uri="{BB962C8B-B14F-4D97-AF65-F5344CB8AC3E}">
        <p14:creationId xmlns:p14="http://schemas.microsoft.com/office/powerpoint/2010/main" val="21790210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i="1" dirty="0" smtClean="0">
                <a:latin typeface="Calibri"/>
                <a:cs typeface="Calibri"/>
              </a:rPr>
              <a:t>Characterization </a:t>
            </a:r>
            <a:r>
              <a:rPr lang="en-US" i="1" dirty="0">
                <a:latin typeface="Calibri"/>
                <a:cs typeface="Calibri"/>
              </a:rPr>
              <a:t>of Cleanup Decision and </a:t>
            </a:r>
            <a:r>
              <a:rPr lang="en-US" i="1" dirty="0" smtClean="0">
                <a:latin typeface="Calibri"/>
                <a:cs typeface="Calibri"/>
              </a:rPr>
              <a:t>Implications</a:t>
            </a:r>
            <a:r>
              <a:rPr lang="en-US" dirty="0" smtClean="0">
                <a:latin typeface="Calibri"/>
                <a:cs typeface="Calibri"/>
              </a:rPr>
              <a:t>:</a:t>
            </a:r>
            <a:r>
              <a:rPr lang="en-US" i="1" dirty="0" smtClean="0">
                <a:latin typeface="Calibri"/>
                <a:cs typeface="Calibri"/>
              </a:rPr>
              <a:t> </a:t>
            </a:r>
            <a:r>
              <a:rPr lang="en-US" u="sng" dirty="0" smtClean="0">
                <a:latin typeface="Calibri"/>
                <a:cs typeface="Calibri"/>
              </a:rPr>
              <a:t>Bias</a:t>
            </a:r>
            <a:endParaRPr lang="en-US" u="sng" dirty="0">
              <a:latin typeface="Calibri"/>
              <a:cs typeface="Calibri"/>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78" t="918" r="875" b="80371"/>
          <a:stretch/>
        </p:blipFill>
        <p:spPr bwMode="auto">
          <a:xfrm>
            <a:off x="2240280" y="2377440"/>
            <a:ext cx="4572000" cy="2034886"/>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TextBox 2"/>
          <p:cNvSpPr txBox="1"/>
          <p:nvPr/>
        </p:nvSpPr>
        <p:spPr>
          <a:xfrm>
            <a:off x="0" y="5288340"/>
            <a:ext cx="9144000" cy="1569660"/>
          </a:xfrm>
          <a:prstGeom prst="rect">
            <a:avLst/>
          </a:prstGeom>
          <a:noFill/>
        </p:spPr>
        <p:txBody>
          <a:bodyPr wrap="square" rtlCol="0">
            <a:spAutoFit/>
          </a:bodyPr>
          <a:lstStyle/>
          <a:p>
            <a:r>
              <a:rPr lang="en-GB" sz="2400" i="1" dirty="0" smtClean="0">
                <a:solidFill>
                  <a:srgbClr val="FFFFFF"/>
                </a:solidFill>
              </a:rPr>
              <a:t>“…the </a:t>
            </a:r>
            <a:r>
              <a:rPr lang="en-GB" sz="2400" i="1" dirty="0">
                <a:solidFill>
                  <a:srgbClr val="FFFFFF"/>
                </a:solidFill>
              </a:rPr>
              <a:t>HIA approach kind of ended up distancing some Tribal interests in </a:t>
            </a:r>
            <a:r>
              <a:rPr lang="en-GB" sz="2400" i="1" dirty="0" err="1">
                <a:solidFill>
                  <a:srgbClr val="FFFFFF"/>
                </a:solidFill>
              </a:rPr>
              <a:t>favor</a:t>
            </a:r>
            <a:r>
              <a:rPr lang="en-GB" sz="2400" i="1" dirty="0">
                <a:solidFill>
                  <a:srgbClr val="FFFFFF"/>
                </a:solidFill>
              </a:rPr>
              <a:t> of </a:t>
            </a:r>
            <a:r>
              <a:rPr lang="en-GB" sz="2400" i="1" dirty="0" smtClean="0">
                <a:solidFill>
                  <a:srgbClr val="FFFFFF"/>
                </a:solidFill>
              </a:rPr>
              <a:t>others… And </a:t>
            </a:r>
            <a:r>
              <a:rPr lang="en-GB" sz="2400" i="1" dirty="0">
                <a:solidFill>
                  <a:srgbClr val="FFFFFF"/>
                </a:solidFill>
              </a:rPr>
              <a:t>similarly, kind of validating some community organizations, perhaps at the expense of others.” </a:t>
            </a:r>
            <a:r>
              <a:rPr lang="en-GB" sz="2400" i="1" dirty="0" smtClean="0">
                <a:solidFill>
                  <a:srgbClr val="FFFFFF"/>
                </a:solidFill>
              </a:rPr>
              <a:t/>
            </a:r>
            <a:br>
              <a:rPr lang="en-GB" sz="2400" i="1" dirty="0" smtClean="0">
                <a:solidFill>
                  <a:srgbClr val="FFFFFF"/>
                </a:solidFill>
              </a:rPr>
            </a:br>
            <a:r>
              <a:rPr lang="en-GB" sz="2400" dirty="0" smtClean="0">
                <a:solidFill>
                  <a:srgbClr val="FFFFFF"/>
                </a:solidFill>
              </a:rPr>
              <a:t>–</a:t>
            </a:r>
            <a:r>
              <a:rPr lang="en-GB" sz="2400" dirty="0">
                <a:solidFill>
                  <a:srgbClr val="FFFFFF"/>
                </a:solidFill>
              </a:rPr>
              <a:t>Agency </a:t>
            </a:r>
            <a:r>
              <a:rPr lang="en-GB" sz="2400" dirty="0" smtClean="0">
                <a:solidFill>
                  <a:srgbClr val="FFFFFF"/>
                </a:solidFill>
              </a:rPr>
              <a:t>representative</a:t>
            </a:r>
            <a:endParaRPr lang="en-US" sz="2400" dirty="0">
              <a:solidFill>
                <a:srgbClr val="FFFFFF"/>
              </a:solidFill>
            </a:endParaRPr>
          </a:p>
        </p:txBody>
      </p:sp>
      <p:sp>
        <p:nvSpPr>
          <p:cNvPr id="6" name="Oval 5"/>
          <p:cNvSpPr/>
          <p:nvPr/>
        </p:nvSpPr>
        <p:spPr>
          <a:xfrm>
            <a:off x="2259375" y="3873516"/>
            <a:ext cx="1571795" cy="55033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65055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5485"/>
            <a:ext cx="9144000" cy="2233053"/>
          </a:xfrm>
        </p:spPr>
        <p:txBody>
          <a:bodyPr/>
          <a:lstStyle/>
          <a:p>
            <a:r>
              <a:rPr lang="en-US" dirty="0" smtClean="0">
                <a:latin typeface="Calibri"/>
                <a:cs typeface="Calibri"/>
              </a:rPr>
              <a:t>Superordinate Theme: </a:t>
            </a:r>
            <a:br>
              <a:rPr lang="en-US" dirty="0" smtClean="0">
                <a:latin typeface="Calibri"/>
                <a:cs typeface="Calibri"/>
              </a:rPr>
            </a:br>
            <a:r>
              <a:rPr lang="en-US" i="1" dirty="0" smtClean="0">
                <a:latin typeface="Calibri"/>
                <a:cs typeface="Calibri"/>
              </a:rPr>
              <a:t>Empowerment of Vulnerable Stakeholders</a:t>
            </a:r>
            <a:endParaRPr lang="en-US" i="1" dirty="0">
              <a:latin typeface="Calibri"/>
              <a:cs typeface="Calibri"/>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65" t="804" b="84504"/>
          <a:stretch/>
        </p:blipFill>
        <p:spPr bwMode="auto">
          <a:xfrm>
            <a:off x="2194560" y="2606040"/>
            <a:ext cx="4572000" cy="1588655"/>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3816937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65" t="804" b="84504"/>
          <a:stretch/>
        </p:blipFill>
        <p:spPr bwMode="auto">
          <a:xfrm>
            <a:off x="2194560" y="2606041"/>
            <a:ext cx="4572000" cy="1588655"/>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Title 1"/>
          <p:cNvSpPr>
            <a:spLocks noGrp="1"/>
          </p:cNvSpPr>
          <p:nvPr>
            <p:ph type="title"/>
          </p:nvPr>
        </p:nvSpPr>
        <p:spPr>
          <a:xfrm>
            <a:off x="0" y="76200"/>
            <a:ext cx="9144000" cy="1143000"/>
          </a:xfrm>
        </p:spPr>
        <p:txBody>
          <a:bodyPr/>
          <a:lstStyle/>
          <a:p>
            <a:r>
              <a:rPr lang="en-US" i="1" dirty="0" smtClean="0">
                <a:latin typeface="Calibri"/>
                <a:cs typeface="Calibri"/>
              </a:rPr>
              <a:t>Empowerment of Vulnerable Stakeholders</a:t>
            </a:r>
            <a:r>
              <a:rPr lang="en-US" dirty="0" smtClean="0">
                <a:latin typeface="Calibri"/>
                <a:cs typeface="Calibri"/>
              </a:rPr>
              <a:t>: </a:t>
            </a:r>
            <a:r>
              <a:rPr lang="en-US" u="sng" dirty="0" smtClean="0">
                <a:latin typeface="Calibri"/>
                <a:cs typeface="Calibri"/>
              </a:rPr>
              <a:t>Substantiation</a:t>
            </a:r>
            <a:endParaRPr lang="en-US" i="1" dirty="0">
              <a:latin typeface="Calibri"/>
              <a:cs typeface="Calibri"/>
            </a:endParaRPr>
          </a:p>
        </p:txBody>
      </p:sp>
      <p:sp>
        <p:nvSpPr>
          <p:cNvPr id="3" name="TextBox 2"/>
          <p:cNvSpPr txBox="1"/>
          <p:nvPr/>
        </p:nvSpPr>
        <p:spPr>
          <a:xfrm>
            <a:off x="0" y="5288340"/>
            <a:ext cx="9144000" cy="1569660"/>
          </a:xfrm>
          <a:prstGeom prst="rect">
            <a:avLst/>
          </a:prstGeom>
          <a:noFill/>
        </p:spPr>
        <p:txBody>
          <a:bodyPr wrap="square" rtlCol="0">
            <a:spAutoFit/>
          </a:bodyPr>
          <a:lstStyle/>
          <a:p>
            <a:r>
              <a:rPr lang="en-GB" sz="2400" i="1" dirty="0">
                <a:solidFill>
                  <a:srgbClr val="FFFFFF"/>
                </a:solidFill>
              </a:rPr>
              <a:t>“A document like </a:t>
            </a:r>
            <a:r>
              <a:rPr lang="en-GB" sz="2400" i="1" dirty="0" smtClean="0">
                <a:solidFill>
                  <a:srgbClr val="FFFFFF"/>
                </a:solidFill>
              </a:rPr>
              <a:t>this… brings </a:t>
            </a:r>
            <a:r>
              <a:rPr lang="en-GB" sz="2400" i="1" dirty="0">
                <a:solidFill>
                  <a:srgbClr val="FFFFFF"/>
                </a:solidFill>
              </a:rPr>
              <a:t>a lot of credibility to that kind of stakeholder process... </a:t>
            </a:r>
            <a:r>
              <a:rPr lang="en-GB" sz="2400" i="1" dirty="0" smtClean="0">
                <a:solidFill>
                  <a:srgbClr val="FFFFFF"/>
                </a:solidFill>
              </a:rPr>
              <a:t>helping </a:t>
            </a:r>
            <a:r>
              <a:rPr lang="en-GB" sz="2400" i="1" dirty="0">
                <a:solidFill>
                  <a:srgbClr val="FFFFFF"/>
                </a:solidFill>
              </a:rPr>
              <a:t>the community be at least an equal partner in those conversations… in the eyes of officials like myself, decision makers.</a:t>
            </a:r>
            <a:r>
              <a:rPr lang="en-GB" sz="2400" i="1" dirty="0" smtClean="0">
                <a:solidFill>
                  <a:srgbClr val="FFFFFF"/>
                </a:solidFill>
              </a:rPr>
              <a:t>” </a:t>
            </a:r>
            <a:r>
              <a:rPr lang="en-GB" sz="2400" dirty="0" smtClean="0">
                <a:solidFill>
                  <a:srgbClr val="FFFFFF"/>
                </a:solidFill>
              </a:rPr>
              <a:t>–</a:t>
            </a:r>
            <a:r>
              <a:rPr lang="en-GB" sz="2400" dirty="0">
                <a:solidFill>
                  <a:srgbClr val="FFFFFF"/>
                </a:solidFill>
              </a:rPr>
              <a:t>Cleanup decision maker</a:t>
            </a:r>
            <a:endParaRPr lang="en-US" sz="2400" dirty="0">
              <a:solidFill>
                <a:srgbClr val="FFFFFF"/>
              </a:solidFill>
            </a:endParaRPr>
          </a:p>
        </p:txBody>
      </p:sp>
      <p:sp>
        <p:nvSpPr>
          <p:cNvPr id="7" name="Oval 6"/>
          <p:cNvSpPr/>
          <p:nvPr/>
        </p:nvSpPr>
        <p:spPr>
          <a:xfrm>
            <a:off x="1963042" y="2603516"/>
            <a:ext cx="1571795" cy="55033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45746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65" t="804" b="84504"/>
          <a:stretch/>
        </p:blipFill>
        <p:spPr bwMode="auto">
          <a:xfrm>
            <a:off x="2194560" y="2606041"/>
            <a:ext cx="4572000" cy="1588655"/>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Title 1"/>
          <p:cNvSpPr>
            <a:spLocks noGrp="1"/>
          </p:cNvSpPr>
          <p:nvPr>
            <p:ph type="title"/>
          </p:nvPr>
        </p:nvSpPr>
        <p:spPr>
          <a:xfrm>
            <a:off x="0" y="76200"/>
            <a:ext cx="9144000" cy="1143000"/>
          </a:xfrm>
        </p:spPr>
        <p:txBody>
          <a:bodyPr/>
          <a:lstStyle/>
          <a:p>
            <a:r>
              <a:rPr lang="en-US" i="1" dirty="0" smtClean="0">
                <a:latin typeface="Calibri"/>
                <a:cs typeface="Calibri"/>
              </a:rPr>
              <a:t>Empowerment of Vulnerable Stakeholders</a:t>
            </a:r>
            <a:r>
              <a:rPr lang="en-US" dirty="0" smtClean="0">
                <a:latin typeface="Calibri"/>
                <a:cs typeface="Calibri"/>
              </a:rPr>
              <a:t>: </a:t>
            </a:r>
            <a:r>
              <a:rPr lang="en-US" u="sng" dirty="0" smtClean="0">
                <a:latin typeface="Calibri"/>
                <a:cs typeface="Calibri"/>
              </a:rPr>
              <a:t>Paternalism</a:t>
            </a:r>
            <a:endParaRPr lang="en-US" i="1" dirty="0">
              <a:latin typeface="Calibri"/>
              <a:cs typeface="Calibri"/>
            </a:endParaRPr>
          </a:p>
        </p:txBody>
      </p:sp>
      <p:sp>
        <p:nvSpPr>
          <p:cNvPr id="3" name="TextBox 2"/>
          <p:cNvSpPr txBox="1"/>
          <p:nvPr/>
        </p:nvSpPr>
        <p:spPr>
          <a:xfrm>
            <a:off x="0" y="5288340"/>
            <a:ext cx="9144000" cy="1569660"/>
          </a:xfrm>
          <a:prstGeom prst="rect">
            <a:avLst/>
          </a:prstGeom>
          <a:noFill/>
        </p:spPr>
        <p:txBody>
          <a:bodyPr wrap="square" rtlCol="0">
            <a:spAutoFit/>
          </a:bodyPr>
          <a:lstStyle/>
          <a:p>
            <a:r>
              <a:rPr lang="en-US" sz="2400" i="1" dirty="0" smtClean="0">
                <a:solidFill>
                  <a:srgbClr val="FFFFFF"/>
                </a:solidFill>
              </a:rPr>
              <a:t>“… there is part of it that is like- ‘Yeah, I wasn’t crazy.’ But there is also a part of it that is… ‘I am tired of people not listening to me. And I am tired of having things reinterpreted for me, that I have been saying all along!’ </a:t>
            </a:r>
            <a:r>
              <a:rPr lang="en-GB" sz="2400" i="1" dirty="0" smtClean="0">
                <a:solidFill>
                  <a:srgbClr val="FFFFFF"/>
                </a:solidFill>
              </a:rPr>
              <a:t>”  </a:t>
            </a:r>
            <a:r>
              <a:rPr lang="en-GB" sz="2400" dirty="0" smtClean="0">
                <a:solidFill>
                  <a:srgbClr val="FFFFFF"/>
                </a:solidFill>
              </a:rPr>
              <a:t>– </a:t>
            </a:r>
            <a:r>
              <a:rPr lang="en-GB" sz="2400" dirty="0">
                <a:solidFill>
                  <a:srgbClr val="FFFFFF"/>
                </a:solidFill>
              </a:rPr>
              <a:t>PRP representative</a:t>
            </a:r>
            <a:endParaRPr lang="en-US" sz="2400" dirty="0">
              <a:solidFill>
                <a:srgbClr val="FFFFFF"/>
              </a:solidFill>
            </a:endParaRPr>
          </a:p>
        </p:txBody>
      </p:sp>
      <p:sp>
        <p:nvSpPr>
          <p:cNvPr id="7" name="Oval 6"/>
          <p:cNvSpPr/>
          <p:nvPr/>
        </p:nvSpPr>
        <p:spPr>
          <a:xfrm>
            <a:off x="2026541" y="3640684"/>
            <a:ext cx="1571795" cy="55033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6925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dirty="0" smtClean="0">
                <a:latin typeface="Calibri"/>
                <a:cs typeface="Calibri"/>
              </a:rPr>
              <a:t>Superordinate Theme: </a:t>
            </a:r>
            <a:br>
              <a:rPr lang="en-US" dirty="0" smtClean="0">
                <a:latin typeface="Calibri"/>
                <a:cs typeface="Calibri"/>
              </a:rPr>
            </a:br>
            <a:r>
              <a:rPr lang="en-US" i="1" dirty="0" smtClean="0">
                <a:latin typeface="Calibri"/>
                <a:cs typeface="Calibri"/>
              </a:rPr>
              <a:t>Influence on Disposition</a:t>
            </a:r>
            <a:endParaRPr lang="en-US" i="1" dirty="0">
              <a:latin typeface="Calibri"/>
              <a:cs typeface="Calibri"/>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74" t="1148" r="1639" b="77273"/>
          <a:stretch/>
        </p:blipFill>
        <p:spPr bwMode="auto">
          <a:xfrm>
            <a:off x="2286000" y="2057400"/>
            <a:ext cx="4572000" cy="2781300"/>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1991387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99" r="16575"/>
          <a:stretch/>
        </p:blipFill>
        <p:spPr bwMode="auto">
          <a:xfrm>
            <a:off x="0" y="0"/>
            <a:ext cx="93268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2507826" y="990600"/>
            <a:ext cx="4128347" cy="1020762"/>
          </a:xfrm>
        </p:spPr>
        <p:txBody>
          <a:bodyPr/>
          <a:lstStyle/>
          <a:p>
            <a:r>
              <a:rPr lang="en-US" dirty="0" smtClean="0">
                <a:solidFill>
                  <a:schemeClr val="bg1"/>
                </a:solidFill>
                <a:latin typeface="Calibri"/>
                <a:cs typeface="Calibri"/>
              </a:rPr>
              <a:t>Seattle</a:t>
            </a:r>
            <a:endParaRPr lang="en-US" dirty="0">
              <a:solidFill>
                <a:schemeClr val="bg1"/>
              </a:solidFill>
              <a:latin typeface="Calibri"/>
              <a:cs typeface="Calibri"/>
            </a:endParaRPr>
          </a:p>
        </p:txBody>
      </p:sp>
      <p:sp>
        <p:nvSpPr>
          <p:cNvPr id="6" name="TextBox 5"/>
          <p:cNvSpPr txBox="1"/>
          <p:nvPr/>
        </p:nvSpPr>
        <p:spPr>
          <a:xfrm>
            <a:off x="76200" y="6504801"/>
            <a:ext cx="7924800" cy="246221"/>
          </a:xfrm>
          <a:prstGeom prst="rect">
            <a:avLst/>
          </a:prstGeom>
          <a:noFill/>
        </p:spPr>
        <p:txBody>
          <a:bodyPr wrap="square" rtlCol="0">
            <a:spAutoFit/>
          </a:bodyPr>
          <a:lstStyle/>
          <a:p>
            <a:r>
              <a:rPr lang="en-US" sz="1000" b="1" dirty="0" smtClean="0">
                <a:solidFill>
                  <a:schemeClr val="bg1"/>
                </a:solidFill>
              </a:rPr>
              <a:t>Google Maps (Oct 2012)</a:t>
            </a:r>
            <a:endParaRPr lang="en-US" sz="1000" b="1" dirty="0">
              <a:solidFill>
                <a:schemeClr val="bg1"/>
              </a:solidFill>
            </a:endParaRPr>
          </a:p>
        </p:txBody>
      </p:sp>
      <p:grpSp>
        <p:nvGrpSpPr>
          <p:cNvPr id="10" name="Group 9"/>
          <p:cNvGrpSpPr/>
          <p:nvPr/>
        </p:nvGrpSpPr>
        <p:grpSpPr>
          <a:xfrm>
            <a:off x="1600200" y="3830523"/>
            <a:ext cx="3709363" cy="3045222"/>
            <a:chOff x="1800225" y="3830523"/>
            <a:chExt cx="4173034" cy="3045222"/>
          </a:xfrm>
        </p:grpSpPr>
        <p:sp>
          <p:nvSpPr>
            <p:cNvPr id="5" name="Oval 4"/>
            <p:cNvSpPr/>
            <p:nvPr/>
          </p:nvSpPr>
          <p:spPr>
            <a:xfrm rot="19906848">
              <a:off x="4601659" y="3830523"/>
              <a:ext cx="1371600" cy="30452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800225" y="4876800"/>
              <a:ext cx="1819275" cy="990600"/>
            </a:xfrm>
            <a:prstGeom prst="round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Calibri"/>
                  <a:cs typeface="Calibri"/>
                </a:rPr>
                <a:t>Duwamish</a:t>
              </a:r>
            </a:p>
            <a:p>
              <a:pPr algn="ctr"/>
              <a:r>
                <a:rPr lang="en-US" sz="2000" b="1" dirty="0" smtClean="0">
                  <a:effectLst>
                    <a:outerShdw blurRad="38100" dist="38100" dir="2700000" algn="tl">
                      <a:srgbClr val="000000">
                        <a:alpha val="43137"/>
                      </a:srgbClr>
                    </a:outerShdw>
                  </a:effectLst>
                  <a:latin typeface="+mj-lt"/>
                  <a:cs typeface="Calibri" pitchFamily="34" charset="0"/>
                </a:rPr>
                <a:t>River</a:t>
              </a:r>
              <a:endParaRPr lang="en-US" sz="2000" b="1" dirty="0">
                <a:effectLst>
                  <a:outerShdw blurRad="38100" dist="38100" dir="2700000" algn="tl">
                    <a:srgbClr val="000000">
                      <a:alpha val="43137"/>
                    </a:srgbClr>
                  </a:outerShdw>
                </a:effectLst>
                <a:latin typeface="+mj-lt"/>
                <a:cs typeface="Calibri" pitchFamily="34" charset="0"/>
              </a:endParaRPr>
            </a:p>
          </p:txBody>
        </p:sp>
        <p:cxnSp>
          <p:nvCxnSpPr>
            <p:cNvPr id="9" name="Straight Connector 8"/>
            <p:cNvCxnSpPr>
              <a:stCxn id="7" idx="3"/>
            </p:cNvCxnSpPr>
            <p:nvPr/>
          </p:nvCxnSpPr>
          <p:spPr>
            <a:xfrm>
              <a:off x="3619500" y="5372100"/>
              <a:ext cx="914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ounded Rectangle 11"/>
          <p:cNvSpPr/>
          <p:nvPr/>
        </p:nvSpPr>
        <p:spPr>
          <a:xfrm>
            <a:off x="1447800" y="533400"/>
            <a:ext cx="1617133" cy="990600"/>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Calibri"/>
                <a:cs typeface="Calibri"/>
              </a:rPr>
              <a:t>Puget</a:t>
            </a:r>
          </a:p>
          <a:p>
            <a:pPr algn="ctr"/>
            <a:r>
              <a:rPr lang="en-US" sz="2000" b="1" dirty="0" smtClean="0">
                <a:effectLst>
                  <a:outerShdw blurRad="38100" dist="38100" dir="2700000" algn="tl">
                    <a:srgbClr val="000000">
                      <a:alpha val="43137"/>
                    </a:srgbClr>
                  </a:outerShdw>
                </a:effectLst>
                <a:latin typeface="Calibri"/>
                <a:cs typeface="Calibri"/>
              </a:rPr>
              <a:t>Sound</a:t>
            </a:r>
            <a:endParaRPr lang="en-US" sz="2000" b="1" dirty="0">
              <a:effectLst>
                <a:outerShdw blurRad="38100" dist="38100" dir="2700000" algn="tl">
                  <a:srgbClr val="000000">
                    <a:alpha val="43137"/>
                  </a:srgbClr>
                </a:outerShdw>
              </a:effectLst>
              <a:latin typeface="Calibri"/>
              <a:cs typeface="Calibri"/>
            </a:endParaRPr>
          </a:p>
        </p:txBody>
      </p:sp>
      <p:sp>
        <p:nvSpPr>
          <p:cNvPr id="13" name="Rounded Rectangle 12"/>
          <p:cNvSpPr/>
          <p:nvPr/>
        </p:nvSpPr>
        <p:spPr>
          <a:xfrm>
            <a:off x="3064933" y="3200400"/>
            <a:ext cx="1066800" cy="990600"/>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smtClean="0">
                <a:effectLst>
                  <a:outerShdw blurRad="38100" dist="38100" dir="2700000" algn="tl">
                    <a:srgbClr val="000000">
                      <a:alpha val="43137"/>
                    </a:srgbClr>
                  </a:outerShdw>
                </a:effectLst>
                <a:latin typeface="Calibri"/>
                <a:cs typeface="Calibri"/>
              </a:rPr>
              <a:t>Elliott </a:t>
            </a:r>
            <a:br>
              <a:rPr lang="en-US" sz="2000" b="1" dirty="0" smtClean="0">
                <a:effectLst>
                  <a:outerShdw blurRad="38100" dist="38100" dir="2700000" algn="tl">
                    <a:srgbClr val="000000">
                      <a:alpha val="43137"/>
                    </a:srgbClr>
                  </a:outerShdw>
                </a:effectLst>
                <a:latin typeface="Calibri"/>
                <a:cs typeface="Calibri"/>
              </a:rPr>
            </a:br>
            <a:r>
              <a:rPr lang="en-US" sz="2000" b="1" dirty="0" smtClean="0">
                <a:effectLst>
                  <a:outerShdw blurRad="38100" dist="38100" dir="2700000" algn="tl">
                    <a:srgbClr val="000000">
                      <a:alpha val="43137"/>
                    </a:srgbClr>
                  </a:outerShdw>
                </a:effectLst>
                <a:latin typeface="Calibri"/>
                <a:cs typeface="Calibri"/>
              </a:rPr>
              <a:t>Bay</a:t>
            </a:r>
            <a:endParaRPr lang="en-US" sz="2000" b="1" dirty="0">
              <a:effectLst>
                <a:outerShdw blurRad="38100" dist="38100" dir="2700000" algn="tl">
                  <a:srgbClr val="000000">
                    <a:alpha val="43137"/>
                  </a:srgbClr>
                </a:outerShdw>
              </a:effectLst>
              <a:latin typeface="Calibri"/>
              <a:cs typeface="Calibri"/>
            </a:endParaRPr>
          </a:p>
        </p:txBody>
      </p:sp>
      <p:sp>
        <p:nvSpPr>
          <p:cNvPr id="14" name="Rounded Rectangle 13"/>
          <p:cNvSpPr/>
          <p:nvPr/>
        </p:nvSpPr>
        <p:spPr>
          <a:xfrm rot="17118733">
            <a:off x="4568355" y="2692008"/>
            <a:ext cx="2641901" cy="495300"/>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latin typeface="Calibri"/>
                <a:cs typeface="Calibri"/>
              </a:rPr>
              <a:t>Lake Washington</a:t>
            </a:r>
            <a:endParaRPr lang="en-US" sz="2000" b="1" dirty="0">
              <a:effectLst>
                <a:outerShdw blurRad="38100" dist="38100" dir="2700000" algn="tl">
                  <a:srgbClr val="000000">
                    <a:alpha val="43137"/>
                  </a:srgbClr>
                </a:outerShdw>
              </a:effectLst>
              <a:latin typeface="Calibri"/>
              <a:cs typeface="Calibri"/>
            </a:endParaRPr>
          </a:p>
        </p:txBody>
      </p:sp>
      <p:sp>
        <p:nvSpPr>
          <p:cNvPr id="2" name="Rectangle 1"/>
          <p:cNvSpPr/>
          <p:nvPr/>
        </p:nvSpPr>
        <p:spPr>
          <a:xfrm>
            <a:off x="6778928" y="126000"/>
            <a:ext cx="2301192" cy="2031325"/>
          </a:xfrm>
          <a:prstGeom prst="rect">
            <a:avLst/>
          </a:prstGeom>
          <a:solidFill>
            <a:schemeClr val="accent6"/>
          </a:solidFill>
          <a:ln w="38100" cmpd="sng">
            <a:solidFill>
              <a:schemeClr val="tx1"/>
            </a:solidFill>
          </a:ln>
        </p:spPr>
        <p:txBody>
          <a:bodyPr wrap="square" lIns="182880" tIns="91440" rIns="182880" bIns="91440">
            <a:spAutoFit/>
          </a:bodyPr>
          <a:lstStyle/>
          <a:p>
            <a:r>
              <a:rPr lang="en-US" sz="2000" dirty="0">
                <a:solidFill>
                  <a:schemeClr val="bg1"/>
                </a:solidFill>
                <a:latin typeface="Calibri"/>
                <a:cs typeface="Calibri"/>
              </a:rPr>
              <a:t>In 2001, </a:t>
            </a:r>
            <a:r>
              <a:rPr lang="en-US" sz="2000" dirty="0" smtClean="0">
                <a:solidFill>
                  <a:schemeClr val="bg1"/>
                </a:solidFill>
                <a:latin typeface="Calibri"/>
                <a:cs typeface="Calibri"/>
              </a:rPr>
              <a:t>EPA listed </a:t>
            </a:r>
            <a:r>
              <a:rPr lang="en-US" sz="2000" dirty="0">
                <a:solidFill>
                  <a:schemeClr val="bg1"/>
                </a:solidFill>
                <a:latin typeface="Calibri"/>
                <a:cs typeface="Calibri"/>
              </a:rPr>
              <a:t>a </a:t>
            </a:r>
            <a:r>
              <a:rPr lang="en-US" sz="2000" dirty="0" smtClean="0">
                <a:solidFill>
                  <a:schemeClr val="bg1"/>
                </a:solidFill>
                <a:latin typeface="Calibri"/>
                <a:cs typeface="Calibri"/>
              </a:rPr>
              <a:t>5.5 </a:t>
            </a:r>
            <a:r>
              <a:rPr lang="en-US" sz="2000" dirty="0">
                <a:solidFill>
                  <a:schemeClr val="bg1"/>
                </a:solidFill>
                <a:latin typeface="Calibri"/>
                <a:cs typeface="Calibri"/>
              </a:rPr>
              <a:t>mile stretch </a:t>
            </a:r>
            <a:r>
              <a:rPr lang="en-US" sz="2000" dirty="0" smtClean="0">
                <a:solidFill>
                  <a:schemeClr val="bg1"/>
                </a:solidFill>
                <a:latin typeface="Calibri"/>
                <a:cs typeface="Calibri"/>
              </a:rPr>
              <a:t>of </a:t>
            </a:r>
            <a:r>
              <a:rPr lang="en-US" sz="2000" dirty="0">
                <a:solidFill>
                  <a:schemeClr val="bg1"/>
                </a:solidFill>
                <a:latin typeface="Calibri"/>
                <a:cs typeface="Calibri"/>
              </a:rPr>
              <a:t>the </a:t>
            </a:r>
            <a:r>
              <a:rPr lang="en-US" sz="2000" dirty="0" smtClean="0">
                <a:solidFill>
                  <a:schemeClr val="bg1"/>
                </a:solidFill>
                <a:latin typeface="Calibri"/>
                <a:cs typeface="Calibri"/>
              </a:rPr>
              <a:t>Lower </a:t>
            </a:r>
            <a:r>
              <a:rPr lang="en-US" sz="2000" dirty="0">
                <a:solidFill>
                  <a:schemeClr val="bg1"/>
                </a:solidFill>
                <a:latin typeface="Calibri"/>
                <a:cs typeface="Calibri"/>
              </a:rPr>
              <a:t>Duwamish </a:t>
            </a:r>
            <a:r>
              <a:rPr lang="en-US" sz="2000" dirty="0" smtClean="0">
                <a:solidFill>
                  <a:schemeClr val="bg1"/>
                </a:solidFill>
                <a:latin typeface="Calibri"/>
                <a:cs typeface="Calibri"/>
              </a:rPr>
              <a:t>River as </a:t>
            </a:r>
            <a:r>
              <a:rPr lang="en-US" sz="2000" dirty="0">
                <a:solidFill>
                  <a:schemeClr val="bg1"/>
                </a:solidFill>
                <a:latin typeface="Calibri"/>
                <a:cs typeface="Calibri"/>
              </a:rPr>
              <a:t>a Superfund site</a:t>
            </a:r>
          </a:p>
        </p:txBody>
      </p:sp>
    </p:spTree>
    <p:extLst>
      <p:ext uri="{BB962C8B-B14F-4D97-AF65-F5344CB8AC3E}">
        <p14:creationId xmlns:p14="http://schemas.microsoft.com/office/powerpoint/2010/main" val="72037676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74" t="1148" r="1639" b="77273"/>
          <a:stretch/>
        </p:blipFill>
        <p:spPr bwMode="auto">
          <a:xfrm>
            <a:off x="2286000" y="2057400"/>
            <a:ext cx="4572000" cy="2781300"/>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Title 1"/>
          <p:cNvSpPr>
            <a:spLocks noGrp="1"/>
          </p:cNvSpPr>
          <p:nvPr>
            <p:ph type="title"/>
          </p:nvPr>
        </p:nvSpPr>
        <p:spPr>
          <a:xfrm>
            <a:off x="0" y="76200"/>
            <a:ext cx="9144000" cy="1143000"/>
          </a:xfrm>
        </p:spPr>
        <p:txBody>
          <a:bodyPr/>
          <a:lstStyle/>
          <a:p>
            <a:r>
              <a:rPr lang="en-US" i="1" dirty="0" smtClean="0">
                <a:latin typeface="Calibri"/>
                <a:cs typeface="Calibri"/>
              </a:rPr>
              <a:t>Influence on Disposition</a:t>
            </a:r>
            <a:r>
              <a:rPr lang="en-US" dirty="0" smtClean="0">
                <a:latin typeface="Calibri"/>
                <a:cs typeface="Calibri"/>
              </a:rPr>
              <a:t>: </a:t>
            </a:r>
            <a:r>
              <a:rPr lang="en-US" u="sng" dirty="0" smtClean="0">
                <a:latin typeface="Calibri"/>
                <a:cs typeface="Calibri"/>
              </a:rPr>
              <a:t>Accountability</a:t>
            </a:r>
            <a:endParaRPr lang="en-US" i="1" dirty="0">
              <a:latin typeface="Calibri"/>
              <a:cs typeface="Calibri"/>
            </a:endParaRPr>
          </a:p>
        </p:txBody>
      </p:sp>
      <p:sp>
        <p:nvSpPr>
          <p:cNvPr id="9" name="Oval 8"/>
          <p:cNvSpPr/>
          <p:nvPr/>
        </p:nvSpPr>
        <p:spPr>
          <a:xfrm>
            <a:off x="2103505" y="2712842"/>
            <a:ext cx="1942812" cy="75107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5288340"/>
            <a:ext cx="9144000" cy="1569660"/>
          </a:xfrm>
          <a:prstGeom prst="rect">
            <a:avLst/>
          </a:prstGeom>
          <a:noFill/>
        </p:spPr>
        <p:txBody>
          <a:bodyPr wrap="square" rtlCol="0">
            <a:spAutoFit/>
          </a:bodyPr>
          <a:lstStyle/>
          <a:p>
            <a:r>
              <a:rPr lang="en-GB" sz="2400" i="1" dirty="0">
                <a:solidFill>
                  <a:srgbClr val="FFFFFF"/>
                </a:solidFill>
              </a:rPr>
              <a:t>“Agencies would be fools not to acknowledge, if not the content of the HIA, at least the power behind the </a:t>
            </a:r>
            <a:r>
              <a:rPr lang="en-GB" sz="2400" i="1" dirty="0" smtClean="0">
                <a:solidFill>
                  <a:srgbClr val="FFFFFF"/>
                </a:solidFill>
              </a:rPr>
              <a:t>HIA… What </a:t>
            </a:r>
            <a:r>
              <a:rPr lang="en-GB" sz="2400" i="1" dirty="0">
                <a:solidFill>
                  <a:srgbClr val="FFFFFF"/>
                </a:solidFill>
              </a:rPr>
              <a:t>I would like to hope is that this would demand increased engagement and accountability to these health concerns.” </a:t>
            </a:r>
            <a:r>
              <a:rPr lang="en-GB" sz="2400" dirty="0" smtClean="0">
                <a:solidFill>
                  <a:srgbClr val="FFFFFF"/>
                </a:solidFill>
              </a:rPr>
              <a:t>–Agency </a:t>
            </a:r>
            <a:r>
              <a:rPr lang="en-GB" sz="2400" dirty="0">
                <a:solidFill>
                  <a:srgbClr val="FFFFFF"/>
                </a:solidFill>
              </a:rPr>
              <a:t>representative</a:t>
            </a:r>
            <a:endParaRPr lang="en-US" sz="2400" dirty="0">
              <a:solidFill>
                <a:srgbClr val="FFFFFF"/>
              </a:solidFill>
            </a:endParaRPr>
          </a:p>
        </p:txBody>
      </p:sp>
    </p:spTree>
    <p:extLst>
      <p:ext uri="{BB962C8B-B14F-4D97-AF65-F5344CB8AC3E}">
        <p14:creationId xmlns:p14="http://schemas.microsoft.com/office/powerpoint/2010/main" val="220532515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74" t="1148" r="1639" b="77273"/>
          <a:stretch/>
        </p:blipFill>
        <p:spPr bwMode="auto">
          <a:xfrm>
            <a:off x="2286000" y="2057400"/>
            <a:ext cx="4572000" cy="2781300"/>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Title 1"/>
          <p:cNvSpPr>
            <a:spLocks noGrp="1"/>
          </p:cNvSpPr>
          <p:nvPr>
            <p:ph type="title"/>
          </p:nvPr>
        </p:nvSpPr>
        <p:spPr>
          <a:xfrm>
            <a:off x="0" y="76200"/>
            <a:ext cx="9144000" cy="1143000"/>
          </a:xfrm>
        </p:spPr>
        <p:txBody>
          <a:bodyPr/>
          <a:lstStyle/>
          <a:p>
            <a:r>
              <a:rPr lang="en-US" i="1" dirty="0" smtClean="0">
                <a:latin typeface="Calibri"/>
                <a:cs typeface="Calibri"/>
              </a:rPr>
              <a:t>Influence on Disposition</a:t>
            </a:r>
            <a:r>
              <a:rPr lang="en-US" dirty="0" smtClean="0">
                <a:latin typeface="Calibri"/>
                <a:cs typeface="Calibri"/>
              </a:rPr>
              <a:t>: </a:t>
            </a:r>
            <a:br>
              <a:rPr lang="en-US" dirty="0" smtClean="0">
                <a:latin typeface="Calibri"/>
                <a:cs typeface="Calibri"/>
              </a:rPr>
            </a:br>
            <a:r>
              <a:rPr lang="en-US" u="sng" dirty="0" smtClean="0">
                <a:latin typeface="Calibri"/>
                <a:cs typeface="Calibri"/>
              </a:rPr>
              <a:t>Deliberation</a:t>
            </a:r>
            <a:endParaRPr lang="en-US" i="1" dirty="0">
              <a:latin typeface="Calibri"/>
              <a:cs typeface="Calibri"/>
            </a:endParaRPr>
          </a:p>
        </p:txBody>
      </p:sp>
      <p:sp>
        <p:nvSpPr>
          <p:cNvPr id="9" name="Oval 8"/>
          <p:cNvSpPr/>
          <p:nvPr/>
        </p:nvSpPr>
        <p:spPr>
          <a:xfrm>
            <a:off x="2166997" y="4067521"/>
            <a:ext cx="1942812" cy="75107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5288340"/>
            <a:ext cx="9144000" cy="1569660"/>
          </a:xfrm>
          <a:prstGeom prst="rect">
            <a:avLst/>
          </a:prstGeom>
          <a:noFill/>
        </p:spPr>
        <p:txBody>
          <a:bodyPr wrap="square" rtlCol="0">
            <a:spAutoFit/>
          </a:bodyPr>
          <a:lstStyle/>
          <a:p>
            <a:r>
              <a:rPr lang="en-GB" sz="2400" i="1" dirty="0">
                <a:solidFill>
                  <a:srgbClr val="FFFFFF"/>
                </a:solidFill>
              </a:rPr>
              <a:t>“…that in itself is really </a:t>
            </a:r>
            <a:r>
              <a:rPr lang="en-GB" sz="2400" i="1" dirty="0" smtClean="0">
                <a:solidFill>
                  <a:srgbClr val="FFFFFF"/>
                </a:solidFill>
              </a:rPr>
              <a:t>good… </a:t>
            </a:r>
            <a:r>
              <a:rPr lang="en-GB" sz="2400" i="1" dirty="0">
                <a:solidFill>
                  <a:srgbClr val="FFFFFF"/>
                </a:solidFill>
              </a:rPr>
              <a:t>I wasn’t coming in with my environmental </a:t>
            </a:r>
            <a:r>
              <a:rPr lang="en-GB" sz="2400" i="1" dirty="0" smtClean="0">
                <a:solidFill>
                  <a:srgbClr val="FFFFFF"/>
                </a:solidFill>
              </a:rPr>
              <a:t>hat… I </a:t>
            </a:r>
            <a:r>
              <a:rPr lang="en-GB" sz="2400" i="1" dirty="0">
                <a:solidFill>
                  <a:srgbClr val="FFFFFF"/>
                </a:solidFill>
              </a:rPr>
              <a:t>was coming in, as everyone is coming in, in an open way to really truly consider what the proposals were.</a:t>
            </a:r>
            <a:r>
              <a:rPr lang="en-GB" sz="2400" i="1" dirty="0" smtClean="0">
                <a:solidFill>
                  <a:srgbClr val="FFFFFF"/>
                </a:solidFill>
              </a:rPr>
              <a:t>”</a:t>
            </a:r>
            <a:br>
              <a:rPr lang="en-GB" sz="2400" i="1" dirty="0" smtClean="0">
                <a:solidFill>
                  <a:srgbClr val="FFFFFF"/>
                </a:solidFill>
              </a:rPr>
            </a:br>
            <a:r>
              <a:rPr lang="en-GB" sz="2400" i="1" dirty="0" smtClean="0">
                <a:solidFill>
                  <a:srgbClr val="FFFFFF"/>
                </a:solidFill>
              </a:rPr>
              <a:t> </a:t>
            </a:r>
            <a:r>
              <a:rPr lang="en-GB" sz="2400" dirty="0">
                <a:solidFill>
                  <a:srgbClr val="FFFFFF"/>
                </a:solidFill>
              </a:rPr>
              <a:t>–Agency representative</a:t>
            </a:r>
            <a:endParaRPr lang="en-US" sz="2400" dirty="0">
              <a:solidFill>
                <a:srgbClr val="FFFFFF"/>
              </a:solidFill>
            </a:endParaRPr>
          </a:p>
        </p:txBody>
      </p:sp>
    </p:spTree>
    <p:extLst>
      <p:ext uri="{BB962C8B-B14F-4D97-AF65-F5344CB8AC3E}">
        <p14:creationId xmlns:p14="http://schemas.microsoft.com/office/powerpoint/2010/main" val="347243474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dirty="0" smtClean="0">
                <a:latin typeface="Calibri"/>
                <a:cs typeface="Calibri"/>
              </a:rPr>
              <a:t>Superordinate Theme: </a:t>
            </a:r>
            <a:br>
              <a:rPr lang="en-US" dirty="0" smtClean="0">
                <a:latin typeface="Calibri"/>
                <a:cs typeface="Calibri"/>
              </a:rPr>
            </a:br>
            <a:r>
              <a:rPr lang="en-US" i="1" dirty="0" smtClean="0">
                <a:latin typeface="Calibri"/>
                <a:cs typeface="Calibri"/>
              </a:rPr>
              <a:t>Production of Material Results</a:t>
            </a:r>
            <a:endParaRPr lang="en-US" i="1" dirty="0">
              <a:latin typeface="Calibri"/>
              <a:cs typeface="Calibri"/>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l="1768" t="1034" r="1584" b="74861"/>
          <a:stretch/>
        </p:blipFill>
        <p:spPr bwMode="auto">
          <a:xfrm>
            <a:off x="2286000" y="2103120"/>
            <a:ext cx="4572000" cy="26339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83941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i="1" dirty="0" smtClean="0">
                <a:latin typeface="Calibri"/>
                <a:cs typeface="Calibri"/>
              </a:rPr>
              <a:t>Production of Material Results</a:t>
            </a:r>
            <a:r>
              <a:rPr lang="en-US" dirty="0" smtClean="0">
                <a:latin typeface="Calibri"/>
                <a:cs typeface="Calibri"/>
              </a:rPr>
              <a:t>:</a:t>
            </a:r>
            <a:br>
              <a:rPr lang="en-US" dirty="0" smtClean="0">
                <a:latin typeface="Calibri"/>
                <a:cs typeface="Calibri"/>
              </a:rPr>
            </a:br>
            <a:r>
              <a:rPr lang="en-US" u="sng" dirty="0" smtClean="0">
                <a:latin typeface="Calibri"/>
                <a:cs typeface="Calibri"/>
              </a:rPr>
              <a:t>Catalysis</a:t>
            </a:r>
            <a:endParaRPr lang="en-US" u="sng" dirty="0">
              <a:latin typeface="Calibri"/>
              <a:cs typeface="Calibri"/>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l="1768" t="1034" r="1584" b="74861"/>
          <a:stretch/>
        </p:blipFill>
        <p:spPr bwMode="auto">
          <a:xfrm>
            <a:off x="2286000" y="2103120"/>
            <a:ext cx="4572000" cy="2633980"/>
          </a:xfrm>
          <a:prstGeom prst="rect">
            <a:avLst/>
          </a:prstGeom>
          <a:ln>
            <a:noFill/>
          </a:ln>
          <a:extLst>
            <a:ext uri="{53640926-AAD7-44d8-BBD7-CCE9431645EC}">
              <a14:shadowObscured xmlns:a14="http://schemas.microsoft.com/office/drawing/2010/main"/>
            </a:ext>
          </a:extLst>
        </p:spPr>
      </p:pic>
      <p:sp>
        <p:nvSpPr>
          <p:cNvPr id="5" name="Oval 4"/>
          <p:cNvSpPr/>
          <p:nvPr/>
        </p:nvSpPr>
        <p:spPr>
          <a:xfrm>
            <a:off x="2365209" y="2116684"/>
            <a:ext cx="1571795" cy="55033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5657672"/>
            <a:ext cx="9144000" cy="1200328"/>
          </a:xfrm>
          <a:prstGeom prst="rect">
            <a:avLst/>
          </a:prstGeom>
          <a:noFill/>
        </p:spPr>
        <p:txBody>
          <a:bodyPr wrap="square" rtlCol="0">
            <a:spAutoFit/>
          </a:bodyPr>
          <a:lstStyle/>
          <a:p>
            <a:r>
              <a:rPr lang="en-GB" sz="2400" i="1" dirty="0">
                <a:solidFill>
                  <a:srgbClr val="FFFFFF"/>
                </a:solidFill>
              </a:rPr>
              <a:t>“…it is my guess that it would have been to difficult to get the Opportunity Fund in place, if it had not been for having the HIA.” </a:t>
            </a:r>
            <a:r>
              <a:rPr lang="en-GB" sz="2400" i="1" dirty="0" smtClean="0">
                <a:solidFill>
                  <a:srgbClr val="FFFFFF"/>
                </a:solidFill>
              </a:rPr>
              <a:t/>
            </a:r>
            <a:br>
              <a:rPr lang="en-GB" sz="2400" i="1" dirty="0" smtClean="0">
                <a:solidFill>
                  <a:srgbClr val="FFFFFF"/>
                </a:solidFill>
              </a:rPr>
            </a:br>
            <a:r>
              <a:rPr lang="en-GB" sz="2400" dirty="0" smtClean="0">
                <a:solidFill>
                  <a:srgbClr val="FFFFFF"/>
                </a:solidFill>
              </a:rPr>
              <a:t>–</a:t>
            </a:r>
            <a:r>
              <a:rPr lang="en-GB" sz="2400" dirty="0">
                <a:solidFill>
                  <a:srgbClr val="FFFFFF"/>
                </a:solidFill>
              </a:rPr>
              <a:t>Cleanup decision maker</a:t>
            </a:r>
            <a:endParaRPr lang="en-US" sz="2400" dirty="0">
              <a:solidFill>
                <a:srgbClr val="FFFFFF"/>
              </a:solidFill>
            </a:endParaRPr>
          </a:p>
        </p:txBody>
      </p:sp>
    </p:spTree>
    <p:extLst>
      <p:ext uri="{BB962C8B-B14F-4D97-AF65-F5344CB8AC3E}">
        <p14:creationId xmlns:p14="http://schemas.microsoft.com/office/powerpoint/2010/main" val="423280372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i="1" dirty="0" smtClean="0">
                <a:latin typeface="Calibri"/>
                <a:cs typeface="Calibri"/>
              </a:rPr>
              <a:t>Production of Material Results</a:t>
            </a:r>
            <a:r>
              <a:rPr lang="en-US" dirty="0" smtClean="0">
                <a:latin typeface="Calibri"/>
                <a:cs typeface="Calibri"/>
              </a:rPr>
              <a:t>:</a:t>
            </a:r>
            <a:br>
              <a:rPr lang="en-US" dirty="0" smtClean="0">
                <a:latin typeface="Calibri"/>
                <a:cs typeface="Calibri"/>
              </a:rPr>
            </a:br>
            <a:r>
              <a:rPr lang="en-US" u="sng" dirty="0" smtClean="0">
                <a:latin typeface="Calibri"/>
                <a:cs typeface="Calibri"/>
              </a:rPr>
              <a:t>Insufficiency</a:t>
            </a:r>
            <a:endParaRPr lang="en-US" u="sng" dirty="0">
              <a:latin typeface="Calibri"/>
              <a:cs typeface="Calibri"/>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l="1768" t="1034" r="1584" b="74861"/>
          <a:stretch/>
        </p:blipFill>
        <p:spPr bwMode="auto">
          <a:xfrm>
            <a:off x="2286000" y="2103120"/>
            <a:ext cx="4572000" cy="2633980"/>
          </a:xfrm>
          <a:prstGeom prst="rect">
            <a:avLst/>
          </a:prstGeom>
          <a:ln>
            <a:noFill/>
          </a:ln>
          <a:extLst>
            <a:ext uri="{53640926-AAD7-44d8-BBD7-CCE9431645EC}">
              <a14:shadowObscured xmlns:a14="http://schemas.microsoft.com/office/drawing/2010/main"/>
            </a:ext>
          </a:extLst>
        </p:spPr>
      </p:pic>
      <p:sp>
        <p:nvSpPr>
          <p:cNvPr id="5" name="Oval 4"/>
          <p:cNvSpPr/>
          <p:nvPr/>
        </p:nvSpPr>
        <p:spPr>
          <a:xfrm>
            <a:off x="2238210" y="4191043"/>
            <a:ext cx="1571795" cy="55033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4919008"/>
            <a:ext cx="9144000" cy="1938992"/>
          </a:xfrm>
          <a:prstGeom prst="rect">
            <a:avLst/>
          </a:prstGeom>
          <a:noFill/>
        </p:spPr>
        <p:txBody>
          <a:bodyPr wrap="square" rtlCol="0">
            <a:spAutoFit/>
          </a:bodyPr>
          <a:lstStyle/>
          <a:p>
            <a:r>
              <a:rPr lang="en-GB" sz="2400" i="1" dirty="0" smtClean="0">
                <a:solidFill>
                  <a:srgbClr val="FFFFFF"/>
                </a:solidFill>
              </a:rPr>
              <a:t>“There </a:t>
            </a:r>
            <a:r>
              <a:rPr lang="en-GB" sz="2400" i="1" dirty="0">
                <a:solidFill>
                  <a:srgbClr val="FFFFFF"/>
                </a:solidFill>
              </a:rPr>
              <a:t>just wasn’t enough time to do what the Tribes wanted to do… everybody wanted more out of [the HIA] than what came out of it.  That’s really just because of the time crunch and because there were no established methods to begin with.” </a:t>
            </a:r>
            <a:r>
              <a:rPr lang="en-GB" sz="2400" i="1" dirty="0" smtClean="0">
                <a:solidFill>
                  <a:srgbClr val="FFFFFF"/>
                </a:solidFill>
              </a:rPr>
              <a:t/>
            </a:r>
            <a:br>
              <a:rPr lang="en-GB" sz="2400" i="1" dirty="0" smtClean="0">
                <a:solidFill>
                  <a:srgbClr val="FFFFFF"/>
                </a:solidFill>
              </a:rPr>
            </a:br>
            <a:r>
              <a:rPr lang="en-GB" sz="2400" dirty="0" smtClean="0">
                <a:solidFill>
                  <a:srgbClr val="FFFFFF"/>
                </a:solidFill>
              </a:rPr>
              <a:t>–</a:t>
            </a:r>
            <a:r>
              <a:rPr lang="en-GB" sz="2400" dirty="0">
                <a:solidFill>
                  <a:srgbClr val="FFFFFF"/>
                </a:solidFill>
              </a:rPr>
              <a:t>Tribal community representative</a:t>
            </a:r>
            <a:endParaRPr lang="en-US" sz="2400" dirty="0">
              <a:solidFill>
                <a:srgbClr val="FFFFFF"/>
              </a:solidFill>
            </a:endParaRPr>
          </a:p>
        </p:txBody>
      </p:sp>
    </p:spTree>
    <p:extLst>
      <p:ext uri="{BB962C8B-B14F-4D97-AF65-F5344CB8AC3E}">
        <p14:creationId xmlns:p14="http://schemas.microsoft.com/office/powerpoint/2010/main" val="335167619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8088"/>
          </a:xfrm>
        </p:spPr>
        <p:txBody>
          <a:bodyPr/>
          <a:lstStyle/>
          <a:p>
            <a:r>
              <a:rPr lang="en-US" dirty="0" smtClean="0"/>
              <a:t>Focus of Comments:</a:t>
            </a:r>
            <a:endParaRPr lang="en-US" dirty="0"/>
          </a:p>
        </p:txBody>
      </p:sp>
      <p:pic>
        <p:nvPicPr>
          <p:cNvPr id="5" name="Picture 4"/>
          <p:cNvPicPr>
            <a:picLocks noChangeAspect="1"/>
          </p:cNvPicPr>
          <p:nvPr/>
        </p:nvPicPr>
        <p:blipFill>
          <a:blip r:embed="rId3"/>
          <a:stretch>
            <a:fillRect/>
          </a:stretch>
        </p:blipFill>
        <p:spPr>
          <a:xfrm>
            <a:off x="1794717" y="5057888"/>
            <a:ext cx="1015739" cy="1015739"/>
          </a:xfrm>
          <a:prstGeom prst="rect">
            <a:avLst/>
          </a:prstGeom>
          <a:effectLst>
            <a:glow rad="12700">
              <a:schemeClr val="bg1">
                <a:alpha val="75000"/>
              </a:schemeClr>
            </a:glow>
          </a:effectLst>
        </p:spPr>
      </p:pic>
      <p:pic>
        <p:nvPicPr>
          <p:cNvPr id="6" name="Picture 5"/>
          <p:cNvPicPr>
            <a:picLocks noChangeAspect="1"/>
          </p:cNvPicPr>
          <p:nvPr/>
        </p:nvPicPr>
        <p:blipFill>
          <a:blip r:embed="rId4"/>
          <a:stretch>
            <a:fillRect/>
          </a:stretch>
        </p:blipFill>
        <p:spPr>
          <a:xfrm>
            <a:off x="2482012" y="996336"/>
            <a:ext cx="5208237" cy="5149645"/>
          </a:xfrm>
          <a:prstGeom prst="rect">
            <a:avLst/>
          </a:prstGeom>
        </p:spPr>
      </p:pic>
    </p:spTree>
    <p:extLst>
      <p:ext uri="{BB962C8B-B14F-4D97-AF65-F5344CB8AC3E}">
        <p14:creationId xmlns:p14="http://schemas.microsoft.com/office/powerpoint/2010/main" val="36291769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713"/>
            <a:ext cx="9144000" cy="693550"/>
          </a:xfrm>
        </p:spPr>
        <p:txBody>
          <a:bodyPr/>
          <a:lstStyle/>
          <a:p>
            <a:r>
              <a:rPr lang="en-US" i="1" dirty="0" err="1" smtClean="0"/>
              <a:t>Shhh</a:t>
            </a:r>
            <a:r>
              <a:rPr lang="en-US" i="1" dirty="0" smtClean="0"/>
              <a:t>… HIA is subversive!</a:t>
            </a:r>
            <a:endParaRPr lang="en-US" i="1" dirty="0"/>
          </a:p>
        </p:txBody>
      </p:sp>
      <p:pic>
        <p:nvPicPr>
          <p:cNvPr id="8" name="Picture 7"/>
          <p:cNvPicPr>
            <a:picLocks noChangeAspect="1"/>
          </p:cNvPicPr>
          <p:nvPr/>
        </p:nvPicPr>
        <p:blipFill>
          <a:blip r:embed="rId3"/>
          <a:stretch>
            <a:fillRect/>
          </a:stretch>
        </p:blipFill>
        <p:spPr>
          <a:xfrm>
            <a:off x="3212720" y="2243681"/>
            <a:ext cx="2628900" cy="2794000"/>
          </a:xfrm>
          <a:prstGeom prst="rect">
            <a:avLst/>
          </a:prstGeom>
        </p:spPr>
      </p:pic>
    </p:spTree>
    <p:extLst>
      <p:ext uri="{BB962C8B-B14F-4D97-AF65-F5344CB8AC3E}">
        <p14:creationId xmlns:p14="http://schemas.microsoft.com/office/powerpoint/2010/main" val="17250633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713"/>
            <a:ext cx="9144000" cy="693550"/>
          </a:xfrm>
        </p:spPr>
        <p:txBody>
          <a:bodyPr/>
          <a:lstStyle/>
          <a:p>
            <a:r>
              <a:rPr lang="en-US" i="1" dirty="0" smtClean="0"/>
              <a:t>Tactics </a:t>
            </a:r>
            <a:r>
              <a:rPr lang="en-US" i="1" dirty="0" smtClean="0"/>
              <a:t>for Greater Impact?</a:t>
            </a:r>
            <a:endParaRPr lang="en-US" i="1" dirty="0"/>
          </a:p>
        </p:txBody>
      </p:sp>
      <p:sp>
        <p:nvSpPr>
          <p:cNvPr id="5" name="Text Box 4"/>
          <p:cNvSpPr txBox="1">
            <a:spLocks noChangeArrowheads="1"/>
          </p:cNvSpPr>
          <p:nvPr/>
        </p:nvSpPr>
        <p:spPr bwMode="auto">
          <a:xfrm>
            <a:off x="609600" y="926667"/>
            <a:ext cx="7848600" cy="2554545"/>
          </a:xfrm>
          <a:prstGeom prst="rect">
            <a:avLst/>
          </a:prstGeom>
          <a:noFill/>
          <a:ln>
            <a:noFill/>
          </a:ln>
          <a:effectLst/>
          <a:extLst/>
        </p:spPr>
        <p:txBody>
          <a:bodyPr>
            <a:spAutoFit/>
          </a:bodyPr>
          <a:lstStyle/>
          <a:p>
            <a:pPr marL="457200" indent="-457200">
              <a:spcBef>
                <a:spcPct val="50000"/>
              </a:spcBef>
              <a:buFont typeface="Arial"/>
              <a:buChar char="•"/>
              <a:defRPr/>
            </a:pPr>
            <a:r>
              <a:rPr lang="en-US" sz="3200" b="1" dirty="0" smtClean="0">
                <a:solidFill>
                  <a:schemeClr val="bg1"/>
                </a:solidFill>
                <a:effectLst>
                  <a:outerShdw blurRad="38100" dist="38100" dir="2700000" algn="tl">
                    <a:srgbClr val="000000">
                      <a:alpha val="43137"/>
                    </a:srgbClr>
                  </a:outerShdw>
                </a:effectLst>
                <a:latin typeface="Calibri"/>
                <a:ea typeface="ＭＳ Ｐゴシック" charset="0"/>
                <a:cs typeface="Calibri"/>
              </a:rPr>
              <a:t>Community Based</a:t>
            </a:r>
            <a:br>
              <a:rPr lang="en-US" sz="3200" b="1" dirty="0" smtClean="0">
                <a:solidFill>
                  <a:schemeClr val="bg1"/>
                </a:solidFill>
                <a:effectLst>
                  <a:outerShdw blurRad="38100" dist="38100" dir="2700000" algn="tl">
                    <a:srgbClr val="000000">
                      <a:alpha val="43137"/>
                    </a:srgbClr>
                  </a:outerShdw>
                </a:effectLst>
                <a:latin typeface="Calibri"/>
                <a:ea typeface="ＭＳ Ｐゴシック" charset="0"/>
                <a:cs typeface="Calibri"/>
              </a:rPr>
            </a:br>
            <a:r>
              <a:rPr lang="en-US" sz="3200" b="1" dirty="0" smtClean="0">
                <a:solidFill>
                  <a:schemeClr val="bg1"/>
                </a:solidFill>
                <a:effectLst>
                  <a:outerShdw blurRad="38100" dist="38100" dir="2700000" algn="tl">
                    <a:srgbClr val="000000">
                      <a:alpha val="43137"/>
                    </a:srgbClr>
                  </a:outerShdw>
                </a:effectLst>
                <a:latin typeface="Calibri"/>
                <a:ea typeface="ＭＳ Ｐゴシック" charset="0"/>
                <a:cs typeface="Calibri"/>
              </a:rPr>
              <a:t>Participatory </a:t>
            </a:r>
            <a:r>
              <a:rPr lang="en-US" sz="3200" b="1" dirty="0" smtClean="0">
                <a:solidFill>
                  <a:schemeClr val="bg1"/>
                </a:solidFill>
                <a:effectLst>
                  <a:outerShdw blurRad="38100" dist="38100" dir="2700000" algn="tl">
                    <a:srgbClr val="000000">
                      <a:alpha val="43137"/>
                    </a:srgbClr>
                  </a:outerShdw>
                </a:effectLst>
                <a:latin typeface="Calibri"/>
                <a:ea typeface="ＭＳ Ｐゴシック" charset="0"/>
                <a:cs typeface="Calibri"/>
              </a:rPr>
              <a:t>Research</a:t>
            </a:r>
          </a:p>
          <a:p>
            <a:pPr marL="457200" indent="-457200">
              <a:spcBef>
                <a:spcPct val="50000"/>
              </a:spcBef>
              <a:buFont typeface="Arial"/>
              <a:buChar char="•"/>
              <a:defRPr/>
            </a:pPr>
            <a:r>
              <a:rPr lang="en-US" sz="3200" b="1" dirty="0" smtClean="0">
                <a:solidFill>
                  <a:schemeClr val="bg1"/>
                </a:solidFill>
                <a:effectLst>
                  <a:outerShdw blurRad="38100" dist="38100" dir="2700000" algn="tl">
                    <a:srgbClr val="000000">
                      <a:alpha val="43137"/>
                    </a:srgbClr>
                  </a:outerShdw>
                </a:effectLst>
                <a:latin typeface="Calibri"/>
                <a:ea typeface="ＭＳ Ｐゴシック" charset="0"/>
                <a:cs typeface="Calibri"/>
              </a:rPr>
              <a:t>Collective </a:t>
            </a:r>
            <a:r>
              <a:rPr lang="en-US" sz="3200" b="1" dirty="0" smtClean="0">
                <a:solidFill>
                  <a:schemeClr val="bg1"/>
                </a:solidFill>
                <a:effectLst>
                  <a:outerShdw blurRad="38100" dist="38100" dir="2700000" algn="tl">
                    <a:srgbClr val="000000">
                      <a:alpha val="43137"/>
                    </a:srgbClr>
                  </a:outerShdw>
                </a:effectLst>
                <a:latin typeface="Calibri"/>
                <a:ea typeface="ＭＳ Ｐゴシック" charset="0"/>
                <a:cs typeface="Calibri"/>
              </a:rPr>
              <a:t>Impact</a:t>
            </a:r>
          </a:p>
          <a:p>
            <a:pPr>
              <a:spcBef>
                <a:spcPct val="50000"/>
              </a:spcBef>
              <a:defRPr/>
            </a:pPr>
            <a:endParaRPr lang="en-US" sz="3200" b="1" dirty="0">
              <a:solidFill>
                <a:schemeClr val="bg1"/>
              </a:solidFill>
              <a:effectLst>
                <a:outerShdw blurRad="38100" dist="38100" dir="2700000" algn="tl">
                  <a:srgbClr val="000000">
                    <a:alpha val="43137"/>
                  </a:srgbClr>
                </a:outerShdw>
              </a:effectLst>
              <a:latin typeface="Calibri"/>
              <a:ea typeface="ＭＳ Ｐゴシック" charset="0"/>
              <a:cs typeface="Calibri"/>
            </a:endParaRPr>
          </a:p>
        </p:txBody>
      </p:sp>
      <p:pic>
        <p:nvPicPr>
          <p:cNvPr id="6" name="Picture 5"/>
          <p:cNvPicPr>
            <a:picLocks noChangeAspect="1"/>
          </p:cNvPicPr>
          <p:nvPr/>
        </p:nvPicPr>
        <p:blipFill>
          <a:blip r:embed="rId3"/>
          <a:stretch>
            <a:fillRect/>
          </a:stretch>
        </p:blipFill>
        <p:spPr>
          <a:xfrm>
            <a:off x="4909240" y="2794000"/>
            <a:ext cx="3730099" cy="3580894"/>
          </a:xfrm>
          <a:prstGeom prst="rect">
            <a:avLst/>
          </a:prstGeom>
        </p:spPr>
      </p:pic>
    </p:spTree>
    <p:extLst>
      <p:ext uri="{BB962C8B-B14F-4D97-AF65-F5344CB8AC3E}">
        <p14:creationId xmlns:p14="http://schemas.microsoft.com/office/powerpoint/2010/main" val="245733874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7000" y="1092200"/>
            <a:ext cx="3810000" cy="4660900"/>
          </a:xfrm>
          <a:prstGeom prst="rect">
            <a:avLst/>
          </a:prstGeom>
        </p:spPr>
      </p:pic>
    </p:spTree>
    <p:extLst>
      <p:ext uri="{BB962C8B-B14F-4D97-AF65-F5344CB8AC3E}">
        <p14:creationId xmlns:p14="http://schemas.microsoft.com/office/powerpoint/2010/main" val="24411290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Content Placeholder 9"/>
          <p:cNvSpPr>
            <a:spLocks noGrp="1"/>
          </p:cNvSpPr>
          <p:nvPr>
            <p:ph idx="1"/>
          </p:nvPr>
        </p:nvSpPr>
        <p:spPr>
          <a:xfrm>
            <a:off x="719666" y="2717800"/>
            <a:ext cx="8424333" cy="3810000"/>
          </a:xfrm>
        </p:spPr>
        <p:txBody>
          <a:bodyPr>
            <a:normAutofit fontScale="92500" lnSpcReduction="20000"/>
          </a:bodyPr>
          <a:lstStyle/>
          <a:p>
            <a:pPr>
              <a:spcBef>
                <a:spcPts val="1200"/>
              </a:spcBef>
              <a:buClr>
                <a:schemeClr val="tx1"/>
              </a:buClr>
              <a:buFont typeface="Wingdings" pitchFamily="2" charset="2"/>
              <a:buChar char="q"/>
              <a:tabLst>
                <a:tab pos="2519363" algn="l"/>
              </a:tabLst>
            </a:pPr>
            <a:r>
              <a:rPr lang="en-US" sz="1800" dirty="0" smtClean="0">
                <a:solidFill>
                  <a:schemeClr val="tx1"/>
                </a:solidFill>
                <a:effectLst/>
                <a:latin typeface="Calibri" pitchFamily="34" charset="0"/>
                <a:cs typeface="Calibri" pitchFamily="34" charset="0"/>
              </a:rPr>
              <a:t>Bill Daniell	UW Public Health</a:t>
            </a:r>
            <a:br>
              <a:rPr lang="en-US" sz="1800" dirty="0" smtClean="0">
                <a:solidFill>
                  <a:schemeClr val="tx1"/>
                </a:solidFill>
                <a:effectLst/>
                <a:latin typeface="Calibri" pitchFamily="34" charset="0"/>
                <a:cs typeface="Calibri" pitchFamily="34" charset="0"/>
              </a:rPr>
            </a:br>
            <a:r>
              <a:rPr lang="en-US" sz="1800" dirty="0" smtClean="0">
                <a:solidFill>
                  <a:schemeClr val="tx1"/>
                </a:solidFill>
                <a:effectLst/>
                <a:latin typeface="Calibri" pitchFamily="34" charset="0"/>
                <a:cs typeface="Calibri" pitchFamily="34" charset="0"/>
              </a:rPr>
              <a:t>Jonathan Childers</a:t>
            </a:r>
            <a:br>
              <a:rPr lang="en-US" sz="1800" dirty="0" smtClean="0">
                <a:solidFill>
                  <a:schemeClr val="tx1"/>
                </a:solidFill>
                <a:effectLst/>
                <a:latin typeface="Calibri" pitchFamily="34" charset="0"/>
                <a:cs typeface="Calibri" pitchFamily="34" charset="0"/>
              </a:rPr>
            </a:br>
            <a:r>
              <a:rPr lang="en-US" sz="1800" dirty="0" smtClean="0">
                <a:solidFill>
                  <a:schemeClr val="tx1"/>
                </a:solidFill>
                <a:effectLst/>
                <a:latin typeface="Calibri" pitchFamily="34" charset="0"/>
                <a:cs typeface="Calibri" pitchFamily="34" charset="0"/>
              </a:rPr>
              <a:t>Amber </a:t>
            </a:r>
            <a:r>
              <a:rPr lang="en-US" sz="1800" dirty="0" err="1" smtClean="0">
                <a:solidFill>
                  <a:schemeClr val="tx1"/>
                </a:solidFill>
                <a:effectLst/>
                <a:latin typeface="Calibri" pitchFamily="34" charset="0"/>
                <a:cs typeface="Calibri" pitchFamily="34" charset="0"/>
              </a:rPr>
              <a:t>Lenhart</a:t>
            </a:r>
            <a:endParaRPr lang="en-US" sz="1800" dirty="0" smtClean="0">
              <a:solidFill>
                <a:schemeClr val="tx1"/>
              </a:solidFill>
              <a:effectLst/>
              <a:latin typeface="Calibri" pitchFamily="34" charset="0"/>
              <a:cs typeface="Calibri" pitchFamily="34" charset="0"/>
            </a:endParaRPr>
          </a:p>
          <a:p>
            <a:pPr marL="0" indent="0">
              <a:spcBef>
                <a:spcPts val="1200"/>
              </a:spcBef>
              <a:buClr>
                <a:schemeClr val="tx1"/>
              </a:buClr>
              <a:buNone/>
              <a:tabLst>
                <a:tab pos="2519363" algn="l"/>
              </a:tabLst>
            </a:pPr>
            <a:endParaRPr lang="en-US" sz="1800" dirty="0" smtClean="0">
              <a:solidFill>
                <a:schemeClr val="tx1"/>
              </a:solidFill>
              <a:effectLst/>
              <a:latin typeface="Calibri" pitchFamily="34" charset="0"/>
              <a:cs typeface="Calibri" pitchFamily="34" charset="0"/>
            </a:endParaRPr>
          </a:p>
          <a:p>
            <a:pPr>
              <a:spcBef>
                <a:spcPts val="1200"/>
              </a:spcBef>
              <a:buClr>
                <a:schemeClr val="tx1"/>
              </a:buClr>
              <a:buFont typeface="Wingdings" pitchFamily="2" charset="2"/>
              <a:buChar char="q"/>
              <a:tabLst>
                <a:tab pos="2519363" algn="l"/>
              </a:tabLst>
            </a:pPr>
            <a:r>
              <a:rPr lang="en-US" sz="1800" dirty="0" smtClean="0">
                <a:solidFill>
                  <a:schemeClr val="tx1"/>
                </a:solidFill>
                <a:effectLst/>
                <a:latin typeface="Calibri" pitchFamily="34" charset="0"/>
                <a:cs typeface="Calibri" pitchFamily="34" charset="0"/>
              </a:rPr>
              <a:t>Linn Gould	Just Health Action</a:t>
            </a:r>
          </a:p>
          <a:p>
            <a:pPr marL="0" indent="0">
              <a:spcBef>
                <a:spcPts val="1200"/>
              </a:spcBef>
              <a:buClr>
                <a:schemeClr val="tx1"/>
              </a:buClr>
              <a:buNone/>
              <a:tabLst>
                <a:tab pos="2519363" algn="l"/>
              </a:tabLst>
            </a:pPr>
            <a:endParaRPr lang="en-US" sz="1800" dirty="0" smtClean="0">
              <a:solidFill>
                <a:schemeClr val="tx1"/>
              </a:solidFill>
              <a:effectLst/>
              <a:latin typeface="Calibri" pitchFamily="34" charset="0"/>
              <a:cs typeface="Calibri" pitchFamily="34" charset="0"/>
            </a:endParaRPr>
          </a:p>
          <a:p>
            <a:pPr>
              <a:spcBef>
                <a:spcPts val="1200"/>
              </a:spcBef>
              <a:buClr>
                <a:schemeClr val="tx1"/>
              </a:buClr>
              <a:buFont typeface="Wingdings" pitchFamily="2" charset="2"/>
              <a:buChar char="q"/>
              <a:tabLst>
                <a:tab pos="2519363" algn="l"/>
              </a:tabLst>
            </a:pPr>
            <a:r>
              <a:rPr lang="en-US" sz="1800" dirty="0" smtClean="0">
                <a:solidFill>
                  <a:schemeClr val="tx1"/>
                </a:solidFill>
                <a:effectLst/>
                <a:latin typeface="Calibri" pitchFamily="34" charset="0"/>
                <a:cs typeface="Calibri" pitchFamily="34" charset="0"/>
              </a:rPr>
              <a:t>BJ Cummings	Duwamish River Cleanup Coalition/</a:t>
            </a:r>
            <a:br>
              <a:rPr lang="en-US" sz="1800" dirty="0" smtClean="0">
                <a:solidFill>
                  <a:schemeClr val="tx1"/>
                </a:solidFill>
                <a:effectLst/>
                <a:latin typeface="Calibri" pitchFamily="34" charset="0"/>
                <a:cs typeface="Calibri" pitchFamily="34" charset="0"/>
              </a:rPr>
            </a:br>
            <a:r>
              <a:rPr lang="en-US" sz="1800" dirty="0" smtClean="0">
                <a:solidFill>
                  <a:schemeClr val="tx1"/>
                </a:solidFill>
                <a:effectLst/>
                <a:latin typeface="Calibri" pitchFamily="34" charset="0"/>
                <a:cs typeface="Calibri" pitchFamily="34" charset="0"/>
              </a:rPr>
              <a:t>	Technical Advisory Group (DRCC/TAG)</a:t>
            </a:r>
          </a:p>
          <a:p>
            <a:pPr marL="0" indent="0">
              <a:spcBef>
                <a:spcPts val="1200"/>
              </a:spcBef>
              <a:buClr>
                <a:schemeClr val="tx1"/>
              </a:buClr>
              <a:buNone/>
              <a:tabLst>
                <a:tab pos="2519363" algn="l"/>
              </a:tabLst>
            </a:pPr>
            <a:endParaRPr lang="en-US" sz="1800" dirty="0" smtClean="0">
              <a:solidFill>
                <a:schemeClr val="tx1"/>
              </a:solidFill>
              <a:effectLst/>
              <a:latin typeface="Calibri" pitchFamily="34" charset="0"/>
              <a:cs typeface="Calibri" pitchFamily="34" charset="0"/>
            </a:endParaRPr>
          </a:p>
          <a:p>
            <a:pPr>
              <a:spcBef>
                <a:spcPts val="1800"/>
              </a:spcBef>
              <a:buClr>
                <a:schemeClr val="tx1"/>
              </a:buClr>
              <a:buFont typeface="Wingdings" pitchFamily="2" charset="2"/>
              <a:buChar char="q"/>
              <a:tabLst>
                <a:tab pos="2519363" algn="l"/>
              </a:tabLst>
            </a:pPr>
            <a:r>
              <a:rPr lang="en-US" sz="1800" dirty="0" smtClean="0">
                <a:solidFill>
                  <a:schemeClr val="tx1"/>
                </a:solidFill>
                <a:effectLst/>
                <a:latin typeface="Calibri" pitchFamily="34" charset="0"/>
                <a:cs typeface="Calibri" pitchFamily="34" charset="0"/>
              </a:rPr>
              <a:t>Funders</a:t>
            </a:r>
            <a:r>
              <a:rPr lang="en-US" sz="1800" dirty="0">
                <a:solidFill>
                  <a:schemeClr val="tx1"/>
                </a:solidFill>
                <a:effectLst/>
                <a:latin typeface="Calibri" pitchFamily="34" charset="0"/>
                <a:cs typeface="Calibri" pitchFamily="34" charset="0"/>
              </a:rPr>
              <a:t>	Health Impact </a:t>
            </a:r>
            <a:r>
              <a:rPr lang="en-US" sz="1800" dirty="0" smtClean="0">
                <a:solidFill>
                  <a:schemeClr val="tx1"/>
                </a:solidFill>
                <a:effectLst/>
                <a:latin typeface="Calibri" pitchFamily="34" charset="0"/>
                <a:cs typeface="Calibri" pitchFamily="34" charset="0"/>
              </a:rPr>
              <a:t>Project – a collaboration of</a:t>
            </a:r>
            <a:r>
              <a:rPr lang="en-US" sz="1800" dirty="0">
                <a:solidFill>
                  <a:schemeClr val="tx1"/>
                </a:solidFill>
                <a:effectLst/>
                <a:latin typeface="Calibri" pitchFamily="34" charset="0"/>
                <a:cs typeface="Calibri" pitchFamily="34" charset="0"/>
              </a:rPr>
              <a:t> </a:t>
            </a:r>
            <a:r>
              <a:rPr lang="en-US" sz="1800" dirty="0" smtClean="0">
                <a:solidFill>
                  <a:schemeClr val="tx1"/>
                </a:solidFill>
                <a:effectLst/>
                <a:latin typeface="Calibri" pitchFamily="34" charset="0"/>
                <a:cs typeface="Calibri" pitchFamily="34" charset="0"/>
              </a:rPr>
              <a:t>the Robert </a:t>
            </a:r>
            <a:r>
              <a:rPr lang="en-US" sz="1800" dirty="0">
                <a:solidFill>
                  <a:schemeClr val="tx1"/>
                </a:solidFill>
                <a:effectLst/>
                <a:latin typeface="Calibri" pitchFamily="34" charset="0"/>
                <a:cs typeface="Calibri" pitchFamily="34" charset="0"/>
              </a:rPr>
              <a:t>Wood </a:t>
            </a:r>
            <a:r>
              <a:rPr lang="en-US" sz="1800" dirty="0" smtClean="0">
                <a:solidFill>
                  <a:schemeClr val="tx1"/>
                </a:solidFill>
                <a:effectLst/>
                <a:latin typeface="Calibri" pitchFamily="34" charset="0"/>
                <a:cs typeface="Calibri" pitchFamily="34" charset="0"/>
              </a:rPr>
              <a:t>	Johnson Foundation </a:t>
            </a:r>
            <a:r>
              <a:rPr lang="en-US" sz="1800" dirty="0">
                <a:solidFill>
                  <a:schemeClr val="tx1"/>
                </a:solidFill>
                <a:effectLst/>
                <a:latin typeface="Calibri" pitchFamily="34" charset="0"/>
                <a:cs typeface="Calibri" pitchFamily="34" charset="0"/>
              </a:rPr>
              <a:t>and </a:t>
            </a:r>
            <a:r>
              <a:rPr lang="en-US" sz="1800" dirty="0" smtClean="0">
                <a:solidFill>
                  <a:schemeClr val="tx1"/>
                </a:solidFill>
                <a:effectLst/>
                <a:latin typeface="Calibri" pitchFamily="34" charset="0"/>
                <a:cs typeface="Calibri" pitchFamily="34" charset="0"/>
              </a:rPr>
              <a:t>The </a:t>
            </a:r>
            <a:r>
              <a:rPr lang="en-US" sz="1800" dirty="0">
                <a:solidFill>
                  <a:schemeClr val="tx1"/>
                </a:solidFill>
                <a:effectLst/>
                <a:latin typeface="Calibri" pitchFamily="34" charset="0"/>
                <a:cs typeface="Calibri" pitchFamily="34" charset="0"/>
              </a:rPr>
              <a:t>Pew Charitable Trusts</a:t>
            </a:r>
          </a:p>
          <a:p>
            <a:pPr marL="0" indent="0">
              <a:spcBef>
                <a:spcPts val="1200"/>
              </a:spcBef>
              <a:buClr>
                <a:schemeClr val="tx1"/>
              </a:buClr>
              <a:buNone/>
              <a:tabLst>
                <a:tab pos="2519363" algn="l"/>
              </a:tabLst>
            </a:pPr>
            <a:r>
              <a:rPr lang="en-US" sz="1800" dirty="0">
                <a:solidFill>
                  <a:schemeClr val="tx1"/>
                </a:solidFill>
                <a:effectLst/>
                <a:latin typeface="Calibri" pitchFamily="34" charset="0"/>
                <a:cs typeface="Calibri" pitchFamily="34" charset="0"/>
              </a:rPr>
              <a:t>	</a:t>
            </a:r>
            <a:r>
              <a:rPr lang="en-US" sz="1800" dirty="0" smtClean="0">
                <a:solidFill>
                  <a:schemeClr val="tx1"/>
                </a:solidFill>
                <a:effectLst/>
                <a:latin typeface="Calibri" pitchFamily="34" charset="0"/>
                <a:cs typeface="Calibri" pitchFamily="34" charset="0"/>
              </a:rPr>
              <a:t>UW </a:t>
            </a:r>
            <a:r>
              <a:rPr lang="en-US" sz="1800" dirty="0">
                <a:solidFill>
                  <a:schemeClr val="tx1"/>
                </a:solidFill>
                <a:effectLst/>
                <a:latin typeface="Calibri" pitchFamily="34" charset="0"/>
                <a:cs typeface="Calibri" pitchFamily="34" charset="0"/>
              </a:rPr>
              <a:t>Rohm and Haas Professorship in</a:t>
            </a:r>
            <a:br>
              <a:rPr lang="en-US" sz="1800" dirty="0">
                <a:solidFill>
                  <a:schemeClr val="tx1"/>
                </a:solidFill>
                <a:effectLst/>
                <a:latin typeface="Calibri" pitchFamily="34" charset="0"/>
                <a:cs typeface="Calibri" pitchFamily="34" charset="0"/>
              </a:rPr>
            </a:br>
            <a:r>
              <a:rPr lang="en-US" sz="1800" dirty="0">
                <a:solidFill>
                  <a:schemeClr val="tx1"/>
                </a:solidFill>
                <a:effectLst/>
                <a:latin typeface="Calibri" pitchFamily="34" charset="0"/>
                <a:cs typeface="Calibri" pitchFamily="34" charset="0"/>
              </a:rPr>
              <a:t>	Public Health </a:t>
            </a:r>
            <a:r>
              <a:rPr lang="en-US" sz="1800" dirty="0" smtClean="0">
                <a:solidFill>
                  <a:schemeClr val="tx1"/>
                </a:solidFill>
                <a:effectLst/>
                <a:latin typeface="Calibri" pitchFamily="34" charset="0"/>
                <a:cs typeface="Calibri" pitchFamily="34" charset="0"/>
              </a:rPr>
              <a:t>Sciences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4934" y="601556"/>
            <a:ext cx="4212850" cy="600712"/>
          </a:xfrm>
          <a:prstGeom prst="rect">
            <a:avLst/>
          </a:prstGeom>
        </p:spPr>
      </p:pic>
      <p:pic>
        <p:nvPicPr>
          <p:cNvPr id="6"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76745" y="1369663"/>
            <a:ext cx="721125" cy="696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28218" y="1354233"/>
            <a:ext cx="1681445" cy="6189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IA Cov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7446" y="423335"/>
            <a:ext cx="2944688" cy="3657600"/>
          </a:xfrm>
          <a:prstGeom prst="rect">
            <a:avLst/>
          </a:prstGeom>
        </p:spPr>
      </p:pic>
    </p:spTree>
    <p:extLst>
      <p:ext uri="{BB962C8B-B14F-4D97-AF65-F5344CB8AC3E}">
        <p14:creationId xmlns:p14="http://schemas.microsoft.com/office/powerpoint/2010/main" val="386019263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HIA Process &amp; Pathways Diagram</a:t>
            </a:r>
            <a:endParaRPr lang="en-US" dirty="0">
              <a:latin typeface="Calibri"/>
              <a:cs typeface="Calibri"/>
            </a:endParaRPr>
          </a:p>
        </p:txBody>
      </p:sp>
      <p:pic>
        <p:nvPicPr>
          <p:cNvPr id="6" name="Picture 5"/>
          <p:cNvPicPr>
            <a:picLocks noChangeAspect="1"/>
          </p:cNvPicPr>
          <p:nvPr/>
        </p:nvPicPr>
        <p:blipFill>
          <a:blip r:embed="rId3"/>
          <a:stretch>
            <a:fillRect/>
          </a:stretch>
        </p:blipFill>
        <p:spPr>
          <a:xfrm>
            <a:off x="1135203" y="1107500"/>
            <a:ext cx="6805552" cy="5319570"/>
          </a:xfrm>
          <a:prstGeom prst="rect">
            <a:avLst/>
          </a:prstGeom>
        </p:spPr>
      </p:pic>
      <p:sp>
        <p:nvSpPr>
          <p:cNvPr id="8" name="Rectangle 7"/>
          <p:cNvSpPr/>
          <p:nvPr/>
        </p:nvSpPr>
        <p:spPr>
          <a:xfrm>
            <a:off x="1019515" y="6382331"/>
            <a:ext cx="3931600" cy="246221"/>
          </a:xfrm>
          <a:prstGeom prst="rect">
            <a:avLst/>
          </a:prstGeom>
        </p:spPr>
        <p:txBody>
          <a:bodyPr wrap="square">
            <a:spAutoFit/>
          </a:bodyPr>
          <a:lstStyle/>
          <a:p>
            <a:r>
              <a:rPr lang="en-US" sz="1000" b="1" dirty="0" smtClean="0">
                <a:solidFill>
                  <a:schemeClr val="bg1"/>
                </a:solidFill>
                <a:effectLst>
                  <a:outerShdw blurRad="50800" dist="38100" dir="2700000" algn="tl" rotWithShape="0">
                    <a:srgbClr val="000000">
                      <a:alpha val="43000"/>
                    </a:srgbClr>
                  </a:outerShdw>
                </a:effectLst>
                <a:latin typeface="Calibri"/>
                <a:cs typeface="Calibri"/>
              </a:rPr>
              <a:t>Duwamish Superfund HIA: -Technical Report: Resources and Methods </a:t>
            </a:r>
            <a:endParaRPr lang="en-US" sz="1000" b="1" dirty="0">
              <a:effectLst>
                <a:outerShdw blurRad="50800" dist="38100" dir="2700000" algn="tl" rotWithShape="0">
                  <a:srgbClr val="000000">
                    <a:alpha val="43000"/>
                  </a:srgbClr>
                </a:outerShdw>
              </a:effectLst>
              <a:latin typeface="Calibri"/>
              <a:cs typeface="Calibri"/>
            </a:endParaRPr>
          </a:p>
        </p:txBody>
      </p:sp>
    </p:spTree>
    <p:extLst>
      <p:ext uri="{BB962C8B-B14F-4D97-AF65-F5344CB8AC3E}">
        <p14:creationId xmlns:p14="http://schemas.microsoft.com/office/powerpoint/2010/main" val="39848787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17"/>
          <p:cNvSpPr>
            <a:spLocks noChangeShapeType="1"/>
          </p:cNvSpPr>
          <p:nvPr/>
        </p:nvSpPr>
        <p:spPr bwMode="auto">
          <a:xfrm flipV="1">
            <a:off x="2531241" y="3433380"/>
            <a:ext cx="1401379" cy="1024758"/>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48" name="Line 21"/>
          <p:cNvSpPr>
            <a:spLocks noChangeShapeType="1"/>
          </p:cNvSpPr>
          <p:nvPr/>
        </p:nvSpPr>
        <p:spPr bwMode="auto">
          <a:xfrm flipV="1">
            <a:off x="6145470" y="5455896"/>
            <a:ext cx="1465469" cy="617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49" name="Line 21"/>
          <p:cNvSpPr>
            <a:spLocks noChangeShapeType="1"/>
          </p:cNvSpPr>
          <p:nvPr/>
        </p:nvSpPr>
        <p:spPr bwMode="auto">
          <a:xfrm>
            <a:off x="6158338" y="5481993"/>
            <a:ext cx="1452602" cy="66981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50" name="Line 21"/>
          <p:cNvSpPr>
            <a:spLocks noChangeShapeType="1"/>
          </p:cNvSpPr>
          <p:nvPr/>
        </p:nvSpPr>
        <p:spPr bwMode="auto">
          <a:xfrm flipV="1">
            <a:off x="6132244" y="4812177"/>
            <a:ext cx="1461299" cy="66981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7" name="Line 7"/>
          <p:cNvSpPr>
            <a:spLocks noChangeShapeType="1"/>
          </p:cNvSpPr>
          <p:nvPr/>
        </p:nvSpPr>
        <p:spPr bwMode="auto">
          <a:xfrm flipV="1">
            <a:off x="687160" y="1941538"/>
            <a:ext cx="1139465" cy="1739781"/>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9" name="Line 18"/>
          <p:cNvSpPr>
            <a:spLocks noChangeShapeType="1"/>
          </p:cNvSpPr>
          <p:nvPr/>
        </p:nvSpPr>
        <p:spPr bwMode="auto">
          <a:xfrm>
            <a:off x="2670352" y="2898418"/>
            <a:ext cx="1262269" cy="1305719"/>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07" name="Line 7"/>
          <p:cNvSpPr>
            <a:spLocks noChangeShapeType="1"/>
          </p:cNvSpPr>
          <p:nvPr/>
        </p:nvSpPr>
        <p:spPr bwMode="auto">
          <a:xfrm flipV="1">
            <a:off x="687160" y="3089793"/>
            <a:ext cx="1113372" cy="600224"/>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08" name="Line 8"/>
          <p:cNvSpPr>
            <a:spLocks noChangeShapeType="1"/>
          </p:cNvSpPr>
          <p:nvPr/>
        </p:nvSpPr>
        <p:spPr bwMode="auto">
          <a:xfrm>
            <a:off x="687160" y="3698717"/>
            <a:ext cx="1113372" cy="530633"/>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09" name="Line 9"/>
          <p:cNvSpPr>
            <a:spLocks noChangeShapeType="1"/>
          </p:cNvSpPr>
          <p:nvPr/>
        </p:nvSpPr>
        <p:spPr bwMode="auto">
          <a:xfrm>
            <a:off x="687160" y="3707418"/>
            <a:ext cx="1113372" cy="1600598"/>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18" name="Line 18"/>
          <p:cNvSpPr>
            <a:spLocks noChangeShapeType="1"/>
          </p:cNvSpPr>
          <p:nvPr/>
        </p:nvSpPr>
        <p:spPr bwMode="auto">
          <a:xfrm>
            <a:off x="2496388" y="1219529"/>
            <a:ext cx="1156863" cy="52193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19" name="Line 19"/>
          <p:cNvSpPr>
            <a:spLocks noChangeShapeType="1"/>
          </p:cNvSpPr>
          <p:nvPr/>
        </p:nvSpPr>
        <p:spPr bwMode="auto">
          <a:xfrm flipV="1">
            <a:off x="2670353" y="2541762"/>
            <a:ext cx="904614" cy="35665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20" name="Line 20"/>
          <p:cNvSpPr>
            <a:spLocks noChangeShapeType="1"/>
          </p:cNvSpPr>
          <p:nvPr/>
        </p:nvSpPr>
        <p:spPr bwMode="auto">
          <a:xfrm flipV="1">
            <a:off x="4792717" y="1594068"/>
            <a:ext cx="961697" cy="59269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21" name="Line 21"/>
          <p:cNvSpPr>
            <a:spLocks noChangeShapeType="1"/>
          </p:cNvSpPr>
          <p:nvPr/>
        </p:nvSpPr>
        <p:spPr bwMode="auto">
          <a:xfrm>
            <a:off x="4792717" y="2186765"/>
            <a:ext cx="1191656" cy="702954"/>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4" name="Oval 12"/>
          <p:cNvSpPr>
            <a:spLocks noChangeArrowheads="1"/>
          </p:cNvSpPr>
          <p:nvPr/>
        </p:nvSpPr>
        <p:spPr bwMode="auto">
          <a:xfrm>
            <a:off x="5938807" y="2682577"/>
            <a:ext cx="1295400" cy="99060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1500" b="1" dirty="0">
                <a:latin typeface="Calibri"/>
                <a:ea typeface="ＭＳ Ｐゴシック" charset="0"/>
                <a:cs typeface="Calibri"/>
              </a:rPr>
              <a:t>Well</a:t>
            </a:r>
          </a:p>
          <a:p>
            <a:pPr algn="ctr">
              <a:defRPr/>
            </a:pPr>
            <a:r>
              <a:rPr lang="en-US" sz="1500" b="1" dirty="0">
                <a:latin typeface="Calibri"/>
                <a:ea typeface="ＭＳ Ｐゴシック" charset="0"/>
                <a:cs typeface="Calibri"/>
              </a:rPr>
              <a:t>being</a:t>
            </a:r>
          </a:p>
        </p:txBody>
      </p:sp>
      <p:sp>
        <p:nvSpPr>
          <p:cNvPr id="5" name="Oval 14"/>
          <p:cNvSpPr>
            <a:spLocks noChangeArrowheads="1"/>
          </p:cNvSpPr>
          <p:nvPr/>
        </p:nvSpPr>
        <p:spPr bwMode="auto">
          <a:xfrm>
            <a:off x="7063048" y="2242038"/>
            <a:ext cx="1371600" cy="99060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1500" b="1" dirty="0" smtClean="0">
                <a:latin typeface="Calibri"/>
                <a:ea typeface="ＭＳ Ｐゴシック" charset="0"/>
                <a:cs typeface="Calibri"/>
              </a:rPr>
              <a:t>Self </a:t>
            </a: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determination</a:t>
            </a:r>
            <a:br>
              <a:rPr lang="en-US" sz="1500" b="1" dirty="0" smtClean="0">
                <a:latin typeface="Calibri"/>
                <a:ea typeface="ＭＳ Ｐゴシック" charset="0"/>
                <a:cs typeface="Calibri"/>
              </a:rPr>
            </a:br>
            <a:endParaRPr lang="en-US" sz="1500" b="1" dirty="0">
              <a:latin typeface="Calibri"/>
              <a:ea typeface="ＭＳ Ｐゴシック" charset="0"/>
              <a:cs typeface="Calibri"/>
            </a:endParaRPr>
          </a:p>
        </p:txBody>
      </p:sp>
      <p:sp>
        <p:nvSpPr>
          <p:cNvPr id="6" name="Oval 27"/>
          <p:cNvSpPr>
            <a:spLocks noChangeArrowheads="1"/>
          </p:cNvSpPr>
          <p:nvPr/>
        </p:nvSpPr>
        <p:spPr bwMode="auto">
          <a:xfrm>
            <a:off x="7066854" y="3072276"/>
            <a:ext cx="1358009" cy="99060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1500" b="1" dirty="0">
                <a:latin typeface="Calibri"/>
                <a:ea typeface="ＭＳ Ｐゴシック" charset="0"/>
                <a:cs typeface="Calibri"/>
              </a:rPr>
              <a:t>Resources </a:t>
            </a:r>
          </a:p>
          <a:p>
            <a:pPr algn="ctr">
              <a:defRPr/>
            </a:pPr>
            <a:r>
              <a:rPr lang="en-US" sz="1500" b="1" dirty="0">
                <a:latin typeface="Calibri"/>
                <a:ea typeface="ＭＳ Ｐゴシック" charset="0"/>
                <a:cs typeface="Calibri"/>
              </a:rPr>
              <a:t>security</a:t>
            </a:r>
          </a:p>
        </p:txBody>
      </p:sp>
      <p:sp>
        <p:nvSpPr>
          <p:cNvPr id="281616" name="Oval 16"/>
          <p:cNvSpPr>
            <a:spLocks noChangeArrowheads="1"/>
          </p:cNvSpPr>
          <p:nvPr/>
        </p:nvSpPr>
        <p:spPr bwMode="auto">
          <a:xfrm>
            <a:off x="3618463" y="1332156"/>
            <a:ext cx="1737360" cy="173736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1600" b="1" dirty="0" smtClean="0">
                <a:latin typeface="Calibri"/>
                <a:ea typeface="ＭＳ Ｐゴシック" charset="0"/>
                <a:cs typeface="Calibri"/>
              </a:rPr>
              <a:t>Contaminated</a:t>
            </a:r>
            <a:r>
              <a:rPr lang="en-US" sz="1600" b="1" dirty="0">
                <a:latin typeface="Calibri"/>
                <a:ea typeface="ＭＳ Ｐゴシック" charset="0"/>
                <a:cs typeface="Calibri"/>
              </a:rPr>
              <a:t/>
            </a:r>
            <a:br>
              <a:rPr lang="en-US" sz="1600" b="1" dirty="0">
                <a:latin typeface="Calibri"/>
                <a:ea typeface="ＭＳ Ｐゴシック" charset="0"/>
                <a:cs typeface="Calibri"/>
              </a:rPr>
            </a:br>
            <a:r>
              <a:rPr lang="en-US" sz="1600" b="1" dirty="0" smtClean="0">
                <a:latin typeface="Calibri"/>
                <a:ea typeface="ＭＳ Ｐゴシック" charset="0"/>
                <a:cs typeface="Calibri"/>
              </a:rPr>
              <a:t>fish and</a:t>
            </a:r>
            <a:br>
              <a:rPr lang="en-US" sz="1600" b="1" dirty="0" smtClean="0">
                <a:latin typeface="Calibri"/>
                <a:ea typeface="ＭＳ Ｐゴシック" charset="0"/>
                <a:cs typeface="Calibri"/>
              </a:rPr>
            </a:br>
            <a:r>
              <a:rPr lang="en-US" sz="1600" b="1" dirty="0" smtClean="0">
                <a:latin typeface="Calibri"/>
                <a:ea typeface="ＭＳ Ｐゴシック" charset="0"/>
                <a:cs typeface="Calibri"/>
              </a:rPr>
              <a:t>sediments</a:t>
            </a:r>
            <a:endParaRPr lang="en-US" b="1" dirty="0">
              <a:latin typeface="Calibri"/>
              <a:ea typeface="ＭＳ Ｐゴシック" charset="0"/>
              <a:cs typeface="Calibri"/>
            </a:endParaRPr>
          </a:p>
        </p:txBody>
      </p:sp>
      <p:sp>
        <p:nvSpPr>
          <p:cNvPr id="281606" name="Rectangle 6"/>
          <p:cNvSpPr>
            <a:spLocks noChangeArrowheads="1"/>
          </p:cNvSpPr>
          <p:nvPr/>
        </p:nvSpPr>
        <p:spPr bwMode="auto">
          <a:xfrm>
            <a:off x="1883440" y="2253840"/>
            <a:ext cx="1219200" cy="1295400"/>
          </a:xfrm>
          <a:prstGeom prst="rect">
            <a:avLst/>
          </a:prstGeom>
          <a:solidFill>
            <a:schemeClr val="accent1"/>
          </a:solidFill>
          <a:ln w="9525">
            <a:solidFill>
              <a:schemeClr val="tx1"/>
            </a:solidFill>
            <a:miter lim="800000"/>
            <a:headEnd/>
            <a:tailEnd/>
          </a:ln>
          <a:effectLst/>
          <a:extLst/>
        </p:spPr>
        <p:txBody>
          <a:bodyPr wrap="none" anchor="ctr"/>
          <a:lstStyle/>
          <a:p>
            <a:pPr algn="ctr" eaLnBrk="0" hangingPunct="0">
              <a:defRPr/>
            </a:pPr>
            <a:r>
              <a:rPr lang="en-US" b="1" dirty="0" smtClean="0">
                <a:latin typeface="Calibri"/>
                <a:ea typeface="ＭＳ Ｐゴシック" charset="0"/>
                <a:cs typeface="Calibri"/>
              </a:rPr>
              <a:t>Tribes</a:t>
            </a:r>
            <a:endParaRPr lang="en-US" b="1" dirty="0">
              <a:latin typeface="Calibri"/>
              <a:ea typeface="ＭＳ Ｐゴシック" charset="0"/>
              <a:cs typeface="Calibri"/>
            </a:endParaRPr>
          </a:p>
        </p:txBody>
      </p:sp>
      <p:sp>
        <p:nvSpPr>
          <p:cNvPr id="281605" name="Rectangle 5"/>
          <p:cNvSpPr>
            <a:spLocks noChangeArrowheads="1"/>
          </p:cNvSpPr>
          <p:nvPr/>
        </p:nvSpPr>
        <p:spPr bwMode="auto">
          <a:xfrm>
            <a:off x="1883440" y="577440"/>
            <a:ext cx="1219200" cy="1295400"/>
          </a:xfrm>
          <a:prstGeom prst="rect">
            <a:avLst/>
          </a:prstGeom>
          <a:solidFill>
            <a:schemeClr val="accent1"/>
          </a:solidFill>
          <a:ln w="9525">
            <a:solidFill>
              <a:schemeClr val="tx1"/>
            </a:solidFill>
            <a:miter lim="800000"/>
            <a:headEnd/>
            <a:tailEnd/>
          </a:ln>
          <a:effectLst/>
        </p:spPr>
        <p:txBody>
          <a:bodyPr wrap="none" anchor="ctr"/>
          <a:lstStyle/>
          <a:p>
            <a:pPr algn="ctr" eaLnBrk="0" hangingPunct="0">
              <a:defRPr/>
            </a:pPr>
            <a:r>
              <a:rPr lang="en-US" b="1" dirty="0" smtClean="0">
                <a:latin typeface="Calibri"/>
                <a:ea typeface="ＭＳ Ｐゴシック" charset="0"/>
                <a:cs typeface="Calibri"/>
              </a:rPr>
              <a:t>Subsist.</a:t>
            </a:r>
            <a:br>
              <a:rPr lang="en-US" b="1" dirty="0" smtClean="0">
                <a:latin typeface="Calibri"/>
                <a:ea typeface="ＭＳ Ｐゴシック" charset="0"/>
                <a:cs typeface="Calibri"/>
              </a:rPr>
            </a:br>
            <a:r>
              <a:rPr lang="en-US" b="1" dirty="0" smtClean="0">
                <a:latin typeface="Calibri"/>
                <a:ea typeface="ＭＳ Ｐゴシック" charset="0"/>
                <a:cs typeface="Calibri"/>
              </a:rPr>
              <a:t>fishers</a:t>
            </a:r>
            <a:endParaRPr lang="en-US" b="1" dirty="0">
              <a:latin typeface="Calibri"/>
              <a:ea typeface="ＭＳ Ｐゴシック" charset="0"/>
              <a:cs typeface="Calibri"/>
            </a:endParaRPr>
          </a:p>
        </p:txBody>
      </p:sp>
      <p:sp>
        <p:nvSpPr>
          <p:cNvPr id="281603" name="Rectangle 3"/>
          <p:cNvSpPr>
            <a:spLocks noChangeArrowheads="1"/>
          </p:cNvSpPr>
          <p:nvPr/>
        </p:nvSpPr>
        <p:spPr bwMode="auto">
          <a:xfrm>
            <a:off x="76200" y="3064652"/>
            <a:ext cx="1219200" cy="1295400"/>
          </a:xfrm>
          <a:prstGeom prst="rect">
            <a:avLst/>
          </a:prstGeom>
          <a:solidFill>
            <a:srgbClr val="92D050"/>
          </a:solidFill>
          <a:ln w="9525">
            <a:solidFill>
              <a:schemeClr val="tx1"/>
            </a:solidFill>
            <a:miter lim="800000"/>
            <a:headEnd/>
            <a:tailEnd/>
          </a:ln>
          <a:effectLst/>
        </p:spPr>
        <p:txBody>
          <a:bodyPr wrap="none" anchor="ctr"/>
          <a:lstStyle/>
          <a:p>
            <a:pPr algn="ctr">
              <a:defRPr/>
            </a:pPr>
            <a:r>
              <a:rPr lang="en-US" b="1" dirty="0">
                <a:latin typeface="Calibri"/>
                <a:ea typeface="ＭＳ Ｐゴシック" charset="0"/>
                <a:cs typeface="Calibri"/>
              </a:rPr>
              <a:t>EPA </a:t>
            </a:r>
          </a:p>
          <a:p>
            <a:pPr algn="ctr">
              <a:defRPr/>
            </a:pPr>
            <a:r>
              <a:rPr lang="en-US" b="1" dirty="0">
                <a:latin typeface="Calibri"/>
                <a:ea typeface="ＭＳ Ｐゴシック" charset="0"/>
                <a:cs typeface="Calibri"/>
              </a:rPr>
              <a:t>CLEANUP</a:t>
            </a:r>
          </a:p>
        </p:txBody>
      </p:sp>
      <p:sp>
        <p:nvSpPr>
          <p:cNvPr id="33" name="Line 17"/>
          <p:cNvSpPr>
            <a:spLocks noChangeShapeType="1"/>
          </p:cNvSpPr>
          <p:nvPr/>
        </p:nvSpPr>
        <p:spPr bwMode="auto">
          <a:xfrm>
            <a:off x="2679052" y="4464221"/>
            <a:ext cx="861122" cy="44364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34" name="Line 17"/>
          <p:cNvSpPr>
            <a:spLocks noChangeShapeType="1"/>
          </p:cNvSpPr>
          <p:nvPr/>
        </p:nvSpPr>
        <p:spPr bwMode="auto">
          <a:xfrm flipV="1">
            <a:off x="2679051" y="5769056"/>
            <a:ext cx="861123" cy="295762"/>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35" name="Rectangle 4"/>
          <p:cNvSpPr>
            <a:spLocks noChangeArrowheads="1"/>
          </p:cNvSpPr>
          <p:nvPr/>
        </p:nvSpPr>
        <p:spPr bwMode="auto">
          <a:xfrm>
            <a:off x="1892138" y="5423131"/>
            <a:ext cx="1219200" cy="1295400"/>
          </a:xfrm>
          <a:prstGeom prst="rect">
            <a:avLst/>
          </a:prstGeom>
          <a:solidFill>
            <a:srgbClr val="FFFF66"/>
          </a:solidFill>
          <a:ln w="9525">
            <a:solidFill>
              <a:schemeClr val="tx1"/>
            </a:solidFill>
            <a:miter lim="800000"/>
            <a:headEnd/>
            <a:tailEnd/>
          </a:ln>
          <a:effectLst/>
        </p:spPr>
        <p:txBody>
          <a:bodyPr wrap="none" anchor="ctr"/>
          <a:lstStyle/>
          <a:p>
            <a:pPr algn="ctr">
              <a:defRPr/>
            </a:pPr>
            <a:r>
              <a:rPr lang="en-US" b="1" dirty="0">
                <a:latin typeface="Calibri"/>
                <a:ea typeface="ＭＳ Ｐゴシック" charset="0"/>
                <a:cs typeface="Calibri"/>
              </a:rPr>
              <a:t> </a:t>
            </a:r>
            <a:r>
              <a:rPr lang="en-US" b="1" dirty="0" smtClean="0">
                <a:latin typeface="Calibri"/>
                <a:ea typeface="ＭＳ Ｐゴシック" charset="0"/>
                <a:cs typeface="Calibri"/>
              </a:rPr>
              <a:t>Workers</a:t>
            </a:r>
            <a:br>
              <a:rPr lang="en-US" b="1" dirty="0" smtClean="0">
                <a:latin typeface="Calibri"/>
                <a:ea typeface="ＭＳ Ｐゴシック" charset="0"/>
                <a:cs typeface="Calibri"/>
              </a:rPr>
            </a:br>
            <a:r>
              <a:rPr lang="en-US" b="1" dirty="0" smtClean="0">
                <a:latin typeface="Calibri"/>
                <a:ea typeface="ＭＳ Ｐゴシック" charset="0"/>
                <a:cs typeface="Calibri"/>
              </a:rPr>
              <a:t>in local</a:t>
            </a:r>
            <a:br>
              <a:rPr lang="en-US" b="1" dirty="0" smtClean="0">
                <a:latin typeface="Calibri"/>
                <a:ea typeface="ＭＳ Ｐゴシック" charset="0"/>
                <a:cs typeface="Calibri"/>
              </a:rPr>
            </a:br>
            <a:r>
              <a:rPr lang="en-US" b="1" dirty="0" smtClean="0">
                <a:latin typeface="Calibri"/>
                <a:ea typeface="ＭＳ Ｐゴシック" charset="0"/>
                <a:cs typeface="Calibri"/>
              </a:rPr>
              <a:t>industry</a:t>
            </a:r>
            <a:endParaRPr lang="en-US" b="1" dirty="0">
              <a:latin typeface="Calibri"/>
              <a:ea typeface="ＭＳ Ｐゴシック" charset="0"/>
              <a:cs typeface="Calibri"/>
            </a:endParaRPr>
          </a:p>
        </p:txBody>
      </p:sp>
      <p:sp>
        <p:nvSpPr>
          <p:cNvPr id="36" name="Rectangle 4"/>
          <p:cNvSpPr>
            <a:spLocks noChangeArrowheads="1"/>
          </p:cNvSpPr>
          <p:nvPr/>
        </p:nvSpPr>
        <p:spPr bwMode="auto">
          <a:xfrm>
            <a:off x="1885800" y="3822931"/>
            <a:ext cx="1219200" cy="1295400"/>
          </a:xfrm>
          <a:prstGeom prst="rect">
            <a:avLst/>
          </a:prstGeom>
          <a:solidFill>
            <a:srgbClr val="FFFF66"/>
          </a:solidFill>
          <a:ln w="9525">
            <a:solidFill>
              <a:schemeClr val="tx1"/>
            </a:solidFill>
            <a:miter lim="800000"/>
            <a:headEnd/>
            <a:tailEnd/>
          </a:ln>
          <a:effectLst/>
        </p:spPr>
        <p:txBody>
          <a:bodyPr wrap="none" anchor="ctr"/>
          <a:lstStyle/>
          <a:p>
            <a:pPr algn="ctr">
              <a:defRPr/>
            </a:pPr>
            <a:r>
              <a:rPr lang="en-US" b="1" dirty="0">
                <a:latin typeface="Calibri"/>
                <a:ea typeface="ＭＳ Ｐゴシック" charset="0"/>
                <a:cs typeface="Calibri"/>
              </a:rPr>
              <a:t> </a:t>
            </a:r>
            <a:r>
              <a:rPr lang="en-US" b="1" dirty="0" smtClean="0">
                <a:latin typeface="Calibri"/>
                <a:ea typeface="ＭＳ Ｐゴシック" charset="0"/>
                <a:cs typeface="Calibri"/>
              </a:rPr>
              <a:t>Local</a:t>
            </a:r>
            <a:r>
              <a:rPr lang="en-US" b="1" dirty="0">
                <a:latin typeface="Calibri"/>
                <a:ea typeface="ＭＳ Ｐゴシック" charset="0"/>
                <a:cs typeface="Calibri"/>
              </a:rPr>
              <a:t/>
            </a:r>
            <a:br>
              <a:rPr lang="en-US" b="1" dirty="0">
                <a:latin typeface="Calibri"/>
                <a:ea typeface="ＭＳ Ｐゴシック" charset="0"/>
                <a:cs typeface="Calibri"/>
              </a:rPr>
            </a:br>
            <a:r>
              <a:rPr lang="en-US" b="1" dirty="0" smtClean="0">
                <a:latin typeface="Calibri"/>
                <a:ea typeface="ＭＳ Ｐゴシック" charset="0"/>
                <a:cs typeface="Calibri"/>
              </a:rPr>
              <a:t>residents</a:t>
            </a:r>
            <a:endParaRPr lang="en-US" b="1" dirty="0">
              <a:latin typeface="Calibri"/>
              <a:ea typeface="ＭＳ Ｐゴシック" charset="0"/>
              <a:cs typeface="Calibri"/>
            </a:endParaRPr>
          </a:p>
        </p:txBody>
      </p:sp>
      <p:sp>
        <p:nvSpPr>
          <p:cNvPr id="37" name="Oval 10"/>
          <p:cNvSpPr>
            <a:spLocks noChangeArrowheads="1"/>
          </p:cNvSpPr>
          <p:nvPr/>
        </p:nvSpPr>
        <p:spPr bwMode="auto">
          <a:xfrm>
            <a:off x="5275835" y="4595717"/>
            <a:ext cx="1737360" cy="1737360"/>
          </a:xfrm>
          <a:prstGeom prst="ellipse">
            <a:avLst/>
          </a:prstGeom>
          <a:solidFill>
            <a:srgbClr val="FFFF66"/>
          </a:solidFill>
          <a:ln w="9525">
            <a:solidFill>
              <a:schemeClr val="tx1"/>
            </a:solidFill>
            <a:round/>
            <a:headEnd/>
            <a:tailEnd/>
          </a:ln>
        </p:spPr>
        <p:txBody>
          <a:bodyPr wrap="none" anchor="ctr"/>
          <a:lstStyle/>
          <a:p>
            <a:pPr algn="ctr"/>
            <a:r>
              <a:rPr lang="en-US" sz="1600" b="1" dirty="0" smtClean="0">
                <a:latin typeface="Calibri"/>
                <a:cs typeface="Calibri"/>
              </a:rPr>
              <a:t>Revitalization</a:t>
            </a:r>
            <a:br>
              <a:rPr lang="en-US" sz="1600" b="1" dirty="0" smtClean="0">
                <a:latin typeface="Calibri"/>
                <a:cs typeface="Calibri"/>
              </a:rPr>
            </a:br>
            <a:endParaRPr lang="en-US" sz="1600" b="1" dirty="0">
              <a:latin typeface="Calibri"/>
              <a:cs typeface="Calibri"/>
            </a:endParaRPr>
          </a:p>
          <a:p>
            <a:pPr algn="ctr"/>
            <a:r>
              <a:rPr lang="en-US" sz="1600" b="1" dirty="0" smtClean="0">
                <a:latin typeface="Calibri"/>
                <a:cs typeface="Calibri"/>
              </a:rPr>
              <a:t>(long term</a:t>
            </a:r>
            <a:r>
              <a:rPr lang="en-US" sz="1600" b="1" dirty="0">
                <a:latin typeface="Calibri"/>
                <a:cs typeface="Calibri"/>
              </a:rPr>
              <a:t>)</a:t>
            </a:r>
            <a:endParaRPr lang="en-US" b="1" dirty="0">
              <a:latin typeface="Calibri"/>
              <a:cs typeface="Calibri"/>
            </a:endParaRPr>
          </a:p>
        </p:txBody>
      </p:sp>
      <p:sp>
        <p:nvSpPr>
          <p:cNvPr id="38" name="Oval 10"/>
          <p:cNvSpPr>
            <a:spLocks noChangeArrowheads="1"/>
          </p:cNvSpPr>
          <p:nvPr/>
        </p:nvSpPr>
        <p:spPr bwMode="auto">
          <a:xfrm>
            <a:off x="3627342" y="4591198"/>
            <a:ext cx="1737360" cy="1737360"/>
          </a:xfrm>
          <a:prstGeom prst="ellipse">
            <a:avLst/>
          </a:prstGeom>
          <a:solidFill>
            <a:srgbClr val="FFFF66"/>
          </a:solidFill>
          <a:ln w="9525">
            <a:solidFill>
              <a:schemeClr val="tx1"/>
            </a:solidFill>
            <a:round/>
            <a:headEnd/>
            <a:tailEnd/>
          </a:ln>
        </p:spPr>
        <p:txBody>
          <a:bodyPr wrap="none" anchor="ctr"/>
          <a:lstStyle/>
          <a:p>
            <a:pPr algn="ctr"/>
            <a:r>
              <a:rPr lang="en-US" sz="1600" b="1" dirty="0">
                <a:latin typeface="Calibri"/>
                <a:cs typeface="Calibri"/>
              </a:rPr>
              <a:t>Construction</a:t>
            </a:r>
          </a:p>
          <a:p>
            <a:pPr algn="ctr"/>
            <a:r>
              <a:rPr lang="en-US" sz="1600" b="1" dirty="0">
                <a:latin typeface="Calibri"/>
                <a:cs typeface="Calibri"/>
              </a:rPr>
              <a:t>i</a:t>
            </a:r>
            <a:r>
              <a:rPr lang="en-US" sz="1600" b="1" dirty="0" smtClean="0">
                <a:latin typeface="Calibri"/>
                <a:cs typeface="Calibri"/>
              </a:rPr>
              <a:t>mpacts and </a:t>
            </a:r>
            <a:endParaRPr lang="en-US" sz="1600" b="1" dirty="0">
              <a:latin typeface="Calibri"/>
              <a:cs typeface="Calibri"/>
            </a:endParaRPr>
          </a:p>
          <a:p>
            <a:pPr algn="ctr"/>
            <a:r>
              <a:rPr lang="en-US" sz="1600" b="1" dirty="0" smtClean="0">
                <a:latin typeface="Calibri"/>
                <a:cs typeface="Calibri"/>
              </a:rPr>
              <a:t>opportunities</a:t>
            </a:r>
            <a:endParaRPr lang="en-US" sz="1600" b="1" dirty="0">
              <a:latin typeface="Calibri"/>
              <a:cs typeface="Calibri"/>
            </a:endParaRPr>
          </a:p>
          <a:p>
            <a:pPr algn="ctr"/>
            <a:r>
              <a:rPr lang="en-US" sz="1600" b="1" dirty="0">
                <a:latin typeface="Calibri"/>
                <a:cs typeface="Calibri"/>
              </a:rPr>
              <a:t>(short term)</a:t>
            </a:r>
            <a:endParaRPr lang="en-US" b="1" dirty="0">
              <a:latin typeface="Calibri"/>
              <a:cs typeface="Calibri"/>
            </a:endParaRPr>
          </a:p>
        </p:txBody>
      </p:sp>
      <p:sp>
        <p:nvSpPr>
          <p:cNvPr id="40" name="Oval 14"/>
          <p:cNvSpPr>
            <a:spLocks noChangeArrowheads="1"/>
          </p:cNvSpPr>
          <p:nvPr/>
        </p:nvSpPr>
        <p:spPr bwMode="auto">
          <a:xfrm>
            <a:off x="7053263" y="245206"/>
            <a:ext cx="1371600" cy="990600"/>
          </a:xfrm>
          <a:prstGeom prst="ellipse">
            <a:avLst/>
          </a:prstGeom>
          <a:solidFill>
            <a:schemeClr val="accent1"/>
          </a:solidFill>
          <a:ln w="9525">
            <a:solidFill>
              <a:schemeClr val="tx1"/>
            </a:solidFill>
            <a:round/>
            <a:headEnd/>
            <a:tailEnd/>
          </a:ln>
          <a:effectLst/>
        </p:spPr>
        <p:txBody>
          <a:bodyPr wrap="none" anchor="ctr"/>
          <a:lstStyle/>
          <a:p>
            <a:pPr algn="ctr">
              <a:defRPr/>
            </a:pPr>
            <a:endParaRPr lang="en-US" sz="1500" b="1" dirty="0">
              <a:latin typeface="Calibri"/>
              <a:ea typeface="ＭＳ Ｐゴシック" charset="0"/>
              <a:cs typeface="Calibri"/>
            </a:endParaRPr>
          </a:p>
          <a:p>
            <a:pPr algn="ctr">
              <a:defRPr/>
            </a:pP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Food &amp;</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economic</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security</a:t>
            </a:r>
            <a:endParaRPr lang="en-US" sz="1500" b="1" dirty="0">
              <a:latin typeface="Calibri"/>
              <a:ea typeface="ＭＳ Ｐゴシック" charset="0"/>
              <a:cs typeface="Calibri"/>
            </a:endParaRPr>
          </a:p>
          <a:p>
            <a:pPr algn="ctr">
              <a:defRPr/>
            </a:pPr>
            <a:r>
              <a:rPr lang="en-US" sz="1500" b="1" dirty="0">
                <a:latin typeface="Calibri"/>
                <a:ea typeface="ＭＳ Ｐゴシック" charset="0"/>
                <a:cs typeface="Calibri"/>
              </a:rPr>
              <a:t> </a:t>
            </a:r>
          </a:p>
          <a:p>
            <a:pPr algn="ctr">
              <a:defRPr/>
            </a:pPr>
            <a:endParaRPr lang="en-US" sz="1500" b="1" dirty="0">
              <a:latin typeface="Calibri"/>
              <a:ea typeface="ＭＳ Ｐゴシック" charset="0"/>
              <a:cs typeface="Calibri"/>
            </a:endParaRPr>
          </a:p>
        </p:txBody>
      </p:sp>
      <p:sp>
        <p:nvSpPr>
          <p:cNvPr id="41" name="Oval 27"/>
          <p:cNvSpPr>
            <a:spLocks noChangeArrowheads="1"/>
          </p:cNvSpPr>
          <p:nvPr/>
        </p:nvSpPr>
        <p:spPr bwMode="auto">
          <a:xfrm>
            <a:off x="7058727" y="1136877"/>
            <a:ext cx="1355725" cy="99060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1500" b="1" dirty="0" smtClean="0">
                <a:latin typeface="Calibri"/>
                <a:ea typeface="ＭＳ Ｐゴシック" charset="0"/>
                <a:cs typeface="Calibri"/>
              </a:rPr>
              <a:t>Cultural &amp;</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behavioral</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changes</a:t>
            </a:r>
            <a:endParaRPr lang="en-US" sz="1500" b="1" dirty="0">
              <a:latin typeface="Calibri"/>
              <a:ea typeface="ＭＳ Ｐゴシック" charset="0"/>
              <a:cs typeface="Calibri"/>
            </a:endParaRPr>
          </a:p>
        </p:txBody>
      </p:sp>
      <p:sp>
        <p:nvSpPr>
          <p:cNvPr id="45" name="Oval 14"/>
          <p:cNvSpPr>
            <a:spLocks noChangeArrowheads="1"/>
          </p:cNvSpPr>
          <p:nvPr/>
        </p:nvSpPr>
        <p:spPr bwMode="auto">
          <a:xfrm>
            <a:off x="7739063" y="4960616"/>
            <a:ext cx="1371600" cy="990600"/>
          </a:xfrm>
          <a:prstGeom prst="ellipse">
            <a:avLst/>
          </a:prstGeom>
          <a:solidFill>
            <a:srgbClr val="FFFF66"/>
          </a:solidFill>
          <a:ln w="9525">
            <a:solidFill>
              <a:schemeClr val="tx1"/>
            </a:solidFill>
            <a:round/>
            <a:headEnd/>
            <a:tailEnd/>
          </a:ln>
          <a:effectLst/>
        </p:spPr>
        <p:txBody>
          <a:bodyPr wrap="none" anchor="ctr"/>
          <a:lstStyle/>
          <a:p>
            <a:pPr algn="ctr">
              <a:defRPr/>
            </a:pPr>
            <a:endParaRPr lang="en-US" sz="1500" b="1" dirty="0">
              <a:latin typeface="Calibri"/>
              <a:ea typeface="ＭＳ Ｐゴシック" charset="0"/>
              <a:cs typeface="Calibri"/>
            </a:endParaRPr>
          </a:p>
          <a:p>
            <a:pPr algn="ctr">
              <a:defRPr/>
            </a:pP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New jobs</a:t>
            </a:r>
            <a:endParaRPr lang="en-US" sz="1500" b="1" dirty="0">
              <a:latin typeface="Calibri"/>
              <a:ea typeface="ＭＳ Ｐゴシック" charset="0"/>
              <a:cs typeface="Calibri"/>
            </a:endParaRPr>
          </a:p>
          <a:p>
            <a:pPr algn="ctr">
              <a:defRPr/>
            </a:pPr>
            <a:r>
              <a:rPr lang="en-US" sz="1500" b="1" dirty="0">
                <a:latin typeface="Calibri"/>
                <a:ea typeface="ＭＳ Ｐゴシック" charset="0"/>
                <a:cs typeface="Calibri"/>
              </a:rPr>
              <a:t> </a:t>
            </a:r>
          </a:p>
          <a:p>
            <a:pPr algn="ctr">
              <a:defRPr/>
            </a:pPr>
            <a:endParaRPr lang="en-US" sz="1500" b="1" dirty="0">
              <a:latin typeface="Calibri"/>
              <a:ea typeface="ＭＳ Ｐゴシック" charset="0"/>
              <a:cs typeface="Calibri"/>
            </a:endParaRPr>
          </a:p>
        </p:txBody>
      </p:sp>
      <p:sp>
        <p:nvSpPr>
          <p:cNvPr id="46" name="Oval 14"/>
          <p:cNvSpPr>
            <a:spLocks noChangeArrowheads="1"/>
          </p:cNvSpPr>
          <p:nvPr/>
        </p:nvSpPr>
        <p:spPr bwMode="auto">
          <a:xfrm>
            <a:off x="7739063" y="5808928"/>
            <a:ext cx="1371600" cy="990600"/>
          </a:xfrm>
          <a:prstGeom prst="ellipse">
            <a:avLst/>
          </a:prstGeom>
          <a:solidFill>
            <a:srgbClr val="FFFF66"/>
          </a:solidFill>
          <a:ln w="9525">
            <a:solidFill>
              <a:schemeClr val="tx1"/>
            </a:solidFill>
            <a:round/>
            <a:headEnd/>
            <a:tailEnd/>
          </a:ln>
          <a:effectLst/>
        </p:spPr>
        <p:txBody>
          <a:bodyPr wrap="none" anchor="ctr"/>
          <a:lstStyle/>
          <a:p>
            <a:pPr algn="ctr">
              <a:defRPr/>
            </a:pPr>
            <a:endParaRPr lang="en-US" sz="1500" b="1" dirty="0">
              <a:latin typeface="Calibri"/>
              <a:ea typeface="ＭＳ Ｐゴシック" charset="0"/>
              <a:cs typeface="Calibri"/>
            </a:endParaRPr>
          </a:p>
          <a:p>
            <a:pPr algn="ctr">
              <a:defRPr/>
            </a:pP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Job loss</a:t>
            </a:r>
            <a:endParaRPr lang="en-US" sz="1500" b="1" dirty="0">
              <a:latin typeface="Calibri"/>
              <a:ea typeface="ＭＳ Ｐゴシック" charset="0"/>
              <a:cs typeface="Calibri"/>
            </a:endParaRPr>
          </a:p>
          <a:p>
            <a:pPr algn="ctr">
              <a:defRPr/>
            </a:pPr>
            <a:r>
              <a:rPr lang="en-US" sz="1500" b="1" dirty="0">
                <a:latin typeface="Calibri"/>
                <a:ea typeface="ＭＳ Ｐゴシック" charset="0"/>
                <a:cs typeface="Calibri"/>
              </a:rPr>
              <a:t> </a:t>
            </a:r>
          </a:p>
          <a:p>
            <a:pPr algn="ctr">
              <a:defRPr/>
            </a:pPr>
            <a:endParaRPr lang="en-US" sz="1500" b="1" dirty="0">
              <a:latin typeface="Calibri"/>
              <a:ea typeface="ＭＳ Ｐゴシック" charset="0"/>
              <a:cs typeface="Calibri"/>
            </a:endParaRPr>
          </a:p>
        </p:txBody>
      </p:sp>
      <p:sp>
        <p:nvSpPr>
          <p:cNvPr id="47" name="Oval 14"/>
          <p:cNvSpPr>
            <a:spLocks noChangeArrowheads="1"/>
          </p:cNvSpPr>
          <p:nvPr/>
        </p:nvSpPr>
        <p:spPr bwMode="auto">
          <a:xfrm>
            <a:off x="7739063" y="4064967"/>
            <a:ext cx="1371600" cy="990600"/>
          </a:xfrm>
          <a:prstGeom prst="ellipse">
            <a:avLst/>
          </a:prstGeom>
          <a:solidFill>
            <a:srgbClr val="FFFF66"/>
          </a:solidFill>
          <a:ln w="9525">
            <a:solidFill>
              <a:schemeClr val="tx1"/>
            </a:solidFill>
            <a:round/>
            <a:headEnd/>
            <a:tailEnd/>
          </a:ln>
          <a:effectLst/>
        </p:spPr>
        <p:txBody>
          <a:bodyPr wrap="none" anchor="ctr"/>
          <a:lstStyle/>
          <a:p>
            <a:pPr algn="ctr">
              <a:defRPr/>
            </a:pP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Gentrification </a:t>
            </a:r>
            <a:endParaRPr lang="en-US" sz="1500" b="1" dirty="0">
              <a:latin typeface="Calibri"/>
              <a:ea typeface="ＭＳ Ｐゴシック" charset="0"/>
              <a:cs typeface="Calibri"/>
            </a:endParaRPr>
          </a:p>
          <a:p>
            <a:pPr algn="ctr">
              <a:defRPr/>
            </a:pPr>
            <a:endParaRPr lang="en-US" sz="1500" b="1" dirty="0">
              <a:latin typeface="Calibri"/>
              <a:ea typeface="ＭＳ Ｐゴシック" charset="0"/>
              <a:cs typeface="Calibri"/>
            </a:endParaRPr>
          </a:p>
        </p:txBody>
      </p:sp>
      <p:sp>
        <p:nvSpPr>
          <p:cNvPr id="2" name="Title 1"/>
          <p:cNvSpPr>
            <a:spLocks noGrp="1"/>
          </p:cNvSpPr>
          <p:nvPr>
            <p:ph type="title"/>
          </p:nvPr>
        </p:nvSpPr>
        <p:spPr>
          <a:xfrm>
            <a:off x="170786" y="-76200"/>
            <a:ext cx="8476593" cy="957317"/>
          </a:xfrm>
        </p:spPr>
        <p:txBody>
          <a:bodyPr/>
          <a:lstStyle/>
          <a:p>
            <a:pPr algn="l"/>
            <a:r>
              <a:rPr lang="en-US" sz="6000" dirty="0" smtClean="0">
                <a:latin typeface="Calibri"/>
                <a:cs typeface="Calibri"/>
              </a:rPr>
              <a:t>HIA</a:t>
            </a:r>
            <a:endParaRPr lang="en-US" sz="6000" dirty="0">
              <a:latin typeface="Calibri"/>
              <a:cs typeface="Calibri"/>
            </a:endParaRPr>
          </a:p>
        </p:txBody>
      </p:sp>
      <p:sp>
        <p:nvSpPr>
          <p:cNvPr id="42" name="Oval 12"/>
          <p:cNvSpPr>
            <a:spLocks noChangeArrowheads="1"/>
          </p:cNvSpPr>
          <p:nvPr/>
        </p:nvSpPr>
        <p:spPr bwMode="auto">
          <a:xfrm>
            <a:off x="4785146" y="258763"/>
            <a:ext cx="1295400" cy="990600"/>
          </a:xfrm>
          <a:prstGeom prst="ellipse">
            <a:avLst/>
          </a:prstGeom>
          <a:solidFill>
            <a:srgbClr val="FF3300"/>
          </a:solidFill>
          <a:ln w="9525">
            <a:solidFill>
              <a:schemeClr val="tx1"/>
            </a:solidFill>
            <a:round/>
            <a:headEnd/>
            <a:tailEnd/>
          </a:ln>
          <a:effectLst/>
        </p:spPr>
        <p:txBody>
          <a:bodyPr wrap="none" anchor="ctr"/>
          <a:lstStyle/>
          <a:p>
            <a:pPr algn="ctr">
              <a:defRPr/>
            </a:pPr>
            <a:r>
              <a:rPr lang="en-US" sz="1500" b="1" dirty="0" smtClean="0">
                <a:latin typeface="Calibri"/>
                <a:ea typeface="ＭＳ Ｐゴシック" charset="0"/>
                <a:cs typeface="Calibri"/>
              </a:rPr>
              <a:t>Shoreline</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contact</a:t>
            </a:r>
            <a:endParaRPr lang="en-US" sz="1500" b="1" dirty="0">
              <a:latin typeface="Calibri"/>
              <a:ea typeface="ＭＳ Ｐゴシック" charset="0"/>
              <a:cs typeface="Calibri"/>
            </a:endParaRPr>
          </a:p>
        </p:txBody>
      </p:sp>
      <p:sp>
        <p:nvSpPr>
          <p:cNvPr id="39" name="Oval 12"/>
          <p:cNvSpPr>
            <a:spLocks noChangeArrowheads="1"/>
          </p:cNvSpPr>
          <p:nvPr/>
        </p:nvSpPr>
        <p:spPr bwMode="auto">
          <a:xfrm>
            <a:off x="5727574" y="747118"/>
            <a:ext cx="1295400" cy="990600"/>
          </a:xfrm>
          <a:prstGeom prst="ellipse">
            <a:avLst/>
          </a:prstGeom>
          <a:solidFill>
            <a:srgbClr val="FF3300"/>
          </a:solidFill>
          <a:ln w="9525">
            <a:solidFill>
              <a:schemeClr val="tx1"/>
            </a:solidFill>
            <a:round/>
            <a:headEnd/>
            <a:tailEnd/>
          </a:ln>
          <a:effectLst/>
        </p:spPr>
        <p:txBody>
          <a:bodyPr wrap="none" anchor="ctr"/>
          <a:lstStyle/>
          <a:p>
            <a:pPr algn="ctr">
              <a:defRPr/>
            </a:pPr>
            <a:r>
              <a:rPr lang="en-US" sz="1500" b="1" dirty="0" smtClean="0">
                <a:latin typeface="Calibri"/>
                <a:ea typeface="ＭＳ Ｐゴシック" charset="0"/>
                <a:cs typeface="Calibri"/>
              </a:rPr>
              <a:t>Ingest</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contaminated</a:t>
            </a: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seafood</a:t>
            </a:r>
            <a:endParaRPr lang="en-US" sz="1500" b="1" dirty="0">
              <a:latin typeface="Calibri"/>
              <a:ea typeface="ＭＳ Ｐゴシック" charset="0"/>
              <a:cs typeface="Calibri"/>
            </a:endParaRPr>
          </a:p>
        </p:txBody>
      </p:sp>
      <p:grpSp>
        <p:nvGrpSpPr>
          <p:cNvPr id="3" name="Group 2"/>
          <p:cNvGrpSpPr/>
          <p:nvPr/>
        </p:nvGrpSpPr>
        <p:grpSpPr>
          <a:xfrm>
            <a:off x="1642535" y="546100"/>
            <a:ext cx="1709440" cy="6235700"/>
            <a:chOff x="1642535" y="546100"/>
            <a:chExt cx="1709440" cy="6235700"/>
          </a:xfrm>
        </p:grpSpPr>
        <p:sp>
          <p:nvSpPr>
            <p:cNvPr id="44" name="Oval 43"/>
            <p:cNvSpPr/>
            <p:nvPr/>
          </p:nvSpPr>
          <p:spPr>
            <a:xfrm>
              <a:off x="1651001" y="3788835"/>
              <a:ext cx="1684040" cy="138564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667935" y="2197100"/>
              <a:ext cx="1684040" cy="138564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1667935" y="546100"/>
              <a:ext cx="1684040" cy="138564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642535" y="5396158"/>
              <a:ext cx="1684040" cy="138564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67416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17"/>
          <p:cNvSpPr>
            <a:spLocks noChangeShapeType="1"/>
          </p:cNvSpPr>
          <p:nvPr/>
        </p:nvSpPr>
        <p:spPr bwMode="auto">
          <a:xfrm flipV="1">
            <a:off x="2531241" y="3433380"/>
            <a:ext cx="1401379" cy="1024758"/>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48" name="Line 21"/>
          <p:cNvSpPr>
            <a:spLocks noChangeShapeType="1"/>
          </p:cNvSpPr>
          <p:nvPr/>
        </p:nvSpPr>
        <p:spPr bwMode="auto">
          <a:xfrm flipV="1">
            <a:off x="6145470" y="5455896"/>
            <a:ext cx="1465469" cy="617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49" name="Line 21"/>
          <p:cNvSpPr>
            <a:spLocks noChangeShapeType="1"/>
          </p:cNvSpPr>
          <p:nvPr/>
        </p:nvSpPr>
        <p:spPr bwMode="auto">
          <a:xfrm>
            <a:off x="6158338" y="5481993"/>
            <a:ext cx="1452602" cy="66981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50" name="Line 21"/>
          <p:cNvSpPr>
            <a:spLocks noChangeShapeType="1"/>
          </p:cNvSpPr>
          <p:nvPr/>
        </p:nvSpPr>
        <p:spPr bwMode="auto">
          <a:xfrm flipV="1">
            <a:off x="6132244" y="4812177"/>
            <a:ext cx="1461299" cy="66981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7" name="Line 7"/>
          <p:cNvSpPr>
            <a:spLocks noChangeShapeType="1"/>
          </p:cNvSpPr>
          <p:nvPr/>
        </p:nvSpPr>
        <p:spPr bwMode="auto">
          <a:xfrm flipV="1">
            <a:off x="687160" y="1941538"/>
            <a:ext cx="1139465" cy="1739781"/>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9" name="Line 18"/>
          <p:cNvSpPr>
            <a:spLocks noChangeShapeType="1"/>
          </p:cNvSpPr>
          <p:nvPr/>
        </p:nvSpPr>
        <p:spPr bwMode="auto">
          <a:xfrm>
            <a:off x="2670352" y="2898418"/>
            <a:ext cx="1262269" cy="1305719"/>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07" name="Line 7"/>
          <p:cNvSpPr>
            <a:spLocks noChangeShapeType="1"/>
          </p:cNvSpPr>
          <p:nvPr/>
        </p:nvSpPr>
        <p:spPr bwMode="auto">
          <a:xfrm flipV="1">
            <a:off x="687160" y="3089793"/>
            <a:ext cx="1113372" cy="600224"/>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08" name="Line 8"/>
          <p:cNvSpPr>
            <a:spLocks noChangeShapeType="1"/>
          </p:cNvSpPr>
          <p:nvPr/>
        </p:nvSpPr>
        <p:spPr bwMode="auto">
          <a:xfrm>
            <a:off x="687160" y="3698717"/>
            <a:ext cx="1113372" cy="530633"/>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09" name="Line 9"/>
          <p:cNvSpPr>
            <a:spLocks noChangeShapeType="1"/>
          </p:cNvSpPr>
          <p:nvPr/>
        </p:nvSpPr>
        <p:spPr bwMode="auto">
          <a:xfrm>
            <a:off x="687160" y="3707418"/>
            <a:ext cx="1113372" cy="1600598"/>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18" name="Line 18"/>
          <p:cNvSpPr>
            <a:spLocks noChangeShapeType="1"/>
          </p:cNvSpPr>
          <p:nvPr/>
        </p:nvSpPr>
        <p:spPr bwMode="auto">
          <a:xfrm>
            <a:off x="2496388" y="1219529"/>
            <a:ext cx="1156863" cy="52193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19" name="Line 19"/>
          <p:cNvSpPr>
            <a:spLocks noChangeShapeType="1"/>
          </p:cNvSpPr>
          <p:nvPr/>
        </p:nvSpPr>
        <p:spPr bwMode="auto">
          <a:xfrm flipV="1">
            <a:off x="2670353" y="2541762"/>
            <a:ext cx="904614" cy="35665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20" name="Line 20"/>
          <p:cNvSpPr>
            <a:spLocks noChangeShapeType="1"/>
          </p:cNvSpPr>
          <p:nvPr/>
        </p:nvSpPr>
        <p:spPr bwMode="auto">
          <a:xfrm flipV="1">
            <a:off x="4792717" y="1594068"/>
            <a:ext cx="961697" cy="59269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281621" name="Line 21"/>
          <p:cNvSpPr>
            <a:spLocks noChangeShapeType="1"/>
          </p:cNvSpPr>
          <p:nvPr/>
        </p:nvSpPr>
        <p:spPr bwMode="auto">
          <a:xfrm>
            <a:off x="4792717" y="2186765"/>
            <a:ext cx="1191656" cy="702954"/>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4" name="Oval 12"/>
          <p:cNvSpPr>
            <a:spLocks noChangeArrowheads="1"/>
          </p:cNvSpPr>
          <p:nvPr/>
        </p:nvSpPr>
        <p:spPr bwMode="auto">
          <a:xfrm>
            <a:off x="5938807" y="2682577"/>
            <a:ext cx="1295400" cy="99060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1500" b="1" dirty="0">
                <a:latin typeface="Calibri"/>
                <a:ea typeface="ＭＳ Ｐゴシック" charset="0"/>
                <a:cs typeface="Calibri"/>
              </a:rPr>
              <a:t>Well</a:t>
            </a:r>
          </a:p>
          <a:p>
            <a:pPr algn="ctr">
              <a:defRPr/>
            </a:pPr>
            <a:r>
              <a:rPr lang="en-US" sz="1500" b="1" dirty="0">
                <a:latin typeface="Calibri"/>
                <a:ea typeface="ＭＳ Ｐゴシック" charset="0"/>
                <a:cs typeface="Calibri"/>
              </a:rPr>
              <a:t>being</a:t>
            </a:r>
          </a:p>
        </p:txBody>
      </p:sp>
      <p:sp>
        <p:nvSpPr>
          <p:cNvPr id="5" name="Oval 14"/>
          <p:cNvSpPr>
            <a:spLocks noChangeArrowheads="1"/>
          </p:cNvSpPr>
          <p:nvPr/>
        </p:nvSpPr>
        <p:spPr bwMode="auto">
          <a:xfrm>
            <a:off x="7063048" y="2242038"/>
            <a:ext cx="1371600" cy="99060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1500" b="1" dirty="0" smtClean="0">
                <a:latin typeface="Calibri"/>
                <a:ea typeface="ＭＳ Ｐゴシック" charset="0"/>
                <a:cs typeface="Calibri"/>
              </a:rPr>
              <a:t>Self </a:t>
            </a: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determination</a:t>
            </a:r>
            <a:br>
              <a:rPr lang="en-US" sz="1500" b="1" dirty="0" smtClean="0">
                <a:latin typeface="Calibri"/>
                <a:ea typeface="ＭＳ Ｐゴシック" charset="0"/>
                <a:cs typeface="Calibri"/>
              </a:rPr>
            </a:br>
            <a:endParaRPr lang="en-US" sz="1500" b="1" dirty="0">
              <a:latin typeface="Calibri"/>
              <a:ea typeface="ＭＳ Ｐゴシック" charset="0"/>
              <a:cs typeface="Calibri"/>
            </a:endParaRPr>
          </a:p>
        </p:txBody>
      </p:sp>
      <p:sp>
        <p:nvSpPr>
          <p:cNvPr id="6" name="Oval 27"/>
          <p:cNvSpPr>
            <a:spLocks noChangeArrowheads="1"/>
          </p:cNvSpPr>
          <p:nvPr/>
        </p:nvSpPr>
        <p:spPr bwMode="auto">
          <a:xfrm>
            <a:off x="7066854" y="3072276"/>
            <a:ext cx="1358009" cy="99060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1500" b="1" dirty="0">
                <a:latin typeface="Calibri"/>
                <a:ea typeface="ＭＳ Ｐゴシック" charset="0"/>
                <a:cs typeface="Calibri"/>
              </a:rPr>
              <a:t>Resources </a:t>
            </a:r>
          </a:p>
          <a:p>
            <a:pPr algn="ctr">
              <a:defRPr/>
            </a:pPr>
            <a:r>
              <a:rPr lang="en-US" sz="1500" b="1" dirty="0">
                <a:latin typeface="Calibri"/>
                <a:ea typeface="ＭＳ Ｐゴシック" charset="0"/>
                <a:cs typeface="Calibri"/>
              </a:rPr>
              <a:t>security</a:t>
            </a:r>
          </a:p>
        </p:txBody>
      </p:sp>
      <p:sp>
        <p:nvSpPr>
          <p:cNvPr id="281616" name="Oval 16"/>
          <p:cNvSpPr>
            <a:spLocks noChangeArrowheads="1"/>
          </p:cNvSpPr>
          <p:nvPr/>
        </p:nvSpPr>
        <p:spPr bwMode="auto">
          <a:xfrm>
            <a:off x="3618463" y="1332156"/>
            <a:ext cx="1737360" cy="173736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1600" b="1" dirty="0" smtClean="0">
                <a:latin typeface="Calibri"/>
                <a:ea typeface="ＭＳ Ｐゴシック" charset="0"/>
                <a:cs typeface="Calibri"/>
              </a:rPr>
              <a:t>Contaminated</a:t>
            </a:r>
            <a:r>
              <a:rPr lang="en-US" sz="1600" b="1" dirty="0">
                <a:latin typeface="Calibri"/>
                <a:ea typeface="ＭＳ Ｐゴシック" charset="0"/>
                <a:cs typeface="Calibri"/>
              </a:rPr>
              <a:t/>
            </a:r>
            <a:br>
              <a:rPr lang="en-US" sz="1600" b="1" dirty="0">
                <a:latin typeface="Calibri"/>
                <a:ea typeface="ＭＳ Ｐゴシック" charset="0"/>
                <a:cs typeface="Calibri"/>
              </a:rPr>
            </a:br>
            <a:r>
              <a:rPr lang="en-US" sz="1600" b="1" dirty="0" smtClean="0">
                <a:latin typeface="Calibri"/>
                <a:ea typeface="ＭＳ Ｐゴシック" charset="0"/>
                <a:cs typeface="Calibri"/>
              </a:rPr>
              <a:t>fish and</a:t>
            </a:r>
            <a:br>
              <a:rPr lang="en-US" sz="1600" b="1" dirty="0" smtClean="0">
                <a:latin typeface="Calibri"/>
                <a:ea typeface="ＭＳ Ｐゴシック" charset="0"/>
                <a:cs typeface="Calibri"/>
              </a:rPr>
            </a:br>
            <a:r>
              <a:rPr lang="en-US" sz="1600" b="1" dirty="0" smtClean="0">
                <a:latin typeface="Calibri"/>
                <a:ea typeface="ＭＳ Ｐゴシック" charset="0"/>
                <a:cs typeface="Calibri"/>
              </a:rPr>
              <a:t>sediments</a:t>
            </a:r>
            <a:endParaRPr lang="en-US" b="1" dirty="0">
              <a:latin typeface="Calibri"/>
              <a:ea typeface="ＭＳ Ｐゴシック" charset="0"/>
              <a:cs typeface="Calibri"/>
            </a:endParaRPr>
          </a:p>
        </p:txBody>
      </p:sp>
      <p:sp>
        <p:nvSpPr>
          <p:cNvPr id="281606" name="Rectangle 6"/>
          <p:cNvSpPr>
            <a:spLocks noChangeArrowheads="1"/>
          </p:cNvSpPr>
          <p:nvPr/>
        </p:nvSpPr>
        <p:spPr bwMode="auto">
          <a:xfrm>
            <a:off x="1883440" y="2253840"/>
            <a:ext cx="1219200" cy="1295400"/>
          </a:xfrm>
          <a:prstGeom prst="rect">
            <a:avLst/>
          </a:prstGeom>
          <a:solidFill>
            <a:schemeClr val="accent1"/>
          </a:solidFill>
          <a:ln w="9525">
            <a:solidFill>
              <a:schemeClr val="tx1"/>
            </a:solidFill>
            <a:miter lim="800000"/>
            <a:headEnd/>
            <a:tailEnd/>
          </a:ln>
          <a:effectLst/>
          <a:extLst/>
        </p:spPr>
        <p:txBody>
          <a:bodyPr wrap="none" anchor="ctr"/>
          <a:lstStyle/>
          <a:p>
            <a:pPr algn="ctr" eaLnBrk="0" hangingPunct="0">
              <a:defRPr/>
            </a:pPr>
            <a:r>
              <a:rPr lang="en-US" b="1" dirty="0" smtClean="0">
                <a:latin typeface="Calibri"/>
                <a:ea typeface="ＭＳ Ｐゴシック" charset="0"/>
                <a:cs typeface="Calibri"/>
              </a:rPr>
              <a:t>Tribes</a:t>
            </a:r>
            <a:endParaRPr lang="en-US" b="1" dirty="0">
              <a:latin typeface="Calibri"/>
              <a:ea typeface="ＭＳ Ｐゴシック" charset="0"/>
              <a:cs typeface="Calibri"/>
            </a:endParaRPr>
          </a:p>
        </p:txBody>
      </p:sp>
      <p:sp>
        <p:nvSpPr>
          <p:cNvPr id="281605" name="Rectangle 5"/>
          <p:cNvSpPr>
            <a:spLocks noChangeArrowheads="1"/>
          </p:cNvSpPr>
          <p:nvPr/>
        </p:nvSpPr>
        <p:spPr bwMode="auto">
          <a:xfrm>
            <a:off x="1883440" y="577440"/>
            <a:ext cx="1219200" cy="1295400"/>
          </a:xfrm>
          <a:prstGeom prst="rect">
            <a:avLst/>
          </a:prstGeom>
          <a:solidFill>
            <a:schemeClr val="accent1"/>
          </a:solidFill>
          <a:ln w="9525">
            <a:solidFill>
              <a:schemeClr val="tx1"/>
            </a:solidFill>
            <a:miter lim="800000"/>
            <a:headEnd/>
            <a:tailEnd/>
          </a:ln>
          <a:effectLst/>
        </p:spPr>
        <p:txBody>
          <a:bodyPr wrap="none" anchor="ctr"/>
          <a:lstStyle/>
          <a:p>
            <a:pPr algn="ctr" eaLnBrk="0" hangingPunct="0">
              <a:defRPr/>
            </a:pPr>
            <a:r>
              <a:rPr lang="en-US" b="1" dirty="0" smtClean="0">
                <a:latin typeface="Calibri"/>
                <a:ea typeface="ＭＳ Ｐゴシック" charset="0"/>
                <a:cs typeface="Calibri"/>
              </a:rPr>
              <a:t>Subsist.</a:t>
            </a:r>
            <a:br>
              <a:rPr lang="en-US" b="1" dirty="0" smtClean="0">
                <a:latin typeface="Calibri"/>
                <a:ea typeface="ＭＳ Ｐゴシック" charset="0"/>
                <a:cs typeface="Calibri"/>
              </a:rPr>
            </a:br>
            <a:r>
              <a:rPr lang="en-US" b="1" dirty="0" smtClean="0">
                <a:latin typeface="Calibri"/>
                <a:ea typeface="ＭＳ Ｐゴシック" charset="0"/>
                <a:cs typeface="Calibri"/>
              </a:rPr>
              <a:t>fishers</a:t>
            </a:r>
            <a:endParaRPr lang="en-US" b="1" dirty="0">
              <a:latin typeface="Calibri"/>
              <a:ea typeface="ＭＳ Ｐゴシック" charset="0"/>
              <a:cs typeface="Calibri"/>
            </a:endParaRPr>
          </a:p>
        </p:txBody>
      </p:sp>
      <p:sp>
        <p:nvSpPr>
          <p:cNvPr id="281603" name="Rectangle 3"/>
          <p:cNvSpPr>
            <a:spLocks noChangeArrowheads="1"/>
          </p:cNvSpPr>
          <p:nvPr/>
        </p:nvSpPr>
        <p:spPr bwMode="auto">
          <a:xfrm>
            <a:off x="76200" y="3064652"/>
            <a:ext cx="1219200" cy="1295400"/>
          </a:xfrm>
          <a:prstGeom prst="rect">
            <a:avLst/>
          </a:prstGeom>
          <a:solidFill>
            <a:srgbClr val="92D050"/>
          </a:solidFill>
          <a:ln w="9525">
            <a:solidFill>
              <a:schemeClr val="tx1"/>
            </a:solidFill>
            <a:miter lim="800000"/>
            <a:headEnd/>
            <a:tailEnd/>
          </a:ln>
          <a:effectLst/>
        </p:spPr>
        <p:txBody>
          <a:bodyPr wrap="none" anchor="ctr"/>
          <a:lstStyle/>
          <a:p>
            <a:pPr algn="ctr">
              <a:defRPr/>
            </a:pPr>
            <a:r>
              <a:rPr lang="en-US" b="1" dirty="0">
                <a:latin typeface="Calibri"/>
                <a:ea typeface="ＭＳ Ｐゴシック" charset="0"/>
                <a:cs typeface="Calibri"/>
              </a:rPr>
              <a:t>EPA </a:t>
            </a:r>
          </a:p>
          <a:p>
            <a:pPr algn="ctr">
              <a:defRPr/>
            </a:pPr>
            <a:r>
              <a:rPr lang="en-US" b="1" dirty="0">
                <a:latin typeface="Calibri"/>
                <a:ea typeface="ＭＳ Ｐゴシック" charset="0"/>
                <a:cs typeface="Calibri"/>
              </a:rPr>
              <a:t>CLEANUP</a:t>
            </a:r>
          </a:p>
        </p:txBody>
      </p:sp>
      <p:sp>
        <p:nvSpPr>
          <p:cNvPr id="33" name="Line 17"/>
          <p:cNvSpPr>
            <a:spLocks noChangeShapeType="1"/>
          </p:cNvSpPr>
          <p:nvPr/>
        </p:nvSpPr>
        <p:spPr bwMode="auto">
          <a:xfrm>
            <a:off x="2679052" y="4464221"/>
            <a:ext cx="861122" cy="443645"/>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34" name="Line 17"/>
          <p:cNvSpPr>
            <a:spLocks noChangeShapeType="1"/>
          </p:cNvSpPr>
          <p:nvPr/>
        </p:nvSpPr>
        <p:spPr bwMode="auto">
          <a:xfrm flipV="1">
            <a:off x="2679051" y="5769056"/>
            <a:ext cx="861123" cy="295762"/>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b="1">
              <a:latin typeface="Arial" charset="0"/>
              <a:ea typeface="ＭＳ Ｐゴシック" charset="0"/>
              <a:cs typeface="ＭＳ Ｐゴシック" charset="0"/>
            </a:endParaRPr>
          </a:p>
        </p:txBody>
      </p:sp>
      <p:sp>
        <p:nvSpPr>
          <p:cNvPr id="35" name="Rectangle 4"/>
          <p:cNvSpPr>
            <a:spLocks noChangeArrowheads="1"/>
          </p:cNvSpPr>
          <p:nvPr/>
        </p:nvSpPr>
        <p:spPr bwMode="auto">
          <a:xfrm>
            <a:off x="1892138" y="5423131"/>
            <a:ext cx="1219200" cy="1295400"/>
          </a:xfrm>
          <a:prstGeom prst="rect">
            <a:avLst/>
          </a:prstGeom>
          <a:solidFill>
            <a:srgbClr val="FFFF66"/>
          </a:solidFill>
          <a:ln w="9525">
            <a:solidFill>
              <a:schemeClr val="tx1"/>
            </a:solidFill>
            <a:miter lim="800000"/>
            <a:headEnd/>
            <a:tailEnd/>
          </a:ln>
          <a:effectLst/>
        </p:spPr>
        <p:txBody>
          <a:bodyPr wrap="none" anchor="ctr"/>
          <a:lstStyle/>
          <a:p>
            <a:pPr algn="ctr">
              <a:defRPr/>
            </a:pPr>
            <a:r>
              <a:rPr lang="en-US" b="1" dirty="0">
                <a:latin typeface="Calibri"/>
                <a:ea typeface="ＭＳ Ｐゴシック" charset="0"/>
                <a:cs typeface="Calibri"/>
              </a:rPr>
              <a:t> </a:t>
            </a:r>
            <a:r>
              <a:rPr lang="en-US" b="1" dirty="0" smtClean="0">
                <a:latin typeface="Calibri"/>
                <a:ea typeface="ＭＳ Ｐゴシック" charset="0"/>
                <a:cs typeface="Calibri"/>
              </a:rPr>
              <a:t>Workers</a:t>
            </a:r>
            <a:br>
              <a:rPr lang="en-US" b="1" dirty="0" smtClean="0">
                <a:latin typeface="Calibri"/>
                <a:ea typeface="ＭＳ Ｐゴシック" charset="0"/>
                <a:cs typeface="Calibri"/>
              </a:rPr>
            </a:br>
            <a:r>
              <a:rPr lang="en-US" b="1" dirty="0" smtClean="0">
                <a:latin typeface="Calibri"/>
                <a:ea typeface="ＭＳ Ｐゴシック" charset="0"/>
                <a:cs typeface="Calibri"/>
              </a:rPr>
              <a:t>in local</a:t>
            </a:r>
            <a:br>
              <a:rPr lang="en-US" b="1" dirty="0" smtClean="0">
                <a:latin typeface="Calibri"/>
                <a:ea typeface="ＭＳ Ｐゴシック" charset="0"/>
                <a:cs typeface="Calibri"/>
              </a:rPr>
            </a:br>
            <a:r>
              <a:rPr lang="en-US" b="1" dirty="0" smtClean="0">
                <a:latin typeface="Calibri"/>
                <a:ea typeface="ＭＳ Ｐゴシック" charset="0"/>
                <a:cs typeface="Calibri"/>
              </a:rPr>
              <a:t>industry</a:t>
            </a:r>
            <a:endParaRPr lang="en-US" b="1" dirty="0">
              <a:latin typeface="Calibri"/>
              <a:ea typeface="ＭＳ Ｐゴシック" charset="0"/>
              <a:cs typeface="Calibri"/>
            </a:endParaRPr>
          </a:p>
        </p:txBody>
      </p:sp>
      <p:sp>
        <p:nvSpPr>
          <p:cNvPr id="36" name="Rectangle 4"/>
          <p:cNvSpPr>
            <a:spLocks noChangeArrowheads="1"/>
          </p:cNvSpPr>
          <p:nvPr/>
        </p:nvSpPr>
        <p:spPr bwMode="auto">
          <a:xfrm>
            <a:off x="1885800" y="3822931"/>
            <a:ext cx="1219200" cy="1295400"/>
          </a:xfrm>
          <a:prstGeom prst="rect">
            <a:avLst/>
          </a:prstGeom>
          <a:solidFill>
            <a:srgbClr val="FFFF66"/>
          </a:solidFill>
          <a:ln w="9525">
            <a:solidFill>
              <a:schemeClr val="tx1"/>
            </a:solidFill>
            <a:miter lim="800000"/>
            <a:headEnd/>
            <a:tailEnd/>
          </a:ln>
          <a:effectLst/>
        </p:spPr>
        <p:txBody>
          <a:bodyPr wrap="none" anchor="ctr"/>
          <a:lstStyle/>
          <a:p>
            <a:pPr algn="ctr">
              <a:defRPr/>
            </a:pPr>
            <a:r>
              <a:rPr lang="en-US" b="1" dirty="0">
                <a:latin typeface="Calibri"/>
                <a:ea typeface="ＭＳ Ｐゴシック" charset="0"/>
                <a:cs typeface="Calibri"/>
              </a:rPr>
              <a:t> </a:t>
            </a:r>
            <a:r>
              <a:rPr lang="en-US" b="1" dirty="0" smtClean="0">
                <a:latin typeface="Calibri"/>
                <a:ea typeface="ＭＳ Ｐゴシック" charset="0"/>
                <a:cs typeface="Calibri"/>
              </a:rPr>
              <a:t>Local</a:t>
            </a:r>
            <a:r>
              <a:rPr lang="en-US" b="1" dirty="0">
                <a:latin typeface="Calibri"/>
                <a:ea typeface="ＭＳ Ｐゴシック" charset="0"/>
                <a:cs typeface="Calibri"/>
              </a:rPr>
              <a:t/>
            </a:r>
            <a:br>
              <a:rPr lang="en-US" b="1" dirty="0">
                <a:latin typeface="Calibri"/>
                <a:ea typeface="ＭＳ Ｐゴシック" charset="0"/>
                <a:cs typeface="Calibri"/>
              </a:rPr>
            </a:br>
            <a:r>
              <a:rPr lang="en-US" b="1" dirty="0" smtClean="0">
                <a:latin typeface="Calibri"/>
                <a:ea typeface="ＭＳ Ｐゴシック" charset="0"/>
                <a:cs typeface="Calibri"/>
              </a:rPr>
              <a:t>residents</a:t>
            </a:r>
            <a:endParaRPr lang="en-US" b="1" dirty="0">
              <a:latin typeface="Calibri"/>
              <a:ea typeface="ＭＳ Ｐゴシック" charset="0"/>
              <a:cs typeface="Calibri"/>
            </a:endParaRPr>
          </a:p>
        </p:txBody>
      </p:sp>
      <p:sp>
        <p:nvSpPr>
          <p:cNvPr id="37" name="Oval 10"/>
          <p:cNvSpPr>
            <a:spLocks noChangeArrowheads="1"/>
          </p:cNvSpPr>
          <p:nvPr/>
        </p:nvSpPr>
        <p:spPr bwMode="auto">
          <a:xfrm>
            <a:off x="5275835" y="4595717"/>
            <a:ext cx="1737360" cy="1737360"/>
          </a:xfrm>
          <a:prstGeom prst="ellipse">
            <a:avLst/>
          </a:prstGeom>
          <a:solidFill>
            <a:srgbClr val="FFFF66"/>
          </a:solidFill>
          <a:ln w="9525">
            <a:solidFill>
              <a:schemeClr val="tx1"/>
            </a:solidFill>
            <a:round/>
            <a:headEnd/>
            <a:tailEnd/>
          </a:ln>
        </p:spPr>
        <p:txBody>
          <a:bodyPr wrap="none" anchor="ctr"/>
          <a:lstStyle/>
          <a:p>
            <a:pPr algn="ctr"/>
            <a:r>
              <a:rPr lang="en-US" sz="1600" b="1" dirty="0" smtClean="0">
                <a:latin typeface="Calibri"/>
                <a:cs typeface="Calibri"/>
              </a:rPr>
              <a:t>Revitalization</a:t>
            </a:r>
            <a:br>
              <a:rPr lang="en-US" sz="1600" b="1" dirty="0" smtClean="0">
                <a:latin typeface="Calibri"/>
                <a:cs typeface="Calibri"/>
              </a:rPr>
            </a:br>
            <a:endParaRPr lang="en-US" sz="1600" b="1" dirty="0">
              <a:latin typeface="Calibri"/>
              <a:cs typeface="Calibri"/>
            </a:endParaRPr>
          </a:p>
          <a:p>
            <a:pPr algn="ctr"/>
            <a:r>
              <a:rPr lang="en-US" sz="1600" b="1" dirty="0" smtClean="0">
                <a:latin typeface="Calibri"/>
                <a:cs typeface="Calibri"/>
              </a:rPr>
              <a:t>(long term</a:t>
            </a:r>
            <a:r>
              <a:rPr lang="en-US" sz="1600" b="1" dirty="0">
                <a:latin typeface="Calibri"/>
                <a:cs typeface="Calibri"/>
              </a:rPr>
              <a:t>)</a:t>
            </a:r>
            <a:endParaRPr lang="en-US" b="1" dirty="0">
              <a:latin typeface="Calibri"/>
              <a:cs typeface="Calibri"/>
            </a:endParaRPr>
          </a:p>
        </p:txBody>
      </p:sp>
      <p:sp>
        <p:nvSpPr>
          <p:cNvPr id="38" name="Oval 10"/>
          <p:cNvSpPr>
            <a:spLocks noChangeArrowheads="1"/>
          </p:cNvSpPr>
          <p:nvPr/>
        </p:nvSpPr>
        <p:spPr bwMode="auto">
          <a:xfrm>
            <a:off x="3627342" y="4591198"/>
            <a:ext cx="1737360" cy="1737360"/>
          </a:xfrm>
          <a:prstGeom prst="ellipse">
            <a:avLst/>
          </a:prstGeom>
          <a:solidFill>
            <a:srgbClr val="FFFF66"/>
          </a:solidFill>
          <a:ln w="9525">
            <a:solidFill>
              <a:schemeClr val="tx1"/>
            </a:solidFill>
            <a:round/>
            <a:headEnd/>
            <a:tailEnd/>
          </a:ln>
        </p:spPr>
        <p:txBody>
          <a:bodyPr wrap="none" anchor="ctr"/>
          <a:lstStyle/>
          <a:p>
            <a:pPr algn="ctr"/>
            <a:r>
              <a:rPr lang="en-US" sz="1600" b="1" dirty="0">
                <a:latin typeface="Calibri"/>
                <a:cs typeface="Calibri"/>
              </a:rPr>
              <a:t>Construction</a:t>
            </a:r>
          </a:p>
          <a:p>
            <a:pPr algn="ctr"/>
            <a:r>
              <a:rPr lang="en-US" sz="1600" b="1" dirty="0">
                <a:latin typeface="Calibri"/>
                <a:cs typeface="Calibri"/>
              </a:rPr>
              <a:t>i</a:t>
            </a:r>
            <a:r>
              <a:rPr lang="en-US" sz="1600" b="1" dirty="0" smtClean="0">
                <a:latin typeface="Calibri"/>
                <a:cs typeface="Calibri"/>
              </a:rPr>
              <a:t>mpacts and </a:t>
            </a:r>
            <a:endParaRPr lang="en-US" sz="1600" b="1" dirty="0">
              <a:latin typeface="Calibri"/>
              <a:cs typeface="Calibri"/>
            </a:endParaRPr>
          </a:p>
          <a:p>
            <a:pPr algn="ctr"/>
            <a:r>
              <a:rPr lang="en-US" sz="1600" b="1" dirty="0" smtClean="0">
                <a:latin typeface="Calibri"/>
                <a:cs typeface="Calibri"/>
              </a:rPr>
              <a:t>opportunities</a:t>
            </a:r>
            <a:endParaRPr lang="en-US" sz="1600" b="1" dirty="0">
              <a:latin typeface="Calibri"/>
              <a:cs typeface="Calibri"/>
            </a:endParaRPr>
          </a:p>
          <a:p>
            <a:pPr algn="ctr"/>
            <a:r>
              <a:rPr lang="en-US" sz="1600" b="1" dirty="0">
                <a:latin typeface="Calibri"/>
                <a:cs typeface="Calibri"/>
              </a:rPr>
              <a:t>(short term)</a:t>
            </a:r>
            <a:endParaRPr lang="en-US" b="1" dirty="0">
              <a:latin typeface="Calibri"/>
              <a:cs typeface="Calibri"/>
            </a:endParaRPr>
          </a:p>
        </p:txBody>
      </p:sp>
      <p:sp>
        <p:nvSpPr>
          <p:cNvPr id="40" name="Oval 14"/>
          <p:cNvSpPr>
            <a:spLocks noChangeArrowheads="1"/>
          </p:cNvSpPr>
          <p:nvPr/>
        </p:nvSpPr>
        <p:spPr bwMode="auto">
          <a:xfrm>
            <a:off x="7053263" y="245206"/>
            <a:ext cx="1371600" cy="990600"/>
          </a:xfrm>
          <a:prstGeom prst="ellipse">
            <a:avLst/>
          </a:prstGeom>
          <a:solidFill>
            <a:schemeClr val="accent1"/>
          </a:solidFill>
          <a:ln w="9525">
            <a:solidFill>
              <a:schemeClr val="tx1"/>
            </a:solidFill>
            <a:round/>
            <a:headEnd/>
            <a:tailEnd/>
          </a:ln>
          <a:effectLst/>
        </p:spPr>
        <p:txBody>
          <a:bodyPr wrap="none" anchor="ctr"/>
          <a:lstStyle/>
          <a:p>
            <a:pPr algn="ctr">
              <a:defRPr/>
            </a:pPr>
            <a:endParaRPr lang="en-US" sz="1500" b="1" dirty="0">
              <a:latin typeface="Calibri"/>
              <a:ea typeface="ＭＳ Ｐゴシック" charset="0"/>
              <a:cs typeface="Calibri"/>
            </a:endParaRPr>
          </a:p>
          <a:p>
            <a:pPr algn="ctr">
              <a:defRPr/>
            </a:pP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Food &amp;</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economic</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security</a:t>
            </a:r>
            <a:endParaRPr lang="en-US" sz="1500" b="1" dirty="0">
              <a:latin typeface="Calibri"/>
              <a:ea typeface="ＭＳ Ｐゴシック" charset="0"/>
              <a:cs typeface="Calibri"/>
            </a:endParaRPr>
          </a:p>
          <a:p>
            <a:pPr algn="ctr">
              <a:defRPr/>
            </a:pPr>
            <a:r>
              <a:rPr lang="en-US" sz="1500" b="1" dirty="0">
                <a:latin typeface="Calibri"/>
                <a:ea typeface="ＭＳ Ｐゴシック" charset="0"/>
                <a:cs typeface="Calibri"/>
              </a:rPr>
              <a:t> </a:t>
            </a:r>
          </a:p>
          <a:p>
            <a:pPr algn="ctr">
              <a:defRPr/>
            </a:pPr>
            <a:endParaRPr lang="en-US" sz="1500" b="1" dirty="0">
              <a:latin typeface="Calibri"/>
              <a:ea typeface="ＭＳ Ｐゴシック" charset="0"/>
              <a:cs typeface="Calibri"/>
            </a:endParaRPr>
          </a:p>
        </p:txBody>
      </p:sp>
      <p:sp>
        <p:nvSpPr>
          <p:cNvPr id="41" name="Oval 27"/>
          <p:cNvSpPr>
            <a:spLocks noChangeArrowheads="1"/>
          </p:cNvSpPr>
          <p:nvPr/>
        </p:nvSpPr>
        <p:spPr bwMode="auto">
          <a:xfrm>
            <a:off x="7058727" y="1136877"/>
            <a:ext cx="1355725" cy="990600"/>
          </a:xfrm>
          <a:prstGeom prst="ellipse">
            <a:avLst/>
          </a:prstGeom>
          <a:solidFill>
            <a:schemeClr val="accent1"/>
          </a:solidFill>
          <a:ln w="9525">
            <a:solidFill>
              <a:schemeClr val="tx1"/>
            </a:solidFill>
            <a:round/>
            <a:headEnd/>
            <a:tailEnd/>
          </a:ln>
          <a:effectLst/>
        </p:spPr>
        <p:txBody>
          <a:bodyPr wrap="none" anchor="ctr"/>
          <a:lstStyle/>
          <a:p>
            <a:pPr algn="ctr">
              <a:defRPr/>
            </a:pPr>
            <a:r>
              <a:rPr lang="en-US" sz="1500" b="1" dirty="0" smtClean="0">
                <a:latin typeface="Calibri"/>
                <a:ea typeface="ＭＳ Ｐゴシック" charset="0"/>
                <a:cs typeface="Calibri"/>
              </a:rPr>
              <a:t>Cultural &amp;</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behavioral</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changes</a:t>
            </a:r>
            <a:endParaRPr lang="en-US" sz="1500" b="1" dirty="0">
              <a:latin typeface="Calibri"/>
              <a:ea typeface="ＭＳ Ｐゴシック" charset="0"/>
              <a:cs typeface="Calibri"/>
            </a:endParaRPr>
          </a:p>
        </p:txBody>
      </p:sp>
      <p:sp>
        <p:nvSpPr>
          <p:cNvPr id="45" name="Oval 14"/>
          <p:cNvSpPr>
            <a:spLocks noChangeArrowheads="1"/>
          </p:cNvSpPr>
          <p:nvPr/>
        </p:nvSpPr>
        <p:spPr bwMode="auto">
          <a:xfrm>
            <a:off x="7739063" y="4960616"/>
            <a:ext cx="1371600" cy="990600"/>
          </a:xfrm>
          <a:prstGeom prst="ellipse">
            <a:avLst/>
          </a:prstGeom>
          <a:solidFill>
            <a:srgbClr val="FFFF66"/>
          </a:solidFill>
          <a:ln w="9525">
            <a:solidFill>
              <a:schemeClr val="tx1"/>
            </a:solidFill>
            <a:round/>
            <a:headEnd/>
            <a:tailEnd/>
          </a:ln>
          <a:effectLst/>
        </p:spPr>
        <p:txBody>
          <a:bodyPr wrap="none" anchor="ctr"/>
          <a:lstStyle/>
          <a:p>
            <a:pPr algn="ctr">
              <a:defRPr/>
            </a:pPr>
            <a:endParaRPr lang="en-US" sz="1500" b="1" dirty="0">
              <a:latin typeface="Calibri"/>
              <a:ea typeface="ＭＳ Ｐゴシック" charset="0"/>
              <a:cs typeface="Calibri"/>
            </a:endParaRPr>
          </a:p>
          <a:p>
            <a:pPr algn="ctr">
              <a:defRPr/>
            </a:pP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New jobs</a:t>
            </a:r>
            <a:endParaRPr lang="en-US" sz="1500" b="1" dirty="0">
              <a:latin typeface="Calibri"/>
              <a:ea typeface="ＭＳ Ｐゴシック" charset="0"/>
              <a:cs typeface="Calibri"/>
            </a:endParaRPr>
          </a:p>
          <a:p>
            <a:pPr algn="ctr">
              <a:defRPr/>
            </a:pPr>
            <a:r>
              <a:rPr lang="en-US" sz="1500" b="1" dirty="0">
                <a:latin typeface="Calibri"/>
                <a:ea typeface="ＭＳ Ｐゴシック" charset="0"/>
                <a:cs typeface="Calibri"/>
              </a:rPr>
              <a:t> </a:t>
            </a:r>
          </a:p>
          <a:p>
            <a:pPr algn="ctr">
              <a:defRPr/>
            </a:pPr>
            <a:endParaRPr lang="en-US" sz="1500" b="1" dirty="0">
              <a:latin typeface="Calibri"/>
              <a:ea typeface="ＭＳ Ｐゴシック" charset="0"/>
              <a:cs typeface="Calibri"/>
            </a:endParaRPr>
          </a:p>
        </p:txBody>
      </p:sp>
      <p:sp>
        <p:nvSpPr>
          <p:cNvPr id="46" name="Oval 14"/>
          <p:cNvSpPr>
            <a:spLocks noChangeArrowheads="1"/>
          </p:cNvSpPr>
          <p:nvPr/>
        </p:nvSpPr>
        <p:spPr bwMode="auto">
          <a:xfrm>
            <a:off x="7739063" y="5808928"/>
            <a:ext cx="1371600" cy="990600"/>
          </a:xfrm>
          <a:prstGeom prst="ellipse">
            <a:avLst/>
          </a:prstGeom>
          <a:solidFill>
            <a:srgbClr val="FFFF66"/>
          </a:solidFill>
          <a:ln w="9525">
            <a:solidFill>
              <a:schemeClr val="tx1"/>
            </a:solidFill>
            <a:round/>
            <a:headEnd/>
            <a:tailEnd/>
          </a:ln>
          <a:effectLst/>
        </p:spPr>
        <p:txBody>
          <a:bodyPr wrap="none" anchor="ctr"/>
          <a:lstStyle/>
          <a:p>
            <a:pPr algn="ctr">
              <a:defRPr/>
            </a:pPr>
            <a:endParaRPr lang="en-US" sz="1500" b="1" dirty="0">
              <a:latin typeface="Calibri"/>
              <a:ea typeface="ＭＳ Ｐゴシック" charset="0"/>
              <a:cs typeface="Calibri"/>
            </a:endParaRPr>
          </a:p>
          <a:p>
            <a:pPr algn="ctr">
              <a:defRPr/>
            </a:pP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Job loss</a:t>
            </a:r>
            <a:endParaRPr lang="en-US" sz="1500" b="1" dirty="0">
              <a:latin typeface="Calibri"/>
              <a:ea typeface="ＭＳ Ｐゴシック" charset="0"/>
              <a:cs typeface="Calibri"/>
            </a:endParaRPr>
          </a:p>
          <a:p>
            <a:pPr algn="ctr">
              <a:defRPr/>
            </a:pPr>
            <a:r>
              <a:rPr lang="en-US" sz="1500" b="1" dirty="0">
                <a:latin typeface="Calibri"/>
                <a:ea typeface="ＭＳ Ｐゴシック" charset="0"/>
                <a:cs typeface="Calibri"/>
              </a:rPr>
              <a:t> </a:t>
            </a:r>
          </a:p>
          <a:p>
            <a:pPr algn="ctr">
              <a:defRPr/>
            </a:pPr>
            <a:endParaRPr lang="en-US" sz="1500" b="1" dirty="0">
              <a:latin typeface="Calibri"/>
              <a:ea typeface="ＭＳ Ｐゴシック" charset="0"/>
              <a:cs typeface="Calibri"/>
            </a:endParaRPr>
          </a:p>
        </p:txBody>
      </p:sp>
      <p:sp>
        <p:nvSpPr>
          <p:cNvPr id="47" name="Oval 14"/>
          <p:cNvSpPr>
            <a:spLocks noChangeArrowheads="1"/>
          </p:cNvSpPr>
          <p:nvPr/>
        </p:nvSpPr>
        <p:spPr bwMode="auto">
          <a:xfrm>
            <a:off x="7739063" y="4064967"/>
            <a:ext cx="1371600" cy="990600"/>
          </a:xfrm>
          <a:prstGeom prst="ellipse">
            <a:avLst/>
          </a:prstGeom>
          <a:solidFill>
            <a:srgbClr val="FFFF66"/>
          </a:solidFill>
          <a:ln w="9525">
            <a:solidFill>
              <a:schemeClr val="tx1"/>
            </a:solidFill>
            <a:round/>
            <a:headEnd/>
            <a:tailEnd/>
          </a:ln>
          <a:effectLst/>
        </p:spPr>
        <p:txBody>
          <a:bodyPr wrap="none" anchor="ctr"/>
          <a:lstStyle/>
          <a:p>
            <a:pPr algn="ctr">
              <a:defRPr/>
            </a:pP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Gentrification </a:t>
            </a:r>
            <a:endParaRPr lang="en-US" sz="1500" b="1" dirty="0">
              <a:latin typeface="Calibri"/>
              <a:ea typeface="ＭＳ Ｐゴシック" charset="0"/>
              <a:cs typeface="Calibri"/>
            </a:endParaRPr>
          </a:p>
          <a:p>
            <a:pPr algn="ctr">
              <a:defRPr/>
            </a:pPr>
            <a:endParaRPr lang="en-US" sz="1500" b="1" dirty="0">
              <a:latin typeface="Calibri"/>
              <a:ea typeface="ＭＳ Ｐゴシック" charset="0"/>
              <a:cs typeface="Calibri"/>
            </a:endParaRPr>
          </a:p>
        </p:txBody>
      </p:sp>
      <p:sp>
        <p:nvSpPr>
          <p:cNvPr id="2" name="Title 1"/>
          <p:cNvSpPr>
            <a:spLocks noGrp="1"/>
          </p:cNvSpPr>
          <p:nvPr>
            <p:ph type="title"/>
          </p:nvPr>
        </p:nvSpPr>
        <p:spPr>
          <a:xfrm>
            <a:off x="170786" y="-76200"/>
            <a:ext cx="8476593" cy="957317"/>
          </a:xfrm>
        </p:spPr>
        <p:txBody>
          <a:bodyPr/>
          <a:lstStyle/>
          <a:p>
            <a:pPr algn="l"/>
            <a:r>
              <a:rPr lang="en-US" sz="6000" dirty="0" smtClean="0">
                <a:latin typeface="Calibri"/>
                <a:cs typeface="Calibri"/>
              </a:rPr>
              <a:t>HIA</a:t>
            </a:r>
            <a:endParaRPr lang="en-US" sz="6000" dirty="0">
              <a:latin typeface="Calibri"/>
              <a:cs typeface="Calibri"/>
            </a:endParaRPr>
          </a:p>
        </p:txBody>
      </p:sp>
      <p:sp>
        <p:nvSpPr>
          <p:cNvPr id="42" name="Oval 12"/>
          <p:cNvSpPr>
            <a:spLocks noChangeArrowheads="1"/>
          </p:cNvSpPr>
          <p:nvPr/>
        </p:nvSpPr>
        <p:spPr bwMode="auto">
          <a:xfrm>
            <a:off x="4785146" y="258763"/>
            <a:ext cx="1295400" cy="990600"/>
          </a:xfrm>
          <a:prstGeom prst="ellipse">
            <a:avLst/>
          </a:prstGeom>
          <a:solidFill>
            <a:srgbClr val="FF3300"/>
          </a:solidFill>
          <a:ln w="9525">
            <a:solidFill>
              <a:schemeClr val="tx1"/>
            </a:solidFill>
            <a:round/>
            <a:headEnd/>
            <a:tailEnd/>
          </a:ln>
          <a:effectLst/>
        </p:spPr>
        <p:txBody>
          <a:bodyPr wrap="none" anchor="ctr"/>
          <a:lstStyle/>
          <a:p>
            <a:pPr algn="ctr">
              <a:defRPr/>
            </a:pPr>
            <a:r>
              <a:rPr lang="en-US" sz="1500" b="1" dirty="0" smtClean="0">
                <a:latin typeface="Calibri"/>
                <a:ea typeface="ＭＳ Ｐゴシック" charset="0"/>
                <a:cs typeface="Calibri"/>
              </a:rPr>
              <a:t>Shoreline</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contact</a:t>
            </a:r>
            <a:endParaRPr lang="en-US" sz="1500" b="1" dirty="0">
              <a:latin typeface="Calibri"/>
              <a:ea typeface="ＭＳ Ｐゴシック" charset="0"/>
              <a:cs typeface="Calibri"/>
            </a:endParaRPr>
          </a:p>
        </p:txBody>
      </p:sp>
      <p:sp>
        <p:nvSpPr>
          <p:cNvPr id="39" name="Oval 12"/>
          <p:cNvSpPr>
            <a:spLocks noChangeArrowheads="1"/>
          </p:cNvSpPr>
          <p:nvPr/>
        </p:nvSpPr>
        <p:spPr bwMode="auto">
          <a:xfrm>
            <a:off x="5727574" y="747118"/>
            <a:ext cx="1295400" cy="990600"/>
          </a:xfrm>
          <a:prstGeom prst="ellipse">
            <a:avLst/>
          </a:prstGeom>
          <a:solidFill>
            <a:srgbClr val="FF3300"/>
          </a:solidFill>
          <a:ln w="9525">
            <a:solidFill>
              <a:schemeClr val="tx1"/>
            </a:solidFill>
            <a:round/>
            <a:headEnd/>
            <a:tailEnd/>
          </a:ln>
          <a:effectLst/>
        </p:spPr>
        <p:txBody>
          <a:bodyPr wrap="none" anchor="ctr"/>
          <a:lstStyle/>
          <a:p>
            <a:pPr algn="ctr">
              <a:defRPr/>
            </a:pPr>
            <a:r>
              <a:rPr lang="en-US" sz="1500" b="1" dirty="0" smtClean="0">
                <a:latin typeface="Calibri"/>
                <a:ea typeface="ＭＳ Ｐゴシック" charset="0"/>
                <a:cs typeface="Calibri"/>
              </a:rPr>
              <a:t>Ingest</a:t>
            </a:r>
            <a:br>
              <a:rPr lang="en-US" sz="1500" b="1" dirty="0" smtClean="0">
                <a:latin typeface="Calibri"/>
                <a:ea typeface="ＭＳ Ｐゴシック" charset="0"/>
                <a:cs typeface="Calibri"/>
              </a:rPr>
            </a:br>
            <a:r>
              <a:rPr lang="en-US" sz="1500" b="1" dirty="0" smtClean="0">
                <a:latin typeface="Calibri"/>
                <a:ea typeface="ＭＳ Ｐゴシック" charset="0"/>
                <a:cs typeface="Calibri"/>
              </a:rPr>
              <a:t>contaminated</a:t>
            </a:r>
            <a:endParaRPr lang="en-US" sz="1500" b="1" dirty="0">
              <a:latin typeface="Calibri"/>
              <a:ea typeface="ＭＳ Ｐゴシック" charset="0"/>
              <a:cs typeface="Calibri"/>
            </a:endParaRPr>
          </a:p>
          <a:p>
            <a:pPr algn="ctr">
              <a:defRPr/>
            </a:pPr>
            <a:r>
              <a:rPr lang="en-US" sz="1500" b="1" dirty="0" smtClean="0">
                <a:latin typeface="Calibri"/>
                <a:ea typeface="ＭＳ Ｐゴシック" charset="0"/>
                <a:cs typeface="Calibri"/>
              </a:rPr>
              <a:t>seafood</a:t>
            </a:r>
            <a:endParaRPr lang="en-US" sz="1500" b="1" dirty="0">
              <a:latin typeface="Calibri"/>
              <a:ea typeface="ＭＳ Ｐゴシック" charset="0"/>
              <a:cs typeface="Calibri"/>
            </a:endParaRPr>
          </a:p>
        </p:txBody>
      </p:sp>
      <p:sp>
        <p:nvSpPr>
          <p:cNvPr id="44" name="Oval 43"/>
          <p:cNvSpPr/>
          <p:nvPr/>
        </p:nvSpPr>
        <p:spPr>
          <a:xfrm>
            <a:off x="1651001" y="3788835"/>
            <a:ext cx="1684040" cy="138564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1667935" y="2197100"/>
            <a:ext cx="1684040" cy="138564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16"/>
          <p:cNvSpPr>
            <a:spLocks noChangeArrowheads="1"/>
          </p:cNvSpPr>
          <p:nvPr/>
        </p:nvSpPr>
        <p:spPr bwMode="auto">
          <a:xfrm>
            <a:off x="169334" y="1061223"/>
            <a:ext cx="1397000" cy="1436444"/>
          </a:xfrm>
          <a:prstGeom prst="ellipse">
            <a:avLst/>
          </a:prstGeom>
          <a:noFill/>
          <a:ln w="38100">
            <a:solidFill>
              <a:srgbClr val="FF0000"/>
            </a:solidFill>
            <a:round/>
            <a:headEnd/>
            <a:tailEnd/>
          </a:ln>
          <a:effectLst/>
        </p:spPr>
        <p:txBody>
          <a:bodyPr wrap="none" anchor="ctr"/>
          <a:lstStyle/>
          <a:p>
            <a:pPr algn="ctr">
              <a:defRPr/>
            </a:pPr>
            <a:r>
              <a:rPr lang="en-US" sz="1600" b="1" dirty="0" smtClean="0">
                <a:solidFill>
                  <a:srgbClr val="FFFFFF"/>
                </a:solidFill>
                <a:latin typeface="Calibri"/>
                <a:ea typeface="ＭＳ Ｐゴシック" charset="0"/>
                <a:cs typeface="Calibri"/>
              </a:rPr>
              <a:t>Liaison </a:t>
            </a:r>
            <a:br>
              <a:rPr lang="en-US" sz="1600" b="1" dirty="0" smtClean="0">
                <a:solidFill>
                  <a:srgbClr val="FFFFFF"/>
                </a:solidFill>
                <a:latin typeface="Calibri"/>
                <a:ea typeface="ＭＳ Ｐゴシック" charset="0"/>
                <a:cs typeface="Calibri"/>
              </a:rPr>
            </a:br>
            <a:r>
              <a:rPr lang="en-US" sz="1600" b="1" dirty="0" smtClean="0">
                <a:solidFill>
                  <a:srgbClr val="FFFFFF"/>
                </a:solidFill>
                <a:latin typeface="Calibri"/>
                <a:ea typeface="ＭＳ Ｐゴシック" charset="0"/>
                <a:cs typeface="Calibri"/>
              </a:rPr>
              <a:t>Committee</a:t>
            </a:r>
            <a:endParaRPr lang="en-US" b="1" dirty="0">
              <a:solidFill>
                <a:srgbClr val="FFFFFF"/>
              </a:solidFill>
              <a:latin typeface="Calibri"/>
              <a:ea typeface="ＭＳ Ｐゴシック" charset="0"/>
              <a:cs typeface="Calibri"/>
            </a:endParaRPr>
          </a:p>
        </p:txBody>
      </p:sp>
      <p:sp>
        <p:nvSpPr>
          <p:cNvPr id="52" name="Oval 51"/>
          <p:cNvSpPr/>
          <p:nvPr/>
        </p:nvSpPr>
        <p:spPr>
          <a:xfrm>
            <a:off x="1667935" y="2197100"/>
            <a:ext cx="1684040" cy="138564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8813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48320" y="2025480"/>
            <a:ext cx="3657600" cy="3657600"/>
          </a:xfrm>
          <a:prstGeom prst="rect">
            <a:avLst/>
          </a:prstGeom>
          <a:effectLst>
            <a:outerShdw blurRad="50800" dist="38100" dir="2700000" algn="tl" rotWithShape="0">
              <a:srgbClr val="000000">
                <a:alpha val="43000"/>
              </a:srgbClr>
            </a:outerShdw>
          </a:effectLst>
        </p:spPr>
      </p:pic>
      <p:sp>
        <p:nvSpPr>
          <p:cNvPr id="7" name="Title 1"/>
          <p:cNvSpPr>
            <a:spLocks noGrp="1"/>
          </p:cNvSpPr>
          <p:nvPr>
            <p:ph type="title"/>
          </p:nvPr>
        </p:nvSpPr>
        <p:spPr>
          <a:xfrm>
            <a:off x="0" y="76199"/>
            <a:ext cx="9144000" cy="1905909"/>
          </a:xfrm>
        </p:spPr>
        <p:txBody>
          <a:bodyPr/>
          <a:lstStyle/>
          <a:p>
            <a:r>
              <a:rPr lang="en-US" dirty="0" smtClean="0">
                <a:latin typeface="Calibri"/>
                <a:cs typeface="Calibri"/>
              </a:rPr>
              <a:t>Evaluation: Theoretical Framework</a:t>
            </a:r>
            <a:br>
              <a:rPr lang="en-US" dirty="0" smtClean="0">
                <a:latin typeface="Calibri"/>
                <a:cs typeface="Calibri"/>
              </a:rPr>
            </a:br>
            <a:r>
              <a:rPr lang="en-US" sz="4000" i="1" dirty="0" smtClean="0">
                <a:latin typeface="Calibri"/>
                <a:cs typeface="Calibri"/>
              </a:rPr>
              <a:t>Interpretative Phenomenological Analysis</a:t>
            </a:r>
            <a:endParaRPr lang="en-US" sz="4000" i="1" dirty="0">
              <a:latin typeface="Calibri"/>
              <a:cs typeface="Calibri"/>
            </a:endParaRPr>
          </a:p>
        </p:txBody>
      </p:sp>
    </p:spTree>
    <p:extLst>
      <p:ext uri="{BB962C8B-B14F-4D97-AF65-F5344CB8AC3E}">
        <p14:creationId xmlns:p14="http://schemas.microsoft.com/office/powerpoint/2010/main" val="296390724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dirty="0" smtClean="0">
                <a:latin typeface="Calibri"/>
                <a:cs typeface="Calibri"/>
              </a:rPr>
              <a:t>Evaluation: Recruitment</a:t>
            </a:r>
            <a:endParaRPr lang="en-US" dirty="0">
              <a:latin typeface="Calibri"/>
              <a:cs typeface="Calibri"/>
            </a:endParaRPr>
          </a:p>
        </p:txBody>
      </p:sp>
      <p:pic>
        <p:nvPicPr>
          <p:cNvPr id="5" name="Picture 4"/>
          <p:cNvPicPr>
            <a:picLocks noChangeAspect="1"/>
          </p:cNvPicPr>
          <p:nvPr/>
        </p:nvPicPr>
        <p:blipFill>
          <a:blip r:embed="rId3"/>
          <a:stretch>
            <a:fillRect/>
          </a:stretch>
        </p:blipFill>
        <p:spPr>
          <a:xfrm>
            <a:off x="541872" y="2946387"/>
            <a:ext cx="2372178" cy="1600200"/>
          </a:xfrm>
          <a:prstGeom prst="rect">
            <a:avLst/>
          </a:prstGeom>
          <a:effectLst>
            <a:outerShdw blurRad="50800" dist="38100" dir="2700000" algn="tl" rotWithShape="0">
              <a:srgbClr val="000000">
                <a:alpha val="43000"/>
              </a:srgbClr>
            </a:outerShdw>
          </a:effectLst>
        </p:spPr>
      </p:pic>
      <p:pic>
        <p:nvPicPr>
          <p:cNvPr id="4" name="Picture 3" descr="Document3.jpg"/>
          <p:cNvPicPr>
            <a:picLocks noChangeAspect="1"/>
          </p:cNvPicPr>
          <p:nvPr/>
        </p:nvPicPr>
        <p:blipFill rotWithShape="1">
          <a:blip r:embed="rId4">
            <a:extLst>
              <a:ext uri="{28A0092B-C50C-407E-A947-70E740481C1C}">
                <a14:useLocalDpi xmlns:a14="http://schemas.microsoft.com/office/drawing/2010/main" val="0"/>
              </a:ext>
            </a:extLst>
          </a:blip>
          <a:srcRect l="13414" t="8877" r="11141" b="26693"/>
          <a:stretch/>
        </p:blipFill>
        <p:spPr>
          <a:xfrm>
            <a:off x="3462871" y="1134529"/>
            <a:ext cx="4964269" cy="54864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056844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dirty="0" smtClean="0">
                <a:latin typeface="Calibri"/>
                <a:cs typeface="Calibri"/>
              </a:rPr>
              <a:t>Evaluation Methods: Semi-Structured </a:t>
            </a:r>
            <a:br>
              <a:rPr lang="en-US" dirty="0" smtClean="0">
                <a:latin typeface="Calibri"/>
                <a:cs typeface="Calibri"/>
              </a:rPr>
            </a:br>
            <a:r>
              <a:rPr lang="en-US" dirty="0" smtClean="0">
                <a:latin typeface="Calibri"/>
                <a:cs typeface="Calibri"/>
              </a:rPr>
              <a:t>Interviews &amp; Focus Groups</a:t>
            </a:r>
            <a:endParaRPr lang="en-US" dirty="0">
              <a:latin typeface="Calibri"/>
              <a:cs typeface="Calibri"/>
            </a:endParaRPr>
          </a:p>
        </p:txBody>
      </p:sp>
      <p:pic>
        <p:nvPicPr>
          <p:cNvPr id="6" name="Picture 5" descr="Interview Questions.jpg"/>
          <p:cNvPicPr>
            <a:picLocks noChangeAspect="1"/>
          </p:cNvPicPr>
          <p:nvPr/>
        </p:nvPicPr>
        <p:blipFill rotWithShape="1">
          <a:blip r:embed="rId3">
            <a:extLst>
              <a:ext uri="{28A0092B-C50C-407E-A947-70E740481C1C}">
                <a14:useLocalDpi xmlns:a14="http://schemas.microsoft.com/office/drawing/2010/main" val="0"/>
              </a:ext>
            </a:extLst>
          </a:blip>
          <a:srcRect l="1341" t="8794" r="2794" b="21363"/>
          <a:stretch/>
        </p:blipFill>
        <p:spPr>
          <a:xfrm>
            <a:off x="2018983" y="1521698"/>
            <a:ext cx="5037249" cy="4848749"/>
          </a:xfrm>
          <a:prstGeom prst="rect">
            <a:avLst/>
          </a:prstGeom>
          <a:effectLst>
            <a:outerShdw blurRad="50800" dist="38100" dir="2700000" algn="tl" rotWithShape="0">
              <a:srgbClr val="000000">
                <a:alpha val="43000"/>
              </a:srgbClr>
            </a:outerShdw>
          </a:effectLst>
        </p:spPr>
      </p:pic>
      <p:sp>
        <p:nvSpPr>
          <p:cNvPr id="7" name="TextBox 6"/>
          <p:cNvSpPr txBox="1"/>
          <p:nvPr/>
        </p:nvSpPr>
        <p:spPr>
          <a:xfrm>
            <a:off x="7315200" y="40259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3090826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uperfund702">
  <a:themeElements>
    <a:clrScheme name="Superfund7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perfund702">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2000" b="1" dirty="0" smtClean="0">
            <a:solidFill>
              <a:srgbClr val="FF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uperfund7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perfund7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perfund70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perfund70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perfund70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perfund70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perfund70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perfund70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perfund70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perfund70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perfund70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perfund70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HD:Users:bjc:Documents:Superfund702.ppt</Template>
  <TotalTime>7910</TotalTime>
  <Words>1981</Words>
  <Application>Microsoft Macintosh PowerPoint</Application>
  <PresentationFormat>On-screen Show (4:3)</PresentationFormat>
  <Paragraphs>288</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Superfund702</vt:lpstr>
      <vt:lpstr>PowerPoint Presentation</vt:lpstr>
      <vt:lpstr>Seattle</vt:lpstr>
      <vt:lpstr>PowerPoint Presentation</vt:lpstr>
      <vt:lpstr>HIA Process &amp; Pathways Diagram</vt:lpstr>
      <vt:lpstr>HIA</vt:lpstr>
      <vt:lpstr>HIA</vt:lpstr>
      <vt:lpstr>Evaluation: Theoretical Framework Interpretative Phenomenological Analysis</vt:lpstr>
      <vt:lpstr>Evaluation: Recruitment</vt:lpstr>
      <vt:lpstr>Evaluation Methods: Semi-Structured  Interviews &amp; Focus Groups</vt:lpstr>
      <vt:lpstr>Evaluation Methods: “Qualitative Analysis Software”</vt:lpstr>
      <vt:lpstr>PowerPoint Presentation</vt:lpstr>
      <vt:lpstr>Theme Clusters grouped into Superordinate Themes</vt:lpstr>
      <vt:lpstr>Superordinate Theme: Characterization of Cleanup Decision and Implications</vt:lpstr>
      <vt:lpstr>Characterization of Cleanup Decision and Implications: Representation</vt:lpstr>
      <vt:lpstr>Characterization of Cleanup Decision and Implications: Bias</vt:lpstr>
      <vt:lpstr>Superordinate Theme:  Empowerment of Vulnerable Stakeholders</vt:lpstr>
      <vt:lpstr>Empowerment of Vulnerable Stakeholders: Substantiation</vt:lpstr>
      <vt:lpstr>Empowerment of Vulnerable Stakeholders: Paternalism</vt:lpstr>
      <vt:lpstr>Superordinate Theme:  Influence on Disposition</vt:lpstr>
      <vt:lpstr>Influence on Disposition: Accountability</vt:lpstr>
      <vt:lpstr>Influence on Disposition:  Deliberation</vt:lpstr>
      <vt:lpstr>Superordinate Theme:  Production of Material Results</vt:lpstr>
      <vt:lpstr>Production of Material Results: Catalysis</vt:lpstr>
      <vt:lpstr>Production of Material Results: Insufficiency</vt:lpstr>
      <vt:lpstr>Focus of Comments:</vt:lpstr>
      <vt:lpstr>Shhh… HIA is subversive!</vt:lpstr>
      <vt:lpstr>Tactics for Greater Impact?</vt:lpstr>
      <vt:lpstr>PowerPoint Presentation</vt:lpstr>
    </vt:vector>
  </TitlesOfParts>
  <Company>ɂကÁ￘_x0004_怐</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 Cummings</dc:creator>
  <cp:lastModifiedBy>Jonathan Childers</cp:lastModifiedBy>
  <cp:revision>448</cp:revision>
  <cp:lastPrinted>2015-04-17T02:51:26Z</cp:lastPrinted>
  <dcterms:created xsi:type="dcterms:W3CDTF">1970-01-02T22:07:46Z</dcterms:created>
  <dcterms:modified xsi:type="dcterms:W3CDTF">2015-06-12T18:18:04Z</dcterms:modified>
</cp:coreProperties>
</file>