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9" r:id="rId4"/>
    <p:sldId id="302" r:id="rId5"/>
    <p:sldId id="308" r:id="rId6"/>
    <p:sldId id="303" r:id="rId7"/>
    <p:sldId id="304" r:id="rId8"/>
    <p:sldId id="310" r:id="rId9"/>
    <p:sldId id="305" r:id="rId10"/>
    <p:sldId id="301" r:id="rId11"/>
    <p:sldId id="294" r:id="rId12"/>
    <p:sldId id="299" r:id="rId13"/>
    <p:sldId id="295" r:id="rId14"/>
    <p:sldId id="292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35" autoAdjust="0"/>
  </p:normalViewPr>
  <p:slideViewPr>
    <p:cSldViewPr>
      <p:cViewPr varScale="1">
        <p:scale>
          <a:sx n="67" d="100"/>
          <a:sy n="67" d="100"/>
        </p:scale>
        <p:origin x="-2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C584F9-4BDC-4829-A7D3-15DFBF10B123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751FC17-E10F-477F-A595-9ED6E7277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E394081-5854-4A5E-A81E-6C65E2B8D018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98D217-FC52-42B0-888F-3389F01E9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9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D217-FC52-42B0-888F-3389F01E9C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453FD-20DD-40CA-9411-1427C0DC0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FE413-5F3A-4782-BB43-9410BD10891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51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8D217-FC52-42B0-888F-3389F01E9C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453FD-20DD-40CA-9411-1427C0DC06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250319-B621-4706-9BA3-DD07BE5C28A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585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1" y="2527300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08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4084758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5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pic>
        <p:nvPicPr>
          <p:cNvPr id="8" name="Picture 7" descr="DPH-Logo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28" y="612396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0"/>
            <a:ext cx="814017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4" y="5494337"/>
            <a:ext cx="8137525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5" y="838199"/>
            <a:ext cx="8137525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2BE87-D172-4021-A64E-202D5128E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1" y="2527300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08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4084758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5"/>
            <a:ext cx="21336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pic>
        <p:nvPicPr>
          <p:cNvPr id="8" name="Picture 7" descr="DPH-Logo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28" y="612396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H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pic>
        <p:nvPicPr>
          <p:cNvPr id="14" name="Picture 13" descr="DPH-Logo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" y="5420945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23332" y="5463280"/>
            <a:ext cx="2065753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438738" y="1606551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8147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0" y="1765301"/>
            <a:ext cx="77978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87" y="1955801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2313" y="5691746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5"/>
            <a:ext cx="77724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69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87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H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pic>
        <p:nvPicPr>
          <p:cNvPr id="14" name="Picture 13" descr="DPH-Logo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" y="5420945"/>
            <a:ext cx="1924972" cy="620022"/>
          </a:xfrm>
          <a:prstGeom prst="rect">
            <a:avLst/>
          </a:prstGeom>
          <a:effectLst>
            <a:outerShdw blurRad="69850" dist="12700" dir="2700000" algn="tl" rotWithShape="0">
              <a:srgbClr val="000000">
                <a:alpha val="47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68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0"/>
            <a:ext cx="814017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4" y="5494337"/>
            <a:ext cx="8137525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5" y="838199"/>
            <a:ext cx="8137525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4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1" y="2846515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19" y="3729165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00" y="6787273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23332" y="5463280"/>
            <a:ext cx="2065753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7"/>
            <a:ext cx="2040995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438738" y="1606551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48147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0" y="1765301"/>
            <a:ext cx="7797800" cy="4190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587" y="1955801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2313" y="5691746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5"/>
            <a:ext cx="77724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69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87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 dirty="0" smtClean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6608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4559"/>
            <a:ext cx="9153144" cy="584305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pic>
        <p:nvPicPr>
          <p:cNvPr id="21" name="Picture 20" descr="DPH-Logo-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38" y="81548"/>
            <a:ext cx="1489969" cy="47991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0731" y="581662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6608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C2C0-8587-4690-9813-79152DB605B7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3A244-DF5B-402C-9D5E-80439B6F5A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4559"/>
            <a:ext cx="9153144" cy="584305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F8FB4"/>
              </a:solidFill>
            </a:endParaRPr>
          </a:p>
        </p:txBody>
      </p:sp>
      <p:pic>
        <p:nvPicPr>
          <p:cNvPr id="21" name="Picture 20" descr="DPH-Logo-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38" y="81548"/>
            <a:ext cx="1489969" cy="47991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0731" y="581662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ublichealth.lacounty.gov/pa/PA_Projects.htm" TargetMode="Externa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150"/>
            <a:ext cx="7772400" cy="24574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 Assessment of the Potential Costs and Benefits of Providing Free Public Transportation Passes to Students in Los Angeles County   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4902200" cy="1706442"/>
          </a:xfrm>
        </p:spPr>
        <p:txBody>
          <a:bodyPr/>
          <a:lstStyle/>
          <a:p>
            <a:r>
              <a:rPr lang="en-US" sz="3000" b="1" dirty="0" smtClean="0"/>
              <a:t>Lauren Gase, MPH</a:t>
            </a:r>
          </a:p>
          <a:p>
            <a:r>
              <a:rPr lang="en-US" dirty="0" smtClean="0"/>
              <a:t>Chief, Health and Policy Assessment</a:t>
            </a:r>
          </a:p>
          <a:p>
            <a:r>
              <a:rPr lang="en-US" dirty="0" smtClean="0"/>
              <a:t>Division of Chronic Disease and Injury 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5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34985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The benefits and challenges associated with broad conceptualization of public issues</a:t>
            </a:r>
          </a:p>
          <a:p>
            <a:r>
              <a:rPr lang="en-US" dirty="0" smtClean="0"/>
              <a:t>The need for more comprehensive, longitudinal data systems and dynamic simulation models to inform decision-making</a:t>
            </a:r>
          </a:p>
          <a:p>
            <a:r>
              <a:rPr lang="en-US" dirty="0" smtClean="0"/>
              <a:t>The importance of having a comprehensive policy assessment strategy that considers health impacts as well as costs and feasibility</a:t>
            </a:r>
          </a:p>
          <a:p>
            <a:r>
              <a:rPr lang="en-US" dirty="0" smtClean="0"/>
              <a:t>The need for additional efforts to delineate the interconnectivity between health and other agency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2BE87-D172-4021-A64E-202D5128EA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to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4648200" cy="4525963"/>
          </a:xfrm>
        </p:spPr>
        <p:txBody>
          <a:bodyPr/>
          <a:lstStyle/>
          <a:p>
            <a:r>
              <a:rPr lang="en-US" dirty="0" smtClean="0"/>
              <a:t>Transit Pass HIA Report, Issue Brief, and Addendum</a:t>
            </a:r>
          </a:p>
          <a:p>
            <a:pPr lvl="1">
              <a:buNone/>
            </a:pPr>
            <a:r>
              <a:rPr lang="en-US" sz="1800" dirty="0" smtClean="0">
                <a:hlinkClick r:id="rId2"/>
              </a:rPr>
              <a:t>http://publichealth.lacounty.gov/pa/PA_Projects.htm</a:t>
            </a:r>
            <a:endParaRPr lang="en-US" sz="1800" dirty="0" smtClean="0"/>
          </a:p>
          <a:p>
            <a:r>
              <a:rPr lang="en-US" dirty="0" smtClean="0"/>
              <a:t>Transit Pass HIA Manuscript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Gase</a:t>
            </a:r>
            <a:r>
              <a:rPr lang="en-US" sz="1800" dirty="0" smtClean="0"/>
              <a:t> LN,</a:t>
            </a:r>
            <a:r>
              <a:rPr lang="en-US" sz="1800" b="1" dirty="0" smtClean="0"/>
              <a:t> </a:t>
            </a:r>
            <a:r>
              <a:rPr lang="en-US" sz="1800" dirty="0" err="1" smtClean="0"/>
              <a:t>Kuo</a:t>
            </a:r>
            <a:r>
              <a:rPr lang="en-US" sz="1800" dirty="0" smtClean="0"/>
              <a:t> T, </a:t>
            </a:r>
            <a:r>
              <a:rPr lang="en-US" sz="1800" dirty="0" err="1" smtClean="0"/>
              <a:t>Teutsch</a:t>
            </a:r>
            <a:r>
              <a:rPr lang="en-US" sz="1800" dirty="0" smtClean="0"/>
              <a:t> S, Fielding JE. Estimating the Costs and Benefits of Providing Free Public Transit Passes to Students in Los Angeles County: Lessons Learned in Applying a Health Lens to Decision-Making. </a:t>
            </a:r>
            <a:r>
              <a:rPr lang="en-US" sz="1800" i="1" dirty="0" err="1" smtClean="0"/>
              <a:t>Int</a:t>
            </a:r>
            <a:r>
              <a:rPr lang="en-US" sz="1800" i="1" dirty="0" smtClean="0"/>
              <a:t>  J Environ Res Public Health</a:t>
            </a:r>
            <a:r>
              <a:rPr lang="en-US" sz="1800" dirty="0" smtClean="0"/>
              <a:t>. 2014;11(11):11384-97.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55377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72846-F7CC-4330-B214-3172ECA1CF9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15"/>
            <a:ext cx="8229600" cy="63498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Acknowledgments – Contributors and Members of the Health Impact Evaluation Center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800" b="1" dirty="0" smtClean="0"/>
              <a:t>OFFICE OF HEALTH ASSESSMENT AND EPIDEMIOLOGY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Margaret Shih, MD, PhD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Ricardo </a:t>
            </a:r>
            <a:r>
              <a:rPr lang="en-US" altLang="en-US" sz="1800" dirty="0" err="1" smtClean="0"/>
              <a:t>Basurto</a:t>
            </a:r>
            <a:r>
              <a:rPr lang="en-US" altLang="en-US" sz="1800" dirty="0" smtClean="0"/>
              <a:t>-Davila, PhD, </a:t>
            </a:r>
            <a:r>
              <a:rPr lang="en-US" altLang="en-US" sz="1800" dirty="0" err="1" smtClean="0"/>
              <a:t>MSc</a:t>
            </a:r>
            <a:endParaRPr lang="en-US" altLang="en-US" sz="1800" dirty="0" smtClean="0"/>
          </a:p>
          <a:p>
            <a:pPr marL="0" indent="0">
              <a:buFontTx/>
              <a:buNone/>
            </a:pPr>
            <a:r>
              <a:rPr lang="en-US" altLang="en-US" sz="1800" dirty="0" smtClean="0"/>
              <a:t>Katherine Butler, MPH</a:t>
            </a:r>
          </a:p>
          <a:p>
            <a:pPr marL="0" indent="0">
              <a:buFontTx/>
              <a:buNone/>
            </a:pPr>
            <a:endParaRPr lang="en-US" altLang="en-US" sz="1800" b="1" dirty="0" smtClean="0"/>
          </a:p>
          <a:p>
            <a:pPr marL="0" indent="0">
              <a:buFontTx/>
              <a:buNone/>
            </a:pPr>
            <a:r>
              <a:rPr lang="en-US" altLang="en-US" sz="1800" b="1" dirty="0" smtClean="0"/>
              <a:t>OFFICE OF PLANNING, EVALUATION AND DEVELOPMENT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Virginia Huang Richman, PhD, MPH</a:t>
            </a:r>
          </a:p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r>
              <a:rPr lang="en-US" altLang="en-US" sz="1800" b="1" dirty="0" smtClean="0"/>
              <a:t>DIVISION OF CHRONIC DISEASE AND INJURY PREVENTION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Tony </a:t>
            </a:r>
            <a:r>
              <a:rPr lang="en-US" altLang="en-US" sz="1800" dirty="0" err="1" smtClean="0"/>
              <a:t>Kuo</a:t>
            </a:r>
            <a:r>
              <a:rPr lang="en-US" altLang="en-US" sz="1800" dirty="0" smtClean="0"/>
              <a:t>, MD, MSHS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Eloisa Gonzalez, MD, MPH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Amelia </a:t>
            </a:r>
            <a:r>
              <a:rPr lang="en-US" altLang="en-US" sz="1800" dirty="0" err="1" smtClean="0"/>
              <a:t>DeFosset</a:t>
            </a:r>
            <a:r>
              <a:rPr lang="en-US" altLang="en-US" sz="1800" dirty="0" smtClean="0"/>
              <a:t>, MPH</a:t>
            </a:r>
          </a:p>
          <a:p>
            <a:pPr marL="0" indent="0">
              <a:buFontTx/>
              <a:buNone/>
            </a:pPr>
            <a:r>
              <a:rPr lang="en-US" altLang="en-US" sz="1800" dirty="0" smtClean="0"/>
              <a:t>Taylor Schooley, MPH</a:t>
            </a:r>
          </a:p>
          <a:p>
            <a:pPr marL="0" indent="0">
              <a:buFontTx/>
              <a:buNone/>
            </a:pPr>
            <a:endParaRPr lang="en-US" altLang="en-US" sz="1800" dirty="0" smtClean="0"/>
          </a:p>
          <a:p>
            <a:pPr marL="0" indent="0">
              <a:buFontTx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lgase@ph.lacounty.gov</a:t>
            </a:r>
            <a:br>
              <a:rPr lang="en-US" dirty="0" smtClean="0"/>
            </a:br>
            <a:r>
              <a:rPr lang="en-US" dirty="0" smtClean="0"/>
              <a:t>213-427-4402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Lauren Gase, MPH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Education as a Priority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2BE87-D172-4021-A64E-202D5128EA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94515"/>
            <a:ext cx="2135627" cy="2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828800"/>
            <a:ext cx="6103591" cy="383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55545-0B8C-433E-995A-FCB8AECC54F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3498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Background: Timeline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05400"/>
          </a:xfrm>
        </p:spPr>
        <p:txBody>
          <a:bodyPr/>
          <a:lstStyle/>
          <a:p>
            <a:r>
              <a:rPr lang="en-US" altLang="en-US" b="1" dirty="0" smtClean="0"/>
              <a:t>September 2012: </a:t>
            </a:r>
            <a:r>
              <a:rPr lang="en-US" altLang="en-US" dirty="0" smtClean="0"/>
              <a:t>Engagement with the Los Angeles County School Attendance Task Force (SATF)</a:t>
            </a:r>
          </a:p>
          <a:p>
            <a:pPr lvl="1"/>
            <a:r>
              <a:rPr lang="en-US" altLang="en-US" sz="2000" dirty="0" smtClean="0"/>
              <a:t>Lead by Children’s Courts Presiding Judge, along with multidisciplinary stakeholders</a:t>
            </a:r>
          </a:p>
          <a:p>
            <a:r>
              <a:rPr lang="en-US" altLang="en-US" b="1" dirty="0" smtClean="0"/>
              <a:t>December 2012: </a:t>
            </a:r>
            <a:r>
              <a:rPr lang="en-US" altLang="en-US" dirty="0" smtClean="0"/>
              <a:t>Submitted Health Impact Assessment Program Grant to the </a:t>
            </a:r>
            <a:r>
              <a:rPr lang="en-US" altLang="en-US" i="1" dirty="0" smtClean="0"/>
              <a:t>Health Impact Project</a:t>
            </a:r>
            <a:r>
              <a:rPr lang="en-US" altLang="en-US" dirty="0" smtClean="0"/>
              <a:t>, included proposal to conduct HIA on providing free transit passes to students</a:t>
            </a:r>
          </a:p>
          <a:p>
            <a:r>
              <a:rPr lang="en-US" altLang="en-US" b="1" dirty="0" smtClean="0"/>
              <a:t>April 2013: </a:t>
            </a:r>
            <a:r>
              <a:rPr lang="en-US" altLang="en-US" dirty="0" smtClean="0"/>
              <a:t>on the recommendation of SATF, the Los Angeles County Education Coordinating Council (ECC) passed a  resolution to work with transit stakeholders to provide free transit passes to students</a:t>
            </a:r>
          </a:p>
          <a:p>
            <a:r>
              <a:rPr lang="en-US" altLang="en-US" b="1" dirty="0" smtClean="0"/>
              <a:t>June 2013: </a:t>
            </a:r>
            <a:r>
              <a:rPr lang="en-US" altLang="en-US" dirty="0" smtClean="0"/>
              <a:t>HIA formally launched</a:t>
            </a:r>
          </a:p>
          <a:p>
            <a:r>
              <a:rPr lang="en-US" altLang="en-US" b="1" dirty="0" smtClean="0"/>
              <a:t>October 2013: </a:t>
            </a:r>
            <a:r>
              <a:rPr lang="en-US" altLang="en-US" dirty="0" smtClean="0"/>
              <a:t>Report released</a:t>
            </a:r>
          </a:p>
          <a:p>
            <a:r>
              <a:rPr lang="en-US" altLang="en-US" b="1" dirty="0" smtClean="0"/>
              <a:t>April 2014: </a:t>
            </a:r>
            <a:r>
              <a:rPr lang="en-US" altLang="en-US" dirty="0" smtClean="0"/>
              <a:t>Addendum released</a:t>
            </a:r>
          </a:p>
          <a:p>
            <a:endParaRPr lang="en-US" altLang="en-US" sz="2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4985"/>
          </a:xfrm>
        </p:spPr>
        <p:txBody>
          <a:bodyPr/>
          <a:lstStyle/>
          <a:p>
            <a:r>
              <a:rPr lang="en-US" altLang="en-US" dirty="0" smtClean="0"/>
              <a:t>Research Questions and Scope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r>
              <a:rPr lang="en-US" altLang="en-US" dirty="0" smtClean="0"/>
              <a:t>What are the potential costs of implementing a free transit pass program for students?</a:t>
            </a:r>
          </a:p>
          <a:p>
            <a:pPr lvl="1"/>
            <a:r>
              <a:rPr lang="en-US" altLang="en-US" sz="2200" dirty="0" smtClean="0"/>
              <a:t>Decreases in transit fare revenues</a:t>
            </a:r>
          </a:p>
          <a:p>
            <a:pPr lvl="1"/>
            <a:r>
              <a:rPr lang="en-US" altLang="en-US" sz="2200" dirty="0" smtClean="0"/>
              <a:t>Increases in transit ridership</a:t>
            </a:r>
            <a:endParaRPr lang="en-US" altLang="en-US" dirty="0" smtClean="0"/>
          </a:p>
          <a:p>
            <a:r>
              <a:rPr lang="en-US" altLang="en-US" dirty="0" smtClean="0"/>
              <a:t>What are the potential benefits of implementing a free transit pass program for students?</a:t>
            </a:r>
          </a:p>
          <a:p>
            <a:pPr lvl="1"/>
            <a:r>
              <a:rPr lang="en-US" altLang="en-US" sz="2000" dirty="0" smtClean="0"/>
              <a:t>Increase in school attendance</a:t>
            </a:r>
          </a:p>
          <a:p>
            <a:pPr lvl="1"/>
            <a:r>
              <a:rPr lang="en-US" altLang="en-US" sz="2000" dirty="0" smtClean="0"/>
              <a:t>Decrease in contact with the juvenile justice system</a:t>
            </a:r>
          </a:p>
          <a:p>
            <a:pPr lvl="1"/>
            <a:r>
              <a:rPr lang="en-US" altLang="en-US" sz="2000" dirty="0" smtClean="0"/>
              <a:t>Decrease in traffic volume and congestion </a:t>
            </a:r>
          </a:p>
          <a:p>
            <a:pPr lvl="1"/>
            <a:r>
              <a:rPr lang="en-US" altLang="en-US" sz="2000" dirty="0" smtClean="0"/>
              <a:t>Decrease in injuries</a:t>
            </a:r>
          </a:p>
          <a:p>
            <a:pPr lvl="1"/>
            <a:r>
              <a:rPr lang="en-US" altLang="en-US" sz="2000" dirty="0" smtClean="0"/>
              <a:t>Increase in available funds for schools</a:t>
            </a:r>
          </a:p>
          <a:p>
            <a:pPr lvl="1"/>
            <a:r>
              <a:rPr lang="en-US" altLang="en-US" sz="2000" dirty="0" smtClean="0"/>
              <a:t>Increase in disposable income for families</a:t>
            </a:r>
          </a:p>
          <a:p>
            <a:pPr lvl="1"/>
            <a:r>
              <a:rPr lang="en-US" altLang="en-US" sz="2000" dirty="0" smtClean="0"/>
              <a:t>Increase in freedom and mobility for youth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20943-D67B-4CEF-BBC8-88EE63619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b="1" dirty="0" smtClean="0"/>
              <a:t>Pathway Diagram</a:t>
            </a:r>
            <a:endParaRPr lang="en-US" altLang="en-US" sz="30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FD357A35-A911-418F-B129-6BA2C1F54A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96143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736615"/>
            <a:ext cx="8229600" cy="634985"/>
          </a:xfrm>
        </p:spPr>
        <p:txBody>
          <a:bodyPr/>
          <a:lstStyle/>
          <a:p>
            <a:r>
              <a:rPr lang="en-US" altLang="en-US" dirty="0" smtClean="0"/>
              <a:t>Methods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Review of published literature</a:t>
            </a:r>
          </a:p>
          <a:p>
            <a:r>
              <a:rPr lang="en-US" altLang="en-US" dirty="0" smtClean="0"/>
              <a:t>Analyses of existing datasets</a:t>
            </a:r>
          </a:p>
          <a:p>
            <a:pPr lvl="1"/>
            <a:r>
              <a:rPr lang="en-US" altLang="en-US" dirty="0" smtClean="0"/>
              <a:t>MTA Fiscal Year 2013 Revenue</a:t>
            </a:r>
          </a:p>
          <a:p>
            <a:pPr lvl="1"/>
            <a:r>
              <a:rPr lang="en-US" altLang="en-US" dirty="0" smtClean="0"/>
              <a:t>Southern California Association of Governments regional travel survey (2001 and 2010-2012)</a:t>
            </a:r>
          </a:p>
          <a:p>
            <a:pPr lvl="1"/>
            <a:r>
              <a:rPr lang="en-US" altLang="en-US" dirty="0" smtClean="0"/>
              <a:t>Fare evasion data from Los Angeles County Sheriff</a:t>
            </a:r>
          </a:p>
          <a:p>
            <a:pPr lvl="1"/>
            <a:r>
              <a:rPr lang="en-US" altLang="en-US" dirty="0" smtClean="0"/>
              <a:t>Los Angeles Unified School District absenteeism </a:t>
            </a:r>
          </a:p>
          <a:p>
            <a:pPr lvl="1"/>
            <a:r>
              <a:rPr lang="en-US" altLang="en-US" dirty="0" smtClean="0"/>
              <a:t>School district transportation budget data (state report)</a:t>
            </a:r>
          </a:p>
          <a:p>
            <a:pPr marL="256032" lvl="1" indent="-256032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altLang="en-US" dirty="0" smtClean="0"/>
              <a:t>Consultation with experts</a:t>
            </a:r>
          </a:p>
          <a:p>
            <a:pPr marL="841248" lvl="2" indent="-256032">
              <a:buClr>
                <a:schemeClr val="accent1">
                  <a:lumMod val="75000"/>
                </a:schemeClr>
              </a:buClr>
            </a:pPr>
            <a:r>
              <a:rPr lang="en-US" altLang="en-US" dirty="0" smtClean="0"/>
              <a:t>Other jurisdictions that had implemented free/reduced student transit policies/programs</a:t>
            </a:r>
          </a:p>
          <a:p>
            <a:pPr marL="256032" lvl="1" indent="-256032">
              <a:buClr>
                <a:schemeClr val="accent1">
                  <a:lumMod val="75000"/>
                </a:schemeClr>
              </a:buClr>
              <a:buFont typeface="Arial"/>
              <a:buChar char="•"/>
            </a:pPr>
            <a:r>
              <a:rPr lang="en-US" altLang="en-US" dirty="0" smtClean="0"/>
              <a:t>Community input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20943-D67B-4CEF-BBC8-88EE63619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Costs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from MTA suggest that students contributed over $20 million in </a:t>
            </a:r>
            <a:r>
              <a:rPr lang="en-US" dirty="0" smtClean="0"/>
              <a:t>fare revenues </a:t>
            </a:r>
            <a:r>
              <a:rPr lang="en-US" dirty="0"/>
              <a:t>in </a:t>
            </a:r>
            <a:r>
              <a:rPr lang="en-US" dirty="0" smtClean="0"/>
              <a:t>2013</a:t>
            </a:r>
          </a:p>
          <a:p>
            <a:pPr lvl="1"/>
            <a:r>
              <a:rPr lang="en-US" sz="2000" dirty="0" smtClean="0"/>
              <a:t>Total County revenue loss likely </a:t>
            </a:r>
            <a:r>
              <a:rPr lang="en-US" sz="2000" dirty="0"/>
              <a:t>to be </a:t>
            </a:r>
            <a:r>
              <a:rPr lang="en-US" sz="2000" dirty="0" smtClean="0"/>
              <a:t>larger </a:t>
            </a:r>
            <a:r>
              <a:rPr lang="en-US" sz="2000" dirty="0"/>
              <a:t>because this estimate (a) does </a:t>
            </a:r>
            <a:r>
              <a:rPr lang="en-US" sz="2000" dirty="0" smtClean="0"/>
              <a:t>not include </a:t>
            </a:r>
            <a:r>
              <a:rPr lang="en-US" sz="2000" dirty="0"/>
              <a:t>losses to other LAC transit operators </a:t>
            </a:r>
            <a:r>
              <a:rPr lang="en-US" sz="2000" dirty="0" smtClean="0"/>
              <a:t>and </a:t>
            </a:r>
            <a:r>
              <a:rPr lang="en-US" sz="2000" dirty="0"/>
              <a:t>(b) only includes students who take advantage of student </a:t>
            </a:r>
            <a:r>
              <a:rPr lang="en-US" sz="2000" dirty="0" smtClean="0"/>
              <a:t>pricing</a:t>
            </a:r>
          </a:p>
          <a:p>
            <a:r>
              <a:rPr lang="en-US" dirty="0" smtClean="0"/>
              <a:t>Transit ridership </a:t>
            </a:r>
            <a:r>
              <a:rPr lang="en-US" dirty="0"/>
              <a:t>could increase between 6% and 14% in the short-term (&lt;2 years), representing an </a:t>
            </a:r>
            <a:r>
              <a:rPr lang="en-US" dirty="0" smtClean="0"/>
              <a:t>additional 63,200 </a:t>
            </a:r>
            <a:r>
              <a:rPr lang="en-US" dirty="0"/>
              <a:t>to 158,000 riders daily, and by as much as 26% in the long-term (&gt;10 years)</a:t>
            </a:r>
          </a:p>
        </p:txBody>
      </p:sp>
    </p:spTree>
    <p:extLst>
      <p:ext uri="{BB962C8B-B14F-4D97-AF65-F5344CB8AC3E}">
        <p14:creationId xmlns:p14="http://schemas.microsoft.com/office/powerpoint/2010/main" val="379053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86608"/>
            <a:ext cx="1752600" cy="2718592"/>
          </a:xfrm>
        </p:spPr>
        <p:txBody>
          <a:bodyPr/>
          <a:lstStyle/>
          <a:p>
            <a:r>
              <a:rPr lang="en-US" dirty="0" smtClean="0"/>
              <a:t>Results: Benefits Summary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688486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Project Impacts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r>
              <a:rPr lang="en-US" altLang="en-US" dirty="0" smtClean="0"/>
              <a:t>Synthesized data to help inform decision-making </a:t>
            </a:r>
            <a:endParaRPr lang="en-US" dirty="0" smtClean="0"/>
          </a:p>
          <a:p>
            <a:pPr lvl="1"/>
            <a:r>
              <a:rPr lang="en-US" sz="2000" dirty="0" smtClean="0"/>
              <a:t>Decision makers (Los Angeles County Board of Supervisors Health Deputies, Mayor’s Office)</a:t>
            </a:r>
          </a:p>
          <a:p>
            <a:pPr lvl="1"/>
            <a:r>
              <a:rPr lang="en-US" sz="2000" dirty="0" smtClean="0"/>
              <a:t>Community-based organizations</a:t>
            </a:r>
          </a:p>
          <a:p>
            <a:pPr lvl="1"/>
            <a:r>
              <a:rPr lang="en-US" sz="2000" dirty="0" smtClean="0"/>
              <a:t>Health Department leadership</a:t>
            </a:r>
            <a:endParaRPr lang="en-US" altLang="en-US" sz="2000" dirty="0" smtClean="0"/>
          </a:p>
          <a:p>
            <a:r>
              <a:rPr lang="en-US" altLang="en-US" dirty="0" smtClean="0"/>
              <a:t>Identified gaps and sparked additional questions and dialogue</a:t>
            </a:r>
          </a:p>
          <a:p>
            <a:pPr lvl="1"/>
            <a:r>
              <a:rPr lang="en-US" sz="2000" dirty="0" smtClean="0"/>
              <a:t>Los Angeles County Metropolitan Transit Authority Board, Motion #55</a:t>
            </a:r>
          </a:p>
          <a:p>
            <a:pPr lvl="1"/>
            <a:r>
              <a:rPr lang="en-US" sz="2000" dirty="0" smtClean="0"/>
              <a:t>Letter from Judge Michael Nash to the Los Angeles County Metropolitan Transit Authority </a:t>
            </a:r>
          </a:p>
          <a:p>
            <a:pPr lvl="1"/>
            <a:r>
              <a:rPr lang="en-US" sz="2000" dirty="0" smtClean="0"/>
              <a:t>California Assembly Bill 891</a:t>
            </a:r>
          </a:p>
          <a:p>
            <a:r>
              <a:rPr lang="en-US" altLang="en-US" dirty="0" smtClean="0"/>
              <a:t>Demonstrated DPH credibility and increased collaboration with SATF stakeholders</a:t>
            </a:r>
          </a:p>
          <a:p>
            <a:pPr lvl="1"/>
            <a:r>
              <a:rPr lang="en-US" sz="2000" dirty="0" smtClean="0"/>
              <a:t>Identifying Policy and Program Priorities for Reducing School Truancy </a:t>
            </a:r>
          </a:p>
          <a:p>
            <a:pPr lvl="1"/>
            <a:r>
              <a:rPr lang="en-US" sz="2000" dirty="0" smtClean="0"/>
              <a:t>Evaluation of the Los Angeles County Teen Court Program</a:t>
            </a:r>
          </a:p>
          <a:p>
            <a:pPr lvl="1"/>
            <a:endParaRPr 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57BE0-7A73-4DD7-8CAD-EF65CA4923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H-Presentation-Faces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PH-Presentation-Faces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635</Words>
  <Application>Microsoft Office PowerPoint</Application>
  <PresentationFormat>On-screen Show (4:3)</PresentationFormat>
  <Paragraphs>97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DPH-Presentation-Faces-Logo</vt:lpstr>
      <vt:lpstr>1_DPH-Presentation-Faces-Logo</vt:lpstr>
      <vt:lpstr>An Assessment of the Potential Costs and Benefits of Providing Free Public Transportation Passes to Students in Los Angeles County   </vt:lpstr>
      <vt:lpstr>Background: Education as a Priority Area</vt:lpstr>
      <vt:lpstr>Background: Timeline</vt:lpstr>
      <vt:lpstr>Research Questions and Scope</vt:lpstr>
      <vt:lpstr>Pathway Diagram</vt:lpstr>
      <vt:lpstr>Methods </vt:lpstr>
      <vt:lpstr>Results: Costs Summary</vt:lpstr>
      <vt:lpstr>Results: Benefits Summary</vt:lpstr>
      <vt:lpstr>Project Impacts </vt:lpstr>
      <vt:lpstr>Lessons Learned</vt:lpstr>
      <vt:lpstr>References to Products </vt:lpstr>
      <vt:lpstr>Acknowledgments – Contributors and Members of the Health Impact Evaluation Center</vt:lpstr>
      <vt:lpstr>lgase@ph.lacounty.gov 213-427-4402</vt:lpstr>
    </vt:vector>
  </TitlesOfParts>
  <Company>County of Los Angeles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Gase</dc:creator>
  <cp:lastModifiedBy>Melanie Ferris</cp:lastModifiedBy>
  <cp:revision>98</cp:revision>
  <cp:lastPrinted>2015-02-24T19:00:17Z</cp:lastPrinted>
  <dcterms:created xsi:type="dcterms:W3CDTF">2015-02-03T18:19:46Z</dcterms:created>
  <dcterms:modified xsi:type="dcterms:W3CDTF">2015-05-26T03:56:52Z</dcterms:modified>
</cp:coreProperties>
</file>