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61" r:id="rId3"/>
    <p:sldId id="262" r:id="rId4"/>
    <p:sldId id="265" r:id="rId5"/>
    <p:sldId id="273" r:id="rId6"/>
    <p:sldId id="274" r:id="rId7"/>
    <p:sldId id="272" r:id="rId8"/>
    <p:sldId id="282" r:id="rId9"/>
    <p:sldId id="275" r:id="rId10"/>
    <p:sldId id="276" r:id="rId11"/>
    <p:sldId id="270" r:id="rId12"/>
    <p:sldId id="277" r:id="rId13"/>
    <p:sldId id="279" r:id="rId14"/>
    <p:sldId id="280" r:id="rId15"/>
    <p:sldId id="278" r:id="rId16"/>
    <p:sldId id="281" r:id="rId17"/>
    <p:sldId id="259" r:id="rId18"/>
    <p:sldId id="283" r:id="rId19"/>
    <p:sldId id="260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7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24152230971129"/>
          <c:y val="9.37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HIA Team Representatives</c:v>
                </c:pt>
                <c:pt idx="1">
                  <c:v>Community Participants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91814304461897"/>
          <c:y val="0.25831865157480299"/>
          <c:w val="0.364915190288714"/>
          <c:h val="0.464686515748030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HIA Team Representatives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Inform</c:v>
                </c:pt>
                <c:pt idx="1">
                  <c:v>Consult</c:v>
                </c:pt>
                <c:pt idx="2">
                  <c:v>Involve</c:v>
                </c:pt>
                <c:pt idx="3">
                  <c:v>Collaborate</c:v>
                </c:pt>
                <c:pt idx="4">
                  <c:v>Empower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0.31</c:v>
                </c:pt>
                <c:pt idx="2">
                  <c:v>0.32</c:v>
                </c:pt>
                <c:pt idx="3">
                  <c:v>0.2</c:v>
                </c:pt>
                <c:pt idx="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Community Participants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Inform</c:v>
                </c:pt>
                <c:pt idx="1">
                  <c:v>Consult</c:v>
                </c:pt>
                <c:pt idx="2">
                  <c:v>Involve</c:v>
                </c:pt>
                <c:pt idx="3">
                  <c:v>Collaborate</c:v>
                </c:pt>
                <c:pt idx="4">
                  <c:v>Empower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</c:v>
                </c:pt>
                <c:pt idx="1">
                  <c:v>0.14000000000000001</c:v>
                </c:pt>
                <c:pt idx="2">
                  <c:v>0.46</c:v>
                </c:pt>
                <c:pt idx="3">
                  <c:v>0.18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48256"/>
        <c:axId val="64107264"/>
      </c:barChart>
      <c:catAx>
        <c:axId val="5244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64107264"/>
        <c:crosses val="autoZero"/>
        <c:auto val="1"/>
        <c:lblAlgn val="ctr"/>
        <c:lblOffset val="100"/>
        <c:noMultiLvlLbl val="0"/>
      </c:catAx>
      <c:valAx>
        <c:axId val="64107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448256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Planning agency (0/5)</c:v>
                </c:pt>
                <c:pt idx="1">
                  <c:v>Other (1/6)</c:v>
                </c:pt>
                <c:pt idx="2">
                  <c:v>Academic institution (2/10)</c:v>
                </c:pt>
                <c:pt idx="3">
                  <c:v>Public health department (3/15)</c:v>
                </c:pt>
                <c:pt idx="4">
                  <c:v>Non-profits (3/10)</c:v>
                </c:pt>
                <c:pt idx="5">
                  <c:v>Community organization (8/13)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0.17</c:v>
                </c:pt>
                <c:pt idx="2">
                  <c:v>0.2</c:v>
                </c:pt>
                <c:pt idx="3">
                  <c:v>0.2</c:v>
                </c:pt>
                <c:pt idx="4">
                  <c:v>0.28999999999999998</c:v>
                </c:pt>
                <c:pt idx="5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68128"/>
        <c:axId val="76378112"/>
      </c:barChart>
      <c:catAx>
        <c:axId val="76368128"/>
        <c:scaling>
          <c:orientation val="minMax"/>
        </c:scaling>
        <c:delete val="0"/>
        <c:axPos val="l"/>
        <c:majorTickMark val="out"/>
        <c:minorTickMark val="none"/>
        <c:tickLblPos val="nextTo"/>
        <c:crossAx val="76378112"/>
        <c:crosses val="autoZero"/>
        <c:auto val="1"/>
        <c:lblAlgn val="ctr"/>
        <c:lblOffset val="100"/>
        <c:noMultiLvlLbl val="0"/>
      </c:catAx>
      <c:valAx>
        <c:axId val="763781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636812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HIA Team Representatives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Very positive impact</c:v>
                </c:pt>
                <c:pt idx="1">
                  <c:v>Positive impact</c:v>
                </c:pt>
                <c:pt idx="2">
                  <c:v>No impact</c:v>
                </c:pt>
                <c:pt idx="3">
                  <c:v>Negative impact</c:v>
                </c:pt>
                <c:pt idx="4">
                  <c:v>Very negative impact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0.47</c:v>
                </c:pt>
                <c:pt idx="2">
                  <c:v>0.19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Community Participants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Very positive impact</c:v>
                </c:pt>
                <c:pt idx="1">
                  <c:v>Positive impact</c:v>
                </c:pt>
                <c:pt idx="2">
                  <c:v>No impact</c:v>
                </c:pt>
                <c:pt idx="3">
                  <c:v>Negative impact</c:v>
                </c:pt>
                <c:pt idx="4">
                  <c:v>Very negative impact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0.41</c:v>
                </c:pt>
                <c:pt idx="1">
                  <c:v>0.48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89696"/>
        <c:axId val="82375040"/>
      </c:barChart>
      <c:catAx>
        <c:axId val="7658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2375040"/>
        <c:crosses val="autoZero"/>
        <c:auto val="1"/>
        <c:lblAlgn val="ctr"/>
        <c:lblOffset val="100"/>
        <c:noMultiLvlLbl val="0"/>
      </c:catAx>
      <c:valAx>
        <c:axId val="82375040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589696"/>
        <c:crosses val="autoZero"/>
        <c:crossBetween val="between"/>
        <c:majorUnit val="0.1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26-E0C2-0942-A607-AB9FD0557597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CE56-7A64-5B42-88A1-5D437231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Represents about one-third of the work in the field for this time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Generally representative of the diversity of the field for these criteria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HIAs completed after stakeholder engagement guidelines were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CE56-7A64-5B42-88A1-5D437231E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Collaboration with community organizations helped in identification and outreach; established relationships and community organizing expertise were facilitators of participation; and community organizations were more likely to have high levels of community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CE56-7A64-5B42-88A1-5D437231E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Limited evaluation of community participation in US-based HIA practice to date.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CE56-7A64-5B42-88A1-5D437231E8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6362-0F7C-EC4E-911C-D07754807587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63D81-5254-824D-B5DF-E9DF27A61993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FBEF-DB68-734E-B91F-A70838FFD62A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5656-9C65-4247-A2A9-F7BAB2FC2818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5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433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844A-6B2E-5C41-9A86-6E56A8494FC7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914400"/>
            <a:ext cx="7772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77C3-1FA3-5244-AC63-CB25EE797715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1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45B3E-CCC7-5F46-A375-A250AA635BC4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3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433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8143-6F2E-9E4D-9010-A70CBC8CF318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152400"/>
            <a:ext cx="83820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46DC-8E21-8340-81B9-4943E3755693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6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FCB8-B66D-A140-8577-1629796E4473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7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9DCF-E4E9-5646-BFE6-685A5DBEC57F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B2DE-B756-374F-ACEA-17E0F2BCE430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0368-63CC-3A40-B846-640D4140A25B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EBC5-D24A-3145-A78C-EF1A486FB4A8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D3F3-3A3A-FC49-9483-5E7E4C159F67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3DD0-7DD2-1045-A6AC-C418284F1440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FB4F-715F-3A4D-9975-9ADB629D35B5}" type="slidenum">
              <a:rPr lang="en-US">
                <a:solidFill>
                  <a:srgbClr val="EAEBD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752600" y="6629400"/>
            <a:ext cx="7391400" cy="228600"/>
          </a:xfrm>
          <a:prstGeom prst="rect">
            <a:avLst/>
          </a:prstGeom>
          <a:solidFill>
            <a:srgbClr val="63AC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7391400" cy="642938"/>
          </a:xfrm>
          <a:prstGeom prst="rect">
            <a:avLst/>
          </a:prstGeom>
          <a:solidFill>
            <a:srgbClr val="63AC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8" descr="hip logo copy2.eps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0" y="46038"/>
            <a:ext cx="1262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4688" y="66008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FCFE616-E5DC-454F-B321-EEB2BF24DFFB}" type="slidenum">
              <a:rPr lang="en-US">
                <a:solidFill>
                  <a:srgbClr val="EAEBDE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charbonneau.d@ghc.org" TargetMode="External"/><Relationship Id="rId7" Type="http://schemas.openxmlformats.org/officeDocument/2006/relationships/hyperlink" Target="http://www.humanimpact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avey@humanimpact.org" TargetMode="External"/><Relationship Id="rId5" Type="http://schemas.openxmlformats.org/officeDocument/2006/relationships/hyperlink" Target="mailto:kim@humanimpact.org" TargetMode="External"/><Relationship Id="rId4" Type="http://schemas.openxmlformats.org/officeDocument/2006/relationships/hyperlink" Target="http://www.cche.org" TargetMode="Externa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5DCAD8-3D5C-F341-8299-C22962667298}" type="slidenum">
              <a:rPr lang="en-US">
                <a:solidFill>
                  <a:srgbClr val="EAEBD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</a:t>
            </a:fld>
            <a:endParaRPr lang="en-US">
              <a:solidFill>
                <a:srgbClr val="EAEBDE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3401" y="917095"/>
            <a:ext cx="8229600" cy="15350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National Evaluation of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Community </a:t>
            </a:r>
            <a:r>
              <a:rPr lang="en-US" sz="3600" b="1" dirty="0">
                <a:solidFill>
                  <a:schemeClr val="tx1"/>
                </a:solidFill>
              </a:rPr>
              <a:t>Participation in </a:t>
            </a:r>
            <a:r>
              <a:rPr lang="en-US" sz="3600" b="1" dirty="0" smtClean="0">
                <a:solidFill>
                  <a:schemeClr val="tx1"/>
                </a:solidFill>
              </a:rPr>
              <a:t>HIA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1509" name="Picture 5" descr="hip logo copy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528" y="2872370"/>
            <a:ext cx="22352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949528" y="4810036"/>
            <a:ext cx="681347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National Health Impact Assessment Meeting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Washington, DC</a:t>
            </a:r>
            <a:endParaRPr lang="en-US" sz="2400" dirty="0">
              <a:solidFill>
                <a:schemeClr val="tx2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June 17, 2015</a:t>
            </a:r>
            <a:endParaRPr lang="en-US" sz="2400" dirty="0">
              <a:solidFill>
                <a:schemeClr val="tx2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" name="Picture 7" descr="gh3_logo_v_black_rgb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89" y="2452120"/>
            <a:ext cx="2733330" cy="156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1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Barriers to Community Participation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399"/>
            <a:ext cx="8243888" cy="5686425"/>
          </a:xfrm>
        </p:spPr>
        <p:txBody>
          <a:bodyPr>
            <a:normAutofit fontScale="77500" lnSpcReduction="20000"/>
          </a:bodyPr>
          <a:lstStyle/>
          <a:p>
            <a:pPr marL="236538" indent="-236538">
              <a:buNone/>
            </a:pPr>
            <a:r>
              <a:rPr lang="en-US" b="0" dirty="0" smtClean="0"/>
              <a:t>What challenges did incorporating community participation into the HIA lead to, if any?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rgbClr val="676A55"/>
                </a:solidFill>
              </a:rPr>
              <a:t>Lack </a:t>
            </a:r>
            <a:r>
              <a:rPr lang="en-US" b="0" dirty="0">
                <a:solidFill>
                  <a:srgbClr val="676A55"/>
                </a:solidFill>
              </a:rPr>
              <a:t>of time and </a:t>
            </a:r>
            <a:r>
              <a:rPr lang="en-US" b="0" dirty="0" smtClean="0">
                <a:solidFill>
                  <a:srgbClr val="676A55"/>
                </a:solidFill>
              </a:rPr>
              <a:t>resources</a:t>
            </a:r>
          </a:p>
          <a:p>
            <a:pPr lvl="1"/>
            <a:r>
              <a:rPr lang="en-US" dirty="0" smtClean="0">
                <a:solidFill>
                  <a:srgbClr val="676A55"/>
                </a:solidFill>
              </a:rPr>
              <a:t>HIA practitioners: 69%</a:t>
            </a:r>
          </a:p>
          <a:p>
            <a:pPr lvl="1"/>
            <a:r>
              <a:rPr lang="en-US" b="0" dirty="0" smtClean="0">
                <a:solidFill>
                  <a:srgbClr val="676A55"/>
                </a:solidFill>
              </a:rPr>
              <a:t>Community members: 35%</a:t>
            </a:r>
          </a:p>
          <a:p>
            <a:pPr marL="0" indent="0">
              <a:buNone/>
            </a:pPr>
            <a:r>
              <a:rPr lang="en-US" b="0" dirty="0" smtClean="0"/>
              <a:t>No negatives to community participation</a:t>
            </a:r>
          </a:p>
          <a:p>
            <a:pPr lvl="1"/>
            <a:r>
              <a:rPr lang="en-US" dirty="0"/>
              <a:t>Community members: 39%</a:t>
            </a:r>
          </a:p>
          <a:p>
            <a:pPr lvl="1"/>
            <a:r>
              <a:rPr lang="en-US" dirty="0" smtClean="0"/>
              <a:t>HIA practitioners: 26%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>
                <a:solidFill>
                  <a:srgbClr val="676A55"/>
                </a:solidFill>
              </a:rPr>
              <a:t>Additional </a:t>
            </a:r>
            <a:r>
              <a:rPr lang="en-US" b="0" dirty="0">
                <a:solidFill>
                  <a:srgbClr val="676A55"/>
                </a:solidFill>
              </a:rPr>
              <a:t>barriers for community </a:t>
            </a:r>
            <a:r>
              <a:rPr lang="en-US" b="0" dirty="0" smtClean="0">
                <a:solidFill>
                  <a:srgbClr val="676A55"/>
                </a:solidFill>
              </a:rPr>
              <a:t>members: </a:t>
            </a:r>
          </a:p>
          <a:p>
            <a:pPr marL="0" indent="0">
              <a:buNone/>
            </a:pPr>
            <a:r>
              <a:rPr lang="en-US" b="0" dirty="0"/>
              <a:t>L</a:t>
            </a:r>
            <a:r>
              <a:rPr lang="en-US" b="0" dirty="0" smtClean="0"/>
              <a:t>ack </a:t>
            </a:r>
            <a:r>
              <a:rPr lang="en-US" b="0" dirty="0"/>
              <a:t>of access to email or the </a:t>
            </a:r>
            <a:r>
              <a:rPr lang="en-US" b="0" dirty="0" smtClean="0"/>
              <a:t>internet (19%)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676A55"/>
                </a:solidFill>
              </a:rPr>
              <a:t>C</a:t>
            </a:r>
            <a:r>
              <a:rPr lang="en-US" b="0" dirty="0" smtClean="0">
                <a:solidFill>
                  <a:srgbClr val="676A55"/>
                </a:solidFill>
              </a:rPr>
              <a:t>hallenges </a:t>
            </a:r>
            <a:r>
              <a:rPr lang="en-US" b="0" dirty="0">
                <a:solidFill>
                  <a:srgbClr val="676A55"/>
                </a:solidFill>
              </a:rPr>
              <a:t>with </a:t>
            </a:r>
            <a:r>
              <a:rPr lang="en-US" b="0" dirty="0" smtClean="0">
                <a:solidFill>
                  <a:srgbClr val="676A55"/>
                </a:solidFill>
              </a:rPr>
              <a:t>transportation (12%)</a:t>
            </a:r>
            <a:endParaRPr lang="en-US" b="0" dirty="0">
              <a:solidFill>
                <a:srgbClr val="676A55"/>
              </a:solidFill>
            </a:endParaRPr>
          </a:p>
          <a:p>
            <a:pPr marL="0" indent="0">
              <a:buNone/>
            </a:pPr>
            <a:r>
              <a:rPr lang="en-US" b="0" dirty="0" smtClean="0"/>
              <a:t>Lack </a:t>
            </a:r>
            <a:r>
              <a:rPr lang="en-US" b="0" dirty="0"/>
              <a:t>of </a:t>
            </a:r>
            <a:r>
              <a:rPr lang="en-US" b="0" dirty="0" smtClean="0"/>
              <a:t>compensation (12%)</a:t>
            </a:r>
          </a:p>
          <a:p>
            <a:endParaRPr lang="en-US" b="0" dirty="0"/>
          </a:p>
          <a:p>
            <a:pPr marL="0" indent="0" algn="ctr">
              <a:buNone/>
            </a:pPr>
            <a:r>
              <a:rPr lang="en-US" b="0" i="1" dirty="0" smtClean="0"/>
              <a:t>“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The desire for authentic community participation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</a:b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led 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to conflicts between the lead HIA practitioner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</a:b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and 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the agencies overseeing the process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40546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408691" cy="609600"/>
          </a:xfrm>
        </p:spPr>
        <p:txBody>
          <a:bodyPr>
            <a:noAutofit/>
          </a:bodyPr>
          <a:lstStyle/>
          <a:p>
            <a:r>
              <a:rPr lang="en-US" b="1" dirty="0" smtClean="0"/>
              <a:t>Compensation to Community Participants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9866"/>
            <a:ext cx="7772400" cy="5105400"/>
          </a:xfrm>
        </p:spPr>
        <p:txBody>
          <a:bodyPr/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According to community </a:t>
            </a:r>
            <a:br>
              <a:rPr lang="en-US" b="0" dirty="0" smtClean="0"/>
            </a:br>
            <a:r>
              <a:rPr lang="en-US" b="0" dirty="0" smtClean="0"/>
              <a:t>participant respondents </a:t>
            </a:r>
            <a:br>
              <a:rPr lang="en-US" b="0" dirty="0" smtClean="0"/>
            </a:br>
            <a:r>
              <a:rPr lang="en-US" b="0" dirty="0" smtClean="0"/>
              <a:t>(N = 30):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70% reported they did </a:t>
            </a:r>
            <a:r>
              <a:rPr lang="en-US" b="0" dirty="0">
                <a:solidFill>
                  <a:srgbClr val="676A55"/>
                </a:solidFill>
              </a:rPr>
              <a:t>not </a:t>
            </a:r>
            <a:r>
              <a:rPr lang="en-US" b="0" dirty="0" smtClean="0">
                <a:solidFill>
                  <a:srgbClr val="676A55"/>
                </a:solidFill>
              </a:rPr>
              <a:t/>
            </a:r>
            <a:br>
              <a:rPr lang="en-US" b="0" dirty="0" smtClean="0">
                <a:solidFill>
                  <a:srgbClr val="676A55"/>
                </a:solidFill>
              </a:rPr>
            </a:br>
            <a:r>
              <a:rPr lang="en-US" b="0" dirty="0" smtClean="0">
                <a:solidFill>
                  <a:srgbClr val="676A55"/>
                </a:solidFill>
              </a:rPr>
              <a:t>receive </a:t>
            </a:r>
            <a:r>
              <a:rPr lang="en-US" b="0" dirty="0">
                <a:solidFill>
                  <a:srgbClr val="676A55"/>
                </a:solidFill>
              </a:rPr>
              <a:t>any compensation </a:t>
            </a:r>
            <a:r>
              <a:rPr lang="en-US" b="0" dirty="0" smtClean="0">
                <a:solidFill>
                  <a:srgbClr val="676A55"/>
                </a:solidFill>
              </a:rPr>
              <a:t/>
            </a:r>
            <a:br>
              <a:rPr lang="en-US" b="0" dirty="0" smtClean="0">
                <a:solidFill>
                  <a:srgbClr val="676A55"/>
                </a:solidFill>
              </a:rPr>
            </a:br>
            <a:r>
              <a:rPr lang="en-US" b="0" dirty="0" smtClean="0">
                <a:solidFill>
                  <a:srgbClr val="676A55"/>
                </a:solidFill>
              </a:rPr>
              <a:t>for </a:t>
            </a:r>
            <a:r>
              <a:rPr lang="en-US" b="0" dirty="0">
                <a:solidFill>
                  <a:srgbClr val="676A55"/>
                </a:solidFill>
              </a:rPr>
              <a:t>their participation in the </a:t>
            </a:r>
            <a:r>
              <a:rPr lang="en-US" b="0" dirty="0" smtClean="0">
                <a:solidFill>
                  <a:srgbClr val="676A55"/>
                </a:solidFill>
              </a:rPr>
              <a:t>HIA</a:t>
            </a:r>
            <a:endParaRPr lang="en-US" b="0" dirty="0">
              <a:solidFill>
                <a:srgbClr val="676A55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17</a:t>
            </a:r>
            <a:r>
              <a:rPr lang="en-US" b="0" dirty="0"/>
              <a:t>% </a:t>
            </a:r>
            <a:r>
              <a:rPr lang="en-US" b="0" dirty="0" smtClean="0"/>
              <a:t>reported </a:t>
            </a:r>
            <a:r>
              <a:rPr lang="en-US" b="0" dirty="0"/>
              <a:t>that their organization got </a:t>
            </a:r>
            <a:r>
              <a:rPr lang="en-US" b="0" dirty="0" smtClean="0"/>
              <a:t>funding</a:t>
            </a:r>
            <a:endParaRPr lang="en-US" b="0" dirty="0"/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13% </a:t>
            </a:r>
            <a:r>
              <a:rPr lang="en-US" b="0" dirty="0">
                <a:solidFill>
                  <a:srgbClr val="676A55"/>
                </a:solidFill>
              </a:rPr>
              <a:t>reported that they received money, a gift card, or some other form of </a:t>
            </a:r>
            <a:r>
              <a:rPr lang="en-US" b="0" dirty="0" smtClean="0">
                <a:solidFill>
                  <a:srgbClr val="676A55"/>
                </a:solidFill>
              </a:rPr>
              <a:t>compensation </a:t>
            </a:r>
            <a:endParaRPr lang="en-US" b="0" dirty="0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8" y="1168400"/>
            <a:ext cx="2940570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06267" cy="609600"/>
          </a:xfrm>
        </p:spPr>
        <p:txBody>
          <a:bodyPr/>
          <a:lstStyle/>
          <a:p>
            <a:r>
              <a:rPr lang="en-US" sz="2600" b="1" dirty="0" smtClean="0"/>
              <a:t>Positive Impacts of Community Participation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762000"/>
            <a:ext cx="8034867" cy="5838825"/>
          </a:xfrm>
        </p:spPr>
        <p:txBody>
          <a:bodyPr>
            <a:normAutofit fontScale="85000" lnSpcReduction="20000"/>
          </a:bodyPr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Provided a unique perspective </a:t>
            </a:r>
            <a:br>
              <a:rPr lang="en-US" b="0" dirty="0"/>
            </a:br>
            <a:r>
              <a:rPr lang="en-US" b="0" dirty="0"/>
              <a:t>that would have been missed (73%)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dirty="0">
                <a:solidFill>
                  <a:srgbClr val="676A55"/>
                </a:solidFill>
              </a:rPr>
              <a:t>Decision-makers </a:t>
            </a:r>
            <a:r>
              <a:rPr lang="en-US" b="0" dirty="0" smtClean="0">
                <a:solidFill>
                  <a:srgbClr val="676A55"/>
                </a:solidFill>
              </a:rPr>
              <a:t>more </a:t>
            </a:r>
            <a:r>
              <a:rPr lang="en-US" b="0" dirty="0">
                <a:solidFill>
                  <a:srgbClr val="676A55"/>
                </a:solidFill>
              </a:rPr>
              <a:t>receptive </a:t>
            </a:r>
            <a:br>
              <a:rPr lang="en-US" b="0" dirty="0">
                <a:solidFill>
                  <a:srgbClr val="676A55"/>
                </a:solidFill>
              </a:rPr>
            </a:br>
            <a:r>
              <a:rPr lang="en-US" b="0" dirty="0">
                <a:solidFill>
                  <a:srgbClr val="676A55"/>
                </a:solidFill>
              </a:rPr>
              <a:t>to community participation </a:t>
            </a:r>
            <a:br>
              <a:rPr lang="en-US" b="0" dirty="0">
                <a:solidFill>
                  <a:srgbClr val="676A55"/>
                </a:solidFill>
              </a:rPr>
            </a:br>
            <a:r>
              <a:rPr lang="en-US" b="0" dirty="0">
                <a:solidFill>
                  <a:srgbClr val="676A55"/>
                </a:solidFill>
              </a:rPr>
              <a:t>as a result of the HIA (49%)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None/>
            </a:pPr>
            <a:endParaRPr lang="en-US" b="0" dirty="0"/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HIA Team members:</a:t>
            </a:r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Increased team member knowledge and/or skills (85%)</a:t>
            </a:r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Established new ongoing partnerships (69%)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None/>
            </a:pPr>
            <a:endParaRPr lang="en-US" b="0" dirty="0"/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Community members:</a:t>
            </a:r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Community member feedback incorporated in HIA (77%)</a:t>
            </a:r>
          </a:p>
          <a:p>
            <a:pPr marL="236538" indent="-23653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Learned how an HIA could affect a decision (65%)</a:t>
            </a:r>
          </a:p>
          <a:p>
            <a:endParaRPr lang="en-US" b="0" dirty="0"/>
          </a:p>
          <a:p>
            <a:pPr marL="0" indent="0" algn="ctr">
              <a:buNone/>
            </a:pPr>
            <a:r>
              <a:rPr lang="en-US" b="0" i="1" dirty="0" smtClean="0"/>
              <a:t>“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We are now called upon by decision makers to capture community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engagement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. Also, our community is now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receiving 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much more attention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from </a:t>
            </a:r>
            <a:r>
              <a:rPr lang="en-US" b="0" i="1" dirty="0">
                <a:solidFill>
                  <a:srgbClr val="000000"/>
                </a:solidFill>
                <a:ea typeface="Lucida Grande"/>
                <a:cs typeface="Lucida Grande"/>
              </a:rPr>
              <a:t>city </a:t>
            </a:r>
            <a:r>
              <a:rPr lang="en-US" b="0" i="1" dirty="0" smtClean="0">
                <a:solidFill>
                  <a:srgbClr val="000000"/>
                </a:solidFill>
                <a:ea typeface="Lucida Grande"/>
                <a:cs typeface="Lucida Grande"/>
              </a:rPr>
              <a:t>agencies.”</a:t>
            </a:r>
            <a:endParaRPr lang="en-US" b="0" i="1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34" y="762000"/>
            <a:ext cx="231343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Civic Agency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915025"/>
          </a:xfrm>
        </p:spPr>
        <p:txBody>
          <a:bodyPr>
            <a:normAutofit fontScale="92500"/>
          </a:bodyPr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Because of the HIA, the community …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Took </a:t>
            </a:r>
            <a:r>
              <a:rPr lang="en-US" b="0" dirty="0">
                <a:solidFill>
                  <a:srgbClr val="676A55"/>
                </a:solidFill>
              </a:rPr>
              <a:t>action to influence the </a:t>
            </a:r>
            <a:r>
              <a:rPr lang="en-US" b="0" dirty="0" smtClean="0">
                <a:solidFill>
                  <a:srgbClr val="676A55"/>
                </a:solidFill>
              </a:rPr>
              <a:t/>
            </a:r>
            <a:br>
              <a:rPr lang="en-US" b="0" dirty="0" smtClean="0">
                <a:solidFill>
                  <a:srgbClr val="676A55"/>
                </a:solidFill>
              </a:rPr>
            </a:br>
            <a:r>
              <a:rPr lang="en-US" b="0" dirty="0" smtClean="0">
                <a:solidFill>
                  <a:srgbClr val="676A55"/>
                </a:solidFill>
              </a:rPr>
              <a:t>decision </a:t>
            </a:r>
            <a:r>
              <a:rPr lang="en-US" b="0" dirty="0">
                <a:solidFill>
                  <a:srgbClr val="676A55"/>
                </a:solidFill>
              </a:rPr>
              <a:t>(85%)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Reported its individual voices were </a:t>
            </a:r>
            <a:br>
              <a:rPr lang="en-US" b="0" dirty="0" smtClean="0"/>
            </a:br>
            <a:r>
              <a:rPr lang="en-US" b="0" dirty="0" smtClean="0"/>
              <a:t>heard (80%) 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Acquired an increased awareness of the decision-making process (78%)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Had increased contact with decision makers (75%)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Acquired </a:t>
            </a:r>
            <a:r>
              <a:rPr lang="en-US" b="0" dirty="0">
                <a:solidFill>
                  <a:srgbClr val="676A55"/>
                </a:solidFill>
              </a:rPr>
              <a:t>or </a:t>
            </a:r>
            <a:r>
              <a:rPr lang="en-US" b="0" dirty="0" smtClean="0">
                <a:solidFill>
                  <a:srgbClr val="676A55"/>
                </a:solidFill>
              </a:rPr>
              <a:t>strengthened </a:t>
            </a:r>
            <a:r>
              <a:rPr lang="en-US" b="0" dirty="0">
                <a:solidFill>
                  <a:srgbClr val="676A55"/>
                </a:solidFill>
              </a:rPr>
              <a:t>skills that could help them influence future </a:t>
            </a:r>
            <a:r>
              <a:rPr lang="en-US" b="0" dirty="0" smtClean="0">
                <a:solidFill>
                  <a:srgbClr val="676A55"/>
                </a:solidFill>
              </a:rPr>
              <a:t>decisions (68%)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Got better at organizing to advocate for its interests (43%)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32" y="778933"/>
            <a:ext cx="2276856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1610" cy="609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Impact of Community Participation on Success of HIA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502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83% of all respondents reported that community participation had a positive impact on the success of the HIA</a:t>
            </a:r>
            <a:endParaRPr lang="en-US" sz="2400" b="1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71033698"/>
              </p:ext>
            </p:extLst>
          </p:nvPr>
        </p:nvGraphicFramePr>
        <p:xfrm>
          <a:off x="582111" y="920689"/>
          <a:ext cx="80966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4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686426"/>
          </a:xfrm>
        </p:spPr>
        <p:txBody>
          <a:bodyPr>
            <a:normAutofit lnSpcReduction="10000"/>
          </a:bodyPr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B</a:t>
            </a:r>
            <a:r>
              <a:rPr lang="en-US" b="0" dirty="0" smtClean="0"/>
              <a:t>arriers </a:t>
            </a:r>
            <a:r>
              <a:rPr lang="en-US" b="0" dirty="0"/>
              <a:t>of time and </a:t>
            </a:r>
            <a:r>
              <a:rPr lang="en-US" b="0" dirty="0" smtClean="0"/>
              <a:t>resources were expected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>
                <a:solidFill>
                  <a:srgbClr val="676A55"/>
                </a:solidFill>
              </a:rPr>
              <a:t>Most HIA practitioners are still not paying community members for participation, and community members indicate this is a barrier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Compelling benefits of community participation, </a:t>
            </a:r>
            <a:r>
              <a:rPr lang="en-US" b="0" dirty="0" smtClean="0"/>
              <a:t>including increased civic agency and success of HIA</a:t>
            </a:r>
            <a:endParaRPr lang="en-US" b="0" dirty="0"/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Many </a:t>
            </a:r>
            <a:r>
              <a:rPr lang="en-US" b="0" dirty="0">
                <a:solidFill>
                  <a:srgbClr val="676A55"/>
                </a:solidFill>
              </a:rPr>
              <a:t>HIAs are achieving admirable levels of participation, </a:t>
            </a:r>
            <a:r>
              <a:rPr lang="en-US" b="0" dirty="0" smtClean="0">
                <a:solidFill>
                  <a:srgbClr val="676A55"/>
                </a:solidFill>
              </a:rPr>
              <a:t>but there </a:t>
            </a:r>
            <a:r>
              <a:rPr lang="en-US" b="0" dirty="0">
                <a:solidFill>
                  <a:srgbClr val="676A55"/>
                </a:solidFill>
              </a:rPr>
              <a:t>is still room for the HIA field to improve </a:t>
            </a:r>
            <a:r>
              <a:rPr lang="en-US" b="0" dirty="0" smtClean="0">
                <a:solidFill>
                  <a:srgbClr val="676A55"/>
                </a:solidFill>
              </a:rPr>
              <a:t>overall 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Collaboration with community </a:t>
            </a:r>
            <a:r>
              <a:rPr lang="en-US" b="0" dirty="0" smtClean="0"/>
              <a:t>organizations may be one key to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Soon…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1" dirty="0" smtClean="0"/>
          </a:p>
          <a:p>
            <a:pPr marL="0" indent="0">
              <a:buNone/>
            </a:pPr>
            <a:endParaRPr lang="en-US" b="0" i="1" dirty="0"/>
          </a:p>
          <a:p>
            <a:pPr marL="0" indent="0" algn="ctr">
              <a:buNone/>
            </a:pPr>
            <a:endParaRPr lang="en-US" b="0" i="1" dirty="0" smtClean="0"/>
          </a:p>
          <a:p>
            <a:pPr marL="0" indent="0" algn="ctr">
              <a:buNone/>
            </a:pPr>
            <a:r>
              <a:rPr lang="en-US" b="0" i="1" dirty="0" smtClean="0"/>
              <a:t>Full report with additional findings </a:t>
            </a:r>
            <a:br>
              <a:rPr lang="en-US" b="0" i="1" dirty="0" smtClean="0"/>
            </a:br>
            <a:r>
              <a:rPr lang="en-US" b="0" i="1" dirty="0" smtClean="0"/>
              <a:t>coming later this year!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 txBox="1">
            <a:spLocks noGrp="1" noChangeArrowheads="1"/>
          </p:cNvSpPr>
          <p:nvPr/>
        </p:nvSpPr>
        <p:spPr bwMode="auto">
          <a:xfrm>
            <a:off x="7024688" y="6600825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957E26-EE0E-DD4A-8894-539136922612}" type="slidenum">
              <a:rPr lang="en-US" sz="1400">
                <a:solidFill>
                  <a:schemeClr val="bg2"/>
                </a:solidFill>
              </a:rPr>
              <a:pPr algn="r" eaLnBrk="1" hangingPunct="1"/>
              <a:t>17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04800" y="1012825"/>
            <a:ext cx="830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indent="-234950" eaLnBrk="0" hangingPunct="0">
              <a:spcBef>
                <a:spcPct val="20000"/>
              </a:spcBef>
              <a:spcAft>
                <a:spcPct val="20000"/>
              </a:spcAft>
            </a:pPr>
            <a:endParaRPr lang="en-US" sz="2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Report Authors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r>
              <a:rPr lang="en-US" sz="2400" b="0" dirty="0" smtClean="0"/>
              <a:t>Diana Charbonneau</a:t>
            </a:r>
          </a:p>
          <a:p>
            <a:pPr marL="0" indent="0">
              <a:buNone/>
            </a:pPr>
            <a:r>
              <a:rPr lang="en-US" sz="2400" b="0" dirty="0" smtClean="0">
                <a:hlinkClick r:id="rId3"/>
              </a:rPr>
              <a:t>charbonneau.d</a:t>
            </a:r>
            <a:r>
              <a:rPr lang="en-US" sz="2400" b="0" dirty="0">
                <a:hlinkClick r:id="rId3"/>
              </a:rPr>
              <a:t>@</a:t>
            </a:r>
            <a:r>
              <a:rPr lang="en-US" sz="2400" b="0" dirty="0" smtClean="0">
                <a:hlinkClick r:id="rId3"/>
              </a:rPr>
              <a:t>ghc.org</a:t>
            </a: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Center for Community Health and Evaluation</a:t>
            </a:r>
          </a:p>
          <a:p>
            <a:pPr marL="0" indent="0">
              <a:buNone/>
            </a:pPr>
            <a:r>
              <a:rPr lang="en-US" sz="2400" b="0" dirty="0"/>
              <a:t>Group Health Research Institute</a:t>
            </a:r>
          </a:p>
          <a:p>
            <a:pPr marL="0" indent="0">
              <a:buNone/>
            </a:pPr>
            <a:r>
              <a:rPr lang="en-US" sz="2400" b="0" dirty="0">
                <a:hlinkClick r:id="rId4"/>
              </a:rPr>
              <a:t>www.cche.org</a:t>
            </a:r>
            <a:endParaRPr lang="en-US" sz="24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 smtClean="0"/>
              <a:t>Kim </a:t>
            </a:r>
            <a:r>
              <a:rPr lang="en-US" sz="2400" b="0" dirty="0" err="1" smtClean="0"/>
              <a:t>Gilhuly</a:t>
            </a:r>
            <a:endParaRPr lang="en-US" sz="2400" b="0" dirty="0" smtClean="0"/>
          </a:p>
          <a:p>
            <a:pPr marL="0" indent="0">
              <a:buNone/>
            </a:pPr>
            <a:r>
              <a:rPr lang="en-US" sz="2400" b="0" dirty="0" smtClean="0">
                <a:hlinkClick r:id="rId5"/>
              </a:rPr>
              <a:t>kim@humanimpact.org</a:t>
            </a: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 smtClean="0"/>
              <a:t>Holly Avey</a:t>
            </a:r>
          </a:p>
          <a:p>
            <a:pPr marL="0" indent="0">
              <a:buNone/>
            </a:pPr>
            <a:r>
              <a:rPr lang="en-US" sz="2400" b="0" dirty="0" smtClean="0">
                <a:hlinkClick r:id="rId6"/>
              </a:rPr>
              <a:t>havey@humanimpact.org</a:t>
            </a: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Human Impact Partners</a:t>
            </a:r>
          </a:p>
          <a:p>
            <a:pPr marL="0" indent="0">
              <a:buNone/>
            </a:pPr>
            <a:r>
              <a:rPr lang="en-US" sz="2400" b="0" dirty="0" smtClean="0">
                <a:hlinkClick r:id="rId7"/>
              </a:rPr>
              <a:t>www.humanimpact.org</a:t>
            </a:r>
            <a:endParaRPr lang="en-US" sz="2400" b="0" dirty="0"/>
          </a:p>
        </p:txBody>
      </p:sp>
      <p:pic>
        <p:nvPicPr>
          <p:cNvPr id="11" name="Picture 5" descr="hip logo copy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1528" y="1012825"/>
            <a:ext cx="22352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h3_logo_v_black_rgb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9" y="643466"/>
            <a:ext cx="2733330" cy="156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7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Thank you!!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3B2DE-B756-374F-ACEA-17E0F2BCE430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585088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Evaluate Community Participation in HIA?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85333"/>
            <a:ext cx="7772400" cy="5105400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Community participation aligns </a:t>
            </a:r>
            <a:br>
              <a:rPr lang="en-US" b="0" dirty="0" smtClean="0"/>
            </a:br>
            <a:r>
              <a:rPr lang="en-US" b="0" dirty="0" smtClean="0"/>
              <a:t>with HIA values </a:t>
            </a:r>
            <a:r>
              <a:rPr lang="en-US" b="0" dirty="0"/>
              <a:t>of </a:t>
            </a:r>
            <a:r>
              <a:rPr lang="en-US" b="0" dirty="0" smtClean="0"/>
              <a:t>democracy, </a:t>
            </a:r>
            <a:br>
              <a:rPr lang="en-US" b="0" dirty="0" smtClean="0"/>
            </a:br>
            <a:r>
              <a:rPr lang="en-US" b="0" dirty="0" smtClean="0"/>
              <a:t>transparency</a:t>
            </a:r>
            <a:r>
              <a:rPr lang="en-US" b="0" dirty="0"/>
              <a:t>, </a:t>
            </a:r>
            <a:r>
              <a:rPr lang="en-US" b="0" dirty="0" smtClean="0"/>
              <a:t>and </a:t>
            </a:r>
            <a:r>
              <a:rPr lang="en-US" b="0" dirty="0"/>
              <a:t>elevating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the </a:t>
            </a:r>
            <a:r>
              <a:rPr lang="en-US" b="0" dirty="0"/>
              <a:t>voices </a:t>
            </a:r>
            <a:r>
              <a:rPr lang="en-US" b="0" dirty="0" smtClean="0"/>
              <a:t>of those </a:t>
            </a:r>
            <a:r>
              <a:rPr lang="en-US" b="0" dirty="0"/>
              <a:t>who are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impacted </a:t>
            </a:r>
            <a:r>
              <a:rPr lang="en-US" b="0" dirty="0"/>
              <a:t>by </a:t>
            </a:r>
            <a:r>
              <a:rPr lang="en-US" b="0" dirty="0" smtClean="0"/>
              <a:t>decision</a:t>
            </a:r>
            <a:r>
              <a:rPr lang="en-US" b="0" dirty="0"/>
              <a:t>-</a:t>
            </a:r>
            <a:r>
              <a:rPr lang="en-US" b="0" dirty="0" smtClean="0"/>
              <a:t>making </a:t>
            </a:r>
          </a:p>
          <a:p>
            <a:pPr marL="338138" indent="-3381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chemeClr val="tx2"/>
                </a:solidFill>
              </a:rPr>
              <a:t>There is anecdotal </a:t>
            </a:r>
            <a:r>
              <a:rPr lang="en-US" b="0" dirty="0">
                <a:solidFill>
                  <a:schemeClr val="tx2"/>
                </a:solidFill>
              </a:rPr>
              <a:t>evidence that </a:t>
            </a:r>
            <a:r>
              <a:rPr lang="en-US" b="0" dirty="0" smtClean="0">
                <a:solidFill>
                  <a:schemeClr val="tx2"/>
                </a:solidFill>
              </a:rPr>
              <a:t>community participation can affect </a:t>
            </a:r>
            <a:r>
              <a:rPr lang="en-US" b="0" dirty="0">
                <a:solidFill>
                  <a:schemeClr val="tx2"/>
                </a:solidFill>
              </a:rPr>
              <a:t>the </a:t>
            </a:r>
            <a:r>
              <a:rPr lang="en-US" b="0" dirty="0" smtClean="0">
                <a:solidFill>
                  <a:schemeClr val="tx2"/>
                </a:solidFill>
              </a:rPr>
              <a:t>success of an HIA </a:t>
            </a:r>
          </a:p>
          <a:p>
            <a:pPr marL="338138" indent="-3381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Assess what skills</a:t>
            </a:r>
            <a:r>
              <a:rPr lang="en-US" b="0" dirty="0"/>
              <a:t>, resources, </a:t>
            </a:r>
            <a:r>
              <a:rPr lang="en-US" b="0" dirty="0" smtClean="0"/>
              <a:t>and expertise are needed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ED3F3-3A3A-FC49-9483-5E7E4C159F67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65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/>
              <a:t>T</a:t>
            </a:r>
            <a:r>
              <a:rPr lang="en-US" b="0" dirty="0" smtClean="0"/>
              <a:t>wo</a:t>
            </a:r>
            <a:r>
              <a:rPr lang="en-US" b="0" dirty="0"/>
              <a:t>-year project funded by the W.K Kellogg and </a:t>
            </a:r>
            <a:r>
              <a:rPr lang="en-US" b="0" dirty="0" err="1"/>
              <a:t>Kresge</a:t>
            </a:r>
            <a:r>
              <a:rPr lang="en-US" b="0" dirty="0"/>
              <a:t> </a:t>
            </a:r>
            <a:r>
              <a:rPr lang="en-US" b="0" dirty="0" smtClean="0"/>
              <a:t>Foundations 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Conducted by the </a:t>
            </a:r>
            <a:r>
              <a:rPr lang="en-US" b="0" dirty="0">
                <a:solidFill>
                  <a:srgbClr val="676A55"/>
                </a:solidFill>
              </a:rPr>
              <a:t>Center for Community Health and Evaluation and Human Impact Partners 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Methods: 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="0" dirty="0" smtClean="0"/>
              <a:t>national survey of</a:t>
            </a:r>
            <a:br>
              <a:rPr lang="en-US" b="0" dirty="0" smtClean="0"/>
            </a:br>
            <a:r>
              <a:rPr lang="en-US" b="0" dirty="0" smtClean="0"/>
              <a:t>completed </a:t>
            </a:r>
            <a:r>
              <a:rPr lang="en-US" b="0" dirty="0"/>
              <a:t>HIA </a:t>
            </a:r>
            <a:r>
              <a:rPr lang="en-US" b="0" dirty="0" smtClean="0"/>
              <a:t>projects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="0" dirty="0" smtClean="0"/>
              <a:t>interviews </a:t>
            </a:r>
            <a:r>
              <a:rPr lang="en-US" b="0" dirty="0"/>
              <a:t>with experienced </a:t>
            </a:r>
            <a:r>
              <a:rPr lang="en-US" b="0" dirty="0" smtClean="0"/>
              <a:t>practitioners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in-depth case studies of four current </a:t>
            </a:r>
            <a:r>
              <a:rPr lang="en-US" dirty="0" smtClean="0"/>
              <a:t>HIAs</a:t>
            </a:r>
            <a:r>
              <a:rPr lang="en-US" b="0" i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2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293793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the Impacted Community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60" y="9144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Most </a:t>
            </a:r>
            <a:r>
              <a:rPr lang="en-US" b="0" dirty="0"/>
              <a:t>effective strategies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for HIA teams to identify 	who </a:t>
            </a:r>
            <a:r>
              <a:rPr lang="en-US" b="0" dirty="0"/>
              <a:t>to engage to </a:t>
            </a:r>
            <a:r>
              <a:rPr lang="en-US" b="0" dirty="0" smtClean="0"/>
              <a:t>						represent </a:t>
            </a:r>
            <a:r>
              <a:rPr lang="en-US" b="0" dirty="0"/>
              <a:t>the </a:t>
            </a:r>
            <a:r>
              <a:rPr lang="en-US" b="0" dirty="0" smtClean="0"/>
              <a:t>						impacted 						community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</a:p>
          <a:p>
            <a:r>
              <a:rPr lang="en-US" b="0" dirty="0" smtClean="0"/>
              <a:t>collaborating </a:t>
            </a:r>
            <a:r>
              <a:rPr lang="en-US" b="0" dirty="0"/>
              <a:t>with local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organizations (</a:t>
            </a:r>
            <a:r>
              <a:rPr lang="en-US" b="0" dirty="0"/>
              <a:t>86</a:t>
            </a:r>
            <a:r>
              <a:rPr lang="en-US" b="0" dirty="0" smtClean="0"/>
              <a:t>%)</a:t>
            </a:r>
            <a:endParaRPr lang="en-US" b="0" dirty="0"/>
          </a:p>
          <a:p>
            <a:r>
              <a:rPr lang="en-US" b="0" dirty="0" smtClean="0"/>
              <a:t>collaborating </a:t>
            </a:r>
            <a:r>
              <a:rPr lang="en-US" b="0" dirty="0"/>
              <a:t>with an interest group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affected </a:t>
            </a:r>
            <a:r>
              <a:rPr lang="en-US" b="0" dirty="0"/>
              <a:t>by a policy (70</a:t>
            </a:r>
            <a:r>
              <a:rPr lang="en-US" b="0" dirty="0" smtClean="0"/>
              <a:t>%)</a:t>
            </a:r>
            <a:endParaRPr lang="en-US" b="0" dirty="0"/>
          </a:p>
          <a:p>
            <a:r>
              <a:rPr lang="en-US" b="0" dirty="0" smtClean="0"/>
              <a:t>communicating </a:t>
            </a:r>
            <a:r>
              <a:rPr lang="en-US" b="0" dirty="0"/>
              <a:t>with individuals (70</a:t>
            </a:r>
            <a:r>
              <a:rPr lang="en-US" b="0" dirty="0" smtClean="0"/>
              <a:t>%)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699" y="0"/>
            <a:ext cx="6506310" cy="65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Effective Outreach Methods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3" y="1217240"/>
            <a:ext cx="7772400" cy="4802560"/>
          </a:xfrm>
        </p:spPr>
        <p:txBody>
          <a:bodyPr>
            <a:normAutofit/>
          </a:bodyPr>
          <a:lstStyle/>
          <a:p>
            <a:r>
              <a:rPr lang="en-US" b="0" dirty="0"/>
              <a:t>U</a:t>
            </a:r>
            <a:r>
              <a:rPr lang="en-US" b="0" dirty="0" smtClean="0"/>
              <a:t>se </a:t>
            </a:r>
            <a:r>
              <a:rPr lang="en-US" b="0" dirty="0"/>
              <a:t>of community organization(s)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(84%) </a:t>
            </a:r>
          </a:p>
          <a:p>
            <a:r>
              <a:rPr lang="en-US" b="0" dirty="0"/>
              <a:t>N</a:t>
            </a:r>
            <a:r>
              <a:rPr lang="en-US" b="0" dirty="0" smtClean="0"/>
              <a:t>etworked</a:t>
            </a:r>
            <a:r>
              <a:rPr lang="en-US" b="0" dirty="0"/>
              <a:t>/mutual contacts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(73%) </a:t>
            </a:r>
          </a:p>
          <a:p>
            <a:r>
              <a:rPr lang="en-US" b="0" dirty="0" smtClean="0"/>
              <a:t>Public meetings (66%)</a:t>
            </a: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b="0" i="1" dirty="0" smtClean="0"/>
              <a:t>Community </a:t>
            </a:r>
            <a:r>
              <a:rPr lang="en-US" b="0" i="1" dirty="0"/>
              <a:t>member </a:t>
            </a:r>
            <a:r>
              <a:rPr lang="en-US" b="0" i="1" dirty="0" smtClean="0"/>
              <a:t>respondent: </a:t>
            </a:r>
          </a:p>
          <a:p>
            <a:pPr marL="0" indent="0" algn="ctr">
              <a:buNone/>
            </a:pPr>
            <a:r>
              <a:rPr lang="en-US" b="0" i="1" dirty="0" smtClean="0"/>
              <a:t>“HIA </a:t>
            </a:r>
            <a:r>
              <a:rPr lang="en-US" b="0" i="1" dirty="0"/>
              <a:t>teams should </a:t>
            </a:r>
            <a:r>
              <a:rPr lang="en-US" b="0" i="1" dirty="0" smtClean="0"/>
              <a:t>come </a:t>
            </a:r>
            <a:r>
              <a:rPr lang="en-US" b="0" i="1" dirty="0"/>
              <a:t>to us.” </a:t>
            </a:r>
            <a:endParaRPr lang="en-US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37" y="12172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Effective Participation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Both groups:</a:t>
            </a:r>
          </a:p>
          <a:p>
            <a:pPr lvl="1"/>
            <a:r>
              <a:rPr lang="en-US" dirty="0" smtClean="0"/>
              <a:t>R</a:t>
            </a:r>
            <a:r>
              <a:rPr lang="en-US" b="0" dirty="0" smtClean="0"/>
              <a:t>espond to </a:t>
            </a:r>
            <a:r>
              <a:rPr lang="en-US" b="0" dirty="0"/>
              <a:t>a draft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of the HIA (62%)</a:t>
            </a:r>
            <a:endParaRPr lang="en-US" dirty="0"/>
          </a:p>
          <a:p>
            <a:pPr marL="0" indent="0">
              <a:buNone/>
            </a:pPr>
            <a:r>
              <a:rPr lang="en-US" b="0" dirty="0" smtClean="0">
                <a:solidFill>
                  <a:srgbClr val="676A55"/>
                </a:solidFill>
              </a:rPr>
              <a:t>Community </a:t>
            </a:r>
            <a:r>
              <a:rPr lang="en-US" b="0" dirty="0">
                <a:solidFill>
                  <a:srgbClr val="676A55"/>
                </a:solidFill>
              </a:rPr>
              <a:t>participant </a:t>
            </a:r>
            <a:r>
              <a:rPr lang="en-US" b="0" dirty="0" smtClean="0">
                <a:solidFill>
                  <a:srgbClr val="676A55"/>
                </a:solidFill>
              </a:rPr>
              <a:t/>
            </a:r>
            <a:br>
              <a:rPr lang="en-US" b="0" dirty="0" smtClean="0">
                <a:solidFill>
                  <a:srgbClr val="676A55"/>
                </a:solidFill>
              </a:rPr>
            </a:br>
            <a:r>
              <a:rPr lang="en-US" b="0" dirty="0" smtClean="0">
                <a:solidFill>
                  <a:srgbClr val="676A55"/>
                </a:solidFill>
              </a:rPr>
              <a:t>respondents (N = 28):</a:t>
            </a:r>
          </a:p>
          <a:p>
            <a:pPr lvl="1"/>
            <a:r>
              <a:rPr lang="en-US" dirty="0">
                <a:solidFill>
                  <a:srgbClr val="676A55"/>
                </a:solidFill>
              </a:rPr>
              <a:t>I</a:t>
            </a:r>
            <a:r>
              <a:rPr lang="en-US" dirty="0" smtClean="0">
                <a:solidFill>
                  <a:srgbClr val="676A55"/>
                </a:solidFill>
              </a:rPr>
              <a:t>nterviews </a:t>
            </a:r>
            <a:r>
              <a:rPr lang="en-US" dirty="0">
                <a:solidFill>
                  <a:srgbClr val="676A55"/>
                </a:solidFill>
              </a:rPr>
              <a:t>with </a:t>
            </a:r>
            <a:r>
              <a:rPr lang="en-US" dirty="0" smtClean="0">
                <a:solidFill>
                  <a:srgbClr val="676A55"/>
                </a:solidFill>
              </a:rPr>
              <a:t/>
            </a:r>
            <a:br>
              <a:rPr lang="en-US" dirty="0" smtClean="0">
                <a:solidFill>
                  <a:srgbClr val="676A55"/>
                </a:solidFill>
              </a:rPr>
            </a:br>
            <a:r>
              <a:rPr lang="en-US" dirty="0" smtClean="0">
                <a:solidFill>
                  <a:srgbClr val="676A55"/>
                </a:solidFill>
              </a:rPr>
              <a:t>key </a:t>
            </a:r>
            <a:r>
              <a:rPr lang="en-US" dirty="0">
                <a:solidFill>
                  <a:srgbClr val="676A55"/>
                </a:solidFill>
              </a:rPr>
              <a:t>people (71%)</a:t>
            </a:r>
          </a:p>
          <a:p>
            <a:pPr lvl="1"/>
            <a:r>
              <a:rPr lang="en-US" b="0" dirty="0" smtClean="0">
                <a:solidFill>
                  <a:srgbClr val="676A55"/>
                </a:solidFill>
              </a:rPr>
              <a:t>Data collection (64%)</a:t>
            </a:r>
          </a:p>
          <a:p>
            <a:pPr marL="0" indent="0">
              <a:buNone/>
            </a:pPr>
            <a:r>
              <a:rPr lang="en-US" b="0" dirty="0" smtClean="0"/>
              <a:t>HIA team respondents (N = 59): </a:t>
            </a:r>
          </a:p>
          <a:p>
            <a:pPr lvl="1"/>
            <a:r>
              <a:rPr lang="en-US" dirty="0" smtClean="0"/>
              <a:t>I</a:t>
            </a:r>
            <a:r>
              <a:rPr lang="en-US" b="0" dirty="0" smtClean="0"/>
              <a:t>nclusion </a:t>
            </a:r>
            <a:r>
              <a:rPr lang="en-US" b="0" dirty="0"/>
              <a:t>on a steering </a:t>
            </a:r>
            <a:r>
              <a:rPr lang="en-US" b="0" dirty="0" smtClean="0"/>
              <a:t>committee (64%)</a:t>
            </a:r>
          </a:p>
          <a:p>
            <a:pPr lvl="1"/>
            <a:r>
              <a:rPr lang="en-US" dirty="0"/>
              <a:t>P</a:t>
            </a:r>
            <a:r>
              <a:rPr lang="en-US" b="0" dirty="0" smtClean="0"/>
              <a:t>ublic meetings (61%)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29" y="1371600"/>
            <a:ext cx="3527818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Selection Criteria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3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-21575" b="-21575"/>
          <a:stretch>
            <a:fillRect/>
          </a:stretch>
        </p:blipFill>
        <p:spPr>
          <a:xfrm>
            <a:off x="685800" y="0"/>
            <a:ext cx="7772400" cy="5105400"/>
          </a:xfrm>
        </p:spPr>
      </p:pic>
      <p:sp>
        <p:nvSpPr>
          <p:cNvPr id="12" name="TextBox 11"/>
          <p:cNvSpPr txBox="1"/>
          <p:nvPr/>
        </p:nvSpPr>
        <p:spPr>
          <a:xfrm>
            <a:off x="685800" y="4427931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1200"/>
              </a:spcAft>
            </a:pPr>
            <a:r>
              <a:rPr lang="en-US" sz="2400" dirty="0" smtClean="0"/>
              <a:t>Selected 47 HIAs completed between January 2010 and September 2013</a:t>
            </a:r>
          </a:p>
          <a:p>
            <a:pPr marL="236538" indent="-236538">
              <a:spcAft>
                <a:spcPts val="1200"/>
              </a:spcAft>
            </a:pPr>
            <a:r>
              <a:rPr lang="en-US" sz="2400" dirty="0" smtClean="0">
                <a:solidFill>
                  <a:srgbClr val="676A55"/>
                </a:solidFill>
              </a:rPr>
              <a:t>Diversified sample by sector, geography, and decision-making level</a:t>
            </a:r>
          </a:p>
        </p:txBody>
      </p:sp>
    </p:spTree>
    <p:extLst>
      <p:ext uri="{BB962C8B-B14F-4D97-AF65-F5344CB8AC3E}">
        <p14:creationId xmlns:p14="http://schemas.microsoft.com/office/powerpoint/2010/main" val="2618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Survey Respondents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2048933"/>
          </a:xfrm>
        </p:spPr>
        <p:txBody>
          <a:bodyPr>
            <a:normAutofit fontScale="92500" lnSpcReduction="20000"/>
          </a:bodyPr>
          <a:lstStyle/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/>
              <a:t>47 HIAs </a:t>
            </a:r>
            <a:r>
              <a:rPr lang="en-US" b="0" dirty="0"/>
              <a:t>for the survey were identified through the Health Impact Project </a:t>
            </a:r>
            <a:r>
              <a:rPr lang="en-US" b="0" dirty="0" smtClean="0"/>
              <a:t>database 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dirty="0" smtClean="0">
                <a:solidFill>
                  <a:srgbClr val="676A55"/>
                </a:solidFill>
              </a:rPr>
              <a:t>Project </a:t>
            </a:r>
            <a:r>
              <a:rPr lang="en-US" b="0" dirty="0">
                <a:solidFill>
                  <a:srgbClr val="676A55"/>
                </a:solidFill>
              </a:rPr>
              <a:t>leads were contacted first, then </a:t>
            </a:r>
            <a:r>
              <a:rPr lang="en-US" b="0" dirty="0" smtClean="0">
                <a:solidFill>
                  <a:srgbClr val="676A55"/>
                </a:solidFill>
              </a:rPr>
              <a:t>asked </a:t>
            </a:r>
            <a:r>
              <a:rPr lang="en-US" b="0" dirty="0">
                <a:solidFill>
                  <a:srgbClr val="676A55"/>
                </a:solidFill>
              </a:rPr>
              <a:t>to identify 1-3 community representatives </a:t>
            </a:r>
            <a:r>
              <a:rPr lang="en-US" b="0" dirty="0" smtClean="0">
                <a:solidFill>
                  <a:srgbClr val="676A55"/>
                </a:solidFill>
              </a:rPr>
              <a:t>to also </a:t>
            </a:r>
            <a:r>
              <a:rPr lang="en-US" b="0" dirty="0">
                <a:solidFill>
                  <a:srgbClr val="676A55"/>
                </a:solidFill>
              </a:rPr>
              <a:t>take the </a:t>
            </a:r>
            <a:r>
              <a:rPr lang="en-US" b="0" dirty="0" smtClean="0">
                <a:solidFill>
                  <a:srgbClr val="676A55"/>
                </a:solidFill>
              </a:rPr>
              <a:t>survey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4</a:t>
            </a:fld>
            <a:endParaRPr lang="en-US">
              <a:solidFill>
                <a:srgbClr val="EAEBDE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43467731"/>
              </p:ext>
            </p:extLst>
          </p:nvPr>
        </p:nvGraphicFramePr>
        <p:xfrm>
          <a:off x="372533" y="2743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3067" y="2963333"/>
            <a:ext cx="2810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Note: Some respondents were identified by HIA leads as community members, but self-identified as HIA team members when they completed the </a:t>
            </a:r>
            <a:r>
              <a:rPr lang="en-US" sz="2000" i="1" dirty="0" smtClean="0"/>
              <a:t>survey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4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5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427780"/>
              </p:ext>
            </p:extLst>
          </p:nvPr>
        </p:nvGraphicFramePr>
        <p:xfrm>
          <a:off x="0" y="0"/>
          <a:ext cx="9144000" cy="702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79"/>
                <a:gridCol w="2822358"/>
                <a:gridCol w="4910463"/>
              </a:tblGrid>
              <a:tr h="402762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Goal,</a:t>
                      </a:r>
                      <a:r>
                        <a:rPr lang="en-US" baseline="0" dirty="0" smtClean="0"/>
                        <a:t> Defined by IAP2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HIA Interpretation</a:t>
                      </a:r>
                      <a:endParaRPr lang="en-US" dirty="0"/>
                    </a:p>
                  </a:txBody>
                  <a:tcPr/>
                </a:tc>
              </a:tr>
              <a:tr h="69518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</a:t>
                      </a:r>
                      <a:r>
                        <a:rPr lang="en-US" baseline="0" dirty="0" smtClean="0"/>
                        <a:t> public with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ommunity</a:t>
                      </a:r>
                      <a:r>
                        <a:rPr lang="en-US" baseline="0" dirty="0" smtClean="0"/>
                        <a:t> with information </a:t>
                      </a:r>
                      <a:r>
                        <a:rPr lang="en-US" dirty="0" smtClean="0"/>
                        <a:t>about the HIA process</a:t>
                      </a:r>
                      <a:endParaRPr lang="en-US" dirty="0"/>
                    </a:p>
                  </a:txBody>
                  <a:tcPr/>
                </a:tc>
              </a:tr>
              <a:tr h="1291048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Obtain feedback from public on analysis, alternatives</a:t>
                      </a:r>
                      <a:r>
                        <a:rPr lang="en-US" baseline="0" dirty="0" smtClean="0"/>
                        <a:t> and/or decisions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Feedback obtained: yes, through a few opportunities with limited participation</a:t>
                      </a:r>
                    </a:p>
                    <a:p>
                      <a:r>
                        <a:rPr lang="en-US" baseline="0" dirty="0" smtClean="0"/>
                        <a:t>Feedback used: yes or no</a:t>
                      </a:r>
                    </a:p>
                    <a:p>
                      <a:r>
                        <a:rPr lang="en-US" baseline="0" dirty="0" smtClean="0"/>
                        <a:t>Community role: not defined</a:t>
                      </a:r>
                      <a:endParaRPr lang="en-US" dirty="0"/>
                    </a:p>
                  </a:txBody>
                  <a:tcPr/>
                </a:tc>
              </a:tr>
              <a:tr h="1291048">
                <a:tc>
                  <a:txBody>
                    <a:bodyPr/>
                    <a:lstStyle/>
                    <a:p>
                      <a:r>
                        <a:rPr lang="en-US" dirty="0" smtClean="0"/>
                        <a:t>Involve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directly with public throughout process; ensure feedback is understood &amp; considered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obtained: yes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Feedback used: yes </a:t>
                      </a:r>
                    </a:p>
                    <a:p>
                      <a:r>
                        <a:rPr lang="en-US" baseline="0" dirty="0" smtClean="0"/>
                        <a:t>Community role: clear to all stakeholders &amp; decision-makers</a:t>
                      </a:r>
                      <a:endParaRPr lang="en-US" dirty="0"/>
                    </a:p>
                  </a:txBody>
                  <a:tcPr/>
                </a:tc>
              </a:tr>
              <a:tr h="1291048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Partner with public in development of alternatives &amp; identification of preferred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obtained: yes</a:t>
                      </a:r>
                    </a:p>
                    <a:p>
                      <a:r>
                        <a:rPr lang="en-US" dirty="0" smtClean="0"/>
                        <a:t>Feedback used: yes</a:t>
                      </a:r>
                    </a:p>
                    <a:p>
                      <a:r>
                        <a:rPr lang="en-US" dirty="0" smtClean="0"/>
                        <a:t>Community role: clear</a:t>
                      </a:r>
                    </a:p>
                    <a:p>
                      <a:r>
                        <a:rPr lang="en-US" dirty="0" smtClean="0"/>
                        <a:t>Decision-making authority: shared</a:t>
                      </a:r>
                      <a:endParaRPr lang="en-US" dirty="0"/>
                    </a:p>
                  </a:txBody>
                  <a:tcPr/>
                </a:tc>
              </a:tr>
              <a:tr h="1886915">
                <a:tc>
                  <a:txBody>
                    <a:bodyPr/>
                    <a:lstStyle/>
                    <a:p>
                      <a:r>
                        <a:rPr lang="en-US" dirty="0" smtClean="0"/>
                        <a:t>Empower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Place final decision-making in the hands of the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obtained: yes, in frequent &amp; participatory manner</a:t>
                      </a:r>
                    </a:p>
                    <a:p>
                      <a:r>
                        <a:rPr lang="en-US" dirty="0" smtClean="0"/>
                        <a:t>Feedback</a:t>
                      </a:r>
                      <a:r>
                        <a:rPr lang="en-US" baseline="0" dirty="0" smtClean="0"/>
                        <a:t> used: yes</a:t>
                      </a:r>
                    </a:p>
                    <a:p>
                      <a:r>
                        <a:rPr lang="en-US" baseline="0" dirty="0" smtClean="0"/>
                        <a:t>Community role: clear</a:t>
                      </a:r>
                    </a:p>
                    <a:p>
                      <a:r>
                        <a:rPr lang="en-US" baseline="0" dirty="0" smtClean="0"/>
                        <a:t>Decision-making authority: Community has final authority on HIA decisions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6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7" y="0"/>
            <a:ext cx="7358063" cy="609600"/>
          </a:xfrm>
        </p:spPr>
        <p:txBody>
          <a:bodyPr/>
          <a:lstStyle/>
          <a:p>
            <a:r>
              <a:rPr lang="en-US" b="1" dirty="0" smtClean="0"/>
              <a:t>Level of Community Participation in HIAs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7</a:t>
            </a:fld>
            <a:endParaRPr lang="en-US">
              <a:solidFill>
                <a:srgbClr val="EAEBD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38" y="5400432"/>
            <a:ext cx="871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Note: </a:t>
            </a:r>
            <a:r>
              <a:rPr lang="en-US" sz="2000" i="1" dirty="0" smtClean="0"/>
              <a:t>Of the 22 </a:t>
            </a:r>
            <a:r>
              <a:rPr lang="en-US" sz="2000" i="1" dirty="0"/>
              <a:t>HIAs with both types of respondents, we found disagreement about the level of community </a:t>
            </a:r>
            <a:r>
              <a:rPr lang="en-US" sz="2000" i="1" dirty="0" smtClean="0"/>
              <a:t>participation in half (11/22). </a:t>
            </a:r>
            <a:endParaRPr lang="en-US" sz="2000" i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8340597"/>
              </p:ext>
            </p:extLst>
          </p:nvPr>
        </p:nvGraphicFramePr>
        <p:xfrm>
          <a:off x="617391" y="776211"/>
          <a:ext cx="8312297" cy="4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70800" cy="609600"/>
          </a:xfrm>
        </p:spPr>
        <p:txBody>
          <a:bodyPr/>
          <a:lstStyle/>
          <a:p>
            <a:r>
              <a:rPr lang="en-US" b="1" dirty="0" smtClean="0"/>
              <a:t>Level of Participation by Organization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HIA team members who reported community participation in their HIA was at the level of Collaborate or Empower</a:t>
            </a:r>
            <a:r>
              <a:rPr lang="en-US" b="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8</a:t>
            </a:fld>
            <a:endParaRPr lang="en-US">
              <a:solidFill>
                <a:srgbClr val="EAEBDE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66793094"/>
              </p:ext>
            </p:extLst>
          </p:nvPr>
        </p:nvGraphicFramePr>
        <p:xfrm>
          <a:off x="685800" y="2536825"/>
          <a:ext cx="7899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26" y="9801"/>
            <a:ext cx="7128374" cy="609600"/>
          </a:xfrm>
        </p:spPr>
        <p:txBody>
          <a:bodyPr>
            <a:noAutofit/>
          </a:bodyPr>
          <a:lstStyle/>
          <a:p>
            <a:r>
              <a:rPr lang="en-US" b="1" dirty="0" smtClean="0"/>
              <a:t>Facilitators of Community Participation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4880"/>
            <a:ext cx="7772400" cy="4784919"/>
          </a:xfrm>
        </p:spPr>
        <p:txBody>
          <a:bodyPr/>
          <a:lstStyle/>
          <a:p>
            <a:pPr marL="236538" indent="-236538">
              <a:buNone/>
            </a:pPr>
            <a:r>
              <a:rPr lang="en-US" b="0" dirty="0" smtClean="0"/>
              <a:t>Familiarity with the </a:t>
            </a:r>
            <a:br>
              <a:rPr lang="en-US" b="0" dirty="0" smtClean="0"/>
            </a:br>
            <a:r>
              <a:rPr lang="en-US" b="0" dirty="0" smtClean="0"/>
              <a:t>decision</a:t>
            </a:r>
            <a:r>
              <a:rPr lang="en-US" b="0" dirty="0"/>
              <a:t>-making </a:t>
            </a:r>
            <a:r>
              <a:rPr lang="en-US" b="0" dirty="0" smtClean="0"/>
              <a:t>process (89%)</a:t>
            </a:r>
            <a:endParaRPr lang="en-US" b="0" dirty="0"/>
          </a:p>
          <a:p>
            <a:pPr marL="236538" indent="-236538">
              <a:buNone/>
            </a:pPr>
            <a:r>
              <a:rPr lang="en-US" b="0" dirty="0" smtClean="0">
                <a:solidFill>
                  <a:srgbClr val="676A55"/>
                </a:solidFill>
              </a:rPr>
              <a:t>Established relationships </a:t>
            </a:r>
            <a:br>
              <a:rPr lang="en-US" b="0" dirty="0" smtClean="0">
                <a:solidFill>
                  <a:srgbClr val="676A55"/>
                </a:solidFill>
              </a:rPr>
            </a:br>
            <a:r>
              <a:rPr lang="en-US" b="0" dirty="0" smtClean="0">
                <a:solidFill>
                  <a:srgbClr val="676A55"/>
                </a:solidFill>
              </a:rPr>
              <a:t>(89%)</a:t>
            </a:r>
            <a:endParaRPr lang="en-US" b="0" dirty="0">
              <a:solidFill>
                <a:srgbClr val="676A55"/>
              </a:solidFill>
            </a:endParaRPr>
          </a:p>
          <a:p>
            <a:pPr marL="236538" indent="-236538">
              <a:buNone/>
            </a:pPr>
            <a:r>
              <a:rPr lang="en-US" b="0" dirty="0" smtClean="0"/>
              <a:t>Time (89%)</a:t>
            </a:r>
          </a:p>
          <a:p>
            <a:pPr marL="236538" indent="-236538">
              <a:buNone/>
            </a:pPr>
            <a:r>
              <a:rPr lang="en-US" b="0" dirty="0" smtClean="0">
                <a:solidFill>
                  <a:srgbClr val="676A55"/>
                </a:solidFill>
              </a:rPr>
              <a:t>Facilitation expertise (75%)</a:t>
            </a:r>
          </a:p>
          <a:p>
            <a:pPr marL="236538" indent="-236538">
              <a:buNone/>
            </a:pPr>
            <a:r>
              <a:rPr lang="en-US" b="0" dirty="0" smtClean="0"/>
              <a:t>Communications/outreach expertise (67%)</a:t>
            </a:r>
          </a:p>
          <a:p>
            <a:pPr marL="236538" indent="-236538">
              <a:buNone/>
            </a:pPr>
            <a:r>
              <a:rPr lang="en-US" b="0" dirty="0" smtClean="0">
                <a:solidFill>
                  <a:srgbClr val="676A55"/>
                </a:solidFill>
              </a:rPr>
              <a:t>Community organizing expertise (64%)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9</a:t>
            </a:fld>
            <a:endParaRPr lang="en-US">
              <a:solidFill>
                <a:srgbClr val="EAEBD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693333"/>
            <a:ext cx="3492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732</Words>
  <Application>Microsoft Office PowerPoint</Application>
  <PresentationFormat>On-screen Show (4:3)</PresentationFormat>
  <Paragraphs>193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National Evaluation of  Community Participation in HIA</vt:lpstr>
      <vt:lpstr>Project Description</vt:lpstr>
      <vt:lpstr>Selection Criteria</vt:lpstr>
      <vt:lpstr>Survey Respondents</vt:lpstr>
      <vt:lpstr>PowerPoint Presentation</vt:lpstr>
      <vt:lpstr>PowerPoint Presentation</vt:lpstr>
      <vt:lpstr>Level of Community Participation in HIAs</vt:lpstr>
      <vt:lpstr>Level of Participation by Organization Type</vt:lpstr>
      <vt:lpstr>Facilitators of Community Participation</vt:lpstr>
      <vt:lpstr>Barriers to Community Participation</vt:lpstr>
      <vt:lpstr>Compensation to Community Participants</vt:lpstr>
      <vt:lpstr>Positive Impacts of Community Participation</vt:lpstr>
      <vt:lpstr>Civic Agency</vt:lpstr>
      <vt:lpstr>Impact of Community Participation on Success of HIA</vt:lpstr>
      <vt:lpstr>Conclusions</vt:lpstr>
      <vt:lpstr>Coming Soon…</vt:lpstr>
      <vt:lpstr>Report Authors</vt:lpstr>
      <vt:lpstr>PowerPoint Presentation</vt:lpstr>
      <vt:lpstr>Why Evaluate Community Participation in HIA?</vt:lpstr>
      <vt:lpstr>Identifying the Impacted Community</vt:lpstr>
      <vt:lpstr>Effective Outreach Methods </vt:lpstr>
      <vt:lpstr>Effective Participation Methods</vt:lpstr>
    </vt:vector>
  </TitlesOfParts>
  <Company>Human Impact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Impact Assessment  Training</dc:title>
  <dc:creator>Holly Avey</dc:creator>
  <cp:lastModifiedBy>Whitney Magendie</cp:lastModifiedBy>
  <cp:revision>66</cp:revision>
  <dcterms:created xsi:type="dcterms:W3CDTF">2015-05-15T22:17:51Z</dcterms:created>
  <dcterms:modified xsi:type="dcterms:W3CDTF">2015-06-18T13:38:20Z</dcterms:modified>
</cp:coreProperties>
</file>