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4" r:id="rId7"/>
    <p:sldId id="274" r:id="rId8"/>
    <p:sldId id="265" r:id="rId9"/>
    <p:sldId id="266" r:id="rId10"/>
    <p:sldId id="268" r:id="rId11"/>
    <p:sldId id="277" r:id="rId12"/>
    <p:sldId id="271" r:id="rId13"/>
    <p:sldId id="276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292" autoAdjust="0"/>
  </p:normalViewPr>
  <p:slideViewPr>
    <p:cSldViewPr snapToGrid="0" snapToObjects="1">
      <p:cViewPr varScale="1">
        <p:scale>
          <a:sx n="91" d="100"/>
          <a:sy n="91" d="100"/>
        </p:scale>
        <p:origin x="-1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A16FAC-6E9E-724D-8925-CD425D544261}" type="doc">
      <dgm:prSet loTypeId="urn:microsoft.com/office/officeart/2005/8/layout/default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A98A9106-B331-5047-B755-A43E4D8D290C}">
      <dgm:prSet custT="1"/>
      <dgm:spPr/>
      <dgm:t>
        <a:bodyPr/>
        <a:lstStyle/>
        <a:p>
          <a:pPr rtl="0"/>
          <a:r>
            <a:rPr lang="en-US" sz="2400" dirty="0" smtClean="0"/>
            <a:t>FDK &amp; educational attainment</a:t>
          </a:r>
          <a:endParaRPr lang="en-US" sz="2400" dirty="0"/>
        </a:p>
      </dgm:t>
    </dgm:pt>
    <dgm:pt modelId="{B87A04A4-D3DB-A44E-97F3-27C21DBD3DE5}" type="parTrans" cxnId="{485C0303-7E6B-2C46-A31F-5CC478F79CF0}">
      <dgm:prSet/>
      <dgm:spPr/>
      <dgm:t>
        <a:bodyPr/>
        <a:lstStyle/>
        <a:p>
          <a:endParaRPr lang="en-US"/>
        </a:p>
      </dgm:t>
    </dgm:pt>
    <dgm:pt modelId="{6A66623D-8547-6A42-B916-E731CD770FFE}" type="sibTrans" cxnId="{485C0303-7E6B-2C46-A31F-5CC478F79CF0}">
      <dgm:prSet/>
      <dgm:spPr/>
      <dgm:t>
        <a:bodyPr/>
        <a:lstStyle/>
        <a:p>
          <a:endParaRPr lang="en-US"/>
        </a:p>
      </dgm:t>
    </dgm:pt>
    <dgm:pt modelId="{699F431F-41BC-D449-8359-F1B2573CBA6C}">
      <dgm:prSet custT="1"/>
      <dgm:spPr/>
      <dgm:t>
        <a:bodyPr/>
        <a:lstStyle/>
        <a:p>
          <a:pPr rtl="0"/>
          <a:r>
            <a:rPr lang="en-US" sz="2800" dirty="0" smtClean="0"/>
            <a:t>FDK &amp; physical development</a:t>
          </a:r>
          <a:endParaRPr lang="en-US" sz="2800" dirty="0"/>
        </a:p>
      </dgm:t>
    </dgm:pt>
    <dgm:pt modelId="{F639840A-7C76-B54E-9448-1367B586BF15}" type="parTrans" cxnId="{412DCEF6-FBE3-F242-B19B-13843CE715D7}">
      <dgm:prSet/>
      <dgm:spPr/>
      <dgm:t>
        <a:bodyPr/>
        <a:lstStyle/>
        <a:p>
          <a:endParaRPr lang="en-US"/>
        </a:p>
      </dgm:t>
    </dgm:pt>
    <dgm:pt modelId="{A647777A-E6F8-6B4D-A77A-1542CFAF0E4F}" type="sibTrans" cxnId="{412DCEF6-FBE3-F242-B19B-13843CE715D7}">
      <dgm:prSet/>
      <dgm:spPr/>
      <dgm:t>
        <a:bodyPr/>
        <a:lstStyle/>
        <a:p>
          <a:endParaRPr lang="en-US"/>
        </a:p>
      </dgm:t>
    </dgm:pt>
    <dgm:pt modelId="{865271EF-33EE-E848-8A68-62BA4DFCC7D9}">
      <dgm:prSet custT="1"/>
      <dgm:spPr/>
      <dgm:t>
        <a:bodyPr/>
        <a:lstStyle/>
        <a:p>
          <a:pPr rtl="0"/>
          <a:r>
            <a:rPr lang="en-US" sz="2800" dirty="0" smtClean="0"/>
            <a:t>FDK &amp; school-based services</a:t>
          </a:r>
          <a:endParaRPr lang="en-US" sz="2800" dirty="0"/>
        </a:p>
      </dgm:t>
    </dgm:pt>
    <dgm:pt modelId="{B4651E4A-43B8-4541-B925-6912E2023819}" type="parTrans" cxnId="{32E129A5-B34C-5D4F-B1DF-1FE771014BF7}">
      <dgm:prSet/>
      <dgm:spPr/>
      <dgm:t>
        <a:bodyPr/>
        <a:lstStyle/>
        <a:p>
          <a:endParaRPr lang="en-US"/>
        </a:p>
      </dgm:t>
    </dgm:pt>
    <dgm:pt modelId="{302710E9-72A3-C040-AB20-5F427105C9BC}" type="sibTrans" cxnId="{32E129A5-B34C-5D4F-B1DF-1FE771014BF7}">
      <dgm:prSet/>
      <dgm:spPr/>
      <dgm:t>
        <a:bodyPr/>
        <a:lstStyle/>
        <a:p>
          <a:endParaRPr lang="en-US"/>
        </a:p>
      </dgm:t>
    </dgm:pt>
    <dgm:pt modelId="{7A131F89-A63A-3A42-BE87-7B24FE4DA272}" type="pres">
      <dgm:prSet presAssocID="{C8A16FAC-6E9E-724D-8925-CD425D5442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713730-6D3F-854E-A4EC-A0A7F242ACA0}" type="pres">
      <dgm:prSet presAssocID="{A98A9106-B331-5047-B755-A43E4D8D290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F50985-493D-0748-B910-55AAFADEA8B8}" type="pres">
      <dgm:prSet presAssocID="{6A66623D-8547-6A42-B916-E731CD770FFE}" presName="sibTrans" presStyleCnt="0"/>
      <dgm:spPr/>
    </dgm:pt>
    <dgm:pt modelId="{44CEC975-D76A-FC45-9A85-9C5A69407F36}" type="pres">
      <dgm:prSet presAssocID="{699F431F-41BC-D449-8359-F1B2573CBA6C}" presName="node" presStyleLbl="node1" presStyleIdx="1" presStyleCnt="3" custLinFactNeighborX="-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03A190-E6E0-7F46-AAC6-5B30E0285A46}" type="pres">
      <dgm:prSet presAssocID="{A647777A-E6F8-6B4D-A77A-1542CFAF0E4F}" presName="sibTrans" presStyleCnt="0"/>
      <dgm:spPr/>
    </dgm:pt>
    <dgm:pt modelId="{074728A9-5153-814D-9DA1-B5D206EAC189}" type="pres">
      <dgm:prSet presAssocID="{865271EF-33EE-E848-8A68-62BA4DFCC7D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E129A5-B34C-5D4F-B1DF-1FE771014BF7}" srcId="{C8A16FAC-6E9E-724D-8925-CD425D544261}" destId="{865271EF-33EE-E848-8A68-62BA4DFCC7D9}" srcOrd="2" destOrd="0" parTransId="{B4651E4A-43B8-4541-B925-6912E2023819}" sibTransId="{302710E9-72A3-C040-AB20-5F427105C9BC}"/>
    <dgm:cxn modelId="{120AF6A2-9A98-B645-8822-5B5B31C34B83}" type="presOf" srcId="{865271EF-33EE-E848-8A68-62BA4DFCC7D9}" destId="{074728A9-5153-814D-9DA1-B5D206EAC189}" srcOrd="0" destOrd="0" presId="urn:microsoft.com/office/officeart/2005/8/layout/default"/>
    <dgm:cxn modelId="{3D3218D9-4D42-194F-8DC7-3E1ED0B6F9EC}" type="presOf" srcId="{C8A16FAC-6E9E-724D-8925-CD425D544261}" destId="{7A131F89-A63A-3A42-BE87-7B24FE4DA272}" srcOrd="0" destOrd="0" presId="urn:microsoft.com/office/officeart/2005/8/layout/default"/>
    <dgm:cxn modelId="{058AD536-F1E8-BA49-A862-097693240E50}" type="presOf" srcId="{699F431F-41BC-D449-8359-F1B2573CBA6C}" destId="{44CEC975-D76A-FC45-9A85-9C5A69407F36}" srcOrd="0" destOrd="0" presId="urn:microsoft.com/office/officeart/2005/8/layout/default"/>
    <dgm:cxn modelId="{485C0303-7E6B-2C46-A31F-5CC478F79CF0}" srcId="{C8A16FAC-6E9E-724D-8925-CD425D544261}" destId="{A98A9106-B331-5047-B755-A43E4D8D290C}" srcOrd="0" destOrd="0" parTransId="{B87A04A4-D3DB-A44E-97F3-27C21DBD3DE5}" sibTransId="{6A66623D-8547-6A42-B916-E731CD770FFE}"/>
    <dgm:cxn modelId="{412DCEF6-FBE3-F242-B19B-13843CE715D7}" srcId="{C8A16FAC-6E9E-724D-8925-CD425D544261}" destId="{699F431F-41BC-D449-8359-F1B2573CBA6C}" srcOrd="1" destOrd="0" parTransId="{F639840A-7C76-B54E-9448-1367B586BF15}" sibTransId="{A647777A-E6F8-6B4D-A77A-1542CFAF0E4F}"/>
    <dgm:cxn modelId="{C7B69906-32C1-7B40-8D8C-511CC8985C60}" type="presOf" srcId="{A98A9106-B331-5047-B755-A43E4D8D290C}" destId="{4E713730-6D3F-854E-A4EC-A0A7F242ACA0}" srcOrd="0" destOrd="0" presId="urn:microsoft.com/office/officeart/2005/8/layout/default"/>
    <dgm:cxn modelId="{A396CB89-1D9A-5047-A946-BB50C86CFBF6}" type="presParOf" srcId="{7A131F89-A63A-3A42-BE87-7B24FE4DA272}" destId="{4E713730-6D3F-854E-A4EC-A0A7F242ACA0}" srcOrd="0" destOrd="0" presId="urn:microsoft.com/office/officeart/2005/8/layout/default"/>
    <dgm:cxn modelId="{983D472E-CA06-E94A-B0F3-943C15443D08}" type="presParOf" srcId="{7A131F89-A63A-3A42-BE87-7B24FE4DA272}" destId="{40F50985-493D-0748-B910-55AAFADEA8B8}" srcOrd="1" destOrd="0" presId="urn:microsoft.com/office/officeart/2005/8/layout/default"/>
    <dgm:cxn modelId="{4B4C501C-18D7-AB4F-BE8F-825C062D16DD}" type="presParOf" srcId="{7A131F89-A63A-3A42-BE87-7B24FE4DA272}" destId="{44CEC975-D76A-FC45-9A85-9C5A69407F36}" srcOrd="2" destOrd="0" presId="urn:microsoft.com/office/officeart/2005/8/layout/default"/>
    <dgm:cxn modelId="{38809F82-A5C3-F34E-B99C-3113A49456EC}" type="presParOf" srcId="{7A131F89-A63A-3A42-BE87-7B24FE4DA272}" destId="{8703A190-E6E0-7F46-AAC6-5B30E0285A46}" srcOrd="3" destOrd="0" presId="urn:microsoft.com/office/officeart/2005/8/layout/default"/>
    <dgm:cxn modelId="{7C8F2891-ADEF-AC40-92DF-01FED366729B}" type="presParOf" srcId="{7A131F89-A63A-3A42-BE87-7B24FE4DA272}" destId="{074728A9-5153-814D-9DA1-B5D206EAC18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CA49DA-6C3C-7D46-B817-C5957E195DA0}" type="doc">
      <dgm:prSet loTypeId="urn:microsoft.com/office/officeart/2005/8/layout/process4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62CA3B50-AF4E-7842-B383-5D4E3591323A}">
      <dgm:prSet phldrT="[Text]"/>
      <dgm:spPr/>
      <dgm:t>
        <a:bodyPr/>
        <a:lstStyle/>
        <a:p>
          <a:r>
            <a:rPr lang="en-US" dirty="0" smtClean="0"/>
            <a:t>Literature Review</a:t>
          </a:r>
          <a:endParaRPr lang="en-US" dirty="0"/>
        </a:p>
      </dgm:t>
    </dgm:pt>
    <dgm:pt modelId="{E5B3096A-F873-454A-9DC8-5D02AC22E1CD}" type="parTrans" cxnId="{7223791A-2E0B-784D-980D-874AC7F9252A}">
      <dgm:prSet/>
      <dgm:spPr/>
      <dgm:t>
        <a:bodyPr/>
        <a:lstStyle/>
        <a:p>
          <a:endParaRPr lang="en-US"/>
        </a:p>
      </dgm:t>
    </dgm:pt>
    <dgm:pt modelId="{E4C7F3E2-C08D-684E-BA95-A4AB17EBEA5F}" type="sibTrans" cxnId="{7223791A-2E0B-784D-980D-874AC7F9252A}">
      <dgm:prSet/>
      <dgm:spPr/>
      <dgm:t>
        <a:bodyPr/>
        <a:lstStyle/>
        <a:p>
          <a:endParaRPr lang="en-US"/>
        </a:p>
      </dgm:t>
    </dgm:pt>
    <dgm:pt modelId="{535ECA1A-8C76-5D40-92A6-99802F9D7165}">
      <dgm:prSet phldrT="[Text]"/>
      <dgm:spPr/>
      <dgm:t>
        <a:bodyPr/>
        <a:lstStyle/>
        <a:p>
          <a:r>
            <a:rPr lang="en-US" dirty="0" smtClean="0"/>
            <a:t>Community Engagement</a:t>
          </a:r>
          <a:endParaRPr lang="en-US" dirty="0"/>
        </a:p>
      </dgm:t>
    </dgm:pt>
    <dgm:pt modelId="{EEA79CC1-6553-3246-BF5B-494866D2BE6D}" type="parTrans" cxnId="{9389E646-4C59-B74A-BCDE-E35B2EA60040}">
      <dgm:prSet/>
      <dgm:spPr/>
      <dgm:t>
        <a:bodyPr/>
        <a:lstStyle/>
        <a:p>
          <a:endParaRPr lang="en-US"/>
        </a:p>
      </dgm:t>
    </dgm:pt>
    <dgm:pt modelId="{FAD595E3-2EDA-874E-8CD6-3776A2CD5BF0}" type="sibTrans" cxnId="{9389E646-4C59-B74A-BCDE-E35B2EA60040}">
      <dgm:prSet/>
      <dgm:spPr/>
      <dgm:t>
        <a:bodyPr/>
        <a:lstStyle/>
        <a:p>
          <a:endParaRPr lang="en-US"/>
        </a:p>
      </dgm:t>
    </dgm:pt>
    <dgm:pt modelId="{A5875034-6E2D-E94D-B23F-DAB901B7BF3A}">
      <dgm:prSet phldrT="[Text]"/>
      <dgm:spPr/>
      <dgm:t>
        <a:bodyPr/>
        <a:lstStyle/>
        <a:p>
          <a:r>
            <a:rPr lang="en-US" dirty="0" smtClean="0"/>
            <a:t>Survey</a:t>
          </a:r>
          <a:endParaRPr lang="en-US" dirty="0"/>
        </a:p>
      </dgm:t>
    </dgm:pt>
    <dgm:pt modelId="{9A0B7FD5-F70D-6E4C-9E6F-870EB4606D92}" type="parTrans" cxnId="{A87F0AE7-B6F5-0E48-9C83-F49D2267BD4E}">
      <dgm:prSet/>
      <dgm:spPr/>
      <dgm:t>
        <a:bodyPr/>
        <a:lstStyle/>
        <a:p>
          <a:endParaRPr lang="en-US"/>
        </a:p>
      </dgm:t>
    </dgm:pt>
    <dgm:pt modelId="{052AF473-E109-7044-950B-D4441E6A1E81}" type="sibTrans" cxnId="{A87F0AE7-B6F5-0E48-9C83-F49D2267BD4E}">
      <dgm:prSet/>
      <dgm:spPr/>
      <dgm:t>
        <a:bodyPr/>
        <a:lstStyle/>
        <a:p>
          <a:endParaRPr lang="en-US"/>
        </a:p>
      </dgm:t>
    </dgm:pt>
    <dgm:pt modelId="{A3C77DB7-45D4-084F-A397-5CEF265E414D}">
      <dgm:prSet phldrT="[Text]"/>
      <dgm:spPr/>
      <dgm:t>
        <a:bodyPr/>
        <a:lstStyle/>
        <a:p>
          <a:r>
            <a:rPr lang="en-US" dirty="0" smtClean="0"/>
            <a:t>Focus group</a:t>
          </a:r>
          <a:endParaRPr lang="en-US" dirty="0"/>
        </a:p>
      </dgm:t>
    </dgm:pt>
    <dgm:pt modelId="{9C365234-FA0D-5245-867B-EF63BC79C3BD}" type="parTrans" cxnId="{10C3250A-D3ED-B84E-8F25-00A3DDAC48BD}">
      <dgm:prSet/>
      <dgm:spPr/>
      <dgm:t>
        <a:bodyPr/>
        <a:lstStyle/>
        <a:p>
          <a:endParaRPr lang="en-US"/>
        </a:p>
      </dgm:t>
    </dgm:pt>
    <dgm:pt modelId="{E75D1EED-71E6-3C44-A0FD-D46FADC1BA91}" type="sibTrans" cxnId="{10C3250A-D3ED-B84E-8F25-00A3DDAC48BD}">
      <dgm:prSet/>
      <dgm:spPr/>
      <dgm:t>
        <a:bodyPr/>
        <a:lstStyle/>
        <a:p>
          <a:endParaRPr lang="en-US"/>
        </a:p>
      </dgm:t>
    </dgm:pt>
    <dgm:pt modelId="{6F1F48B8-63EB-514C-A167-013254627939}">
      <dgm:prSet phldrT="[Text]"/>
      <dgm:spPr/>
      <dgm:t>
        <a:bodyPr/>
        <a:lstStyle/>
        <a:p>
          <a:r>
            <a:rPr lang="en-US" dirty="0" smtClean="0"/>
            <a:t>Steering Committee &amp; Internal Team</a:t>
          </a:r>
          <a:endParaRPr lang="en-US" dirty="0"/>
        </a:p>
      </dgm:t>
    </dgm:pt>
    <dgm:pt modelId="{90A2FADB-8CEF-044A-A7F1-07B8BB3785E7}" type="parTrans" cxnId="{CDE32924-0A9A-FC4F-91DB-D0EDA70A7CF2}">
      <dgm:prSet/>
      <dgm:spPr/>
      <dgm:t>
        <a:bodyPr/>
        <a:lstStyle/>
        <a:p>
          <a:endParaRPr lang="en-US"/>
        </a:p>
      </dgm:t>
    </dgm:pt>
    <dgm:pt modelId="{BF9BD9C7-4927-0542-8029-200F4CD01EC4}" type="sibTrans" cxnId="{CDE32924-0A9A-FC4F-91DB-D0EDA70A7CF2}">
      <dgm:prSet/>
      <dgm:spPr/>
      <dgm:t>
        <a:bodyPr/>
        <a:lstStyle/>
        <a:p>
          <a:endParaRPr lang="en-US"/>
        </a:p>
      </dgm:t>
    </dgm:pt>
    <dgm:pt modelId="{27D5203F-1971-1B4D-8860-6C5EF094D604}" type="pres">
      <dgm:prSet presAssocID="{D0CA49DA-6C3C-7D46-B817-C5957E195D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0C6498-001D-4747-A287-E178F5F4C9A6}" type="pres">
      <dgm:prSet presAssocID="{6F1F48B8-63EB-514C-A167-013254627939}" presName="boxAndChildren" presStyleCnt="0"/>
      <dgm:spPr/>
    </dgm:pt>
    <dgm:pt modelId="{2F9B66DC-F970-E841-A97E-02E491466069}" type="pres">
      <dgm:prSet presAssocID="{6F1F48B8-63EB-514C-A167-013254627939}" presName="parentTextBox" presStyleLbl="node1" presStyleIdx="0" presStyleCnt="3" custLinFactNeighborX="350"/>
      <dgm:spPr/>
      <dgm:t>
        <a:bodyPr/>
        <a:lstStyle/>
        <a:p>
          <a:endParaRPr lang="en-US"/>
        </a:p>
      </dgm:t>
    </dgm:pt>
    <dgm:pt modelId="{0AB43AD7-1939-904D-BA8A-28A3E8907018}" type="pres">
      <dgm:prSet presAssocID="{FAD595E3-2EDA-874E-8CD6-3776A2CD5BF0}" presName="sp" presStyleCnt="0"/>
      <dgm:spPr/>
    </dgm:pt>
    <dgm:pt modelId="{80878252-41D9-B34A-8288-3AE9D29330B6}" type="pres">
      <dgm:prSet presAssocID="{535ECA1A-8C76-5D40-92A6-99802F9D7165}" presName="arrowAndChildren" presStyleCnt="0"/>
      <dgm:spPr/>
    </dgm:pt>
    <dgm:pt modelId="{AE2B1D74-FE1D-7040-A9B5-8DED8F4E7680}" type="pres">
      <dgm:prSet presAssocID="{535ECA1A-8C76-5D40-92A6-99802F9D7165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39774B7C-290F-BF4D-87D7-0FA1C170E0FA}" type="pres">
      <dgm:prSet presAssocID="{535ECA1A-8C76-5D40-92A6-99802F9D7165}" presName="arrow" presStyleLbl="node1" presStyleIdx="1" presStyleCnt="3"/>
      <dgm:spPr/>
      <dgm:t>
        <a:bodyPr/>
        <a:lstStyle/>
        <a:p>
          <a:endParaRPr lang="en-US"/>
        </a:p>
      </dgm:t>
    </dgm:pt>
    <dgm:pt modelId="{C4133156-D36C-6745-A04F-2ED13F3D6B49}" type="pres">
      <dgm:prSet presAssocID="{535ECA1A-8C76-5D40-92A6-99802F9D7165}" presName="descendantArrow" presStyleCnt="0"/>
      <dgm:spPr/>
    </dgm:pt>
    <dgm:pt modelId="{91D387A1-44CC-2F40-B376-6D1CB7F174CE}" type="pres">
      <dgm:prSet presAssocID="{A5875034-6E2D-E94D-B23F-DAB901B7BF3A}" presName="childTextArrow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7FE1DA-CC52-DA41-B9F7-5D63A4B0F282}" type="pres">
      <dgm:prSet presAssocID="{A3C77DB7-45D4-084F-A397-5CEF265E414D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DDF9B2-A233-B340-867C-A2A4992B8744}" type="pres">
      <dgm:prSet presAssocID="{E4C7F3E2-C08D-684E-BA95-A4AB17EBEA5F}" presName="sp" presStyleCnt="0"/>
      <dgm:spPr/>
    </dgm:pt>
    <dgm:pt modelId="{378A3478-323D-B242-9A8A-B9D05BA61436}" type="pres">
      <dgm:prSet presAssocID="{62CA3B50-AF4E-7842-B383-5D4E3591323A}" presName="arrowAndChildren" presStyleCnt="0"/>
      <dgm:spPr/>
    </dgm:pt>
    <dgm:pt modelId="{06AF4CCB-04F8-0546-A641-166D58B30EE6}" type="pres">
      <dgm:prSet presAssocID="{62CA3B50-AF4E-7842-B383-5D4E3591323A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7223791A-2E0B-784D-980D-874AC7F9252A}" srcId="{D0CA49DA-6C3C-7D46-B817-C5957E195DA0}" destId="{62CA3B50-AF4E-7842-B383-5D4E3591323A}" srcOrd="0" destOrd="0" parTransId="{E5B3096A-F873-454A-9DC8-5D02AC22E1CD}" sibTransId="{E4C7F3E2-C08D-684E-BA95-A4AB17EBEA5F}"/>
    <dgm:cxn modelId="{C047820B-CFD1-F84F-A2C8-59D0AC6BC66C}" type="presOf" srcId="{6F1F48B8-63EB-514C-A167-013254627939}" destId="{2F9B66DC-F970-E841-A97E-02E491466069}" srcOrd="0" destOrd="0" presId="urn:microsoft.com/office/officeart/2005/8/layout/process4"/>
    <dgm:cxn modelId="{FA3EFD1E-E179-8A49-9C9B-902282A73D7F}" type="presOf" srcId="{535ECA1A-8C76-5D40-92A6-99802F9D7165}" destId="{39774B7C-290F-BF4D-87D7-0FA1C170E0FA}" srcOrd="1" destOrd="0" presId="urn:microsoft.com/office/officeart/2005/8/layout/process4"/>
    <dgm:cxn modelId="{9389E646-4C59-B74A-BCDE-E35B2EA60040}" srcId="{D0CA49DA-6C3C-7D46-B817-C5957E195DA0}" destId="{535ECA1A-8C76-5D40-92A6-99802F9D7165}" srcOrd="1" destOrd="0" parTransId="{EEA79CC1-6553-3246-BF5B-494866D2BE6D}" sibTransId="{FAD595E3-2EDA-874E-8CD6-3776A2CD5BF0}"/>
    <dgm:cxn modelId="{8B6BC8C4-6A11-6843-ADAC-07EDA33D032A}" type="presOf" srcId="{535ECA1A-8C76-5D40-92A6-99802F9D7165}" destId="{AE2B1D74-FE1D-7040-A9B5-8DED8F4E7680}" srcOrd="0" destOrd="0" presId="urn:microsoft.com/office/officeart/2005/8/layout/process4"/>
    <dgm:cxn modelId="{2D51FEAE-2F98-6341-A1E6-C79372F7F554}" type="presOf" srcId="{A5875034-6E2D-E94D-B23F-DAB901B7BF3A}" destId="{91D387A1-44CC-2F40-B376-6D1CB7F174CE}" srcOrd="0" destOrd="0" presId="urn:microsoft.com/office/officeart/2005/8/layout/process4"/>
    <dgm:cxn modelId="{A87F0AE7-B6F5-0E48-9C83-F49D2267BD4E}" srcId="{535ECA1A-8C76-5D40-92A6-99802F9D7165}" destId="{A5875034-6E2D-E94D-B23F-DAB901B7BF3A}" srcOrd="0" destOrd="0" parTransId="{9A0B7FD5-F70D-6E4C-9E6F-870EB4606D92}" sibTransId="{052AF473-E109-7044-950B-D4441E6A1E81}"/>
    <dgm:cxn modelId="{EDEA6B4D-1CA6-9241-8670-289BB210DB30}" type="presOf" srcId="{A3C77DB7-45D4-084F-A397-5CEF265E414D}" destId="{F27FE1DA-CC52-DA41-B9F7-5D63A4B0F282}" srcOrd="0" destOrd="0" presId="urn:microsoft.com/office/officeart/2005/8/layout/process4"/>
    <dgm:cxn modelId="{28F193EC-F737-AA47-9A21-6E3A3A187442}" type="presOf" srcId="{D0CA49DA-6C3C-7D46-B817-C5957E195DA0}" destId="{27D5203F-1971-1B4D-8860-6C5EF094D604}" srcOrd="0" destOrd="0" presId="urn:microsoft.com/office/officeart/2005/8/layout/process4"/>
    <dgm:cxn modelId="{10C3250A-D3ED-B84E-8F25-00A3DDAC48BD}" srcId="{535ECA1A-8C76-5D40-92A6-99802F9D7165}" destId="{A3C77DB7-45D4-084F-A397-5CEF265E414D}" srcOrd="1" destOrd="0" parTransId="{9C365234-FA0D-5245-867B-EF63BC79C3BD}" sibTransId="{E75D1EED-71E6-3C44-A0FD-D46FADC1BA91}"/>
    <dgm:cxn modelId="{DEDC523A-7F01-3340-BB90-CABD01FC5B12}" type="presOf" srcId="{62CA3B50-AF4E-7842-B383-5D4E3591323A}" destId="{06AF4CCB-04F8-0546-A641-166D58B30EE6}" srcOrd="0" destOrd="0" presId="urn:microsoft.com/office/officeart/2005/8/layout/process4"/>
    <dgm:cxn modelId="{CDE32924-0A9A-FC4F-91DB-D0EDA70A7CF2}" srcId="{D0CA49DA-6C3C-7D46-B817-C5957E195DA0}" destId="{6F1F48B8-63EB-514C-A167-013254627939}" srcOrd="2" destOrd="0" parTransId="{90A2FADB-8CEF-044A-A7F1-07B8BB3785E7}" sibTransId="{BF9BD9C7-4927-0542-8029-200F4CD01EC4}"/>
    <dgm:cxn modelId="{BA4ECDA8-7805-EF4A-B9A8-2A5E4C0F96CF}" type="presParOf" srcId="{27D5203F-1971-1B4D-8860-6C5EF094D604}" destId="{570C6498-001D-4747-A287-E178F5F4C9A6}" srcOrd="0" destOrd="0" presId="urn:microsoft.com/office/officeart/2005/8/layout/process4"/>
    <dgm:cxn modelId="{9D5DE820-DFA8-D149-9A31-D42A0FC7E274}" type="presParOf" srcId="{570C6498-001D-4747-A287-E178F5F4C9A6}" destId="{2F9B66DC-F970-E841-A97E-02E491466069}" srcOrd="0" destOrd="0" presId="urn:microsoft.com/office/officeart/2005/8/layout/process4"/>
    <dgm:cxn modelId="{A27DD4A5-594F-5A40-A018-296520B105FE}" type="presParOf" srcId="{27D5203F-1971-1B4D-8860-6C5EF094D604}" destId="{0AB43AD7-1939-904D-BA8A-28A3E8907018}" srcOrd="1" destOrd="0" presId="urn:microsoft.com/office/officeart/2005/8/layout/process4"/>
    <dgm:cxn modelId="{0C2CD65B-38EF-1A46-BEA1-2BCFD437F46D}" type="presParOf" srcId="{27D5203F-1971-1B4D-8860-6C5EF094D604}" destId="{80878252-41D9-B34A-8288-3AE9D29330B6}" srcOrd="2" destOrd="0" presId="urn:microsoft.com/office/officeart/2005/8/layout/process4"/>
    <dgm:cxn modelId="{DE292C3D-4C2F-184B-98EE-D92C8F80C873}" type="presParOf" srcId="{80878252-41D9-B34A-8288-3AE9D29330B6}" destId="{AE2B1D74-FE1D-7040-A9B5-8DED8F4E7680}" srcOrd="0" destOrd="0" presId="urn:microsoft.com/office/officeart/2005/8/layout/process4"/>
    <dgm:cxn modelId="{5FBD04F2-F7D3-F546-BE9E-E26C3193403E}" type="presParOf" srcId="{80878252-41D9-B34A-8288-3AE9D29330B6}" destId="{39774B7C-290F-BF4D-87D7-0FA1C170E0FA}" srcOrd="1" destOrd="0" presId="urn:microsoft.com/office/officeart/2005/8/layout/process4"/>
    <dgm:cxn modelId="{3774EDF2-0AA8-8040-9EAD-08DA74EF1983}" type="presParOf" srcId="{80878252-41D9-B34A-8288-3AE9D29330B6}" destId="{C4133156-D36C-6745-A04F-2ED13F3D6B49}" srcOrd="2" destOrd="0" presId="urn:microsoft.com/office/officeart/2005/8/layout/process4"/>
    <dgm:cxn modelId="{B9F3FC8E-9F24-D947-8647-755097621194}" type="presParOf" srcId="{C4133156-D36C-6745-A04F-2ED13F3D6B49}" destId="{91D387A1-44CC-2F40-B376-6D1CB7F174CE}" srcOrd="0" destOrd="0" presId="urn:microsoft.com/office/officeart/2005/8/layout/process4"/>
    <dgm:cxn modelId="{00D2CDDA-73B9-FB45-BD2A-9D7663DF0F88}" type="presParOf" srcId="{C4133156-D36C-6745-A04F-2ED13F3D6B49}" destId="{F27FE1DA-CC52-DA41-B9F7-5D63A4B0F282}" srcOrd="1" destOrd="0" presId="urn:microsoft.com/office/officeart/2005/8/layout/process4"/>
    <dgm:cxn modelId="{F606D4B9-CD4C-6F47-9352-9230215772C1}" type="presParOf" srcId="{27D5203F-1971-1B4D-8860-6C5EF094D604}" destId="{EDDDF9B2-A233-B340-867C-A2A4992B8744}" srcOrd="3" destOrd="0" presId="urn:microsoft.com/office/officeart/2005/8/layout/process4"/>
    <dgm:cxn modelId="{3BCD6428-25BF-2448-911A-5B741611FB5D}" type="presParOf" srcId="{27D5203F-1971-1B4D-8860-6C5EF094D604}" destId="{378A3478-323D-B242-9A8A-B9D05BA61436}" srcOrd="4" destOrd="0" presId="urn:microsoft.com/office/officeart/2005/8/layout/process4"/>
    <dgm:cxn modelId="{EF6A30D5-46AE-5643-8A01-7A3B072423DA}" type="presParOf" srcId="{378A3478-323D-B242-9A8A-B9D05BA61436}" destId="{06AF4CCB-04F8-0546-A641-166D58B30EE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13730-6D3F-854E-A4EC-A0A7F242ACA0}">
      <dsp:nvSpPr>
        <dsp:cNvPr id="0" name=""/>
        <dsp:cNvSpPr/>
      </dsp:nvSpPr>
      <dsp:spPr>
        <a:xfrm>
          <a:off x="859780" y="1178"/>
          <a:ext cx="2319039" cy="1391423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FDK &amp; educational attainment</a:t>
          </a:r>
          <a:endParaRPr lang="en-US" sz="2400" kern="1200" dirty="0"/>
        </a:p>
      </dsp:txBody>
      <dsp:txXfrm>
        <a:off x="859780" y="1178"/>
        <a:ext cx="2319039" cy="1391423"/>
      </dsp:txXfrm>
    </dsp:sp>
    <dsp:sp modelId="{44CEC975-D76A-FC45-9A85-9C5A69407F36}">
      <dsp:nvSpPr>
        <dsp:cNvPr id="0" name=""/>
        <dsp:cNvSpPr/>
      </dsp:nvSpPr>
      <dsp:spPr>
        <a:xfrm>
          <a:off x="847489" y="1624506"/>
          <a:ext cx="2319039" cy="1391423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42380"/>
                <a:satOff val="-33520"/>
                <a:lumOff val="19682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42380"/>
                <a:satOff val="-33520"/>
                <a:lumOff val="19682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42380"/>
                <a:satOff val="-33520"/>
                <a:lumOff val="196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FDK &amp; physical development</a:t>
          </a:r>
          <a:endParaRPr lang="en-US" sz="2800" kern="1200" dirty="0"/>
        </a:p>
      </dsp:txBody>
      <dsp:txXfrm>
        <a:off x="847489" y="1624506"/>
        <a:ext cx="2319039" cy="1391423"/>
      </dsp:txXfrm>
    </dsp:sp>
    <dsp:sp modelId="{074728A9-5153-814D-9DA1-B5D206EAC189}">
      <dsp:nvSpPr>
        <dsp:cNvPr id="0" name=""/>
        <dsp:cNvSpPr/>
      </dsp:nvSpPr>
      <dsp:spPr>
        <a:xfrm>
          <a:off x="859780" y="3247834"/>
          <a:ext cx="2319039" cy="1391423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684760"/>
                <a:satOff val="-67039"/>
                <a:lumOff val="3936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84760"/>
                <a:satOff val="-67039"/>
                <a:lumOff val="3936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84760"/>
                <a:satOff val="-67039"/>
                <a:lumOff val="393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FDK &amp; school-based services</a:t>
          </a:r>
          <a:endParaRPr lang="en-US" sz="2800" kern="1200" dirty="0"/>
        </a:p>
      </dsp:txBody>
      <dsp:txXfrm>
        <a:off x="859780" y="3247834"/>
        <a:ext cx="2319039" cy="1391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B66DC-F970-E841-A97E-02E491466069}">
      <dsp:nvSpPr>
        <dsp:cNvPr id="0" name=""/>
        <dsp:cNvSpPr/>
      </dsp:nvSpPr>
      <dsp:spPr>
        <a:xfrm>
          <a:off x="0" y="3541852"/>
          <a:ext cx="3423883" cy="1162514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Steering Committee &amp; Internal Team</a:t>
          </a:r>
          <a:endParaRPr lang="en-US" sz="2200" kern="1200" dirty="0"/>
        </a:p>
      </dsp:txBody>
      <dsp:txXfrm>
        <a:off x="0" y="3541852"/>
        <a:ext cx="3423883" cy="1162514"/>
      </dsp:txXfrm>
    </dsp:sp>
    <dsp:sp modelId="{39774B7C-290F-BF4D-87D7-0FA1C170E0FA}">
      <dsp:nvSpPr>
        <dsp:cNvPr id="0" name=""/>
        <dsp:cNvSpPr/>
      </dsp:nvSpPr>
      <dsp:spPr>
        <a:xfrm rot="10800000">
          <a:off x="0" y="1771342"/>
          <a:ext cx="3423883" cy="1787948"/>
        </a:xfrm>
        <a:prstGeom prst="upArrowCallout">
          <a:avLst/>
        </a:prstGeom>
        <a:gradFill rotWithShape="0">
          <a:gsLst>
            <a:gs pos="0">
              <a:schemeClr val="accent1">
                <a:shade val="80000"/>
                <a:hueOff val="342380"/>
                <a:satOff val="-33520"/>
                <a:lumOff val="19682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42380"/>
                <a:satOff val="-33520"/>
                <a:lumOff val="19682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42380"/>
                <a:satOff val="-33520"/>
                <a:lumOff val="196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Community Engagement</a:t>
          </a:r>
          <a:endParaRPr lang="en-US" sz="2200" kern="1200" dirty="0"/>
        </a:p>
      </dsp:txBody>
      <dsp:txXfrm rot="-10800000">
        <a:off x="0" y="1771342"/>
        <a:ext cx="3423883" cy="627569"/>
      </dsp:txXfrm>
    </dsp:sp>
    <dsp:sp modelId="{91D387A1-44CC-2F40-B376-6D1CB7F174CE}">
      <dsp:nvSpPr>
        <dsp:cNvPr id="0" name=""/>
        <dsp:cNvSpPr/>
      </dsp:nvSpPr>
      <dsp:spPr>
        <a:xfrm>
          <a:off x="0" y="2398911"/>
          <a:ext cx="1711941" cy="5345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Survey</a:t>
          </a:r>
          <a:endParaRPr lang="en-US" sz="2100" kern="1200" dirty="0"/>
        </a:p>
      </dsp:txBody>
      <dsp:txXfrm>
        <a:off x="0" y="2398911"/>
        <a:ext cx="1711941" cy="534596"/>
      </dsp:txXfrm>
    </dsp:sp>
    <dsp:sp modelId="{F27FE1DA-CC52-DA41-B9F7-5D63A4B0F282}">
      <dsp:nvSpPr>
        <dsp:cNvPr id="0" name=""/>
        <dsp:cNvSpPr/>
      </dsp:nvSpPr>
      <dsp:spPr>
        <a:xfrm>
          <a:off x="1711941" y="2398911"/>
          <a:ext cx="1711941" cy="5345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Focus group</a:t>
          </a:r>
          <a:endParaRPr lang="en-US" sz="2100" kern="1200" dirty="0"/>
        </a:p>
      </dsp:txBody>
      <dsp:txXfrm>
        <a:off x="1711941" y="2398911"/>
        <a:ext cx="1711941" cy="534596"/>
      </dsp:txXfrm>
    </dsp:sp>
    <dsp:sp modelId="{06AF4CCB-04F8-0546-A641-166D58B30EE6}">
      <dsp:nvSpPr>
        <dsp:cNvPr id="0" name=""/>
        <dsp:cNvSpPr/>
      </dsp:nvSpPr>
      <dsp:spPr>
        <a:xfrm rot="10800000">
          <a:off x="0" y="831"/>
          <a:ext cx="3423883" cy="1787948"/>
        </a:xfrm>
        <a:prstGeom prst="upArrowCallout">
          <a:avLst/>
        </a:prstGeom>
        <a:gradFill rotWithShape="0">
          <a:gsLst>
            <a:gs pos="0">
              <a:schemeClr val="accent1">
                <a:shade val="80000"/>
                <a:hueOff val="684760"/>
                <a:satOff val="-67039"/>
                <a:lumOff val="3936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84760"/>
                <a:satOff val="-67039"/>
                <a:lumOff val="3936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84760"/>
                <a:satOff val="-67039"/>
                <a:lumOff val="393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Literature Review</a:t>
          </a:r>
          <a:endParaRPr lang="en-US" sz="2200" kern="1200" dirty="0"/>
        </a:p>
      </dsp:txBody>
      <dsp:txXfrm rot="10800000">
        <a:off x="0" y="831"/>
        <a:ext cx="3423883" cy="1161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72AAB-3966-A24E-830E-4F1F02BE16BB}" type="datetimeFigureOut">
              <a:rPr lang="en-US" smtClean="0"/>
              <a:t>6/15/15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F46CD-D856-9346-B543-6F5EF65192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093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5E46C-40A0-6A47-9194-E0AE7D5B0F0B}" type="datetimeFigureOut">
              <a:rPr lang="en-US" smtClean="0"/>
              <a:t>6/15/15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BF909-7E02-B84C-9A83-268A3E27C9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6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Currently, some students in public school have access to publicly funded FDK; some have access to tuition-based FDK; and others have access to publicly funded half-day kindergarten (HDK).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connection between education and health is well established by research: people with higher levels of education live healthier and longer lives.  They tend to engage in healthier behaviors, have lower rates of illness, and higher life expectancies.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Stakeholder input – Monthly SC meetings</a:t>
            </a:r>
          </a:p>
          <a:p>
            <a:r>
              <a:rPr lang="en-US" dirty="0" smtClean="0"/>
              <a:t>SC</a:t>
            </a:r>
            <a:r>
              <a:rPr lang="en-US" baseline="0" dirty="0" smtClean="0"/>
              <a:t> – education policy, early childhood, advocacy, teacher</a:t>
            </a:r>
            <a:endParaRPr lang="en-US" dirty="0" smtClean="0"/>
          </a:p>
          <a:p>
            <a:r>
              <a:rPr lang="en-US" dirty="0" smtClean="0"/>
              <a:t>Kickoff event with Kansas Health Institute to help create</a:t>
            </a:r>
            <a:r>
              <a:rPr lang="en-US" baseline="0" dirty="0" smtClean="0"/>
              <a:t> this</a:t>
            </a:r>
          </a:p>
          <a:p>
            <a:r>
              <a:rPr lang="en-US" baseline="0" dirty="0" smtClean="0"/>
              <a:t>Survey of stakeholders and community – rate importance of each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4716C-B521-40AC-AF90-287BE0A6933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99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Hunger for balanced, thorough, analysis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Collateral consequences</a:t>
            </a:r>
          </a:p>
          <a:p>
            <a:pPr lvl="1"/>
            <a:r>
              <a:rPr lang="en-US" dirty="0" smtClean="0"/>
              <a:t>Generated interest in HIA</a:t>
            </a:r>
          </a:p>
          <a:p>
            <a:pPr lvl="1"/>
            <a:r>
              <a:rPr lang="en-US" dirty="0" smtClean="0"/>
              <a:t>Relationships</a:t>
            </a:r>
          </a:p>
          <a:p>
            <a:pPr lvl="1"/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Interest from SC partners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Complexity of education funding</a:t>
            </a:r>
          </a:p>
          <a:p>
            <a:pPr lvl="1"/>
            <a:r>
              <a:rPr lang="en-US" dirty="0" smtClean="0"/>
              <a:t>Complexity of education policy</a:t>
            </a:r>
          </a:p>
          <a:p>
            <a:pPr lvl="1"/>
            <a:r>
              <a:rPr lang="en-US" dirty="0" smtClean="0"/>
              <a:t>Complexity of education implementation</a:t>
            </a:r>
          </a:p>
          <a:p>
            <a:pPr lvl="1"/>
            <a:r>
              <a:rPr lang="en-US" dirty="0" smtClean="0"/>
              <a:t>Galvanizing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BF909-7E02-B84C-9A83-268A3E27C98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28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A44A-8322-FE4D-841A-421A521010DB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0AD4-00DD-C743-B357-59BBF82491A3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BFC2-8397-E44F-B0B9-64031E8F81F1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2E36-F31D-6649-9BE2-AAF292697150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690-FEBB-9D4F-8734-6C44C06E76D7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D78C-A12F-A340-BB17-8A76BA0EFAA5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918-C554-3645-BEB8-187DDAB55F20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725C-0798-B74E-90BD-F16F72BED7B5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5BB0-9836-3944-9648-7EE7DDD4ABDB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00162-2B2E-E544-BE08-B1A5E187E295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D372-969E-6E49-B9D6-8356C8B279FF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8A0EF3-1B75-3746-9DA9-49C28CD02152}" type="datetime1">
              <a:rPr lang="en-US" smtClean="0"/>
              <a:t>6/15/15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4.jpeg"/><Relationship Id="rId6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diagramData" Target="../diagrams/data2.xml"/><Relationship Id="rId12" Type="http://schemas.openxmlformats.org/officeDocument/2006/relationships/diagramLayout" Target="../diagrams/layout2.xml"/><Relationship Id="rId13" Type="http://schemas.openxmlformats.org/officeDocument/2006/relationships/diagramQuickStyle" Target="../diagrams/quickStyle2.xml"/><Relationship Id="rId14" Type="http://schemas.openxmlformats.org/officeDocument/2006/relationships/diagramColors" Target="../diagrams/colors2.xml"/><Relationship Id="rId15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4.jpeg"/><Relationship Id="rId9" Type="http://schemas.microsoft.com/office/2007/relationships/hdphoto" Target="../media/hdphoto1.wdp"/><Relationship Id="rId10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37359"/>
            <a:ext cx="6400800" cy="1557614"/>
          </a:xfrm>
        </p:spPr>
        <p:txBody>
          <a:bodyPr/>
          <a:lstStyle/>
          <a:p>
            <a:r>
              <a:rPr lang="en-US" dirty="0" smtClean="0"/>
              <a:t>Max Gakh, JD, MPH</a:t>
            </a:r>
          </a:p>
          <a:p>
            <a:r>
              <a:rPr lang="en-US" dirty="0" smtClean="0"/>
              <a:t>University of Nevada, Las Vegas</a:t>
            </a:r>
          </a:p>
          <a:p>
            <a:r>
              <a:rPr lang="en-US" dirty="0" smtClean="0"/>
              <a:t>School of Community Health Sciences</a:t>
            </a:r>
            <a:endParaRPr lang="en-US" dirty="0"/>
          </a:p>
        </p:txBody>
      </p:sp>
      <p:pic>
        <p:nvPicPr>
          <p:cNvPr id="4" name="Picture 3" descr="Macintosh HD:Users:jennalynelle:Desktop:Kindergarten Cover.pdf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15" b="54383"/>
          <a:stretch/>
        </p:blipFill>
        <p:spPr bwMode="auto">
          <a:xfrm>
            <a:off x="0" y="131798"/>
            <a:ext cx="9143999" cy="4337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55" y="6220544"/>
            <a:ext cx="3428010" cy="448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9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963"/>
            <a:ext cx="8229600" cy="1042404"/>
          </a:xfrm>
        </p:spPr>
        <p:txBody>
          <a:bodyPr/>
          <a:lstStyle/>
          <a:p>
            <a:r>
              <a:rPr lang="en-US" sz="3600" dirty="0" smtClean="0"/>
              <a:t>Lesson Learned: HIA at a University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542641"/>
              </p:ext>
            </p:extLst>
          </p:nvPr>
        </p:nvGraphicFramePr>
        <p:xfrm>
          <a:off x="457200" y="1315267"/>
          <a:ext cx="8229600" cy="5120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="0" dirty="0" smtClean="0"/>
                        <a:t>Interest</a:t>
                      </a:r>
                      <a:r>
                        <a:rPr lang="en-US" sz="2400" b="0" baseline="0" dirty="0" smtClean="0"/>
                        <a:t> in learning about HIA and engaging with the community. </a:t>
                      </a:r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Community-informed research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Access </a:t>
                      </a:r>
                      <a:r>
                        <a:rPr lang="en-US" sz="2400" baseline="0" dirty="0" smtClean="0"/>
                        <a:t>to students and </a:t>
                      </a:r>
                      <a:r>
                        <a:rPr lang="en-US" sz="2400" baseline="0" dirty="0" smtClean="0"/>
                        <a:t>experts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Help with  dissemination, communication &amp; IT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Competing </a:t>
                      </a:r>
                      <a:r>
                        <a:rPr lang="en-US" sz="2400" baseline="0" dirty="0" smtClean="0"/>
                        <a:t>commitments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Access and balance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Community perceptions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University processes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Interest from </a:t>
                      </a:r>
                      <a:r>
                        <a:rPr lang="en-US" sz="2400" baseline="0" dirty="0" smtClean="0"/>
                        <a:t>students, educators,  &amp; administrators</a:t>
                      </a:r>
                      <a:endParaRPr lang="en-US" sz="2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A series of interests to balance.  </a:t>
                      </a:r>
                      <a:endParaRPr 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451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5564"/>
            <a:ext cx="8229600" cy="1042404"/>
          </a:xfrm>
        </p:spPr>
        <p:txBody>
          <a:bodyPr/>
          <a:lstStyle/>
          <a:p>
            <a:r>
              <a:rPr lang="en-US" sz="3600" dirty="0" smtClean="0"/>
              <a:t>Lessons Learned: Education HIAs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99091"/>
              </p:ext>
            </p:extLst>
          </p:nvPr>
        </p:nvGraphicFramePr>
        <p:xfrm>
          <a:off x="554885" y="1147646"/>
          <a:ext cx="8229600" cy="518820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81648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="0" dirty="0" smtClean="0"/>
                        <a:t>Critical</a:t>
                      </a:r>
                      <a:r>
                        <a:rPr lang="en-US" sz="2400" b="0" baseline="0" dirty="0" smtClean="0"/>
                        <a:t> social determinant of health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="0" baseline="0" dirty="0" smtClean="0"/>
                        <a:t>Important issue in Nevada</a:t>
                      </a:r>
                      <a:endParaRPr lang="en-US" sz="2400" b="0" dirty="0"/>
                    </a:p>
                  </a:txBody>
                  <a:tcPr/>
                </a:tc>
              </a:tr>
              <a:tr h="89052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Chance to highlight </a:t>
                      </a:r>
                      <a:r>
                        <a:rPr lang="en-US" sz="2400" baseline="0" dirty="0" smtClean="0"/>
                        <a:t>education</a:t>
                      </a:r>
                      <a:r>
                        <a:rPr lang="en-US" sz="2400" baseline="0" dirty="0" smtClean="0"/>
                        <a:t>/health nexus.  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Need to rely on education experts.  </a:t>
                      </a:r>
                    </a:p>
                  </a:txBody>
                  <a:tcPr/>
                </a:tc>
              </a:tr>
              <a:tr h="180042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Complexity of education </a:t>
                      </a:r>
                      <a:r>
                        <a:rPr lang="en-US" sz="2400" baseline="0" dirty="0" smtClean="0"/>
                        <a:t>policy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Much decentralized data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Much decentralized implementation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Motivating issue – good place for health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2400" baseline="0" dirty="0" smtClean="0"/>
                    </a:p>
                  </a:txBody>
                  <a:tcPr/>
                </a:tc>
              </a:tr>
              <a:tr h="1542254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The education/health nexus </a:t>
                      </a:r>
                      <a:r>
                        <a:rPr lang="en-US" sz="2400" baseline="0" dirty="0" smtClean="0"/>
                        <a:t>can be surprising but is interesting &amp; understandable.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It can be challenging to keep the focus on health.</a:t>
                      </a:r>
                      <a:endParaRPr 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11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600" dirty="0" smtClean="0"/>
              <a:t>Lesson Learned: Keeping Pace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729705"/>
              </p:ext>
            </p:extLst>
          </p:nvPr>
        </p:nvGraphicFramePr>
        <p:xfrm>
          <a:off x="457200" y="1845633"/>
          <a:ext cx="8229600" cy="41663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="0" dirty="0" smtClean="0"/>
                        <a:t>Provide balanced,</a:t>
                      </a:r>
                      <a:r>
                        <a:rPr lang="en-US" sz="2400" b="0" baseline="0" dirty="0" smtClean="0"/>
                        <a:t> objective information</a:t>
                      </a:r>
                      <a:endParaRPr lang="en-US" sz="2400" b="0" dirty="0"/>
                    </a:p>
                  </a:txBody>
                  <a:tcPr/>
                </a:tc>
              </a:tr>
              <a:tr h="600174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Fast </a:t>
                      </a:r>
                      <a:r>
                        <a:rPr lang="en-US" sz="2400" baseline="0" dirty="0" smtClean="0"/>
                        <a:t>and unpredictable pace; short </a:t>
                      </a:r>
                      <a:r>
                        <a:rPr lang="en-US" sz="2400" baseline="0" dirty="0" smtClean="0"/>
                        <a:t>timeline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Difficulty anticipating how the landscape would change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Importance of adaptability,</a:t>
                      </a:r>
                      <a:r>
                        <a:rPr lang="en-US" sz="2400" baseline="0" dirty="0" smtClean="0"/>
                        <a:t> flexibility, access, and knowledge</a:t>
                      </a:r>
                      <a:r>
                        <a:rPr lang="en-US" sz="2400" baseline="0" dirty="0" smtClean="0"/>
                        <a:t>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Not just one decision…</a:t>
                      </a:r>
                      <a:endParaRPr lang="en-US" sz="2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400" baseline="0" dirty="0" smtClean="0"/>
                        <a:t>“…plans are worthless, but planning is everything”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-Dwight D. Eisenhower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13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400" dirty="0" smtClean="0"/>
              <a:t>Lesson Learned: Understanding the Baseline</a:t>
            </a:r>
            <a:endParaRPr lang="en-US" sz="3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627146"/>
              </p:ext>
            </p:extLst>
          </p:nvPr>
        </p:nvGraphicFramePr>
        <p:xfrm>
          <a:off x="457200" y="1720020"/>
          <a:ext cx="8229600" cy="402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="0" dirty="0" smtClean="0"/>
                        <a:t>Understand existing</a:t>
                      </a:r>
                      <a:r>
                        <a:rPr lang="en-US" sz="2400" b="0" baseline="0" dirty="0" smtClean="0"/>
                        <a:t> conditions to assess potential health effects.  </a:t>
                      </a:r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A</a:t>
                      </a:r>
                      <a:r>
                        <a:rPr lang="en-US" sz="2400" dirty="0" smtClean="0"/>
                        <a:t>ccess</a:t>
                      </a:r>
                      <a:r>
                        <a:rPr lang="en-US" sz="2400" baseline="0" dirty="0" smtClean="0"/>
                        <a:t> to data about the baseline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Challenge to determine </a:t>
                      </a:r>
                      <a:r>
                        <a:rPr lang="en-US" sz="2400" baseline="0" dirty="0" smtClean="0"/>
                        <a:t>number of students enrolled in each type of kindergarten.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Variability and decentralization.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Importance of connections </a:t>
                      </a:r>
                      <a:r>
                        <a:rPr lang="en-US" sz="2400" baseline="0" dirty="0" smtClean="0"/>
                        <a:t>to obtain data</a:t>
                      </a:r>
                      <a:r>
                        <a:rPr lang="en-US" sz="2400" baseline="0" dirty="0" smtClean="0"/>
                        <a:t>.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The need for estimates.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Accessing even the</a:t>
                      </a:r>
                      <a:r>
                        <a:rPr lang="en-US" sz="2400" baseline="0" dirty="0" smtClean="0"/>
                        <a:t> most basic baseline data can be a challenge.  </a:t>
                      </a:r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12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Questions? </a:t>
            </a:r>
          </a:p>
          <a:p>
            <a:pPr marL="0" indent="0">
              <a:buNone/>
            </a:pPr>
            <a:endParaRPr lang="en-US" sz="3600" dirty="0" smtClean="0"/>
          </a:p>
          <a:p>
            <a:pPr lvl="1"/>
            <a:r>
              <a:rPr lang="en-US" sz="2400" dirty="0" smtClean="0"/>
              <a:t>Max Gakh, maxim.gakh@unlv.edu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600" dirty="0" smtClean="0"/>
              <a:t>Thank you!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47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UNLV: Courtney Coughenour, Sheila Clark, Max Gakh, Jennifer Pharr, Karen Callahan, Lisa Coker, Ashok Singh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Southern Nevada Health District: Deb Williams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Kenny Guinn Center for Policy Priorities: Victoria Carreon, Nancy Brune, Brian Davie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Children’s Advocacy Alliance: Denise Tanata-Ashby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Honoring Our Public Education: </a:t>
            </a:r>
            <a:r>
              <a:rPr lang="en-US" dirty="0" err="1" smtClean="0">
                <a:solidFill>
                  <a:srgbClr val="000000"/>
                </a:solidFill>
              </a:rPr>
              <a:t>Caryne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Shea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Macintosh HD:Users:jennalynelle:Desktop:crayon header.jp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600" dirty="0" smtClean="0"/>
              <a:t>Our Team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72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164"/>
            <a:ext cx="8229600" cy="4678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Nevada’s focus on K-12 education. 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FDK in Nevada: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ome have access to publicly funded FDK; some have access to HDK; some have access to tuition-based FDK.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Mandatory enrollment in school at age 7.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F</a:t>
            </a:r>
            <a:r>
              <a:rPr lang="en-US" sz="2400" dirty="0" smtClean="0">
                <a:solidFill>
                  <a:schemeClr val="tx1"/>
                </a:solidFill>
              </a:rPr>
              <a:t>unding for K = 60% of 1-12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Priority of FDK for FRL and ELL students.  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O</a:t>
            </a:r>
            <a:r>
              <a:rPr lang="en-US" sz="2800" dirty="0" smtClean="0">
                <a:solidFill>
                  <a:schemeClr val="tx1"/>
                </a:solidFill>
              </a:rPr>
              <a:t>pportunity </a:t>
            </a:r>
            <a:r>
              <a:rPr lang="en-US" sz="2800" dirty="0">
                <a:solidFill>
                  <a:schemeClr val="tx1"/>
                </a:solidFill>
              </a:rPr>
              <a:t>to </a:t>
            </a:r>
            <a:r>
              <a:rPr lang="en-US" sz="2800" dirty="0" smtClean="0">
                <a:solidFill>
                  <a:schemeClr val="tx1"/>
                </a:solidFill>
              </a:rPr>
              <a:t>consider the connection </a:t>
            </a:r>
            <a:r>
              <a:rPr lang="en-US" sz="2800" dirty="0">
                <a:solidFill>
                  <a:schemeClr val="tx1"/>
                </a:solidFill>
              </a:rPr>
              <a:t>between education and </a:t>
            </a:r>
            <a:r>
              <a:rPr lang="en-US" sz="2800" dirty="0" smtClean="0">
                <a:solidFill>
                  <a:schemeClr val="tx1"/>
                </a:solidFill>
              </a:rPr>
              <a:t>health and learn about HIA.   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600" dirty="0" smtClean="0"/>
              <a:t>Context: </a:t>
            </a:r>
            <a:r>
              <a:rPr lang="en-US" sz="3600" dirty="0" smtClean="0"/>
              <a:t>FDK in Nevada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8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cintosh HD:Users:jennalynelle:Desktop:crayon heade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756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that influence health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AD72-D54B-4B3B-A6D2-B33141BDCD78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 descr="hia a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228600" y="591607"/>
            <a:ext cx="8610600" cy="5727700"/>
          </a:xfrm>
          <a:prstGeom prst="rect">
            <a:avLst/>
          </a:prstGeom>
        </p:spPr>
      </p:pic>
      <p:pic>
        <p:nvPicPr>
          <p:cNvPr id="9" name="Picture 8" descr="Macintosh HD:Users:jennalynelle:Desktop:crayon header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0799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5474"/>
            <a:ext cx="8229600" cy="821392"/>
          </a:xfrm>
        </p:spPr>
        <p:txBody>
          <a:bodyPr/>
          <a:lstStyle/>
          <a:p>
            <a:r>
              <a:rPr lang="en-US" sz="4000" dirty="0" smtClean="0"/>
              <a:t>The Scope</a:t>
            </a:r>
            <a:endParaRPr lang="en-US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5906669"/>
              </p:ext>
            </p:extLst>
          </p:nvPr>
        </p:nvGraphicFramePr>
        <p:xfrm>
          <a:off x="4827910" y="1629510"/>
          <a:ext cx="4038600" cy="4640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 descr="Macintosh HD:Users:jennalynelle:Desktop:crayon header.jpg"/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59013423"/>
              </p:ext>
            </p:extLst>
          </p:nvPr>
        </p:nvGraphicFramePr>
        <p:xfrm>
          <a:off x="565572" y="1600687"/>
          <a:ext cx="3423883" cy="4705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199140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828349"/>
              </p:ext>
            </p:extLst>
          </p:nvPr>
        </p:nvGraphicFramePr>
        <p:xfrm>
          <a:off x="457200" y="1720020"/>
          <a:ext cx="8229600" cy="42588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138411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="0" dirty="0" smtClean="0"/>
                        <a:t>Advisory</a:t>
                      </a:r>
                      <a:r>
                        <a:rPr lang="en-US" sz="2400" b="0" baseline="0" dirty="0" smtClean="0"/>
                        <a:t> board with education and health expertise to meet regularly and guide HIA</a:t>
                      </a:r>
                      <a:endParaRPr lang="en-US" sz="2400" b="0" dirty="0"/>
                    </a:p>
                  </a:txBody>
                  <a:tcPr/>
                </a:tc>
              </a:tr>
              <a:tr h="95823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Provide feedback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Connect</a:t>
                      </a:r>
                      <a:r>
                        <a:rPr lang="en-US" sz="2400" baseline="0" dirty="0" smtClean="0"/>
                        <a:t> with stakeholders</a:t>
                      </a:r>
                    </a:p>
                  </a:txBody>
                  <a:tcPr/>
                </a:tc>
              </a:tr>
              <a:tr h="138411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Engaged group of thoughtful stakeholders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Interest in the subject area &amp; HIA methodology</a:t>
                      </a:r>
                      <a:endParaRPr lang="en-US" sz="2400" dirty="0"/>
                    </a:p>
                  </a:txBody>
                  <a:tcPr/>
                </a:tc>
              </a:tr>
              <a:tr h="53235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Invaluable!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200" dirty="0" smtClean="0"/>
              <a:t>Lesson Learned: Engaged Steering Committee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88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200" dirty="0" smtClean="0"/>
              <a:t>Lesson Learned: Value of Technical </a:t>
            </a:r>
            <a:r>
              <a:rPr lang="en-US" sz="3200" dirty="0"/>
              <a:t>A</a:t>
            </a:r>
            <a:r>
              <a:rPr lang="en-US" sz="3200" dirty="0" smtClean="0"/>
              <a:t>ssistance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578974"/>
              </p:ext>
            </p:extLst>
          </p:nvPr>
        </p:nvGraphicFramePr>
        <p:xfrm>
          <a:off x="499065" y="1454830"/>
          <a:ext cx="8229600" cy="4754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="0" dirty="0" smtClean="0"/>
                        <a:t>Part</a:t>
                      </a:r>
                      <a:r>
                        <a:rPr lang="en-US" sz="2400" b="0" baseline="0" dirty="0" smtClean="0"/>
                        <a:t> of the </a:t>
                      </a:r>
                      <a:r>
                        <a:rPr lang="en-US" sz="2400" b="0" baseline="0" dirty="0" smtClean="0"/>
                        <a:t>project</a:t>
                      </a:r>
                      <a:r>
                        <a:rPr lang="en-US" sz="2400" b="0" baseline="0" dirty="0" smtClean="0"/>
                        <a:t>.  </a:t>
                      </a:r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Assistance with </a:t>
                      </a:r>
                      <a:r>
                        <a:rPr lang="en-US" sz="2400" baseline="0" dirty="0" smtClean="0"/>
                        <a:t>questions and HIA process.  </a:t>
                      </a:r>
                      <a:endParaRPr lang="en-US" sz="2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Thorough and thoughtful feedback at every stage and on every </a:t>
                      </a:r>
                      <a:r>
                        <a:rPr lang="en-US" sz="2400" baseline="0" dirty="0" smtClean="0"/>
                        <a:t>piece of the HIA. 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Sharing of own lessons and examples.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Invaluable (&amp; positively received) training.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Help with brainstorming &amp; trouble-shooting.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TA</a:t>
                      </a:r>
                      <a:r>
                        <a:rPr lang="en-US" sz="2400" baseline="0" dirty="0" smtClean="0"/>
                        <a:t> at every step of the HIA process is extremely helpful and educational, particularly for those new to HIA. 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Being part of an HIA team might be an alternative.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616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600" dirty="0" smtClean="0"/>
              <a:t>Lesson Learned: Community Interest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105812"/>
              </p:ext>
            </p:extLst>
          </p:nvPr>
        </p:nvGraphicFramePr>
        <p:xfrm>
          <a:off x="457200" y="1720020"/>
          <a:ext cx="8229600" cy="402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="0" dirty="0" smtClean="0"/>
                        <a:t>Steering</a:t>
                      </a:r>
                      <a:r>
                        <a:rPr lang="en-US" sz="2400" b="0" baseline="0" dirty="0" smtClean="0"/>
                        <a:t> Committee interest.  </a:t>
                      </a:r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Some community interest because of salience of issue.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Community</a:t>
                      </a:r>
                      <a:r>
                        <a:rPr lang="en-US" sz="2400" baseline="0" dirty="0" smtClean="0"/>
                        <a:t> members, stakeholders, and the public were curious about the HIA project and wanted to learn more. 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Personal stories about kindergarten.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Preconceived notions about FDK.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Genuine</a:t>
                      </a:r>
                      <a:r>
                        <a:rPr lang="en-US" sz="2400" baseline="0" dirty="0" smtClean="0"/>
                        <a:t> interest in objective, balanced analysis.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40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alynelle:Desktop:crayon header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jennalynelle:Desktop:crayon head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5899"/>
            <a:ext cx="91440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1042404"/>
          </a:xfrm>
        </p:spPr>
        <p:txBody>
          <a:bodyPr/>
          <a:lstStyle/>
          <a:p>
            <a:r>
              <a:rPr lang="en-US" sz="3600" dirty="0" smtClean="0"/>
              <a:t>Lesson Learned: Secondary Effects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929573"/>
              </p:ext>
            </p:extLst>
          </p:nvPr>
        </p:nvGraphicFramePr>
        <p:xfrm>
          <a:off x="457200" y="1720020"/>
          <a:ext cx="8229600" cy="438387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2634"/>
                <a:gridCol w="6146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Reasoning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="0" dirty="0" smtClean="0"/>
                        <a:t>Build</a:t>
                      </a:r>
                      <a:r>
                        <a:rPr lang="en-US" sz="2400" b="0" baseline="0" dirty="0" smtClean="0"/>
                        <a:t> HIA capacity in Nevada</a:t>
                      </a:r>
                      <a:endParaRPr lang="en-US" sz="2400" b="0" dirty="0"/>
                    </a:p>
                  </a:txBody>
                  <a:tcPr/>
                </a:tc>
              </a:tr>
              <a:tr h="154923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Learn, with help, how</a:t>
                      </a:r>
                      <a:r>
                        <a:rPr lang="en-US" sz="2400" baseline="0" dirty="0" smtClean="0"/>
                        <a:t> to conduct an HIA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First HIA in NV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Build relationships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Relationships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with</a:t>
                      </a:r>
                      <a:r>
                        <a:rPr lang="en-US" sz="2400" baseline="0" dirty="0" smtClean="0"/>
                        <a:t>/</a:t>
                      </a:r>
                      <a:r>
                        <a:rPr lang="en-US" sz="2400" dirty="0" smtClean="0"/>
                        <a:t>among</a:t>
                      </a:r>
                      <a:r>
                        <a:rPr lang="en-US" sz="2400" baseline="0" dirty="0" smtClean="0"/>
                        <a:t> SC members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Interest in HIA from public health community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Educational opportunities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/>
                        <a:t>An </a:t>
                      </a:r>
                      <a:r>
                        <a:rPr lang="en-US" sz="2400" baseline="0" dirty="0" smtClean="0"/>
                        <a:t>HIA can generate local interest in the </a:t>
                      </a:r>
                      <a:r>
                        <a:rPr lang="en-US" sz="2400" baseline="0" dirty="0" smtClean="0"/>
                        <a:t>tool and provide critical information.  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681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808</TotalTime>
  <Words>897</Words>
  <Application>Microsoft Macintosh PowerPoint</Application>
  <PresentationFormat>On-screen Show (4:3)</PresentationFormat>
  <Paragraphs>181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Executive</vt:lpstr>
      <vt:lpstr>PowerPoint Presentation</vt:lpstr>
      <vt:lpstr>Our Team</vt:lpstr>
      <vt:lpstr>Context: FDK in Nevada</vt:lpstr>
      <vt:lpstr>Factors that influence health</vt:lpstr>
      <vt:lpstr>The Scope</vt:lpstr>
      <vt:lpstr>Lesson Learned: Engaged Steering Committee</vt:lpstr>
      <vt:lpstr>Lesson Learned: Value of Technical Assistance</vt:lpstr>
      <vt:lpstr>Lesson Learned: Community Interest</vt:lpstr>
      <vt:lpstr>Lesson Learned: Secondary Effects</vt:lpstr>
      <vt:lpstr>Lesson Learned: HIA at a University</vt:lpstr>
      <vt:lpstr>Lessons Learned: Education HIAs</vt:lpstr>
      <vt:lpstr>Lesson Learned: Keeping Pace</vt:lpstr>
      <vt:lpstr>Lesson Learned: Understanding the Baseline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Gakh</dc:creator>
  <cp:lastModifiedBy>Max Gakh</cp:lastModifiedBy>
  <cp:revision>46</cp:revision>
  <dcterms:created xsi:type="dcterms:W3CDTF">2015-05-25T12:47:46Z</dcterms:created>
  <dcterms:modified xsi:type="dcterms:W3CDTF">2015-06-16T11:18:09Z</dcterms:modified>
</cp:coreProperties>
</file>