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59" r:id="rId3"/>
    <p:sldId id="258" r:id="rId4"/>
    <p:sldId id="261" r:id="rId5"/>
    <p:sldId id="262" r:id="rId6"/>
    <p:sldId id="263" r:id="rId7"/>
    <p:sldId id="265" r:id="rId8"/>
    <p:sldId id="264" r:id="rId9"/>
    <p:sldId id="267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3" d="100"/>
        <a:sy n="223" d="100"/>
      </p:scale>
      <p:origin x="0" y="8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BBF1D-3C8C-5349-9D20-49E744ACAA26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5080-2FC9-884E-A860-1439527C3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6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5080-2FC9-884E-A860-1439527C38A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8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014F-435A-244C-963A-11A299744F86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5EBE-4D35-EE49-9487-1AC1BEE3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014F-435A-244C-963A-11A299744F86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5EBE-4D35-EE49-9487-1AC1BEE3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014F-435A-244C-963A-11A299744F86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5EBE-4D35-EE49-9487-1AC1BEE3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014F-435A-244C-963A-11A299744F86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5EBE-4D35-EE49-9487-1AC1BEE3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014F-435A-244C-963A-11A299744F86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5EBE-4D35-EE49-9487-1AC1BEE3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014F-435A-244C-963A-11A299744F86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5EBE-4D35-EE49-9487-1AC1BEE3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014F-435A-244C-963A-11A299744F86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5EBE-4D35-EE49-9487-1AC1BEE3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014F-435A-244C-963A-11A299744F86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5EBE-4D35-EE49-9487-1AC1BEE3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014F-435A-244C-963A-11A299744F86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5EBE-4D35-EE49-9487-1AC1BEE3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014F-435A-244C-963A-11A299744F86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5EBE-4D35-EE49-9487-1AC1BEE3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014F-435A-244C-963A-11A299744F86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5EBE-4D35-EE49-9487-1AC1BEE3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C014F-435A-244C-963A-11A299744F86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65EBE-4D35-EE49-9487-1AC1BEE31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2" name="Picture 1" descr="IMG_072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7368"/>
            <a:ext cx="9144000" cy="4222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0390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Times New Roman"/>
              </a:rPr>
              <a:t>2015 National Health Impact Assessment Meeting, June 16-17, 2015, Washington, D.C. </a:t>
            </a:r>
          </a:p>
          <a:p>
            <a:pPr algn="ctr"/>
            <a:endParaRPr lang="en-US" sz="1400" dirty="0">
              <a:latin typeface="+mj-lt"/>
            </a:endParaRPr>
          </a:p>
          <a:p>
            <a:pPr algn="ctr"/>
            <a:r>
              <a:rPr lang="en-US" sz="1000" dirty="0">
                <a:latin typeface="+mj-lt"/>
              </a:rPr>
              <a:t>Research supported </a:t>
            </a:r>
            <a:r>
              <a:rPr lang="en-US" sz="1000" dirty="0" smtClean="0">
                <a:latin typeface="+mj-lt"/>
              </a:rPr>
              <a:t>by: National </a:t>
            </a:r>
            <a:r>
              <a:rPr lang="en-US" sz="1000" dirty="0">
                <a:latin typeface="+mj-lt"/>
              </a:rPr>
              <a:t>Science </a:t>
            </a:r>
            <a:r>
              <a:rPr lang="en-US" sz="1000" dirty="0" smtClean="0">
                <a:latin typeface="+mj-lt"/>
              </a:rPr>
              <a:t>Foundation Grant Award #035241-001-001, </a:t>
            </a:r>
          </a:p>
          <a:p>
            <a:pPr algn="ctr"/>
            <a:r>
              <a:rPr lang="en-US" sz="1000" dirty="0" smtClean="0">
                <a:latin typeface="+mj-lt"/>
              </a:rPr>
              <a:t>Pew </a:t>
            </a:r>
            <a:r>
              <a:rPr lang="en-US" sz="1000" dirty="0">
                <a:latin typeface="+mj-lt"/>
              </a:rPr>
              <a:t>Research Trust-Robert Wood Johnson </a:t>
            </a:r>
            <a:r>
              <a:rPr lang="en-US" sz="1000" dirty="0" smtClean="0">
                <a:latin typeface="+mj-lt"/>
              </a:rPr>
              <a:t>Foundation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242" y="1765300"/>
            <a:ext cx="8821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rgbClr val="FFEE12"/>
                </a:solidFill>
              </a:rPr>
              <a:t>Health </a:t>
            </a:r>
            <a:r>
              <a:rPr lang="en-US" sz="2400" b="1" cap="small" dirty="0">
                <a:solidFill>
                  <a:srgbClr val="FFEE12"/>
                </a:solidFill>
              </a:rPr>
              <a:t>Impact </a:t>
            </a:r>
            <a:r>
              <a:rPr lang="en-US" sz="2400" b="1" cap="small" dirty="0" smtClean="0">
                <a:solidFill>
                  <a:srgbClr val="FFEE12"/>
                </a:solidFill>
              </a:rPr>
              <a:t>Assessments for natural disaster recovery: </a:t>
            </a:r>
          </a:p>
          <a:p>
            <a:pPr algn="ctr"/>
            <a:r>
              <a:rPr lang="en-US" sz="2400" b="1" cap="small" dirty="0" smtClean="0">
                <a:solidFill>
                  <a:srgbClr val="FFEE12"/>
                </a:solidFill>
              </a:rPr>
              <a:t>The status of present knowledge</a:t>
            </a:r>
            <a:endParaRPr lang="en-US" sz="2400" b="1" cap="small" dirty="0">
              <a:solidFill>
                <a:srgbClr val="FFEE12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6919" y="2873296"/>
            <a:ext cx="75311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James K. </a:t>
            </a:r>
            <a:r>
              <a:rPr lang="en-US" sz="1600" i="1" dirty="0" smtClean="0">
                <a:solidFill>
                  <a:schemeClr val="bg1"/>
                </a:solidFill>
              </a:rPr>
              <a:t>Mitchell</a:t>
            </a:r>
          </a:p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Professor of Geography, Rutgers University</a:t>
            </a:r>
          </a:p>
          <a:p>
            <a:pPr algn="ctr"/>
            <a:r>
              <a:rPr lang="en-US" sz="1200" i="1" dirty="0" err="1" smtClean="0">
                <a:solidFill>
                  <a:schemeClr val="bg1"/>
                </a:solidFill>
              </a:rPr>
              <a:t>jmitchel@rci.rutgers.edu</a:t>
            </a:r>
            <a:endParaRPr lang="en-US" sz="1200" i="1" dirty="0" smtClean="0">
              <a:solidFill>
                <a:schemeClr val="bg1"/>
              </a:solidFill>
            </a:endParaRPr>
          </a:p>
          <a:p>
            <a:pPr algn="ctr"/>
            <a:endParaRPr lang="en-US" sz="16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Review of literature &amp; experience (completed)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Ongoing Recovery </a:t>
            </a:r>
            <a:r>
              <a:rPr lang="en-US" dirty="0" err="1" smtClean="0"/>
              <a:t>HIAs</a:t>
            </a:r>
            <a:endParaRPr lang="en-US" dirty="0" smtClean="0"/>
          </a:p>
          <a:p>
            <a:pPr lvl="1"/>
            <a:r>
              <a:rPr lang="en-US" dirty="0" smtClean="0"/>
              <a:t>Little Egg Harbor, NJ</a:t>
            </a:r>
          </a:p>
          <a:p>
            <a:pPr lvl="1"/>
            <a:r>
              <a:rPr lang="en-US" dirty="0" smtClean="0"/>
              <a:t>Hoboken, NJ </a:t>
            </a:r>
          </a:p>
          <a:p>
            <a:endParaRPr lang="en-US" smtClean="0"/>
          </a:p>
          <a:p>
            <a:r>
              <a:rPr lang="en-US" smtClean="0"/>
              <a:t>“</a:t>
            </a:r>
            <a:r>
              <a:rPr lang="en-US" dirty="0" smtClean="0"/>
              <a:t>Thought Leader” Meetings</a:t>
            </a:r>
          </a:p>
          <a:p>
            <a:pPr marL="0" indent="0">
              <a:buNone/>
            </a:pPr>
            <a:r>
              <a:rPr lang="en-US" dirty="0" smtClean="0"/>
              <a:t>	Health (March 2015)</a:t>
            </a:r>
          </a:p>
          <a:p>
            <a:pPr marL="0" indent="0">
              <a:buNone/>
            </a:pPr>
            <a:r>
              <a:rPr lang="en-US" dirty="0" smtClean="0"/>
              <a:t>	HIA (June 2015)</a:t>
            </a:r>
          </a:p>
          <a:p>
            <a:pPr marL="0" indent="0">
              <a:buNone/>
            </a:pPr>
            <a:r>
              <a:rPr lang="en-US" dirty="0" smtClean="0"/>
              <a:t>	Hazards (July 2015)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0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7" y="184359"/>
            <a:ext cx="8910150" cy="91497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DISASTERS AND RECOVERY ACTIONS HAVE CONSEQUENCES FOR FUTURE HEALTH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96" y="1754829"/>
            <a:ext cx="8898203" cy="483431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Health Impacts </a:t>
            </a:r>
          </a:p>
          <a:p>
            <a:pPr lvl="1"/>
            <a:r>
              <a:rPr lang="en-US" dirty="0" smtClean="0"/>
              <a:t>PROMPT: Deaths; injuries; overtaxed emergency healthcare delivery systems</a:t>
            </a:r>
          </a:p>
          <a:p>
            <a:pPr lvl="1"/>
            <a:r>
              <a:rPr lang="en-US" dirty="0" smtClean="0"/>
              <a:t>DELAYED: Undermining of community </a:t>
            </a:r>
            <a:r>
              <a:rPr lang="en-US" b="1" dirty="0" smtClean="0">
                <a:solidFill>
                  <a:srgbClr val="FFFF00"/>
                </a:solidFill>
              </a:rPr>
              <a:t>wellbeing</a:t>
            </a:r>
            <a:r>
              <a:rPr lang="en-US" dirty="0" smtClean="0"/>
              <a:t> via lasting impacts on mental (as well as physical) health, infrastructures, economies and ecosystems</a:t>
            </a:r>
          </a:p>
          <a:p>
            <a:endParaRPr lang="en-US" dirty="0"/>
          </a:p>
          <a:p>
            <a:r>
              <a:rPr lang="en-US" dirty="0"/>
              <a:t>Recovery </a:t>
            </a:r>
            <a:r>
              <a:rPr lang="en-US" dirty="0" smtClean="0"/>
              <a:t>without </a:t>
            </a:r>
            <a:r>
              <a:rPr lang="en-US" dirty="0"/>
              <a:t>mitigation </a:t>
            </a:r>
            <a:r>
              <a:rPr lang="en-US" dirty="0" smtClean="0"/>
              <a:t>invites </a:t>
            </a:r>
            <a:r>
              <a:rPr lang="en-US" dirty="0"/>
              <a:t>repetitions of disaster</a:t>
            </a:r>
          </a:p>
          <a:p>
            <a:pPr lvl="1"/>
            <a:r>
              <a:rPr lang="en-US" dirty="0" smtClean="0"/>
              <a:t>Current practice prioritizes </a:t>
            </a:r>
            <a:r>
              <a:rPr lang="en-US" dirty="0" smtClean="0">
                <a:solidFill>
                  <a:srgbClr val="FFFF00"/>
                </a:solidFill>
              </a:rPr>
              <a:t>speed</a:t>
            </a:r>
            <a:r>
              <a:rPr lang="en-US" dirty="0" smtClean="0"/>
              <a:t> over </a:t>
            </a:r>
            <a:r>
              <a:rPr lang="en-US" dirty="0" smtClean="0">
                <a:solidFill>
                  <a:srgbClr val="FFFF00"/>
                </a:solidFill>
              </a:rPr>
              <a:t>improved protection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FFFF00"/>
                </a:solidFill>
              </a:rPr>
              <a:t>better health </a:t>
            </a:r>
            <a:r>
              <a:rPr lang="en-US" dirty="0" smtClean="0"/>
              <a:t>outcomes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Numbers of U.S. designated “disasters” are increasing</a:t>
            </a:r>
          </a:p>
          <a:p>
            <a:pPr lvl="1"/>
            <a:r>
              <a:rPr lang="en-US" dirty="0" smtClean="0"/>
              <a:t>1953-2014: long term average of 60 per year </a:t>
            </a:r>
          </a:p>
          <a:p>
            <a:pPr lvl="1"/>
            <a:r>
              <a:rPr lang="en-US" dirty="0" smtClean="0"/>
              <a:t>2011: 242 (99 Major </a:t>
            </a:r>
            <a:r>
              <a:rPr lang="en-US" dirty="0"/>
              <a:t>D</a:t>
            </a:r>
            <a:r>
              <a:rPr lang="en-US" dirty="0" smtClean="0"/>
              <a:t>isasters; 29 Emergencies; 114 Fire Management declarations)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any other events not designated disasters but locally devastating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Worsening climate risks </a:t>
            </a:r>
            <a:r>
              <a:rPr lang="en-US" dirty="0" smtClean="0"/>
              <a:t>expected to increase disasters</a:t>
            </a:r>
          </a:p>
        </p:txBody>
      </p:sp>
    </p:spTree>
    <p:extLst>
      <p:ext uri="{BB962C8B-B14F-4D97-AF65-F5344CB8AC3E}">
        <p14:creationId xmlns:p14="http://schemas.microsoft.com/office/powerpoint/2010/main" val="68848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DISASTER RECOVERY HIAs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17" y="1600200"/>
            <a:ext cx="8669806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C</a:t>
            </a:r>
            <a:r>
              <a:rPr lang="en-US" dirty="0" smtClean="0"/>
              <a:t>arried out in aftermath of disasters for purpose of assessing specific </a:t>
            </a:r>
            <a:r>
              <a:rPr lang="en-US" dirty="0" smtClean="0">
                <a:solidFill>
                  <a:srgbClr val="FFFF00"/>
                </a:solidFill>
              </a:rPr>
              <a:t>(long term) recovery </a:t>
            </a:r>
            <a:r>
              <a:rPr lang="en-US" dirty="0" smtClean="0"/>
              <a:t>initiatives</a:t>
            </a:r>
          </a:p>
          <a:p>
            <a:pPr lvl="1"/>
            <a:r>
              <a:rPr lang="en-US" sz="2600" dirty="0" smtClean="0"/>
              <a:t>Do not confuse with HIAs for emergency (short term) relief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Raise issues that challenge the design, operation and interpretation of the existing HIA process and underline need for linkage with parallel hazard reduction efforts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6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69" y="274638"/>
            <a:ext cx="8914027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DISASTER DIMENSIONS OF EXISTING HIAs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87671" cy="497528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350+ ongoing/completed HIAs (mid-2015) 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atural hazards generally ignored</a:t>
            </a:r>
          </a:p>
          <a:p>
            <a:pPr lvl="1"/>
            <a:r>
              <a:rPr lang="en-US" dirty="0"/>
              <a:t>Reviewers </a:t>
            </a:r>
            <a:r>
              <a:rPr lang="en-US" dirty="0" smtClean="0"/>
              <a:t>point out hazards omissions</a:t>
            </a:r>
            <a:endParaRPr lang="en-US" dirty="0"/>
          </a:p>
          <a:p>
            <a:pPr lvl="2"/>
            <a:r>
              <a:rPr lang="en-US" dirty="0"/>
              <a:t>Hermosa Beach, CA oil drilling project omitted climate change risks</a:t>
            </a:r>
          </a:p>
          <a:p>
            <a:pPr lvl="2"/>
            <a:r>
              <a:rPr lang="en-US" dirty="0"/>
              <a:t>Coachella Valley, CA ignored flood risks to proposed developments</a:t>
            </a:r>
          </a:p>
          <a:p>
            <a:pPr lvl="2"/>
            <a:r>
              <a:rPr lang="en-US" dirty="0"/>
              <a:t>Hawaii County, HA agricultural development plan ignored natural disasters</a:t>
            </a:r>
          </a:p>
          <a:p>
            <a:pPr lvl="1"/>
            <a:r>
              <a:rPr lang="en-US" dirty="0" smtClean="0"/>
              <a:t>A few </a:t>
            </a:r>
            <a:r>
              <a:rPr lang="en-US" dirty="0" err="1" smtClean="0"/>
              <a:t>HIAs</a:t>
            </a:r>
            <a:r>
              <a:rPr lang="en-US" dirty="0" smtClean="0"/>
              <a:t> make recommendations that strengthen </a:t>
            </a:r>
            <a:r>
              <a:rPr lang="en-US" b="1" i="1" dirty="0" smtClean="0">
                <a:solidFill>
                  <a:srgbClr val="FFFF00"/>
                </a:solidFill>
              </a:rPr>
              <a:t>short-term responses </a:t>
            </a:r>
            <a:r>
              <a:rPr lang="en-US" dirty="0" smtClean="0"/>
              <a:t>to hazards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Emergency Preparedness </a:t>
            </a:r>
            <a:r>
              <a:rPr lang="en-US" dirty="0" smtClean="0"/>
              <a:t>Plan (Billings, MT)</a:t>
            </a:r>
          </a:p>
          <a:p>
            <a:pPr lvl="2"/>
            <a:r>
              <a:rPr lang="en-US" dirty="0" smtClean="0"/>
              <a:t>Denial of permit for facility that hindered </a:t>
            </a:r>
            <a:r>
              <a:rPr lang="en-US" dirty="0" smtClean="0">
                <a:solidFill>
                  <a:srgbClr val="FFFF00"/>
                </a:solidFill>
              </a:rPr>
              <a:t>emergency evacuation </a:t>
            </a:r>
            <a:r>
              <a:rPr lang="en-US" dirty="0" smtClean="0"/>
              <a:t>(Bernalillo County, NM)</a:t>
            </a:r>
          </a:p>
          <a:p>
            <a:pPr lvl="2"/>
            <a:r>
              <a:rPr lang="en-US" dirty="0" smtClean="0"/>
              <a:t>Rejection of county plan that hindered </a:t>
            </a:r>
            <a:r>
              <a:rPr lang="en-US" dirty="0" smtClean="0">
                <a:solidFill>
                  <a:srgbClr val="FFFF00"/>
                </a:solidFill>
              </a:rPr>
              <a:t>emergency evacuation </a:t>
            </a:r>
            <a:r>
              <a:rPr lang="en-US" dirty="0" smtClean="0"/>
              <a:t>(Merced County, CA)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In the 20 or so HIAs that address natural hazard reduction directly, most focus on </a:t>
            </a:r>
            <a:r>
              <a:rPr lang="en-US" dirty="0" smtClean="0">
                <a:solidFill>
                  <a:srgbClr val="FFFF00"/>
                </a:solidFill>
              </a:rPr>
              <a:t>mitigation of chronic low intensity problems </a:t>
            </a:r>
            <a:r>
              <a:rPr lang="en-US" dirty="0" smtClean="0"/>
              <a:t>(e.g. routine flooding)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Just 3 HIAs focus on </a:t>
            </a:r>
            <a:r>
              <a:rPr lang="en-US" dirty="0" smtClean="0">
                <a:solidFill>
                  <a:srgbClr val="FFFF00"/>
                </a:solidFill>
              </a:rPr>
              <a:t>recovery from catastrophic events </a:t>
            </a:r>
            <a:r>
              <a:rPr lang="en-US" dirty="0" smtClean="0"/>
              <a:t>(major floods, hurricanes)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3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32" y="-1204474"/>
            <a:ext cx="8959908" cy="1144393"/>
          </a:xfrm>
        </p:spPr>
        <p:txBody>
          <a:bodyPr>
            <a:normAutofit/>
          </a:bodyPr>
          <a:lstStyle/>
          <a:p>
            <a:endParaRPr lang="en-US" sz="32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977244"/>
              </p:ext>
            </p:extLst>
          </p:nvPr>
        </p:nvGraphicFramePr>
        <p:xfrm>
          <a:off x="172399" y="88764"/>
          <a:ext cx="8869187" cy="6500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270"/>
                <a:gridCol w="2312791"/>
                <a:gridCol w="5305126"/>
              </a:tblGrid>
              <a:tr h="416285">
                <a:tc>
                  <a:txBody>
                    <a:bodyPr/>
                    <a:lstStyle/>
                    <a:p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HIA 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LINKAGE</a:t>
                      </a:r>
                      <a:r>
                        <a:rPr lang="en-US" baseline="0" dirty="0" smtClean="0"/>
                        <a:t> TO DISASTER REDUCTION</a:t>
                      </a:r>
                      <a:endParaRPr lang="en-US" dirty="0"/>
                    </a:p>
                  </a:txBody>
                  <a:tcPr/>
                </a:tc>
              </a:tr>
              <a:tr h="324812">
                <a:tc>
                  <a:txBody>
                    <a:bodyPr/>
                    <a:lstStyle/>
                    <a:p>
                      <a:r>
                        <a:rPr lang="en-US" sz="1500" b="1" i="1" dirty="0" smtClean="0"/>
                        <a:t>Recovery</a:t>
                      </a:r>
                      <a:endParaRPr lang="en-US" sz="15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i="1" dirty="0" smtClean="0"/>
                        <a:t>Galveston, TX</a:t>
                      </a:r>
                      <a:endParaRPr lang="en-US" sz="15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i="1" dirty="0" smtClean="0">
                          <a:solidFill>
                            <a:srgbClr val="3366FF"/>
                          </a:solidFill>
                        </a:rPr>
                        <a:t>Replacement of housing </a:t>
                      </a:r>
                      <a:r>
                        <a:rPr lang="en-US" sz="1500" b="1" i="1" dirty="0" smtClean="0"/>
                        <a:t>destroyed by </a:t>
                      </a:r>
                      <a:r>
                        <a:rPr lang="en-US" sz="1500" b="1" i="1" dirty="0" smtClean="0">
                          <a:solidFill>
                            <a:srgbClr val="FF0000"/>
                          </a:solidFill>
                        </a:rPr>
                        <a:t>hurricane</a:t>
                      </a:r>
                      <a:r>
                        <a:rPr lang="en-US" sz="1500" b="1" i="1" dirty="0" smtClean="0"/>
                        <a:t> Ike</a:t>
                      </a:r>
                      <a:endParaRPr lang="en-US" sz="1500" b="1" i="1" dirty="0"/>
                    </a:p>
                  </a:txBody>
                  <a:tcPr/>
                </a:tc>
              </a:tr>
              <a:tr h="432138">
                <a:tc>
                  <a:txBody>
                    <a:bodyPr/>
                    <a:lstStyle/>
                    <a:p>
                      <a:r>
                        <a:rPr lang="en-US" sz="1500" b="1" i="1" dirty="0" smtClean="0"/>
                        <a:t>Recovery</a:t>
                      </a:r>
                      <a:endParaRPr lang="en-US" sz="15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i="1" dirty="0" smtClean="0"/>
                        <a:t>Little Egg Harbor, NJ</a:t>
                      </a:r>
                      <a:endParaRPr lang="en-US" sz="15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i="1" dirty="0" smtClean="0">
                          <a:solidFill>
                            <a:srgbClr val="3366FF"/>
                          </a:solidFill>
                        </a:rPr>
                        <a:t>Buyout scenarios </a:t>
                      </a:r>
                      <a:r>
                        <a:rPr lang="en-US" sz="1500" b="1" i="1" dirty="0" smtClean="0"/>
                        <a:t>for properties affected by </a:t>
                      </a:r>
                      <a:r>
                        <a:rPr lang="en-US" sz="1500" b="1" i="1" dirty="0" smtClean="0">
                          <a:solidFill>
                            <a:srgbClr val="FF0000"/>
                          </a:solidFill>
                        </a:rPr>
                        <a:t>hurricane</a:t>
                      </a:r>
                      <a:r>
                        <a:rPr lang="en-US" sz="1500" b="1" i="1" dirty="0" smtClean="0"/>
                        <a:t> Sandy</a:t>
                      </a:r>
                      <a:endParaRPr lang="en-US" sz="1500" b="1" i="1" dirty="0"/>
                    </a:p>
                  </a:txBody>
                  <a:tcPr/>
                </a:tc>
              </a:tr>
              <a:tr h="324812">
                <a:tc>
                  <a:txBody>
                    <a:bodyPr/>
                    <a:lstStyle/>
                    <a:p>
                      <a:r>
                        <a:rPr lang="en-US" sz="1500" b="1" i="1" dirty="0" smtClean="0"/>
                        <a:t>Recovery</a:t>
                      </a:r>
                      <a:endParaRPr lang="en-US" sz="15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i="1" dirty="0" smtClean="0"/>
                        <a:t>Hoboken, NJ</a:t>
                      </a:r>
                      <a:endParaRPr lang="en-US" sz="15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i="1" dirty="0" smtClean="0"/>
                        <a:t>Post-Sandy</a:t>
                      </a:r>
                      <a:r>
                        <a:rPr lang="en-US" sz="1500" b="1" i="1" baseline="0" dirty="0" smtClean="0"/>
                        <a:t> c</a:t>
                      </a:r>
                      <a:r>
                        <a:rPr lang="en-US" sz="1500" b="1" i="1" dirty="0" smtClean="0"/>
                        <a:t>omprehensive </a:t>
                      </a:r>
                      <a:r>
                        <a:rPr lang="en-US" sz="1500" b="1" i="1" dirty="0" smtClean="0">
                          <a:solidFill>
                            <a:srgbClr val="FF0000"/>
                          </a:solidFill>
                        </a:rPr>
                        <a:t>storm</a:t>
                      </a:r>
                      <a:r>
                        <a:rPr lang="en-US" sz="1500" b="1" i="1" dirty="0" smtClean="0"/>
                        <a:t> </a:t>
                      </a:r>
                      <a:r>
                        <a:rPr lang="en-US" sz="1500" b="1" i="1" dirty="0" smtClean="0">
                          <a:solidFill>
                            <a:srgbClr val="3366FF"/>
                          </a:solidFill>
                        </a:rPr>
                        <a:t>water management plan</a:t>
                      </a:r>
                      <a:endParaRPr lang="en-US" sz="1500" b="1" i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968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Mitigation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Cana Martin, PR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3366FF"/>
                          </a:solidFill>
                        </a:rPr>
                        <a:t>Dredging and sewer projects </a:t>
                      </a:r>
                      <a:r>
                        <a:rPr lang="en-US" sz="1500" dirty="0" smtClean="0"/>
                        <a:t>in chronically 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flood</a:t>
                      </a:r>
                      <a:r>
                        <a:rPr lang="en-US" sz="1500" dirty="0" smtClean="0"/>
                        <a:t> prone area</a:t>
                      </a:r>
                      <a:endParaRPr lang="en-US" sz="1500" dirty="0"/>
                    </a:p>
                  </a:txBody>
                  <a:tcPr/>
                </a:tc>
              </a:tr>
              <a:tr h="409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Proctor Creek, Atlanta, GA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3366FF"/>
                          </a:solidFill>
                        </a:rPr>
                        <a:t>Green infrastructure </a:t>
                      </a:r>
                      <a:r>
                        <a:rPr lang="en-US" sz="1500" dirty="0" smtClean="0"/>
                        <a:t>in chronically 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flood</a:t>
                      </a:r>
                      <a:r>
                        <a:rPr lang="en-US" sz="1500" dirty="0" smtClean="0"/>
                        <a:t> prone area</a:t>
                      </a:r>
                      <a:endParaRPr lang="en-US" sz="1500" dirty="0"/>
                    </a:p>
                  </a:txBody>
                  <a:tcPr/>
                </a:tc>
              </a:tr>
              <a:tr h="432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Cole</a:t>
                      </a:r>
                      <a:r>
                        <a:rPr lang="en-US" sz="1500" baseline="0" dirty="0" smtClean="0"/>
                        <a:t> Creek, Omaha, NE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Use of vacant lots created by 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flood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smtClean="0">
                          <a:solidFill>
                            <a:srgbClr val="3366FF"/>
                          </a:solidFill>
                        </a:rPr>
                        <a:t>buyouts</a:t>
                      </a:r>
                      <a:r>
                        <a:rPr lang="en-US" sz="1500" baseline="0" dirty="0" smtClean="0"/>
                        <a:t> &amp; 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erosion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smtClean="0">
                          <a:solidFill>
                            <a:srgbClr val="3366FF"/>
                          </a:solidFill>
                        </a:rPr>
                        <a:t>control</a:t>
                      </a:r>
                      <a:endParaRPr lang="en-US" sz="15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24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Ann Arbor, MI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3366FF"/>
                          </a:solidFill>
                        </a:rPr>
                        <a:t>Urban forestry </a:t>
                      </a:r>
                      <a:r>
                        <a:rPr lang="en-US" sz="1500" dirty="0" smtClean="0"/>
                        <a:t>as aid to 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high temperature </a:t>
                      </a:r>
                      <a:r>
                        <a:rPr lang="en-US" sz="1500" dirty="0" smtClean="0"/>
                        <a:t>reduction</a:t>
                      </a:r>
                      <a:endParaRPr lang="en-US" sz="1500" dirty="0"/>
                    </a:p>
                  </a:txBody>
                  <a:tcPr/>
                </a:tc>
              </a:tr>
              <a:tr h="324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Delaware County, OH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Storm</a:t>
                      </a:r>
                      <a:r>
                        <a:rPr lang="en-US" sz="1500" dirty="0" smtClean="0"/>
                        <a:t> water </a:t>
                      </a:r>
                      <a:r>
                        <a:rPr lang="en-US" sz="1500" dirty="0" smtClean="0">
                          <a:solidFill>
                            <a:srgbClr val="3366FF"/>
                          </a:solidFill>
                        </a:rPr>
                        <a:t>runoff control </a:t>
                      </a:r>
                      <a:r>
                        <a:rPr lang="en-US" sz="1500" dirty="0" smtClean="0"/>
                        <a:t>from new shopping mall</a:t>
                      </a:r>
                      <a:endParaRPr lang="en-US" sz="1500" dirty="0"/>
                    </a:p>
                  </a:txBody>
                  <a:tcPr/>
                </a:tc>
              </a:tr>
              <a:tr h="324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Marin County, CA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3366FF"/>
                          </a:solidFill>
                        </a:rPr>
                        <a:t>Housing code </a:t>
                      </a:r>
                      <a:r>
                        <a:rPr lang="en-US" sz="1500" dirty="0" smtClean="0"/>
                        <a:t>enforcement in 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poor drainage </a:t>
                      </a:r>
                      <a:r>
                        <a:rPr lang="en-US" sz="1500" dirty="0" smtClean="0"/>
                        <a:t>area</a:t>
                      </a:r>
                      <a:endParaRPr lang="en-US" sz="1500" dirty="0"/>
                    </a:p>
                  </a:txBody>
                  <a:tcPr/>
                </a:tc>
              </a:tr>
              <a:tr h="324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Rochester, NY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Changes in lakefront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storm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smtClean="0">
                          <a:solidFill>
                            <a:srgbClr val="3366FF"/>
                          </a:solidFill>
                        </a:rPr>
                        <a:t>water management</a:t>
                      </a:r>
                      <a:endParaRPr lang="en-US" sz="1500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24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Chicago, IL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“Smart” </a:t>
                      </a:r>
                      <a:r>
                        <a:rPr lang="en-US" sz="1500" dirty="0" smtClean="0">
                          <a:solidFill>
                            <a:srgbClr val="3366FF"/>
                          </a:solidFill>
                        </a:rPr>
                        <a:t>power cutoffs </a:t>
                      </a:r>
                      <a:r>
                        <a:rPr lang="en-US" sz="1500" dirty="0" smtClean="0"/>
                        <a:t>to elderly during 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cold/heat </a:t>
                      </a:r>
                      <a:r>
                        <a:rPr lang="en-US" sz="1500" dirty="0" smtClean="0"/>
                        <a:t>extremes</a:t>
                      </a:r>
                      <a:endParaRPr lang="en-US" sz="1500" dirty="0"/>
                    </a:p>
                  </a:txBody>
                  <a:tcPr/>
                </a:tc>
              </a:tr>
              <a:tr h="324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Placer County, CA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Healthy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smtClean="0">
                          <a:solidFill>
                            <a:srgbClr val="3366FF"/>
                          </a:solidFill>
                        </a:rPr>
                        <a:t>forest management </a:t>
                      </a:r>
                      <a:r>
                        <a:rPr lang="en-US" sz="1500" baseline="0" dirty="0" smtClean="0"/>
                        <a:t>for reduction of 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wildfire </a:t>
                      </a:r>
                      <a:r>
                        <a:rPr lang="en-US" sz="1500" baseline="0" dirty="0" smtClean="0"/>
                        <a:t>risk</a:t>
                      </a:r>
                      <a:endParaRPr lang="en-US" sz="1500" dirty="0"/>
                    </a:p>
                  </a:txBody>
                  <a:tcPr/>
                </a:tc>
              </a:tr>
              <a:tr h="425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Greenville, WI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Ground water contamination from 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hazardous material </a:t>
                      </a:r>
                      <a:r>
                        <a:rPr lang="en-US" sz="1500" dirty="0" smtClean="0"/>
                        <a:t>storage</a:t>
                      </a:r>
                      <a:endParaRPr lang="en-US" sz="1500" dirty="0"/>
                    </a:p>
                  </a:txBody>
                  <a:tcPr/>
                </a:tc>
              </a:tr>
              <a:tr h="324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Fitchburg, WI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Flood</a:t>
                      </a:r>
                      <a:r>
                        <a:rPr lang="en-US" sz="1500" dirty="0" smtClean="0">
                          <a:solidFill>
                            <a:srgbClr val="3366FF"/>
                          </a:solidFill>
                        </a:rPr>
                        <a:t> reduction </a:t>
                      </a:r>
                      <a:r>
                        <a:rPr lang="en-US" sz="1500" dirty="0" smtClean="0"/>
                        <a:t>in vicinity of golf course</a:t>
                      </a:r>
                      <a:endParaRPr lang="en-US" sz="1500" dirty="0"/>
                    </a:p>
                  </a:txBody>
                  <a:tcPr/>
                </a:tc>
              </a:tr>
              <a:tr h="32481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Mitigation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State of Kentucky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3366FF"/>
                          </a:solidFill>
                        </a:rPr>
                        <a:t>Clean energy </a:t>
                      </a:r>
                      <a:r>
                        <a:rPr lang="en-US" sz="1500" dirty="0" smtClean="0"/>
                        <a:t>in mined area subject to 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landslides</a:t>
                      </a:r>
                      <a:r>
                        <a:rPr lang="en-US" sz="1500" dirty="0" smtClean="0"/>
                        <a:t> and 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floods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4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State of California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3366FF"/>
                          </a:solidFill>
                        </a:rPr>
                        <a:t>Drinking water alternatives </a:t>
                      </a:r>
                      <a:r>
                        <a:rPr lang="en-US" sz="1500" dirty="0" smtClean="0"/>
                        <a:t>in 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drought</a:t>
                      </a:r>
                      <a:r>
                        <a:rPr lang="en-US" sz="1500" dirty="0" smtClean="0"/>
                        <a:t> affected areas</a:t>
                      </a:r>
                      <a:endParaRPr lang="en-US" sz="1500" dirty="0"/>
                    </a:p>
                  </a:txBody>
                  <a:tcPr/>
                </a:tc>
              </a:tr>
              <a:tr h="432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1" dirty="0" smtClean="0"/>
                        <a:t>Preparedness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i="1" dirty="0" smtClean="0"/>
                        <a:t>Various CA counties</a:t>
                      </a:r>
                      <a:endParaRPr lang="en-US" sz="15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i="1" dirty="0" smtClean="0">
                          <a:solidFill>
                            <a:srgbClr val="FF0000"/>
                          </a:solidFill>
                        </a:rPr>
                        <a:t>Earthquake</a:t>
                      </a:r>
                      <a:r>
                        <a:rPr lang="en-US" sz="1500" b="0" i="1" dirty="0" smtClean="0"/>
                        <a:t> effects in San Francisco Bay area</a:t>
                      </a:r>
                      <a:endParaRPr lang="en-US" sz="1500" b="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4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74" y="274638"/>
            <a:ext cx="8896956" cy="8867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VARIED EXPERIENCES OF RECOVERY HIAS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05" y="1600200"/>
            <a:ext cx="8761125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Galveston, TX: </a:t>
            </a:r>
            <a:r>
              <a:rPr lang="en-US" dirty="0" smtClean="0"/>
              <a:t>post-</a:t>
            </a:r>
            <a:r>
              <a:rPr lang="en-US" dirty="0" smtClean="0">
                <a:solidFill>
                  <a:srgbClr val="0F7DFF"/>
                </a:solidFill>
              </a:rPr>
              <a:t>hurricane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Ike, 2008) redevelopment projects</a:t>
            </a:r>
            <a:endParaRPr lang="en-US" dirty="0"/>
          </a:p>
          <a:p>
            <a:pPr lvl="1"/>
            <a:r>
              <a:rPr lang="en-US" dirty="0">
                <a:solidFill>
                  <a:srgbClr val="FFFF00"/>
                </a:solidFill>
              </a:rPr>
              <a:t>Negative health effects </a:t>
            </a:r>
            <a:r>
              <a:rPr lang="en-US" dirty="0"/>
              <a:t>of disaster recovery </a:t>
            </a:r>
            <a:r>
              <a:rPr lang="en-US" dirty="0" smtClean="0"/>
              <a:t>program; </a:t>
            </a:r>
            <a:r>
              <a:rPr lang="en-US" dirty="0" smtClean="0">
                <a:solidFill>
                  <a:srgbClr val="FFFF00"/>
                </a:solidFill>
              </a:rPr>
              <a:t>too many actors/funding complications/increased awareness but divided vision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San Juan, Puerto Rico: mitigation of chronic </a:t>
            </a:r>
            <a:r>
              <a:rPr lang="en-US" dirty="0" smtClean="0">
                <a:solidFill>
                  <a:srgbClr val="0F7DFF"/>
                </a:solidFill>
              </a:rPr>
              <a:t>flooding</a:t>
            </a:r>
          </a:p>
          <a:p>
            <a:pPr lvl="1"/>
            <a:r>
              <a:rPr lang="en-US" dirty="0" smtClean="0"/>
              <a:t>Better health outcomes but sub-optimal flood relief structures; </a:t>
            </a:r>
            <a:r>
              <a:rPr lang="en-US" dirty="0" smtClean="0">
                <a:solidFill>
                  <a:srgbClr val="FFFF00"/>
                </a:solidFill>
              </a:rPr>
              <a:t>failure to acknowledge sustainable non-structural alternatives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Atlanta, GA: mitigation of chronic </a:t>
            </a:r>
            <a:r>
              <a:rPr lang="en-US" dirty="0" smtClean="0">
                <a:solidFill>
                  <a:srgbClr val="0F7DFF"/>
                </a:solidFill>
              </a:rPr>
              <a:t>flooding</a:t>
            </a:r>
          </a:p>
          <a:p>
            <a:pPr lvl="1"/>
            <a:r>
              <a:rPr lang="en-US" dirty="0" smtClean="0"/>
              <a:t>Green infrastructure, storm water management, economic regeneration </a:t>
            </a:r>
            <a:r>
              <a:rPr lang="en-US" dirty="0" smtClean="0">
                <a:solidFill>
                  <a:srgbClr val="FFFF00"/>
                </a:solidFill>
              </a:rPr>
              <a:t>linked with EPA regulatory process</a:t>
            </a:r>
            <a:r>
              <a:rPr lang="en-US" dirty="0" smtClean="0"/>
              <a:t>; recommended for </a:t>
            </a:r>
            <a:r>
              <a:rPr lang="en-US" dirty="0" smtClean="0">
                <a:solidFill>
                  <a:srgbClr val="FFFF00"/>
                </a:solidFill>
              </a:rPr>
              <a:t>scaling up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Canterbury</a:t>
            </a:r>
            <a:r>
              <a:rPr lang="en-US" dirty="0"/>
              <a:t>, New Zealand: </a:t>
            </a:r>
            <a:r>
              <a:rPr lang="en-US" dirty="0" err="1" smtClean="0">
                <a:solidFill>
                  <a:srgbClr val="0F7DFF"/>
                </a:solidFill>
              </a:rPr>
              <a:t>earthquake(s</a:t>
            </a:r>
            <a:r>
              <a:rPr lang="en-US" dirty="0" smtClean="0">
                <a:solidFill>
                  <a:srgbClr val="0F7DFF"/>
                </a:solidFill>
              </a:rPr>
              <a:t>)</a:t>
            </a:r>
            <a:r>
              <a:rPr lang="en-US" dirty="0" smtClean="0"/>
              <a:t> (2010-11) recovery</a:t>
            </a:r>
            <a:endParaRPr lang="en-US" dirty="0"/>
          </a:p>
          <a:p>
            <a:pPr lvl="1"/>
            <a:r>
              <a:rPr lang="en-US" dirty="0" smtClean="0"/>
              <a:t>After devastating quakes, HIAs that previously had ignored hazards included them and became embedded </a:t>
            </a:r>
            <a:r>
              <a:rPr lang="en-US" dirty="0"/>
              <a:t>in </a:t>
            </a:r>
            <a:r>
              <a:rPr lang="en-US" dirty="0" smtClean="0"/>
              <a:t>a powerful </a:t>
            </a:r>
            <a:r>
              <a:rPr lang="en-US" dirty="0" smtClean="0">
                <a:solidFill>
                  <a:srgbClr val="FFFF00"/>
                </a:solidFill>
              </a:rPr>
              <a:t>comprehensive </a:t>
            </a:r>
            <a:r>
              <a:rPr lang="en-US" dirty="0">
                <a:solidFill>
                  <a:srgbClr val="FFFF00"/>
                </a:solidFill>
              </a:rPr>
              <a:t>recovery strategy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99" y="274638"/>
            <a:ext cx="88828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DISASTER RECOVERY HIAs ARE </a:t>
            </a:r>
            <a:r>
              <a:rPr lang="en-US" b="1" i="1" dirty="0"/>
              <a:t>DIFFERENT </a:t>
            </a:r>
            <a:r>
              <a:rPr lang="en-US" dirty="0"/>
              <a:t>FROM OTHER TYPES OF HIAS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1"/>
            <a:ext cx="8229600" cy="4851400"/>
          </a:xfrm>
        </p:spPr>
        <p:txBody>
          <a:bodyPr>
            <a:normAutofit fontScale="92500"/>
          </a:bodyPr>
          <a:lstStyle/>
          <a:p>
            <a:r>
              <a:rPr lang="en-US" sz="1920" b="1" dirty="0" smtClean="0">
                <a:solidFill>
                  <a:srgbClr val="FFFF00"/>
                </a:solidFill>
              </a:rPr>
              <a:t>OBJECTIVES </a:t>
            </a:r>
            <a:endParaRPr lang="en-US" sz="1920" b="1" dirty="0">
              <a:solidFill>
                <a:srgbClr val="FFFF00"/>
              </a:solidFill>
            </a:endParaRPr>
          </a:p>
          <a:p>
            <a:pPr lvl="1"/>
            <a:r>
              <a:rPr lang="en-US" sz="1920" b="1" dirty="0" smtClean="0">
                <a:solidFill>
                  <a:srgbClr val="FFFF00"/>
                </a:solidFill>
              </a:rPr>
              <a:t>Dual </a:t>
            </a:r>
            <a:r>
              <a:rPr lang="en-US" sz="1920" b="1" dirty="0">
                <a:solidFill>
                  <a:srgbClr val="FFFF00"/>
                </a:solidFill>
              </a:rPr>
              <a:t>agendas</a:t>
            </a:r>
            <a:r>
              <a:rPr lang="en-US" sz="1920" dirty="0"/>
              <a:t>: </a:t>
            </a:r>
            <a:r>
              <a:rPr lang="en-US" sz="1920" b="1" i="1" dirty="0"/>
              <a:t>improve health </a:t>
            </a:r>
            <a:r>
              <a:rPr lang="en-US" sz="1920" dirty="0"/>
              <a:t>and </a:t>
            </a:r>
            <a:r>
              <a:rPr lang="en-US" sz="1920" b="1" i="1" dirty="0"/>
              <a:t>reduce </a:t>
            </a:r>
            <a:r>
              <a:rPr lang="en-US" sz="1920" b="1" i="1" dirty="0" smtClean="0"/>
              <a:t>hazards/disasters </a:t>
            </a:r>
            <a:endParaRPr lang="en-US" sz="1920" b="1" i="1" dirty="0"/>
          </a:p>
          <a:p>
            <a:endParaRPr lang="en-US" sz="1920" dirty="0" smtClean="0">
              <a:solidFill>
                <a:srgbClr val="FFFF00"/>
              </a:solidFill>
            </a:endParaRPr>
          </a:p>
          <a:p>
            <a:r>
              <a:rPr lang="en-US" sz="1920" b="1" dirty="0" smtClean="0">
                <a:solidFill>
                  <a:srgbClr val="FF6600"/>
                </a:solidFill>
              </a:rPr>
              <a:t>CONTEXT </a:t>
            </a:r>
            <a:endParaRPr lang="en-US" sz="1920" b="1" dirty="0">
              <a:solidFill>
                <a:srgbClr val="FF6600"/>
              </a:solidFill>
            </a:endParaRPr>
          </a:p>
          <a:p>
            <a:pPr lvl="1"/>
            <a:r>
              <a:rPr lang="en-US" sz="1920" b="1" dirty="0">
                <a:solidFill>
                  <a:srgbClr val="FF6600"/>
                </a:solidFill>
              </a:rPr>
              <a:t>Experimental: </a:t>
            </a:r>
            <a:r>
              <a:rPr lang="en-US" sz="1920" dirty="0"/>
              <a:t>C</a:t>
            </a:r>
            <a:r>
              <a:rPr lang="en-US" sz="1920" dirty="0" smtClean="0"/>
              <a:t>onvergence </a:t>
            </a:r>
            <a:r>
              <a:rPr lang="en-US" sz="1920" dirty="0"/>
              <a:t>of different expert communities and </a:t>
            </a:r>
            <a:r>
              <a:rPr lang="en-US" sz="1920" dirty="0" smtClean="0"/>
              <a:t>stakeholders</a:t>
            </a:r>
            <a:endParaRPr lang="en-US" sz="1920" dirty="0"/>
          </a:p>
          <a:p>
            <a:pPr lvl="1"/>
            <a:r>
              <a:rPr lang="en-US" sz="1920" b="1" dirty="0" smtClean="0">
                <a:solidFill>
                  <a:srgbClr val="FF6600"/>
                </a:solidFill>
              </a:rPr>
              <a:t>Expedient: </a:t>
            </a:r>
            <a:r>
              <a:rPr lang="en-US" sz="1920" dirty="0" smtClean="0">
                <a:solidFill>
                  <a:srgbClr val="FF6600"/>
                </a:solidFill>
              </a:rPr>
              <a:t>	     </a:t>
            </a:r>
            <a:r>
              <a:rPr lang="en-US" sz="1920" dirty="0"/>
              <a:t>A</a:t>
            </a:r>
            <a:r>
              <a:rPr lang="en-US" sz="1920" dirty="0" smtClean="0"/>
              <a:t>ctions not previously planned; time sensitive</a:t>
            </a:r>
          </a:p>
          <a:p>
            <a:pPr lvl="1"/>
            <a:r>
              <a:rPr lang="en-US" sz="1920" b="1" dirty="0" smtClean="0">
                <a:solidFill>
                  <a:srgbClr val="FF6600"/>
                </a:solidFill>
              </a:rPr>
              <a:t>Extraordinary:</a:t>
            </a:r>
            <a:r>
              <a:rPr lang="en-US" sz="1920" b="1" dirty="0" smtClean="0"/>
              <a:t> </a:t>
            </a:r>
            <a:r>
              <a:rPr lang="en-US" sz="1920" b="1" i="1" dirty="0" smtClean="0"/>
              <a:t>Normal</a:t>
            </a:r>
            <a:r>
              <a:rPr lang="en-US" sz="1920" dirty="0" smtClean="0"/>
              <a:t> roles/cues/performance expectations may not apply</a:t>
            </a:r>
          </a:p>
          <a:p>
            <a:pPr lvl="1"/>
            <a:r>
              <a:rPr lang="en-US" sz="1920" b="1" dirty="0" smtClean="0">
                <a:solidFill>
                  <a:srgbClr val="FF6600"/>
                </a:solidFill>
              </a:rPr>
              <a:t>Emergent:</a:t>
            </a:r>
            <a:r>
              <a:rPr lang="en-US" sz="1920" b="1" dirty="0" smtClean="0"/>
              <a:t>        </a:t>
            </a:r>
            <a:r>
              <a:rPr lang="en-US" sz="1920" dirty="0" smtClean="0"/>
              <a:t>New </a:t>
            </a:r>
            <a:r>
              <a:rPr lang="en-US" sz="1920" dirty="0"/>
              <a:t>actors; evolving institutional </a:t>
            </a:r>
            <a:r>
              <a:rPr lang="en-US" sz="1920" dirty="0" smtClean="0"/>
              <a:t>arrangements</a:t>
            </a:r>
            <a:endParaRPr lang="en-US" sz="1920" dirty="0"/>
          </a:p>
          <a:p>
            <a:pPr marL="457200" lvl="1" indent="0">
              <a:buNone/>
            </a:pPr>
            <a:endParaRPr lang="en-US" sz="1920" dirty="0" smtClean="0"/>
          </a:p>
          <a:p>
            <a:r>
              <a:rPr lang="en-US" sz="1920" b="1" dirty="0" smtClean="0">
                <a:solidFill>
                  <a:srgbClr val="0F7DFF"/>
                </a:solidFill>
              </a:rPr>
              <a:t>SIGNIFICANT POTENTIAL FOR AFFECTING CHANGE</a:t>
            </a:r>
          </a:p>
          <a:p>
            <a:pPr lvl="1"/>
            <a:r>
              <a:rPr lang="en-US" sz="1920" b="1" dirty="0">
                <a:solidFill>
                  <a:srgbClr val="0F7DFF"/>
                </a:solidFill>
              </a:rPr>
              <a:t>Neglected opportunities</a:t>
            </a:r>
          </a:p>
          <a:p>
            <a:pPr lvl="1"/>
            <a:r>
              <a:rPr lang="en-US" sz="1920" b="1" dirty="0">
                <a:solidFill>
                  <a:srgbClr val="0F7DFF"/>
                </a:solidFill>
              </a:rPr>
              <a:t>Large pool of recovery decisions; </a:t>
            </a:r>
            <a:r>
              <a:rPr lang="en-US" sz="1920" b="1" dirty="0"/>
              <a:t>far-reaching consequences, poorly assessed</a:t>
            </a:r>
          </a:p>
          <a:p>
            <a:pPr lvl="1"/>
            <a:r>
              <a:rPr lang="en-US" sz="1920" b="1" dirty="0">
                <a:solidFill>
                  <a:srgbClr val="0F7DFF"/>
                </a:solidFill>
              </a:rPr>
              <a:t>Enhanced use of local vernacular knowledge</a:t>
            </a:r>
            <a:r>
              <a:rPr lang="en-US" sz="1920" b="1" dirty="0">
                <a:solidFill>
                  <a:srgbClr val="FF0000"/>
                </a:solidFill>
              </a:rPr>
              <a:t> </a:t>
            </a:r>
            <a:r>
              <a:rPr lang="en-US" sz="1920" b="1" dirty="0"/>
              <a:t>can transform decision-</a:t>
            </a:r>
            <a:r>
              <a:rPr lang="en-US" sz="1920" b="1" dirty="0" smtClean="0"/>
              <a:t>making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3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808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POST-SANDY STORM SURGE POLICY/MANAGEMENT DILEMMA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88" y="1515844"/>
            <a:ext cx="8944290" cy="488495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Recovery </a:t>
            </a:r>
            <a:r>
              <a:rPr lang="en-US" b="1" dirty="0">
                <a:solidFill>
                  <a:srgbClr val="FFFF00"/>
                </a:solidFill>
              </a:rPr>
              <a:t>depends on cooperation of </a:t>
            </a:r>
            <a:r>
              <a:rPr lang="en-US" b="1" dirty="0" smtClean="0">
                <a:solidFill>
                  <a:srgbClr val="FFFF00"/>
                </a:solidFill>
              </a:rPr>
              <a:t>disaster </a:t>
            </a:r>
            <a:r>
              <a:rPr lang="en-US" b="1" dirty="0">
                <a:solidFill>
                  <a:srgbClr val="FFFF00"/>
                </a:solidFill>
              </a:rPr>
              <a:t>affected </a:t>
            </a:r>
            <a:r>
              <a:rPr lang="en-US" b="1" dirty="0" smtClean="0">
                <a:solidFill>
                  <a:srgbClr val="FFFF00"/>
                </a:solidFill>
              </a:rPr>
              <a:t>residents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1800" dirty="0" smtClean="0"/>
              <a:t>Public recovery decisions are heavily influenced </a:t>
            </a:r>
            <a:r>
              <a:rPr lang="en-US" sz="1800" dirty="0"/>
              <a:t>by NFIP guidance </a:t>
            </a:r>
            <a:r>
              <a:rPr lang="en-US" sz="1800" dirty="0" smtClean="0"/>
              <a:t>re: rebuilding</a:t>
            </a:r>
          </a:p>
          <a:p>
            <a:r>
              <a:rPr lang="en-US" sz="1800" dirty="0" smtClean="0"/>
              <a:t>NFIP guidance doesn’t </a:t>
            </a:r>
            <a:r>
              <a:rPr lang="en-US" sz="1800" dirty="0"/>
              <a:t>take account of many damage-forcing </a:t>
            </a:r>
            <a:r>
              <a:rPr lang="en-US" sz="1800" dirty="0" smtClean="0"/>
              <a:t>factors</a:t>
            </a:r>
          </a:p>
          <a:p>
            <a:r>
              <a:rPr lang="en-US" sz="1800" dirty="0" smtClean="0"/>
              <a:t>Residents are aware </a:t>
            </a:r>
            <a:r>
              <a:rPr lang="en-US" sz="1800" dirty="0"/>
              <a:t>of, &amp; informed about, NFIP neglected risk factors </a:t>
            </a:r>
            <a:endParaRPr lang="en-US" sz="1800" dirty="0" smtClean="0"/>
          </a:p>
          <a:p>
            <a:r>
              <a:rPr lang="en-US" sz="1800" dirty="0"/>
              <a:t>Residents face a complex web of (short-term, personal) recovery decisions that keep them from engaging with (long term, public) community recovery </a:t>
            </a:r>
            <a:r>
              <a:rPr lang="en-US" sz="1800" dirty="0" smtClean="0"/>
              <a:t>issues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Residents</a:t>
            </a:r>
            <a:r>
              <a:rPr lang="en-US" b="1" dirty="0">
                <a:solidFill>
                  <a:srgbClr val="FFFF00"/>
                </a:solidFill>
              </a:rPr>
              <a:t>’ </a:t>
            </a:r>
            <a:r>
              <a:rPr lang="en-US" b="1" dirty="0" smtClean="0">
                <a:solidFill>
                  <a:srgbClr val="FFFF00"/>
                </a:solidFill>
              </a:rPr>
              <a:t>experiences and valuable risk knowledge are disconnected </a:t>
            </a:r>
            <a:r>
              <a:rPr lang="en-US" b="1" dirty="0">
                <a:solidFill>
                  <a:srgbClr val="FFFF00"/>
                </a:solidFill>
              </a:rPr>
              <a:t>from </a:t>
            </a:r>
            <a:r>
              <a:rPr lang="en-US" b="1" dirty="0" smtClean="0">
                <a:solidFill>
                  <a:srgbClr val="FFFF00"/>
                </a:solidFill>
              </a:rPr>
              <a:t>the recovery planning process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Need for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</a:rPr>
              <a:t>decision support tool </a:t>
            </a: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>
                <a:solidFill>
                  <a:srgbClr val="FF6600"/>
                </a:solidFill>
              </a:rPr>
              <a:t>assessing the consequences of long term recovery alternatives </a:t>
            </a:r>
            <a:r>
              <a:rPr lang="en-US" dirty="0" smtClean="0">
                <a:solidFill>
                  <a:srgbClr val="FF6600"/>
                </a:solidFill>
              </a:rPr>
              <a:t>that facilitates inputs from local residents and is sensitive to </a:t>
            </a:r>
            <a:r>
              <a:rPr lang="en-US" b="1" i="1" dirty="0" smtClean="0">
                <a:solidFill>
                  <a:srgbClr val="FF6600"/>
                </a:solidFill>
              </a:rPr>
              <a:t>local knowledge </a:t>
            </a:r>
            <a:r>
              <a:rPr lang="en-US" dirty="0" smtClean="0">
                <a:solidFill>
                  <a:srgbClr val="FF6600"/>
                </a:solidFill>
              </a:rPr>
              <a:t>as well as </a:t>
            </a:r>
            <a:r>
              <a:rPr lang="en-US" b="1" i="1" dirty="0" smtClean="0">
                <a:solidFill>
                  <a:srgbClr val="FF6600"/>
                </a:solidFill>
              </a:rPr>
              <a:t>expert knowledge</a:t>
            </a:r>
            <a:endParaRPr lang="en-US" b="1" i="1" dirty="0">
              <a:solidFill>
                <a:srgbClr val="FF66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4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649"/>
            <a:ext cx="8229600" cy="8732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LIKELY RECEPTIVITY OF U.S. DISASTER RECOVERY SYSTEM TO HIAs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6655"/>
            <a:ext cx="8229600" cy="466494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Existing system </a:t>
            </a:r>
            <a:r>
              <a:rPr lang="en-US" dirty="0"/>
              <a:t>of hazard </a:t>
            </a:r>
            <a:r>
              <a:rPr lang="en-US" dirty="0" smtClean="0"/>
              <a:t>management is </a:t>
            </a:r>
            <a:r>
              <a:rPr lang="en-US" dirty="0" smtClean="0">
                <a:solidFill>
                  <a:srgbClr val="FFFF00"/>
                </a:solidFill>
              </a:rPr>
              <a:t>decentralized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fragmented; </a:t>
            </a:r>
            <a:r>
              <a:rPr lang="en-US" dirty="0" smtClean="0"/>
              <a:t>organized around tiered structure with federal government providing leadership, research and strategic guidance across many agencies; states doing much of the detailed policy making/facilitation, and localities responsible for implementation.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Ongoing efforts to integrate several different National Planning Frameworks emphasize </a:t>
            </a:r>
            <a:r>
              <a:rPr lang="en-US" dirty="0" smtClean="0">
                <a:solidFill>
                  <a:srgbClr val="FFFF00"/>
                </a:solidFill>
              </a:rPr>
              <a:t>top-down, federally driven</a:t>
            </a:r>
            <a:r>
              <a:rPr lang="en-US" dirty="0" smtClean="0"/>
              <a:t> initiatives</a:t>
            </a:r>
          </a:p>
          <a:p>
            <a:pPr lvl="1"/>
            <a:r>
              <a:rPr lang="en-US" dirty="0" smtClean="0"/>
              <a:t>Prevention</a:t>
            </a:r>
          </a:p>
          <a:p>
            <a:pPr lvl="1"/>
            <a:r>
              <a:rPr lang="en-US" dirty="0" smtClean="0"/>
              <a:t>Protection</a:t>
            </a:r>
          </a:p>
          <a:p>
            <a:pPr lvl="1"/>
            <a:r>
              <a:rPr lang="en-US" dirty="0" smtClean="0"/>
              <a:t>Mitigation</a:t>
            </a:r>
          </a:p>
          <a:p>
            <a:pPr lvl="1"/>
            <a:r>
              <a:rPr lang="en-US" dirty="0" smtClean="0"/>
              <a:t>Response</a:t>
            </a:r>
          </a:p>
          <a:p>
            <a:pPr lvl="1"/>
            <a:r>
              <a:rPr lang="en-US" dirty="0" smtClean="0"/>
              <a:t>Recovery </a:t>
            </a:r>
          </a:p>
          <a:p>
            <a:endParaRPr lang="en-US" dirty="0" smtClean="0"/>
          </a:p>
          <a:p>
            <a:r>
              <a:rPr lang="en-US" dirty="0" smtClean="0"/>
              <a:t>HIAS should be attractive to hazards management  community because of their </a:t>
            </a:r>
            <a:r>
              <a:rPr lang="en-US" dirty="0" smtClean="0">
                <a:solidFill>
                  <a:srgbClr val="FFFF00"/>
                </a:solidFill>
              </a:rPr>
              <a:t>holistic, integrative </a:t>
            </a:r>
            <a:r>
              <a:rPr lang="en-US" dirty="0" smtClean="0"/>
              <a:t>character and </a:t>
            </a:r>
            <a:r>
              <a:rPr lang="en-US" dirty="0" smtClean="0">
                <a:solidFill>
                  <a:srgbClr val="FFFF00"/>
                </a:solidFill>
              </a:rPr>
              <a:t>bottom-up perspective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262</TotalTime>
  <Words>984</Words>
  <Application>Microsoft Office PowerPoint</Application>
  <PresentationFormat>On-screen Show (4:3)</PresentationFormat>
  <Paragraphs>158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</vt:lpstr>
      <vt:lpstr>PowerPoint Presentation</vt:lpstr>
      <vt:lpstr>DISASTERS AND RECOVERY ACTIONS HAVE CONSEQUENCES FOR FUTURE HEALTH</vt:lpstr>
      <vt:lpstr>DISASTER RECOVERY HIAs</vt:lpstr>
      <vt:lpstr>DISASTER DIMENSIONS OF EXISTING HIAs</vt:lpstr>
      <vt:lpstr>PowerPoint Presentation</vt:lpstr>
      <vt:lpstr>VARIED EXPERIENCES OF RECOVERY HIAS</vt:lpstr>
      <vt:lpstr>DISASTER RECOVERY HIAs ARE DIFFERENT FROM OTHER TYPES OF HIAS</vt:lpstr>
      <vt:lpstr>A POST-SANDY STORM SURGE POLICY/MANAGEMENT DILEMMA</vt:lpstr>
      <vt:lpstr>LIKELY RECEPTIVITY OF U.S. DISASTER RECOVERY SYSTEM TO HIAs</vt:lpstr>
      <vt:lpstr>WHERE WE ARE NOW</vt:lpstr>
    </vt:vector>
  </TitlesOfParts>
  <Company>Rutgers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Mitchell</dc:creator>
  <cp:lastModifiedBy>Whitney Magendie</cp:lastModifiedBy>
  <cp:revision>40</cp:revision>
  <dcterms:created xsi:type="dcterms:W3CDTF">2015-06-17T14:14:22Z</dcterms:created>
  <dcterms:modified xsi:type="dcterms:W3CDTF">2015-06-18T13:32:23Z</dcterms:modified>
</cp:coreProperties>
</file>