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51"/>
  </p:notesMasterIdLst>
  <p:sldIdLst>
    <p:sldId id="381" r:id="rId2"/>
    <p:sldId id="257" r:id="rId3"/>
    <p:sldId id="258" r:id="rId4"/>
    <p:sldId id="259" r:id="rId5"/>
    <p:sldId id="260" r:id="rId6"/>
    <p:sldId id="371" r:id="rId7"/>
    <p:sldId id="372" r:id="rId8"/>
    <p:sldId id="373" r:id="rId9"/>
    <p:sldId id="374" r:id="rId10"/>
    <p:sldId id="375" r:id="rId11"/>
    <p:sldId id="376" r:id="rId12"/>
    <p:sldId id="378" r:id="rId13"/>
    <p:sldId id="377" r:id="rId14"/>
    <p:sldId id="370" r:id="rId15"/>
    <p:sldId id="262" r:id="rId16"/>
    <p:sldId id="263" r:id="rId17"/>
    <p:sldId id="264" r:id="rId18"/>
    <p:sldId id="267" r:id="rId19"/>
    <p:sldId id="293" r:id="rId20"/>
    <p:sldId id="296" r:id="rId21"/>
    <p:sldId id="292" r:id="rId22"/>
    <p:sldId id="310" r:id="rId23"/>
    <p:sldId id="311" r:id="rId24"/>
    <p:sldId id="312" r:id="rId25"/>
    <p:sldId id="380" r:id="rId26"/>
    <p:sldId id="345" r:id="rId27"/>
    <p:sldId id="346" r:id="rId28"/>
    <p:sldId id="321" r:id="rId29"/>
    <p:sldId id="322" r:id="rId30"/>
    <p:sldId id="323" r:id="rId31"/>
    <p:sldId id="339" r:id="rId32"/>
    <p:sldId id="340" r:id="rId33"/>
    <p:sldId id="341" r:id="rId34"/>
    <p:sldId id="348" r:id="rId35"/>
    <p:sldId id="336" r:id="rId36"/>
    <p:sldId id="337" r:id="rId37"/>
    <p:sldId id="379" r:id="rId38"/>
    <p:sldId id="313" r:id="rId39"/>
    <p:sldId id="353" r:id="rId40"/>
    <p:sldId id="347" r:id="rId41"/>
    <p:sldId id="355" r:id="rId42"/>
    <p:sldId id="325" r:id="rId43"/>
    <p:sldId id="343" r:id="rId44"/>
    <p:sldId id="344" r:id="rId45"/>
    <p:sldId id="338" r:id="rId46"/>
    <p:sldId id="367" r:id="rId47"/>
    <p:sldId id="329" r:id="rId48"/>
    <p:sldId id="330" r:id="rId49"/>
    <p:sldId id="331" r:id="rId5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F4D0E43-B8A8-4C9D-850E-454E09C1F3CA}">
  <a:tblStyle styleId="{7F4D0E43-B8A8-4C9D-850E-454E09C1F3CA}" styleName="Table_0"/>
  <a:tblStyle styleId="{BA1FFB7D-F4A6-4209-AE40-482D3151752A}"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CDD6648-A397-48A1-A4A3-ED7D2223CF2E}"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8D2D891-6B85-4874-BF1F-E5BC700058D9}" styleName="Table_3"/>
  <a:tblStyle styleId="{ADF16462-877F-4795-9DDA-1C741D4E1AD6}" styleName="Table_4"/>
  <a:tblStyle styleId="{95574B6E-68B5-460A-932F-B871C14BE41E}" styleName="Table_5"/>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22" d="100"/>
          <a:sy n="22" d="100"/>
        </p:scale>
        <p:origin x="-120" y="-14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6EEB8-BC58-FE4B-9600-4CED1179273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A06CEC6D-1624-964E-AAB0-B7BA8AC05019}">
      <dgm:prSet custT="1"/>
      <dgm:spPr/>
      <dgm:t>
        <a:bodyPr/>
        <a:lstStyle/>
        <a:p>
          <a:pPr algn="ctr" rtl="0"/>
          <a:r>
            <a:rPr lang="en-US" sz="1400" b="1" dirty="0" smtClean="0">
              <a:solidFill>
                <a:schemeClr val="tx1"/>
              </a:solidFill>
            </a:rPr>
            <a:t>Jan 2014 </a:t>
          </a:r>
          <a:endParaRPr lang="en-US" sz="1400" b="1" dirty="0">
            <a:solidFill>
              <a:schemeClr val="tx1"/>
            </a:solidFill>
          </a:endParaRPr>
        </a:p>
      </dgm:t>
    </dgm:pt>
    <dgm:pt modelId="{E3A4A5B1-EC71-7749-9D89-4BB110B59DD7}" type="parTrans" cxnId="{6668FE18-3357-F44E-AA91-1B6EEF6FE2AF}">
      <dgm:prSet/>
      <dgm:spPr/>
      <dgm:t>
        <a:bodyPr/>
        <a:lstStyle/>
        <a:p>
          <a:pPr algn="l"/>
          <a:endParaRPr lang="en-US"/>
        </a:p>
      </dgm:t>
    </dgm:pt>
    <dgm:pt modelId="{85AD546D-7951-214A-91F6-E70024DCA7B4}" type="sibTrans" cxnId="{6668FE18-3357-F44E-AA91-1B6EEF6FE2AF}">
      <dgm:prSet/>
      <dgm:spPr/>
      <dgm:t>
        <a:bodyPr/>
        <a:lstStyle/>
        <a:p>
          <a:pPr algn="l"/>
          <a:endParaRPr lang="en-US"/>
        </a:p>
      </dgm:t>
    </dgm:pt>
    <dgm:pt modelId="{74C107BA-B00B-AD4B-9C5C-128664611EBC}">
      <dgm:prSet custT="1"/>
      <dgm:spPr/>
      <dgm:t>
        <a:bodyPr/>
        <a:lstStyle/>
        <a:p>
          <a:pPr algn="l" rtl="0"/>
          <a:r>
            <a:rPr lang="en-US" sz="1400" dirty="0" smtClean="0"/>
            <a:t>First class visit to Birmingham. </a:t>
          </a:r>
          <a:endParaRPr lang="en-US" sz="1400" dirty="0"/>
        </a:p>
      </dgm:t>
    </dgm:pt>
    <dgm:pt modelId="{E5BD8C45-CA35-AB4C-9DD9-2B0CB34B0EEC}" type="parTrans" cxnId="{F279A048-E511-9E41-86E9-205F06749995}">
      <dgm:prSet/>
      <dgm:spPr/>
      <dgm:t>
        <a:bodyPr/>
        <a:lstStyle/>
        <a:p>
          <a:pPr algn="l"/>
          <a:endParaRPr lang="en-US"/>
        </a:p>
      </dgm:t>
    </dgm:pt>
    <dgm:pt modelId="{B9DD5189-4997-734D-BF38-2F7A970AC66C}" type="sibTrans" cxnId="{F279A048-E511-9E41-86E9-205F06749995}">
      <dgm:prSet/>
      <dgm:spPr/>
      <dgm:t>
        <a:bodyPr/>
        <a:lstStyle/>
        <a:p>
          <a:pPr algn="l"/>
          <a:endParaRPr lang="en-US"/>
        </a:p>
      </dgm:t>
    </dgm:pt>
    <dgm:pt modelId="{49C3F550-E6A6-C64F-85E3-17CD0B8315A9}">
      <dgm:prSet custT="1"/>
      <dgm:spPr/>
      <dgm:t>
        <a:bodyPr/>
        <a:lstStyle/>
        <a:p>
          <a:pPr algn="ctr" rtl="0"/>
          <a:r>
            <a:rPr lang="en-US" sz="1400" b="1" dirty="0" smtClean="0">
              <a:solidFill>
                <a:schemeClr val="tx1"/>
              </a:solidFill>
            </a:rPr>
            <a:t>Mar 2014 </a:t>
          </a:r>
          <a:endParaRPr lang="en-US" sz="1400" b="1" dirty="0">
            <a:solidFill>
              <a:schemeClr val="tx1"/>
            </a:solidFill>
          </a:endParaRPr>
        </a:p>
      </dgm:t>
    </dgm:pt>
    <dgm:pt modelId="{FB1D5ED8-2637-6842-B088-F184DA78E8DD}" type="parTrans" cxnId="{CDB59F33-4B01-2743-9AD9-C98DFFE8211F}">
      <dgm:prSet/>
      <dgm:spPr/>
      <dgm:t>
        <a:bodyPr/>
        <a:lstStyle/>
        <a:p>
          <a:pPr algn="l"/>
          <a:endParaRPr lang="en-US"/>
        </a:p>
      </dgm:t>
    </dgm:pt>
    <dgm:pt modelId="{8A6BD055-FCA3-5B4B-BD91-F4614AB6B39E}" type="sibTrans" cxnId="{CDB59F33-4B01-2743-9AD9-C98DFFE8211F}">
      <dgm:prSet/>
      <dgm:spPr/>
      <dgm:t>
        <a:bodyPr/>
        <a:lstStyle/>
        <a:p>
          <a:pPr algn="l"/>
          <a:endParaRPr lang="en-US"/>
        </a:p>
      </dgm:t>
    </dgm:pt>
    <dgm:pt modelId="{4C1F9154-B51D-1147-B52C-6D5649B02407}">
      <dgm:prSet custT="1"/>
      <dgm:spPr/>
      <dgm:t>
        <a:bodyPr/>
        <a:lstStyle/>
        <a:p>
          <a:pPr algn="l" rtl="0"/>
          <a:r>
            <a:rPr lang="en-US" sz="1400" dirty="0" smtClean="0"/>
            <a:t>Mid-semester assessment of group work</a:t>
          </a:r>
          <a:endParaRPr lang="en-US" sz="1400" dirty="0"/>
        </a:p>
      </dgm:t>
    </dgm:pt>
    <dgm:pt modelId="{E77D6D3D-F1A4-A744-A7FD-80F8342DAD10}" type="parTrans" cxnId="{C15BB50F-45D8-1C45-A924-CA3D64D2138B}">
      <dgm:prSet/>
      <dgm:spPr/>
      <dgm:t>
        <a:bodyPr/>
        <a:lstStyle/>
        <a:p>
          <a:pPr algn="l"/>
          <a:endParaRPr lang="en-US"/>
        </a:p>
      </dgm:t>
    </dgm:pt>
    <dgm:pt modelId="{B54B9C50-EB1D-C341-A628-74AA14BD632E}" type="sibTrans" cxnId="{C15BB50F-45D8-1C45-A924-CA3D64D2138B}">
      <dgm:prSet/>
      <dgm:spPr/>
      <dgm:t>
        <a:bodyPr/>
        <a:lstStyle/>
        <a:p>
          <a:pPr algn="l"/>
          <a:endParaRPr lang="en-US"/>
        </a:p>
      </dgm:t>
    </dgm:pt>
    <dgm:pt modelId="{F67BD5AC-0BB1-544D-9BB6-68CB215AF9A4}">
      <dgm:prSet custT="1"/>
      <dgm:spPr/>
      <dgm:t>
        <a:bodyPr/>
        <a:lstStyle/>
        <a:p>
          <a:pPr algn="l" rtl="0"/>
          <a:r>
            <a:rPr lang="en-US" sz="1400" dirty="0" smtClean="0"/>
            <a:t>Focus groups with residents regional planning commission, local city offices, healthcare industry. </a:t>
          </a:r>
          <a:endParaRPr lang="en-US" sz="1400" dirty="0"/>
        </a:p>
      </dgm:t>
    </dgm:pt>
    <dgm:pt modelId="{F137AD18-7A59-6742-9DB7-116355FDCC7C}" type="parTrans" cxnId="{A9E72506-706F-5742-9A41-B6A32D0DF16C}">
      <dgm:prSet/>
      <dgm:spPr/>
      <dgm:t>
        <a:bodyPr/>
        <a:lstStyle/>
        <a:p>
          <a:pPr algn="l"/>
          <a:endParaRPr lang="en-US"/>
        </a:p>
      </dgm:t>
    </dgm:pt>
    <dgm:pt modelId="{3D0CE7E1-79D0-1848-9FC8-025D4C873D98}" type="sibTrans" cxnId="{A9E72506-706F-5742-9A41-B6A32D0DF16C}">
      <dgm:prSet/>
      <dgm:spPr/>
      <dgm:t>
        <a:bodyPr/>
        <a:lstStyle/>
        <a:p>
          <a:pPr algn="l"/>
          <a:endParaRPr lang="en-US"/>
        </a:p>
      </dgm:t>
    </dgm:pt>
    <dgm:pt modelId="{16735E42-7C0B-A744-B703-210546D3757D}">
      <dgm:prSet custT="1"/>
      <dgm:spPr/>
      <dgm:t>
        <a:bodyPr/>
        <a:lstStyle/>
        <a:p>
          <a:pPr algn="ctr" rtl="0"/>
          <a:r>
            <a:rPr lang="en-US" sz="1400" b="1" dirty="0" smtClean="0">
              <a:solidFill>
                <a:schemeClr val="tx1"/>
              </a:solidFill>
            </a:rPr>
            <a:t>April 2014</a:t>
          </a:r>
          <a:endParaRPr lang="en-US" sz="1400" b="1" dirty="0">
            <a:solidFill>
              <a:schemeClr val="tx1"/>
            </a:solidFill>
          </a:endParaRPr>
        </a:p>
      </dgm:t>
    </dgm:pt>
    <dgm:pt modelId="{1AC3D249-B283-F24A-919E-D2FBF1E24B42}" type="parTrans" cxnId="{43463128-241B-B743-8276-7D49BED78D67}">
      <dgm:prSet/>
      <dgm:spPr/>
      <dgm:t>
        <a:bodyPr/>
        <a:lstStyle/>
        <a:p>
          <a:pPr algn="l"/>
          <a:endParaRPr lang="en-US"/>
        </a:p>
      </dgm:t>
    </dgm:pt>
    <dgm:pt modelId="{A4EAD05C-398F-EA4C-BE7D-106E1D6482DA}" type="sibTrans" cxnId="{43463128-241B-B743-8276-7D49BED78D67}">
      <dgm:prSet/>
      <dgm:spPr/>
      <dgm:t>
        <a:bodyPr/>
        <a:lstStyle/>
        <a:p>
          <a:pPr algn="l"/>
          <a:endParaRPr lang="en-US"/>
        </a:p>
      </dgm:t>
    </dgm:pt>
    <dgm:pt modelId="{ACC66033-3DE7-4646-A0EB-9E96D6894614}">
      <dgm:prSet custT="1"/>
      <dgm:spPr/>
      <dgm:t>
        <a:bodyPr/>
        <a:lstStyle/>
        <a:p>
          <a:pPr algn="l" rtl="0"/>
          <a:r>
            <a:rPr lang="en-US" sz="1400" dirty="0" smtClean="0"/>
            <a:t>Draft recommendations sent </a:t>
          </a:r>
          <a:endParaRPr lang="en-US" sz="1400" dirty="0"/>
        </a:p>
      </dgm:t>
    </dgm:pt>
    <dgm:pt modelId="{AC270EB4-3F16-2845-8096-CE6D5B5E7F18}" type="parTrans" cxnId="{9D2EE2A2-7FCD-AE4A-9537-6955F8FEFE8D}">
      <dgm:prSet/>
      <dgm:spPr/>
      <dgm:t>
        <a:bodyPr/>
        <a:lstStyle/>
        <a:p>
          <a:pPr algn="l"/>
          <a:endParaRPr lang="en-US"/>
        </a:p>
      </dgm:t>
    </dgm:pt>
    <dgm:pt modelId="{0DF9557D-5002-ED41-A574-5C154548A962}" type="sibTrans" cxnId="{9D2EE2A2-7FCD-AE4A-9537-6955F8FEFE8D}">
      <dgm:prSet/>
      <dgm:spPr/>
      <dgm:t>
        <a:bodyPr/>
        <a:lstStyle/>
        <a:p>
          <a:pPr algn="l"/>
          <a:endParaRPr lang="en-US"/>
        </a:p>
      </dgm:t>
    </dgm:pt>
    <dgm:pt modelId="{5DCAD7AA-822E-A24E-9BE1-CD321EF9DE33}">
      <dgm:prSet custT="1"/>
      <dgm:spPr/>
      <dgm:t>
        <a:bodyPr/>
        <a:lstStyle/>
        <a:p>
          <a:pPr algn="l" rtl="0"/>
          <a:r>
            <a:rPr lang="en-US" sz="1400" dirty="0" smtClean="0"/>
            <a:t>Final presentation of draft recommendations</a:t>
          </a:r>
          <a:endParaRPr lang="en-US" sz="1400" dirty="0"/>
        </a:p>
      </dgm:t>
    </dgm:pt>
    <dgm:pt modelId="{AE9313C3-7B63-1648-AEE2-20FFDF8AC4B5}" type="parTrans" cxnId="{B60C893A-D0CD-134C-9B80-44B0453FF912}">
      <dgm:prSet/>
      <dgm:spPr/>
      <dgm:t>
        <a:bodyPr/>
        <a:lstStyle/>
        <a:p>
          <a:pPr algn="l"/>
          <a:endParaRPr lang="en-US"/>
        </a:p>
      </dgm:t>
    </dgm:pt>
    <dgm:pt modelId="{A107AF38-112A-3145-A6CF-4310A0740FB0}" type="sibTrans" cxnId="{B60C893A-D0CD-134C-9B80-44B0453FF912}">
      <dgm:prSet/>
      <dgm:spPr/>
      <dgm:t>
        <a:bodyPr/>
        <a:lstStyle/>
        <a:p>
          <a:pPr algn="l"/>
          <a:endParaRPr lang="en-US"/>
        </a:p>
      </dgm:t>
    </dgm:pt>
    <dgm:pt modelId="{C2784914-31D3-6040-9F79-51B289242D84}">
      <dgm:prSet custT="1"/>
      <dgm:spPr/>
      <dgm:t>
        <a:bodyPr/>
        <a:lstStyle/>
        <a:p>
          <a:pPr algn="l" rtl="0"/>
          <a:r>
            <a:rPr lang="en-US" sz="1400" dirty="0" smtClean="0"/>
            <a:t>Assessment completed for scoping topics </a:t>
          </a:r>
          <a:endParaRPr lang="en-US" sz="1400" dirty="0"/>
        </a:p>
      </dgm:t>
    </dgm:pt>
    <dgm:pt modelId="{A9EC7A9B-C67F-8040-BE55-56BA61FFF343}" type="parTrans" cxnId="{8712CC2B-7DAF-2349-A704-AA27CC0265D1}">
      <dgm:prSet/>
      <dgm:spPr/>
      <dgm:t>
        <a:bodyPr/>
        <a:lstStyle/>
        <a:p>
          <a:pPr algn="l"/>
          <a:endParaRPr lang="en-US"/>
        </a:p>
      </dgm:t>
    </dgm:pt>
    <dgm:pt modelId="{DCD9BC21-F74B-EF45-AF44-8E0F6A4E4D55}" type="sibTrans" cxnId="{8712CC2B-7DAF-2349-A704-AA27CC0265D1}">
      <dgm:prSet/>
      <dgm:spPr/>
      <dgm:t>
        <a:bodyPr/>
        <a:lstStyle/>
        <a:p>
          <a:pPr algn="l"/>
          <a:endParaRPr lang="en-US"/>
        </a:p>
      </dgm:t>
    </dgm:pt>
    <dgm:pt modelId="{2BA024E2-E325-AA42-82C2-1A09895F7FA1}">
      <dgm:prSet custT="1"/>
      <dgm:spPr/>
      <dgm:t>
        <a:bodyPr/>
        <a:lstStyle/>
        <a:p>
          <a:pPr algn="l" rtl="0"/>
          <a:r>
            <a:rPr lang="en-US" sz="1400" dirty="0" smtClean="0"/>
            <a:t>Scoping topics were established. </a:t>
          </a:r>
          <a:endParaRPr lang="en-US" sz="1400" dirty="0"/>
        </a:p>
      </dgm:t>
    </dgm:pt>
    <dgm:pt modelId="{01FDB9F5-53F4-8A4E-ADFE-6CBFD1E9360D}" type="parTrans" cxnId="{0CCAC352-7749-5744-9B49-8276B95FC5C0}">
      <dgm:prSet/>
      <dgm:spPr/>
      <dgm:t>
        <a:bodyPr/>
        <a:lstStyle/>
        <a:p>
          <a:pPr algn="l"/>
          <a:endParaRPr lang="en-US"/>
        </a:p>
      </dgm:t>
    </dgm:pt>
    <dgm:pt modelId="{20A89D15-E4E7-FC4A-AB40-74BCD4224210}" type="sibTrans" cxnId="{0CCAC352-7749-5744-9B49-8276B95FC5C0}">
      <dgm:prSet/>
      <dgm:spPr/>
      <dgm:t>
        <a:bodyPr/>
        <a:lstStyle/>
        <a:p>
          <a:pPr algn="l"/>
          <a:endParaRPr lang="en-US"/>
        </a:p>
      </dgm:t>
    </dgm:pt>
    <dgm:pt modelId="{22C30D21-A5B9-6B46-AA98-282D6F4BDBD4}">
      <dgm:prSet custT="1"/>
      <dgm:spPr/>
      <dgm:t>
        <a:bodyPr/>
        <a:lstStyle/>
        <a:p>
          <a:pPr algn="ctr" rtl="0"/>
          <a:r>
            <a:rPr lang="en-US" sz="1400" b="1" dirty="0" smtClean="0">
              <a:solidFill>
                <a:schemeClr val="tx1"/>
              </a:solidFill>
            </a:rPr>
            <a:t>Feb 2014  </a:t>
          </a:r>
          <a:endParaRPr lang="en-US" sz="1400" b="1" dirty="0">
            <a:solidFill>
              <a:schemeClr val="tx1"/>
            </a:solidFill>
          </a:endParaRPr>
        </a:p>
      </dgm:t>
    </dgm:pt>
    <dgm:pt modelId="{699A6224-8E5A-5343-99C9-15E81074DDF0}" type="sibTrans" cxnId="{E758D7D0-C912-B34F-8B66-80AF13CFE1FD}">
      <dgm:prSet/>
      <dgm:spPr/>
      <dgm:t>
        <a:bodyPr/>
        <a:lstStyle/>
        <a:p>
          <a:pPr algn="l"/>
          <a:endParaRPr lang="en-US"/>
        </a:p>
      </dgm:t>
    </dgm:pt>
    <dgm:pt modelId="{A6660AAD-3320-7C4A-A2AF-6AFFC0864A0A}" type="parTrans" cxnId="{E758D7D0-C912-B34F-8B66-80AF13CFE1FD}">
      <dgm:prSet/>
      <dgm:spPr/>
      <dgm:t>
        <a:bodyPr/>
        <a:lstStyle/>
        <a:p>
          <a:pPr algn="l"/>
          <a:endParaRPr lang="en-US"/>
        </a:p>
      </dgm:t>
    </dgm:pt>
    <dgm:pt modelId="{E557B686-B03C-4040-82FD-BE0567A6C095}">
      <dgm:prSet custT="1"/>
      <dgm:spPr/>
      <dgm:t>
        <a:bodyPr/>
        <a:lstStyle/>
        <a:p>
          <a:pPr algn="l" rtl="0"/>
          <a:r>
            <a:rPr lang="en-US" sz="1400" dirty="0" smtClean="0"/>
            <a:t>Overall schedule was created</a:t>
          </a:r>
          <a:endParaRPr lang="en-US" sz="1400" dirty="0"/>
        </a:p>
      </dgm:t>
    </dgm:pt>
    <dgm:pt modelId="{E236ECE7-19E6-C94E-8573-CF254B55F9CA}" type="sibTrans" cxnId="{28217974-C79E-264A-92BB-C6593AED3142}">
      <dgm:prSet/>
      <dgm:spPr/>
      <dgm:t>
        <a:bodyPr/>
        <a:lstStyle/>
        <a:p>
          <a:pPr algn="l"/>
          <a:endParaRPr lang="en-US"/>
        </a:p>
      </dgm:t>
    </dgm:pt>
    <dgm:pt modelId="{26116F1F-FE0D-1D48-926F-BCF371A01E6F}" type="parTrans" cxnId="{28217974-C79E-264A-92BB-C6593AED3142}">
      <dgm:prSet/>
      <dgm:spPr/>
      <dgm:t>
        <a:bodyPr/>
        <a:lstStyle/>
        <a:p>
          <a:pPr algn="l"/>
          <a:endParaRPr lang="en-US"/>
        </a:p>
      </dgm:t>
    </dgm:pt>
    <dgm:pt modelId="{81B542BF-DCF4-4645-9EE2-EE5C4B4E160C}">
      <dgm:prSet custT="1"/>
      <dgm:spPr/>
      <dgm:t>
        <a:bodyPr/>
        <a:lstStyle/>
        <a:p>
          <a:pPr algn="l" rtl="0"/>
          <a:r>
            <a:rPr lang="en-US" sz="1400" dirty="0" smtClean="0"/>
            <a:t>Sent first data requests </a:t>
          </a:r>
          <a:endParaRPr lang="en-US" sz="1400" dirty="0"/>
        </a:p>
      </dgm:t>
    </dgm:pt>
    <dgm:pt modelId="{7A159B0D-9520-4CAF-9448-020DCCAE74D8}" type="parTrans" cxnId="{B724C4FC-DCD4-4EB4-B076-74F1B9BA9E58}">
      <dgm:prSet/>
      <dgm:spPr/>
      <dgm:t>
        <a:bodyPr/>
        <a:lstStyle/>
        <a:p>
          <a:endParaRPr lang="en-US"/>
        </a:p>
      </dgm:t>
    </dgm:pt>
    <dgm:pt modelId="{B5092943-9A44-4BE6-AE17-D2B892689551}" type="sibTrans" cxnId="{B724C4FC-DCD4-4EB4-B076-74F1B9BA9E58}">
      <dgm:prSet/>
      <dgm:spPr/>
      <dgm:t>
        <a:bodyPr/>
        <a:lstStyle/>
        <a:p>
          <a:endParaRPr lang="en-US"/>
        </a:p>
      </dgm:t>
    </dgm:pt>
    <dgm:pt modelId="{8BF7F663-890B-4DF9-AF54-09C6A4F790C8}">
      <dgm:prSet custT="1"/>
      <dgm:spPr/>
      <dgm:t>
        <a:bodyPr/>
        <a:lstStyle/>
        <a:p>
          <a:pPr algn="ctr" rtl="0"/>
          <a:r>
            <a:rPr lang="en-US" sz="1400" b="1" dirty="0" smtClean="0">
              <a:solidFill>
                <a:schemeClr val="tx1"/>
              </a:solidFill>
            </a:rPr>
            <a:t>Summer and Fall 2014</a:t>
          </a:r>
          <a:endParaRPr lang="en-US" sz="1400" b="1" dirty="0">
            <a:solidFill>
              <a:schemeClr val="tx1"/>
            </a:solidFill>
          </a:endParaRPr>
        </a:p>
      </dgm:t>
    </dgm:pt>
    <dgm:pt modelId="{A3AE66AE-D12C-48E5-B182-517F984C0C5D}" type="parTrans" cxnId="{73CDFDCC-4FB1-4D2A-A163-4BC0752AF81E}">
      <dgm:prSet/>
      <dgm:spPr/>
      <dgm:t>
        <a:bodyPr/>
        <a:lstStyle/>
        <a:p>
          <a:endParaRPr lang="en-US"/>
        </a:p>
      </dgm:t>
    </dgm:pt>
    <dgm:pt modelId="{5223E662-3940-426F-BDBB-16768E77B65C}" type="sibTrans" cxnId="{73CDFDCC-4FB1-4D2A-A163-4BC0752AF81E}">
      <dgm:prSet/>
      <dgm:spPr/>
      <dgm:t>
        <a:bodyPr/>
        <a:lstStyle/>
        <a:p>
          <a:endParaRPr lang="en-US"/>
        </a:p>
      </dgm:t>
    </dgm:pt>
    <dgm:pt modelId="{7E65B5B3-6B76-4307-B28F-C1EC41ABE465}">
      <dgm:prSet custT="1"/>
      <dgm:spPr/>
      <dgm:t>
        <a:bodyPr/>
        <a:lstStyle/>
        <a:p>
          <a:pPr algn="l" rtl="0"/>
          <a:r>
            <a:rPr lang="en-US" sz="1400" dirty="0" smtClean="0"/>
            <a:t>Stakeholders reviewed and commented on draft recommendations</a:t>
          </a:r>
          <a:endParaRPr lang="en-US" sz="1400" dirty="0"/>
        </a:p>
      </dgm:t>
    </dgm:pt>
    <dgm:pt modelId="{5F4122E2-9773-49B7-906D-200E26D7F23C}" type="parTrans" cxnId="{521D2891-50C1-4A8D-9D3B-D9781CA5095C}">
      <dgm:prSet/>
      <dgm:spPr/>
      <dgm:t>
        <a:bodyPr/>
        <a:lstStyle/>
        <a:p>
          <a:endParaRPr lang="en-US"/>
        </a:p>
      </dgm:t>
    </dgm:pt>
    <dgm:pt modelId="{8BA8BC35-F9F7-4C56-A597-971B17140206}" type="sibTrans" cxnId="{521D2891-50C1-4A8D-9D3B-D9781CA5095C}">
      <dgm:prSet/>
      <dgm:spPr/>
      <dgm:t>
        <a:bodyPr/>
        <a:lstStyle/>
        <a:p>
          <a:endParaRPr lang="en-US"/>
        </a:p>
      </dgm:t>
    </dgm:pt>
    <dgm:pt modelId="{12561A60-7E46-4545-8F6D-7E7972C58F66}">
      <dgm:prSet custT="1"/>
      <dgm:spPr/>
      <dgm:t>
        <a:bodyPr/>
        <a:lstStyle/>
        <a:p>
          <a:pPr algn="l" rtl="0"/>
          <a:r>
            <a:rPr lang="en-US" sz="1400" dirty="0" smtClean="0"/>
            <a:t>Review comments and finalize document</a:t>
          </a:r>
          <a:endParaRPr lang="en-US" sz="1400" dirty="0"/>
        </a:p>
      </dgm:t>
    </dgm:pt>
    <dgm:pt modelId="{1E91EF79-A548-47E6-9737-7A5E9DA5B9DE}" type="parTrans" cxnId="{3306050A-8C5D-4E69-B45D-AD5DCCFCBDF6}">
      <dgm:prSet/>
      <dgm:spPr/>
      <dgm:t>
        <a:bodyPr/>
        <a:lstStyle/>
        <a:p>
          <a:endParaRPr lang="en-US"/>
        </a:p>
      </dgm:t>
    </dgm:pt>
    <dgm:pt modelId="{1A762B3E-29B0-427C-93FD-05890FB216EA}" type="sibTrans" cxnId="{3306050A-8C5D-4E69-B45D-AD5DCCFCBDF6}">
      <dgm:prSet/>
      <dgm:spPr/>
      <dgm:t>
        <a:bodyPr/>
        <a:lstStyle/>
        <a:p>
          <a:endParaRPr lang="en-US"/>
        </a:p>
      </dgm:t>
    </dgm:pt>
    <dgm:pt modelId="{1F1889DE-2020-471B-A9C1-95A9704B8EEB}">
      <dgm:prSet custT="1"/>
      <dgm:spPr/>
      <dgm:t>
        <a:bodyPr/>
        <a:lstStyle/>
        <a:p>
          <a:pPr algn="l" rtl="0"/>
          <a:r>
            <a:rPr lang="en-US" sz="1400" dirty="0" smtClean="0"/>
            <a:t>Present final HIA to RPCGB</a:t>
          </a:r>
          <a:endParaRPr lang="en-US" sz="1400" dirty="0"/>
        </a:p>
      </dgm:t>
    </dgm:pt>
    <dgm:pt modelId="{75F083DA-E0EC-456D-A3A0-A2F3465C97A4}" type="parTrans" cxnId="{BAED9F67-6A4E-4EBC-B234-41166D93F8F9}">
      <dgm:prSet/>
      <dgm:spPr/>
      <dgm:t>
        <a:bodyPr/>
        <a:lstStyle/>
        <a:p>
          <a:endParaRPr lang="en-US"/>
        </a:p>
      </dgm:t>
    </dgm:pt>
    <dgm:pt modelId="{9AD66055-B1A2-4C87-AB92-D402DB627DF6}" type="sibTrans" cxnId="{BAED9F67-6A4E-4EBC-B234-41166D93F8F9}">
      <dgm:prSet/>
      <dgm:spPr/>
      <dgm:t>
        <a:bodyPr/>
        <a:lstStyle/>
        <a:p>
          <a:endParaRPr lang="en-US"/>
        </a:p>
      </dgm:t>
    </dgm:pt>
    <dgm:pt modelId="{75D6D64F-C9C3-4BCE-AAFB-EC141DEA49DA}">
      <dgm:prSet custT="1"/>
      <dgm:spPr/>
      <dgm:t>
        <a:bodyPr/>
        <a:lstStyle/>
        <a:p>
          <a:pPr algn="ctr" rtl="0"/>
          <a:r>
            <a:rPr lang="en-US" sz="1400" b="1" dirty="0" smtClean="0">
              <a:solidFill>
                <a:schemeClr val="tx1"/>
              </a:solidFill>
            </a:rPr>
            <a:t>Fall 2013 </a:t>
          </a:r>
          <a:endParaRPr lang="en-US" sz="1400" b="1" dirty="0">
            <a:solidFill>
              <a:schemeClr val="tx1"/>
            </a:solidFill>
          </a:endParaRPr>
        </a:p>
      </dgm:t>
    </dgm:pt>
    <dgm:pt modelId="{7B53149C-9C54-4680-885B-C2FC205590F3}" type="parTrans" cxnId="{EFCC33A8-6DCC-483A-A4F1-BD870AE1AE92}">
      <dgm:prSet/>
      <dgm:spPr/>
      <dgm:t>
        <a:bodyPr/>
        <a:lstStyle/>
        <a:p>
          <a:endParaRPr lang="en-US"/>
        </a:p>
      </dgm:t>
    </dgm:pt>
    <dgm:pt modelId="{2E259884-2211-4E7E-AC1E-32AB184A3140}" type="sibTrans" cxnId="{EFCC33A8-6DCC-483A-A4F1-BD870AE1AE92}">
      <dgm:prSet/>
      <dgm:spPr/>
      <dgm:t>
        <a:bodyPr/>
        <a:lstStyle/>
        <a:p>
          <a:endParaRPr lang="en-US"/>
        </a:p>
      </dgm:t>
    </dgm:pt>
    <dgm:pt modelId="{DCC5A4CD-F4F0-4E2C-9FF4-FA7E1D0E4301}">
      <dgm:prSet custT="1"/>
      <dgm:spPr/>
      <dgm:t>
        <a:bodyPr/>
        <a:lstStyle/>
        <a:p>
          <a:pPr rtl="0"/>
          <a:r>
            <a:rPr lang="en-US" sz="1400" dirty="0" smtClean="0"/>
            <a:t>Draft and finalize proposal approved by Birmingham City Council </a:t>
          </a:r>
          <a:endParaRPr lang="en-US" sz="1400" dirty="0"/>
        </a:p>
      </dgm:t>
    </dgm:pt>
    <dgm:pt modelId="{38CA2C99-C8F0-4C05-9487-71CD4C83C575}" type="parTrans" cxnId="{CD5B2E91-481F-4E02-BAED-C67D7F1993E7}">
      <dgm:prSet/>
      <dgm:spPr/>
      <dgm:t>
        <a:bodyPr/>
        <a:lstStyle/>
        <a:p>
          <a:endParaRPr lang="en-US"/>
        </a:p>
      </dgm:t>
    </dgm:pt>
    <dgm:pt modelId="{EE0E74FA-16E8-4200-8DCA-B8182A162343}" type="sibTrans" cxnId="{CD5B2E91-481F-4E02-BAED-C67D7F1993E7}">
      <dgm:prSet/>
      <dgm:spPr/>
      <dgm:t>
        <a:bodyPr/>
        <a:lstStyle/>
        <a:p>
          <a:endParaRPr lang="en-US"/>
        </a:p>
      </dgm:t>
    </dgm:pt>
    <dgm:pt modelId="{9D1A13D5-1134-460D-897E-D9DB408D638D}" type="pres">
      <dgm:prSet presAssocID="{D5B6EEB8-BC58-FE4B-9600-4CED11792736}" presName="linearFlow" presStyleCnt="0">
        <dgm:presLayoutVars>
          <dgm:dir/>
          <dgm:animLvl val="lvl"/>
          <dgm:resizeHandles val="exact"/>
        </dgm:presLayoutVars>
      </dgm:prSet>
      <dgm:spPr/>
      <dgm:t>
        <a:bodyPr/>
        <a:lstStyle/>
        <a:p>
          <a:endParaRPr lang="en-US"/>
        </a:p>
      </dgm:t>
    </dgm:pt>
    <dgm:pt modelId="{E7D2817D-7B40-4760-A172-BCC081A265FB}" type="pres">
      <dgm:prSet presAssocID="{75D6D64F-C9C3-4BCE-AAFB-EC141DEA49DA}" presName="composite" presStyleCnt="0"/>
      <dgm:spPr/>
    </dgm:pt>
    <dgm:pt modelId="{B16FB30F-D16C-41B0-A9DC-99513612158B}" type="pres">
      <dgm:prSet presAssocID="{75D6D64F-C9C3-4BCE-AAFB-EC141DEA49DA}" presName="parentText" presStyleLbl="alignNode1" presStyleIdx="0" presStyleCnt="6" custScaleX="232295">
        <dgm:presLayoutVars>
          <dgm:chMax val="1"/>
          <dgm:bulletEnabled val="1"/>
        </dgm:presLayoutVars>
      </dgm:prSet>
      <dgm:spPr/>
      <dgm:t>
        <a:bodyPr/>
        <a:lstStyle/>
        <a:p>
          <a:endParaRPr lang="en-US"/>
        </a:p>
      </dgm:t>
    </dgm:pt>
    <dgm:pt modelId="{7BC926CE-3292-4E48-8854-9F672CDE3213}" type="pres">
      <dgm:prSet presAssocID="{75D6D64F-C9C3-4BCE-AAFB-EC141DEA49DA}" presName="descendantText" presStyleLbl="alignAcc1" presStyleIdx="0" presStyleCnt="6" custScaleX="79124">
        <dgm:presLayoutVars>
          <dgm:bulletEnabled val="1"/>
        </dgm:presLayoutVars>
      </dgm:prSet>
      <dgm:spPr/>
      <dgm:t>
        <a:bodyPr/>
        <a:lstStyle/>
        <a:p>
          <a:endParaRPr lang="en-US"/>
        </a:p>
      </dgm:t>
    </dgm:pt>
    <dgm:pt modelId="{610A6ADE-B6BF-4F34-A250-C1FBEA27A286}" type="pres">
      <dgm:prSet presAssocID="{2E259884-2211-4E7E-AC1E-32AB184A3140}" presName="sp" presStyleCnt="0"/>
      <dgm:spPr/>
    </dgm:pt>
    <dgm:pt modelId="{EF0DDC6C-000A-4DE8-85BC-452BF1FF480A}" type="pres">
      <dgm:prSet presAssocID="{A06CEC6D-1624-964E-AAB0-B7BA8AC05019}" presName="composite" presStyleCnt="0"/>
      <dgm:spPr/>
    </dgm:pt>
    <dgm:pt modelId="{B5C14DE3-90EE-4450-A1CD-CA9587CBB378}" type="pres">
      <dgm:prSet presAssocID="{A06CEC6D-1624-964E-AAB0-B7BA8AC05019}" presName="parentText" presStyleLbl="alignNode1" presStyleIdx="1" presStyleCnt="6" custScaleX="232295">
        <dgm:presLayoutVars>
          <dgm:chMax val="1"/>
          <dgm:bulletEnabled val="1"/>
        </dgm:presLayoutVars>
      </dgm:prSet>
      <dgm:spPr/>
      <dgm:t>
        <a:bodyPr/>
        <a:lstStyle/>
        <a:p>
          <a:endParaRPr lang="en-US"/>
        </a:p>
      </dgm:t>
    </dgm:pt>
    <dgm:pt modelId="{E51D6353-5639-438B-81B6-E4EB29C51621}" type="pres">
      <dgm:prSet presAssocID="{A06CEC6D-1624-964E-AAB0-B7BA8AC05019}" presName="descendantText" presStyleLbl="alignAcc1" presStyleIdx="1" presStyleCnt="6" custScaleX="79124">
        <dgm:presLayoutVars>
          <dgm:bulletEnabled val="1"/>
        </dgm:presLayoutVars>
      </dgm:prSet>
      <dgm:spPr/>
      <dgm:t>
        <a:bodyPr/>
        <a:lstStyle/>
        <a:p>
          <a:endParaRPr lang="en-US"/>
        </a:p>
      </dgm:t>
    </dgm:pt>
    <dgm:pt modelId="{AEEA5970-373E-4866-A5AE-B11CAC6D2E83}" type="pres">
      <dgm:prSet presAssocID="{85AD546D-7951-214A-91F6-E70024DCA7B4}" presName="sp" presStyleCnt="0"/>
      <dgm:spPr/>
    </dgm:pt>
    <dgm:pt modelId="{F60EFAA3-1672-4CA6-9FB9-77D4EB723AC5}" type="pres">
      <dgm:prSet presAssocID="{22C30D21-A5B9-6B46-AA98-282D6F4BDBD4}" presName="composite" presStyleCnt="0"/>
      <dgm:spPr/>
    </dgm:pt>
    <dgm:pt modelId="{7D5A47A3-9070-46D5-BC13-C50C3A5ADBA9}" type="pres">
      <dgm:prSet presAssocID="{22C30D21-A5B9-6B46-AA98-282D6F4BDBD4}" presName="parentText" presStyleLbl="alignNode1" presStyleIdx="2" presStyleCnt="6" custScaleX="232295">
        <dgm:presLayoutVars>
          <dgm:chMax val="1"/>
          <dgm:bulletEnabled val="1"/>
        </dgm:presLayoutVars>
      </dgm:prSet>
      <dgm:spPr/>
      <dgm:t>
        <a:bodyPr/>
        <a:lstStyle/>
        <a:p>
          <a:endParaRPr lang="en-US"/>
        </a:p>
      </dgm:t>
    </dgm:pt>
    <dgm:pt modelId="{A42E3E68-1F3E-43F4-BBD6-46D4C2D884D1}" type="pres">
      <dgm:prSet presAssocID="{22C30D21-A5B9-6B46-AA98-282D6F4BDBD4}" presName="descendantText" presStyleLbl="alignAcc1" presStyleIdx="2" presStyleCnt="6" custScaleX="79124" custScaleY="142221">
        <dgm:presLayoutVars>
          <dgm:bulletEnabled val="1"/>
        </dgm:presLayoutVars>
      </dgm:prSet>
      <dgm:spPr/>
      <dgm:t>
        <a:bodyPr/>
        <a:lstStyle/>
        <a:p>
          <a:endParaRPr lang="en-US"/>
        </a:p>
      </dgm:t>
    </dgm:pt>
    <dgm:pt modelId="{772F1C6E-D3C0-4169-80D6-748E8FB6880B}" type="pres">
      <dgm:prSet presAssocID="{699A6224-8E5A-5343-99C9-15E81074DDF0}" presName="sp" presStyleCnt="0"/>
      <dgm:spPr/>
    </dgm:pt>
    <dgm:pt modelId="{33EDEBF3-1CB5-4308-BC27-12357CCA28C7}" type="pres">
      <dgm:prSet presAssocID="{49C3F550-E6A6-C64F-85E3-17CD0B8315A9}" presName="composite" presStyleCnt="0"/>
      <dgm:spPr/>
    </dgm:pt>
    <dgm:pt modelId="{B3EB1450-2E49-48E2-9CD2-D57CD22D8851}" type="pres">
      <dgm:prSet presAssocID="{49C3F550-E6A6-C64F-85E3-17CD0B8315A9}" presName="parentText" presStyleLbl="alignNode1" presStyleIdx="3" presStyleCnt="6" custScaleX="232295">
        <dgm:presLayoutVars>
          <dgm:chMax val="1"/>
          <dgm:bulletEnabled val="1"/>
        </dgm:presLayoutVars>
      </dgm:prSet>
      <dgm:spPr/>
      <dgm:t>
        <a:bodyPr/>
        <a:lstStyle/>
        <a:p>
          <a:endParaRPr lang="en-US"/>
        </a:p>
      </dgm:t>
    </dgm:pt>
    <dgm:pt modelId="{C587C8CA-F856-436D-9438-BFF9BF3AF641}" type="pres">
      <dgm:prSet presAssocID="{49C3F550-E6A6-C64F-85E3-17CD0B8315A9}" presName="descendantText" presStyleLbl="alignAcc1" presStyleIdx="3" presStyleCnt="6" custScaleX="79124">
        <dgm:presLayoutVars>
          <dgm:bulletEnabled val="1"/>
        </dgm:presLayoutVars>
      </dgm:prSet>
      <dgm:spPr/>
      <dgm:t>
        <a:bodyPr/>
        <a:lstStyle/>
        <a:p>
          <a:endParaRPr lang="en-US"/>
        </a:p>
      </dgm:t>
    </dgm:pt>
    <dgm:pt modelId="{FC074C05-D6E2-4A48-86E3-BF8C39D6FA2A}" type="pres">
      <dgm:prSet presAssocID="{8A6BD055-FCA3-5B4B-BD91-F4614AB6B39E}" presName="sp" presStyleCnt="0"/>
      <dgm:spPr/>
    </dgm:pt>
    <dgm:pt modelId="{02E1C545-18DA-4045-9829-E440FD232F66}" type="pres">
      <dgm:prSet presAssocID="{16735E42-7C0B-A744-B703-210546D3757D}" presName="composite" presStyleCnt="0"/>
      <dgm:spPr/>
    </dgm:pt>
    <dgm:pt modelId="{D7D625ED-F102-40EE-94AF-2790CED02369}" type="pres">
      <dgm:prSet presAssocID="{16735E42-7C0B-A744-B703-210546D3757D}" presName="parentText" presStyleLbl="alignNode1" presStyleIdx="4" presStyleCnt="6" custScaleX="232295">
        <dgm:presLayoutVars>
          <dgm:chMax val="1"/>
          <dgm:bulletEnabled val="1"/>
        </dgm:presLayoutVars>
      </dgm:prSet>
      <dgm:spPr/>
      <dgm:t>
        <a:bodyPr/>
        <a:lstStyle/>
        <a:p>
          <a:endParaRPr lang="en-US"/>
        </a:p>
      </dgm:t>
    </dgm:pt>
    <dgm:pt modelId="{0DCBFDFE-B8E8-4B79-BFBB-CC6158EA8162}" type="pres">
      <dgm:prSet presAssocID="{16735E42-7C0B-A744-B703-210546D3757D}" presName="descendantText" presStyleLbl="alignAcc1" presStyleIdx="4" presStyleCnt="6" custScaleX="79124">
        <dgm:presLayoutVars>
          <dgm:bulletEnabled val="1"/>
        </dgm:presLayoutVars>
      </dgm:prSet>
      <dgm:spPr/>
      <dgm:t>
        <a:bodyPr/>
        <a:lstStyle/>
        <a:p>
          <a:endParaRPr lang="en-US"/>
        </a:p>
      </dgm:t>
    </dgm:pt>
    <dgm:pt modelId="{6D16A77E-2F70-43D6-B339-F9E838931DAC}" type="pres">
      <dgm:prSet presAssocID="{A4EAD05C-398F-EA4C-BE7D-106E1D6482DA}" presName="sp" presStyleCnt="0"/>
      <dgm:spPr/>
    </dgm:pt>
    <dgm:pt modelId="{8BD5DEF8-B512-491F-9536-FF8A14918F7C}" type="pres">
      <dgm:prSet presAssocID="{8BF7F663-890B-4DF9-AF54-09C6A4F790C8}" presName="composite" presStyleCnt="0"/>
      <dgm:spPr/>
    </dgm:pt>
    <dgm:pt modelId="{D2C1C9F2-7A29-4499-8CC3-234464A65F10}" type="pres">
      <dgm:prSet presAssocID="{8BF7F663-890B-4DF9-AF54-09C6A4F790C8}" presName="parentText" presStyleLbl="alignNode1" presStyleIdx="5" presStyleCnt="6" custScaleX="232295">
        <dgm:presLayoutVars>
          <dgm:chMax val="1"/>
          <dgm:bulletEnabled val="1"/>
        </dgm:presLayoutVars>
      </dgm:prSet>
      <dgm:spPr/>
      <dgm:t>
        <a:bodyPr/>
        <a:lstStyle/>
        <a:p>
          <a:endParaRPr lang="en-US"/>
        </a:p>
      </dgm:t>
    </dgm:pt>
    <dgm:pt modelId="{22013D83-43F6-41F3-999F-BA05EE63EC55}" type="pres">
      <dgm:prSet presAssocID="{8BF7F663-890B-4DF9-AF54-09C6A4F790C8}" presName="descendantText" presStyleLbl="alignAcc1" presStyleIdx="5" presStyleCnt="6" custScaleX="79124" custScaleY="164883">
        <dgm:presLayoutVars>
          <dgm:bulletEnabled val="1"/>
        </dgm:presLayoutVars>
      </dgm:prSet>
      <dgm:spPr/>
      <dgm:t>
        <a:bodyPr/>
        <a:lstStyle/>
        <a:p>
          <a:endParaRPr lang="en-US"/>
        </a:p>
      </dgm:t>
    </dgm:pt>
  </dgm:ptLst>
  <dgm:cxnLst>
    <dgm:cxn modelId="{D66B9DB7-7992-40FB-B10D-24D1B733CC38}" type="presOf" srcId="{D5B6EEB8-BC58-FE4B-9600-4CED11792736}" destId="{9D1A13D5-1134-460D-897E-D9DB408D638D}" srcOrd="0" destOrd="0" presId="urn:microsoft.com/office/officeart/2005/8/layout/chevron2"/>
    <dgm:cxn modelId="{4F845C10-1F82-4AD1-B000-4D0BBB4C66C6}" type="presOf" srcId="{ACC66033-3DE7-4646-A0EB-9E96D6894614}" destId="{0DCBFDFE-B8E8-4B79-BFBB-CC6158EA8162}" srcOrd="0" destOrd="0" presId="urn:microsoft.com/office/officeart/2005/8/layout/chevron2"/>
    <dgm:cxn modelId="{E32DDA31-DBC9-4580-BCCB-93908BE2C25E}" type="presOf" srcId="{16735E42-7C0B-A744-B703-210546D3757D}" destId="{D7D625ED-F102-40EE-94AF-2790CED02369}" srcOrd="0" destOrd="0" presId="urn:microsoft.com/office/officeart/2005/8/layout/chevron2"/>
    <dgm:cxn modelId="{3306050A-8C5D-4E69-B45D-AD5DCCFCBDF6}" srcId="{8BF7F663-890B-4DF9-AF54-09C6A4F790C8}" destId="{12561A60-7E46-4545-8F6D-7E7972C58F66}" srcOrd="1" destOrd="0" parTransId="{1E91EF79-A548-47E6-9737-7A5E9DA5B9DE}" sibTransId="{1A762B3E-29B0-427C-93FD-05890FB216EA}"/>
    <dgm:cxn modelId="{0402B6FA-B070-4E50-8D4C-4B7F49C4D522}" type="presOf" srcId="{8BF7F663-890B-4DF9-AF54-09C6A4F790C8}" destId="{D2C1C9F2-7A29-4499-8CC3-234464A65F10}" srcOrd="0" destOrd="0" presId="urn:microsoft.com/office/officeart/2005/8/layout/chevron2"/>
    <dgm:cxn modelId="{EFCC33A8-6DCC-483A-A4F1-BD870AE1AE92}" srcId="{D5B6EEB8-BC58-FE4B-9600-4CED11792736}" destId="{75D6D64F-C9C3-4BCE-AAFB-EC141DEA49DA}" srcOrd="0" destOrd="0" parTransId="{7B53149C-9C54-4680-885B-C2FC205590F3}" sibTransId="{2E259884-2211-4E7E-AC1E-32AB184A3140}"/>
    <dgm:cxn modelId="{2A3FEA65-6CE8-4B94-BDDF-4D26F53F5ADB}" type="presOf" srcId="{22C30D21-A5B9-6B46-AA98-282D6F4BDBD4}" destId="{7D5A47A3-9070-46D5-BC13-C50C3A5ADBA9}" srcOrd="0" destOrd="0" presId="urn:microsoft.com/office/officeart/2005/8/layout/chevron2"/>
    <dgm:cxn modelId="{CDB59F33-4B01-2743-9AD9-C98DFFE8211F}" srcId="{D5B6EEB8-BC58-FE4B-9600-4CED11792736}" destId="{49C3F550-E6A6-C64F-85E3-17CD0B8315A9}" srcOrd="3" destOrd="0" parTransId="{FB1D5ED8-2637-6842-B088-F184DA78E8DD}" sibTransId="{8A6BD055-FCA3-5B4B-BD91-F4614AB6B39E}"/>
    <dgm:cxn modelId="{D59F2D52-FAF7-4F7B-9C5D-FAC897FBF238}" type="presOf" srcId="{5DCAD7AA-822E-A24E-9BE1-CD321EF9DE33}" destId="{0DCBFDFE-B8E8-4B79-BFBB-CC6158EA8162}" srcOrd="0" destOrd="1" presId="urn:microsoft.com/office/officeart/2005/8/layout/chevron2"/>
    <dgm:cxn modelId="{1719628D-FB29-4EF5-A027-A5818AD47AA9}" type="presOf" srcId="{E557B686-B03C-4040-82FD-BE0567A6C095}" destId="{E51D6353-5639-438B-81B6-E4EB29C51621}" srcOrd="0" destOrd="0" presId="urn:microsoft.com/office/officeart/2005/8/layout/chevron2"/>
    <dgm:cxn modelId="{8712CC2B-7DAF-2349-A704-AA27CC0265D1}" srcId="{49C3F550-E6A6-C64F-85E3-17CD0B8315A9}" destId="{C2784914-31D3-6040-9F79-51B289242D84}" srcOrd="1" destOrd="0" parTransId="{A9EC7A9B-C67F-8040-BE55-56BA61FFF343}" sibTransId="{DCD9BC21-F74B-EF45-AF44-8E0F6A4E4D55}"/>
    <dgm:cxn modelId="{CD5B2E91-481F-4E02-BAED-C67D7F1993E7}" srcId="{75D6D64F-C9C3-4BCE-AAFB-EC141DEA49DA}" destId="{DCC5A4CD-F4F0-4E2C-9FF4-FA7E1D0E4301}" srcOrd="0" destOrd="0" parTransId="{38CA2C99-C8F0-4C05-9487-71CD4C83C575}" sibTransId="{EE0E74FA-16E8-4200-8DCA-B8182A162343}"/>
    <dgm:cxn modelId="{507C7960-228E-45F2-8121-45EFFBBF6DBB}" type="presOf" srcId="{C2784914-31D3-6040-9F79-51B289242D84}" destId="{C587C8CA-F856-436D-9438-BFF9BF3AF641}" srcOrd="0" destOrd="1" presId="urn:microsoft.com/office/officeart/2005/8/layout/chevron2"/>
    <dgm:cxn modelId="{B724C4FC-DCD4-4EB4-B076-74F1B9BA9E58}" srcId="{A06CEC6D-1624-964E-AAB0-B7BA8AC05019}" destId="{81B542BF-DCF4-4645-9EE2-EE5C4B4E160C}" srcOrd="1" destOrd="0" parTransId="{7A159B0D-9520-4CAF-9448-020DCCAE74D8}" sibTransId="{B5092943-9A44-4BE6-AE17-D2B892689551}"/>
    <dgm:cxn modelId="{A9E72506-706F-5742-9A41-B6A32D0DF16C}" srcId="{22C30D21-A5B9-6B46-AA98-282D6F4BDBD4}" destId="{F67BD5AC-0BB1-544D-9BB6-68CB215AF9A4}" srcOrd="1" destOrd="0" parTransId="{F137AD18-7A59-6742-9DB7-116355FDCC7C}" sibTransId="{3D0CE7E1-79D0-1848-9FC8-025D4C873D98}"/>
    <dgm:cxn modelId="{A2B61762-19F6-4632-BBB4-B716FA14C433}" type="presOf" srcId="{F67BD5AC-0BB1-544D-9BB6-68CB215AF9A4}" destId="{A42E3E68-1F3E-43F4-BBD6-46D4C2D884D1}" srcOrd="0" destOrd="1" presId="urn:microsoft.com/office/officeart/2005/8/layout/chevron2"/>
    <dgm:cxn modelId="{C15BB50F-45D8-1C45-A924-CA3D64D2138B}" srcId="{49C3F550-E6A6-C64F-85E3-17CD0B8315A9}" destId="{4C1F9154-B51D-1147-B52C-6D5649B02407}" srcOrd="0" destOrd="0" parTransId="{E77D6D3D-F1A4-A744-A7FD-80F8342DAD10}" sibTransId="{B54B9C50-EB1D-C341-A628-74AA14BD632E}"/>
    <dgm:cxn modelId="{CCAF7C9D-33EE-423C-9949-A810BCE41F5B}" type="presOf" srcId="{74C107BA-B00B-AD4B-9C5C-128664611EBC}" destId="{A42E3E68-1F3E-43F4-BBD6-46D4C2D884D1}" srcOrd="0" destOrd="0" presId="urn:microsoft.com/office/officeart/2005/8/layout/chevron2"/>
    <dgm:cxn modelId="{9D2EE2A2-7FCD-AE4A-9537-6955F8FEFE8D}" srcId="{16735E42-7C0B-A744-B703-210546D3757D}" destId="{ACC66033-3DE7-4646-A0EB-9E96D6894614}" srcOrd="0" destOrd="0" parTransId="{AC270EB4-3F16-2845-8096-CE6D5B5E7F18}" sibTransId="{0DF9557D-5002-ED41-A574-5C154548A962}"/>
    <dgm:cxn modelId="{9C75E252-0B59-49A7-A662-35B6B6262B7D}" type="presOf" srcId="{DCC5A4CD-F4F0-4E2C-9FF4-FA7E1D0E4301}" destId="{7BC926CE-3292-4E48-8854-9F672CDE3213}" srcOrd="0" destOrd="0" presId="urn:microsoft.com/office/officeart/2005/8/layout/chevron2"/>
    <dgm:cxn modelId="{8262167C-6D85-4A1A-9A4B-1A1AEA177A29}" type="presOf" srcId="{2BA024E2-E325-AA42-82C2-1A09895F7FA1}" destId="{A42E3E68-1F3E-43F4-BBD6-46D4C2D884D1}" srcOrd="0" destOrd="2" presId="urn:microsoft.com/office/officeart/2005/8/layout/chevron2"/>
    <dgm:cxn modelId="{C7A4C45B-E6C4-4F6A-95A3-55B776ADEF21}" type="presOf" srcId="{1F1889DE-2020-471B-A9C1-95A9704B8EEB}" destId="{22013D83-43F6-41F3-999F-BA05EE63EC55}" srcOrd="0" destOrd="2" presId="urn:microsoft.com/office/officeart/2005/8/layout/chevron2"/>
    <dgm:cxn modelId="{521D2891-50C1-4A8D-9D3B-D9781CA5095C}" srcId="{8BF7F663-890B-4DF9-AF54-09C6A4F790C8}" destId="{7E65B5B3-6B76-4307-B28F-C1EC41ABE465}" srcOrd="0" destOrd="0" parTransId="{5F4122E2-9773-49B7-906D-200E26D7F23C}" sibTransId="{8BA8BC35-F9F7-4C56-A597-971B17140206}"/>
    <dgm:cxn modelId="{569A1BEF-F9DF-4DC4-B473-B25EF5907415}" type="presOf" srcId="{4C1F9154-B51D-1147-B52C-6D5649B02407}" destId="{C587C8CA-F856-436D-9438-BFF9BF3AF641}" srcOrd="0" destOrd="0" presId="urn:microsoft.com/office/officeart/2005/8/layout/chevron2"/>
    <dgm:cxn modelId="{E758D7D0-C912-B34F-8B66-80AF13CFE1FD}" srcId="{D5B6EEB8-BC58-FE4B-9600-4CED11792736}" destId="{22C30D21-A5B9-6B46-AA98-282D6F4BDBD4}" srcOrd="2" destOrd="0" parTransId="{A6660AAD-3320-7C4A-A2AF-6AFFC0864A0A}" sibTransId="{699A6224-8E5A-5343-99C9-15E81074DDF0}"/>
    <dgm:cxn modelId="{0CCAC352-7749-5744-9B49-8276B95FC5C0}" srcId="{22C30D21-A5B9-6B46-AA98-282D6F4BDBD4}" destId="{2BA024E2-E325-AA42-82C2-1A09895F7FA1}" srcOrd="2" destOrd="0" parTransId="{01FDB9F5-53F4-8A4E-ADFE-6CBFD1E9360D}" sibTransId="{20A89D15-E4E7-FC4A-AB40-74BCD4224210}"/>
    <dgm:cxn modelId="{F722086F-B51B-4EA8-B70E-91DEFFD88206}" type="presOf" srcId="{81B542BF-DCF4-4645-9EE2-EE5C4B4E160C}" destId="{E51D6353-5639-438B-81B6-E4EB29C51621}" srcOrd="0" destOrd="1" presId="urn:microsoft.com/office/officeart/2005/8/layout/chevron2"/>
    <dgm:cxn modelId="{BAED9F67-6A4E-4EBC-B234-41166D93F8F9}" srcId="{8BF7F663-890B-4DF9-AF54-09C6A4F790C8}" destId="{1F1889DE-2020-471B-A9C1-95A9704B8EEB}" srcOrd="2" destOrd="0" parTransId="{75F083DA-E0EC-456D-A3A0-A2F3465C97A4}" sibTransId="{9AD66055-B1A2-4C87-AB92-D402DB627DF6}"/>
    <dgm:cxn modelId="{891F30F2-B937-47D4-AFEE-0A2D4A325535}" type="presOf" srcId="{12561A60-7E46-4545-8F6D-7E7972C58F66}" destId="{22013D83-43F6-41F3-999F-BA05EE63EC55}" srcOrd="0" destOrd="1" presId="urn:microsoft.com/office/officeart/2005/8/layout/chevron2"/>
    <dgm:cxn modelId="{73CDFDCC-4FB1-4D2A-A163-4BC0752AF81E}" srcId="{D5B6EEB8-BC58-FE4B-9600-4CED11792736}" destId="{8BF7F663-890B-4DF9-AF54-09C6A4F790C8}" srcOrd="5" destOrd="0" parTransId="{A3AE66AE-D12C-48E5-B182-517F984C0C5D}" sibTransId="{5223E662-3940-426F-BDBB-16768E77B65C}"/>
    <dgm:cxn modelId="{F279A048-E511-9E41-86E9-205F06749995}" srcId="{22C30D21-A5B9-6B46-AA98-282D6F4BDBD4}" destId="{74C107BA-B00B-AD4B-9C5C-128664611EBC}" srcOrd="0" destOrd="0" parTransId="{E5BD8C45-CA35-AB4C-9DD9-2B0CB34B0EEC}" sibTransId="{B9DD5189-4997-734D-BF38-2F7A970AC66C}"/>
    <dgm:cxn modelId="{9712B5D8-446A-4C1C-8610-F0FA3B6FB8A5}" type="presOf" srcId="{7E65B5B3-6B76-4307-B28F-C1EC41ABE465}" destId="{22013D83-43F6-41F3-999F-BA05EE63EC55}" srcOrd="0" destOrd="0" presId="urn:microsoft.com/office/officeart/2005/8/layout/chevron2"/>
    <dgm:cxn modelId="{6668FE18-3357-F44E-AA91-1B6EEF6FE2AF}" srcId="{D5B6EEB8-BC58-FE4B-9600-4CED11792736}" destId="{A06CEC6D-1624-964E-AAB0-B7BA8AC05019}" srcOrd="1" destOrd="0" parTransId="{E3A4A5B1-EC71-7749-9D89-4BB110B59DD7}" sibTransId="{85AD546D-7951-214A-91F6-E70024DCA7B4}"/>
    <dgm:cxn modelId="{2711BB4C-FF1B-48BF-99AF-8D5CBA210BF8}" type="presOf" srcId="{A06CEC6D-1624-964E-AAB0-B7BA8AC05019}" destId="{B5C14DE3-90EE-4450-A1CD-CA9587CBB378}" srcOrd="0" destOrd="0" presId="urn:microsoft.com/office/officeart/2005/8/layout/chevron2"/>
    <dgm:cxn modelId="{0DB61F3B-9A63-4C64-9F67-A9AEB2A71F01}" type="presOf" srcId="{49C3F550-E6A6-C64F-85E3-17CD0B8315A9}" destId="{B3EB1450-2E49-48E2-9CD2-D57CD22D8851}" srcOrd="0" destOrd="0" presId="urn:microsoft.com/office/officeart/2005/8/layout/chevron2"/>
    <dgm:cxn modelId="{43463128-241B-B743-8276-7D49BED78D67}" srcId="{D5B6EEB8-BC58-FE4B-9600-4CED11792736}" destId="{16735E42-7C0B-A744-B703-210546D3757D}" srcOrd="4" destOrd="0" parTransId="{1AC3D249-B283-F24A-919E-D2FBF1E24B42}" sibTransId="{A4EAD05C-398F-EA4C-BE7D-106E1D6482DA}"/>
    <dgm:cxn modelId="{EF2E50EB-773D-49C6-BAE7-34063FB0C02B}" type="presOf" srcId="{75D6D64F-C9C3-4BCE-AAFB-EC141DEA49DA}" destId="{B16FB30F-D16C-41B0-A9DC-99513612158B}" srcOrd="0" destOrd="0" presId="urn:microsoft.com/office/officeart/2005/8/layout/chevron2"/>
    <dgm:cxn modelId="{B60C893A-D0CD-134C-9B80-44B0453FF912}" srcId="{16735E42-7C0B-A744-B703-210546D3757D}" destId="{5DCAD7AA-822E-A24E-9BE1-CD321EF9DE33}" srcOrd="1" destOrd="0" parTransId="{AE9313C3-7B63-1648-AEE2-20FFDF8AC4B5}" sibTransId="{A107AF38-112A-3145-A6CF-4310A0740FB0}"/>
    <dgm:cxn modelId="{28217974-C79E-264A-92BB-C6593AED3142}" srcId="{A06CEC6D-1624-964E-AAB0-B7BA8AC05019}" destId="{E557B686-B03C-4040-82FD-BE0567A6C095}" srcOrd="0" destOrd="0" parTransId="{26116F1F-FE0D-1D48-926F-BCF371A01E6F}" sibTransId="{E236ECE7-19E6-C94E-8573-CF254B55F9CA}"/>
    <dgm:cxn modelId="{07F0C024-DBA3-4A77-8A88-470EF5E1E6E4}" type="presParOf" srcId="{9D1A13D5-1134-460D-897E-D9DB408D638D}" destId="{E7D2817D-7B40-4760-A172-BCC081A265FB}" srcOrd="0" destOrd="0" presId="urn:microsoft.com/office/officeart/2005/8/layout/chevron2"/>
    <dgm:cxn modelId="{5977D8AE-7A45-4057-AB9B-B514159FE1DB}" type="presParOf" srcId="{E7D2817D-7B40-4760-A172-BCC081A265FB}" destId="{B16FB30F-D16C-41B0-A9DC-99513612158B}" srcOrd="0" destOrd="0" presId="urn:microsoft.com/office/officeart/2005/8/layout/chevron2"/>
    <dgm:cxn modelId="{EE8915D6-ADE2-492C-96F9-EEA86CB51450}" type="presParOf" srcId="{E7D2817D-7B40-4760-A172-BCC081A265FB}" destId="{7BC926CE-3292-4E48-8854-9F672CDE3213}" srcOrd="1" destOrd="0" presId="urn:microsoft.com/office/officeart/2005/8/layout/chevron2"/>
    <dgm:cxn modelId="{DADF4A79-8EB3-467E-8ED6-C169CAFE9443}" type="presParOf" srcId="{9D1A13D5-1134-460D-897E-D9DB408D638D}" destId="{610A6ADE-B6BF-4F34-A250-C1FBEA27A286}" srcOrd="1" destOrd="0" presId="urn:microsoft.com/office/officeart/2005/8/layout/chevron2"/>
    <dgm:cxn modelId="{37880E9D-A15E-46FE-8552-23D1AC9BC9BB}" type="presParOf" srcId="{9D1A13D5-1134-460D-897E-D9DB408D638D}" destId="{EF0DDC6C-000A-4DE8-85BC-452BF1FF480A}" srcOrd="2" destOrd="0" presId="urn:microsoft.com/office/officeart/2005/8/layout/chevron2"/>
    <dgm:cxn modelId="{3FAD7207-198C-4284-90FD-651E00288E40}" type="presParOf" srcId="{EF0DDC6C-000A-4DE8-85BC-452BF1FF480A}" destId="{B5C14DE3-90EE-4450-A1CD-CA9587CBB378}" srcOrd="0" destOrd="0" presId="urn:microsoft.com/office/officeart/2005/8/layout/chevron2"/>
    <dgm:cxn modelId="{E3E3559A-A317-447F-B050-A7FC892D6715}" type="presParOf" srcId="{EF0DDC6C-000A-4DE8-85BC-452BF1FF480A}" destId="{E51D6353-5639-438B-81B6-E4EB29C51621}" srcOrd="1" destOrd="0" presId="urn:microsoft.com/office/officeart/2005/8/layout/chevron2"/>
    <dgm:cxn modelId="{46E98A6E-181C-424E-97BB-FB26B00FC588}" type="presParOf" srcId="{9D1A13D5-1134-460D-897E-D9DB408D638D}" destId="{AEEA5970-373E-4866-A5AE-B11CAC6D2E83}" srcOrd="3" destOrd="0" presId="urn:microsoft.com/office/officeart/2005/8/layout/chevron2"/>
    <dgm:cxn modelId="{4DA385F1-EAEF-4D43-802E-AE9961513D06}" type="presParOf" srcId="{9D1A13D5-1134-460D-897E-D9DB408D638D}" destId="{F60EFAA3-1672-4CA6-9FB9-77D4EB723AC5}" srcOrd="4" destOrd="0" presId="urn:microsoft.com/office/officeart/2005/8/layout/chevron2"/>
    <dgm:cxn modelId="{D2F47B45-D149-4A75-AA58-A3B8BB2C9F2F}" type="presParOf" srcId="{F60EFAA3-1672-4CA6-9FB9-77D4EB723AC5}" destId="{7D5A47A3-9070-46D5-BC13-C50C3A5ADBA9}" srcOrd="0" destOrd="0" presId="urn:microsoft.com/office/officeart/2005/8/layout/chevron2"/>
    <dgm:cxn modelId="{0F436E38-2C25-4DC6-BA99-2F62F6263F82}" type="presParOf" srcId="{F60EFAA3-1672-4CA6-9FB9-77D4EB723AC5}" destId="{A42E3E68-1F3E-43F4-BBD6-46D4C2D884D1}" srcOrd="1" destOrd="0" presId="urn:microsoft.com/office/officeart/2005/8/layout/chevron2"/>
    <dgm:cxn modelId="{451C06FE-A528-4AB8-9FDF-FDC2817AC3D2}" type="presParOf" srcId="{9D1A13D5-1134-460D-897E-D9DB408D638D}" destId="{772F1C6E-D3C0-4169-80D6-748E8FB6880B}" srcOrd="5" destOrd="0" presId="urn:microsoft.com/office/officeart/2005/8/layout/chevron2"/>
    <dgm:cxn modelId="{4000E1BB-36FA-4E03-B1C0-D95F41D9CB6F}" type="presParOf" srcId="{9D1A13D5-1134-460D-897E-D9DB408D638D}" destId="{33EDEBF3-1CB5-4308-BC27-12357CCA28C7}" srcOrd="6" destOrd="0" presId="urn:microsoft.com/office/officeart/2005/8/layout/chevron2"/>
    <dgm:cxn modelId="{5BCCC9C0-1028-4323-90CE-48FBCB6DA670}" type="presParOf" srcId="{33EDEBF3-1CB5-4308-BC27-12357CCA28C7}" destId="{B3EB1450-2E49-48E2-9CD2-D57CD22D8851}" srcOrd="0" destOrd="0" presId="urn:microsoft.com/office/officeart/2005/8/layout/chevron2"/>
    <dgm:cxn modelId="{526599CF-A072-406A-91AA-1BECBDC2A0F9}" type="presParOf" srcId="{33EDEBF3-1CB5-4308-BC27-12357CCA28C7}" destId="{C587C8CA-F856-436D-9438-BFF9BF3AF641}" srcOrd="1" destOrd="0" presId="urn:microsoft.com/office/officeart/2005/8/layout/chevron2"/>
    <dgm:cxn modelId="{89A5600B-9C84-4DE6-9B82-F1B683DDE32D}" type="presParOf" srcId="{9D1A13D5-1134-460D-897E-D9DB408D638D}" destId="{FC074C05-D6E2-4A48-86E3-BF8C39D6FA2A}" srcOrd="7" destOrd="0" presId="urn:microsoft.com/office/officeart/2005/8/layout/chevron2"/>
    <dgm:cxn modelId="{EFDB3850-7624-4DA1-A7A6-DB38EDE60FD6}" type="presParOf" srcId="{9D1A13D5-1134-460D-897E-D9DB408D638D}" destId="{02E1C545-18DA-4045-9829-E440FD232F66}" srcOrd="8" destOrd="0" presId="urn:microsoft.com/office/officeart/2005/8/layout/chevron2"/>
    <dgm:cxn modelId="{75E5573B-4ADB-4E0B-9B41-EA277AAC9E52}" type="presParOf" srcId="{02E1C545-18DA-4045-9829-E440FD232F66}" destId="{D7D625ED-F102-40EE-94AF-2790CED02369}" srcOrd="0" destOrd="0" presId="urn:microsoft.com/office/officeart/2005/8/layout/chevron2"/>
    <dgm:cxn modelId="{04BD95C8-79D4-48C8-82D9-3C8F56306297}" type="presParOf" srcId="{02E1C545-18DA-4045-9829-E440FD232F66}" destId="{0DCBFDFE-B8E8-4B79-BFBB-CC6158EA8162}" srcOrd="1" destOrd="0" presId="urn:microsoft.com/office/officeart/2005/8/layout/chevron2"/>
    <dgm:cxn modelId="{7EF77A8C-916E-41EE-9AD2-9D5E208B54A1}" type="presParOf" srcId="{9D1A13D5-1134-460D-897E-D9DB408D638D}" destId="{6D16A77E-2F70-43D6-B339-F9E838931DAC}" srcOrd="9" destOrd="0" presId="urn:microsoft.com/office/officeart/2005/8/layout/chevron2"/>
    <dgm:cxn modelId="{2093A176-CF90-4857-B2BD-2F2B71E659F7}" type="presParOf" srcId="{9D1A13D5-1134-460D-897E-D9DB408D638D}" destId="{8BD5DEF8-B512-491F-9536-FF8A14918F7C}" srcOrd="10" destOrd="0" presId="urn:microsoft.com/office/officeart/2005/8/layout/chevron2"/>
    <dgm:cxn modelId="{553DB4AE-24BE-46F4-B902-14A4BB780483}" type="presParOf" srcId="{8BD5DEF8-B512-491F-9536-FF8A14918F7C}" destId="{D2C1C9F2-7A29-4499-8CC3-234464A65F10}" srcOrd="0" destOrd="0" presId="urn:microsoft.com/office/officeart/2005/8/layout/chevron2"/>
    <dgm:cxn modelId="{70637D7B-2BFF-4FD8-A0B2-F8F347D352C8}" type="presParOf" srcId="{8BD5DEF8-B512-491F-9536-FF8A14918F7C}" destId="{22013D83-43F6-41F3-999F-BA05EE63EC55}" srcOrd="1" destOrd="0" presId="urn:microsoft.com/office/officeart/2005/8/layout/chevron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B30F-D16C-41B0-A9DC-99513612158B}">
      <dsp:nvSpPr>
        <dsp:cNvPr id="0" name=""/>
        <dsp:cNvSpPr/>
      </dsp:nvSpPr>
      <dsp:spPr>
        <a:xfrm rot="5400000">
          <a:off x="1002581" y="-268563"/>
          <a:ext cx="896389" cy="145758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Fall 2013 </a:t>
          </a:r>
          <a:endParaRPr lang="en-US" sz="1400" b="1" kern="1200" dirty="0">
            <a:solidFill>
              <a:schemeClr val="tx1"/>
            </a:solidFill>
          </a:endParaRPr>
        </a:p>
      </dsp:txBody>
      <dsp:txXfrm rot="-5400000">
        <a:off x="721982" y="12036"/>
        <a:ext cx="1457588" cy="896389"/>
      </dsp:txXfrm>
    </dsp:sp>
    <dsp:sp modelId="{7BC926CE-3292-4E48-8854-9F672CDE3213}">
      <dsp:nvSpPr>
        <dsp:cNvPr id="0" name=""/>
        <dsp:cNvSpPr/>
      </dsp:nvSpPr>
      <dsp:spPr>
        <a:xfrm rot="5400000">
          <a:off x="4849411" y="-2368010"/>
          <a:ext cx="582959" cy="534305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Draft and finalize proposal approved by Birmingham City Council </a:t>
          </a:r>
          <a:endParaRPr lang="en-US" sz="1400" kern="1200" dirty="0"/>
        </a:p>
      </dsp:txBody>
      <dsp:txXfrm rot="-5400000">
        <a:off x="2469365" y="40494"/>
        <a:ext cx="5314594" cy="526043"/>
      </dsp:txXfrm>
    </dsp:sp>
    <dsp:sp modelId="{B5C14DE3-90EE-4450-A1CD-CA9587CBB378}">
      <dsp:nvSpPr>
        <dsp:cNvPr id="0" name=""/>
        <dsp:cNvSpPr/>
      </dsp:nvSpPr>
      <dsp:spPr>
        <a:xfrm rot="5400000">
          <a:off x="1002581" y="536499"/>
          <a:ext cx="896389" cy="145758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Jan 2014 </a:t>
          </a:r>
          <a:endParaRPr lang="en-US" sz="1400" b="1" kern="1200" dirty="0">
            <a:solidFill>
              <a:schemeClr val="tx1"/>
            </a:solidFill>
          </a:endParaRPr>
        </a:p>
      </dsp:txBody>
      <dsp:txXfrm rot="-5400000">
        <a:off x="721982" y="817098"/>
        <a:ext cx="1457588" cy="896389"/>
      </dsp:txXfrm>
    </dsp:sp>
    <dsp:sp modelId="{E51D6353-5639-438B-81B6-E4EB29C51621}">
      <dsp:nvSpPr>
        <dsp:cNvPr id="0" name=""/>
        <dsp:cNvSpPr/>
      </dsp:nvSpPr>
      <dsp:spPr>
        <a:xfrm rot="5400000">
          <a:off x="4849565" y="-1563100"/>
          <a:ext cx="582653" cy="534305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Overall schedule was created</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Sent first data requests </a:t>
          </a:r>
          <a:endParaRPr lang="en-US" sz="1400" kern="1200" dirty="0"/>
        </a:p>
      </dsp:txBody>
      <dsp:txXfrm rot="-5400000">
        <a:off x="2469366" y="845542"/>
        <a:ext cx="5314609" cy="525767"/>
      </dsp:txXfrm>
    </dsp:sp>
    <dsp:sp modelId="{7D5A47A3-9070-46D5-BC13-C50C3A5ADBA9}">
      <dsp:nvSpPr>
        <dsp:cNvPr id="0" name=""/>
        <dsp:cNvSpPr/>
      </dsp:nvSpPr>
      <dsp:spPr>
        <a:xfrm rot="5400000">
          <a:off x="1002581" y="1464564"/>
          <a:ext cx="896389" cy="145758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Feb 2014  </a:t>
          </a:r>
          <a:endParaRPr lang="en-US" sz="1400" b="1" kern="1200" dirty="0">
            <a:solidFill>
              <a:schemeClr val="tx1"/>
            </a:solidFill>
          </a:endParaRPr>
        </a:p>
      </dsp:txBody>
      <dsp:txXfrm rot="-5400000">
        <a:off x="721982" y="1745163"/>
        <a:ext cx="1457588" cy="896389"/>
      </dsp:txXfrm>
    </dsp:sp>
    <dsp:sp modelId="{A42E3E68-1F3E-43F4-BBD6-46D4C2D884D1}">
      <dsp:nvSpPr>
        <dsp:cNvPr id="0" name=""/>
        <dsp:cNvSpPr/>
      </dsp:nvSpPr>
      <dsp:spPr>
        <a:xfrm rot="5400000">
          <a:off x="4726563" y="-635036"/>
          <a:ext cx="828655" cy="534305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First class visit to Birmingham.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Focus groups with residents regional planning commission, local city offices, healthcare industry.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Scoping topics were established. </a:t>
          </a:r>
          <a:endParaRPr lang="en-US" sz="1400" kern="1200" dirty="0"/>
        </a:p>
      </dsp:txBody>
      <dsp:txXfrm rot="-5400000">
        <a:off x="2469365" y="1662614"/>
        <a:ext cx="5302600" cy="747751"/>
      </dsp:txXfrm>
    </dsp:sp>
    <dsp:sp modelId="{B3EB1450-2E49-48E2-9CD2-D57CD22D8851}">
      <dsp:nvSpPr>
        <dsp:cNvPr id="0" name=""/>
        <dsp:cNvSpPr/>
      </dsp:nvSpPr>
      <dsp:spPr>
        <a:xfrm rot="5400000">
          <a:off x="1002581" y="2269627"/>
          <a:ext cx="896389" cy="145758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Mar 2014 </a:t>
          </a:r>
          <a:endParaRPr lang="en-US" sz="1400" b="1" kern="1200" dirty="0">
            <a:solidFill>
              <a:schemeClr val="tx1"/>
            </a:solidFill>
          </a:endParaRPr>
        </a:p>
      </dsp:txBody>
      <dsp:txXfrm rot="-5400000">
        <a:off x="721982" y="2550226"/>
        <a:ext cx="1457588" cy="896389"/>
      </dsp:txXfrm>
    </dsp:sp>
    <dsp:sp modelId="{C587C8CA-F856-436D-9438-BFF9BF3AF641}">
      <dsp:nvSpPr>
        <dsp:cNvPr id="0" name=""/>
        <dsp:cNvSpPr/>
      </dsp:nvSpPr>
      <dsp:spPr>
        <a:xfrm rot="5400000">
          <a:off x="4849565" y="170026"/>
          <a:ext cx="582653" cy="534305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Mid-semester assessment of group work</a:t>
          </a:r>
          <a:endParaRPr lang="en-US" sz="1400" kern="1200" dirty="0"/>
        </a:p>
        <a:p>
          <a:pPr marL="114300" lvl="1" indent="-114300" algn="l" defTabSz="622300" rtl="0">
            <a:lnSpc>
              <a:spcPct val="90000"/>
            </a:lnSpc>
            <a:spcBef>
              <a:spcPct val="0"/>
            </a:spcBef>
            <a:spcAft>
              <a:spcPct val="15000"/>
            </a:spcAft>
            <a:buChar char="••"/>
          </a:pPr>
          <a:r>
            <a:rPr lang="en-US" sz="1400" kern="1200" dirty="0" smtClean="0"/>
            <a:t>Assessment completed for scoping topics </a:t>
          </a:r>
          <a:endParaRPr lang="en-US" sz="1400" kern="1200" dirty="0"/>
        </a:p>
      </dsp:txBody>
      <dsp:txXfrm rot="-5400000">
        <a:off x="2469366" y="2578669"/>
        <a:ext cx="5314609" cy="525767"/>
      </dsp:txXfrm>
    </dsp:sp>
    <dsp:sp modelId="{D7D625ED-F102-40EE-94AF-2790CED02369}">
      <dsp:nvSpPr>
        <dsp:cNvPr id="0" name=""/>
        <dsp:cNvSpPr/>
      </dsp:nvSpPr>
      <dsp:spPr>
        <a:xfrm rot="5400000">
          <a:off x="1002581" y="3074690"/>
          <a:ext cx="896389" cy="145758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April 2014</a:t>
          </a:r>
          <a:endParaRPr lang="en-US" sz="1400" b="1" kern="1200" dirty="0">
            <a:solidFill>
              <a:schemeClr val="tx1"/>
            </a:solidFill>
          </a:endParaRPr>
        </a:p>
      </dsp:txBody>
      <dsp:txXfrm rot="-5400000">
        <a:off x="721982" y="3355289"/>
        <a:ext cx="1457588" cy="896389"/>
      </dsp:txXfrm>
    </dsp:sp>
    <dsp:sp modelId="{0DCBFDFE-B8E8-4B79-BFBB-CC6158EA8162}">
      <dsp:nvSpPr>
        <dsp:cNvPr id="0" name=""/>
        <dsp:cNvSpPr/>
      </dsp:nvSpPr>
      <dsp:spPr>
        <a:xfrm rot="5400000">
          <a:off x="4849565" y="975089"/>
          <a:ext cx="582653" cy="534305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Draft recommendations sent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Final presentation of draft recommendations</a:t>
          </a:r>
          <a:endParaRPr lang="en-US" sz="1400" kern="1200" dirty="0"/>
        </a:p>
      </dsp:txBody>
      <dsp:txXfrm rot="-5400000">
        <a:off x="2469366" y="3383732"/>
        <a:ext cx="5314609" cy="525767"/>
      </dsp:txXfrm>
    </dsp:sp>
    <dsp:sp modelId="{D2C1C9F2-7A29-4499-8CC3-234464A65F10}">
      <dsp:nvSpPr>
        <dsp:cNvPr id="0" name=""/>
        <dsp:cNvSpPr/>
      </dsp:nvSpPr>
      <dsp:spPr>
        <a:xfrm rot="5400000">
          <a:off x="1002581" y="4068774"/>
          <a:ext cx="896389" cy="145758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Summer and Fall 2014</a:t>
          </a:r>
          <a:endParaRPr lang="en-US" sz="1400" b="1" kern="1200" dirty="0">
            <a:solidFill>
              <a:schemeClr val="tx1"/>
            </a:solidFill>
          </a:endParaRPr>
        </a:p>
      </dsp:txBody>
      <dsp:txXfrm rot="-5400000">
        <a:off x="721982" y="4349373"/>
        <a:ext cx="1457588" cy="896389"/>
      </dsp:txXfrm>
    </dsp:sp>
    <dsp:sp modelId="{22013D83-43F6-41F3-999F-BA05EE63EC55}">
      <dsp:nvSpPr>
        <dsp:cNvPr id="0" name=""/>
        <dsp:cNvSpPr/>
      </dsp:nvSpPr>
      <dsp:spPr>
        <a:xfrm rot="5400000">
          <a:off x="4660543" y="1969174"/>
          <a:ext cx="960696" cy="534305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Stakeholders reviewed and commented on draft recommendations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Review comments and finalize document</a:t>
          </a:r>
          <a:endParaRPr lang="en-US" sz="1400" kern="1200" dirty="0"/>
        </a:p>
        <a:p>
          <a:pPr marL="114300" lvl="1" indent="-114300" algn="l" defTabSz="622300" rtl="0">
            <a:lnSpc>
              <a:spcPct val="90000"/>
            </a:lnSpc>
            <a:spcBef>
              <a:spcPct val="0"/>
            </a:spcBef>
            <a:spcAft>
              <a:spcPct val="15000"/>
            </a:spcAft>
            <a:buChar char="••"/>
          </a:pPr>
          <a:r>
            <a:rPr lang="en-US" sz="1400" kern="1200" dirty="0" smtClean="0"/>
            <a:t>Present final HIA to RPCGB</a:t>
          </a:r>
          <a:endParaRPr lang="en-US" sz="1400" kern="1200" dirty="0"/>
        </a:p>
      </dsp:txBody>
      <dsp:txXfrm rot="-5400000">
        <a:off x="2469366" y="4207249"/>
        <a:ext cx="5296155" cy="8669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7513848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311934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parties conducting the HIA should provide a </a:t>
            </a:r>
            <a:r>
              <a:rPr lang="en-US" sz="1200" b="1" kern="1200" dirty="0" smtClean="0">
                <a:solidFill>
                  <a:schemeClr val="tx1"/>
                </a:solidFill>
                <a:effectLst/>
                <a:latin typeface="+mn-lt"/>
                <a:ea typeface="+mn-ea"/>
                <a:cs typeface="+mn-cs"/>
              </a:rPr>
              <a:t>publicly accessible final report</a:t>
            </a:r>
            <a:r>
              <a:rPr lang="en-US" sz="1200" kern="1200" dirty="0" smtClean="0">
                <a:solidFill>
                  <a:schemeClr val="tx1"/>
                </a:solidFill>
                <a:effectLst/>
                <a:latin typeface="+mn-lt"/>
                <a:ea typeface="+mn-ea"/>
                <a:cs typeface="+mn-cs"/>
              </a:rPr>
              <a:t> that includes, at minimum, the HIA’s purpose, findings, and recommendations. The report should also document the process involved in arriving at findings and recommendations (e.g., assessment methodology and recommendation setting approach) or alternatively provide separate documentation of these processes. </a:t>
            </a:r>
          </a:p>
          <a:p>
            <a:pPr lvl="0"/>
            <a:r>
              <a:rPr lang="en-US" sz="1200" kern="1200" dirty="0" smtClean="0">
                <a:solidFill>
                  <a:schemeClr val="tx1"/>
                </a:solidFill>
                <a:effectLst/>
                <a:latin typeface="+mn-lt"/>
                <a:ea typeface="+mn-ea"/>
                <a:cs typeface="+mn-cs"/>
              </a:rPr>
              <a:t>To support effective, inclusive communication of the principal HIA findings and recommendations, a </a:t>
            </a:r>
            <a:r>
              <a:rPr lang="en-US" sz="1200" b="1" kern="1200" dirty="0" smtClean="0">
                <a:solidFill>
                  <a:schemeClr val="tx1"/>
                </a:solidFill>
                <a:effectLst/>
                <a:latin typeface="+mn-lt"/>
                <a:ea typeface="+mn-ea"/>
                <a:cs typeface="+mn-cs"/>
              </a:rPr>
              <a:t>succinct summary should be created</a:t>
            </a:r>
            <a:r>
              <a:rPr lang="en-US" sz="1200" kern="1200" dirty="0" smtClean="0">
                <a:solidFill>
                  <a:schemeClr val="tx1"/>
                </a:solidFill>
                <a:effectLst/>
                <a:latin typeface="+mn-lt"/>
                <a:ea typeface="+mn-ea"/>
                <a:cs typeface="+mn-cs"/>
              </a:rPr>
              <a:t> that communicates findings in a way that allows all stakeholders to understand, evaluate, and respond to the findings. </a:t>
            </a:r>
          </a:p>
          <a:p>
            <a:pPr lvl="0"/>
            <a:r>
              <a:rPr lang="en-US" sz="1200" kern="1200" dirty="0" smtClean="0">
                <a:solidFill>
                  <a:schemeClr val="tx1"/>
                </a:solidFill>
                <a:effectLst/>
                <a:latin typeface="+mn-lt"/>
                <a:ea typeface="+mn-ea"/>
                <a:cs typeface="+mn-cs"/>
              </a:rPr>
              <a:t>The full HIA report should </a:t>
            </a:r>
            <a:r>
              <a:rPr lang="en-US" sz="1200" b="1" kern="1200" dirty="0" smtClean="0">
                <a:solidFill>
                  <a:schemeClr val="tx1"/>
                </a:solidFill>
                <a:effectLst/>
                <a:latin typeface="+mn-lt"/>
                <a:ea typeface="+mn-ea"/>
                <a:cs typeface="+mn-cs"/>
              </a:rPr>
              <a:t>document</a:t>
            </a:r>
            <a:r>
              <a:rPr lang="en-US" sz="1200" kern="1200" dirty="0" smtClean="0">
                <a:solidFill>
                  <a:schemeClr val="tx1"/>
                </a:solidFill>
                <a:effectLst/>
                <a:latin typeface="+mn-lt"/>
                <a:ea typeface="+mn-ea"/>
                <a:cs typeface="+mn-cs"/>
              </a:rPr>
              <a:t> the screening and scoping processes and identify the sponsor of the HIA and the funding source, the team conducting the HIA, and all other participants in the HIA and their roles and contributions. Any potential conflicts of interest should be acknowledged. </a:t>
            </a:r>
          </a:p>
          <a:p>
            <a:pPr lvl="0"/>
            <a:r>
              <a:rPr lang="en-US" sz="1200" kern="1200" dirty="0" smtClean="0">
                <a:solidFill>
                  <a:schemeClr val="tx1"/>
                </a:solidFill>
                <a:effectLst/>
                <a:latin typeface="+mn-lt"/>
                <a:ea typeface="+mn-ea"/>
                <a:cs typeface="+mn-cs"/>
              </a:rPr>
              <a:t>The full HIA report should provide </a:t>
            </a:r>
            <a:r>
              <a:rPr lang="en-US" sz="1200" b="1" kern="1200" dirty="0" smtClean="0">
                <a:solidFill>
                  <a:schemeClr val="tx1"/>
                </a:solidFill>
                <a:effectLst/>
                <a:latin typeface="+mn-lt"/>
                <a:ea typeface="+mn-ea"/>
                <a:cs typeface="+mn-cs"/>
              </a:rPr>
              <a:t>sufficient detail</a:t>
            </a:r>
            <a:r>
              <a:rPr lang="en-US" sz="1200" kern="1200" dirty="0" smtClean="0">
                <a:solidFill>
                  <a:schemeClr val="tx1"/>
                </a:solidFill>
                <a:effectLst/>
                <a:latin typeface="+mn-lt"/>
                <a:ea typeface="+mn-ea"/>
                <a:cs typeface="+mn-cs"/>
              </a:rPr>
              <a:t> for each specific health issue analyzed to allow the audience to source data and replicate the analysis and recommendation process. </a:t>
            </a:r>
          </a:p>
          <a:p>
            <a:pPr lvl="0"/>
            <a:r>
              <a:rPr lang="en-US" sz="1200" kern="1200" dirty="0" smtClean="0">
                <a:solidFill>
                  <a:schemeClr val="tx1"/>
                </a:solidFill>
                <a:effectLst/>
                <a:latin typeface="+mn-lt"/>
                <a:ea typeface="+mn-ea"/>
                <a:cs typeface="+mn-cs"/>
              </a:rPr>
              <a:t>The HIA reporting process should offer stakeholders and decision-makers a </a:t>
            </a:r>
            <a:r>
              <a:rPr lang="en-US" sz="1200" b="1" kern="1200" dirty="0" smtClean="0">
                <a:solidFill>
                  <a:schemeClr val="tx1"/>
                </a:solidFill>
                <a:effectLst/>
                <a:latin typeface="+mn-lt"/>
                <a:ea typeface="+mn-ea"/>
                <a:cs typeface="+mn-cs"/>
              </a:rPr>
              <a:t>meaningful opportunity to critically review evidence, methods, findings, conclusions, and recommendations</a:t>
            </a:r>
            <a:r>
              <a:rPr lang="en-US" sz="1200" kern="1200" dirty="0" smtClean="0">
                <a:solidFill>
                  <a:schemeClr val="tx1"/>
                </a:solidFill>
                <a:effectLst/>
                <a:latin typeface="+mn-lt"/>
                <a:ea typeface="+mn-ea"/>
                <a:cs typeface="+mn-cs"/>
              </a:rPr>
              <a:t>. The HIA practitioners should address substantive criticisms. </a:t>
            </a:r>
          </a:p>
          <a:p>
            <a:pPr lvl="0"/>
            <a:r>
              <a:rPr lang="en-US" sz="1200" kern="1200" dirty="0" smtClean="0">
                <a:solidFill>
                  <a:schemeClr val="tx1"/>
                </a:solidFill>
                <a:effectLst/>
                <a:latin typeface="+mn-lt"/>
                <a:ea typeface="+mn-ea"/>
                <a:cs typeface="+mn-cs"/>
              </a:rPr>
              <a:t>The HIA report should be </a:t>
            </a:r>
            <a:r>
              <a:rPr lang="en-US" sz="1200" b="1" kern="1200" dirty="0" smtClean="0">
                <a:solidFill>
                  <a:schemeClr val="tx1"/>
                </a:solidFill>
                <a:effectLst/>
                <a:latin typeface="+mn-lt"/>
                <a:ea typeface="+mn-ea"/>
                <a:cs typeface="+mn-cs"/>
              </a:rPr>
              <a:t>made available and readily accessible</a:t>
            </a:r>
            <a:r>
              <a:rPr lang="en-US" sz="1200" kern="1200" dirty="0" smtClean="0">
                <a:solidFill>
                  <a:schemeClr val="tx1"/>
                </a:solidFill>
                <a:effectLst/>
                <a:latin typeface="+mn-lt"/>
                <a:ea typeface="+mn-ea"/>
                <a:cs typeface="+mn-cs"/>
              </a:rPr>
              <a:t> in a format that is accessible to all stakeholders, taking into consideration factors such as education, language, and digital access. </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72296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HIA may be evaluated in terms of process. </a:t>
            </a:r>
            <a:r>
              <a:rPr lang="en-US" sz="1200" b="1" i="1" kern="1200" dirty="0" smtClean="0">
                <a:solidFill>
                  <a:schemeClr val="tx1"/>
                </a:solidFill>
                <a:effectLst/>
                <a:latin typeface="+mn-lt"/>
                <a:ea typeface="+mn-ea"/>
                <a:cs typeface="+mn-cs"/>
              </a:rPr>
              <a:t>Process evaluation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attempts to determine the effectiveness of how the HIA was designed and undertaken, including preparation, research, reporting, participation, and follow-up. Process evaluation may be conducted either after the completion of the HIA, or during the course of the HIA to facilitate adaptations that will improve HIA process. </a:t>
            </a:r>
          </a:p>
          <a:p>
            <a:pPr lvl="0"/>
            <a:r>
              <a:rPr lang="en-US" sz="1200" kern="1200" dirty="0" smtClean="0">
                <a:solidFill>
                  <a:schemeClr val="tx1"/>
                </a:solidFill>
                <a:effectLst/>
                <a:latin typeface="+mn-lt"/>
                <a:ea typeface="+mn-ea"/>
                <a:cs typeface="+mn-cs"/>
              </a:rPr>
              <a:t>The HIA may also be evaluated in terms of its impact. </a:t>
            </a:r>
            <a:r>
              <a:rPr lang="en-US" sz="1200" b="1" i="1" kern="1200" dirty="0" smtClean="0">
                <a:solidFill>
                  <a:schemeClr val="tx1"/>
                </a:solidFill>
                <a:effectLst/>
                <a:latin typeface="+mn-lt"/>
                <a:ea typeface="+mn-ea"/>
                <a:cs typeface="+mn-cs"/>
              </a:rPr>
              <a:t>Impact evaluation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seeks to understand the impact of the HIA itself on the decision and the decision-making process. Impact evaluation assesses the extent to which the HIA influenced various stakeholders and the extent to which the HIA recommendations were accepted and implemented. </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72296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monitoring plan should include </a:t>
            </a:r>
            <a:r>
              <a:rPr lang="en-US" sz="1200" b="1" kern="1200" dirty="0" smtClean="0">
                <a:solidFill>
                  <a:schemeClr val="tx1"/>
                </a:solidFill>
                <a:effectLst/>
                <a:latin typeface="+mn-lt"/>
                <a:ea typeface="+mn-ea"/>
                <a:cs typeface="+mn-cs"/>
              </a:rPr>
              <a:t>goals</a:t>
            </a:r>
            <a:r>
              <a:rPr lang="en-US" sz="1200" kern="1200" dirty="0" smtClean="0">
                <a:solidFill>
                  <a:schemeClr val="tx1"/>
                </a:solidFill>
                <a:effectLst/>
                <a:latin typeface="+mn-lt"/>
                <a:ea typeface="+mn-ea"/>
                <a:cs typeface="+mn-cs"/>
              </a:rPr>
              <a:t> for short- and long-term monitoring; </a:t>
            </a:r>
            <a:r>
              <a:rPr lang="en-US" sz="1200" b="1" kern="1200" dirty="0" smtClean="0">
                <a:solidFill>
                  <a:schemeClr val="tx1"/>
                </a:solidFill>
                <a:effectLst/>
                <a:latin typeface="+mn-lt"/>
                <a:ea typeface="+mn-ea"/>
                <a:cs typeface="+mn-cs"/>
              </a:rPr>
              <a:t>indicators</a:t>
            </a:r>
            <a:r>
              <a:rPr lang="en-US" sz="1200" kern="1200" dirty="0" smtClean="0">
                <a:solidFill>
                  <a:schemeClr val="tx1"/>
                </a:solidFill>
                <a:effectLst/>
                <a:latin typeface="+mn-lt"/>
                <a:ea typeface="+mn-ea"/>
                <a:cs typeface="+mn-cs"/>
              </a:rPr>
              <a:t> for monitoring; </a:t>
            </a:r>
            <a:r>
              <a:rPr lang="en-US" sz="1200" b="1" kern="1200" dirty="0" smtClean="0">
                <a:solidFill>
                  <a:schemeClr val="tx1"/>
                </a:solidFill>
                <a:effectLst/>
                <a:latin typeface="+mn-lt"/>
                <a:ea typeface="+mn-ea"/>
                <a:cs typeface="+mn-cs"/>
              </a:rPr>
              <a:t>triggers or thresholds</a:t>
            </a:r>
            <a:r>
              <a:rPr lang="en-US" sz="1200" kern="1200" dirty="0" smtClean="0">
                <a:solidFill>
                  <a:schemeClr val="tx1"/>
                </a:solidFill>
                <a:effectLst/>
                <a:latin typeface="+mn-lt"/>
                <a:ea typeface="+mn-ea"/>
                <a:cs typeface="+mn-cs"/>
              </a:rPr>
              <a:t> that may lead to review and adaptation in decision implementation; the identification of </a:t>
            </a:r>
            <a:r>
              <a:rPr lang="en-US" sz="1200" b="1" kern="1200" dirty="0" smtClean="0">
                <a:solidFill>
                  <a:schemeClr val="tx1"/>
                </a:solidFill>
                <a:effectLst/>
                <a:latin typeface="+mn-lt"/>
                <a:ea typeface="+mn-ea"/>
                <a:cs typeface="+mn-cs"/>
              </a:rPr>
              <a:t>resources required</a:t>
            </a:r>
            <a:r>
              <a:rPr lang="en-US" sz="1200" kern="1200" dirty="0" smtClean="0">
                <a:solidFill>
                  <a:schemeClr val="tx1"/>
                </a:solidFill>
                <a:effectLst/>
                <a:latin typeface="+mn-lt"/>
                <a:ea typeface="+mn-ea"/>
                <a:cs typeface="+mn-cs"/>
              </a:rPr>
              <a:t> to conduct, complete, and report the monitoring; and a </a:t>
            </a:r>
            <a:r>
              <a:rPr lang="en-US" sz="1200" b="1" kern="1200" dirty="0" smtClean="0">
                <a:solidFill>
                  <a:schemeClr val="tx1"/>
                </a:solidFill>
                <a:effectLst/>
                <a:latin typeface="+mn-lt"/>
                <a:ea typeface="+mn-ea"/>
                <a:cs typeface="+mn-cs"/>
              </a:rPr>
              <a:t>mechanism to report monitoring outcomes</a:t>
            </a:r>
            <a:r>
              <a:rPr lang="en-US" sz="1200" kern="1200" dirty="0" smtClean="0">
                <a:solidFill>
                  <a:schemeClr val="tx1"/>
                </a:solidFill>
                <a:effectLst/>
                <a:latin typeface="+mn-lt"/>
                <a:ea typeface="+mn-ea"/>
                <a:cs typeface="+mn-cs"/>
              </a:rPr>
              <a:t> to decision-makers and stakeholders. </a:t>
            </a:r>
          </a:p>
          <a:p>
            <a:pPr lvl="1"/>
            <a:r>
              <a:rPr lang="en-US" sz="1200" kern="1200" dirty="0" smtClean="0">
                <a:solidFill>
                  <a:schemeClr val="tx1"/>
                </a:solidFill>
                <a:effectLst/>
                <a:latin typeface="+mn-lt"/>
                <a:ea typeface="+mn-ea"/>
                <a:cs typeface="+mn-cs"/>
              </a:rPr>
              <a:t>When monitoring is conducted, methods and </a:t>
            </a:r>
            <a:r>
              <a:rPr lang="en-US" sz="1200" b="1" kern="1200" dirty="0" smtClean="0">
                <a:solidFill>
                  <a:schemeClr val="tx1"/>
                </a:solidFill>
                <a:effectLst/>
                <a:latin typeface="+mn-lt"/>
                <a:ea typeface="+mn-ea"/>
                <a:cs typeface="+mn-cs"/>
              </a:rPr>
              <a:t>results from monitoring should be made available to the public</a:t>
            </a:r>
            <a:r>
              <a:rPr lang="en-US" sz="1200" kern="1200" dirty="0" smtClean="0">
                <a:solidFill>
                  <a:schemeClr val="tx1"/>
                </a:solidFill>
                <a:effectLst/>
                <a:latin typeface="+mn-lt"/>
                <a:ea typeface="+mn-ea"/>
                <a:cs typeface="+mn-cs"/>
              </a:rPr>
              <a:t>, including the affected community, in a timely fashion.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72296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14133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3 of these intersect</a:t>
            </a:r>
            <a:r>
              <a:rPr lang="en-US" baseline="0" dirty="0" smtClean="0"/>
              <a:t> with the 35</a:t>
            </a:r>
            <a:r>
              <a:rPr lang="en-US" baseline="30000" dirty="0" smtClean="0"/>
              <a:t>th</a:t>
            </a:r>
            <a:r>
              <a:rPr lang="en-US" baseline="0" dirty="0" smtClean="0"/>
              <a:t> Avenue Superfund Site: Collegeville, Fairmont, Harriman Park</a:t>
            </a:r>
          </a:p>
          <a:p>
            <a:endParaRPr dirty="0"/>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Initial team research</a:t>
            </a:r>
            <a:r>
              <a:rPr lang="en-US" baseline="0" dirty="0" smtClean="0"/>
              <a:t> was done on these 14 indicators so students could see the link between each indicator and public health. </a:t>
            </a:r>
          </a:p>
          <a:p>
            <a:r>
              <a:rPr lang="en-US" baseline="0" dirty="0" smtClean="0"/>
              <a:t>Each student did an introductory literature review on each topic area and its relationship to health</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Focused in on variations of the 5 bolded</a:t>
            </a:r>
            <a:r>
              <a:rPr lang="en-US" baseline="0" dirty="0" smtClean="0"/>
              <a:t> topics above (with </a:t>
            </a:r>
            <a:r>
              <a:rPr lang="en-US" baseline="0" dirty="0" err="1" smtClean="0"/>
              <a:t>addtl</a:t>
            </a:r>
            <a:r>
              <a:rPr lang="en-US" baseline="0" dirty="0" smtClean="0"/>
              <a:t> info on some of the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 initially included water and air but ultimately</a:t>
            </a:r>
            <a:r>
              <a:rPr lang="en-US" baseline="0" dirty="0" smtClean="0"/>
              <a:t> decided not to include these since the EPA is focusing on both of these issues and the student team did not have expertise in these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Better jobs have immediate effects on health insurance coverage for individuals, as quality jobs are more likely to offer health care and a steadier offering of work hours. This</a:t>
            </a:r>
            <a:r>
              <a:rPr lang="en-US" sz="1200" kern="1200" baseline="0" dirty="0" smtClean="0">
                <a:solidFill>
                  <a:schemeClr val="tx1"/>
                </a:solidFill>
                <a:effectLst/>
                <a:latin typeface="+mn-lt"/>
                <a:ea typeface="+mn-ea"/>
                <a:cs typeface="+mn-cs"/>
              </a:rPr>
              <a:t> map</a:t>
            </a:r>
            <a:r>
              <a:rPr lang="en-US" sz="1200" kern="1200" dirty="0" smtClean="0">
                <a:solidFill>
                  <a:schemeClr val="tx1"/>
                </a:solidFill>
                <a:effectLst/>
                <a:latin typeface="+mn-lt"/>
                <a:ea typeface="+mn-ea"/>
                <a:cs typeface="+mn-cs"/>
              </a:rPr>
              <a:t> shows that no workforce development centers are located in the Birmingham Community. Four such centers are located south of the community, two of which are along bus routes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0335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a:t>
            </a:r>
            <a:r>
              <a:rPr lang="en-US" sz="1200" kern="1200" dirty="0" smtClean="0">
                <a:solidFill>
                  <a:schemeClr val="tx1"/>
                </a:solidFill>
                <a:effectLst/>
                <a:latin typeface="+mn-lt"/>
                <a:ea typeface="+mn-ea"/>
                <a:cs typeface="+mn-cs"/>
              </a:rPr>
              <a:t>shows that only one employer with over 1000+ employees is located in the Community. The gradient shows the un</a:t>
            </a:r>
            <a:r>
              <a:rPr lang="en-US" sz="1200" kern="1200" baseline="0" dirty="0" smtClean="0">
                <a:solidFill>
                  <a:schemeClr val="tx1"/>
                </a:solidFill>
                <a:effectLst/>
                <a:latin typeface="+mn-lt"/>
                <a:ea typeface="+mn-ea"/>
                <a:cs typeface="+mn-cs"/>
              </a:rPr>
              <a:t>employment rates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962144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a:t>
            </a:r>
            <a:r>
              <a:rPr lang="en-US" sz="1200" kern="1200" dirty="0" smtClean="0">
                <a:solidFill>
                  <a:schemeClr val="tx1"/>
                </a:solidFill>
                <a:effectLst/>
                <a:latin typeface="+mn-lt"/>
                <a:ea typeface="+mn-ea"/>
                <a:cs typeface="+mn-cs"/>
              </a:rPr>
              <a:t>locates the different food options in the area North Birmingham Community. The food sources include corner stores, two grocery stores, and one farmer’s market. The buffers represent a mile and half mile radius.  A half-mile is the distance people are expected to walk to a given place. Very little of the area is in even a mile distance of a grocery store.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886660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a:t>
            </a:r>
            <a:r>
              <a:rPr lang="en-US" sz="1200" kern="1200" dirty="0" smtClean="0">
                <a:solidFill>
                  <a:schemeClr val="tx1"/>
                </a:solidFill>
                <a:effectLst/>
                <a:latin typeface="+mn-lt"/>
                <a:ea typeface="+mn-ea"/>
                <a:cs typeface="+mn-cs"/>
              </a:rPr>
              <a:t>reflects all of the health care facilities in the City of Birmingham and specifically in the North Birmingham Community, and the bus routes that serve the community. The map shows that there is a significant lack of health care facilities in the North Birmingham Community. In the community, a single dentist office is accessible to residents by bus, and one specialty (dialysis) clinic is accessible by car. Nearby, just south of the community, residents can access one hospital by bus. This route however requires the rider to walk several tenths of a mile to get to a hospital from the bus stop.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110767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 It’s not currently easy to utilize public transit when moving from neighborhood to neighborhood in the community or going to destinations outside of the community. Rethinking current public transit routes can improve connectivity between neighborhood, creating a North Birmingham Community that is more closely connected. </a:t>
            </a:r>
          </a:p>
          <a:p>
            <a:endParaRPr lang="en-US" dirty="0"/>
          </a:p>
        </p:txBody>
      </p:sp>
    </p:spTree>
    <p:extLst>
      <p:ext uri="{BB962C8B-B14F-4D97-AF65-F5344CB8AC3E}">
        <p14:creationId xmlns:p14="http://schemas.microsoft.com/office/powerpoint/2010/main" val="4186557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Community cohesion will be influenced to different degrees across the community given its distribution of amenities and community institutions.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54328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smtClean="0"/>
              <a:t>This map shows the North Birmingham neighborhoods with the  freight networks - both rail (grey) and highway (red).  Areas completely surrounded by railway lines are indicated as “trained-in” and shown with cross-hatching. </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informs decision makers on the positive and negative health effects of the policy, program, or project being implemented in order to reduce negative health effects and maximize positive ones. </a:t>
            </a:r>
          </a:p>
          <a:p>
            <a:endParaRPr dirty="0"/>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dirty="0" smtClean="0"/>
              <a:t>(environmental hazards, air pollution); </a:t>
            </a:r>
            <a:endParaRPr dirty="0"/>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questions were answered: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 has a stakeholder who is concerned about the decision’s health effects.</a:t>
            </a:r>
          </a:p>
          <a:p>
            <a:r>
              <a:rPr lang="en-US" sz="1200" kern="1200" dirty="0" smtClean="0">
                <a:solidFill>
                  <a:schemeClr val="tx1"/>
                </a:solidFill>
                <a:effectLst/>
                <a:latin typeface="+mn-lt"/>
                <a:ea typeface="+mn-ea"/>
                <a:cs typeface="+mn-cs"/>
              </a:rPr>
              <a:t>The project has a decision-maker and/or stakeholder who is willing to interact with the students, including at least attending the first class to describe the project and the last class to hear the students present their findings.</a:t>
            </a:r>
          </a:p>
          <a:p>
            <a:r>
              <a:rPr lang="en-US" sz="1200" kern="1200" dirty="0" smtClean="0">
                <a:solidFill>
                  <a:schemeClr val="tx1"/>
                </a:solidFill>
                <a:effectLst/>
                <a:latin typeface="+mn-lt"/>
                <a:ea typeface="+mn-ea"/>
                <a:cs typeface="+mn-cs"/>
              </a:rPr>
              <a:t>The project team will have adequate access to existing data, methods, resources, and technical capacity to conduct analyses.</a:t>
            </a:r>
          </a:p>
          <a:p>
            <a:r>
              <a:rPr lang="en-US" sz="1200" kern="1200" dirty="0" smtClean="0">
                <a:solidFill>
                  <a:schemeClr val="tx1"/>
                </a:solidFill>
                <a:effectLst/>
                <a:latin typeface="+mn-lt"/>
                <a:ea typeface="+mn-ea"/>
                <a:cs typeface="+mn-cs"/>
              </a:rPr>
              <a:t>The HIA has the potential to add new information that would be useful to decision-makers.</a:t>
            </a:r>
          </a:p>
          <a:p>
            <a:r>
              <a:rPr lang="en-US" sz="1200" kern="1200" dirty="0" smtClean="0">
                <a:solidFill>
                  <a:schemeClr val="tx1"/>
                </a:solidFill>
                <a:effectLst/>
                <a:latin typeface="+mn-lt"/>
                <a:ea typeface="+mn-ea"/>
                <a:cs typeface="+mn-cs"/>
              </a:rPr>
              <a:t>The project is timely, so recommendations from the course HIA have the potential to be considered in the decision-making process.</a:t>
            </a:r>
          </a:p>
          <a:p>
            <a:r>
              <a:rPr lang="en-US" sz="1200" kern="1200" dirty="0" smtClean="0">
                <a:solidFill>
                  <a:schemeClr val="tx1"/>
                </a:solidFill>
                <a:effectLst/>
                <a:latin typeface="+mn-lt"/>
                <a:ea typeface="+mn-ea"/>
                <a:cs typeface="+mn-cs"/>
              </a:rPr>
              <a:t>The project is outside of the health sector but has potential health impacts.</a:t>
            </a:r>
          </a:p>
          <a:p>
            <a:r>
              <a:rPr lang="en-US" sz="1200" kern="1200" dirty="0" smtClean="0">
                <a:solidFill>
                  <a:schemeClr val="tx1"/>
                </a:solidFill>
                <a:effectLst/>
                <a:latin typeface="+mn-lt"/>
                <a:ea typeface="+mn-ea"/>
                <a:cs typeface="+mn-cs"/>
              </a:rPr>
              <a:t>If the project is local, the project site is accessible for the students to visit the area and understand the decisions being considered. </a:t>
            </a:r>
          </a:p>
          <a:p>
            <a:r>
              <a:rPr lang="en-US" sz="1200" kern="1200" dirty="0" smtClean="0">
                <a:solidFill>
                  <a:schemeClr val="tx1"/>
                </a:solidFill>
                <a:effectLst/>
                <a:latin typeface="+mn-lt"/>
                <a:ea typeface="+mn-ea"/>
                <a:cs typeface="+mn-cs"/>
              </a:rPr>
              <a:t>If the project is national in scope, the students are able to engage with individuals who represent the major stakeholders on the decision being considered.</a:t>
            </a:r>
          </a:p>
          <a:p>
            <a:r>
              <a:rPr lang="en-US" sz="1200" kern="1200" dirty="0" smtClean="0">
                <a:solidFill>
                  <a:schemeClr val="tx1"/>
                </a:solidFill>
                <a:effectLst/>
                <a:latin typeface="+mn-lt"/>
                <a:ea typeface="+mn-ea"/>
                <a:cs typeface="+mn-cs"/>
              </a:rPr>
              <a:t>The project can be completed during the academic term, with the exception of monitoring and evaluation.</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309979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included a review of 14 topics that address both individual health outcomes and contextual health determinants. The HIA Team completed brief literature reviews on each of these areas and drafted causal pathways showing reasonable links from the North Birmingham Community Framework Plan and health.</a:t>
            </a:r>
          </a:p>
          <a:p>
            <a:r>
              <a:rPr lang="en-US" sz="1200" kern="1200" dirty="0" smtClean="0">
                <a:solidFill>
                  <a:schemeClr val="tx1"/>
                </a:solidFill>
                <a:effectLst/>
                <a:latin typeface="+mn-lt"/>
                <a:ea typeface="+mn-ea"/>
                <a:cs typeface="+mn-cs"/>
              </a:rPr>
              <a:t>The second step included a review by a health and policy professionals’ focus group, youth focus group and Neighborhood Members’ Focus Group. These groups all weighed in on their top priorities </a:t>
            </a:r>
          </a:p>
          <a:p>
            <a:r>
              <a:rPr lang="en-US" sz="1200" kern="1200" dirty="0" smtClean="0">
                <a:solidFill>
                  <a:schemeClr val="tx1"/>
                </a:solidFill>
                <a:effectLst/>
                <a:latin typeface="+mn-lt"/>
                <a:ea typeface="+mn-ea"/>
                <a:cs typeface="+mn-cs"/>
              </a:rPr>
              <a:t>The third step in scoping included both the steering committee’s and the North Birmingham Community Coalition’s votes and comments on the topics. A survey   was distributed to these two groups, and results were reviewed on a conference call with the steering committee </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07310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Assessment should include, at a minimum, a summary of </a:t>
            </a:r>
            <a:r>
              <a:rPr lang="en-US" sz="1200" b="1" kern="1200" dirty="0" smtClean="0">
                <a:solidFill>
                  <a:schemeClr val="tx1"/>
                </a:solidFill>
                <a:effectLst/>
                <a:latin typeface="+mn-lt"/>
                <a:ea typeface="+mn-ea"/>
                <a:cs typeface="+mn-cs"/>
              </a:rPr>
              <a:t>existing (baseline) conditions and a assessment of health impacts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Existing conditions should present a </a:t>
            </a:r>
            <a:r>
              <a:rPr lang="en-US" sz="1200" b="1" kern="1200" dirty="0" smtClean="0">
                <a:solidFill>
                  <a:schemeClr val="tx1"/>
                </a:solidFill>
                <a:effectLst/>
                <a:latin typeface="+mn-lt"/>
                <a:ea typeface="+mn-ea"/>
                <a:cs typeface="+mn-cs"/>
              </a:rPr>
              <a:t>profile of relevant health status and health determinants among the affected communities</a:t>
            </a:r>
            <a:r>
              <a:rPr lang="en-US" sz="1200" kern="1200" dirty="0" smtClean="0">
                <a:solidFill>
                  <a:schemeClr val="tx1"/>
                </a:solidFill>
                <a:effectLst/>
                <a:latin typeface="+mn-lt"/>
                <a:ea typeface="+mn-ea"/>
                <a:cs typeface="+mn-cs"/>
              </a:rPr>
              <a:t>. The existing conditions should also document </a:t>
            </a:r>
            <a:r>
              <a:rPr lang="en-US" sz="1200" b="1" kern="1200" dirty="0" smtClean="0">
                <a:solidFill>
                  <a:schemeClr val="tx1"/>
                </a:solidFill>
                <a:effectLst/>
                <a:latin typeface="+mn-lt"/>
                <a:ea typeface="+mn-ea"/>
                <a:cs typeface="+mn-cs"/>
              </a:rPr>
              <a:t>known population health vulnerabilities</a:t>
            </a:r>
            <a:r>
              <a:rPr lang="en-US" sz="1200" kern="1200" dirty="0" smtClean="0">
                <a:solidFill>
                  <a:schemeClr val="tx1"/>
                </a:solidFill>
                <a:effectLst/>
                <a:latin typeface="+mn-lt"/>
                <a:ea typeface="+mn-ea"/>
                <a:cs typeface="+mn-cs"/>
              </a:rPr>
              <a:t> including evidence of poor health status among affected communities.</a:t>
            </a:r>
          </a:p>
          <a:p>
            <a:pPr lvl="0"/>
            <a:r>
              <a:rPr lang="en-US" sz="1200" kern="1200" dirty="0" smtClean="0">
                <a:solidFill>
                  <a:schemeClr val="tx1"/>
                </a:solidFill>
                <a:effectLst/>
                <a:latin typeface="+mn-lt"/>
                <a:ea typeface="+mn-ea"/>
                <a:cs typeface="+mn-cs"/>
              </a:rPr>
              <a:t>Assessment of health impacts should be based on a </a:t>
            </a:r>
            <a:r>
              <a:rPr lang="en-US" sz="1200" b="1" kern="1200" dirty="0" smtClean="0">
                <a:solidFill>
                  <a:schemeClr val="tx1"/>
                </a:solidFill>
                <a:effectLst/>
                <a:latin typeface="+mn-lt"/>
                <a:ea typeface="+mn-ea"/>
                <a:cs typeface="+mn-cs"/>
              </a:rPr>
              <a:t>synthesis of the best available evidence</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To support determinations of impact significance, the HIA should </a:t>
            </a:r>
            <a:r>
              <a:rPr lang="en-US" sz="1200" b="1" kern="1200" dirty="0" smtClean="0">
                <a:solidFill>
                  <a:schemeClr val="tx1"/>
                </a:solidFill>
                <a:effectLst/>
                <a:latin typeface="+mn-lt"/>
                <a:ea typeface="+mn-ea"/>
                <a:cs typeface="+mn-cs"/>
              </a:rPr>
              <a:t>characterize health impacts using parameters</a:t>
            </a:r>
            <a:r>
              <a:rPr lang="en-US" sz="1200" kern="1200" dirty="0" smtClean="0">
                <a:solidFill>
                  <a:schemeClr val="tx1"/>
                </a:solidFill>
                <a:effectLst/>
                <a:latin typeface="+mn-lt"/>
                <a:ea typeface="+mn-ea"/>
                <a:cs typeface="+mn-cs"/>
              </a:rPr>
              <a:t> such as (but not limited to) direction, severity, magnitude, likelihood, and distribution within the population.</a:t>
            </a:r>
          </a:p>
          <a:p>
            <a:pPr lvl="0"/>
            <a:r>
              <a:rPr lang="en-US" sz="1200" kern="1200" dirty="0" smtClean="0">
                <a:solidFill>
                  <a:schemeClr val="tx1"/>
                </a:solidFill>
                <a:effectLst/>
                <a:latin typeface="+mn-lt"/>
                <a:ea typeface="+mn-ea"/>
                <a:cs typeface="+mn-cs"/>
              </a:rPr>
              <a:t>Assessment of health impacts should explicitly </a:t>
            </a:r>
            <a:r>
              <a:rPr lang="en-US" sz="1200" b="1" kern="1200" dirty="0" smtClean="0">
                <a:solidFill>
                  <a:schemeClr val="tx1"/>
                </a:solidFill>
                <a:effectLst/>
                <a:latin typeface="+mn-lt"/>
                <a:ea typeface="+mn-ea"/>
                <a:cs typeface="+mn-cs"/>
              </a:rPr>
              <a:t>acknowledge methodological assumptions</a:t>
            </a:r>
            <a:r>
              <a:rPr lang="en-US" sz="1200" kern="1200" dirty="0" smtClean="0">
                <a:solidFill>
                  <a:schemeClr val="tx1"/>
                </a:solidFill>
                <a:effectLst/>
                <a:latin typeface="+mn-lt"/>
                <a:ea typeface="+mn-ea"/>
                <a:cs typeface="+mn-cs"/>
              </a:rPr>
              <a:t> as well as the </a:t>
            </a:r>
            <a:r>
              <a:rPr lang="en-US" sz="1200" b="1" kern="1200" dirty="0" smtClean="0">
                <a:solidFill>
                  <a:schemeClr val="tx1"/>
                </a:solidFill>
                <a:effectLst/>
                <a:latin typeface="+mn-lt"/>
                <a:ea typeface="+mn-ea"/>
                <a:cs typeface="+mn-cs"/>
              </a:rPr>
              <a:t>strengths and limitations of all data and methods used</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lack of formal, scientific, quantitative, or published evidence should not preclude reasoned evaluation of health impacts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72296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recommendations step is where concise, evidence-based and action-oriented recommendations to mitigate determined negative impacts and to promote positive impacts are presented. Recommendations</a:t>
            </a:r>
            <a:r>
              <a:rPr lang="en-US" sz="1200" kern="1200" baseline="0" dirty="0" smtClean="0">
                <a:solidFill>
                  <a:schemeClr val="tx1"/>
                </a:solidFill>
                <a:effectLst/>
                <a:latin typeface="+mn-lt"/>
                <a:ea typeface="+mn-ea"/>
                <a:cs typeface="+mn-cs"/>
              </a:rPr>
              <a:t> should be</a:t>
            </a:r>
            <a:r>
              <a:rPr lang="en-US" sz="1200" kern="1200" dirty="0" smtClean="0">
                <a:solidFill>
                  <a:schemeClr val="tx1"/>
                </a:solidFill>
                <a:effectLst/>
                <a:latin typeface="+mn-lt"/>
                <a:ea typeface="+mn-ea"/>
                <a:cs typeface="+mn-cs"/>
              </a:rPr>
              <a:t> SMART (specific, measureable, assignable, realistic, and time-related) implementation of the recommendations</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7229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8" name="Shape 18"/>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563" indent="-53023" algn="l" rtl="0">
              <a:spcBef>
                <a:spcPts val="480"/>
              </a:spcBef>
              <a:spcAft>
                <a:spcPts val="0"/>
              </a:spcAft>
              <a:buClr>
                <a:schemeClr val="accent1"/>
              </a:buClr>
              <a:buFont typeface="Arial"/>
              <a:buChar char="•"/>
              <a:defRPr/>
            </a:lvl1pPr>
            <a:lvl2pPr marL="457200" indent="-82550" algn="l" rtl="0">
              <a:spcBef>
                <a:spcPts val="400"/>
              </a:spcBef>
              <a:spcAft>
                <a:spcPts val="0"/>
              </a:spcAft>
              <a:buClr>
                <a:schemeClr val="accent1"/>
              </a:buClr>
              <a:buFont typeface="Arial"/>
              <a:buChar char="•"/>
              <a:defRPr/>
            </a:lvl2pPr>
            <a:lvl3pPr marL="730250" indent="-81280" algn="l" rtl="0">
              <a:spcBef>
                <a:spcPts val="360"/>
              </a:spcBef>
              <a:spcAft>
                <a:spcPts val="0"/>
              </a:spcAft>
              <a:buClr>
                <a:schemeClr val="accent1"/>
              </a:buClr>
              <a:buFont typeface="Arial"/>
              <a:buChar char="•"/>
              <a:defRPr/>
            </a:lvl3pPr>
            <a:lvl4pPr marL="1004888" indent="-90487" algn="l" rtl="0">
              <a:spcBef>
                <a:spcPts val="320"/>
              </a:spcBef>
              <a:spcAft>
                <a:spcPts val="0"/>
              </a:spcAft>
              <a:buClr>
                <a:schemeClr val="accent1"/>
              </a:buClr>
              <a:buFont typeface="Arial"/>
              <a:buChar char="•"/>
              <a:defRPr/>
            </a:lvl4pPr>
            <a:lvl5pPr marL="1187450" indent="-57150" algn="l" rtl="0">
              <a:spcBef>
                <a:spcPts val="280"/>
              </a:spcBef>
              <a:spcAft>
                <a:spcPts val="0"/>
              </a:spcAft>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1" name="Shape 21"/>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563" indent="-53023" algn="l" rtl="0">
              <a:spcBef>
                <a:spcPts val="480"/>
              </a:spcBef>
              <a:spcAft>
                <a:spcPts val="0"/>
              </a:spcAft>
              <a:buClr>
                <a:schemeClr val="accent1"/>
              </a:buClr>
              <a:buFont typeface="Arial"/>
              <a:buChar char="•"/>
              <a:defRPr/>
            </a:lvl1pPr>
            <a:lvl2pPr marL="457200" indent="-82550" algn="l" rtl="0">
              <a:spcBef>
                <a:spcPts val="400"/>
              </a:spcBef>
              <a:spcAft>
                <a:spcPts val="0"/>
              </a:spcAft>
              <a:buClr>
                <a:schemeClr val="accent1"/>
              </a:buClr>
              <a:buFont typeface="Arial"/>
              <a:buChar char="•"/>
              <a:defRPr/>
            </a:lvl2pPr>
            <a:lvl3pPr marL="730250" indent="-81280" algn="l" rtl="0">
              <a:spcBef>
                <a:spcPts val="360"/>
              </a:spcBef>
              <a:spcAft>
                <a:spcPts val="0"/>
              </a:spcAft>
              <a:buClr>
                <a:schemeClr val="accent1"/>
              </a:buClr>
              <a:buFont typeface="Arial"/>
              <a:buChar char="•"/>
              <a:defRPr/>
            </a:lvl3pPr>
            <a:lvl4pPr marL="1004888" indent="-90487" algn="l" rtl="0">
              <a:spcBef>
                <a:spcPts val="320"/>
              </a:spcBef>
              <a:spcAft>
                <a:spcPts val="0"/>
              </a:spcAft>
              <a:buClr>
                <a:schemeClr val="accent1"/>
              </a:buClr>
              <a:buFont typeface="Arial"/>
              <a:buChar char="•"/>
              <a:defRPr/>
            </a:lvl4pPr>
            <a:lvl5pPr marL="1187450" indent="-57150" algn="l" rtl="0">
              <a:spcBef>
                <a:spcPts val="280"/>
              </a:spcBef>
              <a:spcAft>
                <a:spcPts val="0"/>
              </a:spcAft>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pic>
        <p:nvPicPr>
          <p:cNvPr id="24" name="Shape 24"/>
          <p:cNvPicPr preferRelativeResize="0">
            <a:picLocks noGrp="1"/>
          </p:cNvPicPr>
          <p:nvPr>
            <p:ph type="pic" idx="2"/>
          </p:nvPr>
        </p:nvPicPr>
        <p:blipFill/>
        <p:spPr>
          <a:xfrm>
            <a:off x="2858609" y="838200"/>
            <a:ext cx="5904389" cy="5500456"/>
          </a:xfrm>
          <a:prstGeom prst="rect">
            <a:avLst/>
          </a:prstGeom>
          <a:solidFill>
            <a:schemeClr val="lt2"/>
          </a:solidFill>
          <a:ln w="76200" cap="flat">
            <a:solidFill>
              <a:srgbClr val="FFFFFF"/>
            </a:solidFill>
            <a:prstDash val="solid"/>
            <a:miter/>
            <a:headEnd type="none" w="med" len="med"/>
            <a:tailEnd type="none" w="med" len="me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5" name="Shape 35"/>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indent="-53023" algn="l" rtl="0">
              <a:spcBef>
                <a:spcPts val="480"/>
              </a:spcBef>
              <a:spcAft>
                <a:spcPts val="0"/>
              </a:spcAft>
              <a:buClr>
                <a:schemeClr val="accent1"/>
              </a:buClr>
              <a:buFont typeface="Arial"/>
              <a:buChar char="•"/>
              <a:defRPr/>
            </a:lvl1pPr>
            <a:lvl2pPr marL="457200" indent="-82550" algn="l" rtl="0">
              <a:spcBef>
                <a:spcPts val="400"/>
              </a:spcBef>
              <a:spcAft>
                <a:spcPts val="0"/>
              </a:spcAft>
              <a:buClr>
                <a:schemeClr val="accent1"/>
              </a:buClr>
              <a:buFont typeface="Arial"/>
              <a:buChar char="•"/>
              <a:defRPr/>
            </a:lvl2pPr>
            <a:lvl3pPr marL="730250" indent="-81280" algn="l" rtl="0">
              <a:spcBef>
                <a:spcPts val="360"/>
              </a:spcBef>
              <a:spcAft>
                <a:spcPts val="0"/>
              </a:spcAft>
              <a:buClr>
                <a:schemeClr val="accent1"/>
              </a:buClr>
              <a:buFont typeface="Arial"/>
              <a:buChar char="•"/>
              <a:defRPr/>
            </a:lvl3pPr>
            <a:lvl4pPr marL="1004888" indent="-90487" algn="l" rtl="0">
              <a:spcBef>
                <a:spcPts val="320"/>
              </a:spcBef>
              <a:spcAft>
                <a:spcPts val="0"/>
              </a:spcAft>
              <a:buClr>
                <a:schemeClr val="accent1"/>
              </a:buClr>
              <a:buFont typeface="Arial"/>
              <a:buChar char="•"/>
              <a:defRPr/>
            </a:lvl4pPr>
            <a:lvl5pPr marL="1187450" indent="-57150" algn="l" rtl="0">
              <a:spcBef>
                <a:spcPts val="280"/>
              </a:spcBef>
              <a:spcAft>
                <a:spcPts val="0"/>
              </a:spcAft>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56709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27784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2240886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0" y="220662"/>
            <a:ext cx="9144000" cy="228600"/>
          </a:xfrm>
          <a:prstGeom prst="rect">
            <a:avLst/>
          </a:prstGeom>
          <a:solidFill>
            <a:srgbClr val="FFFFFF"/>
          </a:solidFill>
          <a:ln>
            <a:noFill/>
          </a:ln>
        </p:spPr>
        <p:txBody>
          <a:bodyPr lIns="91425" tIns="45700" rIns="91425" bIns="45700" anchor="ctr" anchorCtr="0">
            <a:noAutofit/>
          </a:bodyPr>
          <a:lstStyle/>
          <a:p>
            <a:endParaRPr/>
          </a:p>
        </p:txBody>
      </p:sp>
      <p:sp>
        <p:nvSpPr>
          <p:cNvPr id="10" name="Shape 1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1" name="Shape 1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marR="0" indent="-53023" algn="l" rtl="0">
              <a:spcBef>
                <a:spcPts val="480"/>
              </a:spcBef>
              <a:spcAft>
                <a:spcPts val="0"/>
              </a:spcAft>
              <a:buClr>
                <a:schemeClr val="accent1"/>
              </a:buClr>
              <a:buFont typeface="Arial"/>
              <a:buChar char="•"/>
              <a:defRPr/>
            </a:lvl1pPr>
            <a:lvl2pPr marL="457200" marR="0" indent="-82550" algn="l" rtl="0">
              <a:spcBef>
                <a:spcPts val="400"/>
              </a:spcBef>
              <a:spcAft>
                <a:spcPts val="0"/>
              </a:spcAft>
              <a:buClr>
                <a:schemeClr val="accent1"/>
              </a:buClr>
              <a:buFont typeface="Arial"/>
              <a:buChar char="•"/>
              <a:defRPr/>
            </a:lvl2pPr>
            <a:lvl3pPr marL="730250" marR="0" indent="-81280" algn="l" rtl="0">
              <a:spcBef>
                <a:spcPts val="360"/>
              </a:spcBef>
              <a:spcAft>
                <a:spcPts val="0"/>
              </a:spcAft>
              <a:buClr>
                <a:schemeClr val="accent1"/>
              </a:buClr>
              <a:buFont typeface="Arial"/>
              <a:buChar char="•"/>
              <a:defRPr/>
            </a:lvl3pPr>
            <a:lvl4pPr marL="1004888" marR="0" indent="-90487" algn="l" rtl="0">
              <a:spcBef>
                <a:spcPts val="320"/>
              </a:spcBef>
              <a:spcAft>
                <a:spcPts val="0"/>
              </a:spcAft>
              <a:buClr>
                <a:schemeClr val="accent1"/>
              </a:buClr>
              <a:buFont typeface="Arial"/>
              <a:buChar char="•"/>
              <a:defRPr/>
            </a:lvl4pPr>
            <a:lvl5pPr marL="1187450" marR="0" indent="-57150" algn="l" rtl="0">
              <a:spcBef>
                <a:spcPts val="280"/>
              </a:spcBef>
              <a:spcAft>
                <a:spcPts val="0"/>
              </a:spcAft>
              <a:buClr>
                <a:schemeClr val="accent1"/>
              </a:buClr>
              <a:buFont typeface="Arial"/>
              <a:buChar char="•"/>
              <a:defRPr/>
            </a:lvl5pPr>
            <a:lvl6pPr marL="1371600" marR="0" indent="-107950" algn="l" rtl="0">
              <a:spcBef>
                <a:spcPts val="260"/>
              </a:spcBef>
              <a:buClr>
                <a:schemeClr val="accent1"/>
              </a:buClr>
              <a:buFont typeface="Arial"/>
              <a:buChar char="•"/>
              <a:defRPr/>
            </a:lvl6pPr>
            <a:lvl7pPr marL="1554480" marR="0" indent="-100330" algn="l" rtl="0">
              <a:spcBef>
                <a:spcPts val="260"/>
              </a:spcBef>
              <a:buClr>
                <a:schemeClr val="accent1"/>
              </a:buClr>
              <a:buFont typeface="Arial"/>
              <a:buChar char="•"/>
              <a:defRPr/>
            </a:lvl7pPr>
            <a:lvl8pPr marL="1737360" marR="0" indent="-105410" algn="l" rtl="0">
              <a:spcBef>
                <a:spcPts val="260"/>
              </a:spcBef>
              <a:buClr>
                <a:schemeClr val="accent1"/>
              </a:buClr>
              <a:buFont typeface="Arial"/>
              <a:buChar char="•"/>
              <a:defRPr/>
            </a:lvl8pPr>
            <a:lvl9pPr marL="1920240" marR="0" indent="-110489" algn="l" rtl="0">
              <a:spcBef>
                <a:spcPts val="260"/>
              </a:spcBef>
              <a:buClr>
                <a:schemeClr val="accent1"/>
              </a:buClr>
              <a:buFont typeface="Arial"/>
              <a:buChar char="•"/>
              <a:defRPr/>
            </a:lvl9pPr>
          </a:lstStyle>
          <a:p>
            <a:endParaRPr/>
          </a:p>
        </p:txBody>
      </p:sp>
      <p:sp>
        <p:nvSpPr>
          <p:cNvPr id="12" name="Shape 12"/>
          <p:cNvSpPr txBox="1"/>
          <p:nvPr/>
        </p:nvSpPr>
        <p:spPr>
          <a:xfrm>
            <a:off x="0" y="0"/>
            <a:ext cx="9144000" cy="365125"/>
          </a:xfrm>
          <a:prstGeom prst="rect">
            <a:avLst/>
          </a:prstGeom>
          <a:solidFill>
            <a:schemeClr val="accent1"/>
          </a:solidFill>
          <a:ln>
            <a:noFill/>
          </a:ln>
        </p:spPr>
        <p:txBody>
          <a:bodyPr lIns="91425" tIns="45700" rIns="91425" bIns="45700" anchor="ctr" anchorCtr="0">
            <a:noAutofit/>
          </a:bodyPr>
          <a:lstStyle/>
          <a:p>
            <a:endParaRPr/>
          </a:p>
        </p:txBody>
      </p:sp>
      <p:sp>
        <p:nvSpPr>
          <p:cNvPr id="13" name="Shape 13"/>
          <p:cNvSpPr txBox="1">
            <a:spLocks noGrp="1"/>
          </p:cNvSpPr>
          <p:nvPr>
            <p:ph type="dt" idx="10"/>
          </p:nvPr>
        </p:nvSpPr>
        <p:spPr>
          <a:xfrm>
            <a:off x="457200" y="19050"/>
            <a:ext cx="2895600" cy="328611"/>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 name="Shape 14"/>
          <p:cNvSpPr txBox="1">
            <a:spLocks noGrp="1"/>
          </p:cNvSpPr>
          <p:nvPr>
            <p:ph type="ftr" idx="11"/>
          </p:nvPr>
        </p:nvSpPr>
        <p:spPr>
          <a:xfrm>
            <a:off x="3429000" y="19050"/>
            <a:ext cx="4114800" cy="328611"/>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 name="Shape 15"/>
          <p:cNvSpPr txBox="1">
            <a:spLocks noGrp="1"/>
          </p:cNvSpPr>
          <p:nvPr>
            <p:ph type="sldNum" idx="12"/>
          </p:nvPr>
        </p:nvSpPr>
        <p:spPr>
          <a:xfrm>
            <a:off x="7620000" y="19050"/>
            <a:ext cx="1066799" cy="328611"/>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8" r:id="rId6"/>
    <p:sldLayoutId id="2147483659" r:id="rId7"/>
    <p:sldLayoutId id="2147483660"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hyperlink" Target="http://www.truckline.com/ATA%20Docs/News%20and%20Information/Reports%20Trends%20and%20Statistics/02%2012%2013%20--%20FINAL%202013%20Car-Truck%20Fault%20Paper.pdf" TargetMode="External"/><Relationship Id="rId4" Type="http://schemas.openxmlformats.org/officeDocument/2006/relationships/hyperlink" Target="https://www.fra.dot.gov/Elib/Details/L04936" TargetMode="External"/><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47.xml.rels><?xml version="1.0" encoding="UTF-8" standalone="yes"?>
<Relationships xmlns="http://schemas.openxmlformats.org/package/2006/relationships"><Relationship Id="rId3" Type="http://schemas.openxmlformats.org/officeDocument/2006/relationships/hyperlink" Target="http://kresge.org/sites/default/files/Global%20Trade%20Executive%20Summary%203-21.pdf" TargetMode="External"/><Relationship Id="rId4" Type="http://schemas.openxmlformats.org/officeDocument/2006/relationships/hyperlink" Target="http://www.truckline.com/ATA%20Docs/News%20and%20Information/Reports%20Trends%20and%20Statistics/02%2012%2013%20--%20FINAL%202013%20Car-Truck%20Fault%20Paper.pdf" TargetMode="External"/><Relationship Id="rId5" Type="http://schemas.openxmlformats.org/officeDocument/2006/relationships/hyperlink" Target="http://hydra.usc.edu/scehsc/pdfs/Rail%20issue%20brief.%20January%202012.pdf" TargetMode="External"/><Relationship Id="rId6" Type="http://schemas.openxmlformats.org/officeDocument/2006/relationships/hyperlink" Target="https://www.fra.dot.gov/Elib/Details/L04936" TargetMode="External"/><Relationship Id="rId1" Type="http://schemas.openxmlformats.org/officeDocument/2006/relationships/slideLayout" Target="../slideLayouts/slideLayout5.xml"/><Relationship Id="rId2" Type="http://schemas.openxmlformats.org/officeDocument/2006/relationships/hyperlink" Target="http://whqlibdoc.who.int/hq/1999/a68672.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ncbi.nlm.nih.gov/pmc/articles/PMC3693396/%23!po=65.909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publichealthlawcenter.org/sites/default/files/resources/PHLC%20Access%20to%20Healthy%20Food%20-%20Challenges%20and%20Opportunities%202012.pdf" TargetMode="External"/><Relationship Id="rId4" Type="http://schemas.openxmlformats.org/officeDocument/2006/relationships/hyperlink" Target="http://www.dailykos.com/story/2010/08/11/892276/-Food-Deserts-and-Food-Imbalance-in-Urban-Areas-What-Can-Be-Done" TargetMode="External"/><Relationship Id="rId5" Type="http://schemas.openxmlformats.org/officeDocument/2006/relationships/hyperlink" Target="http://www.healthypeople.gov/2020/topicsobjectives2020/overview.aspx?topicid=1" TargetMode="External"/><Relationship Id="rId6" Type="http://schemas.openxmlformats.org/officeDocument/2006/relationships/hyperlink" Target="http://www.cdc.gov/nchs/data/hus/hus11.pdf" TargetMode="External"/><Relationship Id="rId1" Type="http://schemas.openxmlformats.org/officeDocument/2006/relationships/slideLayout" Target="../slideLayouts/slideLayout5.xml"/><Relationship Id="rId2" Type="http://schemas.openxmlformats.org/officeDocument/2006/relationships/hyperlink" Target="http://www.fooddesert.net/wp-content/themes/cleanr/images/Birm_Report_Con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77" y="367426"/>
            <a:ext cx="9583472" cy="649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4038600"/>
            <a:ext cx="8967536" cy="990599"/>
          </a:xfrm>
        </p:spPr>
        <p:txBody>
          <a:bodyPr/>
          <a:lstStyle/>
          <a:p>
            <a:r>
              <a:rPr lang="en-US" sz="4000" cap="small" dirty="0" smtClean="0">
                <a:solidFill>
                  <a:schemeClr val="bg2"/>
                </a:solidFill>
              </a:rPr>
              <a:t/>
            </a:r>
            <a:br>
              <a:rPr lang="en-US" sz="4000" cap="small" dirty="0" smtClean="0">
                <a:solidFill>
                  <a:schemeClr val="bg2"/>
                </a:solidFill>
              </a:rPr>
            </a:br>
            <a:r>
              <a:rPr lang="en-US" sz="4000" cap="small" dirty="0">
                <a:solidFill>
                  <a:schemeClr val="bg2"/>
                </a:solidFill>
              </a:rPr>
              <a:t/>
            </a:r>
            <a:br>
              <a:rPr lang="en-US" sz="4000" cap="small" dirty="0">
                <a:solidFill>
                  <a:schemeClr val="bg2"/>
                </a:solidFill>
              </a:rPr>
            </a:br>
            <a:r>
              <a:rPr lang="en-US" sz="4000" cap="small" dirty="0" smtClean="0">
                <a:solidFill>
                  <a:schemeClr val="bg2"/>
                </a:solidFill>
              </a:rPr>
              <a:t/>
            </a:r>
            <a:br>
              <a:rPr lang="en-US" sz="4000" cap="small" dirty="0" smtClean="0">
                <a:solidFill>
                  <a:schemeClr val="bg2"/>
                </a:solidFill>
              </a:rPr>
            </a:br>
            <a:r>
              <a:rPr lang="en-US" sz="4000" cap="small" dirty="0" smtClean="0">
                <a:solidFill>
                  <a:schemeClr val="accent1"/>
                </a:solidFill>
                <a:effectLst>
                  <a:outerShdw blurRad="38100" dist="38100" dir="2700000" algn="tl">
                    <a:srgbClr val="000000">
                      <a:alpha val="43137"/>
                    </a:srgbClr>
                  </a:outerShdw>
                </a:effectLst>
              </a:rPr>
              <a:t>NORTH </a:t>
            </a:r>
            <a:r>
              <a:rPr lang="en-US" sz="4000" cap="small" dirty="0">
                <a:solidFill>
                  <a:schemeClr val="accent1"/>
                </a:solidFill>
                <a:effectLst>
                  <a:outerShdw blurRad="38100" dist="38100" dir="2700000" algn="tl">
                    <a:srgbClr val="000000">
                      <a:alpha val="43137"/>
                    </a:srgbClr>
                  </a:outerShdw>
                </a:effectLst>
              </a:rPr>
              <a:t>BIRMINGHAM COMMUNITY </a:t>
            </a:r>
            <a:r>
              <a:rPr lang="en-US" sz="4000" cap="small" dirty="0" smtClean="0">
                <a:solidFill>
                  <a:schemeClr val="accent1"/>
                </a:solidFill>
                <a:effectLst>
                  <a:outerShdw blurRad="38100" dist="38100" dir="2700000" algn="tl">
                    <a:srgbClr val="000000">
                      <a:alpha val="43137"/>
                    </a:srgbClr>
                  </a:outerShdw>
                </a:effectLst>
              </a:rPr>
              <a:t>FRAMEWORK </a:t>
            </a:r>
            <a:r>
              <a:rPr lang="en-US" sz="4000" cap="small" dirty="0">
                <a:solidFill>
                  <a:schemeClr val="accent1"/>
                </a:solidFill>
                <a:effectLst>
                  <a:outerShdw blurRad="38100" dist="38100" dir="2700000" algn="tl">
                    <a:srgbClr val="000000">
                      <a:alpha val="43137"/>
                    </a:srgbClr>
                  </a:outerShdw>
                </a:effectLst>
              </a:rPr>
              <a:t>PLAN </a:t>
            </a:r>
            <a:r>
              <a:rPr lang="en-US" sz="4000" cap="small" dirty="0" smtClean="0">
                <a:solidFill>
                  <a:schemeClr val="accent1"/>
                </a:solidFill>
                <a:effectLst>
                  <a:outerShdw blurRad="38100" dist="38100" dir="2700000" algn="tl">
                    <a:srgbClr val="000000">
                      <a:alpha val="43137"/>
                    </a:srgbClr>
                  </a:outerShdw>
                </a:effectLst>
              </a:rPr>
              <a:t/>
            </a:r>
            <a:br>
              <a:rPr lang="en-US" sz="4000" cap="small" dirty="0" smtClean="0">
                <a:solidFill>
                  <a:schemeClr val="accent1"/>
                </a:solidFill>
                <a:effectLst>
                  <a:outerShdw blurRad="38100" dist="38100" dir="2700000" algn="tl">
                    <a:srgbClr val="000000">
                      <a:alpha val="43137"/>
                    </a:srgbClr>
                  </a:outerShdw>
                </a:effectLst>
              </a:rPr>
            </a:br>
            <a:r>
              <a:rPr lang="en-US" sz="4000" cap="small" dirty="0" smtClean="0">
                <a:solidFill>
                  <a:schemeClr val="accent1"/>
                </a:solidFill>
                <a:effectLst>
                  <a:outerShdw blurRad="38100" dist="38100" dir="2700000" algn="tl">
                    <a:srgbClr val="000000">
                      <a:alpha val="43137"/>
                    </a:srgbClr>
                  </a:outerShdw>
                </a:effectLst>
              </a:rPr>
              <a:t>HEALTH </a:t>
            </a:r>
            <a:r>
              <a:rPr lang="en-US" sz="4000" cap="small" dirty="0">
                <a:solidFill>
                  <a:schemeClr val="accent1"/>
                </a:solidFill>
                <a:effectLst>
                  <a:outerShdw blurRad="38100" dist="38100" dir="2700000" algn="tl">
                    <a:srgbClr val="000000">
                      <a:alpha val="43137"/>
                    </a:srgbClr>
                  </a:outerShdw>
                </a:effectLst>
              </a:rPr>
              <a:t>IMPACT ASSESSMENT</a:t>
            </a:r>
            <a:endParaRPr lang="en-US" sz="40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9817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Recommendations</a:t>
            </a:r>
            <a:endParaRPr lang="en-US" sz="4000" dirty="0">
              <a:solidFill>
                <a:srgbClr val="00007F"/>
              </a:solidFill>
            </a:endParaRPr>
          </a:p>
        </p:txBody>
      </p:sp>
      <p:sp>
        <p:nvSpPr>
          <p:cNvPr id="3" name="Text Placeholder 2"/>
          <p:cNvSpPr>
            <a:spLocks noGrp="1"/>
          </p:cNvSpPr>
          <p:nvPr>
            <p:ph type="body" idx="1"/>
          </p:nvPr>
        </p:nvSpPr>
        <p:spPr/>
        <p:txBody>
          <a:bodyPr/>
          <a:lstStyle/>
          <a:p>
            <a:pPr marL="129540" indent="0">
              <a:buNone/>
            </a:pPr>
            <a:r>
              <a:rPr lang="en-US" sz="2400" dirty="0" smtClean="0"/>
              <a:t>Provides strategies to </a:t>
            </a:r>
            <a:r>
              <a:rPr lang="en-US" sz="2400" dirty="0"/>
              <a:t>promote positive health effects or to minimize adverse health </a:t>
            </a:r>
            <a:r>
              <a:rPr lang="en-US" sz="2400" dirty="0" smtClean="0"/>
              <a:t>effects of </a:t>
            </a:r>
            <a:r>
              <a:rPr lang="en-US" sz="2400" dirty="0"/>
              <a:t>the proposed </a:t>
            </a:r>
            <a:r>
              <a:rPr lang="en-US" sz="2400" dirty="0" smtClean="0"/>
              <a:t>policy, program, or project.</a:t>
            </a:r>
          </a:p>
          <a:p>
            <a:pPr marL="129540" indent="0">
              <a:buNone/>
            </a:pPr>
            <a:endParaRPr lang="en-US" sz="2400" dirty="0" smtClean="0"/>
          </a:p>
          <a:p>
            <a:pPr lvl="2"/>
            <a:r>
              <a:rPr lang="en-US" sz="2200" dirty="0" smtClean="0"/>
              <a:t> What are practical</a:t>
            </a:r>
            <a:r>
              <a:rPr lang="en-US" sz="2200" dirty="0"/>
              <a:t>, specific actions that can be taken in order to promote health and </a:t>
            </a:r>
            <a:r>
              <a:rPr lang="en-US" sz="2200" dirty="0" smtClean="0"/>
              <a:t>avoid or </a:t>
            </a:r>
            <a:r>
              <a:rPr lang="en-US" sz="2200" dirty="0"/>
              <a:t>mitigate adverse </a:t>
            </a:r>
            <a:r>
              <a:rPr lang="en-US" sz="2200" dirty="0" smtClean="0"/>
              <a:t>consequences?</a:t>
            </a:r>
          </a:p>
          <a:p>
            <a:pPr lvl="2"/>
            <a:endParaRPr lang="en-US" sz="2200" dirty="0" smtClean="0"/>
          </a:p>
          <a:p>
            <a:pPr lvl="2"/>
            <a:r>
              <a:rPr lang="en-US" sz="2200" dirty="0" smtClean="0"/>
              <a:t> What are the </a:t>
            </a:r>
            <a:r>
              <a:rPr lang="en-US" sz="2200" dirty="0"/>
              <a:t>potential risks, </a:t>
            </a:r>
            <a:r>
              <a:rPr lang="en-US" sz="2200" dirty="0" smtClean="0"/>
              <a:t>benefits, </a:t>
            </a:r>
            <a:r>
              <a:rPr lang="en-US" sz="2200" dirty="0"/>
              <a:t>and costs of alternatives </a:t>
            </a:r>
            <a:r>
              <a:rPr lang="en-US" sz="2200" dirty="0" smtClean="0"/>
              <a:t>that may </a:t>
            </a:r>
            <a:r>
              <a:rPr lang="en-US" sz="2200" dirty="0"/>
              <a:t>help policy makers </a:t>
            </a:r>
            <a:r>
              <a:rPr lang="en-US" sz="2200" dirty="0" smtClean="0"/>
              <a:t>make </a:t>
            </a:r>
            <a:r>
              <a:rPr lang="en-US" sz="2200" dirty="0"/>
              <a:t>informed choices that support </a:t>
            </a:r>
            <a:r>
              <a:rPr lang="en-US" sz="2200" dirty="0" smtClean="0"/>
              <a:t>health?</a:t>
            </a:r>
          </a:p>
          <a:p>
            <a:pPr lvl="2"/>
            <a:endParaRPr lang="en-US" sz="2400" dirty="0"/>
          </a:p>
        </p:txBody>
      </p:sp>
    </p:spTree>
    <p:extLst>
      <p:ext uri="{BB962C8B-B14F-4D97-AF65-F5344CB8AC3E}">
        <p14:creationId xmlns:p14="http://schemas.microsoft.com/office/powerpoint/2010/main" val="6099970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Reporting</a:t>
            </a:r>
            <a:endParaRPr lang="en-US" sz="4000" dirty="0">
              <a:solidFill>
                <a:srgbClr val="00007F"/>
              </a:solidFill>
            </a:endParaRPr>
          </a:p>
        </p:txBody>
      </p:sp>
      <p:sp>
        <p:nvSpPr>
          <p:cNvPr id="3" name="Text Placeholder 2"/>
          <p:cNvSpPr>
            <a:spLocks noGrp="1"/>
          </p:cNvSpPr>
          <p:nvPr>
            <p:ph type="body" idx="1"/>
          </p:nvPr>
        </p:nvSpPr>
        <p:spPr/>
        <p:txBody>
          <a:bodyPr/>
          <a:lstStyle/>
          <a:p>
            <a:pPr marL="129540" indent="0">
              <a:buNone/>
            </a:pPr>
            <a:r>
              <a:rPr lang="en-US" sz="2400" dirty="0" smtClean="0"/>
              <a:t>Communicates </a:t>
            </a:r>
            <a:r>
              <a:rPr lang="en-US" sz="2400" dirty="0"/>
              <a:t>the development of the HIA report, findings, and recommendations to </a:t>
            </a:r>
            <a:r>
              <a:rPr lang="en-US" sz="2400" dirty="0" smtClean="0"/>
              <a:t>stakeholders with a request for feedback.	</a:t>
            </a:r>
          </a:p>
          <a:p>
            <a:pPr marL="129540" indent="0">
              <a:buNone/>
            </a:pPr>
            <a:endParaRPr lang="en-US" sz="2400" dirty="0" smtClean="0"/>
          </a:p>
          <a:p>
            <a:pPr lvl="2"/>
            <a:r>
              <a:rPr lang="en-US" sz="2200" dirty="0"/>
              <a:t> </a:t>
            </a:r>
            <a:r>
              <a:rPr lang="en-US" sz="2200" dirty="0" smtClean="0"/>
              <a:t> What are the policy </a:t>
            </a:r>
            <a:r>
              <a:rPr lang="en-US" sz="2200" dirty="0"/>
              <a:t>levers, </a:t>
            </a:r>
            <a:r>
              <a:rPr lang="en-US" sz="2200" dirty="0" smtClean="0"/>
              <a:t>regulatory </a:t>
            </a:r>
            <a:r>
              <a:rPr lang="en-US" sz="2200" dirty="0"/>
              <a:t>avenues, </a:t>
            </a:r>
            <a:r>
              <a:rPr lang="en-US" sz="2200" dirty="0" smtClean="0"/>
              <a:t>and communications methods will </a:t>
            </a:r>
            <a:r>
              <a:rPr lang="en-US" sz="2200" dirty="0"/>
              <a:t>ensure effective dissemination of the findings and facilitate adoption of the </a:t>
            </a:r>
            <a:r>
              <a:rPr lang="en-US" sz="2200" dirty="0" smtClean="0"/>
              <a:t>recommendations?</a:t>
            </a:r>
          </a:p>
          <a:p>
            <a:pPr lvl="2"/>
            <a:endParaRPr lang="en-US" sz="2200" dirty="0" smtClean="0"/>
          </a:p>
          <a:p>
            <a:pPr lvl="2"/>
            <a:r>
              <a:rPr lang="en-US" sz="2200" dirty="0"/>
              <a:t> </a:t>
            </a:r>
            <a:r>
              <a:rPr lang="en-US" sz="2200" dirty="0" smtClean="0"/>
              <a:t> What are the best ways to </a:t>
            </a:r>
            <a:r>
              <a:rPr lang="en-US" sz="2200" dirty="0"/>
              <a:t>engage, </a:t>
            </a:r>
            <a:r>
              <a:rPr lang="en-US" sz="2200" dirty="0" smtClean="0"/>
              <a:t>educate, </a:t>
            </a:r>
            <a:r>
              <a:rPr lang="en-US" sz="2200" dirty="0"/>
              <a:t>and build consensus </a:t>
            </a:r>
            <a:r>
              <a:rPr lang="en-US" sz="2200" dirty="0" smtClean="0"/>
              <a:t>among stakeholders?</a:t>
            </a:r>
            <a:endParaRPr lang="en-US" sz="2200" dirty="0"/>
          </a:p>
        </p:txBody>
      </p:sp>
    </p:spTree>
    <p:extLst>
      <p:ext uri="{BB962C8B-B14F-4D97-AF65-F5344CB8AC3E}">
        <p14:creationId xmlns:p14="http://schemas.microsoft.com/office/powerpoint/2010/main" val="7044553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Evaluation</a:t>
            </a:r>
            <a:endParaRPr lang="en-US" sz="4000" dirty="0">
              <a:solidFill>
                <a:srgbClr val="00007F"/>
              </a:solidFill>
            </a:endParaRPr>
          </a:p>
        </p:txBody>
      </p:sp>
      <p:sp>
        <p:nvSpPr>
          <p:cNvPr id="3" name="Text Placeholder 2"/>
          <p:cNvSpPr>
            <a:spLocks noGrp="1"/>
          </p:cNvSpPr>
          <p:nvPr>
            <p:ph type="body" idx="1"/>
          </p:nvPr>
        </p:nvSpPr>
        <p:spPr>
          <a:xfrm>
            <a:off x="457200" y="1600200"/>
            <a:ext cx="8534400" cy="4876799"/>
          </a:xfrm>
        </p:spPr>
        <p:txBody>
          <a:bodyPr/>
          <a:lstStyle/>
          <a:p>
            <a:pPr marL="129540" indent="0">
              <a:buNone/>
            </a:pPr>
            <a:r>
              <a:rPr lang="en-US" sz="2400" dirty="0" smtClean="0"/>
              <a:t>Evaluate the efficacy of the measures that are implemented and the HIA process as a whole.</a:t>
            </a:r>
          </a:p>
          <a:p>
            <a:pPr lvl="2"/>
            <a:r>
              <a:rPr lang="en-US" sz="2200" dirty="0"/>
              <a:t> </a:t>
            </a:r>
            <a:r>
              <a:rPr lang="en-US" sz="2200" dirty="0" smtClean="0"/>
              <a:t> Process evaluation: </a:t>
            </a:r>
            <a:r>
              <a:rPr lang="en-US" sz="2200" dirty="0"/>
              <a:t>gauges the HIA’s quality according to established standards and the original </a:t>
            </a:r>
            <a:r>
              <a:rPr lang="en-US" sz="2200" dirty="0" smtClean="0"/>
              <a:t>policy, program, or project</a:t>
            </a:r>
          </a:p>
          <a:p>
            <a:pPr lvl="2"/>
            <a:endParaRPr lang="en-US" sz="2200" dirty="0" smtClean="0"/>
          </a:p>
          <a:p>
            <a:pPr lvl="2"/>
            <a:r>
              <a:rPr lang="en-US" sz="2200" dirty="0"/>
              <a:t> </a:t>
            </a:r>
            <a:r>
              <a:rPr lang="en-US" sz="2200" dirty="0" smtClean="0"/>
              <a:t> Impact evaluation: </a:t>
            </a:r>
            <a:r>
              <a:rPr lang="en-US" sz="2200" dirty="0"/>
              <a:t>assesses the HIA’s impact on decision-making and its success according to the objectives established during </a:t>
            </a:r>
            <a:r>
              <a:rPr lang="en-US" sz="2200" dirty="0" smtClean="0"/>
              <a:t>scoping</a:t>
            </a:r>
          </a:p>
          <a:p>
            <a:pPr lvl="2"/>
            <a:endParaRPr lang="en-US" sz="2200" dirty="0" smtClean="0"/>
          </a:p>
          <a:p>
            <a:pPr lvl="2"/>
            <a:r>
              <a:rPr lang="en-US" sz="2200" dirty="0"/>
              <a:t> </a:t>
            </a:r>
            <a:r>
              <a:rPr lang="en-US" sz="2200" dirty="0" smtClean="0"/>
              <a:t> Outcome evaluation: </a:t>
            </a:r>
            <a:r>
              <a:rPr lang="en-US" sz="2200" dirty="0"/>
              <a:t>assesses changes in health status and health determinants as the </a:t>
            </a:r>
            <a:r>
              <a:rPr lang="en-US" sz="2200" dirty="0" smtClean="0"/>
              <a:t>policy, program or project </a:t>
            </a:r>
            <a:r>
              <a:rPr lang="en-US" sz="2200" dirty="0"/>
              <a:t>is implemented</a:t>
            </a:r>
            <a:endParaRPr lang="en-US" sz="2200" dirty="0" smtClean="0"/>
          </a:p>
          <a:p>
            <a:pPr marL="129540" indent="0">
              <a:buNone/>
            </a:pPr>
            <a:endParaRPr lang="en-US" sz="2400" dirty="0"/>
          </a:p>
        </p:txBody>
      </p:sp>
    </p:spTree>
    <p:extLst>
      <p:ext uri="{BB962C8B-B14F-4D97-AF65-F5344CB8AC3E}">
        <p14:creationId xmlns:p14="http://schemas.microsoft.com/office/powerpoint/2010/main" val="2006960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Monitoring</a:t>
            </a:r>
            <a:endParaRPr lang="en-US" sz="4000" dirty="0">
              <a:solidFill>
                <a:srgbClr val="00007F"/>
              </a:solidFill>
            </a:endParaRPr>
          </a:p>
        </p:txBody>
      </p:sp>
      <p:sp>
        <p:nvSpPr>
          <p:cNvPr id="3" name="Text Placeholder 2"/>
          <p:cNvSpPr>
            <a:spLocks noGrp="1"/>
          </p:cNvSpPr>
          <p:nvPr>
            <p:ph type="body" idx="1"/>
          </p:nvPr>
        </p:nvSpPr>
        <p:spPr>
          <a:xfrm>
            <a:off x="457200" y="1600200"/>
            <a:ext cx="8534400" cy="4876799"/>
          </a:xfrm>
        </p:spPr>
        <p:txBody>
          <a:bodyPr/>
          <a:lstStyle/>
          <a:p>
            <a:pPr marL="129540" indent="0">
              <a:buNone/>
            </a:pPr>
            <a:r>
              <a:rPr lang="en-US" sz="2400" dirty="0"/>
              <a:t>Tracks how the </a:t>
            </a:r>
            <a:r>
              <a:rPr lang="en-US" sz="2400" dirty="0" smtClean="0"/>
              <a:t>adopted and implemented recommendations affect </a:t>
            </a:r>
            <a:r>
              <a:rPr lang="en-US" sz="2400" dirty="0"/>
              <a:t>the identified health </a:t>
            </a:r>
            <a:r>
              <a:rPr lang="en-US" sz="2400" dirty="0" smtClean="0"/>
              <a:t>outcomes.</a:t>
            </a:r>
          </a:p>
          <a:p>
            <a:pPr marL="129540" indent="0">
              <a:buNone/>
            </a:pPr>
            <a:endParaRPr lang="en-US" sz="2400" dirty="0" smtClean="0"/>
          </a:p>
          <a:p>
            <a:pPr lvl="2"/>
            <a:r>
              <a:rPr lang="en-US" sz="2400" dirty="0" smtClean="0"/>
              <a:t> </a:t>
            </a:r>
            <a:r>
              <a:rPr lang="en-US" sz="2200" dirty="0" smtClean="0"/>
              <a:t> How will decision-makers be held accountable </a:t>
            </a:r>
            <a:r>
              <a:rPr lang="en-US" sz="2200" dirty="0"/>
              <a:t>for reducing </a:t>
            </a:r>
            <a:r>
              <a:rPr lang="en-US" sz="2200" dirty="0" smtClean="0"/>
              <a:t>health impacts?</a:t>
            </a:r>
          </a:p>
          <a:p>
            <a:pPr lvl="2"/>
            <a:endParaRPr lang="en-US" sz="2200" dirty="0"/>
          </a:p>
          <a:p>
            <a:pPr lvl="2"/>
            <a:r>
              <a:rPr lang="en-US" sz="2200" dirty="0"/>
              <a:t>  Where predictions made during the appraisal accurate</a:t>
            </a:r>
            <a:r>
              <a:rPr lang="en-US" sz="2200" dirty="0" smtClean="0"/>
              <a:t>?</a:t>
            </a:r>
          </a:p>
          <a:p>
            <a:pPr lvl="2"/>
            <a:endParaRPr lang="en-US" sz="2200" dirty="0"/>
          </a:p>
          <a:p>
            <a:pPr lvl="2"/>
            <a:r>
              <a:rPr lang="en-US" sz="2200" dirty="0"/>
              <a:t> </a:t>
            </a:r>
            <a:r>
              <a:rPr lang="en-US" sz="2200" dirty="0" smtClean="0"/>
              <a:t> Has </a:t>
            </a:r>
            <a:r>
              <a:rPr lang="en-US" sz="2200" dirty="0"/>
              <a:t>the health, or health promoting </a:t>
            </a:r>
            <a:r>
              <a:rPr lang="en-US" sz="2200" dirty="0" smtClean="0"/>
              <a:t>behaviors</a:t>
            </a:r>
            <a:r>
              <a:rPr lang="en-US" sz="2200" dirty="0"/>
              <a:t>, of the </a:t>
            </a:r>
            <a:r>
              <a:rPr lang="en-US" sz="2200" dirty="0" smtClean="0"/>
              <a:t>community improved?</a:t>
            </a:r>
            <a:endParaRPr lang="en-US" sz="2200" dirty="0"/>
          </a:p>
          <a:p>
            <a:endParaRPr lang="en-US" dirty="0"/>
          </a:p>
          <a:p>
            <a:pPr lvl="2"/>
            <a:endParaRPr lang="en-US" sz="2400" dirty="0" smtClean="0"/>
          </a:p>
        </p:txBody>
      </p:sp>
    </p:spTree>
    <p:extLst>
      <p:ext uri="{BB962C8B-B14F-4D97-AF65-F5344CB8AC3E}">
        <p14:creationId xmlns:p14="http://schemas.microsoft.com/office/powerpoint/2010/main" val="36870266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dk2"/>
                </a:solidFill>
              </a:rPr>
              <a:t>HIA Timeline</a:t>
            </a:r>
            <a:endParaRPr lang="en-US" sz="4000" dirty="0"/>
          </a:p>
        </p:txBody>
      </p:sp>
      <p:graphicFrame>
        <p:nvGraphicFramePr>
          <p:cNvPr id="4" name="Diagram 3"/>
          <p:cNvGraphicFramePr/>
          <p:nvPr>
            <p:extLst>
              <p:ext uri="{D42A27DB-BD31-4B8C-83A1-F6EECF244321}">
                <p14:modId xmlns:p14="http://schemas.microsoft.com/office/powerpoint/2010/main" val="57957279"/>
              </p:ext>
            </p:extLst>
          </p:nvPr>
        </p:nvGraphicFramePr>
        <p:xfrm>
          <a:off x="304800" y="12192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2786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0" i="0" u="none" strike="noStrike" cap="none" baseline="0" dirty="0">
                <a:solidFill>
                  <a:schemeClr val="dk2"/>
                </a:solidFill>
                <a:latin typeface="Arial"/>
                <a:ea typeface="Arial"/>
                <a:cs typeface="Arial"/>
                <a:sym typeface="Arial"/>
              </a:rPr>
              <a:t>Six </a:t>
            </a:r>
            <a:r>
              <a:rPr lang="en-US" sz="4000" b="0" i="0" u="none" strike="noStrike" cap="none" baseline="0" dirty="0" smtClean="0">
                <a:solidFill>
                  <a:schemeClr val="dk2"/>
                </a:solidFill>
                <a:latin typeface="Arial"/>
                <a:ea typeface="Arial"/>
                <a:cs typeface="Arial"/>
                <a:sym typeface="Arial"/>
              </a:rPr>
              <a:t>Neighborhoods</a:t>
            </a:r>
            <a:r>
              <a:rPr lang="en-US" sz="4000" b="0" i="0" u="none" strike="noStrike" cap="none" baseline="0" dirty="0">
                <a:solidFill>
                  <a:schemeClr val="dk2"/>
                </a:solidFill>
                <a:latin typeface="Arial"/>
                <a:ea typeface="Arial"/>
                <a:cs typeface="Arial"/>
                <a:sym typeface="Arial"/>
              </a:rPr>
              <a:t>	</a:t>
            </a:r>
          </a:p>
        </p:txBody>
      </p:sp>
      <p:sp>
        <p:nvSpPr>
          <p:cNvPr id="86" name="Shape 86"/>
          <p:cNvSpPr txBox="1">
            <a:spLocks noGrp="1"/>
          </p:cNvSpPr>
          <p:nvPr>
            <p:ph type="body" idx="1"/>
          </p:nvPr>
        </p:nvSpPr>
        <p:spPr>
          <a:xfrm>
            <a:off x="457200" y="1600200"/>
            <a:ext cx="3124200" cy="4876799"/>
          </a:xfrm>
          <a:prstGeom prst="rect">
            <a:avLst/>
          </a:prstGeom>
          <a:noFill/>
          <a:ln>
            <a:noFill/>
          </a:ln>
        </p:spPr>
        <p:txBody>
          <a:bodyPr lIns="91425" tIns="45700" rIns="91425" bIns="45700" anchor="t" anchorCtr="0">
            <a:noAutofit/>
          </a:bodyPr>
          <a:lstStyle/>
          <a:p>
            <a:pPr marL="182562" marR="0" lvl="0" indent="-182562" algn="l" rtl="0">
              <a:lnSpc>
                <a:spcPct val="100000"/>
              </a:lnSpc>
              <a:spcBef>
                <a:spcPts val="0"/>
              </a:spcBef>
              <a:spcAft>
                <a:spcPts val="0"/>
              </a:spcAft>
              <a:buClr>
                <a:schemeClr val="accent1"/>
              </a:buClr>
              <a:buSzPct val="85000"/>
              <a:buFont typeface="Arial"/>
              <a:buChar char="•"/>
            </a:pPr>
            <a:r>
              <a:rPr lang="en-US" sz="2400" b="0" i="0" u="none" strike="noStrike" cap="none" baseline="0" dirty="0" err="1">
                <a:solidFill>
                  <a:schemeClr val="dk1"/>
                </a:solidFill>
                <a:latin typeface="Arial"/>
                <a:ea typeface="Arial"/>
                <a:cs typeface="Arial"/>
                <a:sym typeface="Arial"/>
              </a:rPr>
              <a:t>Acipco</a:t>
            </a:r>
            <a:r>
              <a:rPr lang="en-US" sz="2400" b="0" i="0" u="none" strike="noStrike" cap="none" baseline="0" dirty="0">
                <a:solidFill>
                  <a:schemeClr val="dk1"/>
                </a:solidFill>
                <a:latin typeface="Arial"/>
                <a:ea typeface="Arial"/>
                <a:cs typeface="Arial"/>
                <a:sym typeface="Arial"/>
              </a:rPr>
              <a:t>-Finley</a:t>
            </a:r>
          </a:p>
          <a:p>
            <a:pPr marL="182562" marR="0" lvl="0" indent="-182562" algn="l" rtl="0">
              <a:lnSpc>
                <a:spcPct val="100000"/>
              </a:lnSpc>
              <a:spcBef>
                <a:spcPts val="480"/>
              </a:spcBef>
              <a:spcAft>
                <a:spcPts val="0"/>
              </a:spcAft>
              <a:buClr>
                <a:schemeClr val="accent1"/>
              </a:buClr>
              <a:buSzPct val="85000"/>
              <a:buFont typeface="Arial"/>
              <a:buChar char="•"/>
            </a:pPr>
            <a:r>
              <a:rPr lang="en-US" sz="2400" b="0" i="0" u="none" strike="noStrike" cap="none" baseline="0" dirty="0" smtClean="0">
                <a:solidFill>
                  <a:schemeClr val="dk1"/>
                </a:solidFill>
                <a:latin typeface="Arial"/>
                <a:ea typeface="Arial"/>
                <a:cs typeface="Arial"/>
                <a:sym typeface="Arial"/>
              </a:rPr>
              <a:t>Collegeville*</a:t>
            </a:r>
            <a:endParaRPr lang="en-US" sz="2400" b="0" i="0" u="none" strike="noStrike" cap="none" baseline="0" dirty="0">
              <a:solidFill>
                <a:schemeClr val="dk1"/>
              </a:solidFill>
              <a:latin typeface="Arial"/>
              <a:ea typeface="Arial"/>
              <a:cs typeface="Arial"/>
              <a:sym typeface="Arial"/>
            </a:endParaRPr>
          </a:p>
          <a:p>
            <a:pPr marL="182562" marR="0" lvl="0" indent="-182562" algn="l" rtl="0">
              <a:lnSpc>
                <a:spcPct val="100000"/>
              </a:lnSpc>
              <a:spcBef>
                <a:spcPts val="480"/>
              </a:spcBef>
              <a:spcAft>
                <a:spcPts val="0"/>
              </a:spcAft>
              <a:buClr>
                <a:schemeClr val="accent1"/>
              </a:buClr>
              <a:buSzPct val="85000"/>
              <a:buFont typeface="Arial"/>
              <a:buChar char="•"/>
            </a:pPr>
            <a:r>
              <a:rPr lang="en-US" sz="2400" b="0" i="0" u="none" strike="noStrike" cap="none" baseline="0" dirty="0" smtClean="0">
                <a:solidFill>
                  <a:schemeClr val="dk1"/>
                </a:solidFill>
                <a:latin typeface="Arial"/>
                <a:ea typeface="Arial"/>
                <a:cs typeface="Arial"/>
                <a:sym typeface="Arial"/>
              </a:rPr>
              <a:t>Fairmont*</a:t>
            </a:r>
            <a:endParaRPr lang="en-US" sz="2400" b="0" i="0" u="none" strike="noStrike" cap="none" baseline="0" dirty="0">
              <a:solidFill>
                <a:schemeClr val="dk1"/>
              </a:solidFill>
              <a:latin typeface="Arial"/>
              <a:ea typeface="Arial"/>
              <a:cs typeface="Arial"/>
              <a:sym typeface="Arial"/>
            </a:endParaRPr>
          </a:p>
          <a:p>
            <a:pPr marL="182562" marR="0" lvl="0" indent="-182562" algn="l" rtl="0">
              <a:lnSpc>
                <a:spcPct val="100000"/>
              </a:lnSpc>
              <a:spcBef>
                <a:spcPts val="480"/>
              </a:spcBef>
              <a:spcAft>
                <a:spcPts val="0"/>
              </a:spcAft>
              <a:buClr>
                <a:schemeClr val="accent1"/>
              </a:buClr>
              <a:buSzPct val="85000"/>
              <a:buFont typeface="Arial"/>
              <a:buChar char="•"/>
            </a:pPr>
            <a:r>
              <a:rPr lang="en-US" sz="2400" b="0" i="0" u="none" strike="noStrike" cap="none" baseline="0" dirty="0">
                <a:solidFill>
                  <a:schemeClr val="dk1"/>
                </a:solidFill>
                <a:latin typeface="Arial"/>
                <a:ea typeface="Arial"/>
                <a:cs typeface="Arial"/>
                <a:sym typeface="Arial"/>
              </a:rPr>
              <a:t>Harriman </a:t>
            </a:r>
            <a:r>
              <a:rPr lang="en-US" sz="2400" b="0" i="0" u="none" strike="noStrike" cap="none" baseline="0" dirty="0" smtClean="0">
                <a:solidFill>
                  <a:schemeClr val="dk1"/>
                </a:solidFill>
                <a:latin typeface="Arial"/>
                <a:ea typeface="Arial"/>
                <a:cs typeface="Arial"/>
                <a:sym typeface="Arial"/>
              </a:rPr>
              <a:t>Park*</a:t>
            </a:r>
            <a:endParaRPr lang="en-US" sz="2400" b="0" i="0" u="none" strike="noStrike" cap="none" baseline="0" dirty="0">
              <a:solidFill>
                <a:schemeClr val="dk1"/>
              </a:solidFill>
              <a:latin typeface="Arial"/>
              <a:ea typeface="Arial"/>
              <a:cs typeface="Arial"/>
              <a:sym typeface="Arial"/>
            </a:endParaRPr>
          </a:p>
          <a:p>
            <a:pPr marL="182562" marR="0" lvl="0" indent="-182562" algn="l" rtl="0">
              <a:lnSpc>
                <a:spcPct val="100000"/>
              </a:lnSpc>
              <a:spcBef>
                <a:spcPts val="480"/>
              </a:spcBef>
              <a:spcAft>
                <a:spcPts val="0"/>
              </a:spcAft>
              <a:buClr>
                <a:schemeClr val="accent1"/>
              </a:buClr>
              <a:buSzPct val="85000"/>
              <a:buFont typeface="Arial"/>
              <a:buChar char="•"/>
            </a:pPr>
            <a:r>
              <a:rPr lang="en-US" sz="2400" b="0" i="0" u="none" strike="noStrike" cap="none" baseline="0" dirty="0">
                <a:solidFill>
                  <a:schemeClr val="dk1"/>
                </a:solidFill>
                <a:latin typeface="Arial"/>
                <a:ea typeface="Arial"/>
                <a:cs typeface="Arial"/>
                <a:sym typeface="Arial"/>
              </a:rPr>
              <a:t>Hooper City</a:t>
            </a:r>
          </a:p>
          <a:p>
            <a:pPr marL="182562" marR="0" lvl="0" indent="-182562" algn="l" rtl="0">
              <a:lnSpc>
                <a:spcPct val="100000"/>
              </a:lnSpc>
              <a:spcBef>
                <a:spcPts val="480"/>
              </a:spcBef>
              <a:spcAft>
                <a:spcPts val="0"/>
              </a:spcAft>
              <a:buClr>
                <a:schemeClr val="accent1"/>
              </a:buClr>
              <a:buSzPct val="85000"/>
              <a:buFont typeface="Arial"/>
              <a:buChar char="•"/>
            </a:pPr>
            <a:r>
              <a:rPr lang="en-US" sz="2400" b="0" i="0" u="none" strike="noStrike" cap="none" baseline="0" dirty="0">
                <a:solidFill>
                  <a:schemeClr val="dk1"/>
                </a:solidFill>
                <a:latin typeface="Arial"/>
                <a:ea typeface="Arial"/>
                <a:cs typeface="Arial"/>
                <a:sym typeface="Arial"/>
              </a:rPr>
              <a:t>North </a:t>
            </a:r>
            <a:r>
              <a:rPr lang="en-US" sz="2400" b="0" i="0" u="none" strike="noStrike" cap="none" baseline="0" dirty="0" smtClean="0">
                <a:solidFill>
                  <a:schemeClr val="dk1"/>
                </a:solidFill>
                <a:latin typeface="Arial"/>
                <a:ea typeface="Arial"/>
                <a:cs typeface="Arial"/>
                <a:sym typeface="Arial"/>
              </a:rPr>
              <a:t>Birmingham</a:t>
            </a:r>
          </a:p>
          <a:p>
            <a:pPr marL="182562" marR="0" lvl="0" indent="-182562" algn="l" rtl="0">
              <a:lnSpc>
                <a:spcPct val="100000"/>
              </a:lnSpc>
              <a:spcBef>
                <a:spcPts val="480"/>
              </a:spcBef>
              <a:spcAft>
                <a:spcPts val="0"/>
              </a:spcAft>
              <a:buClr>
                <a:schemeClr val="accent1"/>
              </a:buClr>
              <a:buSzPct val="85000"/>
              <a:buFont typeface="Arial"/>
              <a:buChar char="•"/>
            </a:pPr>
            <a:endParaRPr lang="en-US" sz="2400" dirty="0">
              <a:solidFill>
                <a:schemeClr val="dk1"/>
              </a:solidFill>
            </a:endParaRPr>
          </a:p>
          <a:p>
            <a:pPr marL="182562" marR="0" lvl="0" indent="-182562" algn="l" rtl="0">
              <a:lnSpc>
                <a:spcPct val="100000"/>
              </a:lnSpc>
              <a:spcBef>
                <a:spcPts val="480"/>
              </a:spcBef>
              <a:spcAft>
                <a:spcPts val="0"/>
              </a:spcAft>
              <a:buClr>
                <a:schemeClr val="accent1"/>
              </a:buClr>
              <a:buSzPct val="85000"/>
              <a:buFont typeface="Arial"/>
              <a:buChar char="•"/>
            </a:pPr>
            <a:endParaRPr lang="en-US" sz="2400" b="0" i="0" u="none" strike="noStrike" cap="none" baseline="0" dirty="0" smtClean="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ct val="85000"/>
              <a:buNone/>
            </a:pPr>
            <a:endParaRPr lang="en-US" sz="2400" dirty="0">
              <a:solidFill>
                <a:schemeClr val="dk1"/>
              </a:solidFill>
            </a:endParaRPr>
          </a:p>
          <a:p>
            <a:pPr marL="0" marR="0" lvl="0" indent="0" algn="l" rtl="0">
              <a:lnSpc>
                <a:spcPct val="100000"/>
              </a:lnSpc>
              <a:spcBef>
                <a:spcPts val="480"/>
              </a:spcBef>
              <a:spcAft>
                <a:spcPts val="0"/>
              </a:spcAft>
              <a:buClr>
                <a:schemeClr val="accent1"/>
              </a:buClr>
              <a:buSzPct val="85000"/>
              <a:buNone/>
            </a:pPr>
            <a:endParaRPr lang="en-US" b="0" i="0" u="none" strike="noStrike" cap="none" baseline="0" dirty="0" smtClean="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ct val="85000"/>
              <a:buNone/>
            </a:pPr>
            <a:r>
              <a:rPr lang="en-US" b="0" i="0" u="none" strike="noStrike" cap="none" baseline="0" dirty="0" smtClean="0">
                <a:solidFill>
                  <a:schemeClr val="dk1"/>
                </a:solidFill>
                <a:latin typeface="Arial"/>
                <a:ea typeface="Arial"/>
                <a:cs typeface="Arial"/>
                <a:sym typeface="Arial"/>
              </a:rPr>
              <a:t>*Denotes EPA designated 35</a:t>
            </a:r>
            <a:r>
              <a:rPr lang="en-US" b="0" i="0" u="none" strike="noStrike" cap="none" baseline="30000" dirty="0" smtClean="0">
                <a:solidFill>
                  <a:schemeClr val="dk1"/>
                </a:solidFill>
                <a:latin typeface="Arial"/>
                <a:ea typeface="Arial"/>
                <a:cs typeface="Arial"/>
                <a:sym typeface="Arial"/>
              </a:rPr>
              <a:t>th </a:t>
            </a:r>
            <a:r>
              <a:rPr lang="en-US" b="0" i="0" u="none" strike="noStrike" cap="none" baseline="0" dirty="0" smtClean="0">
                <a:solidFill>
                  <a:schemeClr val="dk1"/>
                </a:solidFill>
                <a:latin typeface="Arial"/>
                <a:ea typeface="Arial"/>
                <a:cs typeface="Arial"/>
                <a:sym typeface="Arial"/>
              </a:rPr>
              <a:t>Avenue </a:t>
            </a:r>
            <a:r>
              <a:rPr lang="en-US" dirty="0" smtClean="0">
                <a:solidFill>
                  <a:schemeClr val="dk1"/>
                </a:solidFill>
              </a:rPr>
              <a:t>Superfund Site</a:t>
            </a:r>
            <a:endParaRPr lang="en-US" b="0" i="0" u="none" strike="noStrike" cap="none" baseline="0" dirty="0" smtClean="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ct val="85000"/>
              <a:buNone/>
            </a:pPr>
            <a:endParaRPr lang="en-US" sz="2400" b="0" i="0" u="none" strike="noStrike" cap="none" baseline="0" dirty="0">
              <a:solidFill>
                <a:schemeClr val="dk1"/>
              </a:solidFill>
              <a:latin typeface="Arial"/>
              <a:ea typeface="Arial"/>
              <a:cs typeface="Arial"/>
              <a:sym typeface="Arial"/>
            </a:endParaRPr>
          </a:p>
        </p:txBody>
      </p:sp>
      <p:pic>
        <p:nvPicPr>
          <p:cNvPr id="87" name="Shape 87"/>
          <p:cNvPicPr preferRelativeResize="0"/>
          <p:nvPr/>
        </p:nvPicPr>
        <p:blipFill>
          <a:blip r:embed="rId3"/>
          <a:stretch>
            <a:fillRect/>
          </a:stretch>
        </p:blipFill>
        <p:spPr>
          <a:xfrm>
            <a:off x="3785425" y="1371600"/>
            <a:ext cx="5076825" cy="53340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457200"/>
            <a:ext cx="8229600" cy="990599"/>
          </a:xfrm>
          <a:prstGeom prst="rect">
            <a:avLst/>
          </a:prstGeom>
        </p:spPr>
        <p:txBody>
          <a:bodyPr lIns="91425" tIns="91425" rIns="91425" bIns="91425" anchor="ctr" anchorCtr="0">
            <a:noAutofit/>
          </a:bodyPr>
          <a:lstStyle/>
          <a:p>
            <a:pPr>
              <a:buNone/>
            </a:pPr>
            <a:r>
              <a:rPr lang="en-US" sz="4000" dirty="0">
                <a:solidFill>
                  <a:schemeClr val="dk2"/>
                </a:solidFill>
              </a:rPr>
              <a:t>Neighborhood Demographics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876800"/>
          </a:xfrm>
          <a:prstGeom prst="rect">
            <a:avLst/>
          </a:prstGeom>
          <a:noFill/>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lvl="0" rtl="0">
              <a:buClr>
                <a:srgbClr val="000000"/>
              </a:buClr>
              <a:buSzPct val="27500"/>
              <a:buFont typeface="Arial"/>
              <a:buNone/>
            </a:pPr>
            <a:r>
              <a:rPr lang="en-US" sz="4000">
                <a:solidFill>
                  <a:schemeClr val="dk2"/>
                </a:solidFill>
              </a:rPr>
              <a:t>Jefferson County Health Data</a:t>
            </a:r>
          </a:p>
          <a:p>
            <a:endParaRPr lang="en-US" sz="4000">
              <a:solidFill>
                <a:schemeClr val="dk2"/>
              </a:solidFill>
            </a:endParaRPr>
          </a:p>
        </p:txBody>
      </p:sp>
      <p:sp>
        <p:nvSpPr>
          <p:cNvPr id="100" name="Shape 100"/>
          <p:cNvSpPr txBox="1">
            <a:spLocks noGrp="1"/>
          </p:cNvSpPr>
          <p:nvPr>
            <p:ph type="body" idx="1"/>
          </p:nvPr>
        </p:nvSpPr>
        <p:spPr>
          <a:xfrm>
            <a:off x="457200" y="1600200"/>
            <a:ext cx="8229600" cy="4876799"/>
          </a:xfrm>
          <a:prstGeom prst="rect">
            <a:avLst/>
          </a:prstGeom>
        </p:spPr>
        <p:txBody>
          <a:bodyPr lIns="91425" tIns="91425" rIns="91425" bIns="91425" anchor="t" anchorCtr="0">
            <a:noAutofit/>
          </a:bodyPr>
          <a:lstStyle/>
          <a:p>
            <a:pPr marL="0" lvl="0" indent="0" rtl="0">
              <a:lnSpc>
                <a:spcPct val="115000"/>
              </a:lnSpc>
              <a:spcBef>
                <a:spcPts val="700"/>
              </a:spcBef>
              <a:buClr>
                <a:srgbClr val="000000"/>
              </a:buClr>
              <a:buSzPct val="45833"/>
              <a:buFont typeface="Arial"/>
              <a:buNone/>
            </a:pPr>
            <a:r>
              <a:rPr lang="en-US" sz="2400" dirty="0" smtClean="0"/>
              <a:t>Primary </a:t>
            </a:r>
            <a:r>
              <a:rPr lang="en-US" sz="2400" dirty="0"/>
              <a:t>Health </a:t>
            </a:r>
            <a:r>
              <a:rPr lang="en-US" sz="2400" dirty="0" smtClean="0"/>
              <a:t>Indicators:</a:t>
            </a:r>
          </a:p>
          <a:p>
            <a:pPr marL="182562" lvl="0" indent="-182562">
              <a:spcBef>
                <a:spcPts val="0"/>
              </a:spcBef>
              <a:buSzPct val="85000"/>
            </a:pPr>
            <a:r>
              <a:rPr lang="en-US" sz="2400" dirty="0" smtClean="0">
                <a:solidFill>
                  <a:schemeClr val="dk1"/>
                </a:solidFill>
              </a:rPr>
              <a:t>Overweight/Obese: 66%</a:t>
            </a:r>
            <a:endParaRPr lang="en-US" sz="2400" dirty="0">
              <a:solidFill>
                <a:schemeClr val="dk1"/>
              </a:solidFill>
            </a:endParaRPr>
          </a:p>
          <a:p>
            <a:pPr marL="182562" lvl="0" indent="-182562">
              <a:buSzPct val="85000"/>
            </a:pPr>
            <a:r>
              <a:rPr lang="en-US" sz="2400" dirty="0" smtClean="0">
                <a:solidFill>
                  <a:schemeClr val="dk1"/>
                </a:solidFill>
              </a:rPr>
              <a:t>Smokers: 21%</a:t>
            </a:r>
          </a:p>
          <a:p>
            <a:pPr marL="182562" lvl="0" indent="-182562">
              <a:buSzPct val="85000"/>
            </a:pPr>
            <a:r>
              <a:rPr lang="en-US" sz="2400" dirty="0" smtClean="0"/>
              <a:t>Prevalence </a:t>
            </a:r>
            <a:r>
              <a:rPr lang="en-US" sz="2400" dirty="0"/>
              <a:t>of Heart Disease: </a:t>
            </a:r>
            <a:r>
              <a:rPr lang="en-US" sz="2400" dirty="0" smtClean="0"/>
              <a:t>5.4%</a:t>
            </a:r>
          </a:p>
          <a:p>
            <a:pPr marL="182562" lvl="0" indent="-182562">
              <a:buSzPct val="85000"/>
            </a:pPr>
            <a:r>
              <a:rPr lang="en-US" sz="2400" dirty="0" smtClean="0"/>
              <a:t>Self </a:t>
            </a:r>
            <a:r>
              <a:rPr lang="en-US" sz="2400" dirty="0"/>
              <a:t>Reported Poor Health: </a:t>
            </a:r>
            <a:r>
              <a:rPr lang="en-US" sz="2400" dirty="0" smtClean="0"/>
              <a:t>16.9%</a:t>
            </a:r>
          </a:p>
          <a:p>
            <a:pPr marL="0" lvl="0" indent="0">
              <a:buSzPct val="85000"/>
              <a:buNone/>
            </a:pPr>
            <a:r>
              <a:rPr lang="en-US" sz="2400" dirty="0" smtClean="0"/>
              <a:t>Social/Economic Indicators</a:t>
            </a:r>
          </a:p>
          <a:p>
            <a:pPr marL="182562" lvl="0" indent="-182562">
              <a:buSzPct val="85000"/>
            </a:pPr>
            <a:r>
              <a:rPr lang="en-US" sz="2400" dirty="0" smtClean="0"/>
              <a:t>Inadequate </a:t>
            </a:r>
            <a:r>
              <a:rPr lang="en-US" sz="2400" dirty="0"/>
              <a:t>Social Support: </a:t>
            </a:r>
            <a:r>
              <a:rPr lang="en-US" sz="2400" dirty="0" smtClean="0"/>
              <a:t>22.5%</a:t>
            </a:r>
          </a:p>
          <a:p>
            <a:pPr marL="182562" lvl="0" indent="-182562">
              <a:buSzPct val="85000"/>
            </a:pPr>
            <a:r>
              <a:rPr lang="en-US" sz="2400" dirty="0" smtClean="0"/>
              <a:t>Children </a:t>
            </a:r>
            <a:r>
              <a:rPr lang="en-US" sz="2400" dirty="0"/>
              <a:t>eligible for Free/Reduced Lunch: </a:t>
            </a:r>
            <a:r>
              <a:rPr lang="en-US" sz="2400" dirty="0" smtClean="0"/>
              <a:t>47.4%</a:t>
            </a:r>
          </a:p>
          <a:p>
            <a:pPr marL="182562" lvl="0" indent="-182562">
              <a:buSzPct val="85000"/>
            </a:pPr>
            <a:r>
              <a:rPr lang="en-US" sz="2400" dirty="0" smtClean="0"/>
              <a:t>Unemployment</a:t>
            </a:r>
            <a:r>
              <a:rPr lang="en-US" sz="2400" dirty="0"/>
              <a:t>: </a:t>
            </a:r>
            <a:r>
              <a:rPr lang="en-US" sz="2400" dirty="0" smtClean="0"/>
              <a:t>5.3%</a:t>
            </a:r>
          </a:p>
          <a:p>
            <a:pPr marL="182562" lvl="0" indent="-182562">
              <a:buSzPct val="85000"/>
            </a:pPr>
            <a:r>
              <a:rPr lang="en-US" sz="2400" dirty="0" smtClean="0"/>
              <a:t>Days </a:t>
            </a:r>
            <a:r>
              <a:rPr lang="en-US" sz="2400" dirty="0"/>
              <a:t>exceeding </a:t>
            </a:r>
            <a:r>
              <a:rPr lang="en-US" sz="2400" dirty="0" smtClean="0"/>
              <a:t>standard </a:t>
            </a:r>
            <a:r>
              <a:rPr lang="en-US" sz="2400" dirty="0"/>
              <a:t>air quality </a:t>
            </a:r>
            <a:r>
              <a:rPr lang="en-US" sz="2400" dirty="0" smtClean="0"/>
              <a:t>measures: </a:t>
            </a:r>
            <a:r>
              <a:rPr lang="en-US" sz="2400" dirty="0"/>
              <a:t>1.75% </a:t>
            </a:r>
          </a:p>
          <a:p>
            <a:endParaRPr lang="en-US"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0" i="0" u="none" strike="noStrike" cap="none" baseline="0" dirty="0">
                <a:solidFill>
                  <a:schemeClr val="dk2"/>
                </a:solidFill>
                <a:latin typeface="Arial"/>
                <a:ea typeface="Arial"/>
                <a:cs typeface="Arial"/>
                <a:sym typeface="Arial"/>
              </a:rPr>
              <a:t>What </a:t>
            </a:r>
            <a:r>
              <a:rPr lang="en-US" sz="4000" dirty="0">
                <a:solidFill>
                  <a:schemeClr val="dk2"/>
                </a:solidFill>
              </a:rPr>
              <a:t>are</a:t>
            </a:r>
            <a:r>
              <a:rPr lang="en-US" sz="4000" b="0" i="0" u="none" strike="noStrike" cap="none" baseline="0" dirty="0">
                <a:solidFill>
                  <a:schemeClr val="dk2"/>
                </a:solidFill>
                <a:latin typeface="Arial"/>
                <a:ea typeface="Arial"/>
                <a:cs typeface="Arial"/>
                <a:sym typeface="Arial"/>
              </a:rPr>
              <a:t> </a:t>
            </a:r>
            <a:r>
              <a:rPr lang="en-US" sz="4000" dirty="0" smtClean="0">
                <a:solidFill>
                  <a:schemeClr val="dk2"/>
                </a:solidFill>
              </a:rPr>
              <a:t>HIA Health Determinants? </a:t>
            </a:r>
            <a:endParaRPr lang="en-US" sz="4000" b="0" i="0" u="none" strike="noStrike" cap="none" baseline="0" dirty="0">
              <a:solidFill>
                <a:schemeClr val="dk2"/>
              </a:solidFill>
              <a:latin typeface="Arial"/>
              <a:ea typeface="Arial"/>
              <a:cs typeface="Arial"/>
              <a:sym typeface="Arial"/>
            </a:endParaRPr>
          </a:p>
        </p:txBody>
      </p:sp>
      <p:sp>
        <p:nvSpPr>
          <p:cNvPr id="122" name="Shape 122"/>
          <p:cNvSpPr txBox="1">
            <a:spLocks noGrp="1"/>
          </p:cNvSpPr>
          <p:nvPr>
            <p:ph type="body" idx="1"/>
          </p:nvPr>
        </p:nvSpPr>
        <p:spPr>
          <a:xfrm>
            <a:off x="381000" y="1524000"/>
            <a:ext cx="8229600" cy="487679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200" dirty="0"/>
              <a:t>Health determinants that come together to affect the health of individuals and </a:t>
            </a:r>
            <a:r>
              <a:rPr lang="en-US" sz="2200" dirty="0" smtClean="0"/>
              <a:t>communities: </a:t>
            </a:r>
            <a:endParaRPr lang="en-US" sz="2200" dirty="0"/>
          </a:p>
          <a:p>
            <a:pPr marL="457200" marR="0" lvl="0" indent="-368300" algn="l" rtl="0">
              <a:spcBef>
                <a:spcPts val="0"/>
              </a:spcBef>
              <a:buClr>
                <a:schemeClr val="accent1"/>
              </a:buClr>
              <a:buSzPct val="100000"/>
              <a:buFont typeface="Arial"/>
              <a:buChar char="•"/>
            </a:pPr>
            <a:r>
              <a:rPr lang="en-US" sz="2200" dirty="0"/>
              <a:t>S</a:t>
            </a:r>
            <a:r>
              <a:rPr lang="en-US" sz="2200" dirty="0" smtClean="0"/>
              <a:t>ocial/economic </a:t>
            </a:r>
            <a:r>
              <a:rPr lang="en-US" sz="2200" dirty="0"/>
              <a:t>determinants</a:t>
            </a:r>
          </a:p>
          <a:p>
            <a:pPr marL="457200" marR="0" lvl="0" indent="-368300" algn="l" rtl="0">
              <a:spcBef>
                <a:spcPts val="0"/>
              </a:spcBef>
              <a:buClr>
                <a:schemeClr val="accent1"/>
              </a:buClr>
              <a:buSzPct val="100000"/>
              <a:buFont typeface="Arial"/>
              <a:buChar char="•"/>
            </a:pPr>
            <a:r>
              <a:rPr lang="en-US" sz="2200" dirty="0"/>
              <a:t>P</a:t>
            </a:r>
            <a:r>
              <a:rPr lang="en-US" sz="2200" dirty="0" smtClean="0"/>
              <a:t>hysical </a:t>
            </a:r>
            <a:r>
              <a:rPr lang="en-US" sz="2200" dirty="0"/>
              <a:t>environment</a:t>
            </a:r>
          </a:p>
          <a:p>
            <a:pPr marL="457200" marR="0" lvl="0" indent="-368300" algn="l" rtl="0">
              <a:spcBef>
                <a:spcPts val="0"/>
              </a:spcBef>
              <a:buClr>
                <a:schemeClr val="accent1"/>
              </a:buClr>
              <a:buSzPct val="100000"/>
              <a:buFont typeface="Arial"/>
              <a:buChar char="•"/>
            </a:pPr>
            <a:r>
              <a:rPr lang="en-US" sz="2200" dirty="0"/>
              <a:t>P</a:t>
            </a:r>
            <a:r>
              <a:rPr lang="en-US" sz="2200" dirty="0" smtClean="0"/>
              <a:t>erson’s </a:t>
            </a:r>
            <a:r>
              <a:rPr lang="en-US" sz="2200" dirty="0"/>
              <a:t>individual characteristics and behaviors</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marR="0" lvl="0" indent="0" algn="l" rtl="0">
              <a:spcBef>
                <a:spcPts val="0"/>
              </a:spcBef>
              <a:buNone/>
            </a:pPr>
            <a:r>
              <a:rPr lang="en-US" sz="2200" dirty="0" smtClean="0"/>
              <a:t>It’s </a:t>
            </a:r>
            <a:r>
              <a:rPr lang="en-US" sz="2200" dirty="0"/>
              <a:t>all a matter of </a:t>
            </a:r>
            <a:r>
              <a:rPr lang="en-US" sz="2200" i="1" dirty="0"/>
              <a:t>place. </a:t>
            </a:r>
          </a:p>
          <a:p>
            <a:pPr marL="1371600" marR="0" lvl="0" indent="457200" algn="l" rtl="0">
              <a:spcBef>
                <a:spcPts val="0"/>
              </a:spcBef>
              <a:buNone/>
            </a:pPr>
            <a:r>
              <a:rPr lang="en-US" sz="900" dirty="0"/>
              <a:t>Source: World Health Organization, “Determinants of Health.” Healthy People 2020, “Social Determinants of Health.” </a:t>
            </a:r>
          </a:p>
          <a:p>
            <a:endParaRPr lang="en-US" sz="900" dirty="0"/>
          </a:p>
          <a:p>
            <a:endParaRPr lang="en-US" sz="900" dirty="0"/>
          </a:p>
          <a:p>
            <a:endParaRPr lang="en-US" sz="900" dirty="0"/>
          </a:p>
          <a:p>
            <a:endParaRPr lang="en-US" sz="900" dirty="0"/>
          </a:p>
        </p:txBody>
      </p:sp>
      <p:graphicFrame>
        <p:nvGraphicFramePr>
          <p:cNvPr id="123" name="Shape 123"/>
          <p:cNvGraphicFramePr/>
          <p:nvPr>
            <p:extLst>
              <p:ext uri="{D42A27DB-BD31-4B8C-83A1-F6EECF244321}">
                <p14:modId xmlns:p14="http://schemas.microsoft.com/office/powerpoint/2010/main" val="2897151746"/>
              </p:ext>
            </p:extLst>
          </p:nvPr>
        </p:nvGraphicFramePr>
        <p:xfrm>
          <a:off x="457200" y="3429000"/>
          <a:ext cx="3881475" cy="2377259"/>
        </p:xfrm>
        <a:graphic>
          <a:graphicData uri="http://schemas.openxmlformats.org/drawingml/2006/table">
            <a:tbl>
              <a:tblPr>
                <a:noFill/>
                <a:tableStyleId>{BA1FFB7D-F4A6-4209-AE40-482D3151752A}</a:tableStyleId>
              </a:tblPr>
              <a:tblGrid>
                <a:gridCol w="3881475"/>
              </a:tblGrid>
              <a:tr h="396200">
                <a:tc>
                  <a:txBody>
                    <a:bodyPr/>
                    <a:lstStyle/>
                    <a:p>
                      <a:pPr>
                        <a:buNone/>
                      </a:pPr>
                      <a:r>
                        <a:rPr lang="en-US" b="1" dirty="0"/>
                        <a:t>Social/Economic Examples</a:t>
                      </a:r>
                    </a:p>
                  </a:txBody>
                  <a:tcPr marL="91425" marR="91425" marT="91425" marB="91425"/>
                </a:tc>
              </a:tr>
              <a:tr h="396200">
                <a:tc>
                  <a:txBody>
                    <a:bodyPr/>
                    <a:lstStyle/>
                    <a:p>
                      <a:pPr rtl="0">
                        <a:buNone/>
                      </a:pPr>
                      <a:r>
                        <a:rPr lang="en-US"/>
                        <a:t>Availability of resources to meet daily needs</a:t>
                      </a:r>
                    </a:p>
                  </a:txBody>
                  <a:tcPr marL="91425" marR="91425" marT="91425" marB="91425"/>
                </a:tc>
              </a:tr>
              <a:tr h="396200">
                <a:tc>
                  <a:txBody>
                    <a:bodyPr/>
                    <a:lstStyle/>
                    <a:p>
                      <a:pPr rtl="0">
                        <a:buNone/>
                      </a:pPr>
                      <a:r>
                        <a:rPr lang="en-US"/>
                        <a:t>Quality of education</a:t>
                      </a:r>
                    </a:p>
                  </a:txBody>
                  <a:tcPr marL="91425" marR="91425" marT="91425" marB="91425"/>
                </a:tc>
              </a:tr>
              <a:tr h="396200">
                <a:tc>
                  <a:txBody>
                    <a:bodyPr/>
                    <a:lstStyle/>
                    <a:p>
                      <a:pPr rtl="0">
                        <a:buNone/>
                      </a:pPr>
                      <a:r>
                        <a:rPr lang="en-US"/>
                        <a:t>Public safety</a:t>
                      </a:r>
                    </a:p>
                  </a:txBody>
                  <a:tcPr marL="91425" marR="91425" marT="91425" marB="91425"/>
                </a:tc>
              </a:tr>
              <a:tr h="396200">
                <a:tc>
                  <a:txBody>
                    <a:bodyPr/>
                    <a:lstStyle/>
                    <a:p>
                      <a:pPr rtl="0">
                        <a:buNone/>
                      </a:pPr>
                      <a:r>
                        <a:rPr lang="en-US"/>
                        <a:t>Social support</a:t>
                      </a:r>
                    </a:p>
                  </a:txBody>
                  <a:tcPr marL="91425" marR="91425" marT="91425" marB="91425"/>
                </a:tc>
              </a:tr>
              <a:tr h="396200">
                <a:tc>
                  <a:txBody>
                    <a:bodyPr/>
                    <a:lstStyle/>
                    <a:p>
                      <a:pPr rtl="0">
                        <a:buNone/>
                      </a:pPr>
                      <a:r>
                        <a:rPr lang="en-US" dirty="0"/>
                        <a:t>Language/literacy</a:t>
                      </a:r>
                    </a:p>
                  </a:txBody>
                  <a:tcPr marL="91425" marR="91425" marT="91425" marB="91425"/>
                </a:tc>
              </a:tr>
            </a:tbl>
          </a:graphicData>
        </a:graphic>
      </p:graphicFrame>
      <p:graphicFrame>
        <p:nvGraphicFramePr>
          <p:cNvPr id="124" name="Shape 124"/>
          <p:cNvGraphicFramePr/>
          <p:nvPr>
            <p:extLst>
              <p:ext uri="{D42A27DB-BD31-4B8C-83A1-F6EECF244321}">
                <p14:modId xmlns:p14="http://schemas.microsoft.com/office/powerpoint/2010/main" val="4278933402"/>
              </p:ext>
            </p:extLst>
          </p:nvPr>
        </p:nvGraphicFramePr>
        <p:xfrm>
          <a:off x="4572000" y="3429000"/>
          <a:ext cx="4107600" cy="2377259"/>
        </p:xfrm>
        <a:graphic>
          <a:graphicData uri="http://schemas.openxmlformats.org/drawingml/2006/table">
            <a:tbl>
              <a:tblPr>
                <a:noFill/>
                <a:tableStyleId>{FCDD6648-A397-48A1-A4A3-ED7D2223CF2E}</a:tableStyleId>
              </a:tblPr>
              <a:tblGrid>
                <a:gridCol w="4107600"/>
              </a:tblGrid>
              <a:tr h="396200">
                <a:tc>
                  <a:txBody>
                    <a:bodyPr/>
                    <a:lstStyle/>
                    <a:p>
                      <a:pPr lvl="0" rtl="0">
                        <a:buNone/>
                      </a:pPr>
                      <a:r>
                        <a:rPr lang="en-US" b="1" dirty="0"/>
                        <a:t>Physical/environmental examples</a:t>
                      </a:r>
                    </a:p>
                  </a:txBody>
                  <a:tcPr marL="91425" marR="91425" marT="91425" marB="91425"/>
                </a:tc>
              </a:tr>
              <a:tr h="396200">
                <a:tc>
                  <a:txBody>
                    <a:bodyPr/>
                    <a:lstStyle/>
                    <a:p>
                      <a:pPr rtl="0">
                        <a:buNone/>
                      </a:pPr>
                      <a:r>
                        <a:rPr lang="en-US"/>
                        <a:t>Green space</a:t>
                      </a:r>
                    </a:p>
                  </a:txBody>
                  <a:tcPr marL="91425" marR="91425" marT="91425" marB="91425"/>
                </a:tc>
              </a:tr>
              <a:tr h="396200">
                <a:tc>
                  <a:txBody>
                    <a:bodyPr/>
                    <a:lstStyle/>
                    <a:p>
                      <a:pPr rtl="0">
                        <a:buNone/>
                      </a:pPr>
                      <a:r>
                        <a:rPr lang="en-US"/>
                        <a:t>Built environment (sidewalks, buildings, etc)</a:t>
                      </a:r>
                    </a:p>
                  </a:txBody>
                  <a:tcPr marL="91425" marR="91425" marT="91425" marB="91425"/>
                </a:tc>
              </a:tr>
              <a:tr h="396200">
                <a:tc>
                  <a:txBody>
                    <a:bodyPr/>
                    <a:lstStyle/>
                    <a:p>
                      <a:pPr rtl="0">
                        <a:buNone/>
                      </a:pPr>
                      <a:r>
                        <a:rPr lang="en-US"/>
                        <a:t>Quality of housing</a:t>
                      </a:r>
                    </a:p>
                  </a:txBody>
                  <a:tcPr marL="91425" marR="91425" marT="91425" marB="91425"/>
                </a:tc>
              </a:tr>
              <a:tr h="396200">
                <a:tc>
                  <a:txBody>
                    <a:bodyPr/>
                    <a:lstStyle/>
                    <a:p>
                      <a:pPr rtl="0">
                        <a:buNone/>
                      </a:pPr>
                      <a:r>
                        <a:rPr lang="en-US" dirty="0"/>
                        <a:t>Exposure to </a:t>
                      </a:r>
                      <a:r>
                        <a:rPr lang="en-US" dirty="0" smtClean="0"/>
                        <a:t>toxic </a:t>
                      </a:r>
                      <a:r>
                        <a:rPr lang="en-US" dirty="0"/>
                        <a:t>substances</a:t>
                      </a:r>
                    </a:p>
                  </a:txBody>
                  <a:tcPr marL="91425" marR="91425" marT="91425" marB="91425"/>
                </a:tc>
              </a:tr>
              <a:tr h="396200">
                <a:tc>
                  <a:txBody>
                    <a:bodyPr/>
                    <a:lstStyle/>
                    <a:p>
                      <a:pPr rtl="0">
                        <a:buNone/>
                      </a:pPr>
                      <a:r>
                        <a:rPr lang="en-US" dirty="0"/>
                        <a:t>Traffic hazards </a:t>
                      </a:r>
                    </a:p>
                  </a:txBody>
                  <a:tcPr marL="91425" marR="91425" marT="91425" marB="91425"/>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buNone/>
            </a:pPr>
            <a:r>
              <a:rPr lang="en-US" sz="4000" dirty="0" smtClean="0">
                <a:solidFill>
                  <a:schemeClr val="dk2"/>
                </a:solidFill>
              </a:rPr>
              <a:t>Initial Scoping Topics</a:t>
            </a:r>
            <a:endParaRPr lang="en-US" sz="4000" dirty="0">
              <a:solidFill>
                <a:schemeClr val="dk2"/>
              </a:solidFill>
            </a:endParaRPr>
          </a:p>
        </p:txBody>
      </p:sp>
      <p:sp>
        <p:nvSpPr>
          <p:cNvPr id="4" name="TextBox 3"/>
          <p:cNvSpPr txBox="1"/>
          <p:nvPr/>
        </p:nvSpPr>
        <p:spPr>
          <a:xfrm>
            <a:off x="685800" y="1600200"/>
            <a:ext cx="7010400" cy="4616648"/>
          </a:xfrm>
          <a:prstGeom prst="rect">
            <a:avLst/>
          </a:prstGeom>
          <a:noFill/>
        </p:spPr>
        <p:txBody>
          <a:bodyPr wrap="square" rtlCol="0">
            <a:spAutoFit/>
          </a:bodyPr>
          <a:lstStyle/>
          <a:p>
            <a:pPr fontAlgn="t"/>
            <a:r>
              <a:rPr lang="en-US" sz="2000" dirty="0"/>
              <a:t>Access to Health </a:t>
            </a:r>
            <a:r>
              <a:rPr lang="en-US" sz="2000" dirty="0" smtClean="0"/>
              <a:t>Care</a:t>
            </a:r>
            <a:endParaRPr lang="en-US" sz="2000" dirty="0"/>
          </a:p>
          <a:p>
            <a:pPr fontAlgn="t"/>
            <a:r>
              <a:rPr lang="en-US" sz="2000" dirty="0"/>
              <a:t>Pollution/Contamination/ Waste Piles (Air/Water/Soil)</a:t>
            </a:r>
          </a:p>
          <a:p>
            <a:pPr fontAlgn="t"/>
            <a:r>
              <a:rPr lang="en-US" sz="2000" dirty="0" smtClean="0"/>
              <a:t>Connectivity/Community </a:t>
            </a:r>
            <a:r>
              <a:rPr lang="en-US" sz="2000" dirty="0"/>
              <a:t>Cohesion (Ownership, Gardens)</a:t>
            </a:r>
          </a:p>
          <a:p>
            <a:pPr fontAlgn="t"/>
            <a:r>
              <a:rPr lang="en-US" sz="2000" dirty="0"/>
              <a:t>Quality/Secure Employment (Job training)</a:t>
            </a:r>
          </a:p>
          <a:p>
            <a:pPr fontAlgn="t"/>
            <a:r>
              <a:rPr lang="en-US" sz="2000" dirty="0"/>
              <a:t>Transportation (Walkability/Connectivity)</a:t>
            </a:r>
          </a:p>
          <a:p>
            <a:pPr fontAlgn="t"/>
            <a:r>
              <a:rPr lang="en-US" sz="2000" dirty="0"/>
              <a:t>Vacant Land/Properties/Clean Up/Buy Out Program</a:t>
            </a:r>
          </a:p>
          <a:p>
            <a:pPr fontAlgn="t"/>
            <a:r>
              <a:rPr lang="en-US" sz="2000" dirty="0"/>
              <a:t>Water (Drainage, Sources/Contamination)</a:t>
            </a:r>
          </a:p>
          <a:p>
            <a:pPr fontAlgn="t"/>
            <a:r>
              <a:rPr lang="en-US" sz="2000" dirty="0"/>
              <a:t>Access to Food</a:t>
            </a:r>
          </a:p>
          <a:p>
            <a:pPr fontAlgn="t"/>
            <a:r>
              <a:rPr lang="en-US" sz="2000" dirty="0"/>
              <a:t>Freight (Noise, Air)</a:t>
            </a:r>
          </a:p>
          <a:p>
            <a:pPr fontAlgn="t"/>
            <a:r>
              <a:rPr lang="en-US" sz="2000" dirty="0"/>
              <a:t>Violence/Crimes</a:t>
            </a:r>
          </a:p>
          <a:p>
            <a:pPr fontAlgn="t"/>
            <a:r>
              <a:rPr lang="en-US" sz="2000" dirty="0"/>
              <a:t>Parks/Recs (Recreation)</a:t>
            </a:r>
          </a:p>
          <a:p>
            <a:pPr fontAlgn="t"/>
            <a:r>
              <a:rPr lang="en-US" sz="2000" dirty="0"/>
              <a:t>Quality/Accessibility of Housing</a:t>
            </a:r>
          </a:p>
          <a:p>
            <a:pPr fontAlgn="t"/>
            <a:r>
              <a:rPr lang="en-US" sz="2000" dirty="0"/>
              <a:t>Open Space/Greenspace (Passive Green Infrastructure)</a:t>
            </a:r>
          </a:p>
          <a:p>
            <a:pPr fontAlgn="t"/>
            <a:r>
              <a:rPr lang="en-US" sz="2000" dirty="0"/>
              <a:t>Education</a:t>
            </a:r>
          </a:p>
          <a:p>
            <a:endParaRPr lang="en-US" dirty="0"/>
          </a:p>
        </p:txBody>
      </p:sp>
    </p:spTree>
    <p:extLst>
      <p:ext uri="{BB962C8B-B14F-4D97-AF65-F5344CB8AC3E}">
        <p14:creationId xmlns:p14="http://schemas.microsoft.com/office/powerpoint/2010/main" val="43422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0" i="0" u="none" strike="noStrike" cap="none" baseline="0" dirty="0">
                <a:solidFill>
                  <a:schemeClr val="dk2"/>
                </a:solidFill>
                <a:latin typeface="Arial"/>
                <a:ea typeface="Arial"/>
                <a:cs typeface="Arial"/>
                <a:sym typeface="Arial"/>
              </a:rPr>
              <a:t>Presentation Overview</a:t>
            </a:r>
          </a:p>
        </p:txBody>
      </p:sp>
      <p:sp>
        <p:nvSpPr>
          <p:cNvPr id="56" name="Shape 56"/>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457200" lvl="0" indent="-381000" rtl="0">
              <a:lnSpc>
                <a:spcPct val="150000"/>
              </a:lnSpc>
              <a:spcBef>
                <a:spcPts val="0"/>
              </a:spcBef>
              <a:buClr>
                <a:schemeClr val="accent1"/>
              </a:buClr>
              <a:buSzPct val="100000"/>
              <a:buFont typeface="Arial"/>
              <a:buChar char="●"/>
            </a:pPr>
            <a:r>
              <a:rPr lang="en-US" sz="2400" dirty="0"/>
              <a:t>What is an HIA</a:t>
            </a:r>
            <a:r>
              <a:rPr lang="en-US" sz="2400" dirty="0" smtClean="0"/>
              <a:t>?</a:t>
            </a:r>
          </a:p>
          <a:p>
            <a:pPr marL="457200" lvl="0" indent="-381000" rtl="0">
              <a:lnSpc>
                <a:spcPct val="150000"/>
              </a:lnSpc>
              <a:spcBef>
                <a:spcPts val="0"/>
              </a:spcBef>
              <a:buClr>
                <a:schemeClr val="accent1"/>
              </a:buClr>
              <a:buSzPct val="100000"/>
              <a:buFont typeface="Arial"/>
              <a:buChar char="●"/>
            </a:pPr>
            <a:r>
              <a:rPr lang="en-US" sz="2400" dirty="0" smtClean="0"/>
              <a:t>HIA Steps</a:t>
            </a:r>
          </a:p>
          <a:p>
            <a:pPr marL="457200" lvl="0" indent="-381000" rtl="0">
              <a:lnSpc>
                <a:spcPct val="150000"/>
              </a:lnSpc>
              <a:spcBef>
                <a:spcPts val="0"/>
              </a:spcBef>
              <a:buClr>
                <a:schemeClr val="accent1"/>
              </a:buClr>
              <a:buSzPct val="100000"/>
              <a:buFont typeface="Arial"/>
              <a:buChar char="●"/>
            </a:pPr>
            <a:r>
              <a:rPr lang="en-US" sz="2400" dirty="0" smtClean="0"/>
              <a:t>North Birmingham HIA Timeline</a:t>
            </a:r>
            <a:endParaRPr lang="en-US" sz="2400" dirty="0"/>
          </a:p>
          <a:p>
            <a:pPr marL="457200" lvl="0" indent="-381000" rtl="0">
              <a:lnSpc>
                <a:spcPct val="150000"/>
              </a:lnSpc>
              <a:spcBef>
                <a:spcPts val="0"/>
              </a:spcBef>
              <a:buClr>
                <a:schemeClr val="accent1"/>
              </a:buClr>
              <a:buSzPct val="100000"/>
              <a:buFont typeface="Arial"/>
              <a:buChar char="●"/>
            </a:pPr>
            <a:r>
              <a:rPr lang="en-US" sz="2400" dirty="0" smtClean="0"/>
              <a:t>Community </a:t>
            </a:r>
            <a:r>
              <a:rPr lang="en-US" sz="2400" dirty="0"/>
              <a:t>Profiles</a:t>
            </a:r>
          </a:p>
          <a:p>
            <a:pPr marL="457200" lvl="0" indent="-381000" rtl="0">
              <a:lnSpc>
                <a:spcPct val="150000"/>
              </a:lnSpc>
              <a:spcBef>
                <a:spcPts val="0"/>
              </a:spcBef>
              <a:buClr>
                <a:schemeClr val="accent1"/>
              </a:buClr>
              <a:buSzPct val="100000"/>
              <a:buFont typeface="Arial"/>
              <a:buChar char="●"/>
            </a:pPr>
            <a:r>
              <a:rPr lang="en-US" sz="2400" dirty="0" smtClean="0"/>
              <a:t>Initial HIA Scoping Topics</a:t>
            </a:r>
          </a:p>
          <a:p>
            <a:pPr marL="457200" lvl="0" indent="-381000" rtl="0">
              <a:lnSpc>
                <a:spcPct val="150000"/>
              </a:lnSpc>
              <a:spcBef>
                <a:spcPts val="0"/>
              </a:spcBef>
              <a:buClr>
                <a:schemeClr val="accent1"/>
              </a:buClr>
              <a:buSzPct val="100000"/>
              <a:buFont typeface="Arial"/>
              <a:buChar char="●"/>
            </a:pPr>
            <a:r>
              <a:rPr lang="en-US" sz="2400" dirty="0" smtClean="0"/>
              <a:t>Finalized Scoping Topics</a:t>
            </a:r>
          </a:p>
          <a:p>
            <a:pPr marL="457200" lvl="0" indent="-381000" rtl="0">
              <a:lnSpc>
                <a:spcPct val="150000"/>
              </a:lnSpc>
              <a:spcBef>
                <a:spcPts val="0"/>
              </a:spcBef>
              <a:buClr>
                <a:schemeClr val="accent1"/>
              </a:buClr>
              <a:buSzPct val="100000"/>
              <a:buFont typeface="Arial"/>
              <a:buChar char="●"/>
            </a:pPr>
            <a:r>
              <a:rPr lang="en-US" sz="2400" dirty="0" smtClean="0"/>
              <a:t>Topic Assessment</a:t>
            </a:r>
          </a:p>
          <a:p>
            <a:pPr marL="457200" lvl="0" indent="-381000" rtl="0">
              <a:lnSpc>
                <a:spcPct val="150000"/>
              </a:lnSpc>
              <a:spcBef>
                <a:spcPts val="0"/>
              </a:spcBef>
              <a:buClr>
                <a:schemeClr val="accent1"/>
              </a:buClr>
              <a:buSzPct val="100000"/>
              <a:buFont typeface="Arial"/>
              <a:buChar char="●"/>
            </a:pPr>
            <a:r>
              <a:rPr lang="en-US" sz="2400" dirty="0" smtClean="0"/>
              <a:t>Topic Recommendations</a:t>
            </a:r>
          </a:p>
          <a:p>
            <a:pPr marL="457200" lvl="0" indent="-381000" rtl="0">
              <a:lnSpc>
                <a:spcPct val="150000"/>
              </a:lnSpc>
              <a:spcBef>
                <a:spcPts val="0"/>
              </a:spcBef>
              <a:buClr>
                <a:schemeClr val="accent1"/>
              </a:buClr>
              <a:buSzPct val="100000"/>
              <a:buFont typeface="Arial"/>
              <a:buChar char="●"/>
            </a:pPr>
            <a:endParaRPr lang="en-US" sz="2400" dirty="0" smtClean="0"/>
          </a:p>
          <a:p>
            <a:endParaRPr lang="en-US"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buNone/>
            </a:pPr>
            <a:r>
              <a:rPr lang="en-US" sz="4000" dirty="0">
                <a:solidFill>
                  <a:schemeClr val="dk2"/>
                </a:solidFill>
              </a:rPr>
              <a:t>Initial </a:t>
            </a:r>
            <a:r>
              <a:rPr lang="en-US" sz="4000" dirty="0" smtClean="0">
                <a:solidFill>
                  <a:schemeClr val="dk2"/>
                </a:solidFill>
              </a:rPr>
              <a:t>Team </a:t>
            </a:r>
            <a:r>
              <a:rPr lang="en-US" sz="4000" dirty="0">
                <a:solidFill>
                  <a:schemeClr val="dk2"/>
                </a:solidFill>
              </a:rPr>
              <a:t>Research on </a:t>
            </a:r>
            <a:r>
              <a:rPr lang="en-US" sz="4000" dirty="0" smtClean="0">
                <a:solidFill>
                  <a:schemeClr val="dk2"/>
                </a:solidFill>
              </a:rPr>
              <a:t>Topics</a:t>
            </a:r>
            <a:endParaRPr lang="en-US" sz="4000" dirty="0">
              <a:solidFill>
                <a:schemeClr val="dk2"/>
              </a:solidFill>
            </a:endParaRPr>
          </a:p>
        </p:txBody>
      </p:sp>
      <p:sp>
        <p:nvSpPr>
          <p:cNvPr id="3" name="TextBox 2"/>
          <p:cNvSpPr txBox="1"/>
          <p:nvPr/>
        </p:nvSpPr>
        <p:spPr>
          <a:xfrm>
            <a:off x="685800" y="1676400"/>
            <a:ext cx="7086600" cy="5139869"/>
          </a:xfrm>
          <a:prstGeom prst="rect">
            <a:avLst/>
          </a:prstGeom>
          <a:noFill/>
        </p:spPr>
        <p:txBody>
          <a:bodyPr wrap="square" rtlCol="0">
            <a:spAutoFit/>
          </a:bodyPr>
          <a:lstStyle/>
          <a:p>
            <a:pPr fontAlgn="t"/>
            <a:r>
              <a:rPr lang="en-US" sz="2000" b="1" dirty="0"/>
              <a:t>Access to Health care</a:t>
            </a:r>
            <a:endParaRPr lang="en-US" sz="2000" dirty="0"/>
          </a:p>
          <a:p>
            <a:pPr fontAlgn="t"/>
            <a:r>
              <a:rPr lang="en-US" sz="2000" dirty="0"/>
              <a:t>Pollution/Contamination/ Waste Piles (Air/Water/Soil)</a:t>
            </a:r>
          </a:p>
          <a:p>
            <a:pPr fontAlgn="t"/>
            <a:r>
              <a:rPr lang="en-US" sz="2000" b="1" dirty="0" smtClean="0"/>
              <a:t>Connectivity/Community </a:t>
            </a:r>
            <a:r>
              <a:rPr lang="en-US" sz="2000" b="1" dirty="0"/>
              <a:t>Cohesion (Ownership, Gardens)</a:t>
            </a:r>
            <a:endParaRPr lang="en-US" sz="2000" dirty="0"/>
          </a:p>
          <a:p>
            <a:pPr fontAlgn="t"/>
            <a:r>
              <a:rPr lang="en-US" sz="2000" b="1" dirty="0"/>
              <a:t>Quality/Secure Employment (Job training)</a:t>
            </a:r>
            <a:endParaRPr lang="en-US" sz="2000" dirty="0"/>
          </a:p>
          <a:p>
            <a:pPr fontAlgn="t"/>
            <a:r>
              <a:rPr lang="en-US" sz="2000" dirty="0"/>
              <a:t>Transportation (Walkability/Connectivity)</a:t>
            </a:r>
          </a:p>
          <a:p>
            <a:pPr fontAlgn="t"/>
            <a:r>
              <a:rPr lang="en-US" sz="2000" dirty="0"/>
              <a:t>Vacant Land/Properties/Clean Up/Buy Out Program</a:t>
            </a:r>
          </a:p>
          <a:p>
            <a:pPr fontAlgn="t"/>
            <a:r>
              <a:rPr lang="en-US" sz="2000" dirty="0"/>
              <a:t>Water (Drainage, Sources/Contamination)</a:t>
            </a:r>
          </a:p>
          <a:p>
            <a:pPr fontAlgn="t"/>
            <a:r>
              <a:rPr lang="en-US" sz="2000" b="1" dirty="0"/>
              <a:t>Access to Food</a:t>
            </a:r>
            <a:endParaRPr lang="en-US" sz="2000" dirty="0"/>
          </a:p>
          <a:p>
            <a:pPr fontAlgn="t"/>
            <a:r>
              <a:rPr lang="en-US" sz="2000" b="1" dirty="0"/>
              <a:t>Freight (Noise, Air)</a:t>
            </a:r>
            <a:endParaRPr lang="en-US" sz="2000" dirty="0"/>
          </a:p>
          <a:p>
            <a:pPr fontAlgn="t"/>
            <a:r>
              <a:rPr lang="en-US" sz="2000" dirty="0"/>
              <a:t>Violence/Crimes</a:t>
            </a:r>
          </a:p>
          <a:p>
            <a:pPr fontAlgn="t"/>
            <a:r>
              <a:rPr lang="en-US" sz="2000" dirty="0"/>
              <a:t>Parks/Recs (Recreation)</a:t>
            </a:r>
          </a:p>
          <a:p>
            <a:pPr fontAlgn="t"/>
            <a:r>
              <a:rPr lang="en-US" sz="2000" dirty="0"/>
              <a:t>Quality/Accessibility of Housing</a:t>
            </a:r>
          </a:p>
          <a:p>
            <a:pPr fontAlgn="t"/>
            <a:r>
              <a:rPr lang="en-US" sz="2000" dirty="0"/>
              <a:t>Open Space/Greenspace (Passive Green Infrastructure)</a:t>
            </a:r>
          </a:p>
          <a:p>
            <a:pPr fontAlgn="t"/>
            <a:r>
              <a:rPr lang="en-US" sz="2000" dirty="0"/>
              <a:t>Education</a:t>
            </a:r>
          </a:p>
          <a:p>
            <a:endParaRPr lang="en-US" dirty="0"/>
          </a:p>
          <a:p>
            <a:endParaRPr lang="en-US" dirty="0"/>
          </a:p>
        </p:txBody>
      </p:sp>
    </p:spTree>
    <p:extLst>
      <p:ext uri="{BB962C8B-B14F-4D97-AF65-F5344CB8AC3E}">
        <p14:creationId xmlns:p14="http://schemas.microsoft.com/office/powerpoint/2010/main" val="326968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dirty="0" smtClean="0">
                <a:solidFill>
                  <a:schemeClr val="dk2"/>
                </a:solidFill>
              </a:rPr>
              <a:t>Finalized Scoping Topics</a:t>
            </a:r>
            <a:endParaRPr lang="en-US" sz="4000" b="0" i="0" u="none" strike="noStrike" cap="none" baseline="0" dirty="0">
              <a:solidFill>
                <a:schemeClr val="dk2"/>
              </a:solidFill>
              <a:latin typeface="Arial"/>
              <a:ea typeface="Arial"/>
              <a:cs typeface="Arial"/>
              <a:sym typeface="Arial"/>
            </a:endParaRPr>
          </a:p>
        </p:txBody>
      </p:sp>
      <p:sp>
        <p:nvSpPr>
          <p:cNvPr id="278" name="Shape 278"/>
          <p:cNvSpPr txBox="1">
            <a:spLocks noGrp="1"/>
          </p:cNvSpPr>
          <p:nvPr>
            <p:ph type="body" idx="1"/>
          </p:nvPr>
        </p:nvSpPr>
        <p:spPr>
          <a:xfrm>
            <a:off x="457200" y="1295400"/>
            <a:ext cx="8229600" cy="5181599"/>
          </a:xfrm>
          <a:prstGeom prst="rect">
            <a:avLst/>
          </a:prstGeom>
          <a:noFill/>
          <a:ln>
            <a:noFill/>
          </a:ln>
        </p:spPr>
        <p:txBody>
          <a:bodyPr lIns="91425" tIns="45700" rIns="91425" bIns="45700" anchor="t" anchorCtr="0">
            <a:noAutofit/>
          </a:bodyPr>
          <a:lstStyle/>
          <a:p>
            <a:pPr marL="129540" indent="0">
              <a:buNone/>
            </a:pPr>
            <a:r>
              <a:rPr lang="en-US" sz="2000" b="1" dirty="0" smtClean="0"/>
              <a:t>Access to Quality Employment</a:t>
            </a:r>
          </a:p>
          <a:p>
            <a:pPr marL="129540" indent="0">
              <a:buNone/>
            </a:pPr>
            <a:r>
              <a:rPr lang="en-US" sz="2400" dirty="0" smtClean="0"/>
              <a:t>	</a:t>
            </a:r>
            <a:r>
              <a:rPr lang="en-US" sz="1600" dirty="0" smtClean="0"/>
              <a:t>Secure </a:t>
            </a:r>
            <a:r>
              <a:rPr lang="en-US" sz="1600" dirty="0"/>
              <a:t>and quality employment provides income, benefits, and stability, which </a:t>
            </a:r>
            <a:r>
              <a:rPr lang="en-US" sz="1600" dirty="0" smtClean="0"/>
              <a:t>	promote </a:t>
            </a:r>
            <a:r>
              <a:rPr lang="en-US" sz="1600" dirty="0"/>
              <a:t>good </a:t>
            </a:r>
            <a:r>
              <a:rPr lang="en-US" sz="1600" dirty="0" smtClean="0"/>
              <a:t>health. (Robert </a:t>
            </a:r>
            <a:r>
              <a:rPr lang="en-US" sz="1600" dirty="0"/>
              <a:t>Wood Johnson </a:t>
            </a:r>
            <a:r>
              <a:rPr lang="en-US" sz="1600" dirty="0" smtClean="0"/>
              <a:t>Foundation)</a:t>
            </a:r>
            <a:endParaRPr lang="en-US" sz="1600" dirty="0"/>
          </a:p>
          <a:p>
            <a:pPr marL="129540" indent="0">
              <a:buNone/>
            </a:pPr>
            <a:r>
              <a:rPr lang="en-US" sz="2000" b="1" dirty="0" smtClean="0"/>
              <a:t>Access to Healthy Food </a:t>
            </a:r>
          </a:p>
          <a:p>
            <a:pPr marL="129540" indent="0">
              <a:buNone/>
            </a:pPr>
            <a:r>
              <a:rPr lang="en-US" sz="1600" dirty="0" smtClean="0"/>
              <a:t>	Food-secure </a:t>
            </a:r>
            <a:r>
              <a:rPr lang="en-US" sz="1600" dirty="0"/>
              <a:t>areas are those having adequate availability of food supplies, </a:t>
            </a:r>
            <a:r>
              <a:rPr lang="en-US" sz="1600" dirty="0" smtClean="0"/>
              <a:t>	secure </a:t>
            </a:r>
            <a:r>
              <a:rPr lang="en-US" sz="1600" dirty="0"/>
              <a:t>access to sufficient food for all individuals, and the ability to provide a </a:t>
            </a:r>
            <a:r>
              <a:rPr lang="en-US" sz="1600" dirty="0" smtClean="0"/>
              <a:t>	proper </a:t>
            </a:r>
            <a:r>
              <a:rPr lang="en-US" sz="1600" dirty="0"/>
              <a:t>and balanced </a:t>
            </a:r>
            <a:r>
              <a:rPr lang="en-US" sz="1600" dirty="0" smtClean="0"/>
              <a:t>diet. (World </a:t>
            </a:r>
            <a:r>
              <a:rPr lang="en-US" sz="1600" dirty="0"/>
              <a:t>Health </a:t>
            </a:r>
            <a:r>
              <a:rPr lang="en-US" sz="1600" dirty="0" smtClean="0"/>
              <a:t>Organization)</a:t>
            </a:r>
            <a:endParaRPr lang="en-US" sz="1600" dirty="0"/>
          </a:p>
          <a:p>
            <a:pPr marL="129540" indent="0">
              <a:buNone/>
            </a:pPr>
            <a:r>
              <a:rPr lang="en-US" sz="2000" b="1" dirty="0" smtClean="0"/>
              <a:t>Access </a:t>
            </a:r>
            <a:r>
              <a:rPr lang="en-US" sz="2000" b="1" dirty="0"/>
              <a:t>to </a:t>
            </a:r>
            <a:r>
              <a:rPr lang="en-US" sz="2000" b="1" dirty="0" smtClean="0"/>
              <a:t>Health Care</a:t>
            </a:r>
            <a:r>
              <a:rPr lang="en-US" sz="2000" dirty="0" smtClean="0"/>
              <a:t/>
            </a:r>
            <a:br>
              <a:rPr lang="en-US" sz="2000" dirty="0" smtClean="0"/>
            </a:br>
            <a:r>
              <a:rPr lang="en-US" sz="2400" dirty="0" smtClean="0"/>
              <a:t>	</a:t>
            </a:r>
            <a:r>
              <a:rPr lang="en-US" sz="1600" dirty="0" smtClean="0"/>
              <a:t>“The </a:t>
            </a:r>
            <a:r>
              <a:rPr lang="en-US" sz="1600" dirty="0"/>
              <a:t>timely use of personal health services to </a:t>
            </a:r>
            <a:r>
              <a:rPr lang="en-US" sz="1600" dirty="0" smtClean="0"/>
              <a:t>achieve </a:t>
            </a:r>
            <a:r>
              <a:rPr lang="en-US" sz="1600" dirty="0"/>
              <a:t>the best health </a:t>
            </a:r>
            <a:r>
              <a:rPr lang="en-US" sz="1600" dirty="0" smtClean="0"/>
              <a:t>	outcomes.” (U.S. DHHS)</a:t>
            </a:r>
            <a:endParaRPr lang="en-US" sz="1600" dirty="0"/>
          </a:p>
          <a:p>
            <a:pPr marL="129540" indent="0">
              <a:buNone/>
            </a:pPr>
            <a:r>
              <a:rPr lang="en-US" sz="2000" b="1" dirty="0" smtClean="0"/>
              <a:t>Connectivity</a:t>
            </a:r>
          </a:p>
          <a:p>
            <a:pPr marL="129540" indent="0">
              <a:buNone/>
            </a:pPr>
            <a:r>
              <a:rPr lang="en-US" sz="2400" dirty="0"/>
              <a:t>	</a:t>
            </a:r>
            <a:r>
              <a:rPr lang="en-US" sz="1600" dirty="0" smtClean="0"/>
              <a:t>Community </a:t>
            </a:r>
            <a:r>
              <a:rPr lang="en-US" sz="1600" dirty="0"/>
              <a:t>cohesion/connectivity primarily references key destinations and </a:t>
            </a:r>
            <a:r>
              <a:rPr lang="en-US" sz="1600" dirty="0" smtClean="0"/>
              <a:t>	the </a:t>
            </a:r>
            <a:r>
              <a:rPr lang="en-US" sz="1600" dirty="0"/>
              <a:t>links between them, along with the social cohesion that they encourage</a:t>
            </a:r>
          </a:p>
          <a:p>
            <a:pPr marL="129540" indent="0">
              <a:buNone/>
            </a:pPr>
            <a:r>
              <a:rPr lang="en-US" sz="2000" b="1" dirty="0" smtClean="0"/>
              <a:t>Freight</a:t>
            </a:r>
          </a:p>
          <a:p>
            <a:pPr marL="129540" indent="0">
              <a:buNone/>
            </a:pPr>
            <a:r>
              <a:rPr lang="en-US" sz="2400" dirty="0"/>
              <a:t>	</a:t>
            </a:r>
            <a:r>
              <a:rPr lang="en-US" sz="1600" dirty="0"/>
              <a:t>The impact of freight on health falls into three </a:t>
            </a:r>
            <a:r>
              <a:rPr lang="en-US" sz="1600" dirty="0" smtClean="0"/>
              <a:t>primary </a:t>
            </a:r>
            <a:r>
              <a:rPr lang="en-US" sz="1600" dirty="0"/>
              <a:t>categories: roadway </a:t>
            </a:r>
            <a:r>
              <a:rPr lang="en-US" sz="1600" dirty="0" smtClean="0"/>
              <a:t>	safety </a:t>
            </a:r>
            <a:r>
              <a:rPr lang="en-US" sz="1600" dirty="0"/>
              <a:t>noise, and pollution.  </a:t>
            </a:r>
          </a:p>
          <a:p>
            <a:pPr marL="129540" indent="0">
              <a:buNone/>
            </a:pPr>
            <a:endParaRPr lang="en-US" sz="2400" dirty="0" smtClean="0"/>
          </a:p>
          <a:p>
            <a:pPr marL="129540" indent="0">
              <a:buNone/>
            </a:pPr>
            <a:endParaRPr lang="en-US" sz="2400" dirty="0" smtClean="0"/>
          </a:p>
          <a:p>
            <a:pPr marL="129540" indent="0">
              <a:buNone/>
            </a:pPr>
            <a:endParaRPr lang="en-US" sz="2400" dirty="0" smtClean="0"/>
          </a:p>
          <a:p>
            <a:endParaRPr lang="en-US" sz="2400" dirty="0" smtClean="0"/>
          </a:p>
          <a:p>
            <a:endParaRPr lang="en-US" sz="2400" dirty="0" smtClean="0"/>
          </a:p>
          <a:p>
            <a:endParaRPr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bg2"/>
                </a:solidFill>
              </a:rPr>
              <a:t>Literature Review: Employment</a:t>
            </a:r>
            <a:endParaRPr lang="en-US" sz="4000" dirty="0">
              <a:solidFill>
                <a:schemeClr val="bg2"/>
              </a:solidFill>
            </a:endParaRPr>
          </a:p>
        </p:txBody>
      </p:sp>
      <p:sp>
        <p:nvSpPr>
          <p:cNvPr id="3" name="Content Placeholder 2"/>
          <p:cNvSpPr>
            <a:spLocks noGrp="1"/>
          </p:cNvSpPr>
          <p:nvPr>
            <p:ph idx="1"/>
          </p:nvPr>
        </p:nvSpPr>
        <p:spPr/>
        <p:txBody>
          <a:bodyPr>
            <a:normAutofit/>
          </a:bodyPr>
          <a:lstStyle/>
          <a:p>
            <a:pPr marL="129540" indent="0">
              <a:buNone/>
            </a:pPr>
            <a:endParaRPr lang="en-US" sz="1600" dirty="0" smtClean="0"/>
          </a:p>
          <a:p>
            <a:pPr marL="129540" indent="0">
              <a:buNone/>
            </a:pPr>
            <a:r>
              <a:rPr lang="en-US" sz="1800" dirty="0" smtClean="0"/>
              <a:t>1. Income</a:t>
            </a:r>
            <a:r>
              <a:rPr lang="en-US" sz="1800" dirty="0"/>
              <a:t>, benefits, and </a:t>
            </a:r>
            <a:r>
              <a:rPr lang="en-US" sz="1800" dirty="0" smtClean="0"/>
              <a:t>stability promote </a:t>
            </a:r>
            <a:r>
              <a:rPr lang="en-US" sz="1800" dirty="0"/>
              <a:t>good health and longer </a:t>
            </a:r>
            <a:r>
              <a:rPr lang="en-US" sz="1800" dirty="0" smtClean="0"/>
              <a:t>lifespans.</a:t>
            </a:r>
          </a:p>
          <a:p>
            <a:pPr marL="129540" indent="0">
              <a:buNone/>
            </a:pPr>
            <a:r>
              <a:rPr lang="en-US" sz="1800" dirty="0" smtClean="0"/>
              <a:t>2. Unemployment </a:t>
            </a:r>
            <a:r>
              <a:rPr lang="en-US" sz="1800" dirty="0"/>
              <a:t>is connected </a:t>
            </a:r>
            <a:r>
              <a:rPr lang="en-US" sz="1800" dirty="0" smtClean="0"/>
              <a:t>to:</a:t>
            </a:r>
          </a:p>
          <a:p>
            <a:pPr lvl="1"/>
            <a:r>
              <a:rPr lang="en-US" sz="1800" dirty="0" smtClean="0"/>
              <a:t> </a:t>
            </a:r>
            <a:r>
              <a:rPr lang="en-US" sz="1800" dirty="0"/>
              <a:t>higher </a:t>
            </a:r>
            <a:r>
              <a:rPr lang="en-US" sz="1800" dirty="0" smtClean="0"/>
              <a:t>levels </a:t>
            </a:r>
            <a:r>
              <a:rPr lang="en-US" sz="1800" dirty="0"/>
              <a:t>of </a:t>
            </a:r>
            <a:r>
              <a:rPr lang="en-US" sz="1800" dirty="0" smtClean="0"/>
              <a:t>stress</a:t>
            </a:r>
          </a:p>
          <a:p>
            <a:pPr lvl="1"/>
            <a:r>
              <a:rPr lang="en-US" sz="1800" dirty="0" smtClean="0"/>
              <a:t>chronic disease</a:t>
            </a:r>
          </a:p>
          <a:p>
            <a:pPr lvl="1"/>
            <a:r>
              <a:rPr lang="en-US" sz="1800" dirty="0" smtClean="0"/>
              <a:t>Poverty</a:t>
            </a:r>
          </a:p>
          <a:p>
            <a:pPr lvl="1"/>
            <a:r>
              <a:rPr lang="en-US" sz="1800" dirty="0" smtClean="0"/>
              <a:t>variety </a:t>
            </a:r>
            <a:r>
              <a:rPr lang="en-US" sz="1800" dirty="0"/>
              <a:t>of unhealthy habits, </a:t>
            </a:r>
            <a:r>
              <a:rPr lang="en-US" sz="1800" dirty="0" smtClean="0"/>
              <a:t>including </a:t>
            </a:r>
            <a:r>
              <a:rPr lang="en-US" sz="1800" dirty="0"/>
              <a:t>excessive smoking, drinking, and weight </a:t>
            </a:r>
            <a:r>
              <a:rPr lang="en-US" sz="1800" dirty="0" smtClean="0"/>
              <a:t>gain.</a:t>
            </a:r>
          </a:p>
          <a:p>
            <a:pPr marL="129540" indent="0">
              <a:buNone/>
            </a:pPr>
            <a:r>
              <a:rPr lang="en-US" sz="1800" dirty="0" smtClean="0"/>
              <a:t>3. A </a:t>
            </a:r>
            <a:r>
              <a:rPr lang="en-US" sz="1800" dirty="0"/>
              <a:t>well-paying job “makes it </a:t>
            </a:r>
            <a:r>
              <a:rPr lang="en-US" sz="1800" dirty="0" smtClean="0"/>
              <a:t>easier </a:t>
            </a:r>
            <a:r>
              <a:rPr lang="en-US" sz="1800" dirty="0"/>
              <a:t>for workers to live in healthier neighborhoods, provide quality education for </a:t>
            </a:r>
            <a:r>
              <a:rPr lang="en-US" sz="1800" dirty="0" smtClean="0"/>
              <a:t>their </a:t>
            </a:r>
            <a:r>
              <a:rPr lang="en-US" sz="1800" dirty="0"/>
              <a:t>children, secure child services, and buy more nutritious food” (RWJF 2013). </a:t>
            </a:r>
          </a:p>
          <a:p>
            <a:endParaRPr lang="en-US" sz="1600" dirty="0"/>
          </a:p>
        </p:txBody>
      </p:sp>
    </p:spTree>
    <p:extLst>
      <p:ext uri="{BB962C8B-B14F-4D97-AF65-F5344CB8AC3E}">
        <p14:creationId xmlns:p14="http://schemas.microsoft.com/office/powerpoint/2010/main" val="3950686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bg2"/>
                </a:solidFill>
              </a:rPr>
              <a:t>Assessment: Employment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129540" indent="0">
              <a:buNone/>
            </a:pPr>
            <a:r>
              <a:rPr lang="en-US" sz="2000" dirty="0" smtClean="0"/>
              <a:t>1. North Birmingham residents cited jobs as one of their top concerns related to health. </a:t>
            </a:r>
          </a:p>
          <a:p>
            <a:pPr marL="129540" indent="0">
              <a:buNone/>
            </a:pPr>
            <a:r>
              <a:rPr lang="en-US" sz="2000" dirty="0" smtClean="0"/>
              <a:t>2. Some </a:t>
            </a:r>
            <a:r>
              <a:rPr lang="en-US" sz="2000" dirty="0"/>
              <a:t>of the North Birmingham neighborhoods </a:t>
            </a:r>
            <a:r>
              <a:rPr lang="en-US" sz="2000" dirty="0" smtClean="0"/>
              <a:t>have unemployment </a:t>
            </a:r>
            <a:r>
              <a:rPr lang="en-US" sz="2000" dirty="0"/>
              <a:t>rates that are two to </a:t>
            </a:r>
            <a:r>
              <a:rPr lang="en-US" sz="2000" dirty="0" smtClean="0"/>
              <a:t>three </a:t>
            </a:r>
            <a:r>
              <a:rPr lang="en-US" sz="2000" dirty="0"/>
              <a:t>times the national </a:t>
            </a:r>
            <a:r>
              <a:rPr lang="en-US" sz="2000" dirty="0" smtClean="0"/>
              <a:t>average.</a:t>
            </a:r>
          </a:p>
          <a:p>
            <a:pPr marL="129540" indent="0">
              <a:buNone/>
            </a:pPr>
            <a:r>
              <a:rPr lang="en-US" sz="2000" dirty="0" smtClean="0"/>
              <a:t>3. North Birmingham is not included in the regional economic development strategy, does not have a workforce development program, does not provide adequate recreation/childcare opportunities, and needs better access to quality jobs. </a:t>
            </a:r>
          </a:p>
          <a:p>
            <a:endParaRPr lang="en-US" sz="2000" dirty="0"/>
          </a:p>
        </p:txBody>
      </p:sp>
    </p:spTree>
    <p:extLst>
      <p:ext uri="{BB962C8B-B14F-4D97-AF65-F5344CB8AC3E}">
        <p14:creationId xmlns:p14="http://schemas.microsoft.com/office/powerpoint/2010/main" val="33198458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599"/>
          </a:xfrm>
        </p:spPr>
        <p:txBody>
          <a:bodyPr>
            <a:normAutofit/>
          </a:bodyPr>
          <a:lstStyle/>
          <a:p>
            <a:r>
              <a:rPr lang="en-US" sz="4000" dirty="0">
                <a:solidFill>
                  <a:schemeClr val="bg2"/>
                </a:solidFill>
              </a:rPr>
              <a:t>Assessment: Employment</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126485"/>
            <a:ext cx="4419600" cy="5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2525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654"/>
            <a:ext cx="8229600" cy="990599"/>
          </a:xfrm>
        </p:spPr>
        <p:txBody>
          <a:bodyPr>
            <a:normAutofit/>
          </a:bodyPr>
          <a:lstStyle/>
          <a:p>
            <a:r>
              <a:rPr lang="en-US" sz="4000" dirty="0">
                <a:solidFill>
                  <a:schemeClr val="bg2"/>
                </a:solidFill>
              </a:rPr>
              <a:t>Assessment: Employment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66800"/>
            <a:ext cx="4461294" cy="57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1224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1143000"/>
          </a:xfrm>
        </p:spPr>
        <p:txBody>
          <a:bodyPr/>
          <a:lstStyle/>
          <a:p>
            <a:pPr eaLnBrk="1" hangingPunct="1"/>
            <a:r>
              <a:rPr lang="en-US" altLang="en-US" sz="4000" dirty="0">
                <a:solidFill>
                  <a:schemeClr val="bg2"/>
                </a:solidFill>
              </a:rPr>
              <a:t>Literature Review: Food Access </a:t>
            </a:r>
            <a:endParaRPr lang="en-US" altLang="en-US" sz="4000" dirty="0" smtClean="0">
              <a:solidFill>
                <a:schemeClr val="bg2"/>
              </a:solidFill>
            </a:endParaRPr>
          </a:p>
        </p:txBody>
      </p:sp>
      <p:sp>
        <p:nvSpPr>
          <p:cNvPr id="2051" name="Rectangle 3"/>
          <p:cNvSpPr>
            <a:spLocks noGrp="1" noChangeArrowheads="1"/>
          </p:cNvSpPr>
          <p:nvPr>
            <p:ph type="body" idx="1"/>
          </p:nvPr>
        </p:nvSpPr>
        <p:spPr>
          <a:xfrm>
            <a:off x="0" y="1066800"/>
            <a:ext cx="9144000" cy="5791200"/>
          </a:xfrm>
        </p:spPr>
        <p:txBody>
          <a:bodyPr/>
          <a:lstStyle/>
          <a:p>
            <a:pPr marL="129540" indent="0" eaLnBrk="1" hangingPunct="1">
              <a:lnSpc>
                <a:spcPct val="90000"/>
              </a:lnSpc>
              <a:buNone/>
            </a:pPr>
            <a:r>
              <a:rPr lang="en-US" altLang="en-US" sz="1600" dirty="0" smtClean="0">
                <a:latin typeface="+mj-lt"/>
                <a:ea typeface="ＭＳ 明朝" pitchFamily="-48" charset="-128"/>
              </a:rPr>
              <a:t>1. Food insecure neighborhoods have a disproportionate amount of </a:t>
            </a:r>
            <a:r>
              <a:rPr lang="en-US" altLang="en-US" sz="1600" i="1" dirty="0" smtClean="0">
                <a:latin typeface="+mj-lt"/>
                <a:ea typeface="ＭＳ 明朝" pitchFamily="-48" charset="-128"/>
              </a:rPr>
              <a:t>food deserts</a:t>
            </a:r>
            <a:r>
              <a:rPr lang="en-US" altLang="en-US" sz="1600" dirty="0" smtClean="0">
                <a:latin typeface="+mj-lt"/>
                <a:ea typeface="ＭＳ 明朝" pitchFamily="-48" charset="-128"/>
              </a:rPr>
              <a:t>, or areas where mainstream grocers are distant, and </a:t>
            </a:r>
            <a:r>
              <a:rPr lang="en-US" altLang="en-US" sz="1600" i="1" dirty="0" smtClean="0">
                <a:latin typeface="+mj-lt"/>
                <a:ea typeface="ＭＳ 明朝" pitchFamily="-48" charset="-128"/>
              </a:rPr>
              <a:t>food imbalance</a:t>
            </a:r>
            <a:r>
              <a:rPr lang="en-US" altLang="en-US" sz="1600" dirty="0" smtClean="0">
                <a:latin typeface="+mj-lt"/>
                <a:ea typeface="ＭＳ 明朝" pitchFamily="-48" charset="-128"/>
              </a:rPr>
              <a:t> or</a:t>
            </a:r>
            <a:r>
              <a:rPr lang="en-US" altLang="en-US" sz="1600" i="1" dirty="0" smtClean="0">
                <a:latin typeface="+mj-lt"/>
                <a:ea typeface="ＭＳ 明朝" pitchFamily="-48" charset="-128"/>
              </a:rPr>
              <a:t> food swamps</a:t>
            </a:r>
            <a:r>
              <a:rPr lang="en-US" altLang="en-US" sz="1600" dirty="0" smtClean="0">
                <a:latin typeface="+mj-lt"/>
                <a:ea typeface="ＭＳ 明朝" pitchFamily="-48" charset="-128"/>
              </a:rPr>
              <a:t>, or areas where both grocers are distant and unhealthy food is readily available, which are environmental conditions that contribute to a lower quality and length of life</a:t>
            </a:r>
            <a:r>
              <a:rPr lang="en-US" altLang="en-US" sz="1600" baseline="30000" dirty="0" smtClean="0">
                <a:latin typeface="+mj-lt"/>
                <a:ea typeface="ＭＳ 明朝" pitchFamily="-48" charset="-128"/>
              </a:rPr>
              <a:t>1</a:t>
            </a:r>
          </a:p>
          <a:p>
            <a:pPr marL="129540" indent="0" eaLnBrk="1" hangingPunct="1">
              <a:lnSpc>
                <a:spcPct val="90000"/>
              </a:lnSpc>
              <a:buNone/>
            </a:pPr>
            <a:endParaRPr lang="en-US" altLang="en-US" sz="1600" dirty="0" smtClean="0">
              <a:latin typeface="+mj-lt"/>
              <a:ea typeface="ＭＳ 明朝" pitchFamily="-48" charset="-128"/>
            </a:endParaRPr>
          </a:p>
          <a:p>
            <a:pPr marL="129540" indent="0" eaLnBrk="1" hangingPunct="1">
              <a:lnSpc>
                <a:spcPct val="90000"/>
              </a:lnSpc>
              <a:buNone/>
            </a:pPr>
            <a:r>
              <a:rPr lang="en-US" altLang="en-US" sz="1600" dirty="0" smtClean="0">
                <a:latin typeface="+mj-lt"/>
                <a:ea typeface="ＭＳ 明朝" pitchFamily="-48" charset="-128"/>
              </a:rPr>
              <a:t>2. Individuals living in food insecure areas suffer from higher rates of chronic health diseases such as obesity, type 2 diabetes, cardiovascular disease, and hypertension</a:t>
            </a:r>
            <a:r>
              <a:rPr lang="en-US" altLang="en-US" sz="1600" baseline="30000" dirty="0" smtClean="0">
                <a:latin typeface="+mj-lt"/>
                <a:ea typeface="ＭＳ 明朝" pitchFamily="-48" charset="-128"/>
              </a:rPr>
              <a:t>2</a:t>
            </a:r>
            <a:r>
              <a:rPr lang="en-US" altLang="en-US" sz="1600" dirty="0" smtClean="0">
                <a:latin typeface="+mj-lt"/>
                <a:ea typeface="ＭＳ 明朝" pitchFamily="-48" charset="-128"/>
              </a:rPr>
              <a:t> </a:t>
            </a:r>
          </a:p>
          <a:p>
            <a:pPr marL="129540" indent="0" eaLnBrk="1" hangingPunct="1">
              <a:lnSpc>
                <a:spcPct val="90000"/>
              </a:lnSpc>
              <a:buNone/>
            </a:pPr>
            <a:endParaRPr lang="en-US" altLang="en-US" sz="1600" dirty="0" smtClean="0">
              <a:latin typeface="+mj-lt"/>
              <a:ea typeface="ＭＳ 明朝" pitchFamily="-48" charset="-128"/>
            </a:endParaRPr>
          </a:p>
          <a:p>
            <a:pPr marL="129540" indent="0" eaLnBrk="1" hangingPunct="1">
              <a:lnSpc>
                <a:spcPct val="90000"/>
              </a:lnSpc>
              <a:buNone/>
            </a:pPr>
            <a:r>
              <a:rPr lang="en-US" altLang="en-US" sz="1600" dirty="0" smtClean="0">
                <a:latin typeface="+mj-lt"/>
                <a:ea typeface="ＭＳ 明朝" pitchFamily="-48" charset="-128"/>
              </a:rPr>
              <a:t>3. A 2010 study found that approximately 88,000 or one-third of Birmingham, Alabama residents were living in a food imbalance area, with 23,000 of those identified as children</a:t>
            </a:r>
            <a:r>
              <a:rPr lang="en-US" altLang="en-US" sz="1600" baseline="30000" dirty="0" smtClean="0">
                <a:latin typeface="+mj-lt"/>
                <a:ea typeface="ＭＳ 明朝" pitchFamily="-48" charset="-128"/>
              </a:rPr>
              <a:t>3</a:t>
            </a:r>
            <a:endParaRPr lang="en-US" altLang="en-US" sz="1600" dirty="0" smtClean="0">
              <a:latin typeface="+mj-lt"/>
              <a:ea typeface="ＭＳ 明朝" pitchFamily="-48" charset="-128"/>
            </a:endParaRPr>
          </a:p>
          <a:p>
            <a:pPr eaLnBrk="1" hangingPunct="1">
              <a:lnSpc>
                <a:spcPct val="90000"/>
              </a:lnSpc>
              <a:buFontTx/>
              <a:buNone/>
            </a:pPr>
            <a:endParaRPr lang="en-US" altLang="en-US" sz="1600" dirty="0" smtClean="0">
              <a:latin typeface="+mj-lt"/>
              <a:ea typeface="ＭＳ 明朝" pitchFamily="-48" charset="-128"/>
            </a:endParaRPr>
          </a:p>
          <a:p>
            <a:pPr eaLnBrk="1" hangingPunct="1">
              <a:lnSpc>
                <a:spcPct val="90000"/>
              </a:lnSpc>
              <a:buFontTx/>
              <a:buNone/>
            </a:pPr>
            <a:endParaRPr lang="en-US" altLang="en-US" sz="1600" baseline="30000" dirty="0">
              <a:ea typeface="ＭＳ 明朝" pitchFamily="-48" charset="-128"/>
            </a:endParaRPr>
          </a:p>
          <a:p>
            <a:pPr eaLnBrk="1" hangingPunct="1">
              <a:lnSpc>
                <a:spcPct val="90000"/>
              </a:lnSpc>
              <a:buFontTx/>
              <a:buNone/>
            </a:pPr>
            <a:endParaRPr lang="en-US" altLang="en-US" sz="1600" baseline="30000" dirty="0" smtClean="0">
              <a:ea typeface="ＭＳ 明朝" pitchFamily="-48" charset="-128"/>
            </a:endParaRPr>
          </a:p>
          <a:p>
            <a:pPr eaLnBrk="1" hangingPunct="1">
              <a:lnSpc>
                <a:spcPct val="90000"/>
              </a:lnSpc>
              <a:buFontTx/>
              <a:buNone/>
            </a:pPr>
            <a:endParaRPr lang="en-US" altLang="en-US" sz="1600" baseline="30000" dirty="0">
              <a:ea typeface="ＭＳ 明朝" pitchFamily="-48" charset="-128"/>
            </a:endParaRPr>
          </a:p>
          <a:p>
            <a:pPr eaLnBrk="1" hangingPunct="1">
              <a:lnSpc>
                <a:spcPct val="90000"/>
              </a:lnSpc>
              <a:buFontTx/>
              <a:buNone/>
            </a:pPr>
            <a:endParaRPr lang="en-US" altLang="en-US" sz="1600" baseline="30000" dirty="0" smtClean="0">
              <a:ea typeface="ＭＳ 明朝" pitchFamily="-48" charset="-128"/>
            </a:endParaRPr>
          </a:p>
          <a:p>
            <a:pPr eaLnBrk="1" hangingPunct="1">
              <a:lnSpc>
                <a:spcPct val="90000"/>
              </a:lnSpc>
              <a:buFontTx/>
              <a:buNone/>
            </a:pPr>
            <a:endParaRPr lang="en-US" altLang="en-US" sz="1600" baseline="30000" dirty="0">
              <a:ea typeface="ＭＳ 明朝" pitchFamily="-48" charset="-128"/>
            </a:endParaRPr>
          </a:p>
          <a:p>
            <a:pPr eaLnBrk="1" hangingPunct="1">
              <a:lnSpc>
                <a:spcPct val="90000"/>
              </a:lnSpc>
              <a:buFontTx/>
              <a:buNone/>
            </a:pPr>
            <a:endParaRPr lang="en-US" altLang="en-US" sz="1600" baseline="30000" dirty="0" smtClean="0">
              <a:ea typeface="ＭＳ 明朝" pitchFamily="-48" charset="-128"/>
            </a:endParaRPr>
          </a:p>
          <a:p>
            <a:pPr eaLnBrk="1" hangingPunct="1">
              <a:lnSpc>
                <a:spcPct val="90000"/>
              </a:lnSpc>
              <a:buFontTx/>
              <a:buNone/>
            </a:pPr>
            <a:endParaRPr lang="en-US" altLang="en-US" sz="1600" baseline="30000" dirty="0">
              <a:ea typeface="ＭＳ 明朝" pitchFamily="-48" charset="-128"/>
            </a:endParaRPr>
          </a:p>
          <a:p>
            <a:pPr eaLnBrk="1" hangingPunct="1">
              <a:lnSpc>
                <a:spcPct val="90000"/>
              </a:lnSpc>
              <a:buFontTx/>
              <a:buNone/>
            </a:pPr>
            <a:endParaRPr lang="en-US" altLang="en-US" sz="1600" baseline="30000" dirty="0" smtClean="0">
              <a:ea typeface="ＭＳ 明朝" pitchFamily="-48" charset="-128"/>
            </a:endParaRPr>
          </a:p>
          <a:p>
            <a:pPr eaLnBrk="1" hangingPunct="1">
              <a:lnSpc>
                <a:spcPct val="90000"/>
              </a:lnSpc>
              <a:buFontTx/>
              <a:buNone/>
            </a:pPr>
            <a:endParaRPr lang="en-US" altLang="en-US" sz="1600" baseline="30000" dirty="0">
              <a:ea typeface="ＭＳ 明朝" pitchFamily="-48" charset="-128"/>
            </a:endParaRPr>
          </a:p>
          <a:p>
            <a:pPr eaLnBrk="1" hangingPunct="1">
              <a:lnSpc>
                <a:spcPct val="90000"/>
              </a:lnSpc>
              <a:buFontTx/>
              <a:buNone/>
            </a:pPr>
            <a:r>
              <a:rPr lang="en-US" altLang="en-US" sz="1000" baseline="30000" dirty="0" smtClean="0">
                <a:ea typeface="ＭＳ 明朝" pitchFamily="-48" charset="-128"/>
              </a:rPr>
              <a:t>1</a:t>
            </a:r>
            <a:r>
              <a:rPr lang="en-US" altLang="en-US" sz="1000" dirty="0" smtClean="0">
                <a:latin typeface="+mj-lt"/>
                <a:ea typeface="ＭＳ 明朝" pitchFamily="-48" charset="-128"/>
              </a:rPr>
              <a:t>Examining the Impacts of Food Imbalance and Food Deserts in Birmingham, Alabama. </a:t>
            </a:r>
          </a:p>
          <a:p>
            <a:pPr eaLnBrk="1" hangingPunct="1">
              <a:lnSpc>
                <a:spcPct val="90000"/>
              </a:lnSpc>
              <a:buFontTx/>
              <a:buNone/>
            </a:pPr>
            <a:r>
              <a:rPr lang="en-US" altLang="en-US" sz="1000" baseline="30000" dirty="0" smtClean="0">
                <a:latin typeface="+mj-lt"/>
                <a:ea typeface="ＭＳ 明朝" pitchFamily="-48" charset="-128"/>
              </a:rPr>
              <a:t>2</a:t>
            </a:r>
            <a:r>
              <a:rPr lang="en-US" altLang="en-US" sz="1000" dirty="0" smtClean="0">
                <a:latin typeface="+mj-lt"/>
                <a:ea typeface="ＭＳ 明朝" pitchFamily="-48" charset="-128"/>
              </a:rPr>
              <a:t>Access to healthy food: challenges and opportunities. </a:t>
            </a:r>
            <a:endParaRPr lang="en-US" altLang="en-US" sz="1000" u="sng" dirty="0" smtClean="0">
              <a:solidFill>
                <a:srgbClr val="0000FF"/>
              </a:solidFill>
              <a:latin typeface="+mj-lt"/>
              <a:ea typeface="ＭＳ 明朝" pitchFamily="-48" charset="-128"/>
            </a:endParaRPr>
          </a:p>
          <a:p>
            <a:pPr eaLnBrk="1" hangingPunct="1">
              <a:lnSpc>
                <a:spcPct val="90000"/>
              </a:lnSpc>
              <a:buFontTx/>
              <a:buNone/>
            </a:pPr>
            <a:r>
              <a:rPr lang="en-US" altLang="en-US" sz="1000" baseline="30000" dirty="0" smtClean="0">
                <a:latin typeface="+mj-lt"/>
                <a:ea typeface="ＭＳ 明朝" pitchFamily="-48" charset="-128"/>
              </a:rPr>
              <a:t>3</a:t>
            </a:r>
            <a:r>
              <a:rPr lang="en-US" altLang="en-US" sz="1000" dirty="0" smtClean="0">
                <a:latin typeface="+mj-lt"/>
                <a:ea typeface="ＭＳ 明朝" pitchFamily="-48" charset="-128"/>
              </a:rPr>
              <a:t>“Food deserts and food imbalance in urban areas: what can be done?”</a:t>
            </a:r>
          </a:p>
        </p:txBody>
      </p:sp>
    </p:spTree>
    <p:extLst>
      <p:ext uri="{BB962C8B-B14F-4D97-AF65-F5344CB8AC3E}">
        <p14:creationId xmlns:p14="http://schemas.microsoft.com/office/powerpoint/2010/main" val="3234391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pPr eaLnBrk="1" hangingPunct="1"/>
            <a:r>
              <a:rPr lang="en-US" altLang="en-US" sz="4000" dirty="0" smtClean="0">
                <a:solidFill>
                  <a:schemeClr val="bg2"/>
                </a:solidFill>
              </a:rPr>
              <a:t>Assessment: Food Access</a:t>
            </a:r>
          </a:p>
        </p:txBody>
      </p:sp>
      <p:sp>
        <p:nvSpPr>
          <p:cNvPr id="3075" name="Rectangle 3"/>
          <p:cNvSpPr>
            <a:spLocks noGrp="1" noChangeArrowheads="1"/>
          </p:cNvSpPr>
          <p:nvPr>
            <p:ph type="body" idx="1"/>
          </p:nvPr>
        </p:nvSpPr>
        <p:spPr>
          <a:xfrm>
            <a:off x="0" y="1066800"/>
            <a:ext cx="4724400" cy="5638800"/>
          </a:xfrm>
        </p:spPr>
        <p:txBody>
          <a:bodyPr/>
          <a:lstStyle/>
          <a:p>
            <a:pPr marL="129540" indent="0" eaLnBrk="1" hangingPunct="1">
              <a:lnSpc>
                <a:spcPct val="90000"/>
              </a:lnSpc>
              <a:buNone/>
            </a:pPr>
            <a:r>
              <a:rPr lang="en-US" altLang="en-US" sz="1600" dirty="0" smtClean="0"/>
              <a:t>1. There are 2 grocery stores, 9 corner stores, and one farmers’ market in the N. Birmingham neighborhood</a:t>
            </a:r>
          </a:p>
          <a:p>
            <a:pPr marL="472440" indent="-342900" eaLnBrk="1" hangingPunct="1">
              <a:lnSpc>
                <a:spcPct val="90000"/>
              </a:lnSpc>
              <a:buAutoNum type="arabicPeriod"/>
            </a:pPr>
            <a:endParaRPr lang="en-US" altLang="en-US" sz="1600" dirty="0" smtClean="0"/>
          </a:p>
          <a:p>
            <a:pPr marL="129540" indent="0" eaLnBrk="1" hangingPunct="1">
              <a:lnSpc>
                <a:spcPct val="90000"/>
              </a:lnSpc>
              <a:buNone/>
            </a:pPr>
            <a:r>
              <a:rPr lang="en-US" altLang="en-US" sz="1600" dirty="0" smtClean="0"/>
              <a:t>2. Because of the presence of grocery stores, the N. Birmingham neighborhood cannot be classified as a food desert, but the central issue is with access across the neighborhoods to these food suppliers</a:t>
            </a:r>
          </a:p>
          <a:p>
            <a:pPr marL="129540" indent="0" eaLnBrk="1" hangingPunct="1">
              <a:lnSpc>
                <a:spcPct val="90000"/>
              </a:lnSpc>
              <a:buNone/>
            </a:pPr>
            <a:endParaRPr lang="en-US" altLang="en-US" sz="1600" dirty="0" smtClean="0"/>
          </a:p>
          <a:p>
            <a:pPr marL="129540" indent="0" eaLnBrk="1" hangingPunct="1">
              <a:lnSpc>
                <a:spcPct val="90000"/>
              </a:lnSpc>
              <a:buNone/>
            </a:pPr>
            <a:r>
              <a:rPr lang="en-US" altLang="en-US" sz="1600" dirty="0" smtClean="0"/>
              <a:t>3. Since there are a number of corner stores throughout the neighborhoods, a program to improve the quality of their food supply could reach a larger number of residents</a:t>
            </a:r>
          </a:p>
          <a:p>
            <a:pPr marL="129540" indent="0" eaLnBrk="1" hangingPunct="1">
              <a:lnSpc>
                <a:spcPct val="90000"/>
              </a:lnSpc>
              <a:buNone/>
            </a:pPr>
            <a:endParaRPr lang="en-US" altLang="en-US" sz="1600" dirty="0" smtClean="0"/>
          </a:p>
          <a:p>
            <a:pPr marL="129540" indent="0" eaLnBrk="1" hangingPunct="1">
              <a:lnSpc>
                <a:spcPct val="90000"/>
              </a:lnSpc>
              <a:buNone/>
            </a:pPr>
            <a:r>
              <a:rPr lang="en-US" altLang="en-US" sz="1600" dirty="0" smtClean="0"/>
              <a:t>4. There are several organizations within the neighborhood addressing food access concerns who would make excellent partners for future projects</a:t>
            </a:r>
          </a:p>
          <a:p>
            <a:pPr eaLnBrk="1" hangingPunct="1">
              <a:lnSpc>
                <a:spcPct val="90000"/>
              </a:lnSpc>
            </a:pPr>
            <a:endParaRPr lang="en-US" altLang="en-US" dirty="0" smtClean="0"/>
          </a:p>
        </p:txBody>
      </p:sp>
      <p:pic>
        <p:nvPicPr>
          <p:cNvPr id="3076" name="Picture 4" descr="Food Access in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13884"/>
            <a:ext cx="4419600" cy="572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0547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2"/>
                </a:solidFill>
              </a:rPr>
              <a:t>Literature Review: Access to </a:t>
            </a:r>
            <a:r>
              <a:rPr lang="en-US" sz="4000" dirty="0" smtClean="0">
                <a:solidFill>
                  <a:schemeClr val="bg2"/>
                </a:solidFill>
              </a:rPr>
              <a:t>Health Care </a:t>
            </a:r>
            <a:endParaRPr lang="en-US" sz="4000" dirty="0">
              <a:solidFill>
                <a:schemeClr val="bg2"/>
              </a:solidFill>
            </a:endParaRPr>
          </a:p>
        </p:txBody>
      </p:sp>
      <p:sp>
        <p:nvSpPr>
          <p:cNvPr id="3" name="Content Placeholder 2"/>
          <p:cNvSpPr>
            <a:spLocks noGrp="1"/>
          </p:cNvSpPr>
          <p:nvPr>
            <p:ph idx="1"/>
          </p:nvPr>
        </p:nvSpPr>
        <p:spPr>
          <a:xfrm>
            <a:off x="838200" y="1752601"/>
            <a:ext cx="7162800" cy="3962399"/>
          </a:xfrm>
        </p:spPr>
        <p:txBody>
          <a:bodyPr>
            <a:normAutofit/>
          </a:bodyPr>
          <a:lstStyle/>
          <a:p>
            <a:pPr marL="129540" indent="0">
              <a:buNone/>
            </a:pPr>
            <a:r>
              <a:rPr lang="en-US" sz="1600" dirty="0" smtClean="0"/>
              <a:t>1. Quality access to healthcare affects physical, mental, and social health and as well as </a:t>
            </a:r>
            <a:r>
              <a:rPr lang="en-US" sz="1600" dirty="0"/>
              <a:t>health outcomes and quality of </a:t>
            </a:r>
            <a:r>
              <a:rPr lang="en-US" sz="1600" dirty="0" smtClean="0"/>
              <a:t>life</a:t>
            </a:r>
          </a:p>
          <a:p>
            <a:pPr marL="129540" indent="0">
              <a:buNone/>
            </a:pPr>
            <a:r>
              <a:rPr lang="en-US" sz="1600" dirty="0" smtClean="0"/>
              <a:t> </a:t>
            </a:r>
          </a:p>
          <a:p>
            <a:pPr marL="129540" indent="0">
              <a:buNone/>
            </a:pPr>
            <a:r>
              <a:rPr lang="en-US" sz="1600" dirty="0" smtClean="0"/>
              <a:t>2. To </a:t>
            </a:r>
            <a:r>
              <a:rPr lang="en-US" sz="1600" dirty="0"/>
              <a:t>access healthcare one must enter into the healthcare system, be able to access a healthcare facility where needed services are provided, and have a healthcare provider that can be trusted </a:t>
            </a:r>
            <a:r>
              <a:rPr lang="en-US" sz="1600" dirty="0" smtClean="0"/>
              <a:t/>
            </a:r>
            <a:br>
              <a:rPr lang="en-US" sz="1600" dirty="0" smtClean="0"/>
            </a:br>
            <a:endParaRPr lang="en-US" sz="1600" dirty="0" smtClean="0"/>
          </a:p>
          <a:p>
            <a:pPr marL="129540" indent="0">
              <a:buNone/>
            </a:pPr>
            <a:r>
              <a:rPr lang="en-US" sz="1600" dirty="0" smtClean="0"/>
              <a:t>3. Lack </a:t>
            </a:r>
            <a:r>
              <a:rPr lang="en-US" sz="1600" dirty="0"/>
              <a:t>of insurance is the main deterrent to healthcare access </a:t>
            </a:r>
            <a:br>
              <a:rPr lang="en-US" sz="1600" dirty="0"/>
            </a:br>
            <a:endParaRPr lang="en-US" sz="1600" dirty="0" smtClean="0"/>
          </a:p>
          <a:p>
            <a:pPr marL="129540" indent="0">
              <a:buNone/>
            </a:pPr>
            <a:r>
              <a:rPr lang="en-US" sz="1600" dirty="0" smtClean="0"/>
              <a:t>4. Community access </a:t>
            </a:r>
            <a:r>
              <a:rPr lang="en-US" sz="1600" dirty="0"/>
              <a:t>to healthcare is measured by the presence of resources that make healthcare possible such as insurance, a primary care provider, assessing how easily one can access healthcare, and the outcomes of receiving quality health </a:t>
            </a:r>
            <a:r>
              <a:rPr lang="en-US" sz="1600" dirty="0" smtClean="0"/>
              <a:t>care</a:t>
            </a:r>
            <a:endParaRPr lang="en-US" sz="1600" dirty="0"/>
          </a:p>
        </p:txBody>
      </p:sp>
      <p:sp>
        <p:nvSpPr>
          <p:cNvPr id="4" name="TextBox 3"/>
          <p:cNvSpPr txBox="1"/>
          <p:nvPr/>
        </p:nvSpPr>
        <p:spPr>
          <a:xfrm>
            <a:off x="228600" y="5715000"/>
            <a:ext cx="9150717" cy="400110"/>
          </a:xfrm>
          <a:prstGeom prst="rect">
            <a:avLst/>
          </a:prstGeom>
          <a:noFill/>
        </p:spPr>
        <p:txBody>
          <a:bodyPr wrap="square" rtlCol="0">
            <a:spAutoFit/>
          </a:bodyPr>
          <a:lstStyle/>
          <a:p>
            <a:r>
              <a:rPr lang="en-US" sz="1000" i="1" dirty="0" smtClean="0"/>
              <a:t>1.Healthy </a:t>
            </a:r>
            <a:r>
              <a:rPr lang="en-US" sz="1000" i="1" dirty="0"/>
              <a:t>People 2020: Access to Health Services</a:t>
            </a:r>
            <a:r>
              <a:rPr lang="en-US" sz="1000" dirty="0" smtClean="0"/>
              <a:t>.</a:t>
            </a:r>
          </a:p>
          <a:p>
            <a:r>
              <a:rPr lang="en-US" sz="1000" dirty="0" smtClean="0"/>
              <a:t>2. National </a:t>
            </a:r>
            <a:r>
              <a:rPr lang="en-US" sz="1000" dirty="0"/>
              <a:t>Center for Health Statistics. (2012). Health, United States, 2011: With Special Feature on Socioeconomic Status and Health</a:t>
            </a:r>
          </a:p>
        </p:txBody>
      </p:sp>
    </p:spTree>
    <p:extLst>
      <p:ext uri="{BB962C8B-B14F-4D97-AF65-F5344CB8AC3E}">
        <p14:creationId xmlns:p14="http://schemas.microsoft.com/office/powerpoint/2010/main" val="42632869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bg2"/>
                </a:solidFill>
              </a:rPr>
              <a:t>Assessment: Access to </a:t>
            </a:r>
            <a:r>
              <a:rPr lang="en-US" sz="4000" dirty="0" smtClean="0">
                <a:solidFill>
                  <a:schemeClr val="bg2"/>
                </a:solidFill>
              </a:rPr>
              <a:t>Health Care </a:t>
            </a:r>
            <a:endParaRPr lang="en-US" sz="4000" dirty="0">
              <a:solidFill>
                <a:schemeClr val="bg2"/>
              </a:solidFill>
            </a:endParaRPr>
          </a:p>
        </p:txBody>
      </p:sp>
      <p:sp>
        <p:nvSpPr>
          <p:cNvPr id="3" name="Content Placeholder 2"/>
          <p:cNvSpPr>
            <a:spLocks noGrp="1"/>
          </p:cNvSpPr>
          <p:nvPr>
            <p:ph idx="1"/>
          </p:nvPr>
        </p:nvSpPr>
        <p:spPr/>
        <p:txBody>
          <a:bodyPr>
            <a:normAutofit fontScale="92500" lnSpcReduction="20000"/>
          </a:bodyPr>
          <a:lstStyle/>
          <a:p>
            <a:endParaRPr lang="en-US" dirty="0"/>
          </a:p>
          <a:p>
            <a:pPr marL="129540" lvl="0" indent="0">
              <a:buNone/>
            </a:pPr>
            <a:r>
              <a:rPr lang="en-US" sz="1700" dirty="0" smtClean="0"/>
              <a:t>1. Healthcare </a:t>
            </a:r>
            <a:r>
              <a:rPr lang="en-US" sz="1700" dirty="0"/>
              <a:t>facilities in </a:t>
            </a:r>
            <a:r>
              <a:rPr lang="en-US" sz="1700" dirty="0" smtClean="0"/>
              <a:t>greater Birmingham </a:t>
            </a:r>
            <a:r>
              <a:rPr lang="en-US" sz="1700" dirty="0"/>
              <a:t>are </a:t>
            </a:r>
            <a:r>
              <a:rPr lang="en-US" sz="1700" dirty="0" smtClean="0"/>
              <a:t>plentiful but general </a:t>
            </a:r>
            <a:r>
              <a:rPr lang="en-US" sz="1700" dirty="0"/>
              <a:t>care clinics, special care clinics, urgent care, and hospitals are nonexistent in the North Birmingham community.</a:t>
            </a:r>
          </a:p>
          <a:p>
            <a:endParaRPr lang="en-US" sz="1700" dirty="0"/>
          </a:p>
          <a:p>
            <a:pPr marL="129540" lvl="0" indent="0">
              <a:buNone/>
            </a:pPr>
            <a:r>
              <a:rPr lang="en-US" sz="1700" dirty="0" smtClean="0"/>
              <a:t>2. Of </a:t>
            </a:r>
            <a:r>
              <a:rPr lang="en-US" sz="1700" dirty="0"/>
              <a:t>the two current healthcare amenities in the community, only the dentist office in North Birmingham is serviced by bus transit.  Traveling to the dialysis clinic in </a:t>
            </a:r>
            <a:r>
              <a:rPr lang="en-US" sz="1700" dirty="0" err="1"/>
              <a:t>Acipco</a:t>
            </a:r>
            <a:r>
              <a:rPr lang="en-US" sz="1700" dirty="0"/>
              <a:t>-Finley likely requires an automobile.</a:t>
            </a:r>
          </a:p>
          <a:p>
            <a:endParaRPr lang="en-US" sz="1700" dirty="0"/>
          </a:p>
          <a:p>
            <a:pPr marL="129540" lvl="0" indent="0">
              <a:buNone/>
            </a:pPr>
            <a:r>
              <a:rPr lang="en-US" sz="1700" dirty="0" smtClean="0"/>
              <a:t>3. The </a:t>
            </a:r>
            <a:r>
              <a:rPr lang="en-US" sz="1700" dirty="0"/>
              <a:t>VA Hospital is the closest to North Birmingham and along a bus route, but from the available data it is unclear if there is a bus stop in close proximity. Bus travel from North Birmingham is estimated to be between 35 and 55 minutes </a:t>
            </a:r>
            <a:r>
              <a:rPr lang="en-US" sz="1700" dirty="0" smtClean="0"/>
              <a:t>one-way to </a:t>
            </a:r>
            <a:r>
              <a:rPr lang="en-US" sz="1700" dirty="0"/>
              <a:t>this hospital.</a:t>
            </a:r>
          </a:p>
          <a:p>
            <a:endParaRPr lang="en-US" sz="1700" dirty="0"/>
          </a:p>
          <a:p>
            <a:pPr marL="129540" lvl="0" indent="0">
              <a:buNone/>
            </a:pPr>
            <a:r>
              <a:rPr lang="en-US" sz="1700" dirty="0" smtClean="0"/>
              <a:t>4. Since </a:t>
            </a:r>
            <a:r>
              <a:rPr lang="en-US" sz="1700" dirty="0"/>
              <a:t>North Birmingham and Collegeville are relatively well serviced by bus transit, a public health clinic would be most accessible if established in one of those neighborhoods.</a:t>
            </a:r>
          </a:p>
          <a:p>
            <a:endParaRPr lang="en-US" sz="1700" dirty="0"/>
          </a:p>
          <a:p>
            <a:pPr marL="129540" lvl="0" indent="0">
              <a:buNone/>
            </a:pPr>
            <a:r>
              <a:rPr lang="en-US" sz="1700" dirty="0" smtClean="0"/>
              <a:t>5. Approximately </a:t>
            </a:r>
            <a:r>
              <a:rPr lang="en-US" sz="1700" dirty="0"/>
              <a:t>17% of North Birmingham residents do not </a:t>
            </a:r>
            <a:r>
              <a:rPr lang="en-US" sz="1700" dirty="0" smtClean="0"/>
              <a:t>have </a:t>
            </a:r>
            <a:r>
              <a:rPr lang="en-US" sz="1700" dirty="0"/>
              <a:t>a vehicle, which further strains their access to healthcare.</a:t>
            </a:r>
          </a:p>
          <a:p>
            <a:endParaRPr lang="en-US" dirty="0"/>
          </a:p>
        </p:txBody>
      </p:sp>
    </p:spTree>
    <p:extLst>
      <p:ext uri="{BB962C8B-B14F-4D97-AF65-F5344CB8AC3E}">
        <p14:creationId xmlns:p14="http://schemas.microsoft.com/office/powerpoint/2010/main" val="2710767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0" i="0" u="none" strike="noStrike" cap="none" baseline="0" dirty="0">
                <a:solidFill>
                  <a:schemeClr val="dk2"/>
                </a:solidFill>
                <a:latin typeface="Arial"/>
                <a:ea typeface="Arial"/>
                <a:cs typeface="Arial"/>
                <a:sym typeface="Arial"/>
              </a:rPr>
              <a:t>What is an HIA?</a:t>
            </a:r>
          </a:p>
        </p:txBody>
      </p:sp>
      <p:sp>
        <p:nvSpPr>
          <p:cNvPr id="62" name="Shape 62"/>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t>“</a:t>
            </a:r>
            <a:r>
              <a:rPr lang="en-US" sz="2400" dirty="0"/>
              <a:t>A</a:t>
            </a:r>
            <a:r>
              <a:rPr lang="en-US" sz="2400" dirty="0" smtClean="0"/>
              <a:t> </a:t>
            </a:r>
            <a:r>
              <a:rPr lang="en-US" sz="2400" dirty="0"/>
              <a:t>combination of procedures, methods and tools by which a policy, program or project may be judged in terms of its potential effects on the health of a population and the distribution of those effects within the </a:t>
            </a:r>
            <a:r>
              <a:rPr lang="en-US" sz="2400" dirty="0" smtClean="0"/>
              <a:t>population.” </a:t>
            </a:r>
          </a:p>
          <a:p>
            <a:pPr marL="0" marR="0" lvl="0" indent="0" algn="l" rtl="0">
              <a:spcBef>
                <a:spcPts val="0"/>
              </a:spcBef>
              <a:buSzPct val="25000"/>
              <a:buNone/>
            </a:pPr>
            <a:r>
              <a:rPr lang="en-US" sz="2400" dirty="0"/>
              <a:t> </a:t>
            </a:r>
            <a:r>
              <a:rPr lang="en-US" sz="2400" dirty="0" smtClean="0"/>
              <a:t>                                    (</a:t>
            </a:r>
            <a:r>
              <a:rPr lang="en-US" sz="2400" dirty="0"/>
              <a:t>World Health Organizations, 1999</a:t>
            </a:r>
            <a:r>
              <a:rPr lang="en-US" sz="2400" dirty="0" smtClean="0"/>
              <a:t>) </a:t>
            </a:r>
            <a:endParaRPr lang="en-US" sz="2400" dirty="0"/>
          </a:p>
          <a:p>
            <a:endParaRPr lang="en-US" sz="2400" dirty="0"/>
          </a:p>
          <a:p>
            <a:endParaRPr lang="en-US" sz="1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599"/>
          </a:xfrm>
        </p:spPr>
        <p:txBody>
          <a:bodyPr>
            <a:normAutofit fontScale="90000"/>
          </a:bodyPr>
          <a:lstStyle/>
          <a:p>
            <a:r>
              <a:rPr lang="en-US" sz="4000" dirty="0">
                <a:solidFill>
                  <a:schemeClr val="bg2"/>
                </a:solidFill>
              </a:rPr>
              <a:t>Assessment: Access to </a:t>
            </a:r>
            <a:r>
              <a:rPr lang="en-US" sz="4000" dirty="0" smtClean="0">
                <a:solidFill>
                  <a:schemeClr val="bg2"/>
                </a:solidFill>
              </a:rPr>
              <a:t>Health Care </a:t>
            </a:r>
            <a:endParaRPr lang="en-US" sz="4000" dirty="0">
              <a:solidFill>
                <a:schemeClr val="bg2"/>
              </a:solidFill>
            </a:endParaRPr>
          </a:p>
        </p:txBody>
      </p:sp>
      <p:pic>
        <p:nvPicPr>
          <p:cNvPr id="9" name="Picture 8" descr="Bus Transit Serving Healthcare Facilities in the City of Birmingh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56" y="545432"/>
            <a:ext cx="5540822" cy="6852653"/>
          </a:xfrm>
          <a:prstGeom prst="rect">
            <a:avLst/>
          </a:prstGeom>
        </p:spPr>
      </p:pic>
      <p:pic>
        <p:nvPicPr>
          <p:cNvPr id="5" name="Picture 4" descr="Bus Transit Serving Healthcare Facilities in North Birmingh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545432"/>
            <a:ext cx="5229862" cy="6768056"/>
          </a:xfrm>
          <a:prstGeom prst="rect">
            <a:avLst/>
          </a:prstGeom>
        </p:spPr>
      </p:pic>
    </p:spTree>
    <p:extLst>
      <p:ext uri="{BB962C8B-B14F-4D97-AF65-F5344CB8AC3E}">
        <p14:creationId xmlns:p14="http://schemas.microsoft.com/office/powerpoint/2010/main" val="38288891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1" y="609600"/>
            <a:ext cx="8229600" cy="889000"/>
          </a:xfrm>
        </p:spPr>
        <p:txBody>
          <a:bodyPr/>
          <a:lstStyle/>
          <a:p>
            <a:r>
              <a:rPr lang="en-US" sz="4000" dirty="0">
                <a:solidFill>
                  <a:schemeClr val="bg2"/>
                </a:solidFill>
              </a:rPr>
              <a:t>Literature Review: Connectivity </a:t>
            </a:r>
          </a:p>
        </p:txBody>
      </p:sp>
      <p:sp>
        <p:nvSpPr>
          <p:cNvPr id="3" name="Rectangle 2"/>
          <p:cNvSpPr/>
          <p:nvPr/>
        </p:nvSpPr>
        <p:spPr>
          <a:xfrm>
            <a:off x="381000" y="1803401"/>
            <a:ext cx="7467600" cy="2308324"/>
          </a:xfrm>
          <a:prstGeom prst="rect">
            <a:avLst/>
          </a:prstGeom>
        </p:spPr>
        <p:txBody>
          <a:bodyPr wrap="square">
            <a:spAutoFit/>
          </a:bodyPr>
          <a:lstStyle/>
          <a:p>
            <a:pPr marL="457200" indent="-457200">
              <a:lnSpc>
                <a:spcPct val="120000"/>
              </a:lnSpc>
              <a:buFont typeface="+mj-lt"/>
              <a:buAutoNum type="arabicPeriod"/>
            </a:pPr>
            <a:r>
              <a:rPr lang="en-US" sz="2400" dirty="0"/>
              <a:t>Street design impacts physical connectivity. </a:t>
            </a:r>
          </a:p>
          <a:p>
            <a:pPr marL="457200" indent="-457200">
              <a:lnSpc>
                <a:spcPct val="120000"/>
              </a:lnSpc>
              <a:buFont typeface="+mj-lt"/>
              <a:buAutoNum type="arabicPeriod"/>
            </a:pPr>
            <a:r>
              <a:rPr lang="en-US" sz="2400" dirty="0"/>
              <a:t>Safety is impacted by physical connectivity structures. </a:t>
            </a:r>
          </a:p>
          <a:p>
            <a:pPr marL="457200" indent="-457200">
              <a:lnSpc>
                <a:spcPct val="120000"/>
              </a:lnSpc>
              <a:buFont typeface="+mj-lt"/>
              <a:buAutoNum type="arabicPeriod"/>
            </a:pPr>
            <a:r>
              <a:rPr lang="en-US" sz="2400" dirty="0"/>
              <a:t>Social </a:t>
            </a:r>
            <a:r>
              <a:rPr lang="en-US" sz="2400" dirty="0" smtClean="0"/>
              <a:t>networks </a:t>
            </a:r>
            <a:r>
              <a:rPr lang="en-US" sz="2400" dirty="0"/>
              <a:t>work as preventive </a:t>
            </a:r>
            <a:r>
              <a:rPr lang="en-US" sz="2400" dirty="0" smtClean="0"/>
              <a:t>factors </a:t>
            </a:r>
            <a:r>
              <a:rPr lang="en-US" sz="2400" dirty="0"/>
              <a:t>against common chronic diseases. </a:t>
            </a:r>
          </a:p>
        </p:txBody>
      </p:sp>
      <p:sp>
        <p:nvSpPr>
          <p:cNvPr id="4" name="TextBox 3"/>
          <p:cNvSpPr txBox="1"/>
          <p:nvPr/>
        </p:nvSpPr>
        <p:spPr>
          <a:xfrm>
            <a:off x="297873" y="5715000"/>
            <a:ext cx="8686800" cy="707886"/>
          </a:xfrm>
          <a:prstGeom prst="rect">
            <a:avLst/>
          </a:prstGeom>
          <a:noFill/>
        </p:spPr>
        <p:txBody>
          <a:bodyPr wrap="square" rtlCol="0">
            <a:spAutoFit/>
          </a:bodyPr>
          <a:lstStyle/>
          <a:p>
            <a:r>
              <a:rPr lang="en-US" sz="1000" dirty="0" smtClean="0"/>
              <a:t>Citations: </a:t>
            </a:r>
          </a:p>
          <a:p>
            <a:r>
              <a:rPr lang="en-US" sz="1000" dirty="0" smtClean="0"/>
              <a:t>1.“Vacant </a:t>
            </a:r>
            <a:r>
              <a:rPr lang="en-US" sz="1000" dirty="0"/>
              <a:t>Properties and Violence in Neighborhoods.” </a:t>
            </a:r>
            <a:r>
              <a:rPr lang="en-US" sz="1000" dirty="0" smtClean="0"/>
              <a:t/>
            </a:r>
            <a:br>
              <a:rPr lang="en-US" sz="1000" dirty="0" smtClean="0"/>
            </a:br>
            <a:r>
              <a:rPr lang="en-US" sz="1000" dirty="0" smtClean="0"/>
              <a:t>2.. </a:t>
            </a:r>
            <a:r>
              <a:rPr lang="en-US" sz="1000" dirty="0"/>
              <a:t>“Complexity in </a:t>
            </a:r>
            <a:r>
              <a:rPr lang="en-US" sz="1000" dirty="0" smtClean="0"/>
              <a:t>Built Environment</a:t>
            </a:r>
            <a:r>
              <a:rPr lang="en-US" sz="1000" dirty="0"/>
              <a:t>, Health</a:t>
            </a:r>
            <a:r>
              <a:rPr lang="en-US" sz="1000" dirty="0" smtClean="0"/>
              <a:t>, and </a:t>
            </a:r>
            <a:r>
              <a:rPr lang="en-US" sz="1000" dirty="0"/>
              <a:t>Destination Walking</a:t>
            </a:r>
            <a:r>
              <a:rPr lang="en-US" sz="1000" dirty="0" smtClean="0"/>
              <a:t>: </a:t>
            </a:r>
            <a:r>
              <a:rPr lang="en-US" sz="1000" dirty="0"/>
              <a:t>A Neighborhood-Scale Analysis</a:t>
            </a:r>
            <a:r>
              <a:rPr lang="en-US" sz="1000" dirty="0" smtClean="0"/>
              <a:t>.”</a:t>
            </a:r>
            <a:endParaRPr lang="en-US" sz="1000" dirty="0"/>
          </a:p>
          <a:p>
            <a:r>
              <a:rPr lang="en-US" sz="1000" dirty="0"/>
              <a:t>3</a:t>
            </a:r>
            <a:r>
              <a:rPr lang="en-US" sz="1000" dirty="0" smtClean="0"/>
              <a:t>.“</a:t>
            </a:r>
            <a:r>
              <a:rPr lang="en-US" sz="1000" dirty="0"/>
              <a:t>Built Environment and Health </a:t>
            </a:r>
            <a:r>
              <a:rPr lang="en-US" sz="1000" dirty="0" smtClean="0"/>
              <a:t>Behaviors </a:t>
            </a:r>
            <a:r>
              <a:rPr lang="en-US" sz="1000" dirty="0"/>
              <a:t>Among African Americans: A Systematic Review</a:t>
            </a:r>
            <a:r>
              <a:rPr lang="en-US" sz="1000" dirty="0" smtClean="0"/>
              <a:t>.”</a:t>
            </a:r>
          </a:p>
        </p:txBody>
      </p:sp>
    </p:spTree>
    <p:extLst>
      <p:ext uri="{BB962C8B-B14F-4D97-AF65-F5344CB8AC3E}">
        <p14:creationId xmlns:p14="http://schemas.microsoft.com/office/powerpoint/2010/main" val="5680952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sz="4000" dirty="0" smtClean="0">
                <a:solidFill>
                  <a:schemeClr val="bg2"/>
                </a:solidFill>
              </a:rPr>
              <a:t>Assessment: </a:t>
            </a:r>
            <a:r>
              <a:rPr lang="en-US" sz="4000" dirty="0">
                <a:solidFill>
                  <a:schemeClr val="bg2"/>
                </a:solidFill>
              </a:rPr>
              <a:t>Connectivity </a:t>
            </a:r>
            <a:endParaRPr lang="en-US" sz="4000" dirty="0"/>
          </a:p>
        </p:txBody>
      </p:sp>
      <p:sp>
        <p:nvSpPr>
          <p:cNvPr id="3" name="Text Placeholder 2"/>
          <p:cNvSpPr>
            <a:spLocks noGrp="1"/>
          </p:cNvSpPr>
          <p:nvPr>
            <p:ph type="body" idx="1"/>
          </p:nvPr>
        </p:nvSpPr>
        <p:spPr>
          <a:xfrm>
            <a:off x="304800" y="1600200"/>
            <a:ext cx="8763000" cy="4967573"/>
          </a:xfrm>
        </p:spPr>
        <p:txBody>
          <a:bodyPr/>
          <a:lstStyle/>
          <a:p>
            <a:pPr marL="190500" indent="0">
              <a:buNone/>
            </a:pPr>
            <a:r>
              <a:rPr lang="en-US" sz="2400" dirty="0" smtClean="0"/>
              <a:t>1. There are valuable social connections in North Birmingham, mostly through the churches in the community. </a:t>
            </a:r>
          </a:p>
          <a:p>
            <a:pPr marL="190500" indent="0">
              <a:buNone/>
            </a:pPr>
            <a:r>
              <a:rPr lang="en-US" sz="2400" dirty="0" smtClean="0"/>
              <a:t>2. Decentralizing residents of public housing can help with safety perception.</a:t>
            </a:r>
          </a:p>
          <a:p>
            <a:pPr marL="190500" indent="0">
              <a:buNone/>
            </a:pPr>
            <a:r>
              <a:rPr lang="en-US" sz="2400" dirty="0" smtClean="0"/>
              <a:t>3. Vacant  lots in the community are sources of safety concern.</a:t>
            </a:r>
          </a:p>
          <a:p>
            <a:pPr marL="190500" indent="0">
              <a:buNone/>
            </a:pPr>
            <a:r>
              <a:rPr lang="en-US" sz="2400" dirty="0" smtClean="0"/>
              <a:t>4. The neighborhoods of North Birmingham are not well connected.</a:t>
            </a:r>
            <a:endParaRPr lang="en-US" sz="1800" dirty="0" smtClean="0"/>
          </a:p>
          <a:p>
            <a:pPr marL="419100" indent="-228600">
              <a:buAutoNum type="arabicPeriod"/>
            </a:pPr>
            <a:endParaRPr lang="en-US" sz="1800" dirty="0" smtClean="0"/>
          </a:p>
          <a:p>
            <a:pPr marL="419100" indent="-228600">
              <a:buAutoNum type="arabicPeriod"/>
            </a:pPr>
            <a:endParaRPr lang="en-US" sz="1200" dirty="0" smtClean="0"/>
          </a:p>
        </p:txBody>
      </p:sp>
    </p:spTree>
    <p:extLst>
      <p:ext uri="{BB962C8B-B14F-4D97-AF65-F5344CB8AC3E}">
        <p14:creationId xmlns:p14="http://schemas.microsoft.com/office/powerpoint/2010/main" val="19418106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1"/>
            <a:ext cx="8229600" cy="1143000"/>
          </a:xfrm>
        </p:spPr>
        <p:txBody>
          <a:bodyPr/>
          <a:lstStyle/>
          <a:p>
            <a:r>
              <a:rPr lang="en-US" sz="4000" dirty="0" smtClean="0">
                <a:solidFill>
                  <a:schemeClr val="bg2"/>
                </a:solidFill>
              </a:rPr>
              <a:t>Assessment: Connectivity</a:t>
            </a:r>
            <a:endParaRPr lang="en-US" sz="4000" dirty="0">
              <a:solidFill>
                <a:schemeClr val="bg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97205430"/>
              </p:ext>
            </p:extLst>
          </p:nvPr>
        </p:nvGraphicFramePr>
        <p:xfrm>
          <a:off x="457200" y="4343400"/>
          <a:ext cx="7620000" cy="1485053"/>
        </p:xfrm>
        <a:graphic>
          <a:graphicData uri="http://schemas.openxmlformats.org/drawingml/2006/table">
            <a:tbl>
              <a:tblPr firstRow="1" bandRow="1"/>
              <a:tblGrid>
                <a:gridCol w="1066800"/>
                <a:gridCol w="1473200"/>
                <a:gridCol w="1149684"/>
                <a:gridCol w="1684421"/>
                <a:gridCol w="1203158"/>
                <a:gridCol w="1042737"/>
              </a:tblGrid>
              <a:tr h="690880">
                <a:tc>
                  <a:txBody>
                    <a:bodyPr/>
                    <a:lstStyle/>
                    <a:p>
                      <a:endParaRPr lang="en-US" sz="1900" dirty="0"/>
                    </a:p>
                  </a:txBody>
                  <a:tcPr marT="60960" marB="60960"/>
                </a:tc>
                <a:tc>
                  <a:txBody>
                    <a:bodyPr/>
                    <a:lstStyle/>
                    <a:p>
                      <a:r>
                        <a:rPr lang="en-US" sz="1900" dirty="0" smtClean="0"/>
                        <a:t>Churches </a:t>
                      </a:r>
                      <a:endParaRPr lang="en-US" sz="1900" dirty="0"/>
                    </a:p>
                  </a:txBody>
                  <a:tcPr marT="60960" marB="60960"/>
                </a:tc>
                <a:tc>
                  <a:txBody>
                    <a:bodyPr/>
                    <a:lstStyle/>
                    <a:p>
                      <a:r>
                        <a:rPr lang="en-US" sz="1900" dirty="0" smtClean="0"/>
                        <a:t>Barber</a:t>
                      </a:r>
                      <a:r>
                        <a:rPr lang="en-US" sz="1900" baseline="0" dirty="0" smtClean="0"/>
                        <a:t>/ Beauty shop </a:t>
                      </a:r>
                      <a:endParaRPr lang="en-US" sz="1900" dirty="0"/>
                    </a:p>
                  </a:txBody>
                  <a:tcPr marT="60960" marB="60960"/>
                </a:tc>
                <a:tc>
                  <a:txBody>
                    <a:bodyPr/>
                    <a:lstStyle/>
                    <a:p>
                      <a:r>
                        <a:rPr lang="en-US" sz="1900" dirty="0" smtClean="0"/>
                        <a:t>Restaurants</a:t>
                      </a:r>
                      <a:r>
                        <a:rPr lang="en-US" sz="1900" baseline="0" dirty="0" smtClean="0"/>
                        <a:t> </a:t>
                      </a:r>
                      <a:endParaRPr lang="en-US" sz="1900" dirty="0"/>
                    </a:p>
                  </a:txBody>
                  <a:tcPr marT="60960" marB="60960"/>
                </a:tc>
                <a:tc>
                  <a:txBody>
                    <a:bodyPr/>
                    <a:lstStyle/>
                    <a:p>
                      <a:r>
                        <a:rPr lang="en-US" sz="1900" dirty="0" smtClean="0"/>
                        <a:t>Schools </a:t>
                      </a:r>
                      <a:endParaRPr lang="en-US" sz="1900" dirty="0"/>
                    </a:p>
                  </a:txBody>
                  <a:tcPr marT="60960" marB="60960"/>
                </a:tc>
                <a:tc>
                  <a:txBody>
                    <a:bodyPr/>
                    <a:lstStyle/>
                    <a:p>
                      <a:r>
                        <a:rPr lang="en-US" sz="1900" dirty="0" smtClean="0"/>
                        <a:t>Total </a:t>
                      </a:r>
                      <a:endParaRPr lang="en-US" sz="1900" dirty="0"/>
                    </a:p>
                  </a:txBody>
                  <a:tcPr marT="60960" marB="60960"/>
                </a:tc>
              </a:tr>
              <a:tr h="494453">
                <a:tc>
                  <a:txBody>
                    <a:bodyPr/>
                    <a:lstStyle/>
                    <a:p>
                      <a:r>
                        <a:rPr lang="en-US" sz="1900" dirty="0" smtClean="0"/>
                        <a:t>Number</a:t>
                      </a:r>
                      <a:endParaRPr lang="en-US" sz="1900" dirty="0"/>
                    </a:p>
                  </a:txBody>
                  <a:tcPr marT="60960" marB="60960"/>
                </a:tc>
                <a:tc>
                  <a:txBody>
                    <a:bodyPr/>
                    <a:lstStyle/>
                    <a:p>
                      <a:r>
                        <a:rPr lang="en-US" sz="1900" dirty="0" smtClean="0"/>
                        <a:t>52</a:t>
                      </a:r>
                      <a:endParaRPr lang="en-US" sz="1900" dirty="0"/>
                    </a:p>
                  </a:txBody>
                  <a:tcPr marT="60960" marB="60960"/>
                </a:tc>
                <a:tc>
                  <a:txBody>
                    <a:bodyPr/>
                    <a:lstStyle/>
                    <a:p>
                      <a:r>
                        <a:rPr lang="en-US" sz="1900" dirty="0" smtClean="0"/>
                        <a:t>10</a:t>
                      </a:r>
                      <a:endParaRPr lang="en-US" sz="1900" dirty="0"/>
                    </a:p>
                  </a:txBody>
                  <a:tcPr marT="60960" marB="60960"/>
                </a:tc>
                <a:tc>
                  <a:txBody>
                    <a:bodyPr/>
                    <a:lstStyle/>
                    <a:p>
                      <a:r>
                        <a:rPr lang="en-US" sz="1900" dirty="0" smtClean="0"/>
                        <a:t>10</a:t>
                      </a:r>
                      <a:endParaRPr lang="en-US" sz="1900" dirty="0"/>
                    </a:p>
                  </a:txBody>
                  <a:tcPr marT="60960" marB="60960"/>
                </a:tc>
                <a:tc>
                  <a:txBody>
                    <a:bodyPr/>
                    <a:lstStyle/>
                    <a:p>
                      <a:r>
                        <a:rPr lang="en-US" sz="1900" dirty="0" smtClean="0"/>
                        <a:t>7</a:t>
                      </a:r>
                      <a:endParaRPr lang="en-US" sz="1900" dirty="0"/>
                    </a:p>
                  </a:txBody>
                  <a:tcPr marT="60960" marB="60960"/>
                </a:tc>
                <a:tc>
                  <a:txBody>
                    <a:bodyPr/>
                    <a:lstStyle/>
                    <a:p>
                      <a:r>
                        <a:rPr lang="en-US" sz="1900" dirty="0" smtClean="0"/>
                        <a:t>132</a:t>
                      </a:r>
                      <a:endParaRPr lang="en-US" sz="1900" dirty="0"/>
                    </a:p>
                  </a:txBody>
                  <a:tcPr marT="60960" marB="60960"/>
                </a:tc>
              </a:tr>
            </a:tbl>
          </a:graphicData>
        </a:graphic>
      </p:graphicFrame>
      <p:sp>
        <p:nvSpPr>
          <p:cNvPr id="5" name="TextBox 4"/>
          <p:cNvSpPr txBox="1"/>
          <p:nvPr/>
        </p:nvSpPr>
        <p:spPr>
          <a:xfrm>
            <a:off x="1562100" y="1981200"/>
            <a:ext cx="6019800"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itchFamily="34" charset="0"/>
              <a:buChar char="•"/>
            </a:pPr>
            <a:r>
              <a:rPr lang="en-US" dirty="0" smtClean="0"/>
              <a:t>Most Assets: North Birmingham </a:t>
            </a:r>
          </a:p>
          <a:p>
            <a:pPr marL="285750" indent="-285750">
              <a:buFont typeface="Arial" pitchFamily="34" charset="0"/>
              <a:buChar char="•"/>
            </a:pPr>
            <a:r>
              <a:rPr lang="en-US" dirty="0" smtClean="0"/>
              <a:t>Fewest Assets: Harriman Park</a:t>
            </a:r>
          </a:p>
          <a:p>
            <a:pPr lvl="2"/>
            <a:r>
              <a:rPr lang="en-US" dirty="0"/>
              <a:t>	</a:t>
            </a:r>
            <a:r>
              <a:rPr lang="en-US" dirty="0" smtClean="0"/>
              <a:t>Other Assets: </a:t>
            </a:r>
          </a:p>
          <a:p>
            <a:pPr lvl="2"/>
            <a:r>
              <a:rPr lang="en-US" dirty="0"/>
              <a:t>	</a:t>
            </a:r>
            <a:r>
              <a:rPr lang="en-US" dirty="0" smtClean="0"/>
              <a:t>	Senior Center (2) </a:t>
            </a:r>
          </a:p>
          <a:p>
            <a:pPr lvl="2"/>
            <a:r>
              <a:rPr lang="en-US" dirty="0"/>
              <a:t>	</a:t>
            </a:r>
            <a:r>
              <a:rPr lang="en-US" dirty="0" smtClean="0"/>
              <a:t>	Banks ( 3)</a:t>
            </a:r>
          </a:p>
          <a:p>
            <a:pPr lvl="2"/>
            <a:r>
              <a:rPr lang="en-US" dirty="0"/>
              <a:t>	</a:t>
            </a:r>
            <a:r>
              <a:rPr lang="en-US" dirty="0" smtClean="0"/>
              <a:t>	Dentist Offices (2)</a:t>
            </a:r>
          </a:p>
          <a:p>
            <a:pPr marL="285750" indent="-285750">
              <a:buFont typeface="Arial" pitchFamily="34" charset="0"/>
              <a:buChar char="•"/>
            </a:pPr>
            <a:endParaRPr lang="en-US" dirty="0"/>
          </a:p>
        </p:txBody>
      </p:sp>
    </p:spTree>
    <p:extLst>
      <p:ext uri="{BB962C8B-B14F-4D97-AF65-F5344CB8AC3E}">
        <p14:creationId xmlns:p14="http://schemas.microsoft.com/office/powerpoint/2010/main" val="2207605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000" dirty="0">
                <a:solidFill>
                  <a:schemeClr val="bg2"/>
                </a:solidFill>
              </a:rPr>
              <a:t>Literature Review: Freight </a:t>
            </a:r>
          </a:p>
        </p:txBody>
      </p:sp>
      <p:sp>
        <p:nvSpPr>
          <p:cNvPr id="24" name="Shape 24"/>
          <p:cNvSpPr txBox="1">
            <a:spLocks noGrp="1"/>
          </p:cNvSpPr>
          <p:nvPr>
            <p:ph type="body" idx="1"/>
          </p:nvPr>
        </p:nvSpPr>
        <p:spPr>
          <a:xfrm>
            <a:off x="457200" y="1600200"/>
            <a:ext cx="8229600" cy="2921099"/>
          </a:xfrm>
          <a:prstGeom prst="rect">
            <a:avLst/>
          </a:prstGeom>
        </p:spPr>
        <p:txBody>
          <a:bodyPr lIns="91425" tIns="91425" rIns="91425" bIns="91425" anchor="t" anchorCtr="0">
            <a:noAutofit/>
          </a:bodyPr>
          <a:lstStyle/>
          <a:p>
            <a:pPr lvl="0" rtl="0">
              <a:buNone/>
            </a:pPr>
            <a:r>
              <a:rPr lang="en" sz="1800" dirty="0">
                <a:solidFill>
                  <a:schemeClr val="tx1"/>
                </a:solidFill>
                <a:latin typeface="+mn-lt"/>
              </a:rPr>
              <a:t>Freight - in the form of both trucks and trains affect health through 3 primary avenues: </a:t>
            </a:r>
          </a:p>
          <a:p>
            <a:pPr lvl="0" rtl="0">
              <a:buNone/>
            </a:pPr>
            <a:r>
              <a:rPr lang="en" sz="1800" dirty="0" smtClean="0">
                <a:solidFill>
                  <a:schemeClr val="tx1"/>
                </a:solidFill>
                <a:latin typeface="+mn-lt"/>
              </a:rPr>
              <a:t>1. Noise </a:t>
            </a:r>
            <a:r>
              <a:rPr lang="en" sz="1800" dirty="0">
                <a:solidFill>
                  <a:schemeClr val="tx1"/>
                </a:solidFill>
                <a:latin typeface="+mn-lt"/>
              </a:rPr>
              <a:t>- </a:t>
            </a:r>
            <a:r>
              <a:rPr lang="en" sz="1800" dirty="0">
                <a:solidFill>
                  <a:schemeClr val="tx1"/>
                </a:solidFill>
                <a:latin typeface="+mn-lt"/>
                <a:ea typeface="Times New Roman"/>
                <a:cs typeface="Times New Roman"/>
                <a:sym typeface="Times New Roman"/>
              </a:rPr>
              <a:t>Exposure to high noise levels can cause sleep disruption, which is a risk factor for heart disease, hypertension, fatigue, and depression </a:t>
            </a:r>
            <a:endParaRPr lang="en" sz="1800" dirty="0" smtClean="0">
              <a:solidFill>
                <a:schemeClr val="tx1"/>
              </a:solidFill>
              <a:latin typeface="+mn-lt"/>
              <a:ea typeface="Times New Roman"/>
              <a:cs typeface="Times New Roman"/>
              <a:sym typeface="Times New Roman"/>
            </a:endParaRPr>
          </a:p>
          <a:p>
            <a:pPr lvl="0" rtl="0">
              <a:buNone/>
            </a:pPr>
            <a:endParaRPr lang="en" sz="1800" dirty="0">
              <a:solidFill>
                <a:schemeClr val="tx1"/>
              </a:solidFill>
              <a:latin typeface="+mn-lt"/>
              <a:ea typeface="Times New Roman"/>
              <a:cs typeface="Times New Roman"/>
              <a:sym typeface="Times New Roman"/>
            </a:endParaRPr>
          </a:p>
          <a:p>
            <a:pPr lvl="0" rtl="0">
              <a:buNone/>
            </a:pPr>
            <a:r>
              <a:rPr lang="en" sz="1800" dirty="0">
                <a:solidFill>
                  <a:schemeClr val="tx1"/>
                </a:solidFill>
                <a:latin typeface="+mn-lt"/>
              </a:rPr>
              <a:t>2. Pollution - V</a:t>
            </a:r>
            <a:r>
              <a:rPr lang="en" sz="1800" dirty="0">
                <a:solidFill>
                  <a:schemeClr val="tx1"/>
                </a:solidFill>
                <a:latin typeface="+mn-lt"/>
                <a:ea typeface="Times New Roman"/>
                <a:cs typeface="Times New Roman"/>
                <a:sym typeface="Times New Roman"/>
              </a:rPr>
              <a:t>ehicle emissions such as particulate matter, elemental carbon, and nitrogen dioxide are associated with reduced lung function, cardiovascular disease, asthma, and chronic disease </a:t>
            </a:r>
          </a:p>
          <a:p>
            <a:pPr lvl="0" rtl="0">
              <a:buNone/>
            </a:pPr>
            <a:endParaRPr lang="en" sz="1800" dirty="0" smtClean="0">
              <a:solidFill>
                <a:schemeClr val="tx1"/>
              </a:solidFill>
              <a:latin typeface="+mn-lt"/>
            </a:endParaRPr>
          </a:p>
          <a:p>
            <a:pPr lvl="0" rtl="0">
              <a:buNone/>
            </a:pPr>
            <a:r>
              <a:rPr lang="en" sz="1800" dirty="0" smtClean="0">
                <a:solidFill>
                  <a:schemeClr val="tx1"/>
                </a:solidFill>
                <a:latin typeface="+mn-lt"/>
              </a:rPr>
              <a:t>3a</a:t>
            </a:r>
            <a:r>
              <a:rPr lang="en" sz="1800" dirty="0">
                <a:solidFill>
                  <a:schemeClr val="tx1"/>
                </a:solidFill>
                <a:latin typeface="+mn-lt"/>
              </a:rPr>
              <a:t>. Safety (Truck) - </a:t>
            </a:r>
            <a:r>
              <a:rPr lang="en" sz="1800" dirty="0">
                <a:solidFill>
                  <a:schemeClr val="tx1"/>
                </a:solidFill>
                <a:latin typeface="+mn-lt"/>
                <a:ea typeface="Times New Roman"/>
                <a:cs typeface="Times New Roman"/>
                <a:sym typeface="Times New Roman"/>
              </a:rPr>
              <a:t>Independent of fault, large truck crashes result in fatalities 1% of the time while car crashes are fatal only 0.5% of the </a:t>
            </a:r>
            <a:r>
              <a:rPr lang="en" sz="1800" dirty="0" smtClean="0">
                <a:solidFill>
                  <a:schemeClr val="tx1"/>
                </a:solidFill>
                <a:latin typeface="+mn-lt"/>
                <a:ea typeface="Times New Roman"/>
                <a:cs typeface="Times New Roman"/>
                <a:sym typeface="Times New Roman"/>
              </a:rPr>
              <a:t>time</a:t>
            </a:r>
            <a:endParaRPr lang="en" sz="1800" dirty="0">
              <a:solidFill>
                <a:schemeClr val="tx1"/>
              </a:solidFill>
              <a:latin typeface="+mn-lt"/>
              <a:ea typeface="Times New Roman"/>
              <a:cs typeface="Times New Roman"/>
              <a:sym typeface="Times New Roman"/>
            </a:endParaRPr>
          </a:p>
          <a:p>
            <a:pPr lvl="0" rtl="0">
              <a:buNone/>
            </a:pPr>
            <a:r>
              <a:rPr lang="en" sz="1800" dirty="0">
                <a:solidFill>
                  <a:schemeClr val="tx1"/>
                </a:solidFill>
                <a:latin typeface="+mn-lt"/>
              </a:rPr>
              <a:t>3b. Safety  (Rail) - </a:t>
            </a:r>
            <a:r>
              <a:rPr lang="en" sz="1800" dirty="0">
                <a:solidFill>
                  <a:schemeClr val="tx1"/>
                </a:solidFill>
                <a:latin typeface="+mn-lt"/>
                <a:ea typeface="Times New Roman"/>
                <a:cs typeface="Times New Roman"/>
                <a:sym typeface="Times New Roman"/>
              </a:rPr>
              <a:t>96% of rail related fatalities involve trespassing individuals </a:t>
            </a:r>
          </a:p>
        </p:txBody>
      </p:sp>
      <p:sp>
        <p:nvSpPr>
          <p:cNvPr id="25" name="Shape 25"/>
          <p:cNvSpPr txBox="1">
            <a:spLocks noGrp="1"/>
          </p:cNvSpPr>
          <p:nvPr>
            <p:ph type="body" idx="4294967295"/>
          </p:nvPr>
        </p:nvSpPr>
        <p:spPr>
          <a:xfrm>
            <a:off x="381000" y="5638800"/>
            <a:ext cx="8229600" cy="1435199"/>
          </a:xfrm>
          <a:prstGeom prst="rect">
            <a:avLst/>
          </a:prstGeom>
        </p:spPr>
        <p:txBody>
          <a:bodyPr lIns="91425" tIns="91425" rIns="91425" bIns="91425" anchor="t" anchorCtr="0">
            <a:noAutofit/>
          </a:bodyPr>
          <a:lstStyle/>
          <a:p>
            <a:pPr lvl="0" rtl="0">
              <a:spcBef>
                <a:spcPts val="0"/>
              </a:spcBef>
              <a:buNone/>
            </a:pPr>
            <a:r>
              <a:rPr lang="en" sz="900" dirty="0" smtClean="0">
                <a:latin typeface="Times New Roman"/>
                <a:ea typeface="Times New Roman"/>
                <a:cs typeface="Times New Roman"/>
                <a:sym typeface="Times New Roman"/>
              </a:rPr>
              <a:t>  1</a:t>
            </a:r>
            <a:r>
              <a:rPr lang="en" sz="900" dirty="0">
                <a:latin typeface="Times New Roman"/>
                <a:ea typeface="Times New Roman"/>
                <a:cs typeface="Times New Roman"/>
                <a:sym typeface="Times New Roman"/>
              </a:rPr>
              <a:t>. WHO Guidelines for Community Noise - Executive Report.  </a:t>
            </a:r>
            <a:r>
              <a:rPr lang="en" sz="900" u="sng" dirty="0">
                <a:solidFill>
                  <a:schemeClr val="hlink"/>
                </a:solidFill>
                <a:latin typeface="Times New Roman"/>
                <a:ea typeface="Times New Roman"/>
                <a:cs typeface="Times New Roman"/>
                <a:sym typeface="Times New Roman"/>
              </a:rPr>
              <a:t/>
            </a:r>
            <a:br>
              <a:rPr lang="en" sz="900" u="sng" dirty="0">
                <a:solidFill>
                  <a:schemeClr val="hlink"/>
                </a:solidFill>
                <a:latin typeface="Times New Roman"/>
                <a:ea typeface="Times New Roman"/>
                <a:cs typeface="Times New Roman"/>
                <a:sym typeface="Times New Roman"/>
              </a:rPr>
            </a:br>
            <a:r>
              <a:rPr lang="en" sz="900" u="sng" dirty="0" smtClean="0">
                <a:solidFill>
                  <a:schemeClr val="hlink"/>
                </a:solidFill>
                <a:latin typeface="Times New Roman"/>
                <a:ea typeface="Times New Roman"/>
                <a:cs typeface="Times New Roman"/>
                <a:sym typeface="Times New Roman"/>
              </a:rPr>
              <a:t> </a:t>
            </a:r>
            <a:r>
              <a:rPr lang="en" sz="900" dirty="0" smtClean="0">
                <a:solidFill>
                  <a:srgbClr val="000000"/>
                </a:solidFill>
              </a:rPr>
              <a:t>2</a:t>
            </a:r>
            <a:r>
              <a:rPr lang="en" sz="900" dirty="0">
                <a:solidFill>
                  <a:srgbClr val="000000"/>
                </a:solidFill>
              </a:rPr>
              <a:t>. </a:t>
            </a:r>
            <a:r>
              <a:rPr lang="en" sz="900" dirty="0">
                <a:solidFill>
                  <a:srgbClr val="393939"/>
                </a:solidFill>
                <a:latin typeface="Times New Roman"/>
                <a:ea typeface="Times New Roman"/>
                <a:cs typeface="Times New Roman"/>
                <a:sym typeface="Times New Roman"/>
              </a:rPr>
              <a:t>Occidental College and University of Southern California </a:t>
            </a:r>
            <a:br>
              <a:rPr lang="en" sz="900" dirty="0">
                <a:solidFill>
                  <a:srgbClr val="393939"/>
                </a:solidFill>
                <a:latin typeface="Times New Roman"/>
                <a:ea typeface="Times New Roman"/>
                <a:cs typeface="Times New Roman"/>
                <a:sym typeface="Times New Roman"/>
              </a:rPr>
            </a:br>
            <a:r>
              <a:rPr lang="en" sz="900" dirty="0" smtClean="0">
                <a:solidFill>
                  <a:srgbClr val="393939"/>
                </a:solidFill>
                <a:latin typeface="Times New Roman"/>
                <a:ea typeface="Times New Roman"/>
                <a:cs typeface="Times New Roman"/>
                <a:sym typeface="Times New Roman"/>
              </a:rPr>
              <a:t> </a:t>
            </a:r>
            <a:r>
              <a:rPr lang="en" sz="900" dirty="0" smtClean="0"/>
              <a:t>3</a:t>
            </a:r>
            <a:r>
              <a:rPr lang="en" sz="900" dirty="0"/>
              <a:t>. </a:t>
            </a:r>
            <a:r>
              <a:rPr lang="en" sz="900" dirty="0">
                <a:solidFill>
                  <a:srgbClr val="393939"/>
                </a:solidFill>
                <a:latin typeface="Times New Roman"/>
                <a:ea typeface="Times New Roman"/>
                <a:cs typeface="Times New Roman"/>
                <a:sym typeface="Times New Roman"/>
              </a:rPr>
              <a:t>American Trucking Association (ATA). (2013) Relative Contribution/Fault oin Car-Truck </a:t>
            </a:r>
            <a:r>
              <a:rPr lang="en" sz="900" dirty="0" smtClean="0">
                <a:solidFill>
                  <a:srgbClr val="393939"/>
                </a:solidFill>
                <a:latin typeface="Times New Roman"/>
                <a:ea typeface="Times New Roman"/>
                <a:cs typeface="Times New Roman"/>
                <a:sym typeface="Times New Roman"/>
              </a:rPr>
              <a:t>Crashes</a:t>
            </a:r>
            <a:endParaRPr lang="en" sz="900" dirty="0">
              <a:solidFill>
                <a:srgbClr val="393939"/>
              </a:solidFill>
              <a:latin typeface="Times New Roman"/>
              <a:ea typeface="Times New Roman"/>
              <a:cs typeface="Times New Roman"/>
              <a:sym typeface="Times New Roman"/>
              <a:hlinkClick r:id="rId3"/>
            </a:endParaRPr>
          </a:p>
          <a:p>
            <a:pPr lvl="0" rtl="0">
              <a:lnSpc>
                <a:spcPct val="115000"/>
              </a:lnSpc>
              <a:spcBef>
                <a:spcPts val="0"/>
              </a:spcBef>
              <a:buClr>
                <a:schemeClr val="dk1"/>
              </a:buClr>
              <a:buSzPct val="122222"/>
              <a:buFont typeface="Arial"/>
              <a:buNone/>
            </a:pPr>
            <a:r>
              <a:rPr lang="en" sz="900" dirty="0" smtClean="0"/>
              <a:t>  4</a:t>
            </a:r>
            <a:r>
              <a:rPr lang="en" sz="900" dirty="0"/>
              <a:t>. Trade, Health and Environment Impact Project (THE Impact Project). (2012) </a:t>
            </a:r>
            <a:endParaRPr lang="en" sz="900" dirty="0" smtClean="0"/>
          </a:p>
          <a:p>
            <a:pPr lvl="0" rtl="0">
              <a:lnSpc>
                <a:spcPct val="115000"/>
              </a:lnSpc>
              <a:spcBef>
                <a:spcPts val="0"/>
              </a:spcBef>
              <a:buClr>
                <a:schemeClr val="dk1"/>
              </a:buClr>
              <a:buSzPct val="122222"/>
              <a:buFont typeface="Arial"/>
              <a:buNone/>
            </a:pPr>
            <a:r>
              <a:rPr lang="en" sz="900" dirty="0" smtClean="0"/>
              <a:t>  5</a:t>
            </a:r>
            <a:r>
              <a:rPr lang="en" sz="900" dirty="0"/>
              <a:t>. Federal Railroad Administration (FRA). (2014) Safety Fact Sheet.  US Department of Transportation.  </a:t>
            </a:r>
            <a:endParaRPr lang="en" sz="900" u="sng" dirty="0">
              <a:solidFill>
                <a:srgbClr val="1155CC"/>
              </a:solidFill>
              <a:hlinkClick r:id="rId4"/>
            </a:endParaRPr>
          </a:p>
        </p:txBody>
      </p:sp>
    </p:spTree>
    <p:extLst>
      <p:ext uri="{BB962C8B-B14F-4D97-AF65-F5344CB8AC3E}">
        <p14:creationId xmlns:p14="http://schemas.microsoft.com/office/powerpoint/2010/main" val="3186990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en" sz="4000" dirty="0">
                <a:solidFill>
                  <a:schemeClr val="bg2"/>
                </a:solidFill>
              </a:rPr>
              <a:t>Assessment: Freight </a:t>
            </a:r>
          </a:p>
        </p:txBody>
      </p:sp>
      <p:sp>
        <p:nvSpPr>
          <p:cNvPr id="31" name="Shape 3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129540" indent="0">
              <a:buNone/>
            </a:pPr>
            <a:r>
              <a:rPr lang="en-US" sz="1800" dirty="0" smtClean="0"/>
              <a:t>1. Many </a:t>
            </a:r>
            <a:r>
              <a:rPr lang="en-US" sz="1800" dirty="0"/>
              <a:t>North Birmingham communities are "trained in" or completely surrounded by rail </a:t>
            </a:r>
            <a:r>
              <a:rPr lang="en-US" sz="1800" dirty="0" smtClean="0"/>
              <a:t>lines</a:t>
            </a:r>
          </a:p>
          <a:p>
            <a:pPr marL="129540" indent="0">
              <a:buNone/>
            </a:pPr>
            <a:endParaRPr lang="en-US" sz="1800" dirty="0"/>
          </a:p>
          <a:p>
            <a:pPr marL="129540" indent="0">
              <a:buNone/>
            </a:pPr>
            <a:r>
              <a:rPr lang="en-US" sz="1800" dirty="0"/>
              <a:t>2. Development has grown around the train tracks putting residents at risk for train-related injuries</a:t>
            </a:r>
          </a:p>
          <a:p>
            <a:pPr marL="129540" indent="0">
              <a:buNone/>
            </a:pPr>
            <a:endParaRPr lang="en-US" sz="1800" dirty="0" smtClean="0"/>
          </a:p>
          <a:p>
            <a:pPr marL="129540" indent="0">
              <a:buNone/>
            </a:pPr>
            <a:r>
              <a:rPr lang="en-US" sz="1800" dirty="0" smtClean="0"/>
              <a:t>3</a:t>
            </a:r>
            <a:r>
              <a:rPr lang="en-US" sz="1800" dirty="0"/>
              <a:t>. Semi-trucks/industrial trucks also pass through North Birmingham to get from I-20/59 to I-22/78</a:t>
            </a:r>
          </a:p>
          <a:p>
            <a:pPr marL="129540" indent="0">
              <a:buNone/>
            </a:pPr>
            <a:endParaRPr lang="en-US" sz="1800" dirty="0" smtClean="0"/>
          </a:p>
          <a:p>
            <a:pPr marL="129540" indent="0">
              <a:buNone/>
            </a:pPr>
            <a:r>
              <a:rPr lang="en-US" sz="1800" dirty="0" smtClean="0"/>
              <a:t>4</a:t>
            </a:r>
            <a:r>
              <a:rPr lang="en-US" sz="1800" dirty="0"/>
              <a:t>. Our student focus groups identified intersections where they feel unsafe crossing</a:t>
            </a:r>
          </a:p>
        </p:txBody>
      </p:sp>
    </p:spTree>
    <p:extLst>
      <p:ext uri="{BB962C8B-B14F-4D97-AF65-F5344CB8AC3E}">
        <p14:creationId xmlns:p14="http://schemas.microsoft.com/office/powerpoint/2010/main" val="13459146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7" name="Shape 37"/>
          <p:cNvSpPr txBox="1">
            <a:spLocks noGrp="1"/>
          </p:cNvSpPr>
          <p:nvPr>
            <p:ph type="body" idx="1"/>
          </p:nvPr>
        </p:nvSpPr>
        <p:spPr>
          <a:xfrm>
            <a:off x="457200" y="1600200"/>
            <a:ext cx="3526200" cy="49677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sz="1100" dirty="0"/>
              <a:t>
</a:t>
            </a:r>
            <a:endParaRPr lang="en" sz="1800" dirty="0"/>
          </a:p>
        </p:txBody>
      </p:sp>
      <p:pic>
        <p:nvPicPr>
          <p:cNvPr id="38" name="Shape 38"/>
          <p:cNvPicPr preferRelativeResize="0"/>
          <p:nvPr/>
        </p:nvPicPr>
        <p:blipFill rotWithShape="1">
          <a:blip r:embed="rId3"/>
          <a:srcRect b="1573"/>
          <a:stretch/>
        </p:blipFill>
        <p:spPr>
          <a:xfrm>
            <a:off x="1676400" y="381000"/>
            <a:ext cx="5867400" cy="6278880"/>
          </a:xfrm>
          <a:prstGeom prst="rect">
            <a:avLst/>
          </a:prstGeom>
        </p:spPr>
      </p:pic>
      <p:sp>
        <p:nvSpPr>
          <p:cNvPr id="36" name="Shape 36"/>
          <p:cNvSpPr txBox="1">
            <a:spLocks noGrp="1"/>
          </p:cNvSpPr>
          <p:nvPr>
            <p:ph type="title"/>
          </p:nvPr>
        </p:nvSpPr>
        <p:spPr>
          <a:xfrm>
            <a:off x="457200" y="28074"/>
            <a:ext cx="8229600" cy="1143000"/>
          </a:xfrm>
          <a:prstGeom prst="rect">
            <a:avLst/>
          </a:prstGeom>
        </p:spPr>
        <p:txBody>
          <a:bodyPr lIns="91425" tIns="91425" rIns="91425" bIns="91425" anchor="b" anchorCtr="0">
            <a:noAutofit/>
          </a:bodyPr>
          <a:lstStyle/>
          <a:p>
            <a:r>
              <a:rPr lang="en-US" sz="4000" dirty="0">
                <a:solidFill>
                  <a:schemeClr val="bg2"/>
                </a:solidFill>
              </a:rPr>
              <a:t>Assessment: Freight </a:t>
            </a:r>
            <a:endParaRPr sz="4000" dirty="0">
              <a:solidFill>
                <a:schemeClr val="bg2"/>
              </a:solidFill>
            </a:endParaRPr>
          </a:p>
        </p:txBody>
      </p:sp>
    </p:spTree>
    <p:extLst>
      <p:ext uri="{BB962C8B-B14F-4D97-AF65-F5344CB8AC3E}">
        <p14:creationId xmlns:p14="http://schemas.microsoft.com/office/powerpoint/2010/main" val="5924684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2"/>
                </a:solidFill>
              </a:rPr>
              <a:t>Final Recommendations</a:t>
            </a:r>
            <a:endParaRPr lang="en-US" sz="4000" dirty="0"/>
          </a:p>
        </p:txBody>
      </p:sp>
      <p:sp>
        <p:nvSpPr>
          <p:cNvPr id="3" name="Text Placeholder 2"/>
          <p:cNvSpPr>
            <a:spLocks noGrp="1"/>
          </p:cNvSpPr>
          <p:nvPr>
            <p:ph type="body" idx="1"/>
          </p:nvPr>
        </p:nvSpPr>
        <p:spPr/>
        <p:txBody>
          <a:bodyPr/>
          <a:lstStyle/>
          <a:p>
            <a:pPr marL="129540" indent="0">
              <a:buNone/>
            </a:pPr>
            <a:r>
              <a:rPr lang="en-US" sz="2400" dirty="0" smtClean="0"/>
              <a:t>Access to Quality </a:t>
            </a:r>
            <a:r>
              <a:rPr lang="en-US" sz="2400" dirty="0"/>
              <a:t>Employment</a:t>
            </a:r>
          </a:p>
          <a:p>
            <a:pPr marL="129540" indent="0">
              <a:buNone/>
            </a:pPr>
            <a:r>
              <a:rPr lang="en-US" sz="2400" dirty="0" smtClean="0"/>
              <a:t>Access to Healthy Food </a:t>
            </a:r>
            <a:endParaRPr lang="en-US" sz="2400" dirty="0"/>
          </a:p>
          <a:p>
            <a:pPr marL="129540" indent="0">
              <a:buNone/>
            </a:pPr>
            <a:r>
              <a:rPr lang="en-US" sz="2400" dirty="0"/>
              <a:t>Access to </a:t>
            </a:r>
            <a:r>
              <a:rPr lang="en-US" sz="2400" dirty="0" smtClean="0"/>
              <a:t>Health Care</a:t>
            </a:r>
            <a:endParaRPr lang="en-US" sz="2400" dirty="0"/>
          </a:p>
          <a:p>
            <a:pPr marL="129540" indent="0">
              <a:buNone/>
            </a:pPr>
            <a:r>
              <a:rPr lang="en-US" sz="2400" dirty="0"/>
              <a:t>Connectivity</a:t>
            </a:r>
          </a:p>
          <a:p>
            <a:pPr marL="129540" indent="0">
              <a:buNone/>
            </a:pPr>
            <a:r>
              <a:rPr lang="en-US" sz="2400" dirty="0"/>
              <a:t>Freight</a:t>
            </a:r>
          </a:p>
          <a:p>
            <a:pPr marL="129540" indent="0">
              <a:buNone/>
            </a:pPr>
            <a:endParaRPr lang="en-US" sz="2400" dirty="0"/>
          </a:p>
          <a:p>
            <a:endParaRPr lang="en-US" dirty="0"/>
          </a:p>
        </p:txBody>
      </p:sp>
    </p:spTree>
    <p:extLst>
      <p:ext uri="{BB962C8B-B14F-4D97-AF65-F5344CB8AC3E}">
        <p14:creationId xmlns:p14="http://schemas.microsoft.com/office/powerpoint/2010/main" val="39220112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bg2"/>
                </a:solidFill>
              </a:rPr>
              <a:t>Recommendations: </a:t>
            </a:r>
            <a:r>
              <a:rPr lang="en-US" sz="4000" dirty="0">
                <a:solidFill>
                  <a:schemeClr val="bg2"/>
                </a:solidFill>
              </a:rPr>
              <a:t>Employment</a:t>
            </a:r>
          </a:p>
        </p:txBody>
      </p:sp>
      <p:sp>
        <p:nvSpPr>
          <p:cNvPr id="3" name="Content Placeholder 2"/>
          <p:cNvSpPr>
            <a:spLocks noGrp="1"/>
          </p:cNvSpPr>
          <p:nvPr>
            <p:ph idx="1"/>
          </p:nvPr>
        </p:nvSpPr>
        <p:spPr>
          <a:xfrm>
            <a:off x="304800" y="1676400"/>
            <a:ext cx="8229600" cy="4830763"/>
          </a:xfrm>
        </p:spPr>
        <p:txBody>
          <a:bodyPr>
            <a:normAutofit fontScale="32500" lnSpcReduction="20000"/>
          </a:bodyPr>
          <a:lstStyle/>
          <a:p>
            <a:pPr marL="0" indent="0" fontAlgn="base">
              <a:buNone/>
            </a:pPr>
            <a:r>
              <a:rPr lang="en-US" sz="4900" b="1" dirty="0" smtClean="0"/>
              <a:t>1. Incorporate </a:t>
            </a:r>
            <a:r>
              <a:rPr lang="en-US" sz="4900" b="1" dirty="0"/>
              <a:t>a specific economic development and labor force strategy for the North Birmingham area into the regional Comprehensive Economic Development </a:t>
            </a:r>
            <a:r>
              <a:rPr lang="en-US" sz="4900" b="1" dirty="0" smtClean="0"/>
              <a:t>Strategy.</a:t>
            </a:r>
            <a:endParaRPr lang="en-US" sz="4900" b="1" dirty="0"/>
          </a:p>
          <a:p>
            <a:pPr marL="457200" lvl="1" indent="0">
              <a:buNone/>
            </a:pPr>
            <a:r>
              <a:rPr lang="en-US" sz="4900" dirty="0"/>
              <a:t>Primary Partners: Regional Planning Commission of Greater </a:t>
            </a:r>
            <a:r>
              <a:rPr lang="en-US" sz="4900" dirty="0" smtClean="0"/>
              <a:t>Birmingham</a:t>
            </a:r>
          </a:p>
          <a:p>
            <a:pPr marL="457200" lvl="1" indent="0">
              <a:buNone/>
            </a:pPr>
            <a:r>
              <a:rPr lang="en-US" sz="4900" dirty="0" smtClean="0"/>
              <a:t>Term: Short and Long Term</a:t>
            </a:r>
          </a:p>
          <a:p>
            <a:pPr marL="457200" lvl="1" indent="0">
              <a:buNone/>
            </a:pPr>
            <a:endParaRPr lang="en-US" sz="4900" dirty="0" smtClean="0"/>
          </a:p>
          <a:p>
            <a:pPr marL="0" indent="0">
              <a:buNone/>
            </a:pPr>
            <a:r>
              <a:rPr lang="en-US" sz="4900" b="1" dirty="0" smtClean="0"/>
              <a:t>2</a:t>
            </a:r>
            <a:r>
              <a:rPr lang="en-US" sz="4900" dirty="0"/>
              <a:t>. </a:t>
            </a:r>
            <a:r>
              <a:rPr lang="en-US" sz="4900" b="1" dirty="0"/>
              <a:t>Encourage the redevelopment of brownfield sites by creating agreements that release property owners from all future liability if they complete clean-up and educating property owners on brownfield clean-up practices</a:t>
            </a:r>
            <a:r>
              <a:rPr lang="en-US" sz="4900" dirty="0"/>
              <a:t>.</a:t>
            </a:r>
            <a:endParaRPr lang="en-US" sz="4900" dirty="0" smtClean="0">
              <a:effectLst/>
            </a:endParaRPr>
          </a:p>
          <a:p>
            <a:pPr marL="457200" lvl="1" indent="0">
              <a:buNone/>
            </a:pPr>
            <a:r>
              <a:rPr lang="en-US" sz="4900" dirty="0"/>
              <a:t>Primary Partners: Regional Planning Commission of Greater Birmingham and City of Birmingham Office of Economic Development  </a:t>
            </a:r>
            <a:endParaRPr lang="en-US" sz="4900" dirty="0" smtClean="0"/>
          </a:p>
          <a:p>
            <a:pPr marL="457200" lvl="1" indent="0">
              <a:buNone/>
            </a:pPr>
            <a:r>
              <a:rPr lang="en-US" sz="4900" dirty="0" smtClean="0"/>
              <a:t>Term: Short and Long Term</a:t>
            </a:r>
          </a:p>
          <a:p>
            <a:pPr marL="457200" lvl="1" indent="0">
              <a:buNone/>
            </a:pPr>
            <a:endParaRPr lang="en-US" sz="4900" dirty="0" smtClean="0"/>
          </a:p>
          <a:p>
            <a:pPr marL="0" indent="0">
              <a:buNone/>
            </a:pPr>
            <a:r>
              <a:rPr lang="en-US" sz="4900" b="1" dirty="0" smtClean="0"/>
              <a:t>3</a:t>
            </a:r>
            <a:r>
              <a:rPr lang="en-US" sz="4900" b="1" dirty="0"/>
              <a:t>. Expand existing enterprise zone to include North Birmingham </a:t>
            </a:r>
            <a:r>
              <a:rPr lang="en-US" sz="4900" b="1" dirty="0" smtClean="0"/>
              <a:t>communities. </a:t>
            </a:r>
            <a:endParaRPr lang="en-US" sz="4900" b="1" dirty="0" smtClean="0">
              <a:effectLst/>
            </a:endParaRPr>
          </a:p>
          <a:p>
            <a:pPr marL="0" indent="0">
              <a:buNone/>
            </a:pPr>
            <a:r>
              <a:rPr lang="en-US" sz="4900" dirty="0" smtClean="0"/>
              <a:t>         Primary </a:t>
            </a:r>
            <a:r>
              <a:rPr lang="en-US" sz="4900" dirty="0"/>
              <a:t>Partners: Regional Planning Commission of </a:t>
            </a:r>
            <a:r>
              <a:rPr lang="en-US" sz="4900" dirty="0" smtClean="0"/>
              <a:t>Greater</a:t>
            </a:r>
          </a:p>
          <a:p>
            <a:pPr marL="0" indent="0">
              <a:buNone/>
            </a:pPr>
            <a:r>
              <a:rPr lang="en-US" sz="4900" dirty="0"/>
              <a:t> </a:t>
            </a:r>
            <a:r>
              <a:rPr lang="en-US" sz="4900" dirty="0" smtClean="0"/>
              <a:t>        Birmingham and </a:t>
            </a:r>
            <a:r>
              <a:rPr lang="en-US" sz="4900" dirty="0"/>
              <a:t>City of Birmingham Office of </a:t>
            </a:r>
            <a:r>
              <a:rPr lang="en-US" sz="4900" dirty="0" smtClean="0"/>
              <a:t>Economic </a:t>
            </a:r>
            <a:r>
              <a:rPr lang="en-US" sz="4900" dirty="0"/>
              <a:t>Development </a:t>
            </a:r>
            <a:endParaRPr lang="en-US" sz="4900" dirty="0" smtClean="0"/>
          </a:p>
          <a:p>
            <a:pPr marL="0" indent="0">
              <a:buNone/>
            </a:pPr>
            <a:r>
              <a:rPr lang="en-US" sz="4900" dirty="0" smtClean="0"/>
              <a:t>         Term: Short and Long Term</a:t>
            </a:r>
          </a:p>
          <a:p>
            <a:pPr marL="0" indent="0">
              <a:buNone/>
            </a:pPr>
            <a:endParaRPr lang="en-US" sz="5600" dirty="0" smtClean="0"/>
          </a:p>
          <a:p>
            <a:pPr marL="457200" lvl="1" indent="0">
              <a:buNone/>
            </a:pPr>
            <a:endParaRPr lang="en-US" dirty="0" smtClean="0"/>
          </a:p>
          <a:p>
            <a:pPr marL="457200" lvl="1" indent="0">
              <a:buNone/>
            </a:pPr>
            <a:endParaRPr lang="en-US" dirty="0" smtClean="0"/>
          </a:p>
          <a:p>
            <a:endParaRPr lang="en-US" u="sng" dirty="0" smtClean="0"/>
          </a:p>
          <a:p>
            <a:endParaRPr lang="en-US" dirty="0"/>
          </a:p>
        </p:txBody>
      </p:sp>
    </p:spTree>
    <p:extLst>
      <p:ext uri="{BB962C8B-B14F-4D97-AF65-F5344CB8AC3E}">
        <p14:creationId xmlns:p14="http://schemas.microsoft.com/office/powerpoint/2010/main" val="37879362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bg2"/>
                </a:solidFill>
              </a:rPr>
              <a:t>Recommendations: Employment</a:t>
            </a:r>
            <a:endParaRPr lang="en-US" sz="4000" dirty="0">
              <a:solidFill>
                <a:schemeClr val="bg2"/>
              </a:solidFill>
            </a:endParaRPr>
          </a:p>
        </p:txBody>
      </p:sp>
      <p:sp>
        <p:nvSpPr>
          <p:cNvPr id="3" name="Content Placeholder 2"/>
          <p:cNvSpPr>
            <a:spLocks noGrp="1"/>
          </p:cNvSpPr>
          <p:nvPr>
            <p:ph idx="1"/>
          </p:nvPr>
        </p:nvSpPr>
        <p:spPr>
          <a:xfrm>
            <a:off x="457200" y="1676400"/>
            <a:ext cx="8229600" cy="4830763"/>
          </a:xfrm>
        </p:spPr>
        <p:txBody>
          <a:bodyPr>
            <a:normAutofit fontScale="32500" lnSpcReduction="20000"/>
          </a:bodyPr>
          <a:lstStyle/>
          <a:p>
            <a:pPr marL="0" indent="0">
              <a:buNone/>
            </a:pPr>
            <a:r>
              <a:rPr lang="en-US" sz="4900" b="1" dirty="0" smtClean="0"/>
              <a:t>4</a:t>
            </a:r>
            <a:r>
              <a:rPr lang="en-US" sz="4900" b="1" dirty="0"/>
              <a:t>. Collaborate with workforce development agencies to target recruitment of North Birmingham residents for careers in civil service </a:t>
            </a:r>
            <a:endParaRPr lang="en-US" sz="4900" b="1" dirty="0" smtClean="0">
              <a:effectLst/>
            </a:endParaRPr>
          </a:p>
          <a:p>
            <a:pPr marL="457200" indent="0">
              <a:buNone/>
            </a:pPr>
            <a:r>
              <a:rPr lang="en-US" sz="4900" dirty="0" smtClean="0"/>
              <a:t>Primary </a:t>
            </a:r>
            <a:r>
              <a:rPr lang="en-US" sz="4900" dirty="0"/>
              <a:t>Partners: Personnel Board of Jefferson County and Jefferson </a:t>
            </a:r>
            <a:r>
              <a:rPr lang="en-US" sz="4900" dirty="0" smtClean="0"/>
              <a:t>County Workforce Investment Board</a:t>
            </a:r>
            <a:r>
              <a:rPr lang="en-US" sz="4900" dirty="0"/>
              <a:t>, Workforce Development </a:t>
            </a:r>
            <a:r>
              <a:rPr lang="en-US" sz="4900" dirty="0" smtClean="0"/>
              <a:t>Council</a:t>
            </a:r>
            <a:r>
              <a:rPr lang="en-US" sz="4900" dirty="0"/>
              <a:t>: Region 4, </a:t>
            </a:r>
            <a:r>
              <a:rPr lang="en-US" sz="4900" dirty="0" smtClean="0"/>
              <a:t>	Mission </a:t>
            </a:r>
            <a:r>
              <a:rPr lang="en-US" sz="4900" dirty="0"/>
              <a:t>Alabama, Alabama </a:t>
            </a:r>
            <a:r>
              <a:rPr lang="en-US" sz="4900" dirty="0" smtClean="0"/>
              <a:t>Department </a:t>
            </a:r>
            <a:r>
              <a:rPr lang="en-US" sz="4900" dirty="0"/>
              <a:t>of </a:t>
            </a:r>
            <a:r>
              <a:rPr lang="en-US" sz="4900" dirty="0" smtClean="0"/>
              <a:t>Development </a:t>
            </a:r>
            <a:r>
              <a:rPr lang="en-US" sz="4900" dirty="0"/>
              <a:t>Workforce Programs, </a:t>
            </a:r>
            <a:r>
              <a:rPr lang="en-US" sz="4900" dirty="0" smtClean="0"/>
              <a:t>	local </a:t>
            </a:r>
            <a:r>
              <a:rPr lang="en-US" sz="4900" dirty="0"/>
              <a:t>churches and </a:t>
            </a:r>
            <a:r>
              <a:rPr lang="en-US" sz="4900" dirty="0" smtClean="0"/>
              <a:t>schools</a:t>
            </a:r>
          </a:p>
          <a:p>
            <a:pPr marL="457200" indent="0">
              <a:buNone/>
            </a:pPr>
            <a:r>
              <a:rPr lang="en-US" sz="4900" dirty="0" smtClean="0"/>
              <a:t>Term</a:t>
            </a:r>
            <a:r>
              <a:rPr lang="en-US" sz="4900" dirty="0"/>
              <a:t>: </a:t>
            </a:r>
            <a:r>
              <a:rPr lang="en-US" sz="4900" dirty="0" smtClean="0"/>
              <a:t>Short and Long Term</a:t>
            </a:r>
          </a:p>
          <a:p>
            <a:pPr marL="0" indent="0">
              <a:buNone/>
            </a:pPr>
            <a:endParaRPr lang="en-US" sz="4900" dirty="0" smtClean="0"/>
          </a:p>
          <a:p>
            <a:pPr marL="0" indent="0">
              <a:buNone/>
            </a:pPr>
            <a:r>
              <a:rPr lang="en-US" sz="4900" b="1" dirty="0"/>
              <a:t>5. Establish after-school enrichment and summer programs for school-age children (5-15)</a:t>
            </a:r>
            <a:endParaRPr lang="en-US" sz="4900" b="1" dirty="0" smtClean="0">
              <a:effectLst/>
            </a:endParaRPr>
          </a:p>
          <a:p>
            <a:pPr marL="457200" indent="0">
              <a:buNone/>
            </a:pPr>
            <a:r>
              <a:rPr lang="en-US" sz="4900" dirty="0" smtClean="0"/>
              <a:t>Primary </a:t>
            </a:r>
            <a:r>
              <a:rPr lang="en-US" sz="4900" dirty="0"/>
              <a:t>Partners: Birmingham Parks and Rec Department, YMCA, </a:t>
            </a:r>
            <a:r>
              <a:rPr lang="en-US" sz="4900" dirty="0" smtClean="0"/>
              <a:t>A.G</a:t>
            </a:r>
            <a:r>
              <a:rPr lang="en-US" sz="4900" dirty="0"/>
              <a:t>. Gaston </a:t>
            </a:r>
            <a:r>
              <a:rPr lang="en-US" sz="4900" dirty="0" smtClean="0"/>
              <a:t>Boys </a:t>
            </a:r>
            <a:r>
              <a:rPr lang="en-US" sz="4900" dirty="0"/>
              <a:t>&amp; Girls Club, Schools </a:t>
            </a:r>
            <a:r>
              <a:rPr lang="en-US" sz="4900" dirty="0" smtClean="0"/>
              <a:t>and Churches</a:t>
            </a:r>
          </a:p>
          <a:p>
            <a:pPr marL="457200" indent="0">
              <a:buNone/>
            </a:pPr>
            <a:r>
              <a:rPr lang="en-US" sz="4900" dirty="0" smtClean="0"/>
              <a:t>Term: Short and Long Term</a:t>
            </a:r>
          </a:p>
          <a:p>
            <a:pPr marL="0" indent="0">
              <a:buNone/>
            </a:pPr>
            <a:endParaRPr lang="en-US" sz="4900" b="1" dirty="0" smtClean="0"/>
          </a:p>
          <a:p>
            <a:pPr marL="0" indent="0">
              <a:buNone/>
            </a:pPr>
            <a:r>
              <a:rPr lang="en-US" sz="4900" b="1" dirty="0" smtClean="0"/>
              <a:t>6</a:t>
            </a:r>
            <a:r>
              <a:rPr lang="en-US" sz="4900" b="1" dirty="0"/>
              <a:t>. Offer new daycare option for residents to replace program that was closed </a:t>
            </a:r>
            <a:endParaRPr lang="en-US" sz="4900" b="1" dirty="0" smtClean="0">
              <a:effectLst/>
            </a:endParaRPr>
          </a:p>
          <a:p>
            <a:pPr marL="457200" indent="0">
              <a:buNone/>
            </a:pPr>
            <a:r>
              <a:rPr lang="en-US" sz="4900" dirty="0" smtClean="0"/>
              <a:t>Primary </a:t>
            </a:r>
            <a:r>
              <a:rPr lang="en-US" sz="4900" dirty="0"/>
              <a:t>partners: Housing Authority of Birmingham and Alabama Department of </a:t>
            </a:r>
            <a:r>
              <a:rPr lang="en-US" sz="4900" dirty="0" smtClean="0"/>
              <a:t>Human Resources</a:t>
            </a:r>
          </a:p>
          <a:p>
            <a:pPr marL="457200" indent="0">
              <a:buNone/>
            </a:pPr>
            <a:r>
              <a:rPr lang="en-US" sz="4900" dirty="0" smtClean="0"/>
              <a:t>Term: </a:t>
            </a:r>
            <a:r>
              <a:rPr lang="en-US" sz="4900" dirty="0"/>
              <a:t>S</a:t>
            </a:r>
            <a:r>
              <a:rPr lang="en-US" sz="4900" dirty="0" smtClean="0"/>
              <a:t>hort and Long Term</a:t>
            </a:r>
          </a:p>
          <a:p>
            <a:pPr marL="457200" lvl="1" indent="0">
              <a:buNone/>
            </a:pPr>
            <a:endParaRPr lang="en-US" dirty="0" smtClean="0"/>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0830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0" i="0" u="none" strike="noStrike" cap="none" baseline="0" dirty="0">
                <a:solidFill>
                  <a:schemeClr val="dk2"/>
                </a:solidFill>
                <a:latin typeface="Arial"/>
                <a:ea typeface="Arial"/>
                <a:cs typeface="Arial"/>
                <a:sym typeface="Arial"/>
              </a:rPr>
              <a:t>Purpose – Why Now?</a:t>
            </a:r>
          </a:p>
        </p:txBody>
      </p:sp>
      <p:sp>
        <p:nvSpPr>
          <p:cNvPr id="68" name="Shape 68"/>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457200" marR="0" lvl="0" indent="-381000" algn="l" rtl="0">
              <a:spcBef>
                <a:spcPts val="0"/>
              </a:spcBef>
              <a:buClr>
                <a:schemeClr val="accent1"/>
              </a:buClr>
              <a:buSzPct val="100000"/>
              <a:buFont typeface="Arial"/>
              <a:buChar char="●"/>
            </a:pPr>
            <a:r>
              <a:rPr lang="en-US" sz="2400" dirty="0"/>
              <a:t>To reinforce health issues affecting the North Birmingham </a:t>
            </a:r>
            <a:r>
              <a:rPr lang="en-US" sz="2400" dirty="0" smtClean="0"/>
              <a:t>neighborhoods</a:t>
            </a:r>
          </a:p>
          <a:p>
            <a:pPr marL="457200" marR="0" lvl="0" indent="-381000" algn="l" rtl="0">
              <a:spcBef>
                <a:spcPts val="0"/>
              </a:spcBef>
              <a:buClr>
                <a:schemeClr val="accent1"/>
              </a:buClr>
              <a:buSzPct val="100000"/>
              <a:buFont typeface="Arial"/>
              <a:buChar char="●"/>
            </a:pPr>
            <a:endParaRPr lang="en-US" sz="2400" dirty="0"/>
          </a:p>
          <a:p>
            <a:pPr marL="457200" marR="0" lvl="0" indent="-381000" algn="l" rtl="0">
              <a:spcBef>
                <a:spcPts val="0"/>
              </a:spcBef>
              <a:buClr>
                <a:schemeClr val="accent1"/>
              </a:buClr>
              <a:buSzPct val="100000"/>
              <a:buFont typeface="Arial"/>
              <a:buChar char="●"/>
            </a:pPr>
            <a:r>
              <a:rPr lang="en-US" sz="2400" dirty="0"/>
              <a:t>Bring other health issues to the surface that need to be </a:t>
            </a:r>
            <a:r>
              <a:rPr lang="en-US" sz="2400" dirty="0" smtClean="0"/>
              <a:t>addressed</a:t>
            </a:r>
          </a:p>
          <a:p>
            <a:pPr marL="457200" marR="0" lvl="0" indent="-381000" algn="l" rtl="0">
              <a:spcBef>
                <a:spcPts val="0"/>
              </a:spcBef>
              <a:buClr>
                <a:schemeClr val="accent1"/>
              </a:buClr>
              <a:buSzPct val="100000"/>
              <a:buFont typeface="Arial"/>
              <a:buChar char="●"/>
            </a:pPr>
            <a:endParaRPr lang="en-US" sz="2400" dirty="0" smtClean="0"/>
          </a:p>
          <a:p>
            <a:pPr marL="457200" marR="0" lvl="0" indent="-381000" algn="l" rtl="0">
              <a:spcBef>
                <a:spcPts val="0"/>
              </a:spcBef>
              <a:buClr>
                <a:schemeClr val="accent1"/>
              </a:buClr>
              <a:buSzPct val="100000"/>
              <a:buFont typeface="Arial"/>
              <a:buChar char="●"/>
            </a:pPr>
            <a:r>
              <a:rPr lang="en-US" sz="2400" dirty="0" smtClean="0"/>
              <a:t>To inform the community plan currently in development</a:t>
            </a:r>
          </a:p>
          <a:p>
            <a:pPr marL="457200" marR="0" lvl="0" indent="-381000" algn="l" rtl="0">
              <a:spcBef>
                <a:spcPts val="0"/>
              </a:spcBef>
              <a:buClr>
                <a:schemeClr val="accent1"/>
              </a:buClr>
              <a:buSzPct val="100000"/>
              <a:buFont typeface="Arial"/>
              <a:buChar char="●"/>
            </a:pPr>
            <a:endParaRPr lang="en-US" sz="2400" dirty="0"/>
          </a:p>
          <a:p>
            <a:pPr marL="457200" marR="0" lvl="0" indent="-381000" algn="l" rtl="0">
              <a:spcBef>
                <a:spcPts val="0"/>
              </a:spcBef>
              <a:buClr>
                <a:schemeClr val="accent1"/>
              </a:buClr>
              <a:buSzPct val="100000"/>
              <a:buFont typeface="Arial"/>
              <a:buChar char="●"/>
            </a:pPr>
            <a:r>
              <a:rPr lang="en-US" sz="2400" dirty="0"/>
              <a:t>Serve as a model for future HIAs conducted in Alabama</a:t>
            </a:r>
          </a:p>
        </p:txBody>
      </p:sp>
      <p:pic>
        <p:nvPicPr>
          <p:cNvPr id="4" name="Picture 3" descr="Collegevil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60" y="5198534"/>
            <a:ext cx="2987040" cy="1659466"/>
          </a:xfrm>
          <a:prstGeom prst="rect">
            <a:avLst/>
          </a:prstGeom>
        </p:spPr>
      </p:pic>
      <p:pic>
        <p:nvPicPr>
          <p:cNvPr id="2" name="Picture 1" descr="Walter Co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5181600"/>
            <a:ext cx="3048000" cy="1676400"/>
          </a:xfrm>
          <a:prstGeom prst="rect">
            <a:avLst/>
          </a:prstGeom>
        </p:spPr>
      </p:pic>
      <p:pic>
        <p:nvPicPr>
          <p:cNvPr id="3" name="Picture 2" descr="Acipco-Finle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81516"/>
            <a:ext cx="3276600" cy="167648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pPr eaLnBrk="1" hangingPunct="1"/>
            <a:r>
              <a:rPr lang="en-US" sz="4000" dirty="0" smtClean="0">
                <a:solidFill>
                  <a:schemeClr val="bg2"/>
                </a:solidFill>
              </a:rPr>
              <a:t>Recommendations: </a:t>
            </a:r>
            <a:r>
              <a:rPr lang="en-US" altLang="en-US" sz="4000" dirty="0" smtClean="0">
                <a:solidFill>
                  <a:schemeClr val="bg2"/>
                </a:solidFill>
              </a:rPr>
              <a:t>Food Access</a:t>
            </a:r>
          </a:p>
        </p:txBody>
      </p:sp>
      <p:sp>
        <p:nvSpPr>
          <p:cNvPr id="4099" name="Rectangle 3"/>
          <p:cNvSpPr>
            <a:spLocks noGrp="1" noChangeArrowheads="1"/>
          </p:cNvSpPr>
          <p:nvPr>
            <p:ph type="body" idx="1"/>
          </p:nvPr>
        </p:nvSpPr>
        <p:spPr>
          <a:xfrm>
            <a:off x="0" y="1295400"/>
            <a:ext cx="9144000" cy="5562600"/>
          </a:xfrm>
        </p:spPr>
        <p:txBody>
          <a:bodyPr/>
          <a:lstStyle/>
          <a:p>
            <a:pPr marL="457200" lvl="0" indent="-403225">
              <a:buNone/>
            </a:pPr>
            <a:r>
              <a:rPr lang="en-US" sz="1600" b="1" dirty="0" smtClean="0"/>
              <a:t>1. Implement </a:t>
            </a:r>
            <a:r>
              <a:rPr lang="en-US" sz="1600" b="1" dirty="0"/>
              <a:t>a Healthy Corner Store Initiative </a:t>
            </a:r>
            <a:r>
              <a:rPr lang="en-US" sz="1600" dirty="0"/>
              <a:t/>
            </a:r>
            <a:br>
              <a:rPr lang="en-US" sz="1600" dirty="0"/>
            </a:br>
            <a:r>
              <a:rPr lang="en-US" sz="1600" dirty="0" smtClean="0"/>
              <a:t>Primary </a:t>
            </a:r>
            <a:r>
              <a:rPr lang="en-US" sz="1600" dirty="0"/>
              <a:t>Partners: UAB SSCRC, City of Birmingham, North Birmingham Planning Commission, Local Corner Stores, UAB JCPM, NBCC </a:t>
            </a:r>
            <a:endParaRPr lang="en-US" sz="1600" dirty="0" smtClean="0"/>
          </a:p>
          <a:p>
            <a:pPr marL="457200" indent="0">
              <a:buNone/>
            </a:pPr>
            <a:r>
              <a:rPr lang="en-US" altLang="en-US" sz="1600" dirty="0" smtClean="0"/>
              <a:t>Term: Long Term</a:t>
            </a:r>
          </a:p>
          <a:p>
            <a:pPr marL="129540" indent="0">
              <a:buNone/>
            </a:pPr>
            <a:r>
              <a:rPr lang="en-US" sz="1600" b="1" dirty="0"/>
              <a:t>2. Expand current fresh produce food truck program to reach all areas of North Birmingham </a:t>
            </a:r>
            <a:endParaRPr lang="en-US" sz="1600" dirty="0"/>
          </a:p>
          <a:p>
            <a:pPr marL="457200" indent="0">
              <a:buNone/>
            </a:pPr>
            <a:r>
              <a:rPr lang="en-US" sz="1600" dirty="0"/>
              <a:t>Primary Partners: Faith Based Organizations, Local Organizations, Wholesome Wave, Community Food Bank of Central Alabama- Mobile Pantry </a:t>
            </a:r>
            <a:r>
              <a:rPr lang="en-US" sz="1600" dirty="0" smtClean="0"/>
              <a:t>Program</a:t>
            </a:r>
          </a:p>
          <a:p>
            <a:pPr marL="457200" indent="0">
              <a:buNone/>
            </a:pPr>
            <a:r>
              <a:rPr lang="en-US" sz="1600" dirty="0" smtClean="0"/>
              <a:t>Term: Short Term</a:t>
            </a:r>
            <a:endParaRPr lang="en-US" sz="1600" b="1" dirty="0"/>
          </a:p>
          <a:p>
            <a:pPr marL="129540" indent="0">
              <a:buNone/>
            </a:pPr>
            <a:r>
              <a:rPr lang="en-US" sz="1600" b="1" dirty="0"/>
              <a:t>3.Create a shuttle service programs that will run from key neighborhood destinations to Walmart, other full service grocery stores, and Farmers Markets</a:t>
            </a:r>
            <a:endParaRPr lang="en-US" sz="1600" dirty="0"/>
          </a:p>
          <a:p>
            <a:pPr marL="457200" indent="0">
              <a:buNone/>
            </a:pPr>
            <a:r>
              <a:rPr lang="en-US" sz="1600" dirty="0"/>
              <a:t>Primary Partners: Local Institutions, Faith Based Organizations, Walmart, Local Grocery Stores, Alabama Farmers Markets, </a:t>
            </a:r>
            <a:r>
              <a:rPr lang="en-US" sz="1600" dirty="0" smtClean="0"/>
              <a:t>NBCC</a:t>
            </a:r>
          </a:p>
          <a:p>
            <a:pPr marL="457200" indent="0">
              <a:buNone/>
            </a:pPr>
            <a:r>
              <a:rPr lang="en-US" altLang="en-US" sz="1600" dirty="0" smtClean="0"/>
              <a:t>Term: Short Term</a:t>
            </a:r>
          </a:p>
        </p:txBody>
      </p:sp>
    </p:spTree>
    <p:extLst>
      <p:ext uri="{BB962C8B-B14F-4D97-AF65-F5344CB8AC3E}">
        <p14:creationId xmlns:p14="http://schemas.microsoft.com/office/powerpoint/2010/main" val="21557245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pPr eaLnBrk="1" hangingPunct="1"/>
            <a:r>
              <a:rPr lang="en-US" sz="4000" dirty="0">
                <a:solidFill>
                  <a:schemeClr val="bg2"/>
                </a:solidFill>
              </a:rPr>
              <a:t>Recommendations: </a:t>
            </a:r>
            <a:r>
              <a:rPr lang="en-US" altLang="en-US" sz="4000" dirty="0" smtClean="0">
                <a:solidFill>
                  <a:schemeClr val="bg2"/>
                </a:solidFill>
              </a:rPr>
              <a:t>Food Access</a:t>
            </a:r>
          </a:p>
        </p:txBody>
      </p:sp>
      <p:sp>
        <p:nvSpPr>
          <p:cNvPr id="4099" name="Rectangle 3"/>
          <p:cNvSpPr>
            <a:spLocks noGrp="1" noChangeArrowheads="1"/>
          </p:cNvSpPr>
          <p:nvPr>
            <p:ph type="body" idx="1"/>
          </p:nvPr>
        </p:nvSpPr>
        <p:spPr>
          <a:xfrm>
            <a:off x="0" y="1295400"/>
            <a:ext cx="9144000" cy="5562600"/>
          </a:xfrm>
        </p:spPr>
        <p:txBody>
          <a:bodyPr/>
          <a:lstStyle/>
          <a:p>
            <a:pPr marL="129540" indent="0">
              <a:buNone/>
            </a:pPr>
            <a:r>
              <a:rPr lang="en-US" sz="1600" b="1" dirty="0" smtClean="0"/>
              <a:t>4</a:t>
            </a:r>
            <a:r>
              <a:rPr lang="en-US" sz="1600" b="1" dirty="0"/>
              <a:t>. Implement a healthy food educational component</a:t>
            </a:r>
            <a:r>
              <a:rPr lang="en-US" sz="1600" dirty="0"/>
              <a:t>. </a:t>
            </a:r>
          </a:p>
          <a:p>
            <a:pPr marL="452438" indent="0">
              <a:buNone/>
            </a:pPr>
            <a:r>
              <a:rPr lang="en-US" sz="1600" dirty="0"/>
              <a:t>Primary Partners: REV Birmingham, Birmingham Public Schools, Health Action Partnership. Community Food Bank of Central Alabama- Weekender’s Backpack Program, Jones Valley Urban Teaching Farm, Alabama Cooperative Extension</a:t>
            </a:r>
          </a:p>
          <a:p>
            <a:pPr marL="452438" indent="0">
              <a:buNone/>
            </a:pPr>
            <a:r>
              <a:rPr lang="en-US" altLang="en-US" sz="1600" dirty="0" smtClean="0"/>
              <a:t>Term: Short Term</a:t>
            </a:r>
          </a:p>
          <a:p>
            <a:pPr marL="129540" indent="0">
              <a:buNone/>
            </a:pPr>
            <a:endParaRPr lang="en-US" sz="1600" dirty="0" smtClean="0"/>
          </a:p>
          <a:p>
            <a:pPr marL="129540" indent="0">
              <a:buNone/>
            </a:pPr>
            <a:r>
              <a:rPr lang="en-US" sz="1600" b="1" dirty="0" smtClean="0"/>
              <a:t>5</a:t>
            </a:r>
            <a:r>
              <a:rPr lang="en-US" sz="1600" b="1" dirty="0"/>
              <a:t>. Support a program for urban agriculture within the North Birmingham neighborhoods</a:t>
            </a:r>
          </a:p>
          <a:p>
            <a:pPr marL="452438" indent="0">
              <a:buNone/>
            </a:pPr>
            <a:r>
              <a:rPr lang="en-US" sz="1600" dirty="0"/>
              <a:t>Primary Partners: Alabama Cooperative Extension, Workforce Development, UAB, NBCC, Faith Based Organizations, REV </a:t>
            </a:r>
            <a:r>
              <a:rPr lang="en-US" sz="1600" dirty="0" smtClean="0"/>
              <a:t>Birmingham</a:t>
            </a:r>
            <a:endParaRPr lang="en-US" sz="1600" dirty="0"/>
          </a:p>
          <a:p>
            <a:pPr marL="452438" indent="0">
              <a:buNone/>
            </a:pPr>
            <a:r>
              <a:rPr lang="en-US" sz="1600" dirty="0" smtClean="0"/>
              <a:t>Term: Long Term</a:t>
            </a:r>
            <a:endParaRPr lang="en-US" sz="1600" dirty="0"/>
          </a:p>
        </p:txBody>
      </p:sp>
    </p:spTree>
    <p:extLst>
      <p:ext uri="{BB962C8B-B14F-4D97-AF65-F5344CB8AC3E}">
        <p14:creationId xmlns:p14="http://schemas.microsoft.com/office/powerpoint/2010/main" val="27198566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2"/>
                </a:solidFill>
              </a:rPr>
              <a:t>Recommendations: Access </a:t>
            </a:r>
            <a:r>
              <a:rPr lang="en-US" sz="4000" dirty="0" smtClean="0">
                <a:solidFill>
                  <a:schemeClr val="bg2"/>
                </a:solidFill>
              </a:rPr>
              <a:t>to Health Care</a:t>
            </a:r>
            <a:endParaRPr lang="en-US" sz="4000" dirty="0">
              <a:solidFill>
                <a:schemeClr val="bg2"/>
              </a:solidFill>
            </a:endParaRPr>
          </a:p>
        </p:txBody>
      </p:sp>
      <p:sp>
        <p:nvSpPr>
          <p:cNvPr id="3" name="Content Placeholder 2"/>
          <p:cNvSpPr>
            <a:spLocks noGrp="1"/>
          </p:cNvSpPr>
          <p:nvPr>
            <p:ph idx="1"/>
          </p:nvPr>
        </p:nvSpPr>
        <p:spPr/>
        <p:txBody>
          <a:bodyPr/>
          <a:lstStyle/>
          <a:p>
            <a:pPr marL="129540" indent="0">
              <a:buNone/>
            </a:pPr>
            <a:r>
              <a:rPr lang="en-US" sz="1600" b="1" dirty="0"/>
              <a:t>1. Partner with churches for low infrastructure and easily accessible health care offerings </a:t>
            </a:r>
            <a:endParaRPr lang="en-US" sz="1600" dirty="0"/>
          </a:p>
          <a:p>
            <a:pPr marL="452438" indent="0">
              <a:buNone/>
            </a:pPr>
            <a:r>
              <a:rPr lang="en-US" sz="1600" dirty="0"/>
              <a:t>Primary partners: Faith Based Organizations, Jefferson County Health Department, Alabama </a:t>
            </a:r>
          </a:p>
          <a:p>
            <a:pPr marL="452438" indent="0">
              <a:buNone/>
            </a:pPr>
            <a:r>
              <a:rPr lang="en-US" sz="1600" dirty="0"/>
              <a:t>Health Department, City of </a:t>
            </a:r>
            <a:r>
              <a:rPr lang="en-US" sz="1600" dirty="0" smtClean="0"/>
              <a:t>Birmingham</a:t>
            </a:r>
            <a:endParaRPr lang="en-US" sz="1600" dirty="0"/>
          </a:p>
          <a:p>
            <a:pPr marL="452438" lvl="0" indent="0">
              <a:buNone/>
            </a:pPr>
            <a:r>
              <a:rPr lang="en-US" sz="1600" dirty="0" smtClean="0"/>
              <a:t>Term: Short Term </a:t>
            </a:r>
          </a:p>
          <a:p>
            <a:pPr marL="129540" indent="0">
              <a:buNone/>
            </a:pPr>
            <a:r>
              <a:rPr lang="en-US" sz="1600" dirty="0"/>
              <a:t/>
            </a:r>
            <a:br>
              <a:rPr lang="en-US" sz="1600" dirty="0"/>
            </a:br>
            <a:r>
              <a:rPr lang="en-US" sz="1600" b="1" dirty="0" smtClean="0"/>
              <a:t>2</a:t>
            </a:r>
            <a:r>
              <a:rPr lang="en-US" sz="1600" b="1" dirty="0"/>
              <a:t>. Provide residents with a shuttle transportation to major health care destinations</a:t>
            </a:r>
            <a:endParaRPr lang="en-US" sz="1600" dirty="0"/>
          </a:p>
          <a:p>
            <a:pPr marL="452438" indent="0">
              <a:buNone/>
            </a:pPr>
            <a:r>
              <a:rPr lang="en-US" sz="1600" dirty="0"/>
              <a:t>Primary partners: Hospitals, Jefferson County Health Department, Faith Based Organizations</a:t>
            </a:r>
          </a:p>
          <a:p>
            <a:pPr marL="452438" lvl="0" indent="0">
              <a:buNone/>
            </a:pPr>
            <a:r>
              <a:rPr lang="en-US" sz="1600" dirty="0" smtClean="0"/>
              <a:t>Term: Intermediate</a:t>
            </a:r>
            <a:br>
              <a:rPr lang="en-US" sz="1600" dirty="0" smtClean="0"/>
            </a:br>
            <a:endParaRPr lang="en-US" sz="1600" dirty="0"/>
          </a:p>
          <a:p>
            <a:pPr marL="129540" indent="0">
              <a:buNone/>
            </a:pPr>
            <a:r>
              <a:rPr lang="en-US" sz="1600" b="1" dirty="0" smtClean="0"/>
              <a:t>3</a:t>
            </a:r>
            <a:r>
              <a:rPr lang="en-US" sz="1600" b="1" dirty="0"/>
              <a:t>. Establish a local healthcare facility to serve the medical needs of the community </a:t>
            </a:r>
            <a:endParaRPr lang="en-US" sz="1600" dirty="0"/>
          </a:p>
          <a:p>
            <a:pPr marL="452438" indent="0">
              <a:buNone/>
            </a:pPr>
            <a:r>
              <a:rPr lang="en-US" sz="1600" dirty="0"/>
              <a:t>Primary partners: Jefferson County Health Department, Private Medical Group</a:t>
            </a:r>
          </a:p>
          <a:p>
            <a:pPr marL="452438" indent="0">
              <a:buNone/>
            </a:pPr>
            <a:r>
              <a:rPr lang="en-US" sz="1600" dirty="0" smtClean="0"/>
              <a:t>Term: Long Term</a:t>
            </a:r>
            <a:endParaRPr lang="en-US" sz="1600" dirty="0"/>
          </a:p>
        </p:txBody>
      </p:sp>
    </p:spTree>
    <p:extLst>
      <p:ext uri="{BB962C8B-B14F-4D97-AF65-F5344CB8AC3E}">
        <p14:creationId xmlns:p14="http://schemas.microsoft.com/office/powerpoint/2010/main" val="31860931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229600" cy="1087744"/>
          </a:xfrm>
        </p:spPr>
        <p:txBody>
          <a:bodyPr/>
          <a:lstStyle/>
          <a:p>
            <a:r>
              <a:rPr lang="en-US" sz="4000" dirty="0">
                <a:solidFill>
                  <a:schemeClr val="bg2"/>
                </a:solidFill>
              </a:rPr>
              <a:t>Recommendations: Connectivity</a:t>
            </a:r>
          </a:p>
        </p:txBody>
      </p:sp>
      <p:sp>
        <p:nvSpPr>
          <p:cNvPr id="6" name="Rectangle 5"/>
          <p:cNvSpPr/>
          <p:nvPr/>
        </p:nvSpPr>
        <p:spPr>
          <a:xfrm>
            <a:off x="152400" y="1524000"/>
            <a:ext cx="8991600" cy="5016758"/>
          </a:xfrm>
          <a:prstGeom prst="rect">
            <a:avLst/>
          </a:prstGeom>
        </p:spPr>
        <p:txBody>
          <a:bodyPr wrap="square">
            <a:spAutoFit/>
          </a:bodyPr>
          <a:lstStyle/>
          <a:p>
            <a:r>
              <a:rPr lang="en-US" sz="1600" b="1" dirty="0"/>
              <a:t>1. Review the current transit </a:t>
            </a:r>
            <a:r>
              <a:rPr lang="en-US" sz="1600" b="1" dirty="0" smtClean="0"/>
              <a:t>routes </a:t>
            </a:r>
            <a:r>
              <a:rPr lang="en-US" sz="1600" b="1" dirty="0"/>
              <a:t>and redirect </a:t>
            </a:r>
            <a:r>
              <a:rPr lang="en-US" sz="1600" b="1" dirty="0" smtClean="0"/>
              <a:t>routes </a:t>
            </a:r>
            <a:r>
              <a:rPr lang="en-US" sz="1600" b="1" dirty="0"/>
              <a:t>to create an integrated transit system that provides greater connectivity to important locations inside and outside of </a:t>
            </a:r>
            <a:r>
              <a:rPr lang="en-US" sz="1600" b="1" dirty="0" smtClean="0"/>
              <a:t>North Birmingham</a:t>
            </a:r>
            <a:endParaRPr lang="en-US" sz="1600" b="1" dirty="0"/>
          </a:p>
          <a:p>
            <a:pPr marL="457200"/>
            <a:r>
              <a:rPr lang="en-US" sz="1600" dirty="0"/>
              <a:t>Primary Partners: City of Birmingham, Regional Planning Commission of Greater Birmingham (RPCGB), Birmingham-Jefferson County Transit Authority (BJCTA)</a:t>
            </a:r>
          </a:p>
          <a:p>
            <a:pPr marL="457200" lvl="2"/>
            <a:r>
              <a:rPr lang="en-US" sz="1600" dirty="0" smtClean="0"/>
              <a:t>Term: Intermediate </a:t>
            </a:r>
          </a:p>
          <a:p>
            <a:pPr lvl="2"/>
            <a:endParaRPr lang="en-US" sz="1600" b="1" dirty="0"/>
          </a:p>
          <a:p>
            <a:r>
              <a:rPr lang="en-US" sz="1600" b="1" dirty="0"/>
              <a:t>2. Ensure affordable and healthy housing exists </a:t>
            </a:r>
            <a:r>
              <a:rPr lang="en-US" sz="1600" b="1" dirty="0" smtClean="0"/>
              <a:t>by </a:t>
            </a:r>
            <a:r>
              <a:rPr lang="en-US" sz="1600" b="1" dirty="0"/>
              <a:t>introducing scattered-site housing in higher density areas of the community</a:t>
            </a:r>
          </a:p>
          <a:p>
            <a:pPr marL="457200"/>
            <a:r>
              <a:rPr lang="en-US" sz="1600" dirty="0"/>
              <a:t>Primary Partners: City of Birmingham, Housing Authority of the Birmingham District, Regional Planning Commission of Greater Birmingham (RPCGB), other affordable housing providers</a:t>
            </a:r>
          </a:p>
          <a:p>
            <a:pPr marL="457200"/>
            <a:r>
              <a:rPr lang="en-US" sz="1600" dirty="0" smtClean="0"/>
              <a:t>Term: Long Term</a:t>
            </a:r>
          </a:p>
          <a:p>
            <a:endParaRPr lang="en-US" sz="1600" dirty="0"/>
          </a:p>
          <a:p>
            <a:r>
              <a:rPr lang="en-US" sz="1600" b="1" dirty="0"/>
              <a:t>3. Create a vacant property registry and a rental property </a:t>
            </a:r>
            <a:r>
              <a:rPr lang="en-US" sz="1600" b="1" dirty="0" smtClean="0"/>
              <a:t>registry to </a:t>
            </a:r>
            <a:r>
              <a:rPr lang="en-US" sz="1600" b="1" dirty="0"/>
              <a:t>create safe neighborhoods </a:t>
            </a:r>
          </a:p>
          <a:p>
            <a:pPr marL="457200"/>
            <a:r>
              <a:rPr lang="en-US" sz="1600" dirty="0"/>
              <a:t>Primary partners: City of Birmingham, Housing Authority of the Birmingham District, Regional Planning Commission of Greater Birmingham (RPCGB), Project RISE, other affordable housing Providers </a:t>
            </a:r>
            <a:endParaRPr lang="en-US" sz="1600" dirty="0" smtClean="0"/>
          </a:p>
          <a:p>
            <a:pPr marL="457200"/>
            <a:r>
              <a:rPr lang="en-US" sz="1600" dirty="0" smtClean="0"/>
              <a:t>Term: Intermediate</a:t>
            </a:r>
            <a:endParaRPr lang="en-US" sz="1600" dirty="0"/>
          </a:p>
        </p:txBody>
      </p:sp>
    </p:spTree>
    <p:extLst>
      <p:ext uri="{BB962C8B-B14F-4D97-AF65-F5344CB8AC3E}">
        <p14:creationId xmlns:p14="http://schemas.microsoft.com/office/powerpoint/2010/main" val="141049540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645" y="685800"/>
            <a:ext cx="8229600" cy="1143000"/>
          </a:xfrm>
        </p:spPr>
        <p:txBody>
          <a:bodyPr/>
          <a:lstStyle/>
          <a:p>
            <a:r>
              <a:rPr lang="en-US" sz="4000" dirty="0">
                <a:solidFill>
                  <a:schemeClr val="bg2"/>
                </a:solidFill>
              </a:rPr>
              <a:t>Recommendations: Connectivity</a:t>
            </a:r>
          </a:p>
        </p:txBody>
      </p:sp>
      <p:sp>
        <p:nvSpPr>
          <p:cNvPr id="6" name="Rectangle 5"/>
          <p:cNvSpPr/>
          <p:nvPr/>
        </p:nvSpPr>
        <p:spPr>
          <a:xfrm>
            <a:off x="442645" y="2108200"/>
            <a:ext cx="8229600" cy="2554545"/>
          </a:xfrm>
          <a:prstGeom prst="rect">
            <a:avLst/>
          </a:prstGeom>
        </p:spPr>
        <p:txBody>
          <a:bodyPr wrap="square">
            <a:spAutoFit/>
          </a:bodyPr>
          <a:lstStyle/>
          <a:p>
            <a:r>
              <a:rPr lang="en-US" sz="1600" b="1" dirty="0"/>
              <a:t>4. Improve sidewalk infrastructure throughout the North Birmingham </a:t>
            </a:r>
            <a:r>
              <a:rPr lang="en-US" sz="1600" b="1" dirty="0" smtClean="0"/>
              <a:t>Community</a:t>
            </a:r>
          </a:p>
          <a:p>
            <a:r>
              <a:rPr lang="en-US" sz="1600" dirty="0" smtClean="0"/>
              <a:t>Primary </a:t>
            </a:r>
            <a:r>
              <a:rPr lang="en-US" sz="1600" dirty="0"/>
              <a:t>partners: </a:t>
            </a:r>
            <a:r>
              <a:rPr lang="en-US" sz="1600" dirty="0" smtClean="0"/>
              <a:t>Regional </a:t>
            </a:r>
            <a:r>
              <a:rPr lang="en-US" sz="1600" dirty="0"/>
              <a:t>Planning Commission of Greater Birmingham (RPCGB), </a:t>
            </a:r>
            <a:r>
              <a:rPr lang="en-US" sz="1600" dirty="0" smtClean="0"/>
              <a:t>City of Birmingham</a:t>
            </a:r>
            <a:endParaRPr lang="en-US" sz="1600" dirty="0"/>
          </a:p>
          <a:p>
            <a:pPr marL="457200" lvl="3"/>
            <a:r>
              <a:rPr lang="en-US" sz="1600" dirty="0" smtClean="0"/>
              <a:t>Term: Intermediate</a:t>
            </a:r>
          </a:p>
          <a:p>
            <a:pPr marL="457200" lvl="3"/>
            <a:endParaRPr lang="en-US" sz="1600" u="sng" dirty="0"/>
          </a:p>
          <a:p>
            <a:r>
              <a:rPr lang="en-US" sz="1600" b="1" dirty="0"/>
              <a:t>5. Integrate traffic calming in key intersections and along roadways with high incidences of car, pedestrian and/or bicycle infrastructure in the North Birmingham Community</a:t>
            </a:r>
            <a:r>
              <a:rPr lang="en-US" sz="1600" b="1" dirty="0" smtClean="0"/>
              <a:t>. </a:t>
            </a:r>
            <a:r>
              <a:rPr lang="en-US" sz="1600" dirty="0" smtClean="0"/>
              <a:t>Primary partners: Regional </a:t>
            </a:r>
            <a:r>
              <a:rPr lang="en-US" sz="1600" dirty="0"/>
              <a:t>Planning Commission of Greater Birmingham (RPCGB), </a:t>
            </a:r>
            <a:r>
              <a:rPr lang="en-US" sz="1600" dirty="0" smtClean="0"/>
              <a:t>City of Birmingham</a:t>
            </a:r>
          </a:p>
          <a:p>
            <a:pPr marL="457200"/>
            <a:r>
              <a:rPr lang="en-US" sz="1600" dirty="0" smtClean="0"/>
              <a:t>Term: Intermediate</a:t>
            </a:r>
            <a:endParaRPr lang="en-US" sz="1600" dirty="0"/>
          </a:p>
        </p:txBody>
      </p:sp>
    </p:spTree>
    <p:extLst>
      <p:ext uri="{BB962C8B-B14F-4D97-AF65-F5344CB8AC3E}">
        <p14:creationId xmlns:p14="http://schemas.microsoft.com/office/powerpoint/2010/main" val="14305595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r>
              <a:rPr lang="en" sz="4000" dirty="0" smtClean="0">
                <a:solidFill>
                  <a:schemeClr val="bg2"/>
                </a:solidFill>
              </a:rPr>
              <a:t>Recommendations: Freight</a:t>
            </a:r>
            <a:endParaRPr lang="en" sz="4000" dirty="0">
              <a:solidFill>
                <a:schemeClr val="bg2"/>
              </a:solidFill>
            </a:endParaRPr>
          </a:p>
        </p:txBody>
      </p:sp>
      <p:sp>
        <p:nvSpPr>
          <p:cNvPr id="44" name="Shape 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129540" indent="0">
              <a:buNone/>
            </a:pPr>
            <a:r>
              <a:rPr lang="en-US" sz="1800" b="1" dirty="0"/>
              <a:t>1. Minimize the time trains are stopped at residential street crossings</a:t>
            </a:r>
          </a:p>
          <a:p>
            <a:pPr marL="452438" indent="0">
              <a:buNone/>
            </a:pPr>
            <a:r>
              <a:rPr lang="en-US" sz="1800" dirty="0"/>
              <a:t>Primary Partners: Alabama Department of Transportation, RPCGB, </a:t>
            </a:r>
            <a:r>
              <a:rPr lang="en-US" sz="1800" dirty="0" smtClean="0"/>
              <a:t>Rail Industry</a:t>
            </a:r>
            <a:r>
              <a:rPr lang="en-US" sz="1800" dirty="0"/>
              <a:t>, NBCC, Emergency Planning Committee</a:t>
            </a:r>
          </a:p>
          <a:p>
            <a:pPr marL="452438" indent="0">
              <a:buNone/>
            </a:pPr>
            <a:r>
              <a:rPr lang="en" sz="1800" dirty="0" smtClean="0"/>
              <a:t>Term: Short Term</a:t>
            </a:r>
            <a:endParaRPr lang="en" sz="1800" dirty="0"/>
          </a:p>
          <a:p>
            <a:endParaRPr lang="en-US" sz="1800" dirty="0" smtClean="0"/>
          </a:p>
          <a:p>
            <a:pPr marL="129540" indent="0">
              <a:buNone/>
            </a:pPr>
            <a:r>
              <a:rPr lang="en-US" sz="1800" b="1" dirty="0" smtClean="0"/>
              <a:t>2</a:t>
            </a:r>
            <a:r>
              <a:rPr lang="en-US" sz="1800" b="1" dirty="0"/>
              <a:t>. Eliminate at-grade rail crossings</a:t>
            </a:r>
          </a:p>
          <a:p>
            <a:pPr marL="452438" indent="0">
              <a:buNone/>
            </a:pPr>
            <a:r>
              <a:rPr lang="en-US" sz="1800" dirty="0"/>
              <a:t>Primary Partners: Alabama Department of Transportation, RPCGB, Rail Industry</a:t>
            </a:r>
          </a:p>
          <a:p>
            <a:pPr marL="452438" indent="0">
              <a:buNone/>
            </a:pPr>
            <a:r>
              <a:rPr lang="en" sz="1800" dirty="0" smtClean="0"/>
              <a:t>Term: Intermediate</a:t>
            </a:r>
            <a:endParaRPr lang="en" sz="1800" dirty="0"/>
          </a:p>
        </p:txBody>
      </p:sp>
    </p:spTree>
    <p:extLst>
      <p:ext uri="{BB962C8B-B14F-4D97-AF65-F5344CB8AC3E}">
        <p14:creationId xmlns:p14="http://schemas.microsoft.com/office/powerpoint/2010/main" val="8970503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29540" indent="0" algn="ctr">
              <a:buNone/>
            </a:pPr>
            <a:r>
              <a:rPr lang="en" sz="6600" dirty="0">
                <a:solidFill>
                  <a:schemeClr val="bg2"/>
                </a:solidFill>
              </a:rPr>
              <a:t>Questions?</a:t>
            </a:r>
            <a:endParaRPr lang="en-US" sz="6600" dirty="0"/>
          </a:p>
        </p:txBody>
      </p:sp>
      <p:pic>
        <p:nvPicPr>
          <p:cNvPr id="2" name="Picture 1" descr="Restaur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352800"/>
            <a:ext cx="4318000" cy="2876346"/>
          </a:xfrm>
          <a:prstGeom prst="rect">
            <a:avLst/>
          </a:prstGeom>
        </p:spPr>
      </p:pic>
    </p:spTree>
    <p:extLst>
      <p:ext uri="{BB962C8B-B14F-4D97-AF65-F5344CB8AC3E}">
        <p14:creationId xmlns:p14="http://schemas.microsoft.com/office/powerpoint/2010/main" val="17541507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dirty="0" smtClean="0">
                <a:solidFill>
                  <a:schemeClr val="bg2"/>
                </a:solidFill>
              </a:rPr>
              <a:t>Works Cited</a:t>
            </a:r>
            <a:endParaRPr lang="en-US" dirty="0"/>
          </a:p>
        </p:txBody>
      </p:sp>
      <p:sp>
        <p:nvSpPr>
          <p:cNvPr id="3" name="Text Placeholder 2"/>
          <p:cNvSpPr>
            <a:spLocks noGrp="1"/>
          </p:cNvSpPr>
          <p:nvPr>
            <p:ph type="body" idx="1"/>
          </p:nvPr>
        </p:nvSpPr>
        <p:spPr/>
        <p:txBody>
          <a:bodyPr/>
          <a:lstStyle/>
          <a:p>
            <a:pPr marL="123825" lvl="0" indent="-6350">
              <a:spcBef>
                <a:spcPts val="0"/>
              </a:spcBef>
              <a:buNone/>
            </a:pPr>
            <a:r>
              <a:rPr lang="en" dirty="0">
                <a:latin typeface="+mj-lt"/>
                <a:ea typeface="Times New Roman"/>
                <a:cs typeface="Times New Roman"/>
                <a:sym typeface="Times New Roman"/>
              </a:rPr>
              <a:t>1. WHO Guidelines for Community Noise - Executive Report.  Edited by Berglund, Lindvall, and Schwela.  1999.  Retreived: </a:t>
            </a:r>
            <a:r>
              <a:rPr lang="en" u="sng" dirty="0">
                <a:solidFill>
                  <a:schemeClr val="hlink"/>
                </a:solidFill>
                <a:latin typeface="+mj-lt"/>
                <a:ea typeface="Times New Roman"/>
                <a:cs typeface="Times New Roman"/>
                <a:sym typeface="Times New Roman"/>
                <a:hlinkClick r:id="rId2"/>
              </a:rPr>
              <a:t>http://</a:t>
            </a:r>
            <a:r>
              <a:rPr lang="en" u="sng" dirty="0" smtClean="0">
                <a:solidFill>
                  <a:schemeClr val="hlink"/>
                </a:solidFill>
                <a:latin typeface="+mj-lt"/>
                <a:ea typeface="Times New Roman"/>
                <a:cs typeface="Times New Roman"/>
                <a:sym typeface="Times New Roman"/>
                <a:hlinkClick r:id="rId2"/>
              </a:rPr>
              <a:t>whqlibdoc.who.int/hq/1999/a68672.pdf</a:t>
            </a:r>
            <a:r>
              <a:rPr lang="en" u="sng" dirty="0" smtClean="0">
                <a:solidFill>
                  <a:schemeClr val="hlink"/>
                </a:solidFill>
                <a:latin typeface="+mj-lt"/>
                <a:ea typeface="Times New Roman"/>
                <a:cs typeface="Times New Roman"/>
                <a:sym typeface="Times New Roman"/>
              </a:rPr>
              <a:t/>
            </a:r>
            <a:br>
              <a:rPr lang="en" u="sng" dirty="0" smtClean="0">
                <a:solidFill>
                  <a:schemeClr val="hlink"/>
                </a:solidFill>
                <a:latin typeface="+mj-lt"/>
                <a:ea typeface="Times New Roman"/>
                <a:cs typeface="Times New Roman"/>
                <a:sym typeface="Times New Roman"/>
              </a:rPr>
            </a:br>
            <a:r>
              <a:rPr lang="en" dirty="0" smtClean="0">
                <a:latin typeface="+mj-lt"/>
              </a:rPr>
              <a:t>2</a:t>
            </a:r>
            <a:r>
              <a:rPr lang="en" dirty="0">
                <a:latin typeface="+mj-lt"/>
              </a:rPr>
              <a:t>. </a:t>
            </a:r>
            <a:r>
              <a:rPr lang="en" dirty="0">
                <a:solidFill>
                  <a:srgbClr val="393939"/>
                </a:solidFill>
                <a:latin typeface="+mj-lt"/>
                <a:ea typeface="Times New Roman"/>
                <a:cs typeface="Times New Roman"/>
                <a:sym typeface="Times New Roman"/>
              </a:rPr>
              <a:t>Occidental College and University of Southern California (USC). (2011) Global Trade Impacts: Addressing the Health, Social, and Environmental Consequences of Moving International Freight Through Our Communities.  February 2011. Retreived: </a:t>
            </a:r>
            <a:r>
              <a:rPr lang="en" u="sng" dirty="0">
                <a:solidFill>
                  <a:schemeClr val="hlink"/>
                </a:solidFill>
                <a:latin typeface="+mj-lt"/>
                <a:ea typeface="Times New Roman"/>
                <a:cs typeface="Times New Roman"/>
                <a:sym typeface="Times New Roman"/>
                <a:hlinkClick r:id="rId3"/>
              </a:rPr>
              <a:t>http://</a:t>
            </a:r>
            <a:r>
              <a:rPr lang="en" u="sng" dirty="0" smtClean="0">
                <a:solidFill>
                  <a:schemeClr val="hlink"/>
                </a:solidFill>
                <a:latin typeface="+mj-lt"/>
                <a:ea typeface="Times New Roman"/>
                <a:cs typeface="Times New Roman"/>
                <a:sym typeface="Times New Roman"/>
                <a:hlinkClick r:id="rId3"/>
              </a:rPr>
              <a:t>kresge.org/sites/default/files/Global%20Trade%20Executive%20Summary%203-21.pdf</a:t>
            </a:r>
            <a:r>
              <a:rPr lang="en" u="sng" dirty="0" smtClean="0">
                <a:solidFill>
                  <a:schemeClr val="hlink"/>
                </a:solidFill>
                <a:latin typeface="+mj-lt"/>
                <a:ea typeface="Times New Roman"/>
                <a:cs typeface="Times New Roman"/>
                <a:sym typeface="Times New Roman"/>
              </a:rPr>
              <a:t/>
            </a:r>
            <a:br>
              <a:rPr lang="en" u="sng" dirty="0" smtClean="0">
                <a:solidFill>
                  <a:schemeClr val="hlink"/>
                </a:solidFill>
                <a:latin typeface="+mj-lt"/>
                <a:ea typeface="Times New Roman"/>
                <a:cs typeface="Times New Roman"/>
                <a:sym typeface="Times New Roman"/>
              </a:rPr>
            </a:br>
            <a:r>
              <a:rPr lang="en" dirty="0" smtClean="0">
                <a:latin typeface="+mj-lt"/>
              </a:rPr>
              <a:t>3</a:t>
            </a:r>
            <a:r>
              <a:rPr lang="en" dirty="0">
                <a:latin typeface="+mj-lt"/>
              </a:rPr>
              <a:t>. </a:t>
            </a:r>
            <a:r>
              <a:rPr lang="en" dirty="0">
                <a:solidFill>
                  <a:srgbClr val="393939"/>
                </a:solidFill>
                <a:latin typeface="+mj-lt"/>
                <a:ea typeface="Times New Roman"/>
                <a:cs typeface="Times New Roman"/>
                <a:sym typeface="Times New Roman"/>
              </a:rPr>
              <a:t>American Trucking Association (ATA). (2013) Relative Contribution/Fault oin Car-Truck Crashes.  www. trucking.org Retreived: </a:t>
            </a:r>
            <a:r>
              <a:rPr lang="en" u="sng" dirty="0">
                <a:solidFill>
                  <a:schemeClr val="hlink"/>
                </a:solidFill>
                <a:latin typeface="+mj-lt"/>
                <a:ea typeface="Times New Roman"/>
                <a:cs typeface="Times New Roman"/>
                <a:sym typeface="Times New Roman"/>
                <a:hlinkClick r:id="rId4"/>
              </a:rPr>
              <a:t>http://www.truckline.com/ATA%20Docs/News%20and%20Information/Reports%20Trends%20and%20Statistics/02%2012%2013%20--%</a:t>
            </a:r>
            <a:r>
              <a:rPr lang="en" u="sng" dirty="0" smtClean="0">
                <a:solidFill>
                  <a:schemeClr val="hlink"/>
                </a:solidFill>
                <a:latin typeface="+mj-lt"/>
                <a:ea typeface="Times New Roman"/>
                <a:cs typeface="Times New Roman"/>
                <a:sym typeface="Times New Roman"/>
                <a:hlinkClick r:id="rId4"/>
              </a:rPr>
              <a:t>20FINAL%202013%20Car-Truck%20Fault%20Paper.pdf</a:t>
            </a:r>
            <a:r>
              <a:rPr lang="en" u="sng" dirty="0" smtClean="0">
                <a:solidFill>
                  <a:schemeClr val="hlink"/>
                </a:solidFill>
                <a:latin typeface="+mj-lt"/>
                <a:ea typeface="Times New Roman"/>
                <a:cs typeface="Times New Roman"/>
                <a:sym typeface="Times New Roman"/>
              </a:rPr>
              <a:t/>
            </a:r>
            <a:br>
              <a:rPr lang="en" u="sng" dirty="0" smtClean="0">
                <a:solidFill>
                  <a:schemeClr val="hlink"/>
                </a:solidFill>
                <a:latin typeface="+mj-lt"/>
                <a:ea typeface="Times New Roman"/>
                <a:cs typeface="Times New Roman"/>
                <a:sym typeface="Times New Roman"/>
              </a:rPr>
            </a:br>
            <a:r>
              <a:rPr lang="en" dirty="0" smtClean="0">
                <a:latin typeface="+mj-lt"/>
              </a:rPr>
              <a:t>4. </a:t>
            </a:r>
            <a:r>
              <a:rPr lang="en" dirty="0">
                <a:solidFill>
                  <a:srgbClr val="393939"/>
                </a:solidFill>
                <a:latin typeface="+mj-lt"/>
                <a:ea typeface="Times New Roman"/>
                <a:cs typeface="Times New Roman"/>
                <a:sym typeface="Times New Roman"/>
              </a:rPr>
              <a:t>American Trucking Association (ATA). (2013) Relative Contribution/Fault oin Car-Truck Crashes.  www. trucking.org Retreived:</a:t>
            </a:r>
            <a:r>
              <a:rPr lang="en" dirty="0">
                <a:solidFill>
                  <a:srgbClr val="393939"/>
                </a:solidFill>
                <a:latin typeface="+mj-lt"/>
                <a:ea typeface="Times New Roman"/>
                <a:cs typeface="Times New Roman"/>
                <a:sym typeface="Times New Roman"/>
                <a:hlinkClick r:id="rId4"/>
              </a:rPr>
              <a:t> 4. </a:t>
            </a:r>
          </a:p>
          <a:p>
            <a:pPr marL="123825" lvl="0" indent="-6350">
              <a:lnSpc>
                <a:spcPct val="115000"/>
              </a:lnSpc>
              <a:spcBef>
                <a:spcPts val="0"/>
              </a:spcBef>
              <a:buClr>
                <a:schemeClr val="dk1"/>
              </a:buClr>
              <a:buSzPct val="122222"/>
              <a:buNone/>
            </a:pPr>
            <a:r>
              <a:rPr lang="en" dirty="0">
                <a:latin typeface="+mj-lt"/>
              </a:rPr>
              <a:t>5</a:t>
            </a:r>
            <a:r>
              <a:rPr lang="en" dirty="0" smtClean="0">
                <a:latin typeface="+mj-lt"/>
              </a:rPr>
              <a:t>. </a:t>
            </a:r>
            <a:r>
              <a:rPr lang="en" dirty="0">
                <a:latin typeface="+mj-lt"/>
              </a:rPr>
              <a:t>Trade, Health and Environment Impact Project (THE Impact Project). (2012) Tracking Harm: Health and Environmental Impacts of Rail Yards.  January 2012.  Retrieved: </a:t>
            </a:r>
            <a:r>
              <a:rPr lang="en" u="sng" dirty="0">
                <a:solidFill>
                  <a:srgbClr val="1155CC"/>
                </a:solidFill>
                <a:latin typeface="+mj-lt"/>
                <a:hlinkClick r:id="rId5"/>
              </a:rPr>
              <a:t>http://hydra.usc.edu/scehsc/pdfs/Rail%20issue%20brief.%</a:t>
            </a:r>
            <a:r>
              <a:rPr lang="en" u="sng" dirty="0" smtClean="0">
                <a:solidFill>
                  <a:srgbClr val="1155CC"/>
                </a:solidFill>
                <a:latin typeface="+mj-lt"/>
                <a:hlinkClick r:id="rId5"/>
              </a:rPr>
              <a:t>20January%202012.pdf</a:t>
            </a:r>
            <a:r>
              <a:rPr lang="en" u="sng" dirty="0" smtClean="0">
                <a:solidFill>
                  <a:srgbClr val="1155CC"/>
                </a:solidFill>
                <a:latin typeface="+mj-lt"/>
              </a:rPr>
              <a:t/>
            </a:r>
            <a:br>
              <a:rPr lang="en" u="sng" dirty="0" smtClean="0">
                <a:solidFill>
                  <a:srgbClr val="1155CC"/>
                </a:solidFill>
                <a:latin typeface="+mj-lt"/>
              </a:rPr>
            </a:br>
            <a:r>
              <a:rPr lang="en" dirty="0" smtClean="0">
                <a:solidFill>
                  <a:schemeClr val="tx1"/>
                </a:solidFill>
                <a:latin typeface="+mj-lt"/>
              </a:rPr>
              <a:t>6. </a:t>
            </a:r>
            <a:r>
              <a:rPr lang="en" dirty="0">
                <a:solidFill>
                  <a:schemeClr val="tx1"/>
                </a:solidFill>
                <a:latin typeface="+mj-lt"/>
              </a:rPr>
              <a:t>Federal </a:t>
            </a:r>
            <a:r>
              <a:rPr lang="en" dirty="0">
                <a:latin typeface="+mj-lt"/>
              </a:rPr>
              <a:t>Railroad Administration (FRA). (2014) Safety Fact Sheet.  US Department of Transportation.  February 2014. Retreived: </a:t>
            </a:r>
            <a:r>
              <a:rPr lang="en" u="sng" dirty="0">
                <a:solidFill>
                  <a:srgbClr val="1155CC"/>
                </a:solidFill>
                <a:latin typeface="+mj-lt"/>
                <a:hlinkClick r:id="rId6"/>
              </a:rPr>
              <a:t>https://www.fra.dot.gov/Elib/Details/L04936</a:t>
            </a:r>
          </a:p>
          <a:p>
            <a:pPr marL="123825" indent="-6350"/>
            <a:endParaRPr lang="en-US" dirty="0">
              <a:latin typeface="+mj-lt"/>
            </a:endParaRPr>
          </a:p>
        </p:txBody>
      </p:sp>
    </p:spTree>
    <p:extLst>
      <p:ext uri="{BB962C8B-B14F-4D97-AF65-F5344CB8AC3E}">
        <p14:creationId xmlns:p14="http://schemas.microsoft.com/office/powerpoint/2010/main" val="16442651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dirty="0">
                <a:solidFill>
                  <a:schemeClr val="bg2"/>
                </a:solidFill>
              </a:rPr>
              <a:t>Works Cited</a:t>
            </a:r>
            <a:endParaRPr lang="en-US" sz="4000" dirty="0"/>
          </a:p>
        </p:txBody>
      </p:sp>
      <p:sp>
        <p:nvSpPr>
          <p:cNvPr id="3" name="Text Placeholder 2"/>
          <p:cNvSpPr>
            <a:spLocks noGrp="1"/>
          </p:cNvSpPr>
          <p:nvPr>
            <p:ph type="body" idx="1"/>
          </p:nvPr>
        </p:nvSpPr>
        <p:spPr/>
        <p:txBody>
          <a:bodyPr/>
          <a:lstStyle/>
          <a:p>
            <a:pPr marL="115888" indent="0">
              <a:buNone/>
            </a:pPr>
            <a:r>
              <a:rPr lang="en-US" dirty="0" smtClean="0"/>
              <a:t>7. </a:t>
            </a:r>
            <a:r>
              <a:rPr lang="en-US" dirty="0" err="1"/>
              <a:t>Hubalek</a:t>
            </a:r>
            <a:r>
              <a:rPr lang="en-US" dirty="0"/>
              <a:t>, Z. (1999). West Nile Fever--a Reemerging Mosquito-Borne Viral Disease in Europe. </a:t>
            </a:r>
            <a:r>
              <a:rPr lang="en-US" i="1" dirty="0"/>
              <a:t>Emerging Infectious Diseases</a:t>
            </a:r>
            <a:r>
              <a:rPr lang="en-US" dirty="0"/>
              <a:t>, </a:t>
            </a:r>
            <a:r>
              <a:rPr lang="en-US" i="1" dirty="0"/>
              <a:t>5</a:t>
            </a:r>
            <a:r>
              <a:rPr lang="en-US" dirty="0"/>
              <a:t>(5), 643.</a:t>
            </a:r>
          </a:p>
          <a:p>
            <a:pPr marL="115888" indent="0">
              <a:buNone/>
            </a:pPr>
            <a:r>
              <a:rPr lang="en-US" dirty="0" smtClean="0"/>
              <a:t>8. </a:t>
            </a:r>
            <a:r>
              <a:rPr lang="en-US" dirty="0"/>
              <a:t>Environmental Protection Agency.  2012.  Summaries of Water Pollution Reporting Categories.  Accessed April 22, 2014.		 http://www.epa.gov/waters/ir/34PARENTATTAINSDESCRIPTIONS.pdf</a:t>
            </a:r>
          </a:p>
          <a:p>
            <a:pPr marL="115888" indent="0">
              <a:buNone/>
            </a:pPr>
            <a:r>
              <a:rPr lang="en-US" dirty="0" smtClean="0"/>
              <a:t>9. Azuma</a:t>
            </a:r>
            <a:r>
              <a:rPr lang="en-US" dirty="0"/>
              <a:t>, K., Ikeda, K., </a:t>
            </a:r>
            <a:r>
              <a:rPr lang="en-US" dirty="0" err="1"/>
              <a:t>Kagi</a:t>
            </a:r>
            <a:r>
              <a:rPr lang="en-US" dirty="0"/>
              <a:t>, N., </a:t>
            </a:r>
            <a:r>
              <a:rPr lang="en-US" dirty="0" err="1"/>
              <a:t>Yanagi</a:t>
            </a:r>
            <a:r>
              <a:rPr lang="en-US" dirty="0"/>
              <a:t>, U., Hasegawa, K., &amp; </a:t>
            </a:r>
            <a:r>
              <a:rPr lang="en-US" dirty="0" err="1"/>
              <a:t>Osawa</a:t>
            </a:r>
            <a:r>
              <a:rPr lang="en-US" dirty="0"/>
              <a:t>, H. 2014. Effects of water-damaged homes after flooding: health 	status of the residents and the environmental risk factors. </a:t>
            </a:r>
            <a:r>
              <a:rPr lang="en-US" i="1" dirty="0"/>
              <a:t>International Journal Of Environmental Health Research</a:t>
            </a:r>
            <a:r>
              <a:rPr lang="en-US" dirty="0"/>
              <a:t>, </a:t>
            </a:r>
            <a:r>
              <a:rPr lang="en-US" i="1" dirty="0"/>
              <a:t>24</a:t>
            </a:r>
            <a:r>
              <a:rPr lang="en-US" dirty="0"/>
              <a:t>(2), 158-	175</a:t>
            </a:r>
            <a:r>
              <a:rPr lang="en-US" dirty="0" smtClean="0"/>
              <a:t>.</a:t>
            </a:r>
            <a:endParaRPr lang="en-US" dirty="0"/>
          </a:p>
          <a:p>
            <a:pPr marL="115888" indent="0">
              <a:buNone/>
            </a:pPr>
            <a:r>
              <a:rPr lang="en-US" dirty="0" smtClean="0"/>
              <a:t>10. </a:t>
            </a:r>
            <a:r>
              <a:rPr lang="en-US" dirty="0" err="1" smtClean="0"/>
              <a:t>Branas</a:t>
            </a:r>
            <a:r>
              <a:rPr lang="en-US" dirty="0"/>
              <a:t>, Charles. “Vacant Properties and Violence in Neighborhoods.” ISRN Public Health. September 2013. </a:t>
            </a:r>
            <a:r>
              <a:rPr lang="en-US" dirty="0">
                <a:hlinkClick r:id="rId2"/>
              </a:rPr>
              <a:t>http://www.ncbi.nlm.nih.gov/</a:t>
            </a:r>
            <a:r>
              <a:rPr lang="en-US" dirty="0" err="1">
                <a:hlinkClick r:id="rId2"/>
              </a:rPr>
              <a:t>pmc</a:t>
            </a:r>
            <a:r>
              <a:rPr lang="en-US" dirty="0">
                <a:hlinkClick r:id="rId2"/>
              </a:rPr>
              <a:t>/articles/PMC3693396/#!</a:t>
            </a:r>
            <a:r>
              <a:rPr lang="en-US" dirty="0" err="1">
                <a:hlinkClick r:id="rId2"/>
              </a:rPr>
              <a:t>po</a:t>
            </a:r>
            <a:r>
              <a:rPr lang="en-US" dirty="0">
                <a:hlinkClick r:id="rId2"/>
              </a:rPr>
              <a:t>=65.9091</a:t>
            </a:r>
            <a:r>
              <a:rPr lang="en-US" dirty="0"/>
              <a:t>..Accessed 7 April 2014.</a:t>
            </a:r>
          </a:p>
          <a:p>
            <a:pPr marL="115888" indent="0">
              <a:buNone/>
            </a:pPr>
            <a:r>
              <a:rPr lang="en-US" dirty="0" smtClean="0"/>
              <a:t>11. Carlson</a:t>
            </a:r>
            <a:r>
              <a:rPr lang="en-US" dirty="0"/>
              <a:t>, Cynthia, </a:t>
            </a:r>
            <a:r>
              <a:rPr lang="en-US" dirty="0" err="1"/>
              <a:t>Semra</a:t>
            </a:r>
            <a:r>
              <a:rPr lang="en-US" dirty="0"/>
              <a:t> </a:t>
            </a:r>
            <a:r>
              <a:rPr lang="en-US" dirty="0" err="1"/>
              <a:t>Aytur</a:t>
            </a:r>
            <a:r>
              <a:rPr lang="en-US" dirty="0"/>
              <a:t>, Kevin Gardner, and Shannon Rogers. “Complexity in Built Environment, Health, and Destination Walking: A Neighborhood-Scale Analysis.” Journal of Urban Health: Bulletin of the New York Academy of Medicine, Vol. 89, No. 2. 2012 April.</a:t>
            </a:r>
          </a:p>
          <a:p>
            <a:pPr marL="115888" indent="0">
              <a:buNone/>
            </a:pPr>
            <a:r>
              <a:rPr lang="en-US" dirty="0" smtClean="0"/>
              <a:t>12. </a:t>
            </a:r>
            <a:r>
              <a:rPr lang="en-US" dirty="0" err="1" smtClean="0"/>
              <a:t>Casagrande</a:t>
            </a:r>
            <a:r>
              <a:rPr lang="en-US" dirty="0"/>
              <a:t>, Sarah Stark, MHS, </a:t>
            </a:r>
            <a:r>
              <a:rPr lang="en-US" dirty="0" err="1"/>
              <a:t>Melicia</a:t>
            </a:r>
            <a:r>
              <a:rPr lang="en-US" dirty="0"/>
              <a:t> C. Whitt-Glover, PhD, Kristie J. Lancaster, PhD, RD, Angela M. </a:t>
            </a:r>
            <a:r>
              <a:rPr lang="en-US" dirty="0" err="1"/>
              <a:t>Odoms</a:t>
            </a:r>
            <a:r>
              <a:rPr lang="en-US" dirty="0"/>
              <a:t>-Young, PhD, RD, Tiffany L. Gary, PhD. “Built Environment and Health Behaviors Among African Americans: A Systematic Review.” American Journal of Preventative </a:t>
            </a:r>
            <a:r>
              <a:rPr lang="en-US" dirty="0" smtClean="0"/>
              <a:t>Medicine</a:t>
            </a:r>
            <a:r>
              <a:rPr lang="en-US" dirty="0"/>
              <a:t>. 2009 Feb; Vol. 36 (2), pp. 174-81.</a:t>
            </a:r>
          </a:p>
          <a:p>
            <a:pPr marL="115888" indent="0"/>
            <a:endParaRPr lang="en-US" dirty="0"/>
          </a:p>
          <a:p>
            <a:endParaRPr lang="en-US" dirty="0"/>
          </a:p>
        </p:txBody>
      </p:sp>
    </p:spTree>
    <p:extLst>
      <p:ext uri="{BB962C8B-B14F-4D97-AF65-F5344CB8AC3E}">
        <p14:creationId xmlns:p14="http://schemas.microsoft.com/office/powerpoint/2010/main" val="1470883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4000" dirty="0">
                <a:solidFill>
                  <a:schemeClr val="bg2"/>
                </a:solidFill>
              </a:rPr>
              <a:t>Works Cited</a:t>
            </a:r>
            <a:endParaRPr lang="en-US" sz="4000" dirty="0"/>
          </a:p>
        </p:txBody>
      </p:sp>
      <p:sp>
        <p:nvSpPr>
          <p:cNvPr id="3" name="Text Placeholder 2"/>
          <p:cNvSpPr>
            <a:spLocks noGrp="1"/>
          </p:cNvSpPr>
          <p:nvPr>
            <p:ph type="body" idx="1"/>
          </p:nvPr>
        </p:nvSpPr>
        <p:spPr/>
        <p:txBody>
          <a:bodyPr/>
          <a:lstStyle/>
          <a:p>
            <a:pPr eaLnBrk="1" hangingPunct="1">
              <a:lnSpc>
                <a:spcPct val="90000"/>
              </a:lnSpc>
              <a:buFontTx/>
              <a:buNone/>
            </a:pPr>
            <a:r>
              <a:rPr lang="en-US" altLang="en-US" dirty="0" smtClean="0">
                <a:latin typeface="+mj-lt"/>
                <a:ea typeface="ＭＳ 明朝" pitchFamily="-48" charset="-128"/>
              </a:rPr>
              <a:t>13. Gallagher</a:t>
            </a:r>
            <a:r>
              <a:rPr lang="en-US" altLang="en-US" dirty="0">
                <a:latin typeface="+mj-lt"/>
                <a:ea typeface="ＭＳ 明朝" pitchFamily="-48" charset="-128"/>
              </a:rPr>
              <a:t>, Mari. (2010, August). </a:t>
            </a:r>
            <a:r>
              <a:rPr lang="en-US" altLang="en-US" i="1" dirty="0">
                <a:latin typeface="+mj-lt"/>
                <a:ea typeface="ＭＳ 明朝" pitchFamily="-48" charset="-128"/>
              </a:rPr>
              <a:t>Examining the Impacts of Food Imbalance and Food Deserts in Birmingham, Alabama. </a:t>
            </a:r>
            <a:r>
              <a:rPr lang="en-US" altLang="en-US" dirty="0">
                <a:latin typeface="+mj-lt"/>
                <a:ea typeface="ＭＳ 明朝" pitchFamily="-48" charset="-128"/>
              </a:rPr>
              <a:t>Retrieved January 29, 2014 from </a:t>
            </a:r>
            <a:r>
              <a:rPr lang="en-US" altLang="en-US" u="sng" dirty="0">
                <a:solidFill>
                  <a:srgbClr val="0000FF"/>
                </a:solidFill>
                <a:latin typeface="+mj-lt"/>
                <a:ea typeface="ＭＳ 明朝" pitchFamily="-48" charset="-128"/>
                <a:hlinkClick r:id="rId2"/>
              </a:rPr>
              <a:t>http://www.fooddesert.net/wp-content/themes/cleanr/images/Birm_Report_Cond.pdf</a:t>
            </a:r>
            <a:endParaRPr lang="en-US" altLang="en-US" dirty="0">
              <a:latin typeface="+mj-lt"/>
              <a:ea typeface="ＭＳ 明朝" pitchFamily="-48" charset="-128"/>
            </a:endParaRPr>
          </a:p>
          <a:p>
            <a:pPr eaLnBrk="1" hangingPunct="1">
              <a:lnSpc>
                <a:spcPct val="90000"/>
              </a:lnSpc>
              <a:buFontTx/>
              <a:buNone/>
            </a:pPr>
            <a:r>
              <a:rPr lang="en-US" altLang="en-US" dirty="0" smtClean="0">
                <a:latin typeface="+mj-lt"/>
                <a:ea typeface="ＭＳ 明朝" pitchFamily="-48" charset="-128"/>
              </a:rPr>
              <a:t>14. </a:t>
            </a:r>
            <a:r>
              <a:rPr lang="en-US" altLang="en-US" i="1" dirty="0" smtClean="0">
                <a:latin typeface="+mj-lt"/>
                <a:ea typeface="ＭＳ 明朝" pitchFamily="-48" charset="-128"/>
              </a:rPr>
              <a:t>Access </a:t>
            </a:r>
            <a:r>
              <a:rPr lang="en-US" altLang="en-US" i="1" dirty="0">
                <a:latin typeface="+mj-lt"/>
                <a:ea typeface="ＭＳ 明朝" pitchFamily="-48" charset="-128"/>
              </a:rPr>
              <a:t>to healthy food: challenges and </a:t>
            </a:r>
            <a:r>
              <a:rPr lang="en-US" altLang="en-US" i="1" dirty="0" err="1">
                <a:latin typeface="+mj-lt"/>
                <a:ea typeface="ＭＳ 明朝" pitchFamily="-48" charset="-128"/>
              </a:rPr>
              <a:t>opportunties</a:t>
            </a:r>
            <a:r>
              <a:rPr lang="en-US" altLang="en-US" dirty="0">
                <a:latin typeface="+mj-lt"/>
                <a:ea typeface="ＭＳ 明朝" pitchFamily="-48" charset="-128"/>
              </a:rPr>
              <a:t>. (2012, June). Public Health Law Center. Retrieved January 30, 2014 from </a:t>
            </a:r>
            <a:r>
              <a:rPr lang="en-US" altLang="en-US" u="sng" dirty="0">
                <a:solidFill>
                  <a:srgbClr val="0000FF"/>
                </a:solidFill>
                <a:latin typeface="+mj-lt"/>
                <a:ea typeface="ＭＳ 明朝" pitchFamily="-48" charset="-128"/>
                <a:hlinkClick r:id="rId3"/>
              </a:rPr>
              <a:t>http://publichealthlawcenter.org/sites/default/files/resources/PHLC%20Access%20to%20Healthy%20Food%20-%</a:t>
            </a:r>
            <a:r>
              <a:rPr lang="en-US" altLang="en-US" u="sng" dirty="0" smtClean="0">
                <a:solidFill>
                  <a:srgbClr val="0000FF"/>
                </a:solidFill>
                <a:latin typeface="+mj-lt"/>
                <a:ea typeface="ＭＳ 明朝" pitchFamily="-48" charset="-128"/>
                <a:hlinkClick r:id="rId3"/>
              </a:rPr>
              <a:t>20Challenges%20and%20Opportunities%202012.pdf</a:t>
            </a:r>
            <a:endParaRPr lang="en-US" altLang="en-US" u="sng" dirty="0" smtClean="0">
              <a:solidFill>
                <a:srgbClr val="0000FF"/>
              </a:solidFill>
              <a:latin typeface="+mj-lt"/>
              <a:ea typeface="ＭＳ 明朝" pitchFamily="-48" charset="-128"/>
            </a:endParaRPr>
          </a:p>
          <a:p>
            <a:pPr eaLnBrk="1" hangingPunct="1">
              <a:lnSpc>
                <a:spcPct val="90000"/>
              </a:lnSpc>
              <a:buFontTx/>
              <a:buNone/>
            </a:pPr>
            <a:r>
              <a:rPr lang="en-US" altLang="en-US" dirty="0" smtClean="0">
                <a:latin typeface="+mj-lt"/>
                <a:ea typeface="ＭＳ 明朝" pitchFamily="-48" charset="-128"/>
              </a:rPr>
              <a:t>15. </a:t>
            </a:r>
            <a:r>
              <a:rPr lang="en-US" altLang="en-US" dirty="0" err="1" smtClean="0">
                <a:latin typeface="+mj-lt"/>
                <a:ea typeface="ＭＳ 明朝" pitchFamily="-48" charset="-128"/>
              </a:rPr>
              <a:t>Alpolitics</a:t>
            </a:r>
            <a:r>
              <a:rPr lang="en-US" altLang="en-US" dirty="0">
                <a:latin typeface="+mj-lt"/>
                <a:ea typeface="ＭＳ 明朝" pitchFamily="-48" charset="-128"/>
              </a:rPr>
              <a:t>. (2010, August 11). “Food deserts and food imbalance in urban areas: what can be done?” Daily Kos. Retrieved January 29, 2014 from </a:t>
            </a:r>
            <a:r>
              <a:rPr lang="en-US" altLang="en-US" u="sng" dirty="0">
                <a:solidFill>
                  <a:srgbClr val="0000FF"/>
                </a:solidFill>
                <a:latin typeface="+mj-lt"/>
                <a:ea typeface="ＭＳ 明朝" pitchFamily="-48" charset="-128"/>
                <a:hlinkClick r:id="rId4"/>
              </a:rPr>
              <a:t>http://www.dailykos.com/story/2010/08/11/892276/-</a:t>
            </a:r>
            <a:r>
              <a:rPr lang="en-US" altLang="en-US" u="sng" dirty="0" smtClean="0">
                <a:solidFill>
                  <a:srgbClr val="0000FF"/>
                </a:solidFill>
                <a:latin typeface="+mj-lt"/>
                <a:ea typeface="ＭＳ 明朝" pitchFamily="-48" charset="-128"/>
                <a:hlinkClick r:id="rId4"/>
              </a:rPr>
              <a:t>Food-Deserts-and-Food-Imbalance-in-Urban-Areas-What-Can-Be-Done</a:t>
            </a:r>
            <a:r>
              <a:rPr lang="en-US" altLang="en-US" dirty="0">
                <a:latin typeface="+mj-lt"/>
                <a:ea typeface="ＭＳ 明朝" pitchFamily="-48" charset="-128"/>
              </a:rPr>
              <a:t/>
            </a:r>
            <a:br>
              <a:rPr lang="en-US" altLang="en-US" dirty="0">
                <a:latin typeface="+mj-lt"/>
                <a:ea typeface="ＭＳ 明朝" pitchFamily="-48" charset="-128"/>
              </a:rPr>
            </a:br>
            <a:r>
              <a:rPr lang="en-US" altLang="en-US" dirty="0" smtClean="0">
                <a:latin typeface="+mj-lt"/>
                <a:ea typeface="ＭＳ 明朝" pitchFamily="-48" charset="-128"/>
              </a:rPr>
              <a:t>16. </a:t>
            </a:r>
            <a:r>
              <a:rPr lang="en-US" altLang="en-US" dirty="0">
                <a:latin typeface="+mj-lt"/>
                <a:ea typeface="ＭＳ 明朝" pitchFamily="-48" charset="-128"/>
              </a:rPr>
              <a:t>U</a:t>
            </a:r>
            <a:r>
              <a:rPr lang="en-US" dirty="0" smtClean="0">
                <a:latin typeface="+mj-lt"/>
              </a:rPr>
              <a:t>.S</a:t>
            </a:r>
            <a:r>
              <a:rPr lang="en-US" dirty="0">
                <a:latin typeface="+mj-lt"/>
              </a:rPr>
              <a:t>. Department of Health and Human Services. (2013). </a:t>
            </a:r>
            <a:r>
              <a:rPr lang="en-US" i="1" dirty="0">
                <a:latin typeface="+mj-lt"/>
              </a:rPr>
              <a:t>Healthy People 2020: Access to Health Services</a:t>
            </a:r>
            <a:r>
              <a:rPr lang="en-US" dirty="0">
                <a:latin typeface="+mj-lt"/>
              </a:rPr>
              <a:t>. Retrieved April 19, 2014, from </a:t>
            </a:r>
            <a:r>
              <a:rPr lang="en-US" dirty="0">
                <a:latin typeface="+mj-lt"/>
                <a:hlinkClick r:id="rId5"/>
              </a:rPr>
              <a:t>http://www.healthypeople.gov/2020/topicsobjectives2020/overview.aspx?topicid=1</a:t>
            </a:r>
            <a:endParaRPr lang="en-US" dirty="0">
              <a:latin typeface="+mj-lt"/>
            </a:endParaRPr>
          </a:p>
          <a:p>
            <a:pPr marL="129540" indent="0">
              <a:buNone/>
            </a:pPr>
            <a:r>
              <a:rPr lang="en-US" dirty="0" smtClean="0">
                <a:latin typeface="+mj-lt"/>
              </a:rPr>
              <a:t>17. National </a:t>
            </a:r>
            <a:r>
              <a:rPr lang="en-US" dirty="0">
                <a:latin typeface="+mj-lt"/>
              </a:rPr>
              <a:t>Center for Health Statistics. (2012). </a:t>
            </a:r>
            <a:r>
              <a:rPr lang="en-US" i="1" dirty="0">
                <a:latin typeface="+mj-lt"/>
              </a:rPr>
              <a:t>Health, United States, 2011: With Special Feature on Socioeconomic Status and Health.</a:t>
            </a:r>
            <a:r>
              <a:rPr lang="en-US" dirty="0">
                <a:latin typeface="+mj-lt"/>
              </a:rPr>
              <a:t> Retrieved April 19, 2014, from </a:t>
            </a:r>
            <a:r>
              <a:rPr lang="en-US" dirty="0">
                <a:latin typeface="+mj-lt"/>
                <a:hlinkClick r:id="rId6"/>
              </a:rPr>
              <a:t>http://www.cdc.gov/nchs/data/hus/hus11.pdf</a:t>
            </a:r>
            <a:endParaRPr lang="en-US" dirty="0">
              <a:latin typeface="+mj-lt"/>
            </a:endParaRPr>
          </a:p>
          <a:p>
            <a:pPr marL="129540" indent="0">
              <a:buNone/>
            </a:pPr>
            <a:r>
              <a:rPr lang="en-US" dirty="0">
                <a:latin typeface="+mj-lt"/>
              </a:rPr>
              <a:t/>
            </a:r>
            <a:br>
              <a:rPr lang="en-US" dirty="0">
                <a:latin typeface="+mj-lt"/>
              </a:rPr>
            </a:br>
            <a:endParaRPr lang="en-US" dirty="0">
              <a:latin typeface="+mj-lt"/>
            </a:endParaRPr>
          </a:p>
          <a:p>
            <a:endParaRPr lang="en-US" dirty="0"/>
          </a:p>
        </p:txBody>
      </p:sp>
    </p:spTree>
    <p:extLst>
      <p:ext uri="{BB962C8B-B14F-4D97-AF65-F5344CB8AC3E}">
        <p14:creationId xmlns:p14="http://schemas.microsoft.com/office/powerpoint/2010/main" val="3391052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0" i="0" u="none" strike="noStrike" cap="none" baseline="0" dirty="0">
                <a:solidFill>
                  <a:schemeClr val="dk2"/>
                </a:solidFill>
                <a:latin typeface="Arial"/>
                <a:ea typeface="Arial"/>
                <a:cs typeface="Arial"/>
                <a:sym typeface="Arial"/>
              </a:rPr>
              <a:t>Goals of HIA</a:t>
            </a:r>
          </a:p>
        </p:txBody>
      </p:sp>
      <p:sp>
        <p:nvSpPr>
          <p:cNvPr id="74" name="Shape 74"/>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0" marR="0" lvl="0" indent="0" algn="l" rtl="0">
              <a:spcBef>
                <a:spcPts val="0"/>
              </a:spcBef>
              <a:buSzPct val="45833"/>
              <a:buNone/>
            </a:pPr>
            <a:r>
              <a:rPr lang="en-US" sz="2400" dirty="0"/>
              <a:t>The goals of the North Birmingham HIA are </a:t>
            </a:r>
            <a:r>
              <a:rPr lang="en-US" sz="2400" dirty="0" smtClean="0"/>
              <a:t>to:</a:t>
            </a:r>
          </a:p>
          <a:p>
            <a:pPr marL="0" marR="0" lvl="0" indent="0" algn="l" rtl="0">
              <a:spcBef>
                <a:spcPts val="0"/>
              </a:spcBef>
              <a:buSzPct val="45833"/>
              <a:buNone/>
            </a:pPr>
            <a:endParaRPr lang="en-US" sz="2400" dirty="0"/>
          </a:p>
          <a:p>
            <a:pPr marL="457200" marR="0" lvl="0" indent="-381000" algn="l" rtl="0">
              <a:spcBef>
                <a:spcPts val="0"/>
              </a:spcBef>
              <a:buClr>
                <a:schemeClr val="accent1"/>
              </a:buClr>
              <a:buSzPct val="100000"/>
              <a:buFont typeface="Arial"/>
              <a:buChar char="●"/>
            </a:pPr>
            <a:r>
              <a:rPr lang="en-US" sz="2400" dirty="0"/>
              <a:t>Enhance the community planning process conducted by the </a:t>
            </a:r>
            <a:r>
              <a:rPr lang="en-US" sz="2400" dirty="0" smtClean="0"/>
              <a:t>Regional Planning Commission of Greater Birmingham </a:t>
            </a:r>
            <a:r>
              <a:rPr lang="en-US" sz="2400" dirty="0"/>
              <a:t>to include health </a:t>
            </a:r>
            <a:r>
              <a:rPr lang="en-US" sz="2400" dirty="0" smtClean="0"/>
              <a:t>policies</a:t>
            </a:r>
          </a:p>
          <a:p>
            <a:pPr marL="457200" marR="0" lvl="0" indent="-381000" algn="l" rtl="0">
              <a:spcBef>
                <a:spcPts val="0"/>
              </a:spcBef>
              <a:buClr>
                <a:schemeClr val="accent1"/>
              </a:buClr>
              <a:buSzPct val="100000"/>
              <a:buFont typeface="Arial"/>
              <a:buChar char="●"/>
            </a:pPr>
            <a:endParaRPr lang="en-US" sz="2400" dirty="0"/>
          </a:p>
          <a:p>
            <a:pPr marL="457200" marR="0" lvl="0" indent="-381000" algn="l" rtl="0">
              <a:spcBef>
                <a:spcPts val="0"/>
              </a:spcBef>
              <a:buClr>
                <a:schemeClr val="accent1"/>
              </a:buClr>
              <a:buSzPct val="100000"/>
              <a:buFont typeface="Arial"/>
              <a:buChar char="●"/>
            </a:pPr>
            <a:r>
              <a:rPr lang="en-US" sz="2400" dirty="0"/>
              <a:t>Educate and empower stakeholders, including residents, community organizations, and involved governmental bodies on factors affecting community health and the health impact assessment </a:t>
            </a:r>
            <a:r>
              <a:rPr lang="en-US" sz="2400" dirty="0" smtClean="0"/>
              <a:t>process</a:t>
            </a:r>
          </a:p>
          <a:p>
            <a:pPr marL="457200" marR="0" lvl="0" indent="-381000" algn="l" rtl="0">
              <a:spcBef>
                <a:spcPts val="0"/>
              </a:spcBef>
              <a:buClr>
                <a:schemeClr val="accent1"/>
              </a:buClr>
              <a:buSzPct val="100000"/>
              <a:buFont typeface="Arial"/>
              <a:buChar char="●"/>
            </a:pPr>
            <a:endParaRPr lang="en-US" sz="2400" dirty="0"/>
          </a:p>
          <a:p>
            <a:pPr marL="457200" marR="0" lvl="0" indent="-381000" algn="l" rtl="0">
              <a:spcBef>
                <a:spcPts val="0"/>
              </a:spcBef>
              <a:buClr>
                <a:schemeClr val="accent1"/>
              </a:buClr>
              <a:buSzPct val="100000"/>
              <a:buFont typeface="Arial"/>
              <a:buChar char="●"/>
            </a:pPr>
            <a:r>
              <a:rPr lang="en-US" sz="2400" dirty="0" smtClean="0"/>
              <a:t>Train </a:t>
            </a:r>
            <a:r>
              <a:rPr lang="en-US" sz="2400" dirty="0"/>
              <a:t>graduate students on how to effectively conduct an HIA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2"/>
                </a:solidFill>
              </a:rPr>
              <a:t>HIA Steps</a:t>
            </a:r>
            <a:endParaRPr lang="en-US" sz="4000" dirty="0">
              <a:solidFill>
                <a:schemeClr val="bg2"/>
              </a:solidFill>
            </a:endParaRPr>
          </a:p>
        </p:txBody>
      </p:sp>
      <p:sp>
        <p:nvSpPr>
          <p:cNvPr id="3" name="Text Placeholder 2"/>
          <p:cNvSpPr>
            <a:spLocks noGrp="1"/>
          </p:cNvSpPr>
          <p:nvPr>
            <p:ph type="body" idx="1"/>
          </p:nvPr>
        </p:nvSpPr>
        <p:spPr/>
        <p:txBody>
          <a:bodyPr numCol="2"/>
          <a:lstStyle/>
          <a:p>
            <a:pPr marL="129540" indent="0">
              <a:buNone/>
            </a:pPr>
            <a:endParaRPr lang="en-US" sz="2200" dirty="0" smtClean="0"/>
          </a:p>
          <a:p>
            <a:pPr marL="129540" indent="0">
              <a:buNone/>
            </a:pPr>
            <a:r>
              <a:rPr lang="en-US" sz="2400" dirty="0" smtClean="0"/>
              <a:t>1.) Screening</a:t>
            </a:r>
          </a:p>
          <a:p>
            <a:pPr marL="129540" indent="0">
              <a:buNone/>
            </a:pPr>
            <a:r>
              <a:rPr lang="en-US" sz="2400" dirty="0" smtClean="0"/>
              <a:t>2.) Scoping</a:t>
            </a:r>
          </a:p>
          <a:p>
            <a:pPr marL="129540" indent="0">
              <a:buNone/>
            </a:pPr>
            <a:r>
              <a:rPr lang="en-US" sz="2400" dirty="0" smtClean="0"/>
              <a:t>3.) Assessment</a:t>
            </a:r>
          </a:p>
          <a:p>
            <a:pPr marL="129540" indent="0">
              <a:buNone/>
            </a:pPr>
            <a:r>
              <a:rPr lang="en-US" sz="2400" dirty="0" smtClean="0"/>
              <a:t>4.) Recommendations</a:t>
            </a:r>
          </a:p>
          <a:p>
            <a:pPr marL="129540" indent="0">
              <a:buNone/>
            </a:pPr>
            <a:endParaRPr lang="en-US" sz="2400" dirty="0" smtClean="0"/>
          </a:p>
          <a:p>
            <a:pPr marL="129540" indent="0">
              <a:buNone/>
            </a:pPr>
            <a:r>
              <a:rPr lang="en-US" sz="2400" dirty="0" smtClean="0"/>
              <a:t/>
            </a:r>
            <a:br>
              <a:rPr lang="en-US" sz="2400" dirty="0" smtClean="0"/>
            </a:br>
            <a:endParaRPr lang="en-US" sz="2400" dirty="0" smtClean="0"/>
          </a:p>
          <a:p>
            <a:endParaRPr lang="en-US" sz="2400" dirty="0"/>
          </a:p>
          <a:p>
            <a:endParaRPr lang="en-US" sz="2400" dirty="0" smtClean="0"/>
          </a:p>
          <a:p>
            <a:endParaRPr lang="en-US" sz="2400" dirty="0"/>
          </a:p>
          <a:p>
            <a:pPr marL="129540" indent="0">
              <a:buNone/>
            </a:pPr>
            <a:endParaRPr lang="en-US" sz="2400" dirty="0"/>
          </a:p>
          <a:p>
            <a:pPr marL="129540" indent="0">
              <a:buNone/>
            </a:pPr>
            <a:r>
              <a:rPr lang="en-US" sz="2400" dirty="0" smtClean="0"/>
              <a:t>5.) Reporting </a:t>
            </a:r>
          </a:p>
          <a:p>
            <a:pPr marL="129540" indent="0">
              <a:buNone/>
            </a:pPr>
            <a:r>
              <a:rPr lang="en-US" sz="2400" dirty="0" smtClean="0"/>
              <a:t>6.) Evaluation</a:t>
            </a:r>
          </a:p>
          <a:p>
            <a:pPr marL="129540" indent="0">
              <a:buNone/>
            </a:pPr>
            <a:r>
              <a:rPr lang="en-US" sz="2400" dirty="0" smtClean="0"/>
              <a:t>7.) Monitoring</a:t>
            </a:r>
          </a:p>
          <a:p>
            <a:endParaRPr lang="en-US" dirty="0" smtClean="0"/>
          </a:p>
          <a:p>
            <a:endParaRPr lang="en-US" dirty="0"/>
          </a:p>
        </p:txBody>
      </p:sp>
      <p:pic>
        <p:nvPicPr>
          <p:cNvPr id="4" name="Picture 3" descr="Diagram - HIAs Influen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08825"/>
            <a:ext cx="8523944" cy="2168175"/>
          </a:xfrm>
          <a:prstGeom prst="rect">
            <a:avLst/>
          </a:prstGeom>
        </p:spPr>
      </p:pic>
    </p:spTree>
    <p:extLst>
      <p:ext uri="{BB962C8B-B14F-4D97-AF65-F5344CB8AC3E}">
        <p14:creationId xmlns:p14="http://schemas.microsoft.com/office/powerpoint/2010/main" val="33620431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Screening</a:t>
            </a:r>
            <a:endParaRPr lang="en-US" sz="4000" dirty="0">
              <a:solidFill>
                <a:srgbClr val="00007F"/>
              </a:solidFill>
            </a:endParaRPr>
          </a:p>
        </p:txBody>
      </p:sp>
      <p:sp>
        <p:nvSpPr>
          <p:cNvPr id="3" name="Text Placeholder 2"/>
          <p:cNvSpPr>
            <a:spLocks noGrp="1"/>
          </p:cNvSpPr>
          <p:nvPr>
            <p:ph type="body" idx="1"/>
          </p:nvPr>
        </p:nvSpPr>
        <p:spPr/>
        <p:txBody>
          <a:bodyPr/>
          <a:lstStyle/>
          <a:p>
            <a:pPr marL="129540" indent="0">
              <a:buNone/>
            </a:pPr>
            <a:r>
              <a:rPr lang="en-US" sz="2400" dirty="0" smtClean="0"/>
              <a:t>Determines </a:t>
            </a:r>
            <a:r>
              <a:rPr lang="en-US" sz="2400" dirty="0"/>
              <a:t>whether the HIA is likely to succeed and add </a:t>
            </a:r>
            <a:r>
              <a:rPr lang="en-US" sz="2400" dirty="0" smtClean="0"/>
              <a:t>value to the policy, program, or project.</a:t>
            </a:r>
          </a:p>
          <a:p>
            <a:pPr marL="129540" indent="0">
              <a:buNone/>
            </a:pPr>
            <a:endParaRPr lang="en-US" sz="2400" dirty="0" smtClean="0"/>
          </a:p>
          <a:p>
            <a:pPr lvl="2"/>
            <a:r>
              <a:rPr lang="en-US" sz="2400" dirty="0" smtClean="0"/>
              <a:t>  </a:t>
            </a:r>
            <a:r>
              <a:rPr lang="en-US" sz="2200" dirty="0" smtClean="0"/>
              <a:t>How important </a:t>
            </a:r>
            <a:r>
              <a:rPr lang="en-US" sz="2200" dirty="0"/>
              <a:t>to health is the decision</a:t>
            </a:r>
            <a:r>
              <a:rPr lang="en-US" sz="2200" dirty="0" smtClean="0"/>
              <a:t>?</a:t>
            </a:r>
          </a:p>
          <a:p>
            <a:pPr lvl="2"/>
            <a:endParaRPr lang="en-US" sz="2200" dirty="0" smtClean="0"/>
          </a:p>
          <a:p>
            <a:pPr lvl="2"/>
            <a:r>
              <a:rPr lang="en-US" sz="2200" dirty="0" smtClean="0"/>
              <a:t>  Will </a:t>
            </a:r>
            <a:r>
              <a:rPr lang="en-US" sz="2200" dirty="0"/>
              <a:t>the HIA provide new and important information or insight on previously unrecognized health issues? </a:t>
            </a:r>
            <a:endParaRPr lang="en-US" sz="2200" dirty="0" smtClean="0"/>
          </a:p>
          <a:p>
            <a:pPr lvl="2"/>
            <a:endParaRPr lang="en-US" sz="2200" dirty="0" smtClean="0"/>
          </a:p>
          <a:p>
            <a:pPr lvl="2"/>
            <a:r>
              <a:rPr lang="en-US" sz="2200" dirty="0" smtClean="0"/>
              <a:t>  Is </a:t>
            </a:r>
            <a:r>
              <a:rPr lang="en-US" sz="2200" dirty="0"/>
              <a:t>it feasible in terms of available </a:t>
            </a:r>
            <a:r>
              <a:rPr lang="en-US" sz="2200" dirty="0" smtClean="0"/>
              <a:t>resources?</a:t>
            </a:r>
            <a:endParaRPr lang="en-US" sz="2200" dirty="0"/>
          </a:p>
        </p:txBody>
      </p:sp>
    </p:spTree>
    <p:extLst>
      <p:ext uri="{BB962C8B-B14F-4D97-AF65-F5344CB8AC3E}">
        <p14:creationId xmlns:p14="http://schemas.microsoft.com/office/powerpoint/2010/main" val="2924582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Scoping</a:t>
            </a:r>
            <a:endParaRPr lang="en-US" sz="4000" dirty="0">
              <a:solidFill>
                <a:srgbClr val="00007F"/>
              </a:solidFill>
            </a:endParaRPr>
          </a:p>
        </p:txBody>
      </p:sp>
      <p:sp>
        <p:nvSpPr>
          <p:cNvPr id="3" name="Text Placeholder 2"/>
          <p:cNvSpPr>
            <a:spLocks noGrp="1"/>
          </p:cNvSpPr>
          <p:nvPr>
            <p:ph type="body" idx="1"/>
          </p:nvPr>
        </p:nvSpPr>
        <p:spPr/>
        <p:txBody>
          <a:bodyPr/>
          <a:lstStyle/>
          <a:p>
            <a:pPr marL="129540" indent="0">
              <a:buNone/>
            </a:pPr>
            <a:r>
              <a:rPr lang="en-US" sz="2400" dirty="0"/>
              <a:t>Creates objectives for the HIA, and an outline for the steps of the HIA </a:t>
            </a:r>
            <a:r>
              <a:rPr lang="en-US" sz="2400" dirty="0" smtClean="0"/>
              <a:t>process.</a:t>
            </a:r>
          </a:p>
          <a:p>
            <a:pPr marL="129540" indent="0">
              <a:buNone/>
            </a:pPr>
            <a:endParaRPr lang="en-US" sz="2200" dirty="0" smtClean="0"/>
          </a:p>
          <a:p>
            <a:pPr lvl="2"/>
            <a:r>
              <a:rPr lang="en-US" sz="2200" dirty="0" smtClean="0"/>
              <a:t> </a:t>
            </a:r>
            <a:r>
              <a:rPr lang="en-US" sz="2200" dirty="0"/>
              <a:t>What health effects should the HIA address</a:t>
            </a:r>
            <a:r>
              <a:rPr lang="en-US" sz="2200" dirty="0" smtClean="0"/>
              <a:t>?</a:t>
            </a:r>
          </a:p>
          <a:p>
            <a:pPr lvl="2"/>
            <a:endParaRPr lang="en-US" sz="2200" dirty="0" smtClean="0"/>
          </a:p>
          <a:p>
            <a:pPr lvl="2"/>
            <a:r>
              <a:rPr lang="en-US" sz="2200" dirty="0"/>
              <a:t> </a:t>
            </a:r>
            <a:r>
              <a:rPr lang="en-US" sz="2200" dirty="0" smtClean="0"/>
              <a:t>What </a:t>
            </a:r>
            <a:r>
              <a:rPr lang="en-US" sz="2200" dirty="0"/>
              <a:t>concerns have stakeholders expressed about the pending </a:t>
            </a:r>
            <a:r>
              <a:rPr lang="en-US" sz="2200" dirty="0" smtClean="0"/>
              <a:t>decision?</a:t>
            </a:r>
          </a:p>
          <a:p>
            <a:pPr lvl="2"/>
            <a:endParaRPr lang="en-US" sz="2200" dirty="0" smtClean="0"/>
          </a:p>
          <a:p>
            <a:pPr lvl="2"/>
            <a:r>
              <a:rPr lang="en-US" sz="2200" dirty="0"/>
              <a:t> </a:t>
            </a:r>
            <a:r>
              <a:rPr lang="en-US" sz="2200" dirty="0" smtClean="0"/>
              <a:t>Who </a:t>
            </a:r>
            <a:r>
              <a:rPr lang="en-US" sz="2200" dirty="0"/>
              <a:t>will be affected by the </a:t>
            </a:r>
            <a:r>
              <a:rPr lang="en-US" sz="2200" dirty="0" smtClean="0"/>
              <a:t>policy, program, or project </a:t>
            </a:r>
            <a:r>
              <a:rPr lang="en-US" sz="2200" dirty="0"/>
              <a:t>and how?</a:t>
            </a:r>
          </a:p>
        </p:txBody>
      </p:sp>
    </p:spTree>
    <p:extLst>
      <p:ext uri="{BB962C8B-B14F-4D97-AF65-F5344CB8AC3E}">
        <p14:creationId xmlns:p14="http://schemas.microsoft.com/office/powerpoint/2010/main" val="2079857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7F"/>
                </a:solidFill>
              </a:rPr>
              <a:t>Assessment</a:t>
            </a:r>
            <a:endParaRPr lang="en-US" sz="4000" dirty="0">
              <a:solidFill>
                <a:srgbClr val="00007F"/>
              </a:solidFill>
            </a:endParaRPr>
          </a:p>
        </p:txBody>
      </p:sp>
      <p:sp>
        <p:nvSpPr>
          <p:cNvPr id="3" name="Text Placeholder 2"/>
          <p:cNvSpPr>
            <a:spLocks noGrp="1"/>
          </p:cNvSpPr>
          <p:nvPr>
            <p:ph type="body" idx="1"/>
          </p:nvPr>
        </p:nvSpPr>
        <p:spPr/>
        <p:txBody>
          <a:bodyPr/>
          <a:lstStyle/>
          <a:p>
            <a:pPr marL="129540" indent="0">
              <a:buNone/>
            </a:pPr>
            <a:r>
              <a:rPr lang="en-US" sz="2400" dirty="0" smtClean="0"/>
              <a:t>Describes the </a:t>
            </a:r>
            <a:r>
              <a:rPr lang="en-US" sz="2400" dirty="0"/>
              <a:t>baseline health of people and groups affected by the </a:t>
            </a:r>
            <a:r>
              <a:rPr lang="en-US" sz="2400" dirty="0" smtClean="0"/>
              <a:t>policy, program, or project and predicts </a:t>
            </a:r>
            <a:r>
              <a:rPr lang="en-US" sz="2400" dirty="0"/>
              <a:t>potential health </a:t>
            </a:r>
            <a:r>
              <a:rPr lang="en-US" sz="2400" dirty="0" smtClean="0"/>
              <a:t>effects.</a:t>
            </a:r>
          </a:p>
          <a:p>
            <a:pPr marL="129540" indent="0">
              <a:buNone/>
            </a:pPr>
            <a:endParaRPr lang="en-US" sz="2400" dirty="0" smtClean="0"/>
          </a:p>
          <a:p>
            <a:pPr lvl="2"/>
            <a:r>
              <a:rPr lang="en-US" sz="2200" dirty="0"/>
              <a:t> </a:t>
            </a:r>
            <a:r>
              <a:rPr lang="en-US" sz="2200" dirty="0" smtClean="0"/>
              <a:t>What are the important </a:t>
            </a:r>
            <a:r>
              <a:rPr lang="en-US" sz="2200" dirty="0"/>
              <a:t>causes of </a:t>
            </a:r>
            <a:r>
              <a:rPr lang="en-US" sz="2200" dirty="0" smtClean="0"/>
              <a:t>illness?</a:t>
            </a:r>
          </a:p>
          <a:p>
            <a:pPr lvl="2"/>
            <a:endParaRPr lang="en-US" sz="2200" dirty="0" smtClean="0"/>
          </a:p>
          <a:p>
            <a:pPr lvl="2"/>
            <a:r>
              <a:rPr lang="en-US" sz="2200" dirty="0" smtClean="0"/>
              <a:t> What conditions influence </a:t>
            </a:r>
            <a:r>
              <a:rPr lang="en-US" sz="2200" dirty="0"/>
              <a:t>health and could be affected by the decision in </a:t>
            </a:r>
            <a:r>
              <a:rPr lang="en-US" sz="2200" dirty="0" smtClean="0"/>
              <a:t>question?</a:t>
            </a:r>
          </a:p>
          <a:p>
            <a:pPr lvl="2"/>
            <a:endParaRPr lang="en-US" sz="2200" dirty="0" smtClean="0"/>
          </a:p>
          <a:p>
            <a:pPr lvl="2"/>
            <a:r>
              <a:rPr lang="en-US" sz="2200" dirty="0"/>
              <a:t> </a:t>
            </a:r>
            <a:r>
              <a:rPr lang="en-US" sz="2200" dirty="0" smtClean="0"/>
              <a:t> How are health risks distributed </a:t>
            </a:r>
            <a:r>
              <a:rPr lang="en-US" sz="2200" dirty="0"/>
              <a:t>among vulnerable subgroups within the </a:t>
            </a:r>
            <a:r>
              <a:rPr lang="en-US" sz="2200" dirty="0" smtClean="0"/>
              <a:t>population?</a:t>
            </a:r>
            <a:endParaRPr lang="en-US" sz="2200" dirty="0"/>
          </a:p>
        </p:txBody>
      </p:sp>
    </p:spTree>
    <p:extLst>
      <p:ext uri="{BB962C8B-B14F-4D97-AF65-F5344CB8AC3E}">
        <p14:creationId xmlns:p14="http://schemas.microsoft.com/office/powerpoint/2010/main" val="2789821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larity">
  <a:themeElements>
    <a:clrScheme name="Custom 3">
      <a:dk1>
        <a:srgbClr val="22210B"/>
      </a:dk1>
      <a:lt1>
        <a:srgbClr val="FFFFFF"/>
      </a:lt1>
      <a:dk2>
        <a:srgbClr val="00007F"/>
      </a:dk2>
      <a:lt2>
        <a:srgbClr val="F3F2DC"/>
      </a:lt2>
      <a:accent1>
        <a:srgbClr val="FFC0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4609</Words>
  <Application>Microsoft Macintosh PowerPoint</Application>
  <PresentationFormat>On-screen Show (4:3)</PresentationFormat>
  <Paragraphs>476</Paragraphs>
  <Slides>49</Slides>
  <Notes>30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   NORTH BIRMINGHAM COMMUNITY FRAMEWORK PLAN  HEALTH IMPACT ASSESSMENT</vt:lpstr>
      <vt:lpstr>Presentation Overview</vt:lpstr>
      <vt:lpstr>What is an HIA?</vt:lpstr>
      <vt:lpstr>Purpose – Why Now?</vt:lpstr>
      <vt:lpstr>Goals of HIA</vt:lpstr>
      <vt:lpstr>HIA Steps</vt:lpstr>
      <vt:lpstr>Screening</vt:lpstr>
      <vt:lpstr>Scoping</vt:lpstr>
      <vt:lpstr>Assessment</vt:lpstr>
      <vt:lpstr>Recommendations</vt:lpstr>
      <vt:lpstr>Reporting</vt:lpstr>
      <vt:lpstr>Evaluation</vt:lpstr>
      <vt:lpstr>Monitoring</vt:lpstr>
      <vt:lpstr>HIA Timeline</vt:lpstr>
      <vt:lpstr>Six Neighborhoods </vt:lpstr>
      <vt:lpstr>Neighborhood Demographics</vt:lpstr>
      <vt:lpstr>Jefferson County Health Data </vt:lpstr>
      <vt:lpstr>What are HIA Health Determinants? </vt:lpstr>
      <vt:lpstr>Initial Scoping Topics</vt:lpstr>
      <vt:lpstr>Initial Team Research on Topics</vt:lpstr>
      <vt:lpstr>Finalized Scoping Topics</vt:lpstr>
      <vt:lpstr>Literature Review: Employment</vt:lpstr>
      <vt:lpstr>Assessment: Employment </vt:lpstr>
      <vt:lpstr>Assessment: Employment</vt:lpstr>
      <vt:lpstr>Assessment: Employment</vt:lpstr>
      <vt:lpstr>Literature Review: Food Access </vt:lpstr>
      <vt:lpstr>Assessment: Food Access</vt:lpstr>
      <vt:lpstr>Literature Review: Access to Health Care </vt:lpstr>
      <vt:lpstr>Assessment: Access to Health Care </vt:lpstr>
      <vt:lpstr>Assessment: Access to Health Care </vt:lpstr>
      <vt:lpstr>Literature Review: Connectivity </vt:lpstr>
      <vt:lpstr>Assessment: Connectivity </vt:lpstr>
      <vt:lpstr>Assessment: Connectivity</vt:lpstr>
      <vt:lpstr>Literature Review: Freight </vt:lpstr>
      <vt:lpstr>Assessment: Freight </vt:lpstr>
      <vt:lpstr>Assessment: Freight </vt:lpstr>
      <vt:lpstr>Final Recommendations</vt:lpstr>
      <vt:lpstr>Recommendations: Employment</vt:lpstr>
      <vt:lpstr>Recommendations: Employment</vt:lpstr>
      <vt:lpstr>Recommendations: Food Access</vt:lpstr>
      <vt:lpstr>Recommendations: Food Access</vt:lpstr>
      <vt:lpstr>Recommendations: Access to Health Care</vt:lpstr>
      <vt:lpstr>Recommendations: Connectivity</vt:lpstr>
      <vt:lpstr>Recommendations: Connectivity</vt:lpstr>
      <vt:lpstr>Recommendations: Freight</vt:lpstr>
      <vt:lpstr>PowerPoint Presentation</vt:lpstr>
      <vt:lpstr>Works Cited</vt:lpstr>
      <vt:lpstr>Works Cited</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BIRMINGHAM HEALTH IMPACT ASSESSMENT</dc:title>
  <dc:creator>Kate Wilson</dc:creator>
  <cp:lastModifiedBy>NishaGT</cp:lastModifiedBy>
  <cp:revision>61</cp:revision>
  <dcterms:modified xsi:type="dcterms:W3CDTF">2015-01-16T21:27:42Z</dcterms:modified>
</cp:coreProperties>
</file>