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2"/>
    <p:sldMasterId id="2147483674" r:id="rId3"/>
    <p:sldMasterId id="2147483676" r:id="rId4"/>
    <p:sldMasterId id="2147483679" r:id="rId5"/>
  </p:sldMasterIdLst>
  <p:notesMasterIdLst>
    <p:notesMasterId r:id="rId21"/>
  </p:notesMasterIdLst>
  <p:sldIdLst>
    <p:sldId id="280" r:id="rId6"/>
    <p:sldId id="279" r:id="rId7"/>
    <p:sldId id="276" r:id="rId8"/>
    <p:sldId id="269" r:id="rId9"/>
    <p:sldId id="258" r:id="rId10"/>
    <p:sldId id="270" r:id="rId11"/>
    <p:sldId id="259" r:id="rId12"/>
    <p:sldId id="262" r:id="rId13"/>
    <p:sldId id="275" r:id="rId14"/>
    <p:sldId id="267" r:id="rId15"/>
    <p:sldId id="268" r:id="rId16"/>
    <p:sldId id="263" r:id="rId17"/>
    <p:sldId id="274" r:id="rId18"/>
    <p:sldId id="277" r:id="rId19"/>
    <p:sldId id="281" r:id="rId20"/>
  </p:sldIdLst>
  <p:sldSz cx="9144000" cy="6858000" type="screen4x3"/>
  <p:notesSz cx="6934200" cy="9232900"/>
  <p:embeddedFontLst>
    <p:embeddedFont>
      <p:font typeface="Tw Cen MT" panose="020B0602020104020603"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Garamond" panose="02020404030301010803" pitchFamily="18" charset="0"/>
      <p:regular r:id="rId30"/>
      <p:bold r:id="rId31"/>
      <p:italic r:id="rId32"/>
    </p:embeddedFont>
    <p:embeddedFont>
      <p:font typeface="Tahoma" panose="020B0604030504040204" pitchFamily="34" charset="0"/>
      <p:regular r:id="rId33"/>
      <p:bold r:id="rId34"/>
    </p:embeddedFont>
    <p:embeddedFont>
      <p:font typeface="Corbel" panose="020B0503020204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F00"/>
    <a:srgbClr val="422100"/>
    <a:srgbClr val="7F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53" autoAdjust="0"/>
    <p:restoredTop sz="76094" autoAdjust="0"/>
  </p:normalViewPr>
  <p:slideViewPr>
    <p:cSldViewPr snapToGrid="0">
      <p:cViewPr>
        <p:scale>
          <a:sx n="82" d="100"/>
          <a:sy n="82" d="100"/>
        </p:scale>
        <p:origin x="-792" y="132"/>
      </p:cViewPr>
      <p:guideLst>
        <p:guide orient="horz" pos="2160"/>
        <p:guide pos="288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60" d="100"/>
          <a:sy n="60" d="100"/>
        </p:scale>
        <p:origin x="-2172" y="-96"/>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Master" Target="slideMasters/slideMaster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3D9BE0-469A-404D-AA42-431E0AAB0282}" type="doc">
      <dgm:prSet loTypeId="urn:microsoft.com/office/officeart/2005/8/layout/vList4#1" loCatId="list" qsTypeId="urn:microsoft.com/office/officeart/2005/8/quickstyle/simple1" qsCatId="simple" csTypeId="urn:microsoft.com/office/officeart/2005/8/colors/accent2_2" csCatId="accent2" phldr="1"/>
      <dgm:spPr/>
      <dgm:t>
        <a:bodyPr/>
        <a:lstStyle/>
        <a:p>
          <a:endParaRPr lang="en-US"/>
        </a:p>
      </dgm:t>
    </dgm:pt>
    <dgm:pt modelId="{A946E3F9-9FE6-405C-A234-1D143B083AEA}">
      <dgm:prSet phldrT="[Text]"/>
      <dgm:spPr>
        <a:solidFill>
          <a:schemeClr val="accent2">
            <a:lumMod val="50000"/>
            <a:alpha val="55000"/>
          </a:schemeClr>
        </a:solidFill>
      </dgm:spPr>
      <dgm:t>
        <a:bodyPr lIns="9144" rIns="9144"/>
        <a:lstStyle/>
        <a:p>
          <a:r>
            <a:rPr lang="en-US" b="1" dirty="0" smtClean="0"/>
            <a:t>Demographics</a:t>
          </a:r>
          <a:endParaRPr lang="en-US" b="1" dirty="0"/>
        </a:p>
      </dgm:t>
    </dgm:pt>
    <dgm:pt modelId="{B65BD8F3-27F8-4631-B5FC-C89B513DF9F5}" type="parTrans" cxnId="{BAE8F90F-D813-421B-B82A-BA220801A9A4}">
      <dgm:prSet/>
      <dgm:spPr/>
      <dgm:t>
        <a:bodyPr/>
        <a:lstStyle/>
        <a:p>
          <a:endParaRPr lang="en-US"/>
        </a:p>
      </dgm:t>
    </dgm:pt>
    <dgm:pt modelId="{1C3A690F-6E70-4236-8290-F7675C05C8D9}" type="sibTrans" cxnId="{BAE8F90F-D813-421B-B82A-BA220801A9A4}">
      <dgm:prSet/>
      <dgm:spPr/>
      <dgm:t>
        <a:bodyPr/>
        <a:lstStyle/>
        <a:p>
          <a:endParaRPr lang="en-US"/>
        </a:p>
      </dgm:t>
    </dgm:pt>
    <dgm:pt modelId="{CF20E76F-E91F-40E2-97EC-4E7E7FF5834E}">
      <dgm:prSet phldrT="[Text]"/>
      <dgm:spPr>
        <a:solidFill>
          <a:schemeClr val="accent2">
            <a:lumMod val="50000"/>
            <a:alpha val="55000"/>
          </a:schemeClr>
        </a:solidFill>
      </dgm:spPr>
      <dgm:t>
        <a:bodyPr lIns="9144" rIns="9144"/>
        <a:lstStyle/>
        <a:p>
          <a:r>
            <a:rPr lang="en-US" dirty="0" smtClean="0"/>
            <a:t>Greater proportion of residents 65 and older</a:t>
          </a:r>
          <a:endParaRPr lang="en-US" dirty="0"/>
        </a:p>
      </dgm:t>
    </dgm:pt>
    <dgm:pt modelId="{F4A5E5B7-A2D8-47AB-9EDA-BB8F46C7197F}" type="parTrans" cxnId="{FCAAE9F7-1FC3-416B-81B2-723ACC93FC98}">
      <dgm:prSet/>
      <dgm:spPr/>
      <dgm:t>
        <a:bodyPr/>
        <a:lstStyle/>
        <a:p>
          <a:endParaRPr lang="en-US"/>
        </a:p>
      </dgm:t>
    </dgm:pt>
    <dgm:pt modelId="{15BD11A9-580F-4053-8A2E-8C6D12D7D3E6}" type="sibTrans" cxnId="{FCAAE9F7-1FC3-416B-81B2-723ACC93FC98}">
      <dgm:prSet/>
      <dgm:spPr/>
      <dgm:t>
        <a:bodyPr/>
        <a:lstStyle/>
        <a:p>
          <a:endParaRPr lang="en-US"/>
        </a:p>
      </dgm:t>
    </dgm:pt>
    <dgm:pt modelId="{354153A3-1837-4056-A92A-C56A372A34C9}">
      <dgm:prSet phldrT="[Text]"/>
      <dgm:spPr>
        <a:solidFill>
          <a:schemeClr val="accent2">
            <a:lumMod val="50000"/>
            <a:alpha val="55000"/>
          </a:schemeClr>
        </a:solidFill>
      </dgm:spPr>
      <dgm:t>
        <a:bodyPr lIns="9144" rIns="9144"/>
        <a:lstStyle/>
        <a:p>
          <a:r>
            <a:rPr lang="en-US" dirty="0" smtClean="0"/>
            <a:t>Median income lower than median income for the county</a:t>
          </a:r>
          <a:endParaRPr lang="en-US" dirty="0"/>
        </a:p>
      </dgm:t>
    </dgm:pt>
    <dgm:pt modelId="{E4D4EA00-349D-42AE-B1EF-E401C41AE808}" type="parTrans" cxnId="{9A160DE6-5006-4CE6-B70B-B62F612B22E0}">
      <dgm:prSet/>
      <dgm:spPr/>
      <dgm:t>
        <a:bodyPr/>
        <a:lstStyle/>
        <a:p>
          <a:endParaRPr lang="en-US"/>
        </a:p>
      </dgm:t>
    </dgm:pt>
    <dgm:pt modelId="{330A1984-17DE-4823-AC17-54CCFBBA8AA0}" type="sibTrans" cxnId="{9A160DE6-5006-4CE6-B70B-B62F612B22E0}">
      <dgm:prSet/>
      <dgm:spPr/>
      <dgm:t>
        <a:bodyPr/>
        <a:lstStyle/>
        <a:p>
          <a:endParaRPr lang="en-US"/>
        </a:p>
      </dgm:t>
    </dgm:pt>
    <dgm:pt modelId="{D9185C5B-9F2C-40C8-9B5E-2D7FC9AF5BA3}">
      <dgm:prSet phldrT="[Text]"/>
      <dgm:spPr>
        <a:solidFill>
          <a:schemeClr val="accent2">
            <a:lumMod val="50000"/>
            <a:alpha val="55000"/>
          </a:schemeClr>
        </a:solidFill>
      </dgm:spPr>
      <dgm:t>
        <a:bodyPr lIns="9144" rIns="9144"/>
        <a:lstStyle/>
        <a:p>
          <a:r>
            <a:rPr lang="en-US" b="1" dirty="0" smtClean="0"/>
            <a:t>Health</a:t>
          </a:r>
          <a:endParaRPr lang="en-US" b="1" dirty="0"/>
        </a:p>
      </dgm:t>
    </dgm:pt>
    <dgm:pt modelId="{2C9AF97A-2063-4C02-BB4E-6E5D0EB2CE17}" type="parTrans" cxnId="{71E5A59E-94E5-43B6-B59B-57B22B6C5F14}">
      <dgm:prSet/>
      <dgm:spPr/>
      <dgm:t>
        <a:bodyPr/>
        <a:lstStyle/>
        <a:p>
          <a:endParaRPr lang="en-US"/>
        </a:p>
      </dgm:t>
    </dgm:pt>
    <dgm:pt modelId="{963419DD-566D-4951-8E32-62FAE13CE276}" type="sibTrans" cxnId="{71E5A59E-94E5-43B6-B59B-57B22B6C5F14}">
      <dgm:prSet/>
      <dgm:spPr/>
      <dgm:t>
        <a:bodyPr/>
        <a:lstStyle/>
        <a:p>
          <a:endParaRPr lang="en-US"/>
        </a:p>
      </dgm:t>
    </dgm:pt>
    <dgm:pt modelId="{5F598AC3-C5CD-401D-90BF-0ACA3732D970}">
      <dgm:prSet phldrT="[Text]"/>
      <dgm:spPr>
        <a:solidFill>
          <a:schemeClr val="accent2">
            <a:lumMod val="50000"/>
            <a:alpha val="55000"/>
          </a:schemeClr>
        </a:solidFill>
      </dgm:spPr>
      <dgm:t>
        <a:bodyPr lIns="9144" rIns="9144"/>
        <a:lstStyle/>
        <a:p>
          <a:r>
            <a:rPr lang="en-US" dirty="0" smtClean="0"/>
            <a:t>Higher rates of age-adjusted mortality, heart disease, deaths linked to lower respiratory disease and cancer deaths </a:t>
          </a:r>
          <a:endParaRPr lang="en-US" dirty="0"/>
        </a:p>
      </dgm:t>
    </dgm:pt>
    <dgm:pt modelId="{8F224A43-9AA7-4DED-87CB-3074332C88C0}" type="parTrans" cxnId="{0435972E-3A71-4419-B7E7-006ADBE48ED2}">
      <dgm:prSet/>
      <dgm:spPr/>
      <dgm:t>
        <a:bodyPr/>
        <a:lstStyle/>
        <a:p>
          <a:endParaRPr lang="en-US"/>
        </a:p>
      </dgm:t>
    </dgm:pt>
    <dgm:pt modelId="{42490707-D16D-4A74-B685-E3BFF756C80C}" type="sibTrans" cxnId="{0435972E-3A71-4419-B7E7-006ADBE48ED2}">
      <dgm:prSet/>
      <dgm:spPr/>
      <dgm:t>
        <a:bodyPr/>
        <a:lstStyle/>
        <a:p>
          <a:endParaRPr lang="en-US"/>
        </a:p>
      </dgm:t>
    </dgm:pt>
    <dgm:pt modelId="{1D49F41F-B06F-42F3-9D77-83250DFACBD0}">
      <dgm:prSet phldrT="[Text]"/>
      <dgm:spPr>
        <a:solidFill>
          <a:schemeClr val="accent2">
            <a:lumMod val="50000"/>
            <a:alpha val="55000"/>
          </a:schemeClr>
        </a:solidFill>
      </dgm:spPr>
      <dgm:t>
        <a:bodyPr lIns="9144" rIns="9144"/>
        <a:lstStyle/>
        <a:p>
          <a:r>
            <a:rPr lang="en-US" b="1" dirty="0" smtClean="0"/>
            <a:t>Air Quality</a:t>
          </a:r>
          <a:endParaRPr lang="en-US" b="1" dirty="0"/>
        </a:p>
      </dgm:t>
    </dgm:pt>
    <dgm:pt modelId="{C0E7FE9C-B657-4ADA-A387-7D285BC8662E}" type="parTrans" cxnId="{CAF06F90-90A0-464B-9D86-EB3810B81ACF}">
      <dgm:prSet/>
      <dgm:spPr/>
      <dgm:t>
        <a:bodyPr/>
        <a:lstStyle/>
        <a:p>
          <a:endParaRPr lang="en-US"/>
        </a:p>
      </dgm:t>
    </dgm:pt>
    <dgm:pt modelId="{EE6726C3-A1B2-4CAA-AF84-59B9425FB83C}" type="sibTrans" cxnId="{CAF06F90-90A0-464B-9D86-EB3810B81ACF}">
      <dgm:prSet/>
      <dgm:spPr/>
      <dgm:t>
        <a:bodyPr/>
        <a:lstStyle/>
        <a:p>
          <a:endParaRPr lang="en-US"/>
        </a:p>
      </dgm:t>
    </dgm:pt>
    <dgm:pt modelId="{ABE3E647-1598-4F6D-9B40-3E298DEF66E4}">
      <dgm:prSet phldrT="[Text]"/>
      <dgm:spPr>
        <a:solidFill>
          <a:schemeClr val="accent2">
            <a:lumMod val="50000"/>
            <a:alpha val="55000"/>
          </a:schemeClr>
        </a:solidFill>
      </dgm:spPr>
      <dgm:t>
        <a:bodyPr lIns="9144" rIns="9144"/>
        <a:lstStyle/>
        <a:p>
          <a:r>
            <a:rPr lang="en-US" dirty="0" smtClean="0"/>
            <a:t>Current PM 2.5 levels at WHO threshold</a:t>
          </a:r>
          <a:endParaRPr lang="en-US" dirty="0"/>
        </a:p>
      </dgm:t>
    </dgm:pt>
    <dgm:pt modelId="{17E6E241-65DC-4E66-B8B7-72C11C99C933}" type="parTrans" cxnId="{157C46CB-1456-4730-B999-00D090B86A0D}">
      <dgm:prSet/>
      <dgm:spPr/>
      <dgm:t>
        <a:bodyPr/>
        <a:lstStyle/>
        <a:p>
          <a:endParaRPr lang="en-US"/>
        </a:p>
      </dgm:t>
    </dgm:pt>
    <dgm:pt modelId="{C317CB7F-B829-4AA2-B8D3-D053673A39B1}" type="sibTrans" cxnId="{157C46CB-1456-4730-B999-00D090B86A0D}">
      <dgm:prSet/>
      <dgm:spPr/>
      <dgm:t>
        <a:bodyPr/>
        <a:lstStyle/>
        <a:p>
          <a:endParaRPr lang="en-US"/>
        </a:p>
      </dgm:t>
    </dgm:pt>
    <dgm:pt modelId="{6A7A37C8-EF99-4D7F-A9FA-E542FA226F68}">
      <dgm:prSet phldrT="[Text]"/>
      <dgm:spPr>
        <a:solidFill>
          <a:schemeClr val="accent2">
            <a:lumMod val="50000"/>
            <a:alpha val="55000"/>
          </a:schemeClr>
        </a:solidFill>
      </dgm:spPr>
      <dgm:t>
        <a:bodyPr lIns="9144" rIns="9144"/>
        <a:lstStyle/>
        <a:p>
          <a:r>
            <a:rPr lang="en-US" b="1" dirty="0" smtClean="0"/>
            <a:t>Employment</a:t>
          </a:r>
          <a:endParaRPr lang="en-US" b="1" dirty="0"/>
        </a:p>
      </dgm:t>
    </dgm:pt>
    <dgm:pt modelId="{15F3E09B-2387-4F43-BF1B-EB2CB278459E}" type="parTrans" cxnId="{07493234-8EEC-4E15-BB37-B3C990860F16}">
      <dgm:prSet/>
      <dgm:spPr/>
      <dgm:t>
        <a:bodyPr/>
        <a:lstStyle/>
        <a:p>
          <a:endParaRPr lang="en-US"/>
        </a:p>
      </dgm:t>
    </dgm:pt>
    <dgm:pt modelId="{651C1DE2-F76F-42DD-86F6-8B8CC6A38017}" type="sibTrans" cxnId="{07493234-8EEC-4E15-BB37-B3C990860F16}">
      <dgm:prSet/>
      <dgm:spPr/>
      <dgm:t>
        <a:bodyPr/>
        <a:lstStyle/>
        <a:p>
          <a:endParaRPr lang="en-US"/>
        </a:p>
      </dgm:t>
    </dgm:pt>
    <dgm:pt modelId="{6ED7C674-27DA-453E-92CA-4E35496FB70D}">
      <dgm:prSet phldrT="[Text]"/>
      <dgm:spPr>
        <a:solidFill>
          <a:schemeClr val="accent2">
            <a:lumMod val="50000"/>
            <a:alpha val="55000"/>
          </a:schemeClr>
        </a:solidFill>
      </dgm:spPr>
      <dgm:t>
        <a:bodyPr lIns="9144" rIns="9144"/>
        <a:lstStyle/>
        <a:p>
          <a:r>
            <a:rPr lang="en-US" dirty="0" smtClean="0"/>
            <a:t>Unemployment higher in areas surrounding facility</a:t>
          </a:r>
          <a:endParaRPr lang="en-US" dirty="0"/>
        </a:p>
      </dgm:t>
    </dgm:pt>
    <dgm:pt modelId="{D1D59B9C-09EC-4CA3-BC31-66EE209A0F58}" type="parTrans" cxnId="{B6C044C4-0D34-49AA-B67E-D071BFA79965}">
      <dgm:prSet/>
      <dgm:spPr/>
      <dgm:t>
        <a:bodyPr/>
        <a:lstStyle/>
        <a:p>
          <a:endParaRPr lang="en-US"/>
        </a:p>
      </dgm:t>
    </dgm:pt>
    <dgm:pt modelId="{AEBEA46E-C8D4-4D35-9D2E-CF229ACFFA1E}" type="sibTrans" cxnId="{B6C044C4-0D34-49AA-B67E-D071BFA79965}">
      <dgm:prSet/>
      <dgm:spPr/>
      <dgm:t>
        <a:bodyPr/>
        <a:lstStyle/>
        <a:p>
          <a:endParaRPr lang="en-US"/>
        </a:p>
      </dgm:t>
    </dgm:pt>
    <dgm:pt modelId="{7C8B2E5D-A64E-4085-925C-DF4B2F9CB775}">
      <dgm:prSet phldrT="[Text]"/>
      <dgm:spPr>
        <a:solidFill>
          <a:schemeClr val="accent2">
            <a:lumMod val="50000"/>
            <a:alpha val="55000"/>
          </a:schemeClr>
        </a:solidFill>
      </dgm:spPr>
      <dgm:t>
        <a:bodyPr lIns="9144" rIns="9144"/>
        <a:lstStyle/>
        <a:p>
          <a:r>
            <a:rPr lang="en-US" dirty="0" smtClean="0"/>
            <a:t>Facility will increase emissions of PM and other pollutants</a:t>
          </a:r>
          <a:endParaRPr lang="en-US" dirty="0"/>
        </a:p>
      </dgm:t>
    </dgm:pt>
    <dgm:pt modelId="{79296DF4-AB90-4B6D-95B5-42C10751416B}" type="parTrans" cxnId="{6AA5E7EF-00D7-47A5-917A-308857271577}">
      <dgm:prSet/>
      <dgm:spPr/>
      <dgm:t>
        <a:bodyPr/>
        <a:lstStyle/>
        <a:p>
          <a:endParaRPr lang="en-US"/>
        </a:p>
      </dgm:t>
    </dgm:pt>
    <dgm:pt modelId="{7AC0AEB0-E08D-40F1-B801-51FE09616689}" type="sibTrans" cxnId="{6AA5E7EF-00D7-47A5-917A-308857271577}">
      <dgm:prSet/>
      <dgm:spPr/>
      <dgm:t>
        <a:bodyPr/>
        <a:lstStyle/>
        <a:p>
          <a:endParaRPr lang="en-US"/>
        </a:p>
      </dgm:t>
    </dgm:pt>
    <dgm:pt modelId="{80AC96EA-01F1-4B0D-A2F3-3FD8084386AA}">
      <dgm:prSet phldrT="[Text]"/>
      <dgm:spPr>
        <a:solidFill>
          <a:schemeClr val="accent2">
            <a:lumMod val="50000"/>
            <a:alpha val="55000"/>
          </a:schemeClr>
        </a:solidFill>
      </dgm:spPr>
      <dgm:t>
        <a:bodyPr lIns="9144" rIns="9144"/>
        <a:lstStyle/>
        <a:p>
          <a:r>
            <a:rPr lang="en-US" dirty="0" smtClean="0"/>
            <a:t>Unemployed may not be eligible for jobs created by facility</a:t>
          </a:r>
          <a:endParaRPr lang="en-US" dirty="0"/>
        </a:p>
      </dgm:t>
    </dgm:pt>
    <dgm:pt modelId="{CDA5A7E2-7DC5-4836-B396-AB8A41315043}" type="parTrans" cxnId="{643E7F99-E5B6-4B61-97D8-A0C99FBC7218}">
      <dgm:prSet/>
      <dgm:spPr/>
      <dgm:t>
        <a:bodyPr/>
        <a:lstStyle/>
        <a:p>
          <a:endParaRPr lang="en-US"/>
        </a:p>
      </dgm:t>
    </dgm:pt>
    <dgm:pt modelId="{40537F65-5F60-4F5C-97E2-E1BDDF8756AD}" type="sibTrans" cxnId="{643E7F99-E5B6-4B61-97D8-A0C99FBC7218}">
      <dgm:prSet/>
      <dgm:spPr/>
      <dgm:t>
        <a:bodyPr/>
        <a:lstStyle/>
        <a:p>
          <a:endParaRPr lang="en-US"/>
        </a:p>
      </dgm:t>
    </dgm:pt>
    <dgm:pt modelId="{0CBC9266-9734-4A50-8956-C9DDC4DB9810}" type="pres">
      <dgm:prSet presAssocID="{D43D9BE0-469A-404D-AA42-431E0AAB0282}" presName="linear" presStyleCnt="0">
        <dgm:presLayoutVars>
          <dgm:dir/>
          <dgm:resizeHandles val="exact"/>
        </dgm:presLayoutVars>
      </dgm:prSet>
      <dgm:spPr/>
      <dgm:t>
        <a:bodyPr/>
        <a:lstStyle/>
        <a:p>
          <a:endParaRPr lang="en-US"/>
        </a:p>
      </dgm:t>
    </dgm:pt>
    <dgm:pt modelId="{7E59C1EE-7FFD-428D-96E6-377B7CC94268}" type="pres">
      <dgm:prSet presAssocID="{A946E3F9-9FE6-405C-A234-1D143B083AEA}" presName="comp" presStyleCnt="0"/>
      <dgm:spPr/>
    </dgm:pt>
    <dgm:pt modelId="{EC23D4C9-C5B3-4405-9568-FCFCE0404BD9}" type="pres">
      <dgm:prSet presAssocID="{A946E3F9-9FE6-405C-A234-1D143B083AEA}" presName="box" presStyleLbl="node1" presStyleIdx="0" presStyleCnt="4"/>
      <dgm:spPr/>
      <dgm:t>
        <a:bodyPr/>
        <a:lstStyle/>
        <a:p>
          <a:endParaRPr lang="en-US"/>
        </a:p>
      </dgm:t>
    </dgm:pt>
    <dgm:pt modelId="{0682FF8F-2EC9-4939-B472-60F300370BB2}" type="pres">
      <dgm:prSet presAssocID="{A946E3F9-9FE6-405C-A234-1D143B083AEA}" presName="img" presStyleLbl="fgImgPlace1" presStyleIdx="0" presStyleCnt="4" custScaleX="72683" custLinFactNeighborX="-13831"/>
      <dgm:spPr>
        <a:blipFill rotWithShape="0">
          <a:blip xmlns:r="http://schemas.openxmlformats.org/officeDocument/2006/relationships" r:embed="rId1"/>
          <a:stretch>
            <a:fillRect/>
          </a:stretch>
        </a:blipFill>
      </dgm:spPr>
    </dgm:pt>
    <dgm:pt modelId="{12415CD3-C335-4C34-91CE-8CF0C09B9480}" type="pres">
      <dgm:prSet presAssocID="{A946E3F9-9FE6-405C-A234-1D143B083AEA}" presName="text" presStyleLbl="node1" presStyleIdx="0" presStyleCnt="4">
        <dgm:presLayoutVars>
          <dgm:bulletEnabled val="1"/>
        </dgm:presLayoutVars>
      </dgm:prSet>
      <dgm:spPr/>
      <dgm:t>
        <a:bodyPr/>
        <a:lstStyle/>
        <a:p>
          <a:endParaRPr lang="en-US"/>
        </a:p>
      </dgm:t>
    </dgm:pt>
    <dgm:pt modelId="{9ED4AA2C-CF60-4F69-B452-AC236481109A}" type="pres">
      <dgm:prSet presAssocID="{1C3A690F-6E70-4236-8290-F7675C05C8D9}" presName="spacer" presStyleCnt="0"/>
      <dgm:spPr/>
    </dgm:pt>
    <dgm:pt modelId="{474FAD64-B783-47E8-BB77-DDC61F5AA3AB}" type="pres">
      <dgm:prSet presAssocID="{D9185C5B-9F2C-40C8-9B5E-2D7FC9AF5BA3}" presName="comp" presStyleCnt="0"/>
      <dgm:spPr/>
    </dgm:pt>
    <dgm:pt modelId="{F8B10E09-46A8-484D-AFA7-3C3F61C7F895}" type="pres">
      <dgm:prSet presAssocID="{D9185C5B-9F2C-40C8-9B5E-2D7FC9AF5BA3}" presName="box" presStyleLbl="node1" presStyleIdx="1" presStyleCnt="4"/>
      <dgm:spPr/>
      <dgm:t>
        <a:bodyPr/>
        <a:lstStyle/>
        <a:p>
          <a:endParaRPr lang="en-US"/>
        </a:p>
      </dgm:t>
    </dgm:pt>
    <dgm:pt modelId="{9E69BA03-CDB2-4314-BE54-9C0D98411E1B}" type="pres">
      <dgm:prSet presAssocID="{D9185C5B-9F2C-40C8-9B5E-2D7FC9AF5BA3}" presName="img" presStyleLbl="fgImgPlace1" presStyleIdx="1" presStyleCnt="4" custScaleX="72683" custLinFactNeighborX="-13831"/>
      <dgm:spPr>
        <a:blipFill rotWithShape="0">
          <a:blip xmlns:r="http://schemas.openxmlformats.org/officeDocument/2006/relationships" r:embed="rId2"/>
          <a:stretch>
            <a:fillRect/>
          </a:stretch>
        </a:blipFill>
      </dgm:spPr>
    </dgm:pt>
    <dgm:pt modelId="{A1D16D80-A675-4D2D-A80C-AF80D8A8B50C}" type="pres">
      <dgm:prSet presAssocID="{D9185C5B-9F2C-40C8-9B5E-2D7FC9AF5BA3}" presName="text" presStyleLbl="node1" presStyleIdx="1" presStyleCnt="4">
        <dgm:presLayoutVars>
          <dgm:bulletEnabled val="1"/>
        </dgm:presLayoutVars>
      </dgm:prSet>
      <dgm:spPr/>
      <dgm:t>
        <a:bodyPr/>
        <a:lstStyle/>
        <a:p>
          <a:endParaRPr lang="en-US"/>
        </a:p>
      </dgm:t>
    </dgm:pt>
    <dgm:pt modelId="{29368582-DF1B-4EF6-93F6-BDB9AD2347F8}" type="pres">
      <dgm:prSet presAssocID="{963419DD-566D-4951-8E32-62FAE13CE276}" presName="spacer" presStyleCnt="0"/>
      <dgm:spPr/>
    </dgm:pt>
    <dgm:pt modelId="{43F977EB-606F-40C1-9789-1B79CBB2DB21}" type="pres">
      <dgm:prSet presAssocID="{1D49F41F-B06F-42F3-9D77-83250DFACBD0}" presName="comp" presStyleCnt="0"/>
      <dgm:spPr/>
    </dgm:pt>
    <dgm:pt modelId="{FB429678-5200-442A-A026-E376929B2819}" type="pres">
      <dgm:prSet presAssocID="{1D49F41F-B06F-42F3-9D77-83250DFACBD0}" presName="box" presStyleLbl="node1" presStyleIdx="2" presStyleCnt="4"/>
      <dgm:spPr/>
      <dgm:t>
        <a:bodyPr/>
        <a:lstStyle/>
        <a:p>
          <a:endParaRPr lang="en-US"/>
        </a:p>
      </dgm:t>
    </dgm:pt>
    <dgm:pt modelId="{CE4C0FD4-1A35-4587-91CD-A212E7634995}" type="pres">
      <dgm:prSet presAssocID="{1D49F41F-B06F-42F3-9D77-83250DFACBD0}" presName="img" presStyleLbl="fgImgPlace1" presStyleIdx="2" presStyleCnt="4" custScaleX="72683" custLinFactNeighborX="-13831"/>
      <dgm:spPr>
        <a:blipFill rotWithShape="0">
          <a:blip xmlns:r="http://schemas.openxmlformats.org/officeDocument/2006/relationships" r:embed="rId3"/>
          <a:stretch>
            <a:fillRect/>
          </a:stretch>
        </a:blipFill>
      </dgm:spPr>
    </dgm:pt>
    <dgm:pt modelId="{D0D01C77-7736-4A4E-90A3-E870F42467AB}" type="pres">
      <dgm:prSet presAssocID="{1D49F41F-B06F-42F3-9D77-83250DFACBD0}" presName="text" presStyleLbl="node1" presStyleIdx="2" presStyleCnt="4">
        <dgm:presLayoutVars>
          <dgm:bulletEnabled val="1"/>
        </dgm:presLayoutVars>
      </dgm:prSet>
      <dgm:spPr/>
      <dgm:t>
        <a:bodyPr/>
        <a:lstStyle/>
        <a:p>
          <a:endParaRPr lang="en-US"/>
        </a:p>
      </dgm:t>
    </dgm:pt>
    <dgm:pt modelId="{A8A846A1-EAC4-4BBE-A314-14321774BFA9}" type="pres">
      <dgm:prSet presAssocID="{EE6726C3-A1B2-4CAA-AF84-59B9425FB83C}" presName="spacer" presStyleCnt="0"/>
      <dgm:spPr/>
    </dgm:pt>
    <dgm:pt modelId="{C78C12E6-BC34-4065-8F0B-0ABC15E71527}" type="pres">
      <dgm:prSet presAssocID="{6A7A37C8-EF99-4D7F-A9FA-E542FA226F68}" presName="comp" presStyleCnt="0"/>
      <dgm:spPr/>
    </dgm:pt>
    <dgm:pt modelId="{86BF0F04-546E-4706-98AC-6EA9E68E760E}" type="pres">
      <dgm:prSet presAssocID="{6A7A37C8-EF99-4D7F-A9FA-E542FA226F68}" presName="box" presStyleLbl="node1" presStyleIdx="3" presStyleCnt="4"/>
      <dgm:spPr/>
      <dgm:t>
        <a:bodyPr/>
        <a:lstStyle/>
        <a:p>
          <a:endParaRPr lang="en-US"/>
        </a:p>
      </dgm:t>
    </dgm:pt>
    <dgm:pt modelId="{42776FD9-DD5B-433D-9F7E-7D2B607613B1}" type="pres">
      <dgm:prSet presAssocID="{6A7A37C8-EF99-4D7F-A9FA-E542FA226F68}" presName="img" presStyleLbl="fgImgPlace1" presStyleIdx="3" presStyleCnt="4" custScaleX="72683" custLinFactNeighborX="-13831"/>
      <dgm:spPr>
        <a:blipFill rotWithShape="0">
          <a:blip xmlns:r="http://schemas.openxmlformats.org/officeDocument/2006/relationships" r:embed="rId4"/>
          <a:stretch>
            <a:fillRect/>
          </a:stretch>
        </a:blipFill>
      </dgm:spPr>
    </dgm:pt>
    <dgm:pt modelId="{4AC83801-562F-4588-A090-C2065046D66B}" type="pres">
      <dgm:prSet presAssocID="{6A7A37C8-EF99-4D7F-A9FA-E542FA226F68}" presName="text" presStyleLbl="node1" presStyleIdx="3" presStyleCnt="4">
        <dgm:presLayoutVars>
          <dgm:bulletEnabled val="1"/>
        </dgm:presLayoutVars>
      </dgm:prSet>
      <dgm:spPr/>
      <dgm:t>
        <a:bodyPr/>
        <a:lstStyle/>
        <a:p>
          <a:endParaRPr lang="en-US"/>
        </a:p>
      </dgm:t>
    </dgm:pt>
  </dgm:ptLst>
  <dgm:cxnLst>
    <dgm:cxn modelId="{194C0BC5-C5F8-4A8C-9CD1-6EDA2D43DD2D}" type="presOf" srcId="{5F598AC3-C5CD-401D-90BF-0ACA3732D970}" destId="{F8B10E09-46A8-484D-AFA7-3C3F61C7F895}" srcOrd="0" destOrd="1" presId="urn:microsoft.com/office/officeart/2005/8/layout/vList4#1"/>
    <dgm:cxn modelId="{07493234-8EEC-4E15-BB37-B3C990860F16}" srcId="{D43D9BE0-469A-404D-AA42-431E0AAB0282}" destId="{6A7A37C8-EF99-4D7F-A9FA-E542FA226F68}" srcOrd="3" destOrd="0" parTransId="{15F3E09B-2387-4F43-BF1B-EB2CB278459E}" sibTransId="{651C1DE2-F76F-42DD-86F6-8B8CC6A38017}"/>
    <dgm:cxn modelId="{3634460D-8461-4BCC-B509-117FD6557BDA}" type="presOf" srcId="{D9185C5B-9F2C-40C8-9B5E-2D7FC9AF5BA3}" destId="{F8B10E09-46A8-484D-AFA7-3C3F61C7F895}" srcOrd="0" destOrd="0" presId="urn:microsoft.com/office/officeart/2005/8/layout/vList4#1"/>
    <dgm:cxn modelId="{643E7F99-E5B6-4B61-97D8-A0C99FBC7218}" srcId="{6A7A37C8-EF99-4D7F-A9FA-E542FA226F68}" destId="{80AC96EA-01F1-4B0D-A2F3-3FD8084386AA}" srcOrd="1" destOrd="0" parTransId="{CDA5A7E2-7DC5-4836-B396-AB8A41315043}" sibTransId="{40537F65-5F60-4F5C-97E2-E1BDDF8756AD}"/>
    <dgm:cxn modelId="{B1DF0338-0BE6-4225-A481-CDDB7DE81481}" type="presOf" srcId="{7C8B2E5D-A64E-4085-925C-DF4B2F9CB775}" destId="{D0D01C77-7736-4A4E-90A3-E870F42467AB}" srcOrd="1" destOrd="2" presId="urn:microsoft.com/office/officeart/2005/8/layout/vList4#1"/>
    <dgm:cxn modelId="{71E5A59E-94E5-43B6-B59B-57B22B6C5F14}" srcId="{D43D9BE0-469A-404D-AA42-431E0AAB0282}" destId="{D9185C5B-9F2C-40C8-9B5E-2D7FC9AF5BA3}" srcOrd="1" destOrd="0" parTransId="{2C9AF97A-2063-4C02-BB4E-6E5D0EB2CE17}" sibTransId="{963419DD-566D-4951-8E32-62FAE13CE276}"/>
    <dgm:cxn modelId="{2244BFC5-89BA-45E3-B450-71EE57A19907}" type="presOf" srcId="{ABE3E647-1598-4F6D-9B40-3E298DEF66E4}" destId="{FB429678-5200-442A-A026-E376929B2819}" srcOrd="0" destOrd="1" presId="urn:microsoft.com/office/officeart/2005/8/layout/vList4#1"/>
    <dgm:cxn modelId="{5876D9BC-C6BC-44D6-A79A-2DAAC9BFBBEE}" type="presOf" srcId="{A946E3F9-9FE6-405C-A234-1D143B083AEA}" destId="{12415CD3-C335-4C34-91CE-8CF0C09B9480}" srcOrd="1" destOrd="0" presId="urn:microsoft.com/office/officeart/2005/8/layout/vList4#1"/>
    <dgm:cxn modelId="{29102573-4861-4FF5-9959-ABF2C9698E8B}" type="presOf" srcId="{D9185C5B-9F2C-40C8-9B5E-2D7FC9AF5BA3}" destId="{A1D16D80-A675-4D2D-A80C-AF80D8A8B50C}" srcOrd="1" destOrd="0" presId="urn:microsoft.com/office/officeart/2005/8/layout/vList4#1"/>
    <dgm:cxn modelId="{BAE8F90F-D813-421B-B82A-BA220801A9A4}" srcId="{D43D9BE0-469A-404D-AA42-431E0AAB0282}" destId="{A946E3F9-9FE6-405C-A234-1D143B083AEA}" srcOrd="0" destOrd="0" parTransId="{B65BD8F3-27F8-4631-B5FC-C89B513DF9F5}" sibTransId="{1C3A690F-6E70-4236-8290-F7675C05C8D9}"/>
    <dgm:cxn modelId="{9A160DE6-5006-4CE6-B70B-B62F612B22E0}" srcId="{A946E3F9-9FE6-405C-A234-1D143B083AEA}" destId="{354153A3-1837-4056-A92A-C56A372A34C9}" srcOrd="1" destOrd="0" parTransId="{E4D4EA00-349D-42AE-B1EF-E401C41AE808}" sibTransId="{330A1984-17DE-4823-AC17-54CCFBBA8AA0}"/>
    <dgm:cxn modelId="{157C46CB-1456-4730-B999-00D090B86A0D}" srcId="{1D49F41F-B06F-42F3-9D77-83250DFACBD0}" destId="{ABE3E647-1598-4F6D-9B40-3E298DEF66E4}" srcOrd="0" destOrd="0" parTransId="{17E6E241-65DC-4E66-B8B7-72C11C99C933}" sibTransId="{C317CB7F-B829-4AA2-B8D3-D053673A39B1}"/>
    <dgm:cxn modelId="{FCAAE9F7-1FC3-416B-81B2-723ACC93FC98}" srcId="{A946E3F9-9FE6-405C-A234-1D143B083AEA}" destId="{CF20E76F-E91F-40E2-97EC-4E7E7FF5834E}" srcOrd="0" destOrd="0" parTransId="{F4A5E5B7-A2D8-47AB-9EDA-BB8F46C7197F}" sibTransId="{15BD11A9-580F-4053-8A2E-8C6D12D7D3E6}"/>
    <dgm:cxn modelId="{0435972E-3A71-4419-B7E7-006ADBE48ED2}" srcId="{D9185C5B-9F2C-40C8-9B5E-2D7FC9AF5BA3}" destId="{5F598AC3-C5CD-401D-90BF-0ACA3732D970}" srcOrd="0" destOrd="0" parTransId="{8F224A43-9AA7-4DED-87CB-3074332C88C0}" sibTransId="{42490707-D16D-4A74-B685-E3BFF756C80C}"/>
    <dgm:cxn modelId="{C7B50390-0FF3-436E-9C9A-BD81B9841D98}" type="presOf" srcId="{6A7A37C8-EF99-4D7F-A9FA-E542FA226F68}" destId="{4AC83801-562F-4588-A090-C2065046D66B}" srcOrd="1" destOrd="0" presId="urn:microsoft.com/office/officeart/2005/8/layout/vList4#1"/>
    <dgm:cxn modelId="{CAF06F90-90A0-464B-9D86-EB3810B81ACF}" srcId="{D43D9BE0-469A-404D-AA42-431E0AAB0282}" destId="{1D49F41F-B06F-42F3-9D77-83250DFACBD0}" srcOrd="2" destOrd="0" parTransId="{C0E7FE9C-B657-4ADA-A387-7D285BC8662E}" sibTransId="{EE6726C3-A1B2-4CAA-AF84-59B9425FB83C}"/>
    <dgm:cxn modelId="{907A45E5-5579-4843-9AF5-18A955E86239}" type="presOf" srcId="{CF20E76F-E91F-40E2-97EC-4E7E7FF5834E}" destId="{12415CD3-C335-4C34-91CE-8CF0C09B9480}" srcOrd="1" destOrd="1" presId="urn:microsoft.com/office/officeart/2005/8/layout/vList4#1"/>
    <dgm:cxn modelId="{3430632E-9C2E-45B9-B0AA-C89945F5F7B0}" type="presOf" srcId="{A946E3F9-9FE6-405C-A234-1D143B083AEA}" destId="{EC23D4C9-C5B3-4405-9568-FCFCE0404BD9}" srcOrd="0" destOrd="0" presId="urn:microsoft.com/office/officeart/2005/8/layout/vList4#1"/>
    <dgm:cxn modelId="{CF73E044-4358-4298-93CC-B5056890D0FF}" type="presOf" srcId="{7C8B2E5D-A64E-4085-925C-DF4B2F9CB775}" destId="{FB429678-5200-442A-A026-E376929B2819}" srcOrd="0" destOrd="2" presId="urn:microsoft.com/office/officeart/2005/8/layout/vList4#1"/>
    <dgm:cxn modelId="{7BD028B4-0633-4E5F-9E14-9F87382B6909}" type="presOf" srcId="{1D49F41F-B06F-42F3-9D77-83250DFACBD0}" destId="{D0D01C77-7736-4A4E-90A3-E870F42467AB}" srcOrd="1" destOrd="0" presId="urn:microsoft.com/office/officeart/2005/8/layout/vList4#1"/>
    <dgm:cxn modelId="{AD646EE0-AAEF-4CE5-8399-0DE79F6AB8AD}" type="presOf" srcId="{6ED7C674-27DA-453E-92CA-4E35496FB70D}" destId="{4AC83801-562F-4588-A090-C2065046D66B}" srcOrd="1" destOrd="1" presId="urn:microsoft.com/office/officeart/2005/8/layout/vList4#1"/>
    <dgm:cxn modelId="{14E49F53-3EF9-416F-BAE7-0008A72F5B43}" type="presOf" srcId="{ABE3E647-1598-4F6D-9B40-3E298DEF66E4}" destId="{D0D01C77-7736-4A4E-90A3-E870F42467AB}" srcOrd="1" destOrd="1" presId="urn:microsoft.com/office/officeart/2005/8/layout/vList4#1"/>
    <dgm:cxn modelId="{15D7F639-DCF5-4EA0-9A94-EE30FDADE460}" type="presOf" srcId="{80AC96EA-01F1-4B0D-A2F3-3FD8084386AA}" destId="{86BF0F04-546E-4706-98AC-6EA9E68E760E}" srcOrd="0" destOrd="2" presId="urn:microsoft.com/office/officeart/2005/8/layout/vList4#1"/>
    <dgm:cxn modelId="{C96D654E-D026-4186-BD57-EF7DD5AD8D2C}" type="presOf" srcId="{CF20E76F-E91F-40E2-97EC-4E7E7FF5834E}" destId="{EC23D4C9-C5B3-4405-9568-FCFCE0404BD9}" srcOrd="0" destOrd="1" presId="urn:microsoft.com/office/officeart/2005/8/layout/vList4#1"/>
    <dgm:cxn modelId="{6AA5E7EF-00D7-47A5-917A-308857271577}" srcId="{1D49F41F-B06F-42F3-9D77-83250DFACBD0}" destId="{7C8B2E5D-A64E-4085-925C-DF4B2F9CB775}" srcOrd="1" destOrd="0" parTransId="{79296DF4-AB90-4B6D-95B5-42C10751416B}" sibTransId="{7AC0AEB0-E08D-40F1-B801-51FE09616689}"/>
    <dgm:cxn modelId="{26829A72-3172-4438-B2E4-186A8A35737D}" type="presOf" srcId="{D43D9BE0-469A-404D-AA42-431E0AAB0282}" destId="{0CBC9266-9734-4A50-8956-C9DDC4DB9810}" srcOrd="0" destOrd="0" presId="urn:microsoft.com/office/officeart/2005/8/layout/vList4#1"/>
    <dgm:cxn modelId="{CBB777EC-6DB6-40D3-8670-EE731D45E89B}" type="presOf" srcId="{6A7A37C8-EF99-4D7F-A9FA-E542FA226F68}" destId="{86BF0F04-546E-4706-98AC-6EA9E68E760E}" srcOrd="0" destOrd="0" presId="urn:microsoft.com/office/officeart/2005/8/layout/vList4#1"/>
    <dgm:cxn modelId="{20993D3A-193A-4DB5-BFFB-D98896BDCEB3}" type="presOf" srcId="{6ED7C674-27DA-453E-92CA-4E35496FB70D}" destId="{86BF0F04-546E-4706-98AC-6EA9E68E760E}" srcOrd="0" destOrd="1" presId="urn:microsoft.com/office/officeart/2005/8/layout/vList4#1"/>
    <dgm:cxn modelId="{AA2CE007-A2CA-401A-A158-87C41468479A}" type="presOf" srcId="{5F598AC3-C5CD-401D-90BF-0ACA3732D970}" destId="{A1D16D80-A675-4D2D-A80C-AF80D8A8B50C}" srcOrd="1" destOrd="1" presId="urn:microsoft.com/office/officeart/2005/8/layout/vList4#1"/>
    <dgm:cxn modelId="{3DFA48EC-80F0-49C6-A85F-49CFDA6CA3AC}" type="presOf" srcId="{354153A3-1837-4056-A92A-C56A372A34C9}" destId="{12415CD3-C335-4C34-91CE-8CF0C09B9480}" srcOrd="1" destOrd="2" presId="urn:microsoft.com/office/officeart/2005/8/layout/vList4#1"/>
    <dgm:cxn modelId="{DAC72605-B74A-40E7-BB4F-580FC4F4B98B}" type="presOf" srcId="{80AC96EA-01F1-4B0D-A2F3-3FD8084386AA}" destId="{4AC83801-562F-4588-A090-C2065046D66B}" srcOrd="1" destOrd="2" presId="urn:microsoft.com/office/officeart/2005/8/layout/vList4#1"/>
    <dgm:cxn modelId="{3B68C629-97E7-4DAE-A8A7-D75CB766A5C1}" type="presOf" srcId="{354153A3-1837-4056-A92A-C56A372A34C9}" destId="{EC23D4C9-C5B3-4405-9568-FCFCE0404BD9}" srcOrd="0" destOrd="2" presId="urn:microsoft.com/office/officeart/2005/8/layout/vList4#1"/>
    <dgm:cxn modelId="{B6C044C4-0D34-49AA-B67E-D071BFA79965}" srcId="{6A7A37C8-EF99-4D7F-A9FA-E542FA226F68}" destId="{6ED7C674-27DA-453E-92CA-4E35496FB70D}" srcOrd="0" destOrd="0" parTransId="{D1D59B9C-09EC-4CA3-BC31-66EE209A0F58}" sibTransId="{AEBEA46E-C8D4-4D35-9D2E-CF229ACFFA1E}"/>
    <dgm:cxn modelId="{2F7A43D4-DA85-4B7D-8B28-D51C4C32C650}" type="presOf" srcId="{1D49F41F-B06F-42F3-9D77-83250DFACBD0}" destId="{FB429678-5200-442A-A026-E376929B2819}" srcOrd="0" destOrd="0" presId="urn:microsoft.com/office/officeart/2005/8/layout/vList4#1"/>
    <dgm:cxn modelId="{CB96AEFF-DC3A-4E91-8F79-E8FCF6E54174}" type="presParOf" srcId="{0CBC9266-9734-4A50-8956-C9DDC4DB9810}" destId="{7E59C1EE-7FFD-428D-96E6-377B7CC94268}" srcOrd="0" destOrd="0" presId="urn:microsoft.com/office/officeart/2005/8/layout/vList4#1"/>
    <dgm:cxn modelId="{D3E969A8-8D5E-4AE6-AAE0-F2DCE60191BB}" type="presParOf" srcId="{7E59C1EE-7FFD-428D-96E6-377B7CC94268}" destId="{EC23D4C9-C5B3-4405-9568-FCFCE0404BD9}" srcOrd="0" destOrd="0" presId="urn:microsoft.com/office/officeart/2005/8/layout/vList4#1"/>
    <dgm:cxn modelId="{BB307E29-91BF-4BA0-AA0B-03E5A9B60B8B}" type="presParOf" srcId="{7E59C1EE-7FFD-428D-96E6-377B7CC94268}" destId="{0682FF8F-2EC9-4939-B472-60F300370BB2}" srcOrd="1" destOrd="0" presId="urn:microsoft.com/office/officeart/2005/8/layout/vList4#1"/>
    <dgm:cxn modelId="{9DD24F30-FA95-46CD-9253-EFC14E4CE46D}" type="presParOf" srcId="{7E59C1EE-7FFD-428D-96E6-377B7CC94268}" destId="{12415CD3-C335-4C34-91CE-8CF0C09B9480}" srcOrd="2" destOrd="0" presId="urn:microsoft.com/office/officeart/2005/8/layout/vList4#1"/>
    <dgm:cxn modelId="{524537A7-5B06-4E46-8AE2-1A167306E330}" type="presParOf" srcId="{0CBC9266-9734-4A50-8956-C9DDC4DB9810}" destId="{9ED4AA2C-CF60-4F69-B452-AC236481109A}" srcOrd="1" destOrd="0" presId="urn:microsoft.com/office/officeart/2005/8/layout/vList4#1"/>
    <dgm:cxn modelId="{B0FEBE94-740E-41D6-985D-C8BDD92F3699}" type="presParOf" srcId="{0CBC9266-9734-4A50-8956-C9DDC4DB9810}" destId="{474FAD64-B783-47E8-BB77-DDC61F5AA3AB}" srcOrd="2" destOrd="0" presId="urn:microsoft.com/office/officeart/2005/8/layout/vList4#1"/>
    <dgm:cxn modelId="{A4F0CD5B-A2C3-467B-ACB4-82EDF4621014}" type="presParOf" srcId="{474FAD64-B783-47E8-BB77-DDC61F5AA3AB}" destId="{F8B10E09-46A8-484D-AFA7-3C3F61C7F895}" srcOrd="0" destOrd="0" presId="urn:microsoft.com/office/officeart/2005/8/layout/vList4#1"/>
    <dgm:cxn modelId="{FA3C0A1E-5A26-4818-8899-A19C6D77120A}" type="presParOf" srcId="{474FAD64-B783-47E8-BB77-DDC61F5AA3AB}" destId="{9E69BA03-CDB2-4314-BE54-9C0D98411E1B}" srcOrd="1" destOrd="0" presId="urn:microsoft.com/office/officeart/2005/8/layout/vList4#1"/>
    <dgm:cxn modelId="{8B79BA9B-59C8-4263-A9B6-017B92A37DDB}" type="presParOf" srcId="{474FAD64-B783-47E8-BB77-DDC61F5AA3AB}" destId="{A1D16D80-A675-4D2D-A80C-AF80D8A8B50C}" srcOrd="2" destOrd="0" presId="urn:microsoft.com/office/officeart/2005/8/layout/vList4#1"/>
    <dgm:cxn modelId="{EEF046CA-4481-441D-A156-E591F20D86B8}" type="presParOf" srcId="{0CBC9266-9734-4A50-8956-C9DDC4DB9810}" destId="{29368582-DF1B-4EF6-93F6-BDB9AD2347F8}" srcOrd="3" destOrd="0" presId="urn:microsoft.com/office/officeart/2005/8/layout/vList4#1"/>
    <dgm:cxn modelId="{69613F29-6D28-47CB-9690-ED7AC89AD62A}" type="presParOf" srcId="{0CBC9266-9734-4A50-8956-C9DDC4DB9810}" destId="{43F977EB-606F-40C1-9789-1B79CBB2DB21}" srcOrd="4" destOrd="0" presId="urn:microsoft.com/office/officeart/2005/8/layout/vList4#1"/>
    <dgm:cxn modelId="{BD483C10-0DB9-42C3-82CA-C5E03D44AB85}" type="presParOf" srcId="{43F977EB-606F-40C1-9789-1B79CBB2DB21}" destId="{FB429678-5200-442A-A026-E376929B2819}" srcOrd="0" destOrd="0" presId="urn:microsoft.com/office/officeart/2005/8/layout/vList4#1"/>
    <dgm:cxn modelId="{D5DA3645-3DE1-4165-93CD-A0F0E25FCE6A}" type="presParOf" srcId="{43F977EB-606F-40C1-9789-1B79CBB2DB21}" destId="{CE4C0FD4-1A35-4587-91CD-A212E7634995}" srcOrd="1" destOrd="0" presId="urn:microsoft.com/office/officeart/2005/8/layout/vList4#1"/>
    <dgm:cxn modelId="{6B327E2C-4073-4591-97FE-C8BD55E6645D}" type="presParOf" srcId="{43F977EB-606F-40C1-9789-1B79CBB2DB21}" destId="{D0D01C77-7736-4A4E-90A3-E870F42467AB}" srcOrd="2" destOrd="0" presId="urn:microsoft.com/office/officeart/2005/8/layout/vList4#1"/>
    <dgm:cxn modelId="{D07C94CC-BE3D-4927-8F3E-CE91D318071A}" type="presParOf" srcId="{0CBC9266-9734-4A50-8956-C9DDC4DB9810}" destId="{A8A846A1-EAC4-4BBE-A314-14321774BFA9}" srcOrd="5" destOrd="0" presId="urn:microsoft.com/office/officeart/2005/8/layout/vList4#1"/>
    <dgm:cxn modelId="{A43C44E5-AE8A-4816-A95B-E9CF193FA706}" type="presParOf" srcId="{0CBC9266-9734-4A50-8956-C9DDC4DB9810}" destId="{C78C12E6-BC34-4065-8F0B-0ABC15E71527}" srcOrd="6" destOrd="0" presId="urn:microsoft.com/office/officeart/2005/8/layout/vList4#1"/>
    <dgm:cxn modelId="{CA370754-8FC1-4AFF-B604-D8FB6CB03BBF}" type="presParOf" srcId="{C78C12E6-BC34-4065-8F0B-0ABC15E71527}" destId="{86BF0F04-546E-4706-98AC-6EA9E68E760E}" srcOrd="0" destOrd="0" presId="urn:microsoft.com/office/officeart/2005/8/layout/vList4#1"/>
    <dgm:cxn modelId="{A195933E-4C30-437E-AFB8-974DEFFFEA5B}" type="presParOf" srcId="{C78C12E6-BC34-4065-8F0B-0ABC15E71527}" destId="{42776FD9-DD5B-433D-9F7E-7D2B607613B1}" srcOrd="1" destOrd="0" presId="urn:microsoft.com/office/officeart/2005/8/layout/vList4#1"/>
    <dgm:cxn modelId="{3974AA79-0A6C-4FD9-A52F-964044D421D0}" type="presParOf" srcId="{C78C12E6-BC34-4065-8F0B-0ABC15E71527}" destId="{4AC83801-562F-4588-A090-C2065046D66B}"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3D9BE0-469A-404D-AA42-431E0AAB0282}" type="doc">
      <dgm:prSet loTypeId="urn:microsoft.com/office/officeart/2005/8/layout/vList4#2" loCatId="list" qsTypeId="urn:microsoft.com/office/officeart/2005/8/quickstyle/simple1" qsCatId="simple" csTypeId="urn:microsoft.com/office/officeart/2005/8/colors/accent2_2" csCatId="accent2" phldr="1"/>
      <dgm:spPr/>
      <dgm:t>
        <a:bodyPr/>
        <a:lstStyle/>
        <a:p>
          <a:endParaRPr lang="en-US"/>
        </a:p>
      </dgm:t>
    </dgm:pt>
    <dgm:pt modelId="{A946E3F9-9FE6-405C-A234-1D143B083AEA}">
      <dgm:prSet phldrT="[Text]"/>
      <dgm:spPr>
        <a:solidFill>
          <a:schemeClr val="accent2">
            <a:lumMod val="50000"/>
            <a:alpha val="55000"/>
          </a:schemeClr>
        </a:solidFill>
      </dgm:spPr>
      <dgm:t>
        <a:bodyPr rIns="45720"/>
        <a:lstStyle/>
        <a:p>
          <a:r>
            <a:rPr lang="en-US" b="1" dirty="0" smtClean="0"/>
            <a:t>Neighborhood Resources</a:t>
          </a:r>
          <a:endParaRPr lang="en-US" b="1" dirty="0"/>
        </a:p>
      </dgm:t>
    </dgm:pt>
    <dgm:pt modelId="{B65BD8F3-27F8-4631-B5FC-C89B513DF9F5}" type="parTrans" cxnId="{BAE8F90F-D813-421B-B82A-BA220801A9A4}">
      <dgm:prSet/>
      <dgm:spPr/>
      <dgm:t>
        <a:bodyPr/>
        <a:lstStyle/>
        <a:p>
          <a:endParaRPr lang="en-US"/>
        </a:p>
      </dgm:t>
    </dgm:pt>
    <dgm:pt modelId="{1C3A690F-6E70-4236-8290-F7675C05C8D9}" type="sibTrans" cxnId="{BAE8F90F-D813-421B-B82A-BA220801A9A4}">
      <dgm:prSet/>
      <dgm:spPr/>
      <dgm:t>
        <a:bodyPr/>
        <a:lstStyle/>
        <a:p>
          <a:endParaRPr lang="en-US"/>
        </a:p>
      </dgm:t>
    </dgm:pt>
    <dgm:pt modelId="{CF20E76F-E91F-40E2-97EC-4E7E7FF5834E}">
      <dgm:prSet phldrT="[Text]"/>
      <dgm:spPr>
        <a:solidFill>
          <a:schemeClr val="accent2">
            <a:lumMod val="50000"/>
            <a:alpha val="55000"/>
          </a:schemeClr>
        </a:solidFill>
      </dgm:spPr>
      <dgm:t>
        <a:bodyPr rIns="45720"/>
        <a:lstStyle/>
        <a:p>
          <a:r>
            <a:rPr lang="en-US" dirty="0" smtClean="0"/>
            <a:t>Property values could be affected in already stressed market</a:t>
          </a:r>
          <a:endParaRPr lang="en-US" dirty="0"/>
        </a:p>
      </dgm:t>
    </dgm:pt>
    <dgm:pt modelId="{F4A5E5B7-A2D8-47AB-9EDA-BB8F46C7197F}" type="parTrans" cxnId="{FCAAE9F7-1FC3-416B-81B2-723ACC93FC98}">
      <dgm:prSet/>
      <dgm:spPr/>
      <dgm:t>
        <a:bodyPr/>
        <a:lstStyle/>
        <a:p>
          <a:endParaRPr lang="en-US"/>
        </a:p>
      </dgm:t>
    </dgm:pt>
    <dgm:pt modelId="{15BD11A9-580F-4053-8A2E-8C6D12D7D3E6}" type="sibTrans" cxnId="{FCAAE9F7-1FC3-416B-81B2-723ACC93FC98}">
      <dgm:prSet/>
      <dgm:spPr/>
      <dgm:t>
        <a:bodyPr/>
        <a:lstStyle/>
        <a:p>
          <a:endParaRPr lang="en-US"/>
        </a:p>
      </dgm:t>
    </dgm:pt>
    <dgm:pt modelId="{354153A3-1837-4056-A92A-C56A372A34C9}">
      <dgm:prSet phldrT="[Text]"/>
      <dgm:spPr>
        <a:solidFill>
          <a:schemeClr val="accent2">
            <a:lumMod val="50000"/>
            <a:alpha val="55000"/>
          </a:schemeClr>
        </a:solidFill>
      </dgm:spPr>
      <dgm:t>
        <a:bodyPr rIns="45720"/>
        <a:lstStyle/>
        <a:p>
          <a:r>
            <a:rPr lang="en-US" dirty="0" smtClean="0"/>
            <a:t>Increased traffic may impact use of park spaces</a:t>
          </a:r>
          <a:endParaRPr lang="en-US" dirty="0"/>
        </a:p>
      </dgm:t>
    </dgm:pt>
    <dgm:pt modelId="{E4D4EA00-349D-42AE-B1EF-E401C41AE808}" type="parTrans" cxnId="{9A160DE6-5006-4CE6-B70B-B62F612B22E0}">
      <dgm:prSet/>
      <dgm:spPr/>
      <dgm:t>
        <a:bodyPr/>
        <a:lstStyle/>
        <a:p>
          <a:endParaRPr lang="en-US"/>
        </a:p>
      </dgm:t>
    </dgm:pt>
    <dgm:pt modelId="{330A1984-17DE-4823-AC17-54CCFBBA8AA0}" type="sibTrans" cxnId="{9A160DE6-5006-4CE6-B70B-B62F612B22E0}">
      <dgm:prSet/>
      <dgm:spPr/>
      <dgm:t>
        <a:bodyPr/>
        <a:lstStyle/>
        <a:p>
          <a:endParaRPr lang="en-US"/>
        </a:p>
      </dgm:t>
    </dgm:pt>
    <dgm:pt modelId="{D9185C5B-9F2C-40C8-9B5E-2D7FC9AF5BA3}">
      <dgm:prSet phldrT="[Text]"/>
      <dgm:spPr>
        <a:solidFill>
          <a:schemeClr val="accent2">
            <a:lumMod val="50000"/>
            <a:alpha val="55000"/>
          </a:schemeClr>
        </a:solidFill>
      </dgm:spPr>
      <dgm:t>
        <a:bodyPr rIns="45720"/>
        <a:lstStyle/>
        <a:p>
          <a:r>
            <a:rPr lang="en-US" b="1" dirty="0" smtClean="0"/>
            <a:t>Noise</a:t>
          </a:r>
          <a:endParaRPr lang="en-US" b="1" dirty="0"/>
        </a:p>
      </dgm:t>
    </dgm:pt>
    <dgm:pt modelId="{2C9AF97A-2063-4C02-BB4E-6E5D0EB2CE17}" type="parTrans" cxnId="{71E5A59E-94E5-43B6-B59B-57B22B6C5F14}">
      <dgm:prSet/>
      <dgm:spPr/>
      <dgm:t>
        <a:bodyPr/>
        <a:lstStyle/>
        <a:p>
          <a:endParaRPr lang="en-US"/>
        </a:p>
      </dgm:t>
    </dgm:pt>
    <dgm:pt modelId="{963419DD-566D-4951-8E32-62FAE13CE276}" type="sibTrans" cxnId="{71E5A59E-94E5-43B6-B59B-57B22B6C5F14}">
      <dgm:prSet/>
      <dgm:spPr/>
      <dgm:t>
        <a:bodyPr/>
        <a:lstStyle/>
        <a:p>
          <a:endParaRPr lang="en-US"/>
        </a:p>
      </dgm:t>
    </dgm:pt>
    <dgm:pt modelId="{5F598AC3-C5CD-401D-90BF-0ACA3732D970}">
      <dgm:prSet phldrT="[Text]"/>
      <dgm:spPr>
        <a:solidFill>
          <a:schemeClr val="accent2">
            <a:lumMod val="50000"/>
            <a:alpha val="55000"/>
          </a:schemeClr>
        </a:solidFill>
      </dgm:spPr>
      <dgm:t>
        <a:bodyPr rIns="45720"/>
        <a:lstStyle/>
        <a:p>
          <a:r>
            <a:rPr lang="en-US" dirty="0" smtClean="0"/>
            <a:t>Sensitive receptors (schools, hospitals senior care facility) will not have any barrier to mitigate increase noise emissions</a:t>
          </a:r>
          <a:endParaRPr lang="en-US" dirty="0"/>
        </a:p>
      </dgm:t>
    </dgm:pt>
    <dgm:pt modelId="{8F224A43-9AA7-4DED-87CB-3074332C88C0}" type="parTrans" cxnId="{0435972E-3A71-4419-B7E7-006ADBE48ED2}">
      <dgm:prSet/>
      <dgm:spPr/>
      <dgm:t>
        <a:bodyPr/>
        <a:lstStyle/>
        <a:p>
          <a:endParaRPr lang="en-US"/>
        </a:p>
      </dgm:t>
    </dgm:pt>
    <dgm:pt modelId="{42490707-D16D-4A74-B685-E3BFF756C80C}" type="sibTrans" cxnId="{0435972E-3A71-4419-B7E7-006ADBE48ED2}">
      <dgm:prSet/>
      <dgm:spPr/>
      <dgm:t>
        <a:bodyPr/>
        <a:lstStyle/>
        <a:p>
          <a:endParaRPr lang="en-US"/>
        </a:p>
      </dgm:t>
    </dgm:pt>
    <dgm:pt modelId="{1D49F41F-B06F-42F3-9D77-83250DFACBD0}">
      <dgm:prSet phldrT="[Text]"/>
      <dgm:spPr>
        <a:solidFill>
          <a:schemeClr val="accent2">
            <a:lumMod val="50000"/>
            <a:alpha val="55000"/>
          </a:schemeClr>
        </a:solidFill>
      </dgm:spPr>
      <dgm:t>
        <a:bodyPr rIns="45720"/>
        <a:lstStyle/>
        <a:p>
          <a:r>
            <a:rPr lang="en-US" dirty="0" smtClean="0"/>
            <a:t> </a:t>
          </a:r>
          <a:r>
            <a:rPr lang="en-US" b="1" dirty="0" smtClean="0"/>
            <a:t>Traffic Safety</a:t>
          </a:r>
          <a:endParaRPr lang="en-US" b="1" dirty="0"/>
        </a:p>
      </dgm:t>
    </dgm:pt>
    <dgm:pt modelId="{C0E7FE9C-B657-4ADA-A387-7D285BC8662E}" type="parTrans" cxnId="{CAF06F90-90A0-464B-9D86-EB3810B81ACF}">
      <dgm:prSet/>
      <dgm:spPr/>
      <dgm:t>
        <a:bodyPr/>
        <a:lstStyle/>
        <a:p>
          <a:endParaRPr lang="en-US"/>
        </a:p>
      </dgm:t>
    </dgm:pt>
    <dgm:pt modelId="{EE6726C3-A1B2-4CAA-AF84-59B9425FB83C}" type="sibTrans" cxnId="{CAF06F90-90A0-464B-9D86-EB3810B81ACF}">
      <dgm:prSet/>
      <dgm:spPr/>
      <dgm:t>
        <a:bodyPr/>
        <a:lstStyle/>
        <a:p>
          <a:endParaRPr lang="en-US"/>
        </a:p>
      </dgm:t>
    </dgm:pt>
    <dgm:pt modelId="{ABE3E647-1598-4F6D-9B40-3E298DEF66E4}">
      <dgm:prSet phldrT="[Text]"/>
      <dgm:spPr>
        <a:solidFill>
          <a:schemeClr val="accent2">
            <a:lumMod val="50000"/>
            <a:alpha val="55000"/>
          </a:schemeClr>
        </a:solidFill>
      </dgm:spPr>
      <dgm:t>
        <a:bodyPr rIns="45720"/>
        <a:lstStyle/>
        <a:p>
          <a:r>
            <a:rPr lang="en-US" dirty="0" smtClean="0"/>
            <a:t>Baseline traffic safety conditions already poor</a:t>
          </a:r>
          <a:endParaRPr lang="en-US" dirty="0"/>
        </a:p>
      </dgm:t>
    </dgm:pt>
    <dgm:pt modelId="{17E6E241-65DC-4E66-B8B7-72C11C99C933}" type="parTrans" cxnId="{157C46CB-1456-4730-B999-00D090B86A0D}">
      <dgm:prSet/>
      <dgm:spPr/>
      <dgm:t>
        <a:bodyPr/>
        <a:lstStyle/>
        <a:p>
          <a:endParaRPr lang="en-US"/>
        </a:p>
      </dgm:t>
    </dgm:pt>
    <dgm:pt modelId="{C317CB7F-B829-4AA2-B8D3-D053673A39B1}" type="sibTrans" cxnId="{157C46CB-1456-4730-B999-00D090B86A0D}">
      <dgm:prSet/>
      <dgm:spPr/>
      <dgm:t>
        <a:bodyPr/>
        <a:lstStyle/>
        <a:p>
          <a:endParaRPr lang="en-US"/>
        </a:p>
      </dgm:t>
    </dgm:pt>
    <dgm:pt modelId="{6A7A37C8-EF99-4D7F-A9FA-E542FA226F68}">
      <dgm:prSet phldrT="[Text]"/>
      <dgm:spPr>
        <a:solidFill>
          <a:schemeClr val="accent2">
            <a:lumMod val="50000"/>
            <a:alpha val="55000"/>
          </a:schemeClr>
        </a:solidFill>
      </dgm:spPr>
      <dgm:t>
        <a:bodyPr rIns="45720"/>
        <a:lstStyle/>
        <a:p>
          <a:r>
            <a:rPr lang="en-US" b="1" dirty="0" smtClean="0"/>
            <a:t>Light</a:t>
          </a:r>
          <a:endParaRPr lang="en-US" b="1" dirty="0"/>
        </a:p>
      </dgm:t>
    </dgm:pt>
    <dgm:pt modelId="{15F3E09B-2387-4F43-BF1B-EB2CB278459E}" type="parTrans" cxnId="{07493234-8EEC-4E15-BB37-B3C990860F16}">
      <dgm:prSet/>
      <dgm:spPr/>
      <dgm:t>
        <a:bodyPr/>
        <a:lstStyle/>
        <a:p>
          <a:endParaRPr lang="en-US"/>
        </a:p>
      </dgm:t>
    </dgm:pt>
    <dgm:pt modelId="{651C1DE2-F76F-42DD-86F6-8B8CC6A38017}" type="sibTrans" cxnId="{07493234-8EEC-4E15-BB37-B3C990860F16}">
      <dgm:prSet/>
      <dgm:spPr/>
      <dgm:t>
        <a:bodyPr/>
        <a:lstStyle/>
        <a:p>
          <a:endParaRPr lang="en-US"/>
        </a:p>
      </dgm:t>
    </dgm:pt>
    <dgm:pt modelId="{6ED7C674-27DA-453E-92CA-4E35496FB70D}">
      <dgm:prSet phldrT="[Text]"/>
      <dgm:spPr>
        <a:solidFill>
          <a:schemeClr val="accent2">
            <a:lumMod val="50000"/>
            <a:alpha val="55000"/>
          </a:schemeClr>
        </a:solidFill>
      </dgm:spPr>
      <dgm:t>
        <a:bodyPr rIns="45720"/>
        <a:lstStyle/>
        <a:p>
          <a:r>
            <a:rPr lang="en-US" dirty="0" smtClean="0"/>
            <a:t>Concerns about light flooding adjacent properties at night and about impacts on privacy</a:t>
          </a:r>
          <a:endParaRPr lang="en-US" dirty="0"/>
        </a:p>
      </dgm:t>
    </dgm:pt>
    <dgm:pt modelId="{D1D59B9C-09EC-4CA3-BC31-66EE209A0F58}" type="parTrans" cxnId="{B6C044C4-0D34-49AA-B67E-D071BFA79965}">
      <dgm:prSet/>
      <dgm:spPr/>
      <dgm:t>
        <a:bodyPr/>
        <a:lstStyle/>
        <a:p>
          <a:endParaRPr lang="en-US"/>
        </a:p>
      </dgm:t>
    </dgm:pt>
    <dgm:pt modelId="{AEBEA46E-C8D4-4D35-9D2E-CF229ACFFA1E}" type="sibTrans" cxnId="{B6C044C4-0D34-49AA-B67E-D071BFA79965}">
      <dgm:prSet/>
      <dgm:spPr/>
      <dgm:t>
        <a:bodyPr/>
        <a:lstStyle/>
        <a:p>
          <a:endParaRPr lang="en-US"/>
        </a:p>
      </dgm:t>
    </dgm:pt>
    <dgm:pt modelId="{7C8B2E5D-A64E-4085-925C-DF4B2F9CB775}">
      <dgm:prSet phldrT="[Text]"/>
      <dgm:spPr>
        <a:solidFill>
          <a:schemeClr val="accent2">
            <a:lumMod val="50000"/>
            <a:alpha val="55000"/>
          </a:schemeClr>
        </a:solidFill>
      </dgm:spPr>
      <dgm:t>
        <a:bodyPr rIns="45720"/>
        <a:lstStyle/>
        <a:p>
          <a:r>
            <a:rPr lang="en-US" dirty="0" smtClean="0"/>
            <a:t>Concerns about increased traffic congestion and safety</a:t>
          </a:r>
          <a:endParaRPr lang="en-US" dirty="0"/>
        </a:p>
      </dgm:t>
    </dgm:pt>
    <dgm:pt modelId="{79296DF4-AB90-4B6D-95B5-42C10751416B}" type="parTrans" cxnId="{6AA5E7EF-00D7-47A5-917A-308857271577}">
      <dgm:prSet/>
      <dgm:spPr/>
      <dgm:t>
        <a:bodyPr/>
        <a:lstStyle/>
        <a:p>
          <a:endParaRPr lang="en-US"/>
        </a:p>
      </dgm:t>
    </dgm:pt>
    <dgm:pt modelId="{7AC0AEB0-E08D-40F1-B801-51FE09616689}" type="sibTrans" cxnId="{6AA5E7EF-00D7-47A5-917A-308857271577}">
      <dgm:prSet/>
      <dgm:spPr/>
      <dgm:t>
        <a:bodyPr/>
        <a:lstStyle/>
        <a:p>
          <a:endParaRPr lang="en-US"/>
        </a:p>
      </dgm:t>
    </dgm:pt>
    <dgm:pt modelId="{0CBC9266-9734-4A50-8956-C9DDC4DB9810}" type="pres">
      <dgm:prSet presAssocID="{D43D9BE0-469A-404D-AA42-431E0AAB0282}" presName="linear" presStyleCnt="0">
        <dgm:presLayoutVars>
          <dgm:dir/>
          <dgm:resizeHandles val="exact"/>
        </dgm:presLayoutVars>
      </dgm:prSet>
      <dgm:spPr/>
      <dgm:t>
        <a:bodyPr/>
        <a:lstStyle/>
        <a:p>
          <a:endParaRPr lang="en-US"/>
        </a:p>
      </dgm:t>
    </dgm:pt>
    <dgm:pt modelId="{7E59C1EE-7FFD-428D-96E6-377B7CC94268}" type="pres">
      <dgm:prSet presAssocID="{A946E3F9-9FE6-405C-A234-1D143B083AEA}" presName="comp" presStyleCnt="0"/>
      <dgm:spPr/>
    </dgm:pt>
    <dgm:pt modelId="{EC23D4C9-C5B3-4405-9568-FCFCE0404BD9}" type="pres">
      <dgm:prSet presAssocID="{A946E3F9-9FE6-405C-A234-1D143B083AEA}" presName="box" presStyleLbl="node1" presStyleIdx="0" presStyleCnt="4"/>
      <dgm:spPr/>
      <dgm:t>
        <a:bodyPr/>
        <a:lstStyle/>
        <a:p>
          <a:endParaRPr lang="en-US"/>
        </a:p>
      </dgm:t>
    </dgm:pt>
    <dgm:pt modelId="{0682FF8F-2EC9-4939-B472-60F300370BB2}" type="pres">
      <dgm:prSet presAssocID="{A946E3F9-9FE6-405C-A234-1D143B083AEA}" presName="img" presStyleLbl="fgImgPlace1" presStyleIdx="0" presStyleCnt="4" custScaleX="75326" custLinFactNeighborX="-12203"/>
      <dgm:spPr>
        <a:blipFill rotWithShape="0">
          <a:blip xmlns:r="http://schemas.openxmlformats.org/officeDocument/2006/relationships" r:embed="rId1"/>
          <a:stretch>
            <a:fillRect/>
          </a:stretch>
        </a:blipFill>
      </dgm:spPr>
    </dgm:pt>
    <dgm:pt modelId="{12415CD3-C335-4C34-91CE-8CF0C09B9480}" type="pres">
      <dgm:prSet presAssocID="{A946E3F9-9FE6-405C-A234-1D143B083AEA}" presName="text" presStyleLbl="node1" presStyleIdx="0" presStyleCnt="4">
        <dgm:presLayoutVars>
          <dgm:bulletEnabled val="1"/>
        </dgm:presLayoutVars>
      </dgm:prSet>
      <dgm:spPr/>
      <dgm:t>
        <a:bodyPr/>
        <a:lstStyle/>
        <a:p>
          <a:endParaRPr lang="en-US"/>
        </a:p>
      </dgm:t>
    </dgm:pt>
    <dgm:pt modelId="{9ED4AA2C-CF60-4F69-B452-AC236481109A}" type="pres">
      <dgm:prSet presAssocID="{1C3A690F-6E70-4236-8290-F7675C05C8D9}" presName="spacer" presStyleCnt="0"/>
      <dgm:spPr/>
    </dgm:pt>
    <dgm:pt modelId="{474FAD64-B783-47E8-BB77-DDC61F5AA3AB}" type="pres">
      <dgm:prSet presAssocID="{D9185C5B-9F2C-40C8-9B5E-2D7FC9AF5BA3}" presName="comp" presStyleCnt="0"/>
      <dgm:spPr/>
    </dgm:pt>
    <dgm:pt modelId="{F8B10E09-46A8-484D-AFA7-3C3F61C7F895}" type="pres">
      <dgm:prSet presAssocID="{D9185C5B-9F2C-40C8-9B5E-2D7FC9AF5BA3}" presName="box" presStyleLbl="node1" presStyleIdx="1" presStyleCnt="4"/>
      <dgm:spPr/>
      <dgm:t>
        <a:bodyPr/>
        <a:lstStyle/>
        <a:p>
          <a:endParaRPr lang="en-US"/>
        </a:p>
      </dgm:t>
    </dgm:pt>
    <dgm:pt modelId="{9E69BA03-CDB2-4314-BE54-9C0D98411E1B}" type="pres">
      <dgm:prSet presAssocID="{D9185C5B-9F2C-40C8-9B5E-2D7FC9AF5BA3}" presName="img" presStyleLbl="fgImgPlace1" presStyleIdx="1" presStyleCnt="4" custScaleX="75326" custLinFactNeighborX="-12203"/>
      <dgm:spPr>
        <a:blipFill rotWithShape="0">
          <a:blip xmlns:r="http://schemas.openxmlformats.org/officeDocument/2006/relationships" r:embed="rId2"/>
          <a:stretch>
            <a:fillRect/>
          </a:stretch>
        </a:blipFill>
      </dgm:spPr>
    </dgm:pt>
    <dgm:pt modelId="{A1D16D80-A675-4D2D-A80C-AF80D8A8B50C}" type="pres">
      <dgm:prSet presAssocID="{D9185C5B-9F2C-40C8-9B5E-2D7FC9AF5BA3}" presName="text" presStyleLbl="node1" presStyleIdx="1" presStyleCnt="4">
        <dgm:presLayoutVars>
          <dgm:bulletEnabled val="1"/>
        </dgm:presLayoutVars>
      </dgm:prSet>
      <dgm:spPr/>
      <dgm:t>
        <a:bodyPr/>
        <a:lstStyle/>
        <a:p>
          <a:endParaRPr lang="en-US"/>
        </a:p>
      </dgm:t>
    </dgm:pt>
    <dgm:pt modelId="{29368582-DF1B-4EF6-93F6-BDB9AD2347F8}" type="pres">
      <dgm:prSet presAssocID="{963419DD-566D-4951-8E32-62FAE13CE276}" presName="spacer" presStyleCnt="0"/>
      <dgm:spPr/>
    </dgm:pt>
    <dgm:pt modelId="{43F977EB-606F-40C1-9789-1B79CBB2DB21}" type="pres">
      <dgm:prSet presAssocID="{1D49F41F-B06F-42F3-9D77-83250DFACBD0}" presName="comp" presStyleCnt="0"/>
      <dgm:spPr/>
    </dgm:pt>
    <dgm:pt modelId="{FB429678-5200-442A-A026-E376929B2819}" type="pres">
      <dgm:prSet presAssocID="{1D49F41F-B06F-42F3-9D77-83250DFACBD0}" presName="box" presStyleLbl="node1" presStyleIdx="2" presStyleCnt="4"/>
      <dgm:spPr/>
      <dgm:t>
        <a:bodyPr/>
        <a:lstStyle/>
        <a:p>
          <a:endParaRPr lang="en-US"/>
        </a:p>
      </dgm:t>
    </dgm:pt>
    <dgm:pt modelId="{CE4C0FD4-1A35-4587-91CD-A212E7634995}" type="pres">
      <dgm:prSet presAssocID="{1D49F41F-B06F-42F3-9D77-83250DFACBD0}" presName="img" presStyleLbl="fgImgPlace1" presStyleIdx="2" presStyleCnt="4" custScaleX="75326" custLinFactNeighborX="-12203"/>
      <dgm:spPr>
        <a:blipFill rotWithShape="0">
          <a:blip xmlns:r="http://schemas.openxmlformats.org/officeDocument/2006/relationships" r:embed="rId3"/>
          <a:stretch>
            <a:fillRect/>
          </a:stretch>
        </a:blipFill>
      </dgm:spPr>
    </dgm:pt>
    <dgm:pt modelId="{D0D01C77-7736-4A4E-90A3-E870F42467AB}" type="pres">
      <dgm:prSet presAssocID="{1D49F41F-B06F-42F3-9D77-83250DFACBD0}" presName="text" presStyleLbl="node1" presStyleIdx="2" presStyleCnt="4">
        <dgm:presLayoutVars>
          <dgm:bulletEnabled val="1"/>
        </dgm:presLayoutVars>
      </dgm:prSet>
      <dgm:spPr/>
      <dgm:t>
        <a:bodyPr/>
        <a:lstStyle/>
        <a:p>
          <a:endParaRPr lang="en-US"/>
        </a:p>
      </dgm:t>
    </dgm:pt>
    <dgm:pt modelId="{A8A846A1-EAC4-4BBE-A314-14321774BFA9}" type="pres">
      <dgm:prSet presAssocID="{EE6726C3-A1B2-4CAA-AF84-59B9425FB83C}" presName="spacer" presStyleCnt="0"/>
      <dgm:spPr/>
    </dgm:pt>
    <dgm:pt modelId="{C78C12E6-BC34-4065-8F0B-0ABC15E71527}" type="pres">
      <dgm:prSet presAssocID="{6A7A37C8-EF99-4D7F-A9FA-E542FA226F68}" presName="comp" presStyleCnt="0"/>
      <dgm:spPr/>
    </dgm:pt>
    <dgm:pt modelId="{86BF0F04-546E-4706-98AC-6EA9E68E760E}" type="pres">
      <dgm:prSet presAssocID="{6A7A37C8-EF99-4D7F-A9FA-E542FA226F68}" presName="box" presStyleLbl="node1" presStyleIdx="3" presStyleCnt="4"/>
      <dgm:spPr/>
      <dgm:t>
        <a:bodyPr/>
        <a:lstStyle/>
        <a:p>
          <a:endParaRPr lang="en-US"/>
        </a:p>
      </dgm:t>
    </dgm:pt>
    <dgm:pt modelId="{42776FD9-DD5B-433D-9F7E-7D2B607613B1}" type="pres">
      <dgm:prSet presAssocID="{6A7A37C8-EF99-4D7F-A9FA-E542FA226F68}" presName="img" presStyleLbl="fgImgPlace1" presStyleIdx="3" presStyleCnt="4" custScaleX="75326" custLinFactNeighborX="-12203"/>
      <dgm:spPr>
        <a:blipFill rotWithShape="0">
          <a:blip xmlns:r="http://schemas.openxmlformats.org/officeDocument/2006/relationships" r:embed="rId4"/>
          <a:stretch>
            <a:fillRect/>
          </a:stretch>
        </a:blipFill>
      </dgm:spPr>
    </dgm:pt>
    <dgm:pt modelId="{4AC83801-562F-4588-A090-C2065046D66B}" type="pres">
      <dgm:prSet presAssocID="{6A7A37C8-EF99-4D7F-A9FA-E542FA226F68}" presName="text" presStyleLbl="node1" presStyleIdx="3" presStyleCnt="4">
        <dgm:presLayoutVars>
          <dgm:bulletEnabled val="1"/>
        </dgm:presLayoutVars>
      </dgm:prSet>
      <dgm:spPr/>
      <dgm:t>
        <a:bodyPr/>
        <a:lstStyle/>
        <a:p>
          <a:endParaRPr lang="en-US"/>
        </a:p>
      </dgm:t>
    </dgm:pt>
  </dgm:ptLst>
  <dgm:cxnLst>
    <dgm:cxn modelId="{414704F7-C277-4F13-92CA-E5A902F84F2D}" type="presOf" srcId="{ABE3E647-1598-4F6D-9B40-3E298DEF66E4}" destId="{FB429678-5200-442A-A026-E376929B2819}" srcOrd="0" destOrd="1" presId="urn:microsoft.com/office/officeart/2005/8/layout/vList4#2"/>
    <dgm:cxn modelId="{E1AFEA97-1E03-43A6-8B62-16CAFC39A296}" type="presOf" srcId="{6ED7C674-27DA-453E-92CA-4E35496FB70D}" destId="{86BF0F04-546E-4706-98AC-6EA9E68E760E}" srcOrd="0" destOrd="1" presId="urn:microsoft.com/office/officeart/2005/8/layout/vList4#2"/>
    <dgm:cxn modelId="{1F7EFE28-6C62-4820-9821-E0AF2AFCA66E}" type="presOf" srcId="{7C8B2E5D-A64E-4085-925C-DF4B2F9CB775}" destId="{FB429678-5200-442A-A026-E376929B2819}" srcOrd="0" destOrd="2" presId="urn:microsoft.com/office/officeart/2005/8/layout/vList4#2"/>
    <dgm:cxn modelId="{21B18E73-F0C5-4335-9B6E-D8261E4EB654}" type="presOf" srcId="{D43D9BE0-469A-404D-AA42-431E0AAB0282}" destId="{0CBC9266-9734-4A50-8956-C9DDC4DB9810}" srcOrd="0" destOrd="0" presId="urn:microsoft.com/office/officeart/2005/8/layout/vList4#2"/>
    <dgm:cxn modelId="{71E5A59E-94E5-43B6-B59B-57B22B6C5F14}" srcId="{D43D9BE0-469A-404D-AA42-431E0AAB0282}" destId="{D9185C5B-9F2C-40C8-9B5E-2D7FC9AF5BA3}" srcOrd="1" destOrd="0" parTransId="{2C9AF97A-2063-4C02-BB4E-6E5D0EB2CE17}" sibTransId="{963419DD-566D-4951-8E32-62FAE13CE276}"/>
    <dgm:cxn modelId="{AC4658AC-D79F-459D-BBA3-859EF291B10A}" type="presOf" srcId="{5F598AC3-C5CD-401D-90BF-0ACA3732D970}" destId="{A1D16D80-A675-4D2D-A80C-AF80D8A8B50C}" srcOrd="1" destOrd="1" presId="urn:microsoft.com/office/officeart/2005/8/layout/vList4#2"/>
    <dgm:cxn modelId="{BEF46834-2ABB-4B79-A02A-35FE9CBD87A6}" type="presOf" srcId="{354153A3-1837-4056-A92A-C56A372A34C9}" destId="{12415CD3-C335-4C34-91CE-8CF0C09B9480}" srcOrd="1" destOrd="2" presId="urn:microsoft.com/office/officeart/2005/8/layout/vList4#2"/>
    <dgm:cxn modelId="{CF40188A-8C84-430E-849B-585BF88545DC}" type="presOf" srcId="{A946E3F9-9FE6-405C-A234-1D143B083AEA}" destId="{12415CD3-C335-4C34-91CE-8CF0C09B9480}" srcOrd="1" destOrd="0" presId="urn:microsoft.com/office/officeart/2005/8/layout/vList4#2"/>
    <dgm:cxn modelId="{7CAEBC80-264F-4883-B3BC-39FC5A6EDDE3}" type="presOf" srcId="{5F598AC3-C5CD-401D-90BF-0ACA3732D970}" destId="{F8B10E09-46A8-484D-AFA7-3C3F61C7F895}" srcOrd="0" destOrd="1" presId="urn:microsoft.com/office/officeart/2005/8/layout/vList4#2"/>
    <dgm:cxn modelId="{9E5C4E0E-F1F2-4669-B0F4-F8AC3F3A1A62}" type="presOf" srcId="{6A7A37C8-EF99-4D7F-A9FA-E542FA226F68}" destId="{86BF0F04-546E-4706-98AC-6EA9E68E760E}" srcOrd="0" destOrd="0" presId="urn:microsoft.com/office/officeart/2005/8/layout/vList4#2"/>
    <dgm:cxn modelId="{CAF06F90-90A0-464B-9D86-EB3810B81ACF}" srcId="{D43D9BE0-469A-404D-AA42-431E0AAB0282}" destId="{1D49F41F-B06F-42F3-9D77-83250DFACBD0}" srcOrd="2" destOrd="0" parTransId="{C0E7FE9C-B657-4ADA-A387-7D285BC8662E}" sibTransId="{EE6726C3-A1B2-4CAA-AF84-59B9425FB83C}"/>
    <dgm:cxn modelId="{F3038483-4A8C-47AB-A942-440BEA117DF2}" type="presOf" srcId="{1D49F41F-B06F-42F3-9D77-83250DFACBD0}" destId="{D0D01C77-7736-4A4E-90A3-E870F42467AB}" srcOrd="1" destOrd="0" presId="urn:microsoft.com/office/officeart/2005/8/layout/vList4#2"/>
    <dgm:cxn modelId="{29B49553-644D-4464-8208-6A4370A88680}" type="presOf" srcId="{6A7A37C8-EF99-4D7F-A9FA-E542FA226F68}" destId="{4AC83801-562F-4588-A090-C2065046D66B}" srcOrd="1" destOrd="0" presId="urn:microsoft.com/office/officeart/2005/8/layout/vList4#2"/>
    <dgm:cxn modelId="{EFD31E54-8CDE-40FD-99AA-C68F7174F201}" type="presOf" srcId="{D9185C5B-9F2C-40C8-9B5E-2D7FC9AF5BA3}" destId="{F8B10E09-46A8-484D-AFA7-3C3F61C7F895}" srcOrd="0" destOrd="0" presId="urn:microsoft.com/office/officeart/2005/8/layout/vList4#2"/>
    <dgm:cxn modelId="{7A35B23C-4D0C-4A4C-9BA6-799E7BAC307C}" type="presOf" srcId="{7C8B2E5D-A64E-4085-925C-DF4B2F9CB775}" destId="{D0D01C77-7736-4A4E-90A3-E870F42467AB}" srcOrd="1" destOrd="2" presId="urn:microsoft.com/office/officeart/2005/8/layout/vList4#2"/>
    <dgm:cxn modelId="{0435972E-3A71-4419-B7E7-006ADBE48ED2}" srcId="{D9185C5B-9F2C-40C8-9B5E-2D7FC9AF5BA3}" destId="{5F598AC3-C5CD-401D-90BF-0ACA3732D970}" srcOrd="0" destOrd="0" parTransId="{8F224A43-9AA7-4DED-87CB-3074332C88C0}" sibTransId="{42490707-D16D-4A74-B685-E3BFF756C80C}"/>
    <dgm:cxn modelId="{5603118A-5C0D-45C2-8788-A100CCF66257}" type="presOf" srcId="{6ED7C674-27DA-453E-92CA-4E35496FB70D}" destId="{4AC83801-562F-4588-A090-C2065046D66B}" srcOrd="1" destOrd="1" presId="urn:microsoft.com/office/officeart/2005/8/layout/vList4#2"/>
    <dgm:cxn modelId="{C4214C4D-AB65-4B12-B13C-23C3B085DB77}" type="presOf" srcId="{D9185C5B-9F2C-40C8-9B5E-2D7FC9AF5BA3}" destId="{A1D16D80-A675-4D2D-A80C-AF80D8A8B50C}" srcOrd="1" destOrd="0" presId="urn:microsoft.com/office/officeart/2005/8/layout/vList4#2"/>
    <dgm:cxn modelId="{FCAAE9F7-1FC3-416B-81B2-723ACC93FC98}" srcId="{A946E3F9-9FE6-405C-A234-1D143B083AEA}" destId="{CF20E76F-E91F-40E2-97EC-4E7E7FF5834E}" srcOrd="0" destOrd="0" parTransId="{F4A5E5B7-A2D8-47AB-9EDA-BB8F46C7197F}" sibTransId="{15BD11A9-580F-4053-8A2E-8C6D12D7D3E6}"/>
    <dgm:cxn modelId="{157C46CB-1456-4730-B999-00D090B86A0D}" srcId="{1D49F41F-B06F-42F3-9D77-83250DFACBD0}" destId="{ABE3E647-1598-4F6D-9B40-3E298DEF66E4}" srcOrd="0" destOrd="0" parTransId="{17E6E241-65DC-4E66-B8B7-72C11C99C933}" sibTransId="{C317CB7F-B829-4AA2-B8D3-D053673A39B1}"/>
    <dgm:cxn modelId="{B6C044C4-0D34-49AA-B67E-D071BFA79965}" srcId="{6A7A37C8-EF99-4D7F-A9FA-E542FA226F68}" destId="{6ED7C674-27DA-453E-92CA-4E35496FB70D}" srcOrd="0" destOrd="0" parTransId="{D1D59B9C-09EC-4CA3-BC31-66EE209A0F58}" sibTransId="{AEBEA46E-C8D4-4D35-9D2E-CF229ACFFA1E}"/>
    <dgm:cxn modelId="{76001CAA-1649-42B2-8AD1-C2CA64FAACD5}" type="presOf" srcId="{A946E3F9-9FE6-405C-A234-1D143B083AEA}" destId="{EC23D4C9-C5B3-4405-9568-FCFCE0404BD9}" srcOrd="0" destOrd="0" presId="urn:microsoft.com/office/officeart/2005/8/layout/vList4#2"/>
    <dgm:cxn modelId="{BAE8F90F-D813-421B-B82A-BA220801A9A4}" srcId="{D43D9BE0-469A-404D-AA42-431E0AAB0282}" destId="{A946E3F9-9FE6-405C-A234-1D143B083AEA}" srcOrd="0" destOrd="0" parTransId="{B65BD8F3-27F8-4631-B5FC-C89B513DF9F5}" sibTransId="{1C3A690F-6E70-4236-8290-F7675C05C8D9}"/>
    <dgm:cxn modelId="{62C0B165-0E23-43D3-BCB8-ABF83AD2F1AF}" type="presOf" srcId="{1D49F41F-B06F-42F3-9D77-83250DFACBD0}" destId="{FB429678-5200-442A-A026-E376929B2819}" srcOrd="0" destOrd="0" presId="urn:microsoft.com/office/officeart/2005/8/layout/vList4#2"/>
    <dgm:cxn modelId="{07493234-8EEC-4E15-BB37-B3C990860F16}" srcId="{D43D9BE0-469A-404D-AA42-431E0AAB0282}" destId="{6A7A37C8-EF99-4D7F-A9FA-E542FA226F68}" srcOrd="3" destOrd="0" parTransId="{15F3E09B-2387-4F43-BF1B-EB2CB278459E}" sibTransId="{651C1DE2-F76F-42DD-86F6-8B8CC6A38017}"/>
    <dgm:cxn modelId="{6AA5E7EF-00D7-47A5-917A-308857271577}" srcId="{1D49F41F-B06F-42F3-9D77-83250DFACBD0}" destId="{7C8B2E5D-A64E-4085-925C-DF4B2F9CB775}" srcOrd="1" destOrd="0" parTransId="{79296DF4-AB90-4B6D-95B5-42C10751416B}" sibTransId="{7AC0AEB0-E08D-40F1-B801-51FE09616689}"/>
    <dgm:cxn modelId="{C17CFD33-5D31-4395-A966-95ED1E8EE180}" type="presOf" srcId="{354153A3-1837-4056-A92A-C56A372A34C9}" destId="{EC23D4C9-C5B3-4405-9568-FCFCE0404BD9}" srcOrd="0" destOrd="2" presId="urn:microsoft.com/office/officeart/2005/8/layout/vList4#2"/>
    <dgm:cxn modelId="{9A160DE6-5006-4CE6-B70B-B62F612B22E0}" srcId="{A946E3F9-9FE6-405C-A234-1D143B083AEA}" destId="{354153A3-1837-4056-A92A-C56A372A34C9}" srcOrd="1" destOrd="0" parTransId="{E4D4EA00-349D-42AE-B1EF-E401C41AE808}" sibTransId="{330A1984-17DE-4823-AC17-54CCFBBA8AA0}"/>
    <dgm:cxn modelId="{F0D69A28-FE8F-4534-B66A-1B43FED17F62}" type="presOf" srcId="{CF20E76F-E91F-40E2-97EC-4E7E7FF5834E}" destId="{EC23D4C9-C5B3-4405-9568-FCFCE0404BD9}" srcOrd="0" destOrd="1" presId="urn:microsoft.com/office/officeart/2005/8/layout/vList4#2"/>
    <dgm:cxn modelId="{CA929EDC-C7A4-413C-BF3C-73D852F79789}" type="presOf" srcId="{ABE3E647-1598-4F6D-9B40-3E298DEF66E4}" destId="{D0D01C77-7736-4A4E-90A3-E870F42467AB}" srcOrd="1" destOrd="1" presId="urn:microsoft.com/office/officeart/2005/8/layout/vList4#2"/>
    <dgm:cxn modelId="{057FE392-D9C1-46F7-ADD0-83AF75520142}" type="presOf" srcId="{CF20E76F-E91F-40E2-97EC-4E7E7FF5834E}" destId="{12415CD3-C335-4C34-91CE-8CF0C09B9480}" srcOrd="1" destOrd="1" presId="urn:microsoft.com/office/officeart/2005/8/layout/vList4#2"/>
    <dgm:cxn modelId="{24A7408F-4C9A-42E3-9FDE-277F18F14D25}" type="presParOf" srcId="{0CBC9266-9734-4A50-8956-C9DDC4DB9810}" destId="{7E59C1EE-7FFD-428D-96E6-377B7CC94268}" srcOrd="0" destOrd="0" presId="urn:microsoft.com/office/officeart/2005/8/layout/vList4#2"/>
    <dgm:cxn modelId="{906E3894-B91F-43A0-8082-F04956B2C033}" type="presParOf" srcId="{7E59C1EE-7FFD-428D-96E6-377B7CC94268}" destId="{EC23D4C9-C5B3-4405-9568-FCFCE0404BD9}" srcOrd="0" destOrd="0" presId="urn:microsoft.com/office/officeart/2005/8/layout/vList4#2"/>
    <dgm:cxn modelId="{F0B9E294-F117-4168-868D-35953959A2D1}" type="presParOf" srcId="{7E59C1EE-7FFD-428D-96E6-377B7CC94268}" destId="{0682FF8F-2EC9-4939-B472-60F300370BB2}" srcOrd="1" destOrd="0" presId="urn:microsoft.com/office/officeart/2005/8/layout/vList4#2"/>
    <dgm:cxn modelId="{A2AEC5E0-19BD-4724-8417-452C29A887AB}" type="presParOf" srcId="{7E59C1EE-7FFD-428D-96E6-377B7CC94268}" destId="{12415CD3-C335-4C34-91CE-8CF0C09B9480}" srcOrd="2" destOrd="0" presId="urn:microsoft.com/office/officeart/2005/8/layout/vList4#2"/>
    <dgm:cxn modelId="{5AAC2032-6653-43F1-ABA5-89FBD3C8286F}" type="presParOf" srcId="{0CBC9266-9734-4A50-8956-C9DDC4DB9810}" destId="{9ED4AA2C-CF60-4F69-B452-AC236481109A}" srcOrd="1" destOrd="0" presId="urn:microsoft.com/office/officeart/2005/8/layout/vList4#2"/>
    <dgm:cxn modelId="{366AA07A-B54A-45D0-B699-BAA2156781AE}" type="presParOf" srcId="{0CBC9266-9734-4A50-8956-C9DDC4DB9810}" destId="{474FAD64-B783-47E8-BB77-DDC61F5AA3AB}" srcOrd="2" destOrd="0" presId="urn:microsoft.com/office/officeart/2005/8/layout/vList4#2"/>
    <dgm:cxn modelId="{564C19CF-E97D-4C42-9655-6BE754E6A482}" type="presParOf" srcId="{474FAD64-B783-47E8-BB77-DDC61F5AA3AB}" destId="{F8B10E09-46A8-484D-AFA7-3C3F61C7F895}" srcOrd="0" destOrd="0" presId="urn:microsoft.com/office/officeart/2005/8/layout/vList4#2"/>
    <dgm:cxn modelId="{F59913DE-23E8-4798-8545-22B2C5B4AC9F}" type="presParOf" srcId="{474FAD64-B783-47E8-BB77-DDC61F5AA3AB}" destId="{9E69BA03-CDB2-4314-BE54-9C0D98411E1B}" srcOrd="1" destOrd="0" presId="urn:microsoft.com/office/officeart/2005/8/layout/vList4#2"/>
    <dgm:cxn modelId="{8A746F81-349F-4E9E-B2A4-1D5DD0983122}" type="presParOf" srcId="{474FAD64-B783-47E8-BB77-DDC61F5AA3AB}" destId="{A1D16D80-A675-4D2D-A80C-AF80D8A8B50C}" srcOrd="2" destOrd="0" presId="urn:microsoft.com/office/officeart/2005/8/layout/vList4#2"/>
    <dgm:cxn modelId="{37A70FB2-CCC2-46E2-8CFB-0277DC4C4822}" type="presParOf" srcId="{0CBC9266-9734-4A50-8956-C9DDC4DB9810}" destId="{29368582-DF1B-4EF6-93F6-BDB9AD2347F8}" srcOrd="3" destOrd="0" presId="urn:microsoft.com/office/officeart/2005/8/layout/vList4#2"/>
    <dgm:cxn modelId="{1AE0A943-93D6-4E0F-B9FA-86437EC4D3A3}" type="presParOf" srcId="{0CBC9266-9734-4A50-8956-C9DDC4DB9810}" destId="{43F977EB-606F-40C1-9789-1B79CBB2DB21}" srcOrd="4" destOrd="0" presId="urn:microsoft.com/office/officeart/2005/8/layout/vList4#2"/>
    <dgm:cxn modelId="{CE7E4AB5-291C-40DB-880E-204CF4BC3554}" type="presParOf" srcId="{43F977EB-606F-40C1-9789-1B79CBB2DB21}" destId="{FB429678-5200-442A-A026-E376929B2819}" srcOrd="0" destOrd="0" presId="urn:microsoft.com/office/officeart/2005/8/layout/vList4#2"/>
    <dgm:cxn modelId="{82240C26-49EE-4CDB-9061-65529C3B4CA6}" type="presParOf" srcId="{43F977EB-606F-40C1-9789-1B79CBB2DB21}" destId="{CE4C0FD4-1A35-4587-91CD-A212E7634995}" srcOrd="1" destOrd="0" presId="urn:microsoft.com/office/officeart/2005/8/layout/vList4#2"/>
    <dgm:cxn modelId="{24E3F612-BA1F-4104-9DFA-DD5D1F37057B}" type="presParOf" srcId="{43F977EB-606F-40C1-9789-1B79CBB2DB21}" destId="{D0D01C77-7736-4A4E-90A3-E870F42467AB}" srcOrd="2" destOrd="0" presId="urn:microsoft.com/office/officeart/2005/8/layout/vList4#2"/>
    <dgm:cxn modelId="{3F6E6F0A-1C8E-4967-AB34-16ECC3F5CCCD}" type="presParOf" srcId="{0CBC9266-9734-4A50-8956-C9DDC4DB9810}" destId="{A8A846A1-EAC4-4BBE-A314-14321774BFA9}" srcOrd="5" destOrd="0" presId="urn:microsoft.com/office/officeart/2005/8/layout/vList4#2"/>
    <dgm:cxn modelId="{A033C682-6703-4324-9161-6C44EFFF7C56}" type="presParOf" srcId="{0CBC9266-9734-4A50-8956-C9DDC4DB9810}" destId="{C78C12E6-BC34-4065-8F0B-0ABC15E71527}" srcOrd="6" destOrd="0" presId="urn:microsoft.com/office/officeart/2005/8/layout/vList4#2"/>
    <dgm:cxn modelId="{2657ACA0-3D10-449B-9407-E7B41537B948}" type="presParOf" srcId="{C78C12E6-BC34-4065-8F0B-0ABC15E71527}" destId="{86BF0F04-546E-4706-98AC-6EA9E68E760E}" srcOrd="0" destOrd="0" presId="urn:microsoft.com/office/officeart/2005/8/layout/vList4#2"/>
    <dgm:cxn modelId="{93AEF419-26BA-4CAE-80B5-7C0816F11581}" type="presParOf" srcId="{C78C12E6-BC34-4065-8F0B-0ABC15E71527}" destId="{42776FD9-DD5B-433D-9F7E-7D2B607613B1}" srcOrd="1" destOrd="0" presId="urn:microsoft.com/office/officeart/2005/8/layout/vList4#2"/>
    <dgm:cxn modelId="{0F1A7D32-3B38-4C84-82B4-136A0178700E}" type="presParOf" srcId="{C78C12E6-BC34-4065-8F0B-0ABC15E71527}" destId="{4AC83801-562F-4588-A090-C2065046D66B}" srcOrd="2" destOrd="0" presId="urn:microsoft.com/office/officeart/2005/8/layout/vList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DB03A986-DF34-40D0-AC84-9DB22A41BDB5}" type="datetimeFigureOut">
              <a:rPr lang="en-US" smtClean="0"/>
              <a:pPr/>
              <a:t>6/18/2015</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E235331E-EB02-4594-834B-9080D8953CB7}" type="slidenum">
              <a:rPr lang="en-US" smtClean="0"/>
              <a:pPr/>
              <a:t>‹#›</a:t>
            </a:fld>
            <a:endParaRPr lang="en-US"/>
          </a:p>
        </p:txBody>
      </p:sp>
    </p:spTree>
    <p:extLst>
      <p:ext uri="{BB962C8B-B14F-4D97-AF65-F5344CB8AC3E}">
        <p14:creationId xmlns:p14="http://schemas.microsoft.com/office/powerpoint/2010/main" val="366891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14BBE9-255B-3940-AFD7-219D6B20D3FB}"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95529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9,000</a:t>
            </a:r>
            <a:r>
              <a:rPr lang="en-US" baseline="0" dirty="0" smtClean="0"/>
              <a:t> r</a:t>
            </a:r>
            <a:r>
              <a:rPr lang="en-US" dirty="0" smtClean="0"/>
              <a:t>esidents live</a:t>
            </a:r>
            <a:r>
              <a:rPr lang="en-US" baseline="0" dirty="0" smtClean="0"/>
              <a:t> in</a:t>
            </a:r>
            <a:r>
              <a:rPr lang="en-US" dirty="0" smtClean="0"/>
              <a:t> Morrell Park/</a:t>
            </a:r>
            <a:r>
              <a:rPr lang="en-US" dirty="0" err="1" smtClean="0"/>
              <a:t>Violetville</a:t>
            </a:r>
            <a:r>
              <a:rPr lang="en-US" dirty="0" smtClean="0"/>
              <a:t>, a community disproportionately impacted by heart  disease, cancer, and lower respiratory disease</a:t>
            </a:r>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HIA was presented at several community meetings.  </a:t>
            </a:r>
            <a:r>
              <a:rPr lang="en-US" dirty="0" smtClean="0"/>
              <a:t>The HIA validated our concerns about the negative impacts the facility would have on Morrell Park and surrounding communities, and because of that,</a:t>
            </a:r>
            <a:r>
              <a:rPr lang="en-US" baseline="0" dirty="0" smtClean="0"/>
              <a:t> it empowered us to have a stronger voice and gather momentum.</a:t>
            </a:r>
          </a:p>
          <a:p>
            <a:r>
              <a:rPr lang="en-US" baseline="0" dirty="0" smtClean="0"/>
              <a:t>- </a:t>
            </a:r>
          </a:p>
          <a:p>
            <a:pPr defTabSz="923818">
              <a:buFontTx/>
              <a:buChar char="-"/>
              <a:defRPr/>
            </a:pPr>
            <a:r>
              <a:rPr lang="en-US" baseline="0" dirty="0" smtClean="0"/>
              <a:t>It helped raise awareness and united the community associations</a:t>
            </a:r>
          </a:p>
          <a:p>
            <a:pPr defTabSz="923818">
              <a:buFontTx/>
              <a:buChar char="-"/>
              <a:defRPr/>
            </a:pPr>
            <a:r>
              <a:rPr lang="en-US" baseline="0" dirty="0" smtClean="0"/>
              <a:t>Coalitions were formed with other communities and businesses  </a:t>
            </a:r>
          </a:p>
          <a:p>
            <a:pPr>
              <a:buFontTx/>
              <a:buChar char="-"/>
            </a:pPr>
            <a:r>
              <a:rPr lang="en-US" baseline="0" dirty="0" smtClean="0"/>
              <a:t>We increased communications and shared the HIA with CSX, MDOT State and City officials, other community associations and the press</a:t>
            </a:r>
          </a:p>
          <a:p>
            <a:pPr>
              <a:buFontTx/>
              <a:buChar char="-"/>
            </a:pPr>
            <a:r>
              <a:rPr lang="en-US" baseline="0" dirty="0" smtClean="0"/>
              <a:t>Data, maps, results and recommendations from the HIA were used in our flyers, petition, letter and email campaign</a:t>
            </a:r>
          </a:p>
          <a:p>
            <a:pPr>
              <a:buFontTx/>
              <a:buChar char="-"/>
            </a:pPr>
            <a:r>
              <a:rPr lang="en-US" baseline="0" dirty="0" smtClean="0"/>
              <a:t>The associations sent numerous requests to CSX and MDOT outlining their issues and concerns and called for a community wide meeting with CSX and MDOT to discuss the project in detail with the community, present studies on the impacts of the facility and answer our questions and concerns.</a:t>
            </a:r>
          </a:p>
          <a:p>
            <a:pPr>
              <a:buFontTx/>
              <a:buChar char="-"/>
            </a:pPr>
            <a:r>
              <a:rPr lang="en-US" baseline="0" dirty="0" smtClean="0"/>
              <a:t>HIA was an important component in our lobbying efforts of the General Assembly and Baltimore Delegation</a:t>
            </a:r>
            <a:endParaRPr lang="en-US" dirty="0" smtClean="0"/>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August 28, 2014, </a:t>
            </a:r>
            <a:r>
              <a:rPr lang="en-US" dirty="0"/>
              <a:t>the Maryland Department of Transportation (MDOT) announced that it had terminated its agreement with CSX to attempt relocation of the Baltimore Rail Intermodal Facility to Morrell Park and had pulled all state funding from the CSX project.   Needless to say, the community was relieved to say the least.</a:t>
            </a:r>
          </a:p>
          <a:p>
            <a:endParaRPr lang="en-US" dirty="0"/>
          </a:p>
          <a:p>
            <a:r>
              <a:rPr lang="en-US" dirty="0"/>
              <a:t>There has been a lasting impact gained from the community’s participation in the HIA.    Residents have been empowered by having their voices heard.  Community involvement in promoting the health and safety of the neighborhood has increased as has membership in both Morrell Park associations.   </a:t>
            </a:r>
          </a:p>
          <a:p>
            <a:endParaRPr lang="en-US" dirty="0"/>
          </a:p>
          <a:p>
            <a:r>
              <a:rPr lang="en-US" dirty="0"/>
              <a:t>We are </a:t>
            </a:r>
            <a:r>
              <a:rPr lang="en-US" dirty="0" err="1"/>
              <a:t>endebted</a:t>
            </a:r>
            <a:r>
              <a:rPr lang="en-US" dirty="0"/>
              <a:t> to NCHH for its interest in our community and for conducting the HIA—it has been invaluable to the community.</a:t>
            </a:r>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6/18/2015 9:30 AM</a:t>
            </a:fld>
            <a:endParaRPr lang="en-US" dirty="0"/>
          </a:p>
        </p:txBody>
      </p:sp>
      <p:sp>
        <p:nvSpPr>
          <p:cNvPr id="6" name="Footer Placeholder 5"/>
          <p:cNvSpPr>
            <a:spLocks noGrp="1"/>
          </p:cNvSpPr>
          <p:nvPr>
            <p:ph type="ftr" sz="quarter" idx="12"/>
          </p:nvPr>
        </p:nvSpPr>
        <p:spPr>
          <a:xfrm>
            <a:off x="0" y="8769653"/>
            <a:ext cx="6240780" cy="461645"/>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240780" y="8769653"/>
            <a:ext cx="691815" cy="461645"/>
          </a:xfrm>
        </p:spPr>
        <p:txBody>
          <a:bodyPr/>
          <a:lstStyle/>
          <a:p>
            <a:fld id="{EC87E0CF-87F6-4B58-B8B8-DCAB2DAAF3CA}"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35331E-EB02-4594-834B-9080D8953CB7}" type="slidenum">
              <a:rPr lang="en-US" smtClean="0"/>
              <a:pPr/>
              <a:t>4</a:t>
            </a:fld>
            <a:endParaRPr lang="en-US"/>
          </a:p>
        </p:txBody>
      </p:sp>
    </p:spTree>
    <p:extLst>
      <p:ext uri="{BB962C8B-B14F-4D97-AF65-F5344CB8AC3E}">
        <p14:creationId xmlns:p14="http://schemas.microsoft.com/office/powerpoint/2010/main" val="119527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818">
              <a:defRPr/>
            </a:pPr>
            <a:r>
              <a:rPr lang="en-US" dirty="0"/>
              <a:t>The purpose of the proposed Baltimore-Washington Rail Intermodal Facility at the Mount Clare Yard in southwest Baltimore is to transfer goods “between trucks and trains for either ‘long-haul’ rail service to markets outside of the region or ‘short-haul’ truck delivery to local warehouses, retailers and other businesses within the region”.  </a:t>
            </a:r>
          </a:p>
          <a:p>
            <a:pPr defTabSz="923818">
              <a:defRPr/>
            </a:pPr>
            <a:endParaRPr lang="en-US" dirty="0"/>
          </a:p>
          <a:p>
            <a:pPr defTabSz="923818">
              <a:defRPr/>
            </a:pPr>
            <a:r>
              <a:rPr lang="en-US" dirty="0"/>
              <a:t>The proposed facility would include over 65 acres, produce 350 truck trips per day (up to 30-40/hour), accept 5 trains entering and exiting the facility per day, produce 85,000 container lifts per day and operate 24/7, 365 days a year.</a:t>
            </a:r>
          </a:p>
          <a:p>
            <a:pPr defTabSz="923818">
              <a:defRPr/>
            </a:pPr>
            <a:endParaRPr lang="en-US" dirty="0"/>
          </a:p>
          <a:p>
            <a:pPr defTabSz="923818">
              <a:defRPr/>
            </a:pPr>
            <a:r>
              <a:rPr lang="en-US" dirty="0"/>
              <a:t>The National Center for Healthy Housing conducted a health impact assessment (HIA) to assess the potential impacts of the development on the residents of the Morrell Park and </a:t>
            </a:r>
            <a:r>
              <a:rPr lang="en-US" dirty="0" err="1"/>
              <a:t>Violetville</a:t>
            </a:r>
            <a:r>
              <a:rPr lang="en-US" dirty="0"/>
              <a:t> area.  The HIA also identified opportunities to mitigate potential health impacts in the facility’s design, construction, and operations.</a:t>
            </a:r>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study found that</a:t>
            </a:r>
            <a:r>
              <a:rPr lang="en-US" baseline="0" dirty="0" smtClean="0"/>
              <a:t> the proposed facility would have a negative impact on an already stressed population.</a:t>
            </a:r>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fall of 2012, MDOT and CSX announced that the facility would be constructed at CSX’s existing Mount Clare Yard in the Morrell Park neighborhood in southwest Baltimore.  Unlike prior sites that were considered for the facility, the State announced that federal funds would no longer be used for the project, which meant that the federal environmental review process (including community-wide notices and meetings) would no longer be required.  MDOT and CSX planned to gain support for the project through presentations at individual community association meetings.    </a:t>
            </a:r>
          </a:p>
          <a:p>
            <a:endParaRPr lang="en-US" dirty="0"/>
          </a:p>
          <a:p>
            <a:r>
              <a:rPr lang="en-US" dirty="0"/>
              <a:t>Morrell Park has two community associations, which often focus on different areas of concern within the neighborhood.  Their meetings were not heavily attended.  A concern for us was that the majority of residents did not attend these meetings and were not even aware of the project.  The full scope of the facility and negative impacts were not discussed and the decision making process wasn’t clear.  Many of the questions and concerns raised by residents both individually and at the meetings were not thoroughly addressed, went unanswered or were simply dismissed.   It was extremely frustrating.  It was also clear that they intended to build the project without a meaningful, comprehensive development plan that would help stabilize the community and protect it from negative impacts.  Fortunately, NCHH attended several meetings and spoke of their work on the HIA.</a:t>
            </a:r>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Scoping</a:t>
            </a:r>
            <a:r>
              <a:rPr lang="en-US" baseline="0" dirty="0" smtClean="0"/>
              <a:t> Process</a:t>
            </a:r>
          </a:p>
          <a:p>
            <a:pPr>
              <a:buFontTx/>
              <a:buChar char="-"/>
            </a:pPr>
            <a:r>
              <a:rPr lang="en-US" baseline="0" dirty="0" smtClean="0"/>
              <a:t>The scope of the HIA reflected the input and feedback generated through community forums, meetings, trainings and interviews with stakeholders and</a:t>
            </a:r>
          </a:p>
          <a:p>
            <a:pPr>
              <a:buFontTx/>
              <a:buChar char="-"/>
            </a:pPr>
            <a:r>
              <a:rPr lang="en-US" baseline="0" dirty="0" smtClean="0"/>
              <a:t>Narrowed  the focus to six health determinates:  1) air quality, 2) employment, 3) neighborhood resources (property values, schools parks and recreation spaces), 4) noise, 5) traffic safety, and 6) light. </a:t>
            </a:r>
          </a:p>
          <a:p>
            <a:pPr>
              <a:buFontTx/>
              <a:buNone/>
            </a:pPr>
            <a:endParaRPr lang="en-US" dirty="0" smtClean="0"/>
          </a:p>
          <a:p>
            <a:pPr>
              <a:buFontTx/>
              <a:buNone/>
            </a:pPr>
            <a:r>
              <a:rPr lang="en-US" dirty="0" smtClean="0"/>
              <a:t>Focus Groups</a:t>
            </a:r>
          </a:p>
          <a:p>
            <a:pPr>
              <a:buFontTx/>
              <a:buChar char="-"/>
            </a:pPr>
            <a:r>
              <a:rPr lang="en-US" baseline="0" dirty="0" smtClean="0"/>
              <a:t> NCHH recruited focus group participants at local community association meetings.  Community leaders also circulated information about focus groups through their networks and hung fliers at local shops in the neighborhood.  Focus group participants shared their:</a:t>
            </a:r>
          </a:p>
          <a:p>
            <a:pPr>
              <a:buFontTx/>
              <a:buChar char="-"/>
            </a:pPr>
            <a:r>
              <a:rPr lang="en-US" baseline="0" dirty="0" smtClean="0"/>
              <a:t>Opinions about the facility</a:t>
            </a:r>
          </a:p>
          <a:p>
            <a:pPr>
              <a:buFontTx/>
              <a:buChar char="-"/>
            </a:pPr>
            <a:r>
              <a:rPr lang="en-US" baseline="0" dirty="0" smtClean="0"/>
              <a:t>Thoughts on community involvement (or lack of) in the site selection and decision making process</a:t>
            </a:r>
          </a:p>
          <a:p>
            <a:pPr>
              <a:buFontTx/>
              <a:buChar char="-"/>
            </a:pPr>
            <a:r>
              <a:rPr lang="en-US" baseline="0" dirty="0" smtClean="0"/>
              <a:t>Perception of current neighborhood conditions</a:t>
            </a:r>
          </a:p>
          <a:p>
            <a:pPr>
              <a:buFontTx/>
              <a:buChar char="-"/>
            </a:pPr>
            <a:r>
              <a:rPr lang="en-US" baseline="0" dirty="0" smtClean="0"/>
              <a:t>Opportunities and concerns about the project</a:t>
            </a:r>
          </a:p>
          <a:p>
            <a:pPr>
              <a:buFontTx/>
              <a:buNone/>
            </a:pPr>
            <a:endParaRPr lang="en-US" baseline="0" dirty="0" smtClean="0"/>
          </a:p>
          <a:p>
            <a:pPr>
              <a:buFontTx/>
              <a:buNone/>
            </a:pPr>
            <a:r>
              <a:rPr lang="en-US" baseline="0" dirty="0" smtClean="0"/>
              <a:t>Identified Stakeholders</a:t>
            </a:r>
          </a:p>
          <a:p>
            <a:pPr>
              <a:buFontTx/>
              <a:buChar char="-"/>
            </a:pPr>
            <a:r>
              <a:rPr lang="en-US" baseline="0" dirty="0" smtClean="0"/>
              <a:t>Community residents helped NCHH identify stakeholders in the construction and operation of the proposed facility including business owners, local healthcare providers, elected officials and government departments involved in the planning and regulation process.</a:t>
            </a:r>
          </a:p>
          <a:p>
            <a:pPr>
              <a:buFontTx/>
              <a:buChar char="-"/>
            </a:pPr>
            <a:r>
              <a:rPr lang="en-US" baseline="0" dirty="0" smtClean="0"/>
              <a:t>The associations reached out to some of the stakeholders interviewed for the HIA and created a coalition</a:t>
            </a:r>
          </a:p>
          <a:p>
            <a:pPr>
              <a:buFontTx/>
              <a:buChar char="-"/>
            </a:pPr>
            <a:endParaRPr lang="en-US" baseline="0" dirty="0" smtClean="0"/>
          </a:p>
          <a:p>
            <a:pPr>
              <a:buFontTx/>
              <a:buNone/>
            </a:pPr>
            <a:endParaRPr lang="en-US" dirty="0" smtClean="0"/>
          </a:p>
          <a:p>
            <a:pPr>
              <a:buFontTx/>
              <a:buNone/>
            </a:pPr>
            <a:r>
              <a:rPr lang="en-US" dirty="0" smtClean="0"/>
              <a:t>Recommendations</a:t>
            </a:r>
          </a:p>
          <a:p>
            <a:pPr>
              <a:buFontTx/>
              <a:buNone/>
            </a:pPr>
            <a:r>
              <a:rPr lang="en-US" dirty="0" smtClean="0"/>
              <a:t>Community</a:t>
            </a:r>
            <a:r>
              <a:rPr lang="en-US" baseline="0" dirty="0" smtClean="0"/>
              <a:t> r</a:t>
            </a:r>
            <a:r>
              <a:rPr lang="en-US" dirty="0" smtClean="0"/>
              <a:t>esidents</a:t>
            </a:r>
            <a:r>
              <a:rPr lang="en-US" baseline="0" dirty="0" smtClean="0"/>
              <a:t> had direct input into the specific recommendations presented in the HIA to help mitigate the negative impacts of the facility.  </a:t>
            </a:r>
          </a:p>
          <a:p>
            <a:pPr>
              <a:buFontTx/>
              <a:buNone/>
            </a:pPr>
            <a:r>
              <a:rPr lang="en-US" baseline="0" dirty="0" smtClean="0"/>
              <a:t>- Residents participated in on-line surveys </a:t>
            </a:r>
          </a:p>
          <a:p>
            <a:pPr>
              <a:buFontTx/>
              <a:buChar char="-"/>
            </a:pPr>
            <a:r>
              <a:rPr lang="en-US" baseline="0" dirty="0" smtClean="0"/>
              <a:t>NCHH compiled results and prioritized recommendations</a:t>
            </a:r>
          </a:p>
          <a:p>
            <a:pPr defTabSz="923818">
              <a:defRPr/>
            </a:pPr>
            <a:endParaRPr lang="en-US" dirty="0"/>
          </a:p>
          <a:p>
            <a:pPr defTabSz="923818">
              <a:defRPr/>
            </a:pPr>
            <a:endParaRPr lang="en-US" dirty="0"/>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818">
              <a:defRPr/>
            </a:pPr>
            <a:r>
              <a:rPr lang="en-US" dirty="0"/>
              <a:t>Excerpts from focus groups and interviews with residents, community leaders, business owners, local healthcare providers, environmental groups, and government personnel.</a:t>
            </a:r>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Community Demographics</a:t>
            </a:r>
          </a:p>
          <a:p>
            <a:r>
              <a:rPr lang="en-US" dirty="0"/>
              <a:t> The Morrell Park/</a:t>
            </a:r>
            <a:r>
              <a:rPr lang="en-US" dirty="0" err="1"/>
              <a:t>Violetville</a:t>
            </a:r>
            <a:r>
              <a:rPr lang="en-US" dirty="0"/>
              <a:t> Community Statistical Area1 (CSA), where the proposed intermodal facility would be located, has a greater population of white residents and </a:t>
            </a:r>
          </a:p>
          <a:p>
            <a:r>
              <a:rPr lang="en-US" dirty="0"/>
              <a:t>residents age 65 or older than that of the city, Baltimore County, and the state as a whole. The median household income for the area is $39,931—slightly higher than the city as a whole, but substantially lower than Baltimore County ($65,411) and the state ($72,419). </a:t>
            </a:r>
          </a:p>
          <a:p>
            <a:r>
              <a:rPr lang="en-US" i="1" dirty="0"/>
              <a:t>Health </a:t>
            </a:r>
            <a:endParaRPr lang="en-US" dirty="0"/>
          </a:p>
          <a:p>
            <a:r>
              <a:rPr lang="en-US" dirty="0"/>
              <a:t> The residents living in the CSA have higher rates of age-adjusted mortality and heart disease, all cancer and lung cancer deaths, and deaths linked to chronic diseases of the lower respiratory system (e.g., chronic obstructive pulmonary disease, emphysema, bronchitis, and asthma) compared with Baltimore City and Maryland residents as a whole. </a:t>
            </a:r>
          </a:p>
          <a:p>
            <a:endParaRPr lang="en-US" dirty="0"/>
          </a:p>
          <a:p>
            <a:r>
              <a:rPr lang="en-US" i="1" dirty="0"/>
              <a:t>Air Quality </a:t>
            </a:r>
          </a:p>
          <a:p>
            <a:r>
              <a:rPr lang="en-US" dirty="0"/>
              <a:t>The introduction of the intermodal facility at the Mount Clare site will increase the frequency of freight transport moving through the surrounding residential areas, resulting in emissions of numerous hazardous chemicals. These include particulate matter (PM), nitrogen oxides (</a:t>
            </a:r>
            <a:r>
              <a:rPr lang="en-US" dirty="0" err="1"/>
              <a:t>NOx</a:t>
            </a:r>
            <a:r>
              <a:rPr lang="en-US" dirty="0"/>
              <a:t>), sulfur oxides (</a:t>
            </a:r>
            <a:r>
              <a:rPr lang="en-US" dirty="0" err="1"/>
              <a:t>SOx</a:t>
            </a:r>
            <a:r>
              <a:rPr lang="en-US" dirty="0"/>
              <a:t>), volatile organic compounds (VOCs), and carbon monoxide (CO). </a:t>
            </a:r>
          </a:p>
          <a:p>
            <a:r>
              <a:rPr lang="en-US" dirty="0"/>
              <a:t> Our air quality analysis examined the baseline levels of particulate matter less than 2.5 micrometers in diameter (PM2.5). We found that the area surrounding the proposed site is currently in attainment with the U.S. Environmental Protection Agency’s (EPA’s) National Ambient Air Quality (NAAQ) standard for PM2.5, but is already level with the more health protective World Health Organization (WHO) air quality threshold for the pollutant. Measuring from the nearest air quality monitoring station (4 miles away), the present conditions in the community for PM2.5 annually average 10 micrograms per cubic meter (</a:t>
            </a:r>
            <a:r>
              <a:rPr lang="en-US" dirty="0" err="1"/>
              <a:t>μg</a:t>
            </a:r>
            <a:r>
              <a:rPr lang="en-US" dirty="0"/>
              <a:t>/m3), which compares with EPA’s annual NAAQ standard of 12 </a:t>
            </a:r>
            <a:r>
              <a:rPr lang="en-US" dirty="0" err="1"/>
              <a:t>μg</a:t>
            </a:r>
            <a:r>
              <a:rPr lang="en-US" dirty="0"/>
              <a:t>/m3 and the WHO annual guideline of 10 </a:t>
            </a:r>
            <a:r>
              <a:rPr lang="en-US" dirty="0" err="1"/>
              <a:t>ug</a:t>
            </a:r>
            <a:r>
              <a:rPr lang="en-US" dirty="0"/>
              <a:t>/m3 (World Health Organization, 2000). </a:t>
            </a:r>
          </a:p>
          <a:p>
            <a:r>
              <a:rPr lang="en-US" dirty="0"/>
              <a:t> Using conservative models2, we found that air quality near the proposed site will worsen due to increased truck traffic. If trucks were concentrated in two peak hour periods (morning and evening), the maximum additional exposure of residents to PM2.5 would be an estimated 0.8 </a:t>
            </a:r>
            <a:r>
              <a:rPr lang="en-US" dirty="0" err="1"/>
              <a:t>μg</a:t>
            </a:r>
            <a:r>
              <a:rPr lang="en-US" dirty="0"/>
              <a:t>/m3 during a peak period on any given day. </a:t>
            </a:r>
          </a:p>
          <a:p>
            <a:r>
              <a:rPr lang="en-US" dirty="0"/>
              <a:t> Using data from the census block groups surrounding the proposed site location for 3,933 individuals over age 30, we calculated the excess annual mortality rate attributable to PM2.5 exposure that could result from the facility. The maximum modeled changes in air </a:t>
            </a:r>
          </a:p>
          <a:p>
            <a:endParaRPr lang="en-US" dirty="0"/>
          </a:p>
          <a:p>
            <a:r>
              <a:rPr lang="en-US" i="1" dirty="0"/>
              <a:t>Employment </a:t>
            </a:r>
          </a:p>
          <a:p>
            <a:r>
              <a:rPr lang="en-US" dirty="0"/>
              <a:t> The current unemployment rates in two of the census tracts surrounding the proposed facility are substantially higher than those of the city of Baltimore and the state of Maryland when comparing demographically similar populations. For example, unemployment rates of white residents in Morrell Park/</a:t>
            </a:r>
            <a:r>
              <a:rPr lang="en-US" dirty="0" err="1"/>
              <a:t>Violetville</a:t>
            </a:r>
            <a:r>
              <a:rPr lang="en-US" dirty="0"/>
              <a:t> census tracts 2502.06 and 2503.03 (9.3% and 15.7%, respectively) are significantly higher than those in both the city of Baltimore and Maryland (6.5% and 5.5%, respectively). Similarly, 31.5% of African-Americans in census tract 2503.03 are unemployed, compared with 16.4% of African-Americans in the city and 11.0% in the state. </a:t>
            </a:r>
          </a:p>
          <a:p>
            <a:r>
              <a:rPr lang="en-US" dirty="0"/>
              <a:t> A study by Towson University predicted that the intermodal facility will create 45 jobs onsite, which will be transferred directly from existing jobs at the </a:t>
            </a:r>
            <a:r>
              <a:rPr lang="en-US" dirty="0" err="1"/>
              <a:t>Seagirt</a:t>
            </a:r>
            <a:r>
              <a:rPr lang="en-US" dirty="0"/>
              <a:t> Marine Terminal. The study estimated that the facility will produce 192 direct jobs for contractors who transport goods, 490 jobs during the construction phase, and 84 jobs induced from spending in local economies (</a:t>
            </a:r>
            <a:r>
              <a:rPr lang="en-US" dirty="0" err="1"/>
              <a:t>Irani</a:t>
            </a:r>
            <a:r>
              <a:rPr lang="en-US" dirty="0"/>
              <a:t> et al., 2012). Focus group findings revealed concerns that those who are unemployed or underemployed in the community may not be eligible for the jobs that are created by the facility due to a misalignment in skills and training. </a:t>
            </a:r>
          </a:p>
          <a:p>
            <a:endParaRPr lang="en-US" dirty="0"/>
          </a:p>
          <a:p>
            <a:r>
              <a:rPr lang="en-US" i="1" dirty="0"/>
              <a:t>Neighborhood Resources </a:t>
            </a:r>
          </a:p>
          <a:p>
            <a:r>
              <a:rPr lang="en-US" dirty="0"/>
              <a:t> Based on the literature, we predict the facility could decrease residential property values for homes adjacent to the proposed site. Studies show a correlation between increased roadway traffic and diminished residential property values. Parts of the CSA are already rated as stressed housing markets by the City of Baltimore. Decrements in housing value could further exacerbate the market conditions in certain parts of the CSA. </a:t>
            </a:r>
          </a:p>
          <a:p>
            <a:r>
              <a:rPr lang="en-US" dirty="0"/>
              <a:t> Increased traffic on truck transit routes to the Mount Clare site is a potential threat to the use of park spaces, including a small memorial garden on Washington Boulevard. In addition, Gibbons Commons, which is expected to be a significant community asset with its recreational facilities and a baseball field, is slated for construction on </a:t>
            </a:r>
            <a:r>
              <a:rPr lang="en-US" dirty="0" err="1"/>
              <a:t>Wilkens</a:t>
            </a:r>
            <a:r>
              <a:rPr lang="en-US" dirty="0"/>
              <a:t> Avenue, one of the roads that will be used as a thoroughfare for facility truck traffic. </a:t>
            </a:r>
          </a:p>
          <a:p>
            <a:endParaRPr lang="en-US" dirty="0"/>
          </a:p>
          <a:p>
            <a:r>
              <a:rPr lang="en-US" i="1" dirty="0"/>
              <a:t>Noise </a:t>
            </a:r>
          </a:p>
          <a:p>
            <a:r>
              <a:rPr lang="en-US" dirty="0"/>
              <a:t> Focus group participants describe the current neighborhood conditions as quiet and peaceful. CSX is completing a noise study to predict changes in noise levels caused by operation of the facility, but these data were not available at the time of publication. </a:t>
            </a:r>
          </a:p>
          <a:p>
            <a:r>
              <a:rPr lang="en-US" dirty="0"/>
              <a:t> A causal effect of noise on annoyance5 has been well established at 50-55 </a:t>
            </a:r>
            <a:r>
              <a:rPr lang="en-US" dirty="0" err="1"/>
              <a:t>dBA</a:t>
            </a:r>
            <a:r>
              <a:rPr lang="en-US" dirty="0"/>
              <a:t> (Berglund et al., 1999), and sleep disturbance begins at 55-60 </a:t>
            </a:r>
            <a:r>
              <a:rPr lang="en-US" dirty="0" err="1"/>
              <a:t>dBA</a:t>
            </a:r>
            <a:r>
              <a:rPr lang="en-US" dirty="0"/>
              <a:t>. For comparison, a truck with more than three axels going 37 mph creates 83 </a:t>
            </a:r>
            <a:r>
              <a:rPr lang="en-US" dirty="0" err="1"/>
              <a:t>dBA</a:t>
            </a:r>
            <a:r>
              <a:rPr lang="en-US" dirty="0"/>
              <a:t> of noise (</a:t>
            </a:r>
            <a:r>
              <a:rPr lang="en-US" dirty="0" err="1"/>
              <a:t>Ellebjerg</a:t>
            </a:r>
            <a:r>
              <a:rPr lang="en-US" dirty="0"/>
              <a:t>, et al., 2008). Facility operations are expected to produce an average of 300 additional truck trips through the Morrell Park/</a:t>
            </a:r>
            <a:r>
              <a:rPr lang="en-US" dirty="0" err="1"/>
              <a:t>Violetville</a:t>
            </a:r>
            <a:r>
              <a:rPr lang="en-US" dirty="0"/>
              <a:t> neighborhoods daily. </a:t>
            </a:r>
          </a:p>
          <a:p>
            <a:r>
              <a:rPr lang="en-US" dirty="0"/>
              <a:t> Sensitive receptors6 that line </a:t>
            </a:r>
            <a:r>
              <a:rPr lang="en-US" dirty="0" err="1"/>
              <a:t>Wilkens</a:t>
            </a:r>
            <a:r>
              <a:rPr lang="en-US" dirty="0"/>
              <a:t> Avenue – a high school, a hospital, and senior care facilities – will not have any barrier to the increased noise emissions of trucks moving to and from the facility. The new facilities of Gibbons Commons, which are expected to include green spaces, recreational facilities, and grand housing (housing for grandparents raising their grandchildren), will also sit along the intended truck access route for the facility. </a:t>
            </a:r>
          </a:p>
          <a:p>
            <a:endParaRPr lang="en-US" dirty="0"/>
          </a:p>
          <a:p>
            <a:r>
              <a:rPr lang="en-US" i="1" dirty="0"/>
              <a:t>Traffic Safety </a:t>
            </a:r>
          </a:p>
          <a:p>
            <a:r>
              <a:rPr lang="en-US" dirty="0"/>
              <a:t> The Baltimore City Department of Transportation’s Traffic Impact Study of the proposed facility indicates that the baseline conditions of traffic already push the threshold of acceptable quality; the Level of Service rating at the intersection of </a:t>
            </a:r>
            <a:r>
              <a:rPr lang="en-US" dirty="0" err="1"/>
              <a:t>Caton</a:t>
            </a:r>
            <a:r>
              <a:rPr lang="en-US" dirty="0"/>
              <a:t> Avenue and </a:t>
            </a:r>
            <a:r>
              <a:rPr lang="en-US" dirty="0" err="1"/>
              <a:t>Wilkens</a:t>
            </a:r>
            <a:r>
              <a:rPr lang="en-US" dirty="0"/>
              <a:t> Avenue is currently a ‘D,’ which is the considered the lowest acceptable rating of quality of service for Baltimore City intersections. </a:t>
            </a:r>
          </a:p>
          <a:p>
            <a:r>
              <a:rPr lang="en-US" dirty="0"/>
              <a:t> Focus group participants predicted that the addition of trucks that will accompany the operation of the new intermodal facility will exacerbate their current traffic problems with congestion. Safety was a concern, as drivers were worried about sharing roadways with more tractor trailers. Efforts to obtain baseline vehicular crash data from the City of Baltimore for the Morrell Park/</a:t>
            </a:r>
            <a:r>
              <a:rPr lang="en-US" dirty="0" err="1"/>
              <a:t>Violetville</a:t>
            </a:r>
            <a:r>
              <a:rPr lang="en-US" dirty="0"/>
              <a:t> area were unsuccessful and therefore quantitative predictions of the impact of the increased truck traffic on injuries and fatalities are not provided in this report. </a:t>
            </a:r>
          </a:p>
          <a:p>
            <a:endParaRPr lang="en-US" dirty="0"/>
          </a:p>
          <a:p>
            <a:r>
              <a:rPr lang="en-US" i="1" dirty="0"/>
              <a:t>Light </a:t>
            </a:r>
          </a:p>
          <a:p>
            <a:r>
              <a:rPr lang="en-US" dirty="0"/>
              <a:t> Lighting was raised by several focus group participants as an issue of concern. Homeowners with properties directly adjacent to the Mount Clare Yard described concerns about light from the facility site flooding their properties at night. Residents also described negative impacts on privacy and safety attributable to the lighting and hours of facility operation. </a:t>
            </a:r>
          </a:p>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043" y="4953001"/>
            <a:ext cx="7681913" cy="838200"/>
          </a:xfrm>
        </p:spPr>
        <p:txBody>
          <a:bodyPr>
            <a:noAutofit/>
          </a:bodyPr>
          <a:lstStyle>
            <a:lvl1pPr>
              <a:lnSpc>
                <a:spcPct val="90000"/>
              </a:lnSpc>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4724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2343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5216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2837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739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2103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2108269"/>
          </a:xfrm>
        </p:spPr>
        <p:txBody>
          <a:bodyPr/>
          <a:lstStyle>
            <a:lvl1pPr>
              <a:lnSpc>
                <a:spcPct val="90000"/>
              </a:lnSpc>
              <a:buFont typeface="Arial" pitchFamily="34" charset="0"/>
              <a:buChar char="•"/>
              <a:defRPr>
                <a:solidFill>
                  <a:schemeClr val="tx1">
                    <a:lumMod val="75000"/>
                    <a:lumOff val="25000"/>
                  </a:schemeClr>
                </a:solidFill>
                <a:latin typeface="+mj-lt"/>
              </a:defRPr>
            </a:lvl1pPr>
            <a:lvl2pPr>
              <a:lnSpc>
                <a:spcPct val="90000"/>
              </a:lnSpc>
              <a:buFont typeface="Arial" pitchFamily="34" charset="0"/>
              <a:buChar char="•"/>
              <a:defRPr>
                <a:solidFill>
                  <a:schemeClr val="tx1">
                    <a:lumMod val="75000"/>
                    <a:lumOff val="25000"/>
                  </a:schemeClr>
                </a:solidFill>
                <a:latin typeface="+mj-lt"/>
              </a:defRPr>
            </a:lvl2pPr>
            <a:lvl3pPr>
              <a:lnSpc>
                <a:spcPct val="90000"/>
              </a:lnSpc>
              <a:buFont typeface="Arial" pitchFamily="34" charset="0"/>
              <a:buChar char="•"/>
              <a:defRPr>
                <a:solidFill>
                  <a:schemeClr val="tx1">
                    <a:lumMod val="75000"/>
                    <a:lumOff val="25000"/>
                  </a:schemeClr>
                </a:solidFill>
                <a:latin typeface="+mj-lt"/>
              </a:defRPr>
            </a:lvl3pPr>
            <a:lvl4pPr>
              <a:lnSpc>
                <a:spcPct val="90000"/>
              </a:lnSpc>
              <a:buFont typeface="Arial" pitchFamily="34" charset="0"/>
              <a:buChar char="•"/>
              <a:defRPr>
                <a:solidFill>
                  <a:schemeClr val="tx1">
                    <a:lumMod val="75000"/>
                    <a:lumOff val="25000"/>
                  </a:schemeClr>
                </a:solidFill>
                <a:latin typeface="+mj-lt"/>
              </a:defRPr>
            </a:lvl4pPr>
            <a:lvl5pPr>
              <a:lnSpc>
                <a:spcPct val="90000"/>
              </a:lnSpc>
              <a:buFont typeface="Arial" pitchFamily="34" charset="0"/>
              <a:buChar char="•"/>
              <a:defRPr>
                <a:solidFill>
                  <a:schemeClr val="tx1">
                    <a:lumMod val="75000"/>
                    <a:lumOff val="25000"/>
                  </a:schemeClr>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fld id="{D7568A8D-47AD-4AE9-98F0-B02E7F14949D}" type="datetime1">
              <a:rPr lang="en-US"/>
              <a:pPr>
                <a:defRPr/>
              </a:pPr>
              <a:t>6/18/2015</a:t>
            </a:fld>
            <a:endParaRPr lang="en-US"/>
          </a:p>
        </p:txBody>
      </p:sp>
      <p:sp>
        <p:nvSpPr>
          <p:cNvPr id="5" name="Rectangle 3"/>
          <p:cNvSpPr>
            <a:spLocks noGrp="1" noChangeArrowheads="1"/>
          </p:cNvSpPr>
          <p:nvPr>
            <p:ph type="sldNum" sz="quarter" idx="11"/>
          </p:nvPr>
        </p:nvSpPr>
        <p:spPr>
          <a:xfrm>
            <a:off x="6553200" y="6356350"/>
            <a:ext cx="2133600" cy="365125"/>
          </a:xfrm>
          <a:prstGeom prst="rect">
            <a:avLst/>
          </a:prstGeom>
        </p:spPr>
        <p:txBody>
          <a:bodyPr/>
          <a:lstStyle>
            <a:lvl1pPr>
              <a:defRPr/>
            </a:lvl1pPr>
          </a:lstStyle>
          <a:p>
            <a:pPr>
              <a:defRPr/>
            </a:pPr>
            <a:fld id="{385A1023-96EF-4200-A5BC-628769C11746}" type="slidenum">
              <a:rPr lang="en-US"/>
              <a:pPr>
                <a:defRPr/>
              </a:pPr>
              <a:t>‹#›</a:t>
            </a:fld>
            <a:endParaRPr lang="en-US"/>
          </a:p>
        </p:txBody>
      </p:sp>
      <p:sp>
        <p:nvSpPr>
          <p:cNvPr id="6" name="Rectangle 14"/>
          <p:cNvSpPr>
            <a:spLocks noGrp="1" noChangeArrowheads="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2108269"/>
          </a:xfrm>
          <a:prstGeom prst="rect">
            <a:avLst/>
          </a:prstGeom>
        </p:spPr>
        <p:txBody>
          <a:bodyPr/>
          <a:lstStyle>
            <a:lvl1pPr>
              <a:lnSpc>
                <a:spcPct val="90000"/>
              </a:lnSpc>
              <a:buFont typeface="Arial" pitchFamily="34" charset="0"/>
              <a:buChar char="•"/>
              <a:defRPr>
                <a:solidFill>
                  <a:schemeClr val="tx1">
                    <a:lumMod val="75000"/>
                    <a:lumOff val="25000"/>
                  </a:schemeClr>
                </a:solidFill>
                <a:latin typeface="+mj-lt"/>
              </a:defRPr>
            </a:lvl1pPr>
            <a:lvl2pPr>
              <a:lnSpc>
                <a:spcPct val="90000"/>
              </a:lnSpc>
              <a:buFont typeface="Arial" pitchFamily="34" charset="0"/>
              <a:buChar char="•"/>
              <a:defRPr>
                <a:solidFill>
                  <a:schemeClr val="tx1">
                    <a:lumMod val="75000"/>
                    <a:lumOff val="25000"/>
                  </a:schemeClr>
                </a:solidFill>
                <a:latin typeface="+mj-lt"/>
              </a:defRPr>
            </a:lvl2pPr>
            <a:lvl3pPr>
              <a:lnSpc>
                <a:spcPct val="90000"/>
              </a:lnSpc>
              <a:buFont typeface="Arial" pitchFamily="34" charset="0"/>
              <a:buChar char="•"/>
              <a:defRPr>
                <a:solidFill>
                  <a:schemeClr val="tx1">
                    <a:lumMod val="75000"/>
                    <a:lumOff val="25000"/>
                  </a:schemeClr>
                </a:solidFill>
                <a:latin typeface="+mj-lt"/>
              </a:defRPr>
            </a:lvl3pPr>
            <a:lvl4pPr>
              <a:lnSpc>
                <a:spcPct val="90000"/>
              </a:lnSpc>
              <a:buFont typeface="Arial" pitchFamily="34" charset="0"/>
              <a:buChar char="•"/>
              <a:defRPr>
                <a:solidFill>
                  <a:schemeClr val="tx1">
                    <a:lumMod val="75000"/>
                    <a:lumOff val="25000"/>
                  </a:schemeClr>
                </a:solidFill>
                <a:latin typeface="+mj-lt"/>
              </a:defRPr>
            </a:lvl4pPr>
            <a:lvl5pPr>
              <a:lnSpc>
                <a:spcPct val="90000"/>
              </a:lnSpc>
              <a:buFont typeface="Arial" pitchFamily="34" charset="0"/>
              <a:buChar char="•"/>
              <a:defRPr>
                <a:solidFill>
                  <a:schemeClr val="tx1">
                    <a:lumMod val="75000"/>
                    <a:lumOff val="25000"/>
                  </a:schemeClr>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951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81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9129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09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CE837B-2136-0747-8FE7-307F9170EE7E}" type="datetimeFigureOut">
              <a:rPr lang="en-US" smtClean="0">
                <a:solidFill>
                  <a:prstClr val="black">
                    <a:tint val="75000"/>
                  </a:prstClr>
                </a:solidFill>
                <a:latin typeface="Calibri"/>
              </a:rPr>
              <a:pPr/>
              <a:t>6/18/2015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1E31C7E-E49D-DA43-A98B-787A13802D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11684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tif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solidFill>
            <a:schemeClr val="accent2"/>
          </a:solidFill>
          <a:effectLst>
            <a:outerShdw blurRad="50800" dist="38100" dir="2700000" algn="tl" rotWithShape="0">
              <a:prstClr val="black">
                <a:alpha val="40000"/>
              </a:prstClr>
            </a:outerShdw>
          </a:effectLst>
          <a:latin typeface="Tw Cen MT" pitchFamily="34" charset="0"/>
          <a:ea typeface="+mn-ea"/>
          <a:cs typeface="Arial" charset="0"/>
        </a:defRPr>
      </a:lvl1pPr>
    </p:titleStyle>
    <p:body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7608757"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Background-Template.tif"/>
          <p:cNvPicPr>
            <a:picLocks noChangeAspect="1"/>
          </p:cNvPicPr>
          <p:nvPr userDrawn="1"/>
        </p:nvPicPr>
        <p:blipFill>
          <a:blip r:embed="rId5" cstate="print"/>
          <a:stretch>
            <a:fillRect/>
          </a:stretch>
        </p:blipFill>
        <p:spPr>
          <a:xfrm>
            <a:off x="0" y="1143000"/>
            <a:ext cx="9144000" cy="5715000"/>
          </a:xfrm>
          <a:prstGeom prst="rect">
            <a:avLst/>
          </a:prstGeom>
        </p:spPr>
      </p:pic>
      <p:pic>
        <p:nvPicPr>
          <p:cNvPr id="6" name="Picture 5" descr="white logo no background.png"/>
          <p:cNvPicPr>
            <a:picLocks noChangeAspect="1"/>
          </p:cNvPicPr>
          <p:nvPr userDrawn="1"/>
        </p:nvPicPr>
        <p:blipFill>
          <a:blip r:embed="rId6" cstate="print">
            <a:duotone>
              <a:schemeClr val="accent2">
                <a:shade val="45000"/>
                <a:satMod val="135000"/>
              </a:schemeClr>
              <a:prstClr val="white"/>
            </a:duotone>
          </a:blip>
          <a:stretch>
            <a:fillRect/>
          </a:stretch>
        </p:blipFill>
        <p:spPr>
          <a:xfrm>
            <a:off x="8319948" y="127416"/>
            <a:ext cx="674286" cy="698413"/>
          </a:xfrm>
          <a:prstGeom prst="rect">
            <a:avLst/>
          </a:prstGeom>
        </p:spPr>
      </p:pic>
      <p:sp>
        <p:nvSpPr>
          <p:cNvPr id="8" name="Title Placeholder 1"/>
          <p:cNvSpPr txBox="1">
            <a:spLocks/>
          </p:cNvSpPr>
          <p:nvPr userDrawn="1"/>
        </p:nvSpPr>
        <p:spPr>
          <a:xfrm>
            <a:off x="8246964" y="839450"/>
            <a:ext cx="852066" cy="166199"/>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smtClean="0">
                <a:ln w="3175">
                  <a:noFill/>
                </a:ln>
                <a:solidFill>
                  <a:schemeClr val="bg1"/>
                </a:solidFill>
                <a:effectLst/>
                <a:uLnTx/>
                <a:uFillTx/>
                <a:latin typeface="Tw Cen MT" pitchFamily="34" charset="0"/>
                <a:ea typeface="+mn-ea"/>
                <a:cs typeface="Arial" charset="0"/>
              </a:rPr>
              <a:t>www.nchh.org</a:t>
            </a:r>
            <a:endParaRPr kumimoji="0" lang="en-US" sz="1200" b="0" i="0" u="none" strike="noStrike" kern="1200" cap="none" spc="0" normalizeH="0" baseline="0" noProof="0" dirty="0">
              <a:ln w="3175">
                <a:noFill/>
              </a:ln>
              <a:solidFill>
                <a:schemeClr val="bg1"/>
              </a:solidFill>
              <a:effectLst/>
              <a:uLnTx/>
              <a:uFillTx/>
              <a:latin typeface="Tw Cen MT" pitchFamily="34" charset="0"/>
              <a:ea typeface="+mn-ea"/>
              <a:cs typeface="Arial" charset="0"/>
            </a:endParaRPr>
          </a:p>
        </p:txBody>
      </p:sp>
    </p:spTree>
  </p:cSld>
  <p:clrMap bg1="lt1" tx1="dk1" bg2="lt2" tx2="dk2" accent1="accent1" accent2="accent2" accent3="accent3" accent4="accent4" accent5="accent5" accent6="accent6" hlink="hlink" folHlink="folHlink"/>
  <p:sldLayoutIdLst>
    <p:sldLayoutId id="2147483675" r:id="rId1"/>
    <p:sldLayoutId id="2147483678" r:id="rId2"/>
  </p:sldLayoutIdLst>
  <p:transition>
    <p:fade/>
  </p:transition>
  <p:txStyles>
    <p:titleStyle>
      <a:lvl1pPr algn="l" defTabSz="914363" rtl="0" eaLnBrk="1" latinLnBrk="0" hangingPunct="1">
        <a:lnSpc>
          <a:spcPct val="90000"/>
        </a:lnSpc>
        <a:spcBef>
          <a:spcPct val="0"/>
        </a:spcBef>
        <a:buNone/>
        <a:defRPr lang="en-US" sz="4800" b="0" kern="1200" cap="small" spc="-125" baseline="0" dirty="0" smtClean="0">
          <a:ln w="3175">
            <a:noFill/>
          </a:ln>
          <a:solidFill>
            <a:schemeClr val="accent2">
              <a:lumMod val="40000"/>
              <a:lumOff val="60000"/>
            </a:schemeClr>
          </a:solidFill>
          <a:effectLst>
            <a:outerShdw blurRad="50800" dist="38100" dir="2700000" algn="tl" rotWithShape="0">
              <a:prstClr val="black">
                <a:alpha val="40000"/>
              </a:prstClr>
            </a:outerShdw>
          </a:effectLst>
          <a:latin typeface="Tw Cen MT"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069" y="4667277"/>
            <a:ext cx="7608757" cy="498598"/>
          </a:xfrm>
          <a:prstGeom prst="rect">
            <a:avLst/>
          </a:prstGeom>
        </p:spPr>
        <p:txBody>
          <a:bodyPr vert="horz" wrap="square" lIns="0" tIns="0" rIns="0" bIns="0" rtlCol="0" anchor="t">
            <a:spAutoFit/>
          </a:bodyPr>
          <a:lstStyle/>
          <a:p>
            <a:r>
              <a:rPr lang="en-US" dirty="0" smtClean="0"/>
              <a:t>Click to edit Master title style</a:t>
            </a:r>
            <a:endParaRPr lang="en-US" dirty="0"/>
          </a:p>
        </p:txBody>
      </p:sp>
      <p:pic>
        <p:nvPicPr>
          <p:cNvPr id="5" name="Picture 4" descr="Background-Template.tif"/>
          <p:cNvPicPr>
            <a:picLocks noChangeAspect="1"/>
          </p:cNvPicPr>
          <p:nvPr userDrawn="1"/>
        </p:nvPicPr>
        <p:blipFill>
          <a:blip r:embed="rId4" cstate="print"/>
          <a:stretch>
            <a:fillRect/>
          </a:stretch>
        </p:blipFill>
        <p:spPr>
          <a:xfrm>
            <a:off x="0" y="0"/>
            <a:ext cx="9144000" cy="4332157"/>
          </a:xfrm>
          <a:prstGeom prst="rect">
            <a:avLst/>
          </a:prstGeom>
        </p:spPr>
      </p:pic>
      <p:pic>
        <p:nvPicPr>
          <p:cNvPr id="6" name="Picture 5" descr="white logo no background.png"/>
          <p:cNvPicPr>
            <a:picLocks noChangeAspect="1"/>
          </p:cNvPicPr>
          <p:nvPr userDrawn="1"/>
        </p:nvPicPr>
        <p:blipFill>
          <a:blip r:embed="rId5" cstate="print">
            <a:duotone>
              <a:schemeClr val="accent2">
                <a:shade val="45000"/>
                <a:satMod val="135000"/>
              </a:schemeClr>
              <a:prstClr val="white"/>
            </a:duotone>
          </a:blip>
          <a:stretch>
            <a:fillRect/>
          </a:stretch>
        </p:blipFill>
        <p:spPr>
          <a:xfrm>
            <a:off x="7521382" y="4557011"/>
            <a:ext cx="1397901" cy="1447920"/>
          </a:xfrm>
          <a:prstGeom prst="rect">
            <a:avLst/>
          </a:prstGeom>
        </p:spPr>
      </p:pic>
      <p:sp>
        <p:nvSpPr>
          <p:cNvPr id="8" name="Title Placeholder 1"/>
          <p:cNvSpPr txBox="1">
            <a:spLocks/>
          </p:cNvSpPr>
          <p:nvPr userDrawn="1"/>
        </p:nvSpPr>
        <p:spPr>
          <a:xfrm>
            <a:off x="7674963" y="6056025"/>
            <a:ext cx="1139253" cy="221599"/>
          </a:xfrm>
          <a:prstGeom prst="rect">
            <a:avLst/>
          </a:prstGeom>
        </p:spPr>
        <p:txBody>
          <a:bodyPr vert="horz" wrap="square" lIns="0" tIns="0" rIns="0" bIns="0" rtlCol="0" anchor="t">
            <a:spAutoFit/>
          </a:body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smtClean="0">
                <a:ln w="3175">
                  <a:noFill/>
                </a:ln>
                <a:solidFill>
                  <a:schemeClr val="bg1"/>
                </a:solidFill>
                <a:effectLst/>
                <a:uLnTx/>
                <a:uFillTx/>
                <a:latin typeface="Tw Cen MT" pitchFamily="34" charset="0"/>
                <a:ea typeface="+mn-ea"/>
                <a:cs typeface="Arial" charset="0"/>
              </a:rPr>
              <a:t>www.nchh.org</a:t>
            </a:r>
            <a:endParaRPr kumimoji="0" lang="en-US" sz="1600" b="0" i="0" u="none" strike="noStrike" kern="1200" cap="none" spc="0" normalizeH="0" baseline="0" noProof="0" dirty="0">
              <a:ln w="3175">
                <a:noFill/>
              </a:ln>
              <a:solidFill>
                <a:schemeClr val="bg1"/>
              </a:solidFill>
              <a:effectLst/>
              <a:uLnTx/>
              <a:uFillTx/>
              <a:latin typeface="Tw Cen MT" pitchFamily="34" charset="0"/>
              <a:ea typeface="+mn-ea"/>
              <a:cs typeface="Arial" charset="0"/>
            </a:endParaRPr>
          </a:p>
        </p:txBody>
      </p:sp>
    </p:spTree>
  </p:cSld>
  <p:clrMap bg1="lt1" tx1="dk1" bg2="lt2" tx2="dk2" accent1="accent1" accent2="accent2" accent3="accent3" accent4="accent4" accent5="accent5" accent6="accent6" hlink="hlink" folHlink="folHlink"/>
  <p:sldLayoutIdLst>
    <p:sldLayoutId id="2147483677" r:id="rId1"/>
  </p:sldLayoutIdLst>
  <p:transition>
    <p:fade/>
  </p:transition>
  <p:txStyles>
    <p:titleStyle>
      <a:lvl1pPr algn="l" defTabSz="914363" rtl="0" eaLnBrk="1" latinLnBrk="0" hangingPunct="1">
        <a:lnSpc>
          <a:spcPct val="90000"/>
        </a:lnSpc>
        <a:spcBef>
          <a:spcPct val="0"/>
        </a:spcBef>
        <a:buNone/>
        <a:defRPr lang="en-US" sz="3600" b="0" kern="1200" cap="all" spc="-125" baseline="0" dirty="0" smtClean="0">
          <a:ln w="3175">
            <a:noFill/>
          </a:ln>
          <a:solidFill>
            <a:schemeClr val="accent2">
              <a:lumMod val="40000"/>
              <a:lumOff val="60000"/>
            </a:schemeClr>
          </a:solidFill>
          <a:effectLst>
            <a:outerShdw blurRad="50800" dist="38100" dir="2700000" algn="tl" rotWithShape="0">
              <a:prstClr val="black">
                <a:alpha val="40000"/>
              </a:prstClr>
            </a:outerShdw>
          </a:effectLst>
          <a:latin typeface="Tw Cen MT"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0CE837B-2136-0747-8FE7-307F9170EE7E}" type="datetimeFigureOut">
              <a:rPr lang="en-US" smtClean="0">
                <a:solidFill>
                  <a:prstClr val="black">
                    <a:tint val="75000"/>
                  </a:prstClr>
                </a:solidFill>
                <a:latin typeface="Calibri"/>
              </a:rPr>
              <a:pPr defTabSz="457200"/>
              <a:t>6/18/2015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1E31C7E-E49D-DA43-A98B-787A13802D5C}"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89162764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http://www.baltimorebrew.com/content/themes/bbrew/scripts/thumb.php?src=/content/uploads/2013/09/csx-intermodal-morrell-park-1.jpg&amp;w=590&amp;zc=0"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1843257"/>
            <a:ext cx="9144000" cy="2923878"/>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r>
              <a:rPr lang="en-US" sz="3200" b="1" dirty="0" smtClean="0">
                <a:solidFill>
                  <a:schemeClr val="tx1">
                    <a:lumMod val="75000"/>
                    <a:lumOff val="25000"/>
                  </a:schemeClr>
                </a:solidFill>
              </a:rPr>
              <a:t>HIA</a:t>
            </a:r>
            <a:r>
              <a:rPr lang="en-US" sz="3200" b="1" dirty="0">
                <a:solidFill>
                  <a:schemeClr val="tx1">
                    <a:lumMod val="75000"/>
                    <a:lumOff val="25000"/>
                  </a:schemeClr>
                </a:solidFill>
              </a:rPr>
              <a:t> </a:t>
            </a:r>
            <a:r>
              <a:rPr lang="en-US" sz="3200" b="1" dirty="0" smtClean="0">
                <a:solidFill>
                  <a:schemeClr val="tx1">
                    <a:lumMod val="75000"/>
                    <a:lumOff val="25000"/>
                  </a:schemeClr>
                </a:solidFill>
              </a:rPr>
              <a:t>and Community Engagement:</a:t>
            </a:r>
          </a:p>
          <a:p>
            <a:r>
              <a:rPr lang="en-US" sz="3200" b="1" dirty="0" smtClean="0">
                <a:solidFill>
                  <a:schemeClr val="tx1">
                    <a:lumMod val="75000"/>
                    <a:lumOff val="25000"/>
                  </a:schemeClr>
                </a:solidFill>
              </a:rPr>
              <a:t>Community Member Perspectives</a:t>
            </a:r>
          </a:p>
          <a:p>
            <a:endParaRPr lang="en-US" sz="2400" dirty="0" smtClean="0">
              <a:solidFill>
                <a:schemeClr val="tx1">
                  <a:lumMod val="75000"/>
                  <a:lumOff val="25000"/>
                </a:schemeClr>
              </a:solidFill>
            </a:endParaRPr>
          </a:p>
          <a:p>
            <a:r>
              <a:rPr lang="en-US" sz="2400" dirty="0" smtClean="0">
                <a:solidFill>
                  <a:schemeClr val="tx1">
                    <a:lumMod val="75000"/>
                    <a:lumOff val="25000"/>
                  </a:schemeClr>
                </a:solidFill>
              </a:rPr>
              <a:t>Stories from Torrance County, New Mexico and Baltimore, Maryland</a:t>
            </a:r>
          </a:p>
          <a:p>
            <a:endParaRPr lang="en-US" sz="2400" dirty="0">
              <a:solidFill>
                <a:schemeClr val="tx1">
                  <a:lumMod val="75000"/>
                  <a:lumOff val="25000"/>
                </a:schemeClr>
              </a:solidFill>
            </a:endParaRPr>
          </a:p>
          <a:p>
            <a:r>
              <a:rPr lang="en-US" sz="2400" dirty="0" smtClean="0">
                <a:solidFill>
                  <a:schemeClr val="tx1">
                    <a:lumMod val="75000"/>
                    <a:lumOff val="25000"/>
                  </a:schemeClr>
                </a:solidFill>
              </a:rPr>
              <a:t>National HIA Meeting </a:t>
            </a:r>
          </a:p>
          <a:p>
            <a:r>
              <a:rPr lang="en-US" sz="2400" dirty="0" smtClean="0">
                <a:solidFill>
                  <a:schemeClr val="tx1">
                    <a:lumMod val="75000"/>
                    <a:lumOff val="25000"/>
                  </a:schemeClr>
                </a:solidFill>
              </a:rPr>
              <a:t>June 17, 2015</a:t>
            </a:r>
          </a:p>
        </p:txBody>
      </p:sp>
    </p:spTree>
    <p:extLst>
      <p:ext uri="{BB962C8B-B14F-4D97-AF65-F5344CB8AC3E}">
        <p14:creationId xmlns:p14="http://schemas.microsoft.com/office/powerpoint/2010/main" val="3153178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Morrell Park/</a:t>
            </a:r>
            <a:r>
              <a:rPr lang="en-US" dirty="0" err="1" smtClean="0"/>
              <a:t>Violetville</a:t>
            </a:r>
            <a:endParaRPr lang="en-US" dirty="0"/>
          </a:p>
        </p:txBody>
      </p:sp>
      <p:graphicFrame>
        <p:nvGraphicFramePr>
          <p:cNvPr id="4" name="Diagram 3"/>
          <p:cNvGraphicFramePr/>
          <p:nvPr/>
        </p:nvGraphicFramePr>
        <p:xfrm>
          <a:off x="1268730" y="1442720"/>
          <a:ext cx="7658100" cy="5129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Morrell Park/</a:t>
            </a:r>
            <a:r>
              <a:rPr lang="en-US" dirty="0" err="1" smtClean="0"/>
              <a:t>Violetville</a:t>
            </a:r>
            <a:endParaRPr lang="en-US" dirty="0"/>
          </a:p>
        </p:txBody>
      </p:sp>
      <p:graphicFrame>
        <p:nvGraphicFramePr>
          <p:cNvPr id="4" name="Diagram 3"/>
          <p:cNvGraphicFramePr/>
          <p:nvPr/>
        </p:nvGraphicFramePr>
        <p:xfrm>
          <a:off x="1234440" y="1442720"/>
          <a:ext cx="7692390" cy="5129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Bottom Line</a:t>
            </a:r>
            <a:endParaRPr lang="en-US" dirty="0"/>
          </a:p>
        </p:txBody>
      </p:sp>
      <p:sp>
        <p:nvSpPr>
          <p:cNvPr id="3" name="Text Placeholder 2"/>
          <p:cNvSpPr>
            <a:spLocks noGrp="1"/>
          </p:cNvSpPr>
          <p:nvPr>
            <p:ph type="body" sz="quarter" idx="10"/>
          </p:nvPr>
        </p:nvSpPr>
        <p:spPr>
          <a:xfrm>
            <a:off x="-9712386" y="2351216"/>
            <a:ext cx="8040688" cy="415498"/>
          </a:xfrm>
        </p:spPr>
        <p:txBody>
          <a:bodyPr/>
          <a:lstStyle/>
          <a:p>
            <a:r>
              <a:rPr lang="en-US" dirty="0" err="1" smtClean="0"/>
              <a:t>dd</a:t>
            </a:r>
            <a:endParaRPr lang="en-US" dirty="0"/>
          </a:p>
        </p:txBody>
      </p:sp>
      <p:grpSp>
        <p:nvGrpSpPr>
          <p:cNvPr id="29" name="Group 28"/>
          <p:cNvGrpSpPr/>
          <p:nvPr/>
        </p:nvGrpSpPr>
        <p:grpSpPr>
          <a:xfrm>
            <a:off x="-2185060" y="4052339"/>
            <a:ext cx="9144000" cy="2622222"/>
            <a:chOff x="-2185060" y="4052339"/>
            <a:chExt cx="9144000" cy="2622222"/>
          </a:xfrm>
        </p:grpSpPr>
        <p:pic>
          <p:nvPicPr>
            <p:cNvPr id="5" name="Picture 4" descr="truck.png"/>
            <p:cNvPicPr>
              <a:picLocks/>
            </p:cNvPicPr>
            <p:nvPr/>
          </p:nvPicPr>
          <p:blipFill>
            <a:blip r:embed="rId3" cstate="print">
              <a:duotone>
                <a:prstClr val="black"/>
                <a:schemeClr val="accent2">
                  <a:lumMod val="75000"/>
                  <a:tint val="45000"/>
                  <a:satMod val="400000"/>
                </a:schemeClr>
              </a:duotone>
            </a:blip>
            <a:stretch>
              <a:fillRect/>
            </a:stretch>
          </p:blipFill>
          <p:spPr>
            <a:xfrm flipH="1">
              <a:off x="-2185060" y="4052339"/>
              <a:ext cx="9144000" cy="2622222"/>
            </a:xfrm>
            <a:prstGeom prst="rect">
              <a:avLst/>
            </a:prstGeom>
          </p:spPr>
        </p:pic>
        <p:sp>
          <p:nvSpPr>
            <p:cNvPr id="11" name="Rectangle 10"/>
            <p:cNvSpPr/>
            <p:nvPr/>
          </p:nvSpPr>
          <p:spPr>
            <a:xfrm>
              <a:off x="0" y="4361948"/>
              <a:ext cx="4738254" cy="1384995"/>
            </a:xfrm>
            <a:prstGeom prst="rect">
              <a:avLst/>
            </a:prstGeom>
          </p:spPr>
          <p:txBody>
            <a:bodyPr wrap="square">
              <a:spAutoFit/>
            </a:bodyPr>
            <a:lstStyle/>
            <a:p>
              <a:pPr algn="ctr"/>
              <a:r>
                <a:rPr lang="en-US" sz="2800" b="1" dirty="0" smtClean="0">
                  <a:solidFill>
                    <a:schemeClr val="tx1">
                      <a:lumMod val="85000"/>
                      <a:lumOff val="15000"/>
                    </a:schemeClr>
                  </a:solidFill>
                </a:rPr>
                <a:t>Opportunities exist to protect health in the facility’s design, construction, and operations</a:t>
              </a:r>
              <a:endParaRPr lang="en-US" sz="2800" b="1" dirty="0">
                <a:solidFill>
                  <a:schemeClr val="tx1">
                    <a:lumMod val="85000"/>
                    <a:lumOff val="15000"/>
                  </a:schemeClr>
                </a:solidFill>
              </a:endParaRPr>
            </a:p>
          </p:txBody>
        </p:sp>
      </p:grpSp>
      <p:grpSp>
        <p:nvGrpSpPr>
          <p:cNvPr id="28" name="Group 27"/>
          <p:cNvGrpSpPr/>
          <p:nvPr/>
        </p:nvGrpSpPr>
        <p:grpSpPr>
          <a:xfrm>
            <a:off x="166252" y="1271533"/>
            <a:ext cx="9144000" cy="2622222"/>
            <a:chOff x="166252" y="1271533"/>
            <a:chExt cx="9144000" cy="2622222"/>
          </a:xfrm>
        </p:grpSpPr>
        <p:pic>
          <p:nvPicPr>
            <p:cNvPr id="12" name="Picture 11" descr="truck.png"/>
            <p:cNvPicPr>
              <a:picLocks/>
            </p:cNvPicPr>
            <p:nvPr/>
          </p:nvPicPr>
          <p:blipFill>
            <a:blip r:embed="rId3" cstate="print">
              <a:duotone>
                <a:prstClr val="black"/>
                <a:schemeClr val="accent2">
                  <a:lumMod val="75000"/>
                  <a:tint val="45000"/>
                  <a:satMod val="400000"/>
                </a:schemeClr>
              </a:duotone>
            </a:blip>
            <a:stretch>
              <a:fillRect/>
            </a:stretch>
          </p:blipFill>
          <p:spPr>
            <a:xfrm>
              <a:off x="166252" y="1271533"/>
              <a:ext cx="9144000" cy="2622222"/>
            </a:xfrm>
            <a:prstGeom prst="rect">
              <a:avLst/>
            </a:prstGeom>
          </p:spPr>
        </p:pic>
        <p:pic>
          <p:nvPicPr>
            <p:cNvPr id="1027" name="Picture 3" descr="C:\Users\areddy\AppData\Local\Microsoft\Windows\Temporary Internet Files\Content.IE5\2GIWBYLT\MC900441946[1].wmf"/>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rot="16200000">
              <a:off x="2580860" y="1200354"/>
              <a:ext cx="1508168" cy="2070350"/>
            </a:xfrm>
            <a:prstGeom prst="rect">
              <a:avLst/>
            </a:prstGeom>
            <a:noFill/>
          </p:spPr>
        </p:pic>
        <p:sp>
          <p:nvSpPr>
            <p:cNvPr id="9" name="Rectangle 8"/>
            <p:cNvSpPr/>
            <p:nvPr/>
          </p:nvSpPr>
          <p:spPr>
            <a:xfrm>
              <a:off x="2137563" y="1594999"/>
              <a:ext cx="3408218" cy="1200329"/>
            </a:xfrm>
            <a:prstGeom prst="rect">
              <a:avLst/>
            </a:prstGeom>
          </p:spPr>
          <p:txBody>
            <a:bodyPr wrap="square">
              <a:spAutoFit/>
            </a:bodyPr>
            <a:lstStyle/>
            <a:p>
              <a:pPr algn="ctr"/>
              <a:r>
                <a:rPr lang="en-US" sz="2400" b="1" spc="-10" dirty="0" smtClean="0">
                  <a:solidFill>
                    <a:schemeClr val="accent2">
                      <a:lumMod val="50000"/>
                    </a:schemeClr>
                  </a:solidFill>
                </a:rPr>
                <a:t>The facility may worsen air quality and increase disease, injury, and death</a:t>
              </a:r>
              <a:endParaRPr lang="en-US" sz="2400" b="1" spc="-10" dirty="0">
                <a:solidFill>
                  <a:schemeClr val="accent2">
                    <a:lumMod val="50000"/>
                  </a:schemeClr>
                </a:solidFill>
              </a:endParaRPr>
            </a:p>
          </p:txBody>
        </p:sp>
        <p:pic>
          <p:nvPicPr>
            <p:cNvPr id="1036" name="Picture 12" descr="C:\Users\areddy\AppData\Local\Microsoft\Windows\Temporary Internet Files\Content.IE5\JH9D08ZM\MC900440395[1].png"/>
            <p:cNvPicPr>
              <a:picLocks noChangeAspect="1" noChangeArrowheads="1"/>
            </p:cNvPicPr>
            <p:nvPr/>
          </p:nvPicPr>
          <p:blipFill>
            <a:blip r:embed="rId5" cstate="print">
              <a:duotone>
                <a:schemeClr val="accent2">
                  <a:shade val="45000"/>
                  <a:satMod val="135000"/>
                </a:schemeClr>
                <a:prstClr val="white"/>
              </a:duotone>
              <a:lum bright="28000" contrast="-42000"/>
            </a:blip>
            <a:srcRect/>
            <a:stretch>
              <a:fillRect/>
            </a:stretch>
          </p:blipFill>
          <p:spPr bwMode="auto">
            <a:xfrm>
              <a:off x="5379186" y="1274817"/>
              <a:ext cx="1468383" cy="1468383"/>
            </a:xfrm>
            <a:prstGeom prst="rect">
              <a:avLst/>
            </a:prstGeom>
            <a:noFill/>
          </p:spPr>
        </p:pic>
        <p:sp>
          <p:nvSpPr>
            <p:cNvPr id="10" name="Rectangle 9"/>
            <p:cNvSpPr/>
            <p:nvPr/>
          </p:nvSpPr>
          <p:spPr>
            <a:xfrm>
              <a:off x="5842660" y="1476246"/>
              <a:ext cx="3301340" cy="1631216"/>
            </a:xfrm>
            <a:prstGeom prst="rect">
              <a:avLst/>
            </a:prstGeom>
          </p:spPr>
          <p:txBody>
            <a:bodyPr wrap="square">
              <a:spAutoFit/>
            </a:bodyPr>
            <a:lstStyle/>
            <a:p>
              <a:pPr algn="ctr"/>
              <a:r>
                <a:rPr lang="en-US" sz="2000" b="1" dirty="0" smtClean="0">
                  <a:solidFill>
                    <a:schemeClr val="accent2">
                      <a:lumMod val="50000"/>
                    </a:schemeClr>
                  </a:solidFill>
                </a:rPr>
                <a:t>Tax revenues will be dispersed around the state while residents surrounding the site will bear the lion’s share of the negative impacts</a:t>
              </a:r>
              <a:endParaRPr lang="en-US" sz="2000" b="1" dirty="0">
                <a:solidFill>
                  <a:schemeClr val="accent2">
                    <a:lumMod val="50000"/>
                  </a:schemeClr>
                </a:solidFill>
              </a:endParaRPr>
            </a:p>
          </p:txBody>
        </p:sp>
      </p:grpSp>
      <p:cxnSp>
        <p:nvCxnSpPr>
          <p:cNvPr id="24" name="Straight Connector 23"/>
          <p:cNvCxnSpPr/>
          <p:nvPr/>
        </p:nvCxnSpPr>
        <p:spPr>
          <a:xfrm>
            <a:off x="5486403" y="1484416"/>
            <a:ext cx="0" cy="1591293"/>
          </a:xfrm>
          <a:prstGeom prst="line">
            <a:avLst/>
          </a:prstGeom>
          <a:ln>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Empowerment</a:t>
            </a:r>
            <a:endParaRPr lang="en-US" dirty="0"/>
          </a:p>
        </p:txBody>
      </p:sp>
      <p:pic>
        <p:nvPicPr>
          <p:cNvPr id="1027" name="Picture 1" descr="csx crowd dec 16"/>
          <p:cNvPicPr>
            <a:picLocks noChangeAspect="1" noChangeArrowheads="1"/>
          </p:cNvPicPr>
          <p:nvPr/>
        </p:nvPicPr>
        <p:blipFill>
          <a:blip r:embed="rId3" cstate="print"/>
          <a:srcRect/>
          <a:stretch>
            <a:fillRect/>
          </a:stretch>
        </p:blipFill>
        <p:spPr bwMode="auto">
          <a:xfrm>
            <a:off x="4123116" y="1783065"/>
            <a:ext cx="4846332" cy="3683000"/>
          </a:xfrm>
          <a:prstGeom prst="rect">
            <a:avLst/>
          </a:prstGeom>
          <a:noFill/>
          <a:ln w="9525">
            <a:noFill/>
            <a:miter lim="800000"/>
            <a:headEnd/>
            <a:tailEnd/>
          </a:ln>
        </p:spPr>
      </p:pic>
      <p:sp>
        <p:nvSpPr>
          <p:cNvPr id="7" name="Text Placeholder 6"/>
          <p:cNvSpPr txBox="1">
            <a:spLocks/>
          </p:cNvSpPr>
          <p:nvPr/>
        </p:nvSpPr>
        <p:spPr>
          <a:xfrm>
            <a:off x="0" y="1792208"/>
            <a:ext cx="5046720" cy="5099042"/>
          </a:xfrm>
          <a:prstGeom prst="rect">
            <a:avLst/>
          </a:prstGeom>
        </p:spPr>
        <p:txBody>
          <a:bodyPr/>
          <a:lstStyle/>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300" b="1" dirty="0" smtClean="0"/>
              <a:t>Raised Awareness</a:t>
            </a:r>
            <a:endParaRPr kumimoji="0" lang="en-US" sz="2300" b="1" i="0" u="none" strike="noStrike" kern="1200" cap="none" spc="0" normalizeH="0" baseline="0" noProof="0" dirty="0" smtClean="0">
              <a:ln>
                <a:noFill/>
              </a:ln>
              <a:solidFill>
                <a:schemeClr val="tx1"/>
              </a:solidFill>
              <a:effectLst/>
              <a:uLnTx/>
              <a:uFillTx/>
              <a:latin typeface="+mn-lt"/>
              <a:ea typeface="+mn-ea"/>
              <a:cs typeface="+mn-cs"/>
            </a:endParaRPr>
          </a:p>
          <a:p>
            <a:pPr marL="407988" marR="0" lvl="0" indent="-358775"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smtClean="0">
              <a:ln>
                <a:noFill/>
              </a:ln>
              <a:solidFill>
                <a:schemeClr val="tx1"/>
              </a:solidFill>
              <a:effectLst/>
              <a:uLnTx/>
              <a:uFillTx/>
              <a:latin typeface="+mn-lt"/>
              <a:ea typeface="+mn-ea"/>
              <a:cs typeface="+mn-cs"/>
            </a:endParaRPr>
          </a:p>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1200" cap="none" spc="0" normalizeH="0" baseline="0" noProof="0" dirty="0" smtClean="0">
                <a:ln>
                  <a:noFill/>
                </a:ln>
                <a:solidFill>
                  <a:schemeClr val="tx1"/>
                </a:solidFill>
                <a:effectLst/>
                <a:uLnTx/>
                <a:uFillTx/>
                <a:latin typeface="+mn-lt"/>
                <a:ea typeface="+mn-ea"/>
                <a:cs typeface="+mn-cs"/>
              </a:rPr>
              <a:t>United Community and </a:t>
            </a:r>
          </a:p>
          <a:p>
            <a:pPr marL="407988" marR="0" lvl="0" indent="-358775" algn="l" defTabSz="914400" rtl="0" eaLnBrk="1" fontAlgn="auto" latinLnBrk="0" hangingPunct="1">
              <a:lnSpc>
                <a:spcPct val="100000"/>
              </a:lnSpc>
              <a:spcBef>
                <a:spcPts val="0"/>
              </a:spcBef>
              <a:spcAft>
                <a:spcPts val="0"/>
              </a:spcAft>
              <a:buClrTx/>
              <a:buSzTx/>
              <a:tabLst/>
              <a:defRPr/>
            </a:pPr>
            <a:r>
              <a:rPr lang="en-US" sz="2300" b="1" dirty="0" smtClean="0"/>
              <a:t>      Associations</a:t>
            </a:r>
            <a:endParaRPr kumimoji="0" lang="en-US" sz="2300" b="1" i="0" u="none" strike="noStrike" kern="1200" cap="none" spc="0" normalizeH="0" baseline="0" noProof="0" dirty="0" smtClean="0">
              <a:ln>
                <a:noFill/>
              </a:ln>
              <a:solidFill>
                <a:schemeClr val="tx1"/>
              </a:solidFill>
              <a:effectLst/>
              <a:uLnTx/>
              <a:uFillTx/>
              <a:latin typeface="+mn-lt"/>
              <a:ea typeface="+mn-ea"/>
              <a:cs typeface="+mn-cs"/>
            </a:endParaRPr>
          </a:p>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300" b="1" dirty="0" smtClean="0"/>
          </a:p>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1200" cap="none" spc="0" normalizeH="0" baseline="0" noProof="0" dirty="0" smtClean="0">
                <a:ln>
                  <a:noFill/>
                </a:ln>
                <a:solidFill>
                  <a:schemeClr val="tx1"/>
                </a:solidFill>
                <a:effectLst/>
                <a:uLnTx/>
                <a:uFillTx/>
                <a:latin typeface="+mn-lt"/>
                <a:ea typeface="+mn-ea"/>
                <a:cs typeface="+mn-cs"/>
              </a:rPr>
              <a:t>Coalitions Formed</a:t>
            </a:r>
          </a:p>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300" b="1" i="0" u="none" strike="noStrike" kern="1200" cap="none" spc="0" normalizeH="0" baseline="0" noProof="0" dirty="0" smtClean="0">
              <a:ln>
                <a:noFill/>
              </a:ln>
              <a:solidFill>
                <a:schemeClr val="tx1"/>
              </a:solidFill>
              <a:effectLst/>
              <a:uLnTx/>
              <a:uFillTx/>
              <a:latin typeface="+mn-lt"/>
              <a:ea typeface="+mn-ea"/>
              <a:cs typeface="+mn-cs"/>
            </a:endParaRPr>
          </a:p>
          <a:p>
            <a:pPr marL="407988" indent="-358775">
              <a:buFont typeface="Arial" pitchFamily="34" charset="0"/>
              <a:buChar char="•"/>
            </a:pPr>
            <a:r>
              <a:rPr lang="en-US" sz="2300" b="1" dirty="0" smtClean="0"/>
              <a:t>HIA Widely Distributed</a:t>
            </a:r>
          </a:p>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300" b="1" i="0" u="none" strike="noStrike" kern="1200" cap="none" spc="0" normalizeH="0" baseline="0" noProof="0" dirty="0" smtClean="0">
              <a:ln>
                <a:noFill/>
              </a:ln>
              <a:solidFill>
                <a:schemeClr val="tx1"/>
              </a:solidFill>
              <a:effectLst/>
              <a:uLnTx/>
              <a:uFillTx/>
              <a:latin typeface="+mn-lt"/>
              <a:ea typeface="+mn-ea"/>
              <a:cs typeface="+mn-cs"/>
            </a:endParaRPr>
          </a:p>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300" b="1" i="0" u="none" strike="noStrike" kern="1200" cap="none" spc="0" normalizeH="0" baseline="0" noProof="0" dirty="0" smtClean="0">
                <a:ln>
                  <a:noFill/>
                </a:ln>
                <a:solidFill>
                  <a:schemeClr val="tx1"/>
                </a:solidFill>
                <a:effectLst/>
                <a:uLnTx/>
                <a:uFillTx/>
                <a:latin typeface="+mn-lt"/>
                <a:ea typeface="+mn-ea"/>
                <a:cs typeface="+mn-cs"/>
              </a:rPr>
              <a:t>Increased Communications</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chemeClr val="tx1"/>
                </a:solidFill>
                <a:effectLst/>
                <a:uLnTx/>
                <a:uFillTx/>
                <a:latin typeface="+mn-lt"/>
                <a:ea typeface="+mn-ea"/>
                <a:cs typeface="+mn-cs"/>
              </a:rPr>
              <a:t>         </a:t>
            </a:r>
          </a:p>
          <a:p>
            <a:pPr marL="465138" marR="0" lvl="0" indent="-465138"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7608757" cy="664797"/>
          </a:xfrm>
        </p:spPr>
        <p:txBody>
          <a:bodyPr/>
          <a:lstStyle/>
          <a:p>
            <a:r>
              <a:rPr lang="en-US" dirty="0" smtClean="0"/>
              <a:t>Lasting Impact</a:t>
            </a:r>
            <a:endParaRPr lang="en-US" dirty="0"/>
          </a:p>
        </p:txBody>
      </p:sp>
      <p:sp>
        <p:nvSpPr>
          <p:cNvPr id="7" name="Text Placeholder 6"/>
          <p:cNvSpPr txBox="1">
            <a:spLocks/>
          </p:cNvSpPr>
          <p:nvPr/>
        </p:nvSpPr>
        <p:spPr>
          <a:xfrm>
            <a:off x="0" y="1908583"/>
            <a:ext cx="5046720" cy="5099042"/>
          </a:xfrm>
          <a:prstGeom prst="rect">
            <a:avLst/>
          </a:prstGeom>
        </p:spPr>
        <p:txBody>
          <a:bodyPr/>
          <a:lstStyle/>
          <a:p>
            <a:pPr marL="241300" marR="0" lvl="0" indent="-241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300" b="1" dirty="0" smtClean="0"/>
              <a:t>Successful Outcome</a:t>
            </a:r>
          </a:p>
          <a:p>
            <a:pPr marL="241300" marR="0" lvl="0" indent="-2413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300" b="1" dirty="0" smtClean="0"/>
          </a:p>
          <a:p>
            <a:pPr marL="241300" indent="-241300">
              <a:buFont typeface="Arial" pitchFamily="34" charset="0"/>
              <a:buChar char="•"/>
            </a:pPr>
            <a:r>
              <a:rPr lang="en-US" sz="2300" b="1" dirty="0" smtClean="0"/>
              <a:t>Community Involvement</a:t>
            </a:r>
          </a:p>
          <a:p>
            <a:pPr marL="241300" marR="0" lvl="0" indent="-2413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300" b="1" dirty="0" smtClean="0"/>
          </a:p>
          <a:p>
            <a:pPr marL="241300" marR="0" lvl="0" indent="-2413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300" b="1" dirty="0" smtClean="0"/>
              <a:t>Increased Association</a:t>
            </a:r>
          </a:p>
          <a:p>
            <a:pPr marL="241300" marR="0" lvl="0" indent="-241300" algn="l" defTabSz="914400" rtl="0" eaLnBrk="1" fontAlgn="auto" latinLnBrk="0" hangingPunct="1">
              <a:lnSpc>
                <a:spcPct val="100000"/>
              </a:lnSpc>
              <a:spcBef>
                <a:spcPts val="0"/>
              </a:spcBef>
              <a:spcAft>
                <a:spcPts val="0"/>
              </a:spcAft>
              <a:buClrTx/>
              <a:buSzTx/>
              <a:tabLst/>
              <a:defRPr/>
            </a:pPr>
            <a:r>
              <a:rPr lang="en-US" sz="2300" b="1" dirty="0" smtClean="0"/>
              <a:t>      Membership</a:t>
            </a:r>
          </a:p>
          <a:p>
            <a:pPr marL="407988" marR="0" lvl="0" indent="-358775" algn="l" defTabSz="914400" rtl="0" eaLnBrk="1" fontAlgn="auto" latinLnBrk="0" hangingPunct="1">
              <a:lnSpc>
                <a:spcPct val="100000"/>
              </a:lnSpc>
              <a:spcBef>
                <a:spcPts val="0"/>
              </a:spcBef>
              <a:spcAft>
                <a:spcPts val="0"/>
              </a:spcAft>
              <a:buClrTx/>
              <a:buSzTx/>
              <a:tabLst/>
              <a:defRPr/>
            </a:pPr>
            <a:endParaRPr lang="en-US" sz="2300" b="1" dirty="0" smtClean="0"/>
          </a:p>
          <a:p>
            <a:pPr marL="407988" marR="0" lvl="0" indent="-358775"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300" b="1"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smtClean="0">
                <a:ln>
                  <a:noFill/>
                </a:ln>
                <a:solidFill>
                  <a:schemeClr val="tx1"/>
                </a:solidFill>
                <a:effectLst/>
                <a:uLnTx/>
                <a:uFillTx/>
                <a:latin typeface="+mn-lt"/>
                <a:ea typeface="+mn-ea"/>
                <a:cs typeface="+mn-cs"/>
              </a:rPr>
              <a:t>         </a:t>
            </a:r>
          </a:p>
          <a:p>
            <a:pPr marL="465138" marR="0" lvl="0" indent="-465138"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3574382" y="1637587"/>
            <a:ext cx="5453236" cy="4380828"/>
          </a:xfrm>
          <a:prstGeom prst="rect">
            <a:avLst/>
          </a:prstGeom>
          <a:noFill/>
          <a:ln w="9525">
            <a:solidFill>
              <a:schemeClr val="tx1"/>
            </a:solidFill>
            <a:miter lim="800000"/>
            <a:headEnd/>
            <a:tailEnd/>
          </a:ln>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2044627"/>
            <a:ext cx="9144000" cy="1508105"/>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r>
              <a:rPr lang="en-US" sz="3600" b="1" dirty="0" smtClean="0">
                <a:solidFill>
                  <a:prstClr val="black">
                    <a:lumMod val="75000"/>
                    <a:lumOff val="25000"/>
                  </a:prstClr>
                </a:solidFill>
                <a:latin typeface="Calibri"/>
              </a:rPr>
              <a:t>Thank you!</a:t>
            </a:r>
          </a:p>
          <a:p>
            <a:endParaRPr lang="en-US" sz="2800" b="1" dirty="0">
              <a:solidFill>
                <a:prstClr val="black">
                  <a:lumMod val="75000"/>
                  <a:lumOff val="25000"/>
                </a:prstClr>
              </a:solidFill>
              <a:latin typeface="Calibri"/>
            </a:endParaRPr>
          </a:p>
          <a:p>
            <a:r>
              <a:rPr lang="en-US" sz="2800" dirty="0" smtClean="0">
                <a:solidFill>
                  <a:prstClr val="black">
                    <a:lumMod val="75000"/>
                    <a:lumOff val="25000"/>
                  </a:prstClr>
                </a:solidFill>
                <a:latin typeface="Calibri"/>
              </a:rPr>
              <a:t>Questions?</a:t>
            </a:r>
          </a:p>
        </p:txBody>
      </p:sp>
      <p:sp>
        <p:nvSpPr>
          <p:cNvPr id="3" name="TextBox 2"/>
          <p:cNvSpPr txBox="1"/>
          <p:nvPr/>
        </p:nvSpPr>
        <p:spPr>
          <a:xfrm>
            <a:off x="0" y="15490"/>
            <a:ext cx="9144000" cy="1077218"/>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r>
              <a:rPr lang="en-US" sz="3200" b="1" dirty="0">
                <a:solidFill>
                  <a:schemeClr val="tx1">
                    <a:lumMod val="75000"/>
                    <a:lumOff val="25000"/>
                  </a:schemeClr>
                </a:solidFill>
              </a:rPr>
              <a:t>HIA and Community Engagement:</a:t>
            </a:r>
          </a:p>
          <a:p>
            <a:r>
              <a:rPr lang="en-US" sz="3200" b="1" dirty="0">
                <a:solidFill>
                  <a:schemeClr val="tx1">
                    <a:lumMod val="75000"/>
                    <a:lumOff val="25000"/>
                  </a:schemeClr>
                </a:solidFill>
              </a:rPr>
              <a:t>Community Member Perspectives</a:t>
            </a:r>
          </a:p>
        </p:txBody>
      </p:sp>
    </p:spTree>
    <p:extLst>
      <p:ext uri="{BB962C8B-B14F-4D97-AF65-F5344CB8AC3E}">
        <p14:creationId xmlns:p14="http://schemas.microsoft.com/office/powerpoint/2010/main" val="1369166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3999" cy="6858000"/>
          </a:xfrm>
          <a:prstGeom prst="rect">
            <a:avLst/>
          </a:prstGeom>
        </p:spPr>
      </p:pic>
      <p:sp>
        <p:nvSpPr>
          <p:cNvPr id="8" name="Title 4"/>
          <p:cNvSpPr txBox="1">
            <a:spLocks/>
          </p:cNvSpPr>
          <p:nvPr/>
        </p:nvSpPr>
        <p:spPr>
          <a:xfrm>
            <a:off x="46469" y="44308"/>
            <a:ext cx="8859399" cy="136523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b="1" dirty="0" smtClean="0">
                <a:solidFill>
                  <a:schemeClr val="tx1">
                    <a:lumMod val="75000"/>
                    <a:lumOff val="25000"/>
                  </a:schemeClr>
                </a:solidFill>
              </a:rPr>
              <a:t>Lobos CO</a:t>
            </a:r>
            <a:r>
              <a:rPr lang="en-US" sz="3400" b="1" baseline="-25000" dirty="0" smtClean="0">
                <a:solidFill>
                  <a:schemeClr val="tx1">
                    <a:lumMod val="75000"/>
                    <a:lumOff val="25000"/>
                  </a:schemeClr>
                </a:solidFill>
              </a:rPr>
              <a:t>2 </a:t>
            </a:r>
            <a:r>
              <a:rPr lang="en-US" sz="3400" b="1" dirty="0" smtClean="0">
                <a:solidFill>
                  <a:schemeClr val="tx1">
                    <a:lumMod val="75000"/>
                    <a:lumOff val="25000"/>
                  </a:schemeClr>
                </a:solidFill>
              </a:rPr>
              <a:t>pipeline HIA</a:t>
            </a:r>
          </a:p>
          <a:p>
            <a:pPr algn="l"/>
            <a:r>
              <a:rPr lang="en-US" sz="3200" dirty="0" smtClean="0">
                <a:solidFill>
                  <a:schemeClr val="tx1">
                    <a:lumMod val="75000"/>
                    <a:lumOff val="25000"/>
                  </a:schemeClr>
                </a:solidFill>
              </a:rPr>
              <a:t>Torrance County, New Mexico </a:t>
            </a:r>
            <a:endParaRPr lang="en-US" sz="3200" dirty="0">
              <a:solidFill>
                <a:schemeClr val="tx1">
                  <a:lumMod val="75000"/>
                  <a:lumOff val="25000"/>
                </a:schemeClr>
              </a:solidFill>
            </a:endParaRPr>
          </a:p>
        </p:txBody>
      </p:sp>
      <p:sp>
        <p:nvSpPr>
          <p:cNvPr id="11" name="Title 4"/>
          <p:cNvSpPr txBox="1">
            <a:spLocks/>
          </p:cNvSpPr>
          <p:nvPr/>
        </p:nvSpPr>
        <p:spPr>
          <a:xfrm>
            <a:off x="0" y="5793098"/>
            <a:ext cx="9143999" cy="1235291"/>
          </a:xfrm>
          <a:prstGeom prst="rect">
            <a:avLst/>
          </a:prstGeom>
          <a:solidFill>
            <a:schemeClr val="bg1">
              <a:lumMod val="85000"/>
              <a:alpha val="42000"/>
            </a:schemeClr>
          </a:solidFill>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100" b="1" dirty="0" smtClean="0">
                <a:solidFill>
                  <a:schemeClr val="tx1">
                    <a:lumMod val="75000"/>
                    <a:lumOff val="25000"/>
                  </a:schemeClr>
                </a:solidFill>
              </a:rPr>
              <a:t>Mark Clark – Health Promotion Specialist, NM Department of Health</a:t>
            </a:r>
          </a:p>
          <a:p>
            <a:pPr algn="l"/>
            <a:r>
              <a:rPr lang="en-US" sz="5100" b="1" dirty="0" smtClean="0">
                <a:solidFill>
                  <a:schemeClr val="tx1">
                    <a:lumMod val="75000"/>
                    <a:lumOff val="25000"/>
                  </a:schemeClr>
                </a:solidFill>
              </a:rPr>
              <a:t> </a:t>
            </a:r>
          </a:p>
          <a:p>
            <a:pPr algn="l"/>
            <a:r>
              <a:rPr lang="en-US" sz="5100" b="1" dirty="0" smtClean="0">
                <a:solidFill>
                  <a:schemeClr val="tx1">
                    <a:lumMod val="75000"/>
                    <a:lumOff val="25000"/>
                  </a:schemeClr>
                </a:solidFill>
              </a:rPr>
              <a:t>Pat Lincoln – Member of Partnership for a Healthy Torrance County </a:t>
            </a:r>
          </a:p>
          <a:p>
            <a:pPr algn="l"/>
            <a:r>
              <a:rPr lang="en-US" sz="3200" b="1" dirty="0">
                <a:solidFill>
                  <a:schemeClr val="tx1">
                    <a:lumMod val="75000"/>
                    <a:lumOff val="25000"/>
                  </a:schemeClr>
                </a:solidFill>
              </a:rPr>
              <a:t> </a:t>
            </a:r>
          </a:p>
        </p:txBody>
      </p:sp>
    </p:spTree>
    <p:extLst>
      <p:ext uri="{BB962C8B-B14F-4D97-AF65-F5344CB8AC3E}">
        <p14:creationId xmlns:p14="http://schemas.microsoft.com/office/powerpoint/2010/main" val="1183246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14647" y="299258"/>
            <a:ext cx="7223230" cy="6292534"/>
          </a:xfrm>
          <a:prstGeom prst="rect">
            <a:avLst/>
          </a:prstGeom>
          <a:noFill/>
          <a:ln w="9525">
            <a:noFill/>
            <a:miter lim="800000"/>
            <a:headEnd/>
            <a:tailEnd/>
          </a:ln>
        </p:spPr>
      </p:pic>
      <p:sp>
        <p:nvSpPr>
          <p:cNvPr id="2" name="Title 1"/>
          <p:cNvSpPr>
            <a:spLocks noGrp="1"/>
          </p:cNvSpPr>
          <p:nvPr>
            <p:ph type="ctrTitle"/>
          </p:nvPr>
        </p:nvSpPr>
        <p:spPr>
          <a:xfrm>
            <a:off x="3840474" y="1398758"/>
            <a:ext cx="4389120" cy="2873986"/>
          </a:xfrm>
        </p:spPr>
        <p:txBody>
          <a:bodyPr/>
          <a:lstStyle/>
          <a:p>
            <a:r>
              <a:rPr lang="en-US" sz="3600" dirty="0" smtClean="0">
                <a:solidFill>
                  <a:schemeClr val="bg1"/>
                </a:solidFill>
              </a:rPr>
              <a:t>Baltimore-Washington </a:t>
            </a:r>
            <a:br>
              <a:rPr lang="en-US" sz="3600" dirty="0" smtClean="0">
                <a:solidFill>
                  <a:schemeClr val="bg1"/>
                </a:solidFill>
              </a:rPr>
            </a:br>
            <a:r>
              <a:rPr lang="en-US" sz="3600" dirty="0" smtClean="0">
                <a:solidFill>
                  <a:schemeClr val="bg1"/>
                </a:solidFill>
              </a:rPr>
              <a:t>Rail Intermodal </a:t>
            </a:r>
            <a:br>
              <a:rPr lang="en-US" sz="3600" dirty="0" smtClean="0">
                <a:solidFill>
                  <a:schemeClr val="bg1"/>
                </a:solidFill>
              </a:rPr>
            </a:br>
            <a:r>
              <a:rPr lang="en-US" sz="3600" dirty="0" smtClean="0">
                <a:solidFill>
                  <a:schemeClr val="bg1"/>
                </a:solidFill>
              </a:rPr>
              <a:t>Facility Health Impact Assessment</a:t>
            </a:r>
            <a:endParaRPr lang="en-US" sz="3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Text Placeholder 2"/>
          <p:cNvSpPr>
            <a:spLocks noGrp="1"/>
          </p:cNvSpPr>
          <p:nvPr>
            <p:ph type="body" sz="quarter" idx="10"/>
          </p:nvPr>
        </p:nvSpPr>
        <p:spPr>
          <a:xfrm>
            <a:off x="389282" y="1619643"/>
            <a:ext cx="8365436" cy="4622804"/>
          </a:xfrm>
        </p:spPr>
        <p:txBody>
          <a:bodyPr/>
          <a:lstStyle/>
          <a:p>
            <a:pPr>
              <a:buNone/>
            </a:pPr>
            <a:r>
              <a:rPr lang="en-US" sz="2000" i="1" dirty="0" smtClean="0"/>
              <a:t>This project was supported by a grant from the Health Impact Project, a collaboration of the Robert Wood Johnson Foundation and The Pew Charitable Trusts, with funding from The </a:t>
            </a:r>
            <a:r>
              <a:rPr lang="en-US" sz="2000" i="1" dirty="0" err="1" smtClean="0"/>
              <a:t>Kresge</a:t>
            </a:r>
            <a:r>
              <a:rPr lang="en-US" sz="2000" i="1" dirty="0" smtClean="0"/>
              <a:t> Foundation. </a:t>
            </a:r>
          </a:p>
          <a:p>
            <a:pPr>
              <a:buNone/>
            </a:pPr>
            <a:endParaRPr lang="en-US" sz="2000" dirty="0" smtClean="0"/>
          </a:p>
          <a:p>
            <a:pPr>
              <a:buNone/>
            </a:pPr>
            <a:r>
              <a:rPr lang="en-US" sz="2400" dirty="0" smtClean="0">
                <a:solidFill>
                  <a:schemeClr val="accent2">
                    <a:lumMod val="50000"/>
                  </a:schemeClr>
                </a:solidFill>
              </a:rPr>
              <a:t>Authors and Contributors:</a:t>
            </a:r>
          </a:p>
          <a:p>
            <a:r>
              <a:rPr lang="en-US" sz="2000" dirty="0" smtClean="0"/>
              <a:t>Ruth Lindberg, </a:t>
            </a:r>
            <a:r>
              <a:rPr lang="en-US" sz="2000" i="1" dirty="0" smtClean="0"/>
              <a:t>Former Program Manager, National Center for Healthy Housing </a:t>
            </a:r>
          </a:p>
          <a:p>
            <a:r>
              <a:rPr lang="en-US" sz="2000" dirty="0" smtClean="0"/>
              <a:t>Kristina Souders, </a:t>
            </a:r>
            <a:r>
              <a:rPr lang="en-US" sz="2000" i="1" dirty="0" smtClean="0"/>
              <a:t>Research Assistant, National Center for Healthy Housing</a:t>
            </a:r>
          </a:p>
          <a:p>
            <a:r>
              <a:rPr lang="en-US" sz="2000" dirty="0" smtClean="0"/>
              <a:t>Rebecca Morley, </a:t>
            </a:r>
            <a:r>
              <a:rPr lang="en-US" sz="2000" i="1" dirty="0" smtClean="0"/>
              <a:t>Executive Director, National Center for Healthy Housing</a:t>
            </a:r>
          </a:p>
          <a:p>
            <a:r>
              <a:rPr lang="en-US" sz="2000" dirty="0" smtClean="0"/>
              <a:t>Rajiv Bhatia, </a:t>
            </a:r>
            <a:r>
              <a:rPr lang="en-US" sz="2000" i="1" dirty="0" smtClean="0"/>
              <a:t>Project Consultant</a:t>
            </a:r>
          </a:p>
          <a:p>
            <a:r>
              <a:rPr lang="en-US" sz="2000" dirty="0" smtClean="0"/>
              <a:t>Tom Rivard, </a:t>
            </a:r>
            <a:r>
              <a:rPr lang="en-US" sz="2000" i="1" dirty="0" smtClean="0"/>
              <a:t>Project Consultant</a:t>
            </a:r>
          </a:p>
          <a:p>
            <a:r>
              <a:rPr lang="en-US" sz="2000" dirty="0" smtClean="0"/>
              <a:t>Judith Akoto, </a:t>
            </a:r>
            <a:r>
              <a:rPr lang="en-US" sz="2000" i="1" dirty="0" smtClean="0"/>
              <a:t>Project Coordinator, National Center for Healthy Housing</a:t>
            </a:r>
          </a:p>
          <a:p>
            <a:r>
              <a:rPr lang="en-US" sz="2000" dirty="0" smtClean="0"/>
              <a:t>Jonathan Heller, </a:t>
            </a:r>
            <a:r>
              <a:rPr lang="en-US" sz="2000" i="1" dirty="0" smtClean="0"/>
              <a:t>Human Impact Partners</a:t>
            </a:r>
          </a:p>
          <a:p>
            <a:r>
              <a:rPr lang="en-US" sz="2000" dirty="0" smtClean="0"/>
              <a:t>Jill Breysse, </a:t>
            </a:r>
            <a:r>
              <a:rPr lang="en-US" sz="2000" i="1" dirty="0" smtClean="0"/>
              <a:t>Senior Project Manager, National Center for Healthy Housing</a:t>
            </a:r>
          </a:p>
          <a:p>
            <a:endParaRPr lang="en-US" sz="2000"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Background</a:t>
            </a:r>
            <a:endParaRPr lang="en-US" dirty="0"/>
          </a:p>
        </p:txBody>
      </p:sp>
      <p:sp>
        <p:nvSpPr>
          <p:cNvPr id="6" name="Text Placeholder 5"/>
          <p:cNvSpPr>
            <a:spLocks noGrp="1"/>
          </p:cNvSpPr>
          <p:nvPr>
            <p:ph type="body" sz="quarter" idx="10"/>
          </p:nvPr>
        </p:nvSpPr>
        <p:spPr>
          <a:xfrm>
            <a:off x="585728" y="1713817"/>
            <a:ext cx="7972544" cy="2834330"/>
          </a:xfrm>
        </p:spPr>
        <p:txBody>
          <a:bodyPr/>
          <a:lstStyle/>
          <a:p>
            <a:pPr>
              <a:lnSpc>
                <a:spcPct val="100000"/>
              </a:lnSpc>
              <a:buNone/>
            </a:pPr>
            <a:r>
              <a:rPr lang="en-US" sz="2800" dirty="0" smtClean="0"/>
              <a:t>Facility’s Purpose: </a:t>
            </a:r>
          </a:p>
          <a:p>
            <a:pPr>
              <a:lnSpc>
                <a:spcPts val="3700"/>
              </a:lnSpc>
              <a:buNone/>
            </a:pPr>
            <a:r>
              <a:rPr lang="en-US" sz="2800" b="0" i="1" dirty="0" smtClean="0"/>
              <a:t>“To transfer goods between trucks and trains for either ‘long-haul’ rail service to markets outside of the region or ‘short-haul’ truck delivery to local warehouses, retailers and other businesses within the region”</a:t>
            </a:r>
          </a:p>
        </p:txBody>
      </p:sp>
      <p:pic>
        <p:nvPicPr>
          <p:cNvPr id="22" name="Picture 21" descr="train with stats.png"/>
          <p:cNvPicPr>
            <a:picLocks noChangeAspect="1"/>
          </p:cNvPicPr>
          <p:nvPr/>
        </p:nvPicPr>
        <p:blipFill>
          <a:blip r:embed="rId3" cstate="print"/>
          <a:stretch>
            <a:fillRect/>
          </a:stretch>
        </p:blipFill>
        <p:spPr>
          <a:xfrm>
            <a:off x="0" y="5092716"/>
            <a:ext cx="9144000" cy="1284321"/>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302" y="1569263"/>
            <a:ext cx="7692667" cy="4589619"/>
            <a:chOff x="593577" y="1843549"/>
            <a:chExt cx="6606971" cy="3805082"/>
          </a:xfrm>
        </p:grpSpPr>
        <p:pic>
          <p:nvPicPr>
            <p:cNvPr id="8" name="Picture 7" descr="the sun 1.JPG"/>
            <p:cNvPicPr>
              <a:picLocks noChangeAspect="1"/>
            </p:cNvPicPr>
            <p:nvPr/>
          </p:nvPicPr>
          <p:blipFill>
            <a:blip r:embed="rId3" cstate="print"/>
            <a:stretch>
              <a:fillRect/>
            </a:stretch>
          </p:blipFill>
          <p:spPr>
            <a:xfrm>
              <a:off x="594264" y="1843549"/>
              <a:ext cx="3535158" cy="847486"/>
            </a:xfrm>
            <a:prstGeom prst="rect">
              <a:avLst/>
            </a:prstGeom>
            <a:effectLst>
              <a:outerShdw blurRad="50800" dist="38100" dir="5400000" algn="t" rotWithShape="0">
                <a:prstClr val="black">
                  <a:alpha val="40000"/>
                </a:prstClr>
              </a:outerShdw>
            </a:effectLst>
          </p:spPr>
        </p:pic>
        <p:pic>
          <p:nvPicPr>
            <p:cNvPr id="11" name="Picture 10" descr="bmoresun.JPG"/>
            <p:cNvPicPr>
              <a:picLocks noChangeAspect="1"/>
            </p:cNvPicPr>
            <p:nvPr/>
          </p:nvPicPr>
          <p:blipFill>
            <a:blip r:embed="rId4" cstate="print"/>
            <a:stretch>
              <a:fillRect/>
            </a:stretch>
          </p:blipFill>
          <p:spPr>
            <a:xfrm>
              <a:off x="593577" y="2638566"/>
              <a:ext cx="6606971" cy="3010065"/>
            </a:xfrm>
            <a:prstGeom prst="rect">
              <a:avLst/>
            </a:prstGeom>
            <a:effectLst>
              <a:outerShdw blurRad="50800" dist="38100" dir="5400000" algn="t" rotWithShape="0">
                <a:prstClr val="black">
                  <a:alpha val="40000"/>
                </a:prstClr>
              </a:outerShdw>
            </a:effectLst>
          </p:spPr>
        </p:pic>
      </p:grpSp>
      <p:pic>
        <p:nvPicPr>
          <p:cNvPr id="6" name="Picture 2"/>
          <p:cNvPicPr>
            <a:picLocks noChangeAspect="1" noChangeArrowheads="1"/>
          </p:cNvPicPr>
          <p:nvPr/>
        </p:nvPicPr>
        <p:blipFill>
          <a:blip r:embed="rId5" cstate="print"/>
          <a:srcRect/>
          <a:stretch>
            <a:fillRect/>
          </a:stretch>
        </p:blipFill>
        <p:spPr bwMode="auto">
          <a:xfrm>
            <a:off x="5486400" y="1557886"/>
            <a:ext cx="3657600" cy="2425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Players</a:t>
            </a:r>
            <a:endParaRPr lang="en-US" dirty="0"/>
          </a:p>
        </p:txBody>
      </p:sp>
      <p:sp>
        <p:nvSpPr>
          <p:cNvPr id="3" name="Text Placeholder 2"/>
          <p:cNvSpPr>
            <a:spLocks noGrp="1"/>
          </p:cNvSpPr>
          <p:nvPr>
            <p:ph type="body" sz="quarter" idx="10"/>
          </p:nvPr>
        </p:nvSpPr>
        <p:spPr>
          <a:xfrm>
            <a:off x="426886" y="1711607"/>
            <a:ext cx="4582436" cy="3508653"/>
          </a:xfr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3500000" scaled="1"/>
            <a:tileRect/>
          </a:gradFill>
        </p:spPr>
        <p:txBody>
          <a:bodyPr lIns="91440"/>
          <a:lstStyle/>
          <a:p>
            <a:r>
              <a:rPr lang="en-US" sz="2400" b="0" dirty="0" smtClean="0">
                <a:solidFill>
                  <a:srgbClr val="3E1F00"/>
                </a:solidFill>
              </a:rPr>
              <a:t>Federal Highway Administration</a:t>
            </a:r>
          </a:p>
          <a:p>
            <a:r>
              <a:rPr lang="en-US" sz="2400" b="0" dirty="0" smtClean="0">
                <a:solidFill>
                  <a:srgbClr val="3E1F00"/>
                </a:solidFill>
              </a:rPr>
              <a:t>CSX Corporation</a:t>
            </a:r>
          </a:p>
          <a:p>
            <a:r>
              <a:rPr lang="en-US" sz="2400" b="0" dirty="0" smtClean="0">
                <a:solidFill>
                  <a:srgbClr val="3E1F00"/>
                </a:solidFill>
              </a:rPr>
              <a:t>MD Department of Transportation</a:t>
            </a:r>
          </a:p>
          <a:p>
            <a:r>
              <a:rPr lang="en-US" sz="2400" b="0" dirty="0" smtClean="0">
                <a:solidFill>
                  <a:srgbClr val="3E1F00"/>
                </a:solidFill>
              </a:rPr>
              <a:t>City of Baltimore</a:t>
            </a:r>
          </a:p>
          <a:p>
            <a:r>
              <a:rPr lang="en-US" sz="2400" b="0" dirty="0" smtClean="0">
                <a:solidFill>
                  <a:srgbClr val="3E1F00"/>
                </a:solidFill>
              </a:rPr>
              <a:t>Morrell Park and </a:t>
            </a:r>
            <a:r>
              <a:rPr lang="en-US" sz="2400" b="0" dirty="0" err="1" smtClean="0">
                <a:solidFill>
                  <a:srgbClr val="3E1F00"/>
                </a:solidFill>
              </a:rPr>
              <a:t>Violetville</a:t>
            </a:r>
            <a:r>
              <a:rPr lang="en-US" sz="2400" b="0" dirty="0" smtClean="0">
                <a:solidFill>
                  <a:srgbClr val="3E1F00"/>
                </a:solidFill>
              </a:rPr>
              <a:t> Community Associations</a:t>
            </a:r>
          </a:p>
          <a:p>
            <a:r>
              <a:rPr lang="en-US" sz="2400" b="0" dirty="0" smtClean="0">
                <a:solidFill>
                  <a:srgbClr val="3E1F00"/>
                </a:solidFill>
              </a:rPr>
              <a:t>Residents &amp; Community Leaders</a:t>
            </a:r>
          </a:p>
          <a:p>
            <a:r>
              <a:rPr lang="en-US" sz="2400" b="0" dirty="0" smtClean="0">
                <a:solidFill>
                  <a:srgbClr val="3E1F00"/>
                </a:solidFill>
              </a:rPr>
              <a:t>Local Businesses</a:t>
            </a:r>
          </a:p>
          <a:p>
            <a:endParaRPr lang="en-US" sz="2400" b="0" dirty="0" smtClean="0"/>
          </a:p>
        </p:txBody>
      </p:sp>
      <p:sp>
        <p:nvSpPr>
          <p:cNvPr id="5" name="Rectangle 4"/>
          <p:cNvSpPr/>
          <p:nvPr/>
        </p:nvSpPr>
        <p:spPr>
          <a:xfrm>
            <a:off x="433346" y="4921857"/>
            <a:ext cx="4575976" cy="1754326"/>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5400000" scaled="1"/>
            <a:tileRect/>
          </a:gradFill>
        </p:spPr>
        <p:txBody>
          <a:bodyPr wrap="square">
            <a:spAutoFit/>
          </a:bodyPr>
          <a:lstStyle/>
          <a:p>
            <a:pPr algn="ctr">
              <a:buNone/>
            </a:pPr>
            <a:r>
              <a:rPr lang="en-US" sz="3600" b="1" dirty="0" smtClean="0">
                <a:solidFill>
                  <a:schemeClr val="accent1">
                    <a:lumMod val="50000"/>
                  </a:schemeClr>
                </a:solidFill>
              </a:rPr>
              <a:t>$90-$95 million site. </a:t>
            </a:r>
          </a:p>
          <a:p>
            <a:pPr algn="ctr">
              <a:buNone/>
            </a:pPr>
            <a:r>
              <a:rPr lang="en-US" sz="2400" b="1" dirty="0" smtClean="0">
                <a:solidFill>
                  <a:schemeClr val="accent1">
                    <a:lumMod val="50000"/>
                  </a:schemeClr>
                </a:solidFill>
              </a:rPr>
              <a:t>The state will pay for $30 million of the project. CSX will contribute $60 to $65 million.</a:t>
            </a:r>
            <a:endParaRPr lang="en-US" sz="2400" b="1" dirty="0">
              <a:solidFill>
                <a:schemeClr val="accent1">
                  <a:lumMod val="50000"/>
                </a:schemeClr>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109832" y="1780389"/>
            <a:ext cx="3930258" cy="4696690"/>
          </a:xfrm>
          <a:prstGeom prst="rect">
            <a:avLst/>
          </a:prstGeom>
          <a:ln>
            <a:solidFill>
              <a:schemeClr val="tx1"/>
            </a:solidFill>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7608757" cy="664797"/>
          </a:xfrm>
        </p:spPr>
        <p:txBody>
          <a:bodyPr/>
          <a:lstStyle/>
          <a:p>
            <a:r>
              <a:rPr lang="en-US" dirty="0" smtClean="0"/>
              <a:t>Community Involvement</a:t>
            </a:r>
            <a:endParaRPr lang="en-US" dirty="0"/>
          </a:p>
        </p:txBody>
      </p:sp>
      <p:sp>
        <p:nvSpPr>
          <p:cNvPr id="7" name="Text Placeholder 6"/>
          <p:cNvSpPr>
            <a:spLocks noGrp="1"/>
          </p:cNvSpPr>
          <p:nvPr>
            <p:ph type="body" sz="quarter" idx="10"/>
          </p:nvPr>
        </p:nvSpPr>
        <p:spPr>
          <a:xfrm>
            <a:off x="266007" y="1489357"/>
            <a:ext cx="5046720" cy="8165312"/>
          </a:xfrm>
        </p:spPr>
        <p:txBody>
          <a:bodyPr/>
          <a:lstStyle/>
          <a:p>
            <a:pPr marL="457200" indent="-457200"/>
            <a:r>
              <a:rPr lang="en-US" sz="2000" dirty="0" smtClean="0">
                <a:latin typeface="+mn-lt"/>
              </a:rPr>
              <a:t>Scoping Process</a:t>
            </a:r>
          </a:p>
          <a:p>
            <a:pPr marL="457200" indent="-457200">
              <a:buNone/>
            </a:pPr>
            <a:r>
              <a:rPr lang="en-US" sz="2000" dirty="0" smtClean="0"/>
              <a:t>         -  </a:t>
            </a:r>
            <a:r>
              <a:rPr lang="en-US" sz="1800" dirty="0" smtClean="0">
                <a:latin typeface="+mn-lt"/>
              </a:rPr>
              <a:t>Narrowed focus to six health determinants</a:t>
            </a:r>
          </a:p>
          <a:p>
            <a:endParaRPr lang="en-US" sz="1800" dirty="0" smtClean="0">
              <a:latin typeface="+mn-lt"/>
            </a:endParaRPr>
          </a:p>
          <a:p>
            <a:pPr marL="457200" indent="-457200"/>
            <a:r>
              <a:rPr lang="en-US" sz="2000" dirty="0" smtClean="0">
                <a:latin typeface="+mn-lt"/>
              </a:rPr>
              <a:t>Focus Groups</a:t>
            </a:r>
          </a:p>
          <a:p>
            <a:pPr marL="457200" indent="-457200">
              <a:buNone/>
            </a:pPr>
            <a:r>
              <a:rPr lang="en-US" sz="2000" dirty="0" smtClean="0">
                <a:latin typeface="+mn-lt"/>
              </a:rPr>
              <a:t>         -  </a:t>
            </a:r>
            <a:r>
              <a:rPr lang="en-US" sz="1800" dirty="0" smtClean="0">
                <a:latin typeface="+mn-lt"/>
              </a:rPr>
              <a:t>Current neighborhood conditions</a:t>
            </a:r>
          </a:p>
          <a:p>
            <a:pPr marL="688975" indent="-688975">
              <a:buNone/>
            </a:pPr>
            <a:r>
              <a:rPr lang="en-US" sz="1800" dirty="0" smtClean="0">
                <a:latin typeface="+mn-lt"/>
              </a:rPr>
              <a:t>          -  Community involvement in</a:t>
            </a:r>
          </a:p>
          <a:p>
            <a:pPr marL="688975" indent="-688975">
              <a:buNone/>
            </a:pPr>
            <a:r>
              <a:rPr lang="en-US" sz="1800" dirty="0" smtClean="0">
                <a:latin typeface="+mn-lt"/>
              </a:rPr>
              <a:t>              decision making process</a:t>
            </a:r>
          </a:p>
          <a:p>
            <a:pPr marL="457200" indent="-457200">
              <a:buNone/>
            </a:pPr>
            <a:r>
              <a:rPr lang="en-US" sz="1800" dirty="0" smtClean="0">
                <a:latin typeface="+mn-lt"/>
              </a:rPr>
              <a:t>          -  Opportunities and concerns</a:t>
            </a:r>
          </a:p>
          <a:p>
            <a:pPr lvl="1"/>
            <a:endParaRPr lang="en-US" sz="1800" dirty="0" smtClean="0">
              <a:latin typeface="+mn-lt"/>
            </a:endParaRPr>
          </a:p>
          <a:p>
            <a:pPr marL="465138" indent="-465138"/>
            <a:r>
              <a:rPr lang="en-US" sz="2000" dirty="0" smtClean="0">
                <a:latin typeface="+mn-lt"/>
              </a:rPr>
              <a:t>Identified Stakeholders</a:t>
            </a:r>
          </a:p>
          <a:p>
            <a:pPr marL="465138" indent="-465138">
              <a:buNone/>
            </a:pPr>
            <a:r>
              <a:rPr lang="en-US" sz="2000" dirty="0" smtClean="0">
                <a:latin typeface="+mn-lt"/>
              </a:rPr>
              <a:t>         -  </a:t>
            </a:r>
            <a:r>
              <a:rPr lang="en-US" sz="1800" dirty="0" smtClean="0">
                <a:latin typeface="+mn-lt"/>
              </a:rPr>
              <a:t>Coalitions formed</a:t>
            </a:r>
          </a:p>
          <a:p>
            <a:pPr lvl="1"/>
            <a:endParaRPr lang="en-US" sz="1800" dirty="0" smtClean="0">
              <a:latin typeface="+mn-lt"/>
            </a:endParaRPr>
          </a:p>
          <a:p>
            <a:pPr marL="465138" indent="-465138"/>
            <a:r>
              <a:rPr lang="en-US" sz="2000" dirty="0" smtClean="0">
                <a:latin typeface="+mn-lt"/>
              </a:rPr>
              <a:t>Recommendations</a:t>
            </a:r>
          </a:p>
          <a:p>
            <a:pPr lvl="1">
              <a:buNone/>
            </a:pPr>
            <a:r>
              <a:rPr lang="en-US" sz="1800" dirty="0" smtClean="0">
                <a:latin typeface="+mn-lt"/>
              </a:rPr>
              <a:t>   -  Input</a:t>
            </a:r>
          </a:p>
          <a:p>
            <a:pPr lvl="1">
              <a:buNone/>
            </a:pPr>
            <a:r>
              <a:rPr lang="en-US" sz="1800" dirty="0" smtClean="0">
                <a:latin typeface="+mn-lt"/>
              </a:rPr>
              <a:t>   -  Prioritize</a:t>
            </a:r>
          </a:p>
          <a:p>
            <a:pPr lvl="1"/>
            <a:endParaRPr lang="en-US" dirty="0" smtClean="0"/>
          </a:p>
          <a:p>
            <a:pPr lvl="1"/>
            <a:endParaRPr lang="en-US" dirty="0" smtClean="0"/>
          </a:p>
          <a:p>
            <a:pPr lvl="1"/>
            <a:endParaRPr lang="en-US" dirty="0" smtClean="0"/>
          </a:p>
          <a:p>
            <a:pPr lvl="1"/>
            <a:endParaRPr lang="en-US" dirty="0" smtClean="0"/>
          </a:p>
          <a:p>
            <a:endParaRPr lang="en-US" dirty="0" smtClean="0"/>
          </a:p>
          <a:p>
            <a:pPr lvl="0"/>
            <a:endParaRPr lang="en-US" dirty="0" smtClean="0"/>
          </a:p>
          <a:p>
            <a:endParaRPr lang="en-US" dirty="0"/>
          </a:p>
        </p:txBody>
      </p:sp>
      <p:pic>
        <p:nvPicPr>
          <p:cNvPr id="8" name="Picture 2" descr="csx intermodal morrell park 1"/>
          <p:cNvPicPr>
            <a:picLocks noChangeAspect="1" noChangeArrowheads="1"/>
          </p:cNvPicPr>
          <p:nvPr/>
        </p:nvPicPr>
        <p:blipFill>
          <a:blip r:embed="rId3" r:link="rId4" cstate="print"/>
          <a:srcRect/>
          <a:stretch>
            <a:fillRect/>
          </a:stretch>
        </p:blipFill>
        <p:spPr bwMode="auto">
          <a:xfrm>
            <a:off x="4355870" y="2344213"/>
            <a:ext cx="4618072" cy="3722658"/>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Perspectives</a:t>
            </a:r>
            <a:endParaRPr lang="en-US" dirty="0"/>
          </a:p>
        </p:txBody>
      </p:sp>
      <p:sp>
        <p:nvSpPr>
          <p:cNvPr id="3" name="Text Placeholder 2"/>
          <p:cNvSpPr>
            <a:spLocks noGrp="1"/>
          </p:cNvSpPr>
          <p:nvPr>
            <p:ph type="body" sz="quarter" idx="10"/>
          </p:nvPr>
        </p:nvSpPr>
        <p:spPr>
          <a:xfrm>
            <a:off x="284992" y="1500477"/>
            <a:ext cx="3955538" cy="1837426"/>
          </a:xfrm>
        </p:spPr>
        <p:txBody>
          <a:bodyPr/>
          <a:lstStyle/>
          <a:p>
            <a:pPr algn="ctr">
              <a:buNone/>
            </a:pPr>
            <a:r>
              <a:rPr lang="en-US" sz="4800" baseline="30000" dirty="0" smtClean="0">
                <a:latin typeface="Garamond" pitchFamily="18" charset="0"/>
              </a:rPr>
              <a:t>“I’m hoping that CSX will help us develop an economic base.”</a:t>
            </a:r>
          </a:p>
          <a:p>
            <a:pPr>
              <a:buNone/>
            </a:pPr>
            <a:endParaRPr lang="en-US" dirty="0"/>
          </a:p>
        </p:txBody>
      </p:sp>
      <p:sp>
        <p:nvSpPr>
          <p:cNvPr id="4" name="Rectangle 3"/>
          <p:cNvSpPr/>
          <p:nvPr/>
        </p:nvSpPr>
        <p:spPr>
          <a:xfrm>
            <a:off x="273132" y="3146960"/>
            <a:ext cx="5130140" cy="1610697"/>
          </a:xfrm>
          <a:prstGeom prst="rect">
            <a:avLst/>
          </a:prstGeom>
        </p:spPr>
        <p:txBody>
          <a:bodyPr wrap="square">
            <a:spAutoFit/>
          </a:bodyPr>
          <a:lstStyle/>
          <a:p>
            <a:pPr algn="ctr"/>
            <a:r>
              <a:rPr lang="en-US" sz="3600" baseline="30000" dirty="0" smtClean="0">
                <a:solidFill>
                  <a:schemeClr val="accent1">
                    <a:lumMod val="50000"/>
                  </a:schemeClr>
                </a:solidFill>
                <a:latin typeface="Corbel" pitchFamily="34" charset="0"/>
              </a:rPr>
              <a:t>“We have a high incidence of lung cancer, emphysema and cardiac related issues. </a:t>
            </a:r>
            <a:r>
              <a:rPr lang="en-US" sz="3800" b="1" baseline="30000" dirty="0" smtClean="0">
                <a:solidFill>
                  <a:schemeClr val="accent1">
                    <a:lumMod val="50000"/>
                  </a:schemeClr>
                </a:solidFill>
                <a:latin typeface="Corbel" pitchFamily="34" charset="0"/>
              </a:rPr>
              <a:t>None of those people do well in a heavily polluted area.”</a:t>
            </a:r>
          </a:p>
        </p:txBody>
      </p:sp>
      <p:sp>
        <p:nvSpPr>
          <p:cNvPr id="5" name="Rectangle 4"/>
          <p:cNvSpPr/>
          <p:nvPr/>
        </p:nvSpPr>
        <p:spPr>
          <a:xfrm>
            <a:off x="655943" y="5094357"/>
            <a:ext cx="7716161" cy="1651734"/>
          </a:xfrm>
          <a:prstGeom prst="rect">
            <a:avLst/>
          </a:prstGeom>
        </p:spPr>
        <p:txBody>
          <a:bodyPr wrap="square">
            <a:spAutoFit/>
          </a:bodyPr>
          <a:lstStyle/>
          <a:p>
            <a:pPr algn="ctr"/>
            <a:r>
              <a:rPr lang="en-US" sz="4000" baseline="30000" dirty="0" smtClean="0">
                <a:solidFill>
                  <a:schemeClr val="accent2">
                    <a:lumMod val="75000"/>
                  </a:schemeClr>
                </a:solidFill>
                <a:latin typeface="Cambria" pitchFamily="18" charset="0"/>
              </a:rPr>
              <a:t>“</a:t>
            </a:r>
            <a:r>
              <a:rPr lang="en-US" sz="4000" b="1" baseline="30000" dirty="0" smtClean="0">
                <a:solidFill>
                  <a:schemeClr val="accent2">
                    <a:lumMod val="75000"/>
                  </a:schemeClr>
                </a:solidFill>
                <a:latin typeface="Cambria" pitchFamily="18" charset="0"/>
              </a:rPr>
              <a:t>You can't just pick up and get a job working for CSX</a:t>
            </a:r>
            <a:r>
              <a:rPr lang="en-US" sz="4000" baseline="30000" dirty="0" smtClean="0">
                <a:solidFill>
                  <a:schemeClr val="accent2">
                    <a:lumMod val="75000"/>
                  </a:schemeClr>
                </a:solidFill>
                <a:latin typeface="Cambria" pitchFamily="18" charset="0"/>
              </a:rPr>
              <a:t>. </a:t>
            </a:r>
            <a:r>
              <a:rPr lang="en-US" sz="3600" baseline="30000" dirty="0" smtClean="0">
                <a:solidFill>
                  <a:schemeClr val="accent2">
                    <a:lumMod val="75000"/>
                  </a:schemeClr>
                </a:solidFill>
                <a:latin typeface="Cambria" pitchFamily="18" charset="0"/>
              </a:rPr>
              <a:t>You got to know a little bit of something I'm sure, I mean unless maybe you're security. You can't be an engineer or you can't be a crane operator.”</a:t>
            </a:r>
          </a:p>
        </p:txBody>
      </p:sp>
      <p:sp>
        <p:nvSpPr>
          <p:cNvPr id="6" name="Rectangle 5"/>
          <p:cNvSpPr/>
          <p:nvPr/>
        </p:nvSpPr>
        <p:spPr>
          <a:xfrm>
            <a:off x="5440680" y="1575108"/>
            <a:ext cx="3440430" cy="2964914"/>
          </a:xfrm>
          <a:prstGeom prst="rect">
            <a:avLst/>
          </a:prstGeom>
        </p:spPr>
        <p:txBody>
          <a:bodyPr wrap="square">
            <a:spAutoFit/>
          </a:bodyPr>
          <a:lstStyle/>
          <a:p>
            <a:pPr algn="ctr"/>
            <a:r>
              <a:rPr lang="en-US" sz="4000" baseline="30000" dirty="0" smtClean="0">
                <a:solidFill>
                  <a:schemeClr val="accent2">
                    <a:lumMod val="50000"/>
                  </a:schemeClr>
                </a:solidFill>
                <a:latin typeface="Tahoma" pitchFamily="34" charset="0"/>
                <a:ea typeface="Tahoma" pitchFamily="34" charset="0"/>
                <a:cs typeface="Tahoma" pitchFamily="34" charset="0"/>
              </a:rPr>
              <a:t>“</a:t>
            </a:r>
            <a:r>
              <a:rPr lang="en-US" sz="4000" b="1" baseline="30000" dirty="0" smtClean="0">
                <a:solidFill>
                  <a:schemeClr val="accent2">
                    <a:lumMod val="50000"/>
                  </a:schemeClr>
                </a:solidFill>
                <a:latin typeface="Tahoma" pitchFamily="34" charset="0"/>
                <a:ea typeface="Tahoma" pitchFamily="34" charset="0"/>
                <a:cs typeface="Tahoma" pitchFamily="34" charset="0"/>
              </a:rPr>
              <a:t>Our neighborhood is definitely going down. </a:t>
            </a:r>
            <a:r>
              <a:rPr lang="en-US" sz="4000" baseline="30000" dirty="0" smtClean="0">
                <a:solidFill>
                  <a:schemeClr val="accent2">
                    <a:lumMod val="50000"/>
                  </a:schemeClr>
                </a:solidFill>
                <a:latin typeface="Tahoma" pitchFamily="34" charset="0"/>
                <a:ea typeface="Tahoma" pitchFamily="34" charset="0"/>
                <a:cs typeface="Tahoma" pitchFamily="34" charset="0"/>
              </a:rPr>
              <a:t>And what I think, and I hate to say it</a:t>
            </a:r>
            <a:r>
              <a:rPr lang="en-US" sz="4000" b="1" baseline="30000" dirty="0" smtClean="0">
                <a:solidFill>
                  <a:schemeClr val="accent2">
                    <a:lumMod val="50000"/>
                  </a:schemeClr>
                </a:solidFill>
                <a:latin typeface="Tahoma" pitchFamily="34" charset="0"/>
                <a:ea typeface="Tahoma" pitchFamily="34" charset="0"/>
                <a:cs typeface="Tahoma" pitchFamily="34" charset="0"/>
              </a:rPr>
              <a:t>, I think this is going to make it worse.”</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Gray Satin Segoe Template">
  <a:themeElements>
    <a:clrScheme name="Gray Template Template">
      <a:dk1>
        <a:srgbClr val="000000"/>
      </a:dk1>
      <a:lt1>
        <a:srgbClr val="FFFFFF"/>
      </a:lt1>
      <a:dk2>
        <a:srgbClr val="5F5F5F"/>
      </a:dk2>
      <a:lt2>
        <a:srgbClr val="FFFF99"/>
      </a:lt2>
      <a:accent1>
        <a:srgbClr val="FFC000"/>
      </a:accent1>
      <a:accent2>
        <a:srgbClr val="3497AE"/>
      </a:accent2>
      <a:accent3>
        <a:srgbClr val="DF8045"/>
      </a:accent3>
      <a:accent4>
        <a:srgbClr val="7DCC2E"/>
      </a:accent4>
      <a:accent5>
        <a:srgbClr val="FF9929"/>
      </a:accent5>
      <a:accent6>
        <a:srgbClr val="7D3DA1"/>
      </a:accent6>
      <a:hlink>
        <a:srgbClr val="7DDDF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40776F1-9F58-4123-878B-EA2169B47B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1_Gray Satin Segoe Template</Template>
  <TotalTime>7570</TotalTime>
  <Words>2945</Words>
  <Application>Microsoft Office PowerPoint</Application>
  <PresentationFormat>On-screen Show (4:3)</PresentationFormat>
  <Paragraphs>226</Paragraphs>
  <Slides>15</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Tw Cen MT</vt:lpstr>
      <vt:lpstr>Cambria</vt:lpstr>
      <vt:lpstr>Courier New</vt:lpstr>
      <vt:lpstr>Garamond</vt:lpstr>
      <vt:lpstr>Tahoma</vt:lpstr>
      <vt:lpstr>Corbel</vt:lpstr>
      <vt:lpstr>Calibri</vt:lpstr>
      <vt:lpstr>1_Gray Satin Segoe Template</vt:lpstr>
      <vt:lpstr>White with Courier font for code slides</vt:lpstr>
      <vt:lpstr>1_White with Courier font for code slides</vt:lpstr>
      <vt:lpstr>Office Theme</vt:lpstr>
      <vt:lpstr>PowerPoint Presentation</vt:lpstr>
      <vt:lpstr>PowerPoint Presentation</vt:lpstr>
      <vt:lpstr>Baltimore-Washington  Rail Intermodal  Facility Health Impact Assessment</vt:lpstr>
      <vt:lpstr>ACKNOWLEDGEMENTS </vt:lpstr>
      <vt:lpstr>Background</vt:lpstr>
      <vt:lpstr>PowerPoint Presentation</vt:lpstr>
      <vt:lpstr>Key Players</vt:lpstr>
      <vt:lpstr>Community Involvement</vt:lpstr>
      <vt:lpstr>Community Perspectives</vt:lpstr>
      <vt:lpstr>Morrell Park/Violetville</vt:lpstr>
      <vt:lpstr>Morrell Park/Violetville</vt:lpstr>
      <vt:lpstr>The Bottom Line</vt:lpstr>
      <vt:lpstr>Community Empowerment</vt:lpstr>
      <vt:lpstr>Lasting Impact</vt:lpstr>
      <vt:lpstr>PowerPoint Presentation</vt:lpstr>
    </vt:vector>
  </TitlesOfParts>
  <Company>Enterprise Community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BALTIMORE-WASHINGTON RAIL INTERMODAL FACILITY</dc:title>
  <dc:creator>areddy</dc:creator>
  <cp:lastModifiedBy>Whitney Magendie</cp:lastModifiedBy>
  <cp:revision>59</cp:revision>
  <cp:lastPrinted>2015-05-22T13:48:13Z</cp:lastPrinted>
  <dcterms:created xsi:type="dcterms:W3CDTF">2013-09-18T19:05:53Z</dcterms:created>
  <dcterms:modified xsi:type="dcterms:W3CDTF">2015-06-18T13:30:37Z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TC102867369990</vt:lpwstr>
  </property>
  <property fmtid="{D5CDD505-2E9C-101B-9397-08002B2CF9AE}" pid="3" name="_NewReviewCycle">
    <vt:lpwstr/>
  </property>
</Properties>
</file>