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5">
  <p:sldMasterIdLst>
    <p:sldMasterId id="2147483660" r:id="rId1"/>
    <p:sldMasterId id="2147483674" r:id="rId2"/>
  </p:sldMasterIdLst>
  <p:notesMasterIdLst>
    <p:notesMasterId r:id="rId19"/>
  </p:notesMasterIdLst>
  <p:sldIdLst>
    <p:sldId id="256" r:id="rId3"/>
    <p:sldId id="257" r:id="rId4"/>
    <p:sldId id="266" r:id="rId5"/>
    <p:sldId id="258" r:id="rId6"/>
    <p:sldId id="271" r:id="rId7"/>
    <p:sldId id="269" r:id="rId8"/>
    <p:sldId id="283" r:id="rId9"/>
    <p:sldId id="282" r:id="rId10"/>
    <p:sldId id="260" r:id="rId11"/>
    <p:sldId id="270" r:id="rId12"/>
    <p:sldId id="285" r:id="rId13"/>
    <p:sldId id="286" r:id="rId14"/>
    <p:sldId id="287" r:id="rId15"/>
    <p:sldId id="279" r:id="rId16"/>
    <p:sldId id="288" r:id="rId17"/>
    <p:sldId id="289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Arial Black" panose="020B0A04020102020204" pitchFamily="34" charset="0"/>
      <p:bold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14" autoAdjust="0"/>
  </p:normalViewPr>
  <p:slideViewPr>
    <p:cSldViewPr>
      <p:cViewPr>
        <p:scale>
          <a:sx n="100" d="100"/>
          <a:sy n="100" d="100"/>
        </p:scale>
        <p:origin x="-122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21855D-3928-4563-A459-4FEDE13A6BC9}" type="datetimeFigureOut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F53BDC-A691-472A-8B90-BD7A86769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1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Including whether to build the housing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53BDC-A691-472A-8B90-BD7A867698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REVIEW AGAINST LATER COMMENT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-support a participatory workforce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 will review this slide and add some data on ROI for community investments (see APHA video)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7091B8-DE4A-4E09-BA03-CA766F78ED6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BCF99-462E-4456-913C-D1317538A1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1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cap="all" baseline="0"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+mj-lt"/>
                <a:cs typeface="Avenir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0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08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cap="all" baseline="0"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+mj-lt"/>
                <a:cs typeface="Avenir LT Std 55 Roman"/>
              </a:defRPr>
            </a:lvl1pPr>
            <a:lvl2pPr>
              <a:defRPr b="0" i="0">
                <a:latin typeface="+mj-lt"/>
                <a:cs typeface="Avenir LT Std 55 Roman"/>
              </a:defRPr>
            </a:lvl2pPr>
            <a:lvl3pPr>
              <a:defRPr b="0" i="0">
                <a:latin typeface="+mj-lt"/>
                <a:cs typeface="Avenir LT Std 55 Roman"/>
              </a:defRPr>
            </a:lvl3pPr>
            <a:lvl4pPr>
              <a:defRPr b="0" i="0">
                <a:latin typeface="+mj-lt"/>
                <a:cs typeface="Avenir LT Std 55 Roman"/>
              </a:defRPr>
            </a:lvl4pPr>
            <a:lvl5pPr>
              <a:defRPr b="0" i="0">
                <a:latin typeface="+mj-lt"/>
                <a:cs typeface="Aveni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2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rajan Pro"/>
                <a:cs typeface="Trajan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0" i="0">
                <a:latin typeface="Avenir LT Std 55 Roman"/>
                <a:cs typeface="Avenir LT Std 55 Roman"/>
              </a:defRPr>
            </a:lvl1pPr>
            <a:lvl2pPr>
              <a:defRPr b="0" i="0">
                <a:latin typeface="Avenir LT Std 55 Roman"/>
                <a:cs typeface="Avenir LT Std 55 Roman"/>
              </a:defRPr>
            </a:lvl2pPr>
            <a:lvl3pPr>
              <a:defRPr b="0" i="0">
                <a:latin typeface="Avenir LT Std 55 Roman"/>
                <a:cs typeface="Avenir LT Std 55 Roman"/>
              </a:defRPr>
            </a:lvl3pPr>
            <a:lvl4pPr>
              <a:defRPr b="0" i="0">
                <a:latin typeface="Avenir LT Std 55 Roman"/>
                <a:cs typeface="Avenir LT Std 55 Roman"/>
              </a:defRPr>
            </a:lvl4pPr>
            <a:lvl5pPr>
              <a:defRPr b="0" i="0">
                <a:latin typeface="Avenir LT Std 55 Roman"/>
                <a:cs typeface="Aveni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445" y="506954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venir LT Std 35 Light"/>
                <a:cs typeface="Avenir LT Std 35 Ligh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1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30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2057400"/>
            <a:ext cx="7848600" cy="3200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" y="6172200"/>
            <a:ext cx="1828800" cy="304800"/>
          </a:xfrm>
        </p:spPr>
        <p:txBody>
          <a:bodyPr/>
          <a:lstStyle>
            <a:lvl1pPr>
              <a:defRPr/>
            </a:lvl1pPr>
          </a:lstStyle>
          <a:p>
            <a:fld id="{2525EB5F-2BA6-4528-878C-5449940EBCD7}" type="slidenum">
              <a:rPr lang="en-US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0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5100"/>
            <a:ext cx="9144000" cy="2633663"/>
          </a:xfrm>
          <a:prstGeom prst="rect">
            <a:avLst/>
          </a:prstGeom>
          <a:gradFill flip="none" rotWithShape="1">
            <a:gsLst>
              <a:gs pos="0">
                <a:srgbClr val="F1E5C8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65100"/>
          </a:xfrm>
          <a:prstGeom prst="rect">
            <a:avLst/>
          </a:prstGeom>
          <a:solidFill>
            <a:srgbClr val="E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9072"/>
            <a:ext cx="7772400" cy="1470025"/>
          </a:xfrm>
        </p:spPr>
        <p:txBody>
          <a:bodyPr anchor="t">
            <a:noAutofit/>
          </a:bodyPr>
          <a:lstStyle>
            <a:lvl1pPr algn="l">
              <a:defRPr sz="6000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3347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rgbClr val="5862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0503BC-6984-4926-AEF6-9D0BD66FF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9275" y="6254750"/>
            <a:ext cx="45720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to Eliminate Health Disparities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2021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06500"/>
            <a:ext cx="9144000" cy="3548063"/>
          </a:xfrm>
          <a:prstGeom prst="rect">
            <a:avLst/>
          </a:prstGeom>
          <a:gradFill flip="none" rotWithShape="1">
            <a:gsLst>
              <a:gs pos="0">
                <a:srgbClr val="F1E5C8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43000"/>
            <a:ext cx="9144000" cy="63500"/>
          </a:xfrm>
          <a:prstGeom prst="rect">
            <a:avLst/>
          </a:prstGeom>
          <a:solidFill>
            <a:srgbClr val="E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819275" y="6254750"/>
            <a:ext cx="4572000" cy="3651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200">
                <a:solidFill>
                  <a:srgbClr val="61636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Center to Eliminate Health Disparities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Fourth level</a:t>
            </a:r>
          </a:p>
          <a:p>
            <a:pPr lvl="1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rgbClr val="5862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AA6069-AA2A-464B-B52A-1FAC7AD7C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06500"/>
            <a:ext cx="9144000" cy="3548063"/>
          </a:xfrm>
          <a:prstGeom prst="rect">
            <a:avLst/>
          </a:prstGeom>
          <a:gradFill flip="none" rotWithShape="1">
            <a:gsLst>
              <a:gs pos="0">
                <a:srgbClr val="F1E5C8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43000"/>
            <a:ext cx="9144000" cy="63500"/>
          </a:xfrm>
          <a:prstGeom prst="rect">
            <a:avLst/>
          </a:prstGeom>
          <a:solidFill>
            <a:srgbClr val="E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2184"/>
            <a:ext cx="3200400" cy="4355592"/>
          </a:xfrm>
        </p:spPr>
        <p:txBody>
          <a:bodyPr>
            <a:normAutofit/>
          </a:bodyPr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  <a:lvl3pPr>
              <a:defRPr sz="2100">
                <a:latin typeface="Arial" pitchFamily="34" charset="0"/>
                <a:cs typeface="Arial" pitchFamily="34" charset="0"/>
              </a:defRPr>
            </a:lvl3pPr>
            <a:lvl4pPr>
              <a:defRPr sz="2100">
                <a:latin typeface="Arial" pitchFamily="34" charset="0"/>
                <a:cs typeface="Arial" pitchFamily="34" charset="0"/>
              </a:defRPr>
            </a:lvl4pPr>
            <a:lvl5pPr>
              <a:defRPr sz="21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Fourth level</a:t>
            </a:r>
          </a:p>
          <a:p>
            <a:pPr lvl="1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72184"/>
            <a:ext cx="4038600" cy="4355592"/>
          </a:xfrm>
        </p:spPr>
        <p:txBody>
          <a:bodyPr>
            <a:normAutofit/>
          </a:bodyPr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  <a:lvl3pPr>
              <a:defRPr sz="2100">
                <a:latin typeface="Arial" pitchFamily="34" charset="0"/>
                <a:cs typeface="Arial" pitchFamily="34" charset="0"/>
              </a:defRPr>
            </a:lvl3pPr>
            <a:lvl4pPr>
              <a:defRPr sz="2100">
                <a:latin typeface="Arial" pitchFamily="34" charset="0"/>
                <a:cs typeface="Arial" pitchFamily="34" charset="0"/>
              </a:defRPr>
            </a:lvl4pPr>
            <a:lvl5pPr>
              <a:defRPr sz="21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Fourth level</a:t>
            </a:r>
          </a:p>
          <a:p>
            <a:pPr lvl="1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rgbClr val="5862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50A9C9-6776-4369-95DE-0357B42C1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9275" y="6254750"/>
            <a:ext cx="45720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to Eliminate Health Disparities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17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9B727-E9DC-47AE-9397-CFF54C42BB84}" type="datetimeFigureOut">
              <a:rPr lang="en-US" smtClean="0">
                <a:solidFill>
                  <a:prstClr val="black"/>
                </a:solidFill>
                <a:latin typeface="Arial" charset="0"/>
                <a:cs typeface="+mn-cs"/>
              </a:rPr>
              <a:pPr/>
              <a:t>6/12/2015</a:t>
            </a:fld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9754-5D38-4F9D-B528-53BCB3F34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513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cap="all" baseline="0"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j-lt"/>
                <a:cs typeface="Avenir LT Std 45 Book"/>
              </a:defRPr>
            </a:lvl1pPr>
            <a:lvl2pPr>
              <a:defRPr b="0" i="0">
                <a:latin typeface="+mj-lt"/>
                <a:cs typeface="Avenir LT Std 45 Book"/>
              </a:defRPr>
            </a:lvl2pPr>
            <a:lvl3pPr>
              <a:defRPr b="0" i="0">
                <a:latin typeface="+mj-lt"/>
                <a:cs typeface="Avenir LT Std 45 Book"/>
              </a:defRPr>
            </a:lvl3pPr>
            <a:lvl4pPr>
              <a:defRPr b="0" i="0">
                <a:latin typeface="+mj-lt"/>
                <a:cs typeface="Avenir LT Std 45 Book"/>
              </a:defRPr>
            </a:lvl4pPr>
            <a:lvl5pPr>
              <a:defRPr b="0" i="0">
                <a:latin typeface="+mj-lt"/>
                <a:cs typeface="Avenir LT Std 45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2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3983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+mj-lt"/>
                <a:cs typeface="Avenir LT Std 45 Book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445" y="506954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venir LT Std 35 Light"/>
                <a:cs typeface="Avenir LT Std 35 Ligh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1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08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cap="all" baseline="0"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+mj-lt"/>
                <a:cs typeface="Avenir LT Std 45 Book"/>
              </a:defRPr>
            </a:lvl1pPr>
            <a:lvl2pPr>
              <a:defRPr sz="2400" b="0" i="0">
                <a:latin typeface="+mj-lt"/>
                <a:cs typeface="Avenir LT Std 45 Book"/>
              </a:defRPr>
            </a:lvl2pPr>
            <a:lvl3pPr>
              <a:defRPr sz="2000" b="0" i="0">
                <a:latin typeface="+mj-lt"/>
                <a:cs typeface="Avenir LT Std 45 Book"/>
              </a:defRPr>
            </a:lvl3pPr>
            <a:lvl4pPr>
              <a:defRPr sz="1800" b="0" i="0">
                <a:latin typeface="+mj-lt"/>
                <a:cs typeface="Avenir LT Std 45 Book"/>
              </a:defRPr>
            </a:lvl4pPr>
            <a:lvl5pPr>
              <a:defRPr sz="1800" b="0" i="0">
                <a:latin typeface="+mj-lt"/>
                <a:cs typeface="Avenir LT Std 45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+mj-lt"/>
                <a:cs typeface="Avenir LT Std 45 Book"/>
              </a:defRPr>
            </a:lvl1pPr>
            <a:lvl2pPr>
              <a:defRPr sz="2400" b="0" i="0">
                <a:latin typeface="+mj-lt"/>
                <a:cs typeface="Avenir LT Std 45 Book"/>
              </a:defRPr>
            </a:lvl2pPr>
            <a:lvl3pPr>
              <a:defRPr sz="2000" b="0" i="0">
                <a:latin typeface="+mj-lt"/>
                <a:cs typeface="Avenir LT Std 45 Book"/>
              </a:defRPr>
            </a:lvl3pPr>
            <a:lvl4pPr>
              <a:defRPr sz="1800" b="0" i="0">
                <a:latin typeface="+mj-lt"/>
                <a:cs typeface="Avenir LT Std 45 Book"/>
              </a:defRPr>
            </a:lvl4pPr>
            <a:lvl5pPr>
              <a:defRPr sz="1800" b="0" i="0">
                <a:latin typeface="+mj-lt"/>
                <a:cs typeface="Avenir LT Std 45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3445" y="506954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venir LT Std 35 Light"/>
                <a:cs typeface="Avenir LT Std 35 Ligh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9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08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cap="all" baseline="0"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+mj-lt"/>
                <a:cs typeface="Avenir LT Std 85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0" i="0">
                <a:latin typeface="+mj-lt"/>
                <a:cs typeface="Avenir LT Std 55 Roman"/>
              </a:defRPr>
            </a:lvl1pPr>
            <a:lvl2pPr>
              <a:defRPr sz="2000" b="0" i="0">
                <a:latin typeface="+mj-lt"/>
                <a:cs typeface="Avenir LT Std 55 Roman"/>
              </a:defRPr>
            </a:lvl2pPr>
            <a:lvl3pPr>
              <a:defRPr sz="1800" b="0" i="0">
                <a:latin typeface="+mj-lt"/>
                <a:cs typeface="Avenir LT Std 55 Roman"/>
              </a:defRPr>
            </a:lvl3pPr>
            <a:lvl4pPr>
              <a:defRPr sz="1600" b="0" i="0">
                <a:latin typeface="+mj-lt"/>
                <a:cs typeface="Avenir LT Std 55 Roman"/>
              </a:defRPr>
            </a:lvl4pPr>
            <a:lvl5pPr>
              <a:defRPr sz="1600" b="0" i="0">
                <a:latin typeface="+mj-lt"/>
                <a:cs typeface="Avenir LT Std 55 Roma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+mj-lt"/>
                <a:cs typeface="Avenir LT Std 85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+mj-lt"/>
                <a:cs typeface="Avenir LT Std 55 Roman"/>
              </a:defRPr>
            </a:lvl1pPr>
            <a:lvl2pPr>
              <a:defRPr sz="2000" b="0" i="0">
                <a:latin typeface="+mj-lt"/>
                <a:cs typeface="Avenir LT Std 55 Roman"/>
              </a:defRPr>
            </a:lvl2pPr>
            <a:lvl3pPr>
              <a:defRPr sz="1800" b="0" i="0">
                <a:latin typeface="+mj-lt"/>
                <a:cs typeface="Avenir LT Std 55 Roman"/>
              </a:defRPr>
            </a:lvl3pPr>
            <a:lvl4pPr>
              <a:defRPr sz="1600" b="0" i="0">
                <a:latin typeface="+mj-lt"/>
                <a:cs typeface="Avenir LT Std 55 Roman"/>
              </a:defRPr>
            </a:lvl4pPr>
            <a:lvl5pPr>
              <a:defRPr sz="1600" b="0" i="0">
                <a:latin typeface="+mj-lt"/>
                <a:cs typeface="Avenir LT Std 55 Roma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8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08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cap="all" baseline="0"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7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2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cap="all" baseline="0"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0" i="0">
                <a:latin typeface="+mj-lt"/>
                <a:cs typeface="Avenir LT Std 55 Roman"/>
              </a:defRPr>
            </a:lvl1pPr>
            <a:lvl2pPr>
              <a:defRPr sz="2800" b="0" i="0">
                <a:latin typeface="+mj-lt"/>
                <a:cs typeface="Avenir LT Std 55 Roman"/>
              </a:defRPr>
            </a:lvl2pPr>
            <a:lvl3pPr>
              <a:defRPr sz="2400" b="0" i="0">
                <a:latin typeface="+mj-lt"/>
                <a:cs typeface="Avenir LT Std 55 Roman"/>
              </a:defRPr>
            </a:lvl3pPr>
            <a:lvl4pPr>
              <a:defRPr sz="2000" b="0" i="0">
                <a:latin typeface="+mj-lt"/>
                <a:cs typeface="Avenir LT Std 55 Roman"/>
              </a:defRPr>
            </a:lvl4pPr>
            <a:lvl5pPr>
              <a:defRPr sz="2000" b="0" i="0">
                <a:latin typeface="+mj-lt"/>
                <a:cs typeface="Avenir LT Std 55 Roman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j-lt"/>
                <a:cs typeface="Avenir LT Std 35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1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cap="all" baseline="0"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  <a:cs typeface="Avenir LT Std 35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E3FDCD33-E270-E644-AFA8-60256E3D0345}" type="datetimeFigureOut">
              <a:rPr lang="en-US" smtClean="0">
                <a:solidFill>
                  <a:prstClr val="white"/>
                </a:solidFill>
              </a:rPr>
              <a:pPr/>
              <a:t>6/12/2015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3445" y="506954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venir LT Std 35 Light"/>
                <a:cs typeface="Avenir LT Std 35 Ligh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LT Std 35 Light"/>
                <a:cs typeface="Avenir LT Std 35 Light"/>
              </a:defRPr>
            </a:lvl1pPr>
          </a:lstStyle>
          <a:p>
            <a:fld id="{A53C36EA-99B7-174E-A5A5-09832546A9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047C36C-9138-F641-B7C7-5A48CF066FF9}" type="datetimeFigureOut">
              <a:rPr lang="en-US" smtClean="0">
                <a:solidFill>
                  <a:prstClr val="white">
                    <a:lumMod val="75000"/>
                  </a:prstClr>
                </a:solidFill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6/12/2015</a:t>
            </a:fld>
            <a:endParaRPr lang="en-US" dirty="0">
              <a:solidFill>
                <a:prstClr val="white">
                  <a:lumMod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42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7F70AA5-0A40-5F47-83FF-8AFD2A84B871}" type="slidenum">
              <a:rPr lang="en-US" smtClean="0">
                <a:solidFill>
                  <a:prstClr val="white">
                    <a:lumMod val="75000"/>
                  </a:prstClr>
                </a:solidFill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+mn-cs"/>
              </a:rPr>
              <a:t>Click to edit Master text styles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80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+mn-cs"/>
              </a:rPr>
              <a:t>Second level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  <a:latin typeface="Arial"/>
                <a:cs typeface="+mn-cs"/>
              </a:rPr>
              <a:t>Third level</a:t>
            </a:r>
          </a:p>
          <a:p>
            <a:pPr marL="1600200" lvl="3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000" smtClean="0">
                <a:solidFill>
                  <a:prstClr val="white">
                    <a:lumMod val="65000"/>
                  </a:prstClr>
                </a:solidFill>
                <a:latin typeface="Arial"/>
                <a:cs typeface="+mn-cs"/>
              </a:rPr>
              <a:t>Fourth level</a:t>
            </a:r>
          </a:p>
          <a:p>
            <a:pPr marL="2057400" lvl="4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/>
            </a:pPr>
            <a:r>
              <a:rPr lang="en-US" sz="2000" smtClean="0">
                <a:solidFill>
                  <a:prstClr val="white">
                    <a:lumMod val="75000"/>
                  </a:prstClr>
                </a:solidFill>
                <a:latin typeface="Arial"/>
                <a:cs typeface="+mn-cs"/>
              </a:rPr>
              <a:t>Fifth level</a:t>
            </a:r>
            <a:endParaRPr lang="en-US" sz="2000" dirty="0">
              <a:solidFill>
                <a:prstClr val="white">
                  <a:lumMod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03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PPT-TEMP_R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" y="0"/>
            <a:ext cx="914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Trajan Pro"/>
          <a:ea typeface="+mj-ea"/>
          <a:cs typeface="Traja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6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7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1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1"/>
            <a:r>
              <a:rPr lang="en-US" smtClean="0"/>
              <a:t>Fourth level</a:t>
            </a:r>
          </a:p>
          <a:p>
            <a:pPr lvl="1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642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862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B17E44-324B-439F-96E4-C7F006861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108700"/>
            <a:ext cx="8229600" cy="0"/>
          </a:xfrm>
          <a:prstGeom prst="line">
            <a:avLst/>
          </a:prstGeom>
          <a:ln w="6350">
            <a:solidFill>
              <a:srgbClr val="EA2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 descr="UTMB_Health_RGB_80%Black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6257925"/>
            <a:ext cx="121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2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Georgia" pitchFamily="18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1200"/>
        </a:spcAft>
        <a:buFont typeface="Arial" charset="0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2.staticflickr.com/4/3222/2858669024_b4f7c0fb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65615"/>
            <a:ext cx="2306472" cy="42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galvestonafterike.files.wordpress.com/2008/10/kwg-m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6472" y="1296322"/>
            <a:ext cx="2688610" cy="426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utsa.edu/today/images/graphics/galvest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5081" y="1265615"/>
            <a:ext cx="4148919" cy="42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8"/>
          <p:cNvCxnSpPr/>
          <p:nvPr/>
        </p:nvCxnSpPr>
        <p:spPr>
          <a:xfrm>
            <a:off x="0" y="5562600"/>
            <a:ext cx="9144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8"/>
          <p:cNvCxnSpPr/>
          <p:nvPr/>
        </p:nvCxnSpPr>
        <p:spPr>
          <a:xfrm>
            <a:off x="0" y="1252644"/>
            <a:ext cx="9144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56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Improving Healthy Neighborhoods and Housing in Galveston, Texas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655435"/>
            <a:ext cx="356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National HIA Meeting 2015</a:t>
            </a:r>
            <a:endParaRPr lang="en-US" b="1" dirty="0">
              <a:solidFill>
                <a:srgbClr val="4F81BD">
                  <a:lumMod val="75000"/>
                </a:srgb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60532"/>
            <a:ext cx="327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Jimmy Dills, MUP MPH</a:t>
            </a:r>
            <a:br>
              <a:rPr lang="en-US" sz="1400" b="1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 Health Policy Center</a:t>
            </a:r>
          </a:p>
          <a:p>
            <a:r>
              <a:rPr lang="en-US" sz="1400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jdills@gsu.edu</a:t>
            </a:r>
            <a:endParaRPr lang="en-US" sz="14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Assessment Topics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  <a:extLst/>
        </p:spPr>
        <p:txBody>
          <a:bodyPr numCol="2"/>
          <a:lstStyle/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smtClean="0"/>
              <a:t>Population </a:t>
            </a:r>
            <a:r>
              <a:rPr lang="en-US" sz="2000" dirty="0"/>
              <a:t>density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Concentrated poverty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Segregation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Elevation above base flood level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Proximity to parks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Proximity to recreation facilities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Proximity to public elementary schools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Proximity to licensed childcare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Proximity to health care services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Proximity to affordable healthy food outlets and concentration of unhealthy food outlets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Concentration of businesses permitted to sell alcohol for off-site consumption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Presence of pedestrian safety measures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Proximity to truck routes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Proximity to industrial areas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Presence of environmental hazards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Proximity to bus </a:t>
            </a:r>
            <a:r>
              <a:rPr lang="en-US" sz="2000" dirty="0" smtClean="0"/>
              <a:t>route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endParaRPr lang="en-US" sz="2000" dirty="0" smtClean="0"/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smtClean="0"/>
              <a:t>Tree canopy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smtClean="0"/>
              <a:t>Sidewalk quality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smtClean="0"/>
              <a:t>Neighborhood disorder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smtClean="0"/>
              <a:t>Traffic calming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smtClean="0"/>
              <a:t>Resident pride and security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endParaRPr lang="en-US" sz="2000" dirty="0"/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smtClean="0"/>
              <a:t>Lead exposure</a:t>
            </a:r>
          </a:p>
          <a:p>
            <a:pPr marL="457200" indent="-346075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smtClean="0"/>
              <a:t>Crime prevention through environmental design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Mitigations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2400" y="1981200"/>
            <a:ext cx="990600" cy="3352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2886" y="198120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1074" y="2895600"/>
            <a:ext cx="990600" cy="2438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52886" y="3505200"/>
            <a:ext cx="9906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000" y="198120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5000" y="2895600"/>
            <a:ext cx="990600" cy="2438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67400" y="211455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>
                <a:solidFill>
                  <a:prstClr val="white"/>
                </a:solidFill>
                <a:cs typeface="+mn-cs"/>
              </a:rPr>
              <a:t>Top 20%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84649" y="2078038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>
                <a:solidFill>
                  <a:prstClr val="white"/>
                </a:solidFill>
                <a:cs typeface="+mn-cs"/>
              </a:rPr>
              <a:t>Top 20%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11074" y="1524000"/>
            <a:ext cx="990600" cy="1371600"/>
            <a:chOff x="6993699" y="1524000"/>
            <a:chExt cx="990600" cy="1371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6993699" y="1524000"/>
              <a:ext cx="9906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99" name="TextBox 15"/>
            <p:cNvSpPr txBox="1">
              <a:spLocks noChangeArrowheads="1"/>
            </p:cNvSpPr>
            <p:nvPr/>
          </p:nvSpPr>
          <p:spPr bwMode="auto">
            <a:xfrm>
              <a:off x="7146099" y="1658034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b="1">
                  <a:solidFill>
                    <a:prstClr val="white"/>
                  </a:solidFill>
                  <a:cs typeface="+mn-cs"/>
                </a:rPr>
                <a:t>Top 20%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7460106" y="2438400"/>
              <a:ext cx="0" cy="4572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5" name="TextBox 20"/>
          <p:cNvSpPr txBox="1">
            <a:spLocks noChangeArrowheads="1"/>
          </p:cNvSpPr>
          <p:nvPr/>
        </p:nvSpPr>
        <p:spPr bwMode="auto">
          <a:xfrm>
            <a:off x="1200500" y="2219325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>
                <a:solidFill>
                  <a:prstClr val="white"/>
                </a:solidFill>
                <a:cs typeface="+mn-cs"/>
              </a:rPr>
              <a:t>All Blocks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3324" y="2268538"/>
            <a:ext cx="990600" cy="609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5653034">
            <a:off x="4910074" y="2463800"/>
            <a:ext cx="1155700" cy="958850"/>
          </a:xfrm>
          <a:prstGeom prst="arc">
            <a:avLst>
              <a:gd name="adj1" fmla="val 15551376"/>
              <a:gd name="adj2" fmla="val 21006064"/>
            </a:avLst>
          </a:prstGeom>
          <a:noFill/>
          <a:ln w="635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43486" y="2249488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>
                <a:solidFill>
                  <a:prstClr val="white"/>
                </a:solidFill>
                <a:cs typeface="+mn-cs"/>
              </a:rPr>
              <a:t>Added Blocks</a:t>
            </a:r>
          </a:p>
        </p:txBody>
      </p:sp>
      <p:sp>
        <p:nvSpPr>
          <p:cNvPr id="3089" name="TextBox 22"/>
          <p:cNvSpPr txBox="1">
            <a:spLocks noChangeArrowheads="1"/>
          </p:cNvSpPr>
          <p:nvPr/>
        </p:nvSpPr>
        <p:spPr bwMode="auto">
          <a:xfrm>
            <a:off x="1086200" y="55626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cs typeface="+mn-cs"/>
              </a:rPr>
              <a:t>All Blocks</a:t>
            </a:r>
          </a:p>
        </p:txBody>
      </p:sp>
      <p:sp>
        <p:nvSpPr>
          <p:cNvPr id="3090" name="TextBox 26"/>
          <p:cNvSpPr txBox="1">
            <a:spLocks noChangeArrowheads="1"/>
          </p:cNvSpPr>
          <p:nvPr/>
        </p:nvSpPr>
        <p:spPr bwMode="auto">
          <a:xfrm>
            <a:off x="4392549" y="5479352"/>
            <a:ext cx="1311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cs typeface="+mn-cs"/>
              </a:rPr>
              <a:t>Broaden the </a:t>
            </a:r>
            <a:r>
              <a:rPr lang="en-US" dirty="0">
                <a:solidFill>
                  <a:prstClr val="black"/>
                </a:solidFill>
                <a:cs typeface="+mn-cs"/>
              </a:rPr>
              <a:t>Scope</a:t>
            </a:r>
          </a:p>
        </p:txBody>
      </p:sp>
      <p:sp>
        <p:nvSpPr>
          <p:cNvPr id="3091" name="TextBox 27"/>
          <p:cNvSpPr txBox="1">
            <a:spLocks noChangeArrowheads="1"/>
          </p:cNvSpPr>
          <p:nvPr/>
        </p:nvSpPr>
        <p:spPr bwMode="auto">
          <a:xfrm>
            <a:off x="6550736" y="5424488"/>
            <a:ext cx="1311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prstClr val="black"/>
                </a:solidFill>
                <a:cs typeface="+mn-cs"/>
              </a:rPr>
              <a:t>Making the Best Better</a:t>
            </a:r>
          </a:p>
        </p:txBody>
      </p:sp>
      <p:sp>
        <p:nvSpPr>
          <p:cNvPr id="3092" name="TextBox 28"/>
          <p:cNvSpPr txBox="1">
            <a:spLocks noChangeArrowheads="1"/>
          </p:cNvSpPr>
          <p:nvPr/>
        </p:nvSpPr>
        <p:spPr bwMode="auto">
          <a:xfrm>
            <a:off x="2754663" y="5479352"/>
            <a:ext cx="1311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>
                <a:solidFill>
                  <a:prstClr val="black"/>
                </a:solidFill>
                <a:cs typeface="+mn-cs"/>
              </a:rPr>
              <a:t>Set the Threshold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52886" y="2895600"/>
            <a:ext cx="990600" cy="609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1462" y="3548063"/>
            <a:ext cx="1150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i="1" dirty="0" smtClean="0">
                <a:solidFill>
                  <a:prstClr val="black"/>
                </a:solidFill>
                <a:cs typeface="+mn-cs"/>
              </a:rPr>
              <a:t>Threshold cumulative score</a:t>
            </a:r>
            <a:endParaRPr lang="en-US" sz="1600" i="1" dirty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29000" y="3057525"/>
            <a:ext cx="76200" cy="4572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977349" y="2898375"/>
            <a:ext cx="990600" cy="2438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11074" y="200025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63474" y="21336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>
                <a:solidFill>
                  <a:prstClr val="white"/>
                </a:solidFill>
                <a:cs typeface="+mn-cs"/>
              </a:rPr>
              <a:t>Top 20%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77349" y="2003025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129749" y="2136375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>
                <a:solidFill>
                  <a:prstClr val="white"/>
                </a:solidFill>
                <a:cs typeface="+mn-cs"/>
              </a:rPr>
              <a:t>Top 20%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80124" y="2886925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132524" y="307015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>
                <a:solidFill>
                  <a:prstClr val="white"/>
                </a:solidFill>
                <a:cs typeface="+mn-cs"/>
              </a:rPr>
              <a:t>Top </a:t>
            </a:r>
            <a:r>
              <a:rPr lang="en-US" b="1" dirty="0" smtClean="0">
                <a:solidFill>
                  <a:prstClr val="white"/>
                </a:solidFill>
                <a:cs typeface="+mn-cs"/>
              </a:rPr>
              <a:t>40</a:t>
            </a:r>
            <a:r>
              <a:rPr lang="en-US" b="1" dirty="0">
                <a:solidFill>
                  <a:prstClr val="white"/>
                </a:solidFill>
                <a:cs typeface="+mn-cs"/>
              </a:rPr>
              <a:t>%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862011" y="3801325"/>
            <a:ext cx="1402949" cy="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2800" y="2895600"/>
            <a:ext cx="8474822" cy="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7"/>
          <p:cNvSpPr txBox="1">
            <a:spLocks noChangeArrowheads="1"/>
          </p:cNvSpPr>
          <p:nvPr/>
        </p:nvSpPr>
        <p:spPr bwMode="auto">
          <a:xfrm>
            <a:off x="7804551" y="5389631"/>
            <a:ext cx="1311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prstClr val="black"/>
                </a:solidFill>
                <a:cs typeface="+mn-cs"/>
              </a:rPr>
              <a:t>Decrease Tolerance</a:t>
            </a:r>
            <a:endParaRPr lang="en-US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7" grpId="0" animBg="1"/>
      <p:bldP spid="10" grpId="0" animBg="1"/>
      <p:bldP spid="14" grpId="0"/>
      <p:bldP spid="15" grpId="0"/>
      <p:bldP spid="13" grpId="0" animBg="1"/>
      <p:bldP spid="22" grpId="0"/>
      <p:bldP spid="37" grpId="0" animBg="1"/>
      <p:bldP spid="37" grpId="1" animBg="1"/>
      <p:bldP spid="38" grpId="0"/>
      <p:bldP spid="30" grpId="0" animBg="1"/>
      <p:bldP spid="31" grpId="0" animBg="1"/>
      <p:bldP spid="31" grpId="1" animBg="1"/>
      <p:bldP spid="32" grpId="0"/>
      <p:bldP spid="32" grpId="1"/>
      <p:bldP spid="33" grpId="0" animBg="1"/>
      <p:bldP spid="34" grpId="0"/>
      <p:bldP spid="34" grpId="1"/>
      <p:bldP spid="39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557037"/>
              </p:ext>
            </p:extLst>
          </p:nvPr>
        </p:nvGraphicFramePr>
        <p:xfrm>
          <a:off x="1447800" y="1545336"/>
          <a:ext cx="5943600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4396"/>
                <a:gridCol w="254920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Indicator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Top 20% Cut Point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Proximity to Truck Routes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0.4 miles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Density of Alcohol Outlets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2.26 outlets / 1,000 people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Proximity to Recreation Facilities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miles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8837" y="1011936"/>
            <a:ext cx="4876800" cy="4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en-US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able 9. Top 20% Cut-Point Values in Galveston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90892"/>
              </p:ext>
            </p:extLst>
          </p:nvPr>
        </p:nvGraphicFramePr>
        <p:xfrm>
          <a:off x="533400" y="3741580"/>
          <a:ext cx="7924800" cy="1668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9663"/>
                <a:gridCol w="1668379"/>
                <a:gridCol w="1668379"/>
                <a:gridCol w="166837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Indicator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Added Census blocks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Percent of Census blocks Added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Percent of Total Census blocks in Galveston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Proximity to Truck </a:t>
                      </a:r>
                      <a:r>
                        <a:rPr lang="en-US" sz="1600" dirty="0" smtClean="0">
                          <a:effectLst/>
                        </a:rPr>
                        <a:t>Routes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192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55%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31.0%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Density of Alcohol Outlets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22.8%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Proximity to Recreation Facilities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22.8%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399" y="2971800"/>
            <a:ext cx="7620000" cy="6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smtClean="0" bmk="_Toc359959587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Table 10. Impact on number of high scoring census blocks if individual indicators are mitigated</a:t>
            </a: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to 80</a:t>
            </a:r>
            <a:r>
              <a:rPr kumimoji="0" lang="en-US" altLang="en-US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percentile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262950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70710"/>
              </p:ext>
            </p:extLst>
          </p:nvPr>
        </p:nvGraphicFramePr>
        <p:xfrm>
          <a:off x="528637" y="1828800"/>
          <a:ext cx="8229600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859"/>
                <a:gridCol w="1083015"/>
                <a:gridCol w="850941"/>
                <a:gridCol w="1364468"/>
                <a:gridCol w="1667317"/>
              </a:tblGrid>
              <a:tr h="758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Indicator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Threshold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 of Census Blocks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Est. Population Living in These Blocks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(2010 Census)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Percentage of Population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(2010 Census – 47,743)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Near to Recreation Facilities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mile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30,425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63.7%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Have at Least 1 Alcohol Outlet (off-site consumption) Nearby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¼ mile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1,123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29,316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61.4%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Close to Truck &amp; High Traffic Routes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 meters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20,780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43.5%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90600" y="914400"/>
            <a:ext cx="7305675" cy="6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Table 11: Impact of fully addressing various indicators in terms of general neighborhood development and health.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340383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3886200" cy="5105400"/>
          </a:xfrm>
          <a:extLst/>
        </p:spPr>
        <p:txBody>
          <a:bodyPr>
            <a:noAutofit/>
          </a:bodyPr>
          <a:lstStyle/>
          <a:p>
            <a:pPr marL="233363" indent="-233363" eaLnBrk="1" hangingPunct="1">
              <a:defRPr/>
            </a:pPr>
            <a:r>
              <a:rPr lang="en-US" sz="2000" dirty="0"/>
              <a:t>Follow an organized process for incorporating </a:t>
            </a:r>
            <a:r>
              <a:rPr lang="en-US" sz="2000" dirty="0" smtClean="0"/>
              <a:t>health </a:t>
            </a:r>
            <a:r>
              <a:rPr lang="en-US" sz="2000" dirty="0"/>
              <a:t>impact profiles and specific </a:t>
            </a:r>
            <a:r>
              <a:rPr lang="en-US" sz="2000" dirty="0" smtClean="0"/>
              <a:t>plans </a:t>
            </a:r>
            <a:r>
              <a:rPr lang="en-US" sz="2000" dirty="0"/>
              <a:t>to address negative health impacts through mitigation into the process for </a:t>
            </a:r>
            <a:r>
              <a:rPr lang="en-US" sz="2000" dirty="0" smtClean="0"/>
              <a:t>selecting </a:t>
            </a:r>
            <a:r>
              <a:rPr lang="en-US" sz="2000" dirty="0"/>
              <a:t>scattered </a:t>
            </a:r>
            <a:r>
              <a:rPr lang="en-US" sz="2000" dirty="0" smtClean="0"/>
              <a:t>sites. </a:t>
            </a:r>
          </a:p>
          <a:p>
            <a:pPr marL="233363" indent="-233363" eaLnBrk="1" hangingPunct="1">
              <a:defRPr/>
            </a:pPr>
            <a:r>
              <a:rPr lang="en-US" sz="2000" dirty="0" smtClean="0"/>
              <a:t>Conduct </a:t>
            </a:r>
            <a:r>
              <a:rPr lang="en-US" sz="2000" dirty="0"/>
              <a:t>Block-level </a:t>
            </a:r>
            <a:r>
              <a:rPr lang="en-US" sz="2000" dirty="0" smtClean="0"/>
              <a:t>inspections.</a:t>
            </a:r>
          </a:p>
          <a:p>
            <a:pPr marL="233363" indent="-233363" eaLnBrk="1" hangingPunct="1">
              <a:defRPr/>
            </a:pPr>
            <a:r>
              <a:rPr lang="en-US" sz="2000" dirty="0" smtClean="0"/>
              <a:t>Incorporate unit-level inspection standards related to</a:t>
            </a:r>
            <a:r>
              <a:rPr lang="en-US" sz="2000" strike="sngStrike" dirty="0" smtClean="0"/>
              <a:t> </a:t>
            </a:r>
            <a:r>
              <a:rPr lang="en-US" sz="2000" dirty="0" smtClean="0"/>
              <a:t>lead exposure and crime prevention.</a:t>
            </a:r>
          </a:p>
          <a:p>
            <a:pPr marL="233363" indent="-233363" eaLnBrk="1" hangingPunct="1">
              <a:defRPr/>
            </a:pPr>
            <a:r>
              <a:rPr lang="en-US" sz="2000" dirty="0" smtClean="0"/>
              <a:t>Evaluate </a:t>
            </a:r>
            <a:r>
              <a:rPr lang="en-US" sz="2000" dirty="0"/>
              <a:t>the feasibility of </a:t>
            </a:r>
            <a:r>
              <a:rPr lang="en-US" sz="2000" dirty="0" smtClean="0"/>
              <a:t>unit-level </a:t>
            </a:r>
            <a:r>
              <a:rPr lang="en-US" sz="2000" dirty="0"/>
              <a:t>health mitigations for sites that score poorly on specific </a:t>
            </a:r>
            <a:r>
              <a:rPr lang="en-US" sz="2000" dirty="0" smtClean="0"/>
              <a:t>indicators</a:t>
            </a:r>
            <a:r>
              <a:rPr lang="en-US" sz="20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861687" cy="5715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05800" cy="3581400"/>
          </a:xfrm>
          <a:extLst/>
        </p:spPr>
        <p:txBody>
          <a:bodyPr>
            <a:noAutofit/>
          </a:bodyPr>
          <a:lstStyle/>
          <a:p>
            <a:pPr marL="233363" indent="-233363">
              <a:defRPr/>
            </a:pPr>
            <a:r>
              <a:rPr lang="en-US" sz="2400" b="1" dirty="0" smtClean="0"/>
              <a:t>GLO’s </a:t>
            </a:r>
            <a:r>
              <a:rPr lang="en-US" sz="2400" b="1" dirty="0"/>
              <a:t>intention to incorporate the analysis </a:t>
            </a:r>
            <a:r>
              <a:rPr lang="en-US" sz="2400" dirty="0"/>
              <a:t>and methodology into their scattered site selection process indicates a direct impact on future housing </a:t>
            </a:r>
            <a:r>
              <a:rPr lang="en-US" sz="2400" dirty="0" smtClean="0"/>
              <a:t>decisions.</a:t>
            </a:r>
          </a:p>
          <a:p>
            <a:pPr marL="233363" indent="-233363">
              <a:defRPr/>
            </a:pPr>
            <a:r>
              <a:rPr lang="en-US" sz="2400" dirty="0" smtClean="0"/>
              <a:t>Relationships </a:t>
            </a:r>
            <a:r>
              <a:rPr lang="en-US" sz="2400" dirty="0"/>
              <a:t>developed between the members of the CSC and their </a:t>
            </a:r>
            <a:r>
              <a:rPr lang="en-US" sz="2400" b="1" dirty="0"/>
              <a:t>increased awareness of connections between housing and community health </a:t>
            </a:r>
            <a:r>
              <a:rPr lang="en-US" sz="2400" dirty="0"/>
              <a:t>point to a more subtle, but potentially far reaching, </a:t>
            </a:r>
            <a:r>
              <a:rPr lang="en-US" sz="2400" b="1" dirty="0"/>
              <a:t>impact on the level of discourse </a:t>
            </a:r>
            <a:r>
              <a:rPr lang="en-US" sz="2400" dirty="0"/>
              <a:t>on the topic in the Galveston community</a:t>
            </a:r>
          </a:p>
        </p:txBody>
      </p:sp>
      <p:pic>
        <p:nvPicPr>
          <p:cNvPr id="9218" name="Picture 2" descr="http://farm8.staticflickr.com/7173/6421127789_ac7da81daa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90525"/>
            <a:ext cx="5931737" cy="19812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3581400"/>
          </a:xfrm>
          <a:extLst/>
        </p:spPr>
        <p:txBody>
          <a:bodyPr>
            <a:noAutofit/>
          </a:bodyPr>
          <a:lstStyle/>
          <a:p>
            <a:pPr marL="233363" indent="-233363">
              <a:defRPr/>
            </a:pPr>
            <a:r>
              <a:rPr lang="en-US" sz="2400" b="1" dirty="0" smtClean="0"/>
              <a:t>High profile and contentious issue</a:t>
            </a:r>
          </a:p>
          <a:p>
            <a:pPr marL="233363" indent="-233363">
              <a:defRPr/>
            </a:pPr>
            <a:r>
              <a:rPr lang="en-US" sz="2400" b="1" dirty="0" smtClean="0"/>
              <a:t>HIA process as a way to build relationships and provide new perspectives</a:t>
            </a:r>
          </a:p>
          <a:p>
            <a:pPr marL="233363" indent="-233363">
              <a:defRPr/>
            </a:pPr>
            <a:r>
              <a:rPr lang="en-US" sz="2400" b="1" dirty="0" smtClean="0"/>
              <a:t>Demonstrating value to different stakeholders</a:t>
            </a:r>
          </a:p>
          <a:p>
            <a:pPr marL="233363" indent="-233363">
              <a:defRPr/>
            </a:pPr>
            <a:r>
              <a:rPr lang="en-US" sz="2400" b="1" dirty="0" smtClean="0"/>
              <a:t>Built a methodology based on health to be incorporated into housing decisions</a:t>
            </a:r>
          </a:p>
          <a:p>
            <a:pPr marL="233363" indent="-233363">
              <a:defRPr/>
            </a:pPr>
            <a:r>
              <a:rPr lang="en-US" sz="2400" b="1" dirty="0" smtClean="0"/>
              <a:t>Applicability beyond public housing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82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6388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Research project developed at the request of the </a:t>
            </a:r>
            <a:r>
              <a:rPr lang="en-US" sz="2400" b="1" dirty="0" smtClean="0"/>
              <a:t>Galveston Housing Authority</a:t>
            </a:r>
            <a:r>
              <a:rPr lang="en-US" sz="2400" dirty="0" smtClean="0"/>
              <a:t> Board of Directors, and the State of </a:t>
            </a:r>
            <a:r>
              <a:rPr lang="en-US" sz="2400" b="1" dirty="0" smtClean="0"/>
              <a:t>Texas General Land Office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Conducted by the </a:t>
            </a:r>
            <a:r>
              <a:rPr lang="en-US" sz="2400" b="1" dirty="0" smtClean="0"/>
              <a:t>Georgia Health </a:t>
            </a:r>
            <a:r>
              <a:rPr lang="en-US" sz="2400" b="1" dirty="0"/>
              <a:t>Policy Center</a:t>
            </a:r>
            <a:r>
              <a:rPr lang="en-US" sz="2400" dirty="0"/>
              <a:t> </a:t>
            </a:r>
            <a:r>
              <a:rPr lang="en-US" sz="2400" dirty="0" smtClean="0"/>
              <a:t>and the </a:t>
            </a:r>
            <a:r>
              <a:rPr lang="en-US" sz="2400" b="1" dirty="0"/>
              <a:t>Center to Eliminate Health </a:t>
            </a:r>
            <a:r>
              <a:rPr lang="en-US" sz="2400" b="1" dirty="0" smtClean="0"/>
              <a:t>Disparities at University of Texas Medical Branch </a:t>
            </a:r>
            <a:r>
              <a:rPr lang="en-US" sz="2400" dirty="0" smtClean="0"/>
              <a:t>in Galveston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Supported by a grant from the </a:t>
            </a:r>
            <a:r>
              <a:rPr lang="en-US" sz="2400" b="1" dirty="0" smtClean="0"/>
              <a:t>Health Impact Project</a:t>
            </a:r>
            <a:r>
              <a:rPr lang="en-US" sz="2400" dirty="0" smtClean="0"/>
              <a:t>, a collaboration of the Robert Wood Johnson Foundation and The Pew Charitable Trusts with funding from </a:t>
            </a:r>
            <a:r>
              <a:rPr lang="en-US" sz="2400" b="1" dirty="0" smtClean="0"/>
              <a:t>The </a:t>
            </a:r>
            <a:r>
              <a:rPr lang="en-US" sz="2400" b="1" dirty="0" err="1" smtClean="0"/>
              <a:t>Kresge</a:t>
            </a:r>
            <a:r>
              <a:rPr lang="en-US" sz="2400" b="1" dirty="0" smtClean="0"/>
              <a:t> Foundation</a:t>
            </a:r>
          </a:p>
        </p:txBody>
      </p:sp>
      <p:pic>
        <p:nvPicPr>
          <p:cNvPr id="1026" name="Picture 2" descr="http://www.pgal.com/media/portfolio/01_UTMB_Aerial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500" y="1295400"/>
            <a:ext cx="2933700" cy="4572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52800" y="990600"/>
            <a:ext cx="55626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400" b="1" dirty="0" smtClean="0"/>
              <a:t>Hurricane </a:t>
            </a:r>
            <a:r>
              <a:rPr lang="en-US" sz="2400" b="1" dirty="0"/>
              <a:t>Ike </a:t>
            </a:r>
            <a:r>
              <a:rPr lang="en-US" sz="2400" dirty="0"/>
              <a:t>hit Galveston, Texas, in 2008, </a:t>
            </a:r>
            <a:r>
              <a:rPr lang="en-US" sz="2400" dirty="0" smtClean="0"/>
              <a:t>damaging </a:t>
            </a:r>
            <a:r>
              <a:rPr lang="en-US" sz="2400" dirty="0"/>
              <a:t>75% of the housing and buildings on the Island, including </a:t>
            </a:r>
            <a:r>
              <a:rPr lang="en-US" sz="2400" b="1" dirty="0"/>
              <a:t>569 units of public </a:t>
            </a:r>
            <a:r>
              <a:rPr lang="en-US" sz="2400" b="1" dirty="0" smtClean="0"/>
              <a:t>housing</a:t>
            </a:r>
            <a:r>
              <a:rPr lang="en-US" sz="2400" dirty="0" smtClean="0"/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 smtClean="0"/>
              <a:t>Redevelopment was the subject of </a:t>
            </a:r>
            <a:r>
              <a:rPr lang="en-US" altLang="en-US" sz="2400" b="1" dirty="0" smtClean="0"/>
              <a:t>contentious city election </a:t>
            </a:r>
            <a:r>
              <a:rPr lang="en-US" altLang="en-US" sz="2400" dirty="0" smtClean="0"/>
              <a:t>and federal fair housing mandates.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City of Galveston and Galveston Housing Authority </a:t>
            </a:r>
            <a:r>
              <a:rPr lang="en-US" sz="2400" dirty="0" smtClean="0"/>
              <a:t>agreed </a:t>
            </a:r>
            <a:r>
              <a:rPr lang="en-US" sz="2400" dirty="0"/>
              <a:t>to </a:t>
            </a:r>
            <a:r>
              <a:rPr lang="en-US" sz="2400" b="1" dirty="0" smtClean="0"/>
              <a:t>rebuild </a:t>
            </a:r>
            <a:r>
              <a:rPr lang="en-US" sz="2400" b="1" dirty="0"/>
              <a:t>some </a:t>
            </a:r>
            <a:r>
              <a:rPr lang="en-US" sz="2400" b="1" dirty="0" smtClean="0"/>
              <a:t>public </a:t>
            </a:r>
            <a:r>
              <a:rPr lang="en-US" sz="2400" b="1" dirty="0"/>
              <a:t>housing</a:t>
            </a:r>
            <a:r>
              <a:rPr lang="en-US" sz="2400" dirty="0"/>
              <a:t> through </a:t>
            </a:r>
            <a:r>
              <a:rPr lang="en-US" sz="2400" dirty="0" smtClean="0"/>
              <a:t>mixed-income developments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Texas </a:t>
            </a:r>
            <a:r>
              <a:rPr lang="en-US" sz="2400" b="1" dirty="0"/>
              <a:t>General Land Office </a:t>
            </a:r>
            <a:r>
              <a:rPr lang="en-US" sz="2400" b="1" dirty="0" smtClean="0"/>
              <a:t>to oversee </a:t>
            </a:r>
            <a:r>
              <a:rPr lang="en-US" sz="2400" dirty="0"/>
              <a:t>the development and management of additional </a:t>
            </a:r>
            <a:r>
              <a:rPr lang="en-US" sz="2400" b="1" dirty="0"/>
              <a:t>scattered site housing units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3373" y="1066800"/>
            <a:ext cx="2867027" cy="5410200"/>
            <a:chOff x="257173" y="1066800"/>
            <a:chExt cx="3048000" cy="5629834"/>
          </a:xfrm>
        </p:grpSpPr>
        <p:pic>
          <p:nvPicPr>
            <p:cNvPr id="2050" name="Picture 2" descr="http://www.thorntonweather.com/blog/wp-content/uploads/2008/09/2008-09-12_ike_sa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4" y="1066800"/>
              <a:ext cx="3047999" cy="2107406"/>
            </a:xfrm>
            <a:prstGeom prst="rect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archive.fwweekly.com/files%5C2008-11-05%5Cfeature_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" y="3200400"/>
              <a:ext cx="3047999" cy="3496234"/>
            </a:xfrm>
            <a:prstGeom prst="rect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>
              <a:stCxn id="2052" idx="1"/>
              <a:endCxn id="2052" idx="3"/>
            </p:cNvCxnSpPr>
            <p:nvPr/>
          </p:nvCxnSpPr>
          <p:spPr>
            <a:xfrm>
              <a:off x="257173" y="4948517"/>
              <a:ext cx="3047999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Purpose and key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066800"/>
            <a:ext cx="5334000" cy="4876800"/>
          </a:xfrm>
        </p:spPr>
        <p:txBody>
          <a:bodyPr rtlCol="0">
            <a:normAutofit fontScale="77500" lnSpcReduction="20000"/>
          </a:bodyPr>
          <a:lstStyle/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</a:t>
            </a:r>
            <a:r>
              <a:rPr lang="en-US" dirty="0" smtClean="0"/>
              <a:t>rovide information related to healthy neighborhood environments, and strategies for enhancing the health of public housing residents and Galveston residents in general</a:t>
            </a:r>
          </a:p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Original research question:</a:t>
            </a:r>
          </a:p>
          <a:p>
            <a:pPr marL="571500" lvl="1" indent="-1714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potential scattered site locations in the City of Galveston present the best options for supporting health for public housing residents?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Added research question:</a:t>
            </a:r>
          </a:p>
          <a:p>
            <a:pPr marL="571500" lvl="1" indent="-1714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interventions related to the neighborhood-level built environment could most improve the health of City of Galveston residents?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pic>
        <p:nvPicPr>
          <p:cNvPr id="3074" name="Picture 2" descr="http://blog.chron.com/galveston/files/legacy/cedar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1457325"/>
            <a:ext cx="3400425" cy="3743325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Stakeholders:</a:t>
            </a:r>
            <a:br>
              <a:rPr lang="en-US" altLang="en-US" dirty="0" smtClean="0"/>
            </a:br>
            <a:r>
              <a:rPr lang="en-US" altLang="en-US" sz="3600" dirty="0" smtClean="0"/>
              <a:t>Community </a:t>
            </a:r>
            <a:r>
              <a:rPr lang="en-US" altLang="en-US" sz="3600" dirty="0"/>
              <a:t>Steering </a:t>
            </a:r>
            <a:r>
              <a:rPr lang="en-US" altLang="en-US" sz="3600" dirty="0" smtClean="0"/>
              <a:t>Committee</a:t>
            </a:r>
            <a:endParaRPr lang="en-US" altLang="en-US" sz="36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72000"/>
          </a:xfrm>
          <a:extLst/>
        </p:spPr>
        <p:txBody>
          <a:bodyPr numCol="2">
            <a:normAutofit/>
          </a:bodyPr>
          <a:lstStyle/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Port </a:t>
            </a:r>
            <a:r>
              <a:rPr lang="en-US" sz="2000" dirty="0"/>
              <a:t>of Galveston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Galveston </a:t>
            </a:r>
            <a:r>
              <a:rPr lang="en-US" sz="2000" dirty="0"/>
              <a:t>Alliance of Island Neighborhoods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UTMB </a:t>
            </a:r>
            <a:r>
              <a:rPr lang="en-US" sz="2000" dirty="0"/>
              <a:t>Community Health </a:t>
            </a:r>
            <a:r>
              <a:rPr lang="en-US" sz="2000" dirty="0" smtClean="0"/>
              <a:t>Network and Institute for the Medical Humanities</a:t>
            </a:r>
            <a:endParaRPr lang="en-US" sz="2000" dirty="0"/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Gulf </a:t>
            </a:r>
            <a:r>
              <a:rPr lang="en-US" sz="2000" dirty="0"/>
              <a:t>Coast Interfaith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Galveston </a:t>
            </a:r>
            <a:r>
              <a:rPr lang="en-US" sz="2000" dirty="0"/>
              <a:t>Island Community Research Advisory Committee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NAACP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Galveston </a:t>
            </a:r>
            <a:r>
              <a:rPr lang="en-US" sz="2000" dirty="0"/>
              <a:t>Island Restorative Justice </a:t>
            </a:r>
            <a:r>
              <a:rPr lang="en-US" sz="2000" dirty="0" smtClean="0"/>
              <a:t>Coalition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Sobriety </a:t>
            </a:r>
            <a:r>
              <a:rPr lang="en-US" sz="2000" dirty="0"/>
              <a:t>High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City </a:t>
            </a:r>
            <a:r>
              <a:rPr lang="en-US" sz="2000" dirty="0"/>
              <a:t>of Galveston </a:t>
            </a:r>
            <a:r>
              <a:rPr lang="en-US" sz="2000" dirty="0" smtClean="0"/>
              <a:t>City Council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St</a:t>
            </a:r>
            <a:r>
              <a:rPr lang="en-US" sz="2000" dirty="0"/>
              <a:t>. Vincent’s House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Nia </a:t>
            </a:r>
            <a:r>
              <a:rPr lang="en-US" sz="2000" dirty="0"/>
              <a:t>Cultural Center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First </a:t>
            </a:r>
            <a:r>
              <a:rPr lang="en-US" sz="2000" dirty="0"/>
              <a:t>Baptist Church of Galveston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Galveston </a:t>
            </a:r>
            <a:r>
              <a:rPr lang="en-US" sz="2000" dirty="0"/>
              <a:t>Housing Recovery </a:t>
            </a:r>
            <a:r>
              <a:rPr lang="en-US" sz="2000" dirty="0" smtClean="0"/>
              <a:t>Committee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LULAC</a:t>
            </a:r>
            <a:endParaRPr lang="en-US" sz="2000" dirty="0"/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Galveston North Side Task Force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Galveston </a:t>
            </a:r>
            <a:r>
              <a:rPr lang="en-US" sz="2000" dirty="0"/>
              <a:t>Chamber of Commerce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City </a:t>
            </a:r>
            <a:r>
              <a:rPr lang="en-US" sz="2000" dirty="0"/>
              <a:t>of Galveston Department of Planning and Community Development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City </a:t>
            </a:r>
            <a:r>
              <a:rPr lang="en-US" sz="2000" dirty="0"/>
              <a:t>of Galveston Families, Children and Youth Board</a:t>
            </a:r>
          </a:p>
          <a:p>
            <a:pPr indent="-169863" eaLnBrk="1" hangingPunct="1">
              <a:spcBef>
                <a:spcPts val="0"/>
              </a:spcBef>
              <a:defRPr/>
            </a:pPr>
            <a:r>
              <a:rPr lang="en-US" sz="2000" dirty="0" smtClean="0"/>
              <a:t>Galveston </a:t>
            </a:r>
            <a:r>
              <a:rPr lang="en-US" sz="2000" dirty="0"/>
              <a:t>County Health </a:t>
            </a:r>
            <a:r>
              <a:rPr lang="en-US" sz="2000" dirty="0" smtClean="0"/>
              <a:t>District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1905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Demonstrating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334000" cy="5029200"/>
          </a:xfrm>
        </p:spPr>
        <p:txBody>
          <a:bodyPr rtlCol="0">
            <a:normAutofit fontScale="77500" lnSpcReduction="20000"/>
          </a:bodyPr>
          <a:lstStyle/>
          <a:p>
            <a:pPr marL="228600" indent="-228600">
              <a:defRPr/>
            </a:pPr>
            <a:r>
              <a:rPr lang="en-US" dirty="0" smtClean="0"/>
              <a:t>Health and economic development reinforce each other: </a:t>
            </a:r>
          </a:p>
          <a:p>
            <a:pPr marL="571500" lvl="1" indent="-228600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Healthy, thriving, desirable neighborhoods are critical to local economic development</a:t>
            </a:r>
          </a:p>
          <a:p>
            <a:pPr marL="571500" lvl="1" indent="-228600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Equitable economic development tends to strengthen the health of neighborhoods</a:t>
            </a:r>
          </a:p>
          <a:p>
            <a:pPr marL="228600" indent="-228600">
              <a:tabLst>
                <a:tab pos="285750" algn="l"/>
              </a:tabLst>
              <a:defRPr/>
            </a:pPr>
            <a:r>
              <a:rPr lang="en-US" dirty="0" smtClean="0"/>
              <a:t>The qualities that make neighborhoods desirable largely overlap with health</a:t>
            </a:r>
          </a:p>
          <a:p>
            <a:pPr marL="228600" indent="-228600">
              <a:tabLst>
                <a:tab pos="285750" algn="l"/>
              </a:tabLst>
              <a:defRPr/>
            </a:pPr>
            <a:r>
              <a:rPr lang="en-US" dirty="0" smtClean="0"/>
              <a:t>Businesses play a significant role in shaping the health of communities</a:t>
            </a:r>
          </a:p>
          <a:p>
            <a:pPr marL="228600" indent="-228600">
              <a:tabLst>
                <a:tab pos="285750" algn="l"/>
              </a:tabLst>
              <a:defRPr/>
            </a:pPr>
            <a:r>
              <a:rPr lang="en-US" altLang="en-US" dirty="0"/>
              <a:t>Indicators relate to quality of neighborhoods and quality of </a:t>
            </a:r>
            <a:r>
              <a:rPr lang="en-US" altLang="en-US" dirty="0" smtClean="0"/>
              <a:t>life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4098" name="Picture 2" descr="http://blog.chron.com/primeproperty/files/2014/03/seahor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114425"/>
            <a:ext cx="2998242" cy="4981575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7150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b="1" dirty="0" smtClean="0"/>
              <a:t>Health District/UTMB/Health care providers: </a:t>
            </a:r>
            <a:r>
              <a:rPr lang="en-US" altLang="en-US" sz="2400" dirty="0" smtClean="0"/>
              <a:t>reduce readmissions, recurring problems and wasted health care resources; improve population health</a:t>
            </a:r>
          </a:p>
          <a:p>
            <a:pPr eaLnBrk="1" hangingPunct="1"/>
            <a:r>
              <a:rPr lang="en-US" altLang="en-US" sz="2400" b="1" dirty="0" smtClean="0"/>
              <a:t>North side task force: </a:t>
            </a:r>
            <a:r>
              <a:rPr lang="en-US" altLang="en-US" sz="2400" dirty="0" smtClean="0"/>
              <a:t>all these elements are relevant to the upcoming redevelopment plan for the North side neighborhood</a:t>
            </a:r>
          </a:p>
          <a:p>
            <a:pPr eaLnBrk="1" hangingPunct="1"/>
            <a:r>
              <a:rPr lang="en-US" altLang="en-US" sz="2400" b="1" dirty="0" smtClean="0"/>
              <a:t>Social justice advocates: </a:t>
            </a:r>
            <a:r>
              <a:rPr lang="en-US" altLang="en-US" sz="2400" dirty="0" smtClean="0"/>
              <a:t>moves neighborhoods toward more equitable structures and supports positive social exchange, better health, achievement of basic needs, etc.</a:t>
            </a:r>
          </a:p>
          <a:p>
            <a:pPr eaLnBrk="1" hangingPunct="1"/>
            <a:r>
              <a:rPr lang="en-US" altLang="en-US" sz="2400" b="1" dirty="0" smtClean="0"/>
              <a:t>Housing advocates: </a:t>
            </a:r>
            <a:r>
              <a:rPr lang="en-US" altLang="en-US" sz="2400" dirty="0" smtClean="0"/>
              <a:t>provides guided process for selecting and improving scattered sites to support health and well-being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Demonstrating Value</a:t>
            </a:r>
          </a:p>
        </p:txBody>
      </p:sp>
      <p:pic>
        <p:nvPicPr>
          <p:cNvPr id="5122" name="Picture 2" descr="http://affordablehousinginstitute.org/blogs/us/wp-content/uploads/galveston_public_housing_leaping_fence-600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1238250"/>
            <a:ext cx="2795349" cy="409575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1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Demonstrating Value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733800" y="1143000"/>
            <a:ext cx="480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b="1" dirty="0"/>
              <a:t>City Officials and Planning </a:t>
            </a:r>
            <a:r>
              <a:rPr lang="en-US" altLang="en-US" sz="2400" b="1" dirty="0" err="1"/>
              <a:t>Dept</a:t>
            </a:r>
            <a:r>
              <a:rPr lang="en-US" altLang="en-US" sz="2400" b="1" dirty="0"/>
              <a:t>: </a:t>
            </a:r>
            <a:r>
              <a:rPr lang="en-US" altLang="en-US" sz="2400" dirty="0"/>
              <a:t>can help prioritize infrastructure investments, either across city, or by district, or by intervention or health issue</a:t>
            </a:r>
          </a:p>
          <a:p>
            <a:pPr eaLnBrk="1" hangingPunct="1"/>
            <a:r>
              <a:rPr lang="en-US" altLang="en-US" sz="2400" b="1" dirty="0" smtClean="0"/>
              <a:t>Police Department: </a:t>
            </a:r>
            <a:r>
              <a:rPr lang="en-US" altLang="en-US" sz="2400" dirty="0" smtClean="0"/>
              <a:t>a number of interventions reduce violence and injuries, prevent crime; some indicators would help support dedication of police resources to high priority community issues, reduce need for “broken window” strategies, and improve community/police relations</a:t>
            </a:r>
          </a:p>
        </p:txBody>
      </p:sp>
      <p:pic>
        <p:nvPicPr>
          <p:cNvPr id="6146" name="Picture 2" descr="http://bloximages.newyork1.vip.townnews.com/galvnews.com/content/tncms/assets/v3/editorial/6/fa/6fad5ab0-396d-11e4-bcb8-001a4bcf6878/5411277b8df95.image.jpg?resize=300%2C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857500" cy="466725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26098"/>
            <a:ext cx="9144000" cy="1231902"/>
            <a:chOff x="0" y="5626098"/>
            <a:chExt cx="9144000" cy="1231902"/>
          </a:xfrm>
        </p:grpSpPr>
        <p:pic>
          <p:nvPicPr>
            <p:cNvPr id="7" name="Picture 6" descr="PPT-TEMP_R3.jp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626098"/>
              <a:ext cx="9144000" cy="12319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10800000" flipH="1">
              <a:off x="5410200" y="6191246"/>
              <a:ext cx="3733800" cy="533400"/>
            </a:xfrm>
            <a:prstGeom prst="rect">
              <a:avLst/>
            </a:prstGeom>
            <a:solidFill>
              <a:srgbClr val="4F8A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28575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Methods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355666" cy="2666999"/>
          </a:xfrm>
        </p:spPr>
        <p:txBody>
          <a:bodyPr>
            <a:noAutofit/>
          </a:bodyPr>
          <a:lstStyle/>
          <a:p>
            <a:r>
              <a:rPr lang="en-US" sz="2400" dirty="0" smtClean="0"/>
              <a:t>Analyzed </a:t>
            </a:r>
            <a:r>
              <a:rPr lang="en-US" sz="2400" b="1" dirty="0" smtClean="0"/>
              <a:t>secondary </a:t>
            </a:r>
            <a:r>
              <a:rPr lang="en-US" sz="2400" b="1" dirty="0"/>
              <a:t>data </a:t>
            </a:r>
            <a:r>
              <a:rPr lang="en-US" sz="2400" dirty="0" smtClean="0"/>
              <a:t>within </a:t>
            </a:r>
            <a:r>
              <a:rPr lang="en-US" sz="2400" dirty="0"/>
              <a:t>the Galveston city </a:t>
            </a:r>
            <a:r>
              <a:rPr lang="en-US" sz="2400" dirty="0" smtClean="0"/>
              <a:t>limits, Jamaica Beach,  </a:t>
            </a:r>
            <a:r>
              <a:rPr lang="en-US" sz="2400" dirty="0"/>
              <a:t>and </a:t>
            </a:r>
            <a:r>
              <a:rPr lang="en-US" sz="2400" dirty="0" smtClean="0"/>
              <a:t>Pelican </a:t>
            </a:r>
            <a:r>
              <a:rPr lang="en-US" sz="2400" dirty="0"/>
              <a:t>Island. </a:t>
            </a:r>
            <a:endParaRPr lang="en-US" sz="2400" dirty="0" smtClean="0"/>
          </a:p>
          <a:p>
            <a:r>
              <a:rPr lang="en-US" sz="2400" dirty="0" smtClean="0"/>
              <a:t>Data </a:t>
            </a:r>
            <a:r>
              <a:rPr lang="en-US" sz="2400" dirty="0"/>
              <a:t>were available at the point, parcel, census block, or census tract </a:t>
            </a:r>
            <a:r>
              <a:rPr lang="en-US" sz="2400" dirty="0" smtClean="0"/>
              <a:t>level</a:t>
            </a:r>
          </a:p>
          <a:p>
            <a:r>
              <a:rPr lang="en-US" sz="2400" b="1" dirty="0" smtClean="0"/>
              <a:t>16 </a:t>
            </a:r>
            <a:r>
              <a:rPr lang="en-US" sz="2400" b="1" dirty="0"/>
              <a:t>Neighborhood-level </a:t>
            </a:r>
            <a:r>
              <a:rPr lang="en-US" sz="2400" b="1" dirty="0" smtClean="0"/>
              <a:t>indicators</a:t>
            </a:r>
            <a:r>
              <a:rPr lang="en-US" sz="2400" dirty="0" smtClean="0"/>
              <a:t> reported at </a:t>
            </a:r>
            <a:r>
              <a:rPr lang="en-US" sz="2400" dirty="0"/>
              <a:t>the census block level, using regression models to make census block estimations when only census tract data was available. </a:t>
            </a:r>
            <a:endParaRPr lang="en-US" sz="2400" dirty="0" smtClean="0"/>
          </a:p>
          <a:p>
            <a:r>
              <a:rPr lang="en-US" sz="2400" b="1" dirty="0" smtClean="0"/>
              <a:t>7 Block-level and Unit-level indicators </a:t>
            </a:r>
            <a:r>
              <a:rPr lang="en-US" sz="2400" dirty="0" smtClean="0"/>
              <a:t>recommended for primary data collection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3" y="4572000"/>
            <a:ext cx="7927041" cy="20574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1152</Words>
  <Application>Microsoft Office PowerPoint</Application>
  <PresentationFormat>On-screen Show (4:3)</PresentationFormat>
  <Paragraphs>174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Avenir LT Std 45 Book</vt:lpstr>
      <vt:lpstr>Times New Roman</vt:lpstr>
      <vt:lpstr>Trajan Pro</vt:lpstr>
      <vt:lpstr>Palatino Linotype</vt:lpstr>
      <vt:lpstr>Georgia</vt:lpstr>
      <vt:lpstr>Cambria</vt:lpstr>
      <vt:lpstr>Arial Black</vt:lpstr>
      <vt:lpstr>Avenir LT Std 35 Light</vt:lpstr>
      <vt:lpstr>Avenir LT Std 55 Roman</vt:lpstr>
      <vt:lpstr>Avenir LT Std 85 Heavy</vt:lpstr>
      <vt:lpstr>1_Office Theme</vt:lpstr>
      <vt:lpstr>Office Theme</vt:lpstr>
      <vt:lpstr>Improving Healthy Neighborhoods and Housing in Galveston, Texas</vt:lpstr>
      <vt:lpstr>Acknowledgments</vt:lpstr>
      <vt:lpstr>Background</vt:lpstr>
      <vt:lpstr>Purpose and key questions </vt:lpstr>
      <vt:lpstr>Stakeholders: Community Steering Committee</vt:lpstr>
      <vt:lpstr>Demonstrating Value</vt:lpstr>
      <vt:lpstr>Demonstrating Value</vt:lpstr>
      <vt:lpstr>Demonstrating Value</vt:lpstr>
      <vt:lpstr>Methods</vt:lpstr>
      <vt:lpstr>Assessment Topics</vt:lpstr>
      <vt:lpstr>Modeling Mitigations</vt:lpstr>
      <vt:lpstr>Findings</vt:lpstr>
      <vt:lpstr>Findings</vt:lpstr>
      <vt:lpstr>Recommendations</vt:lpstr>
      <vt:lpstr>Impacts</vt:lpstr>
      <vt:lpstr>Summary</vt:lpstr>
    </vt:vector>
  </TitlesOfParts>
  <Company>UTMB Galveston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Healthy Housing and Neighborhoods in Galveston, Texas</dc:title>
  <dc:creator>Nolen, Alexandra B.</dc:creator>
  <cp:lastModifiedBy>James Dills</cp:lastModifiedBy>
  <cp:revision>32</cp:revision>
  <dcterms:created xsi:type="dcterms:W3CDTF">2013-11-20T16:55:20Z</dcterms:created>
  <dcterms:modified xsi:type="dcterms:W3CDTF">2015-06-12T14:00:54Z</dcterms:modified>
</cp:coreProperties>
</file>