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1" r:id="rId2"/>
    <p:sldMasterId id="2147483770" r:id="rId3"/>
    <p:sldMasterId id="2147483797" r:id="rId4"/>
    <p:sldMasterId id="2147483816" r:id="rId5"/>
    <p:sldMasterId id="2147483835" r:id="rId6"/>
    <p:sldMasterId id="2147483854" r:id="rId7"/>
  </p:sldMasterIdLst>
  <p:notesMasterIdLst>
    <p:notesMasterId r:id="rId21"/>
  </p:notesMasterIdLst>
  <p:sldIdLst>
    <p:sldId id="374" r:id="rId8"/>
    <p:sldId id="375" r:id="rId9"/>
    <p:sldId id="376" r:id="rId10"/>
    <p:sldId id="377" r:id="rId11"/>
    <p:sldId id="373" r:id="rId12"/>
    <p:sldId id="379" r:id="rId13"/>
    <p:sldId id="385" r:id="rId14"/>
    <p:sldId id="380" r:id="rId15"/>
    <p:sldId id="381" r:id="rId16"/>
    <p:sldId id="382" r:id="rId17"/>
    <p:sldId id="383" r:id="rId18"/>
    <p:sldId id="386" r:id="rId19"/>
    <p:sldId id="38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69120" autoAdjust="0"/>
  </p:normalViewPr>
  <p:slideViewPr>
    <p:cSldViewPr>
      <p:cViewPr varScale="1">
        <p:scale>
          <a:sx n="49" d="100"/>
          <a:sy n="49" d="100"/>
        </p:scale>
        <p:origin x="-172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C12CB6-567F-4CFB-8C08-DA20684C473A}" type="datetimeFigureOut">
              <a:rPr lang="en-US" smtClean="0"/>
              <a:pPr/>
              <a:t>6/14/2015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0AFA0-A112-4380-9354-133BFCC01BD9}" type="slidenum">
              <a:rPr lang="en-US" smtClean="0"/>
              <a:pPr/>
              <a:t>‹#›</a:t>
            </a:fld>
            <a:endParaRPr lang="en-US" dirty="0"/>
          </a:p>
        </p:txBody>
      </p:sp>
    </p:spTree>
    <p:extLst>
      <p:ext uri="{BB962C8B-B14F-4D97-AF65-F5344CB8AC3E}">
        <p14:creationId xmlns:p14="http://schemas.microsoft.com/office/powerpoint/2010/main" val="35270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Public health institutes are nonprofit organizations that improve the public's health by fostering innovation, leveraging resources, and building partnerships across sectors, including government agencies, communities, the health care delivery system, media, and academia. </a:t>
            </a:r>
          </a:p>
        </p:txBody>
      </p:sp>
      <p:sp>
        <p:nvSpPr>
          <p:cNvPr id="4" name="Slide Number Placeholder 3"/>
          <p:cNvSpPr>
            <a:spLocks noGrp="1"/>
          </p:cNvSpPr>
          <p:nvPr>
            <p:ph type="sldNum" sz="quarter" idx="10"/>
          </p:nvPr>
        </p:nvSpPr>
        <p:spPr/>
        <p:txBody>
          <a:bodyPr/>
          <a:lstStyle/>
          <a:p>
            <a:fld id="{2E60AFA0-A112-4380-9354-133BFCC01BD9}" type="slidenum">
              <a:rPr lang="en-US" smtClean="0"/>
              <a:t>3</a:t>
            </a:fld>
            <a:endParaRPr lang="en-US"/>
          </a:p>
        </p:txBody>
      </p:sp>
    </p:spTree>
    <p:extLst>
      <p:ext uri="{BB962C8B-B14F-4D97-AF65-F5344CB8AC3E}">
        <p14:creationId xmlns:p14="http://schemas.microsoft.com/office/powerpoint/2010/main" val="323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CE7B1-EEFF-4325-B8A5-590AB514CB1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2810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PHIs</a:t>
            </a:r>
            <a:r>
              <a:rPr lang="en-US" baseline="0" dirty="0" smtClean="0"/>
              <a:t> of stability and added capacity at the state level.  Hiring on behalf of state health department, design and manage programs, convene state-wide coalitions, bring new resources to the state. Offer institutional knowledge and a buffer from the changing political winds…</a:t>
            </a:r>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pPr/>
              <a:t>4</a:t>
            </a:fld>
            <a:endParaRPr lang="en-US" dirty="0"/>
          </a:p>
        </p:txBody>
      </p:sp>
    </p:spTree>
    <p:extLst>
      <p:ext uri="{BB962C8B-B14F-4D97-AF65-F5344CB8AC3E}">
        <p14:creationId xmlns:p14="http://schemas.microsoft.com/office/powerpoint/2010/main" val="89040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speaking of changing political winds!</a:t>
            </a:r>
            <a:r>
              <a:rPr lang="en-US" baseline="0" dirty="0" smtClean="0"/>
              <a:t>  </a:t>
            </a:r>
          </a:p>
          <a:p>
            <a:endParaRPr lang="en-US" baseline="0" dirty="0" smtClean="0"/>
          </a:p>
          <a:p>
            <a:r>
              <a:rPr lang="en-US" baseline="0" dirty="0" smtClean="0"/>
              <a:t>UWPHI example</a:t>
            </a:r>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pPr/>
              <a:t>5</a:t>
            </a:fld>
            <a:endParaRPr lang="en-US" dirty="0"/>
          </a:p>
        </p:txBody>
      </p:sp>
    </p:spTree>
    <p:extLst>
      <p:ext uri="{BB962C8B-B14F-4D97-AF65-F5344CB8AC3E}">
        <p14:creationId xmlns:p14="http://schemas.microsoft.com/office/powerpoint/2010/main" val="157383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NEED</a:t>
            </a:r>
            <a:r>
              <a:rPr lang="en-US" baseline="0" dirty="0" smtClean="0"/>
              <a:t> TO FINISH SLIDE</a:t>
            </a:r>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83865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500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500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Training to HIA tipping point: Funding</a:t>
            </a:r>
            <a:r>
              <a:rPr lang="en-US" baseline="0" dirty="0" smtClean="0"/>
              <a:t> and resources</a:t>
            </a:r>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24582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eriod"/>
            </a:pPr>
            <a:r>
              <a:rPr lang="en-US" dirty="0" smtClean="0"/>
              <a:t>PHIs reported that an important benefit of the use of sound HIA methods is the advancement of authentic community engagement, which enhances community connectivity with other population health initiatives beyond the scope of individual HIAs. Nationally, PHI staff has supported the development of stakeholder engagement tools National Network of Public Health Institutes I www.nnphi.org I October 2014 10 and resources. PHI-designed trainings focus on community engagement as a theme throughout the HIA process, not just one or two steps, with practical strategies for authentic community engagement. 82% stated their HIA work has led to new partnerships, primarily with State/local health departments, community development corporations, advocacy organizations, local government, businesses and others. </a:t>
            </a:r>
          </a:p>
          <a:p>
            <a:pPr marL="228600" indent="-228600">
              <a:buAutoNum type="arabicPeriod"/>
            </a:pPr>
            <a:r>
              <a:rPr lang="en-US" dirty="0" smtClean="0"/>
              <a:t>PHIs have conducted HIAs primarily on the built environment and housing with a few related to agriculture and food, labor and employment, transportation and other topics. PHIs reported that there are several topics/sectors they are interested in or well-positioned to focus on for future HIAs, including agriculture and food, built environment, housing, physical activity, public services, transportation, education, climate change, labor and employment and others such as corrections</a:t>
            </a:r>
            <a:endParaRPr lang="en-US" dirty="0" smtClean="0"/>
          </a:p>
          <a:p>
            <a:endParaRPr lang="en-US" dirty="0" smtClean="0"/>
          </a:p>
          <a:p>
            <a:r>
              <a:rPr lang="en-US" dirty="0" smtClean="0"/>
              <a:t>3. </a:t>
            </a:r>
            <a:r>
              <a:rPr lang="en-US" dirty="0" smtClean="0"/>
              <a:t>Generally, PHIs fall across a spectrum of education and advocacy as it relates to public health practice. Some PHIs have a hired lobbyist on staff while others frame their role as education for policy makers, rather than advocacy. One interviewee shared, “In all our work we are focused on systems and policy . . . our whole orientation is towards this kind of work and having the tools that help us move policy in a positive direction towards better public health.” Another interviewee shared, “We convene taskforces and committees and help groups of varied stakeholders come to conclusions about what the solutions are by facilitating conversation and providing information. The resulting recommendations may be published by our organization, but we do not do advocacy – we let the recommendations speak for themselves and many of our partners are advocacy-oriented organizations. This dynamic makes HIA a perfect fit for our organization because it’s about getting people together to hear all voices, gather data and, evidence and facilitate an advisory committee in coming to recommendations.” </a:t>
            </a:r>
            <a:endParaRPr lang="en-US" dirty="0"/>
          </a:p>
        </p:txBody>
      </p:sp>
      <p:sp>
        <p:nvSpPr>
          <p:cNvPr id="4" name="Slide Number Placeholder 3"/>
          <p:cNvSpPr>
            <a:spLocks noGrp="1"/>
          </p:cNvSpPr>
          <p:nvPr>
            <p:ph type="sldNum" sz="quarter" idx="10"/>
          </p:nvPr>
        </p:nvSpPr>
        <p:spPr/>
        <p:txBody>
          <a:bodyPr/>
          <a:lstStyle/>
          <a:p>
            <a:fld id="{2E60AFA0-A112-4380-9354-133BFCC01BD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124582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eriod"/>
            </a:pPr>
            <a:r>
              <a:rPr lang="en-US" dirty="0" smtClean="0"/>
              <a:t>Scoping is often the most time consuming and financially challenging step, especially for beginning HIA practitioners. PHIs shared that they overreached on the geographic focus for the HIA (e.g., one or two neighborhoods versus whole city) and analytical boundaries, such as selecting too many areas to research within their assessment process. The ability of an organization to effectively scope the projects had dramatic impact on their success and financial viability. </a:t>
            </a:r>
          </a:p>
          <a:p>
            <a:pPr marL="228600" indent="-228600">
              <a:buAutoNum type="arabicPeriod"/>
            </a:pPr>
            <a:r>
              <a:rPr lang="en-US" dirty="0" smtClean="0"/>
              <a:t>Funding and resources to conduct HIAs are generally still a challenge for the field. While there are some promising models for mandating HIA in legislation or creating Health in All Policies task forces at the state or regional level that are charged with on-going HIA practice, funding for HIA is still highly variable from state to state and current public health practice struggles to fully provide resources for HIA. Among PHIs that have conducted HIA, respondents were asked how the HIAs were primarily funded. Grants from a non-profit foundation (e.g. Health Impact Project, California Endowment or </a:t>
            </a:r>
            <a:r>
              <a:rPr lang="en-US" dirty="0" err="1" smtClean="0"/>
              <a:t>Kresge</a:t>
            </a:r>
            <a:r>
              <a:rPr lang="en-US" dirty="0" smtClean="0"/>
              <a:t>) was the most common (70%), followed by NNPHI-funded (which is technically either from the CDC or Health Impact Project) (50%), Client fee for service (40%, which is likely from grant-funded HIAs on which the PHI was a sub-contractor), Grant from federal agency (e.g., CDC, HUD) (30%) and self-funded (20%). A common sentiment was that the lack of a steady stream of available funding inhibited the HIA process, specifically in developing expertise, staff and partnerships. Smaller agencies are unable to dedicate core staff positions to this, because of their inability to accurately predict funding streams. Interviewees suggested that a more sustainable and productive model would be to provide core support for organizations so that they could provide technical assistance for agencies who would like to utilize HIA as a tool, but don’t have the staff or the financial resources to implement the process. </a:t>
            </a:r>
          </a:p>
          <a:p>
            <a:pPr marL="228600" indent="-228600">
              <a:buAutoNum type="arabicPeriod"/>
            </a:pPr>
            <a:r>
              <a:rPr lang="en-US" dirty="0" smtClean="0"/>
              <a:t>Political resistance or complexity is often seen as a barrier to completing successful HIAs. Some decision-makers or stakeholders may not view HIA as an accepted methodology or may be opposed to applying the tool to a specific topic because of a lack of political will. Challenges may also arise when developing partnerships and engaging community members for a particular HIA. Many interviewees discussed the need to understand the political culture and context, as well as the implication of HIAs on policy decision points. </a:t>
            </a:r>
          </a:p>
          <a:p>
            <a:pPr marL="228600" indent="-228600">
              <a:buAutoNum type="arabicPeriod"/>
            </a:pPr>
            <a:r>
              <a:rPr lang="en-US" dirty="0" smtClean="0"/>
              <a:t>HIA is not the right tool for every decision making process. “It’s a tool. The bigger and more important work is Health in All Policies and applying right tool at the right time. Sometimes that’s HIA and sometimes it might not be.” As the field of HIA has evolved, many practitioners have begun to explore HIA 2.0 - how the tools, processes and resources within the steps of HIA can be utilized individually to support health in decision making without conducting a full HIA. NNPHI member, Public Health Institute, manages the state of California’s Health in All Policies task force. This task force has created a mechanism for high-level policy makers to incorporate health as an integrated consideration of new policy, program or project development. </a:t>
            </a:r>
          </a:p>
          <a:p>
            <a:pPr marL="228600" indent="-228600">
              <a:buAutoNum type="arabicPeriod"/>
            </a:pPr>
            <a:endParaRPr lang="en-US" dirty="0" smtClean="0"/>
          </a:p>
          <a:p>
            <a:pPr marL="228600" indent="-228600">
              <a:buAutoNum type="arabicPeriod"/>
            </a:pP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C2108408-29D7-423E-85B5-82838158AFA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11181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09"/>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dirty="0" smtClean="0"/>
              <a:t>Presentation Title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dirty="0" smtClean="0"/>
              <a:t>SUBTITLE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68" y="1240529"/>
            <a:ext cx="4009667" cy="1064642"/>
          </a:xfrm>
          <a:prstGeom prst="rect">
            <a:avLst/>
          </a:prstGeom>
        </p:spPr>
      </p:pic>
    </p:spTree>
    <p:extLst>
      <p:ext uri="{BB962C8B-B14F-4D97-AF65-F5344CB8AC3E}">
        <p14:creationId xmlns:p14="http://schemas.microsoft.com/office/powerpoint/2010/main" val="522568958"/>
      </p:ext>
    </p:extLst>
  </p:cSld>
  <p:clrMapOvr>
    <a:masterClrMapping/>
  </p:clrMapOvr>
  <p:transition spd="med">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 Add Background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Tree>
    <p:extLst>
      <p:ext uri="{BB962C8B-B14F-4D97-AF65-F5344CB8AC3E}">
        <p14:creationId xmlns:p14="http://schemas.microsoft.com/office/powerpoint/2010/main" val="4243842966"/>
      </p:ext>
    </p:extLst>
  </p:cSld>
  <p:clrMapOvr>
    <a:masterClrMapping/>
  </p:clrMapOvr>
  <p:transition spd="med">
    <p:pull/>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555428"/>
      </p:ext>
    </p:extLst>
  </p:cSld>
  <p:clrMapOvr>
    <a:masterClrMapping/>
  </p:clrMapOvr>
  <p:transition spd="med">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88" y="6201157"/>
            <a:ext cx="409495" cy="645413"/>
          </a:xfrm>
          <a:prstGeom prst="rect">
            <a:avLst/>
          </a:prstGeom>
        </p:spPr>
      </p:pic>
    </p:spTree>
    <p:extLst>
      <p:ext uri="{BB962C8B-B14F-4D97-AF65-F5344CB8AC3E}">
        <p14:creationId xmlns:p14="http://schemas.microsoft.com/office/powerpoint/2010/main" val="2018924730"/>
      </p:ext>
    </p:extLst>
  </p:cSld>
  <p:clrMapOvr>
    <a:masterClrMapping/>
  </p:clrMapOvr>
  <p:transition spd="med">
    <p:pull/>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42" y="6166867"/>
            <a:ext cx="409495" cy="645413"/>
          </a:xfrm>
          <a:prstGeom prst="rect">
            <a:avLst/>
          </a:prstGeom>
        </p:spPr>
      </p:pic>
    </p:spTree>
    <p:extLst>
      <p:ext uri="{BB962C8B-B14F-4D97-AF65-F5344CB8AC3E}">
        <p14:creationId xmlns:p14="http://schemas.microsoft.com/office/powerpoint/2010/main" val="4170485871"/>
      </p:ext>
    </p:extLst>
  </p:cSld>
  <p:clrMapOvr>
    <a:masterClrMapping/>
  </p:clrMapOvr>
  <p:transition spd="med">
    <p:pull/>
  </p:transition>
  <p:timing>
    <p:tnLst>
      <p:par>
        <p:cTn id="1" dur="indefinite" restart="never" nodeType="tmRoot"/>
      </p:par>
    </p:tnLst>
  </p:timing>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00969" y="6041384"/>
            <a:ext cx="1007780" cy="365125"/>
          </a:xfrm>
          <a:prstGeom prst="rect">
            <a:avLst/>
          </a:prstGeom>
        </p:spPr>
        <p:txBody>
          <a:bodyPr lIns="71323" tIns="35662" rIns="71323" bIns="35662"/>
          <a:lstStyle/>
          <a:p>
            <a:fld id="{8818C68F-D26B-8F47-958C-23B49CF8A634}" type="datetimeFigureOut">
              <a:rPr lang="en-US" dirty="0">
                <a:solidFill>
                  <a:srgbClr val="6C6C6C"/>
                </a:solidFill>
              </a:rPr>
              <a:pPr/>
              <a:t>6/14/2015</a:t>
            </a:fld>
            <a:endParaRPr lang="en-US" dirty="0">
              <a:solidFill>
                <a:srgbClr val="6C6C6C"/>
              </a:solidFill>
            </a:endParaRPr>
          </a:p>
        </p:txBody>
      </p:sp>
      <p:sp>
        <p:nvSpPr>
          <p:cNvPr id="3" name="Footer Placeholder 2"/>
          <p:cNvSpPr>
            <a:spLocks noGrp="1"/>
          </p:cNvSpPr>
          <p:nvPr>
            <p:ph type="ftr" sz="quarter" idx="11"/>
          </p:nvPr>
        </p:nvSpPr>
        <p:spPr>
          <a:xfrm>
            <a:off x="338635" y="6041384"/>
            <a:ext cx="6483240" cy="365125"/>
          </a:xfrm>
          <a:prstGeom prst="rect">
            <a:avLst/>
          </a:prstGeom>
        </p:spPr>
        <p:txBody>
          <a:bodyPr lIns="71323" tIns="35662" rIns="71323" bIns="35662"/>
          <a:lstStyle/>
          <a:p>
            <a:endParaRPr lang="en-US" dirty="0">
              <a:solidFill>
                <a:srgbClr val="6C6C6C"/>
              </a:solidFill>
            </a:endParaRPr>
          </a:p>
        </p:txBody>
      </p:sp>
      <p:sp>
        <p:nvSpPr>
          <p:cNvPr id="6" name="Rectangle 5"/>
          <p:cNvSpPr/>
          <p:nvPr/>
        </p:nvSpPr>
        <p:spPr>
          <a:xfrm>
            <a:off x="3256005" y="4224467"/>
            <a:ext cx="2909276" cy="1285104"/>
          </a:xfrm>
          <a:prstGeom prst="rect">
            <a:avLst/>
          </a:prstGeom>
          <a:gradFill flip="none" rotWithShape="1">
            <a:gsLst>
              <a:gs pos="100000">
                <a:srgbClr val="6B6B6B"/>
              </a:gs>
              <a:gs pos="13000">
                <a:schemeClr val="bg1"/>
              </a:gs>
              <a:gs pos="100000">
                <a:schemeClr val="tx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261474"/>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364694"/>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36467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408442"/>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502924"/>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753058"/>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66660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66660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66660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261089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524443"/>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524443"/>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524443"/>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47265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38619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008749" y="5915891"/>
            <a:ext cx="796616" cy="490600"/>
          </a:xfrm>
          <a:prstGeom prst="rect">
            <a:avLst/>
          </a:prstGeom>
        </p:spPr>
        <p:txBody>
          <a:bodyPr lIns="71323" tIns="35662" rIns="71323" bIns="35662"/>
          <a:lstStyle/>
          <a:p>
            <a:fld id="{D57F1E4F-1CFF-5643-939E-217C01CDF565}" type="slidenum">
              <a:rPr lang="en-US" dirty="0">
                <a:solidFill>
                  <a:srgbClr val="6C6C6C"/>
                </a:solidFill>
              </a:rPr>
              <a:pPr/>
              <a:t>‹#›</a:t>
            </a:fld>
            <a:endParaRPr lang="en-US" dirty="0">
              <a:solidFill>
                <a:srgbClr val="6C6C6C"/>
              </a:solidFill>
            </a:endParaRPr>
          </a:p>
        </p:txBody>
      </p:sp>
      <p:sp>
        <p:nvSpPr>
          <p:cNvPr id="44" name="Text Placeholder 43"/>
          <p:cNvSpPr>
            <a:spLocks noGrp="1"/>
          </p:cNvSpPr>
          <p:nvPr>
            <p:ph type="body" sz="quarter" idx="13" hasCustomPrompt="1"/>
          </p:nvPr>
        </p:nvSpPr>
        <p:spPr>
          <a:xfrm>
            <a:off x="1577740"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38617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3557916" y="4386173"/>
            <a:ext cx="2279137" cy="957778"/>
          </a:xfrm>
          <a:effectLst/>
        </p:spPr>
        <p:txBody>
          <a:bodyPr>
            <a:noAutofit/>
          </a:bodyPr>
          <a:lstStyle>
            <a:lvl1pPr marL="0" indent="0">
              <a:buNone/>
              <a:defRPr sz="1100">
                <a:solidFill>
                  <a:schemeClr val="tx1">
                    <a:lumMod val="50000"/>
                  </a:schemeClr>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dirty="0" smtClean="0"/>
              <a:t>Add process step here</a:t>
            </a:r>
          </a:p>
        </p:txBody>
      </p:sp>
    </p:spTree>
    <p:extLst>
      <p:ext uri="{BB962C8B-B14F-4D97-AF65-F5344CB8AC3E}">
        <p14:creationId xmlns:p14="http://schemas.microsoft.com/office/powerpoint/2010/main" val="282072312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09"/>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68" y="1240529"/>
            <a:ext cx="4009667" cy="1064642"/>
          </a:xfrm>
          <a:prstGeom prst="rect">
            <a:avLst/>
          </a:prstGeom>
        </p:spPr>
      </p:pic>
    </p:spTree>
    <p:extLst>
      <p:ext uri="{BB962C8B-B14F-4D97-AF65-F5344CB8AC3E}">
        <p14:creationId xmlns:p14="http://schemas.microsoft.com/office/powerpoint/2010/main" val="220680654"/>
      </p:ext>
    </p:extLst>
  </p:cSld>
  <p:clrMapOvr>
    <a:masterClrMapping/>
  </p:clrMapOvr>
  <p:transition spd="med">
    <p:pull/>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414687" y="1972239"/>
            <a:ext cx="3200400" cy="1470025"/>
          </a:xfrm>
        </p:spPr>
        <p:txBody>
          <a:bodyPr>
            <a:normAutofit/>
          </a:bodyPr>
          <a:lstStyle>
            <a:lvl1pPr>
              <a:defRPr sz="28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414687" y="3611158"/>
            <a:ext cx="3200400" cy="723900"/>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687" y="953576"/>
            <a:ext cx="3200400" cy="849768"/>
          </a:xfrm>
          <a:prstGeom prst="rect">
            <a:avLst/>
          </a:prstGeom>
        </p:spPr>
      </p:pic>
    </p:spTree>
    <p:extLst>
      <p:ext uri="{BB962C8B-B14F-4D97-AF65-F5344CB8AC3E}">
        <p14:creationId xmlns:p14="http://schemas.microsoft.com/office/powerpoint/2010/main" val="3268588254"/>
      </p:ext>
    </p:extLst>
  </p:cSld>
  <p:clrMapOvr>
    <a:masterClrMapping/>
  </p:clrMapOvr>
  <p:transition spd="med">
    <p:pull/>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85B4"/>
                </a:solidFill>
              </a:defRPr>
            </a:lvl1pPr>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a:xfrm>
            <a:off x="457200" y="274639"/>
            <a:ext cx="8229600" cy="1143000"/>
          </a:xfrm>
        </p:spPr>
        <p:txBody>
          <a:bodyPr>
            <a:normAutofit/>
          </a:bodyPr>
          <a:lstStyle>
            <a:lvl1pPr>
              <a:defRPr sz="3200"/>
            </a:lvl1pPr>
          </a:lstStyle>
          <a:p>
            <a:r>
              <a:rPr lang="en-US" smtClean="0"/>
              <a:t>Click to edit Master title style</a:t>
            </a:r>
            <a:endParaRPr lang="en-US" dirty="0"/>
          </a:p>
        </p:txBody>
      </p:sp>
      <p:sp>
        <p:nvSpPr>
          <p:cNvPr id="5" name="Rectangle 4"/>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Tree>
    <p:extLst>
      <p:ext uri="{BB962C8B-B14F-4D97-AF65-F5344CB8AC3E}">
        <p14:creationId xmlns:p14="http://schemas.microsoft.com/office/powerpoint/2010/main" val="2118027628"/>
      </p:ext>
    </p:extLst>
  </p:cSld>
  <p:clrMapOvr>
    <a:masterClrMapping/>
  </p:clrMapOvr>
  <p:transition spd="med">
    <p:pull/>
  </p:transition>
  <p:timing>
    <p:tnLst>
      <p:par>
        <p:cTn id="1" dur="indefinite" restart="never" nodeType="tmRoot"/>
      </p:par>
    </p:tnLst>
  </p:timing>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dd Text">
    <p:bg>
      <p:bgPr>
        <a:solidFill>
          <a:srgbClr val="6D2D8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5626659"/>
      </p:ext>
    </p:extLst>
  </p:cSld>
  <p:clrMapOvr>
    <a:masterClrMapping/>
  </p:clrMapOvr>
  <p:transition spd="med">
    <p:pull/>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Add Text">
    <p:bg>
      <p:bgPr>
        <a:solidFill>
          <a:srgbClr val="0085B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7013522"/>
      </p:ext>
    </p:extLst>
  </p:cSld>
  <p:clrMapOvr>
    <a:masterClrMapping/>
  </p:clrMapOvr>
  <p:transition spd="med">
    <p:pull/>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Tree>
    <p:extLst>
      <p:ext uri="{BB962C8B-B14F-4D97-AF65-F5344CB8AC3E}">
        <p14:creationId xmlns:p14="http://schemas.microsoft.com/office/powerpoint/2010/main" val="990560510"/>
      </p:ext>
    </p:extLst>
  </p:cSld>
  <p:clrMapOvr>
    <a:masterClrMapping/>
  </p:clrMapOvr>
  <p:transition spd="med">
    <p:pull/>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56" y="6201157"/>
            <a:ext cx="409495" cy="645413"/>
          </a:xfrm>
          <a:prstGeom prst="rect">
            <a:avLst/>
          </a:prstGeom>
        </p:spPr>
      </p:pic>
    </p:spTree>
    <p:extLst>
      <p:ext uri="{BB962C8B-B14F-4D97-AF65-F5344CB8AC3E}">
        <p14:creationId xmlns:p14="http://schemas.microsoft.com/office/powerpoint/2010/main" val="3213388481"/>
      </p:ext>
    </p:extLst>
  </p:cSld>
  <p:clrMapOvr>
    <a:masterClrMapping/>
  </p:clrMapOvr>
  <p:transition spd="med">
    <p:pull/>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49"/>
            <a:ext cx="3008313" cy="1162051"/>
          </a:xfrm>
        </p:spPr>
        <p:txBody>
          <a:bodyPr anchor="b">
            <a:normAutofit/>
          </a:bodyPr>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4"/>
            <a:ext cx="5111750" cy="5853113"/>
          </a:xfrm>
        </p:spPr>
        <p:txBody>
          <a:bodyPr>
            <a:normAutofit/>
          </a:bodyPr>
          <a:lstStyle>
            <a:lvl1pPr>
              <a:defRPr sz="2000" b="1">
                <a:solidFill>
                  <a:srgbClr val="0085B4"/>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Tree>
    <p:extLst>
      <p:ext uri="{BB962C8B-B14F-4D97-AF65-F5344CB8AC3E}">
        <p14:creationId xmlns:p14="http://schemas.microsoft.com/office/powerpoint/2010/main" val="426429620"/>
      </p:ext>
    </p:extLst>
  </p:cSld>
  <p:clrMapOvr>
    <a:masterClrMapping/>
  </p:clrMapOvr>
  <p:transition spd="med">
    <p:pull/>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1792288" y="5367343"/>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2625619954"/>
      </p:ext>
    </p:extLst>
  </p:cSld>
  <p:clrMapOvr>
    <a:masterClrMapping/>
  </p:clrMapOvr>
  <p:transition spd="med">
    <p:pull/>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5" name="Freeform 4"/>
          <p:cNvSpPr/>
          <p:nvPr/>
        </p:nvSpPr>
        <p:spPr>
          <a:xfrm rot="5400000">
            <a:off x="6585847" y="3853320"/>
            <a:ext cx="1285105" cy="2831944"/>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6" name="Freeform 5"/>
          <p:cNvSpPr/>
          <p:nvPr/>
        </p:nvSpPr>
        <p:spPr>
          <a:xfrm>
            <a:off x="3256005" y="4626739"/>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18" y="3663726"/>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766946"/>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766944"/>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810696"/>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905193"/>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1155329"/>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106885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1068857"/>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1068857"/>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301316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92669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92669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92669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874919"/>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78844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57914" y="4874919"/>
            <a:ext cx="578228" cy="784830"/>
          </a:xfrm>
          <a:prstGeom prst="rect">
            <a:avLst/>
          </a:prstGeom>
          <a:noFill/>
        </p:spPr>
        <p:txBody>
          <a:bodyPr wrap="square" lIns="0" tIns="0" rIns="0" bIns="0" rtlCol="0" anchor="ctr">
            <a:spAutoFit/>
          </a:bodyPr>
          <a:lstStyle/>
          <a:p>
            <a:pPr algn="ctr"/>
            <a:r>
              <a:rPr lang="en-US" sz="5100" smtClean="0">
                <a:solidFill>
                  <a:srgbClr val="FFFFFF"/>
                </a:solidFill>
              </a:rPr>
              <a:t>8</a:t>
            </a:r>
            <a:endParaRPr lang="en-US" sz="5100">
              <a:solidFill>
                <a:srgbClr val="FFFFFF"/>
              </a:solidFill>
            </a:endParaRPr>
          </a:p>
        </p:txBody>
      </p:sp>
      <p:cxnSp>
        <p:nvCxnSpPr>
          <p:cNvPr id="37" name="Straight Connector 36"/>
          <p:cNvCxnSpPr/>
          <p:nvPr/>
        </p:nvCxnSpPr>
        <p:spPr>
          <a:xfrm>
            <a:off x="4136141" y="478844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65280" y="4874919"/>
            <a:ext cx="578228" cy="784830"/>
          </a:xfrm>
          <a:prstGeom prst="rect">
            <a:avLst/>
          </a:prstGeom>
          <a:noFill/>
        </p:spPr>
        <p:txBody>
          <a:bodyPr wrap="square" lIns="0" tIns="0" rIns="0" bIns="0" rtlCol="0" anchor="ctr">
            <a:spAutoFit/>
          </a:bodyPr>
          <a:lstStyle/>
          <a:p>
            <a:pPr algn="ctr"/>
            <a:r>
              <a:rPr lang="en-US" sz="5100" smtClean="0">
                <a:solidFill>
                  <a:srgbClr val="FFFFFF"/>
                </a:solidFill>
              </a:rPr>
              <a:t>9</a:t>
            </a:r>
            <a:endParaRPr lang="en-US" sz="5100">
              <a:solidFill>
                <a:srgbClr val="FFFFFF"/>
              </a:solidFill>
            </a:endParaRPr>
          </a:p>
        </p:txBody>
      </p:sp>
      <p:cxnSp>
        <p:nvCxnSpPr>
          <p:cNvPr id="40" name="Straight Connector 39"/>
          <p:cNvCxnSpPr/>
          <p:nvPr/>
        </p:nvCxnSpPr>
        <p:spPr>
          <a:xfrm>
            <a:off x="6743508" y="478844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3" hasCustomPrompt="1"/>
          </p:nvPr>
        </p:nvSpPr>
        <p:spPr>
          <a:xfrm>
            <a:off x="1577740"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4259711"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3" name="Text Placeholder 43"/>
          <p:cNvSpPr>
            <a:spLocks noGrp="1"/>
          </p:cNvSpPr>
          <p:nvPr>
            <p:ph type="body" sz="quarter" idx="21" hasCustomPrompt="1"/>
          </p:nvPr>
        </p:nvSpPr>
        <p:spPr>
          <a:xfrm>
            <a:off x="6867077"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56" y="6201157"/>
            <a:ext cx="409495" cy="645413"/>
          </a:xfrm>
          <a:prstGeom prst="rect">
            <a:avLst/>
          </a:prstGeom>
        </p:spPr>
      </p:pic>
    </p:spTree>
    <p:extLst>
      <p:ext uri="{BB962C8B-B14F-4D97-AF65-F5344CB8AC3E}">
        <p14:creationId xmlns:p14="http://schemas.microsoft.com/office/powerpoint/2010/main" val="375690539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 Add Background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Tree>
    <p:extLst>
      <p:ext uri="{BB962C8B-B14F-4D97-AF65-F5344CB8AC3E}">
        <p14:creationId xmlns:p14="http://schemas.microsoft.com/office/powerpoint/2010/main" val="2530213036"/>
      </p:ext>
    </p:extLst>
  </p:cSld>
  <p:clrMapOvr>
    <a:masterClrMapping/>
  </p:clrMapOvr>
  <p:transition spd="med">
    <p:pull/>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56" y="6201157"/>
            <a:ext cx="409495" cy="645413"/>
          </a:xfrm>
          <a:prstGeom prst="rect">
            <a:avLst/>
          </a:prstGeom>
        </p:spPr>
      </p:pic>
    </p:spTree>
    <p:extLst>
      <p:ext uri="{BB962C8B-B14F-4D97-AF65-F5344CB8AC3E}">
        <p14:creationId xmlns:p14="http://schemas.microsoft.com/office/powerpoint/2010/main" val="350521642"/>
      </p:ext>
    </p:extLst>
  </p:cSld>
  <p:clrMapOvr>
    <a:masterClrMapping/>
  </p:clrMapOvr>
  <p:transition spd="med">
    <p:pull/>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6" name="Rectangle 5"/>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5" y="6198491"/>
            <a:ext cx="409495" cy="645413"/>
          </a:xfrm>
          <a:prstGeom prst="rect">
            <a:avLst/>
          </a:prstGeom>
        </p:spPr>
      </p:pic>
    </p:spTree>
    <p:extLst>
      <p:ext uri="{BB962C8B-B14F-4D97-AF65-F5344CB8AC3E}">
        <p14:creationId xmlns:p14="http://schemas.microsoft.com/office/powerpoint/2010/main" val="1814550613"/>
      </p:ext>
    </p:extLst>
  </p:cSld>
  <p:clrMapOvr>
    <a:masterClrMapping/>
  </p:clrMapOvr>
  <p:transition spd="med">
    <p:pull/>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 Pictur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Tree>
    <p:extLst>
      <p:ext uri="{BB962C8B-B14F-4D97-AF65-F5344CB8AC3E}">
        <p14:creationId xmlns:p14="http://schemas.microsoft.com/office/powerpoint/2010/main" val="1721145741"/>
      </p:ext>
    </p:extLst>
  </p:cSld>
  <p:clrMapOvr>
    <a:masterClrMapping/>
  </p:clrMapOvr>
  <p:transition spd="med">
    <p:pull/>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4505" y="6198491"/>
            <a:ext cx="409495" cy="645413"/>
          </a:xfrm>
          <a:prstGeom prst="rect">
            <a:avLst/>
          </a:prstGeom>
        </p:spPr>
      </p:pic>
    </p:spTree>
    <p:extLst>
      <p:ext uri="{BB962C8B-B14F-4D97-AF65-F5344CB8AC3E}">
        <p14:creationId xmlns:p14="http://schemas.microsoft.com/office/powerpoint/2010/main" val="3466676236"/>
      </p:ext>
    </p:extLst>
  </p:cSld>
  <p:clrMapOvr>
    <a:masterClrMapping/>
  </p:clrMapOvr>
  <p:transition spd="med">
    <p:pull/>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6920815"/>
      </p:ext>
    </p:extLst>
  </p:cSld>
  <p:clrMapOvr>
    <a:masterClrMapping/>
  </p:clrMapOvr>
  <p:transition spd="med">
    <p:pull/>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Blank With Graphic Elements ">
    <p:spTree>
      <p:nvGrpSpPr>
        <p:cNvPr id="1" name=""/>
        <p:cNvGrpSpPr/>
        <p:nvPr/>
      </p:nvGrpSpPr>
      <p:grpSpPr>
        <a:xfrm>
          <a:off x="0" y="0"/>
          <a:ext cx="0" cy="0"/>
          <a:chOff x="0" y="0"/>
          <a:chExt cx="0" cy="0"/>
        </a:xfrm>
      </p:grpSpPr>
      <p:sp>
        <p:nvSpPr>
          <p:cNvPr id="6" name="Rectangle 5"/>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56" y="6201157"/>
            <a:ext cx="409495" cy="645413"/>
          </a:xfrm>
          <a:prstGeom prst="rect">
            <a:avLst/>
          </a:prstGeom>
        </p:spPr>
      </p:pic>
    </p:spTree>
    <p:extLst>
      <p:ext uri="{BB962C8B-B14F-4D97-AF65-F5344CB8AC3E}">
        <p14:creationId xmlns:p14="http://schemas.microsoft.com/office/powerpoint/2010/main" val="624081915"/>
      </p:ext>
    </p:extLst>
  </p:cSld>
  <p:clrMapOvr>
    <a:masterClrMapping/>
  </p:clrMapOvr>
  <p:transition spd="med">
    <p:pull/>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6" name="Rectangle 5"/>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5" y="6198491"/>
            <a:ext cx="409495" cy="645413"/>
          </a:xfrm>
          <a:prstGeom prst="rect">
            <a:avLst/>
          </a:prstGeom>
        </p:spPr>
      </p:pic>
    </p:spTree>
    <p:extLst>
      <p:ext uri="{BB962C8B-B14F-4D97-AF65-F5344CB8AC3E}">
        <p14:creationId xmlns:p14="http://schemas.microsoft.com/office/powerpoint/2010/main" val="4027240584"/>
      </p:ext>
    </p:extLst>
  </p:cSld>
  <p:clrMapOvr>
    <a:masterClrMapping/>
  </p:clrMapOvr>
  <p:transition spd="med">
    <p:pull/>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10" y="6166867"/>
            <a:ext cx="409495" cy="645413"/>
          </a:xfrm>
          <a:prstGeom prst="rect">
            <a:avLst/>
          </a:prstGeom>
        </p:spPr>
      </p:pic>
    </p:spTree>
    <p:extLst>
      <p:ext uri="{BB962C8B-B14F-4D97-AF65-F5344CB8AC3E}">
        <p14:creationId xmlns:p14="http://schemas.microsoft.com/office/powerpoint/2010/main" val="1001517272"/>
      </p:ext>
    </p:extLst>
  </p:cSld>
  <p:clrMapOvr>
    <a:masterClrMapping/>
  </p:clrMapOvr>
  <p:transition spd="med">
    <p:pull/>
  </p:transition>
  <p:timing>
    <p:tnLst>
      <p:par>
        <p:cTn id="1" dur="indefinite" restart="never" nodeType="tmRoot"/>
      </p:par>
    </p:tnLst>
  </p:timing>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00969" y="6041365"/>
            <a:ext cx="1007780" cy="365125"/>
          </a:xfrm>
          <a:prstGeom prst="rect">
            <a:avLst/>
          </a:prstGeom>
        </p:spPr>
        <p:txBody>
          <a:bodyPr lIns="71323" tIns="35662" rIns="71323" bIns="35662"/>
          <a:lstStyle/>
          <a:p>
            <a:fld id="{8818C68F-D26B-8F47-958C-23B49CF8A634}" type="datetimeFigureOut">
              <a:rPr lang="en-US" dirty="0">
                <a:solidFill>
                  <a:srgbClr val="6C6C6C"/>
                </a:solidFill>
              </a:rPr>
              <a:pPr/>
              <a:t>6/14/2015</a:t>
            </a:fld>
            <a:endParaRPr lang="en-US" dirty="0">
              <a:solidFill>
                <a:srgbClr val="6C6C6C"/>
              </a:solidFill>
            </a:endParaRPr>
          </a:p>
        </p:txBody>
      </p:sp>
      <p:sp>
        <p:nvSpPr>
          <p:cNvPr id="3" name="Footer Placeholder 2"/>
          <p:cNvSpPr>
            <a:spLocks noGrp="1"/>
          </p:cNvSpPr>
          <p:nvPr>
            <p:ph type="ftr" sz="quarter" idx="11"/>
          </p:nvPr>
        </p:nvSpPr>
        <p:spPr>
          <a:xfrm>
            <a:off x="338635" y="6041365"/>
            <a:ext cx="6483240" cy="365125"/>
          </a:xfrm>
          <a:prstGeom prst="rect">
            <a:avLst/>
          </a:prstGeom>
        </p:spPr>
        <p:txBody>
          <a:bodyPr lIns="71323" tIns="35662" rIns="71323" bIns="35662"/>
          <a:lstStyle/>
          <a:p>
            <a:endParaRPr lang="en-US" dirty="0">
              <a:solidFill>
                <a:srgbClr val="6C6C6C"/>
              </a:solidFill>
            </a:endParaRPr>
          </a:p>
        </p:txBody>
      </p:sp>
      <p:sp>
        <p:nvSpPr>
          <p:cNvPr id="6" name="Rectangle 5"/>
          <p:cNvSpPr/>
          <p:nvPr/>
        </p:nvSpPr>
        <p:spPr>
          <a:xfrm>
            <a:off x="3256005" y="4224467"/>
            <a:ext cx="2909276" cy="1285104"/>
          </a:xfrm>
          <a:prstGeom prst="rect">
            <a:avLst/>
          </a:prstGeom>
          <a:gradFill flip="none" rotWithShape="1">
            <a:gsLst>
              <a:gs pos="100000">
                <a:srgbClr val="6B6B6B"/>
              </a:gs>
              <a:gs pos="13000">
                <a:schemeClr val="bg1"/>
              </a:gs>
              <a:gs pos="100000">
                <a:schemeClr val="tx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19" y="3261455"/>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364675"/>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36467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408425"/>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502921"/>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753057"/>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66658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753057"/>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66658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753057"/>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66658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2610896"/>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524424"/>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2610896"/>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524424"/>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2610896"/>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52442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472647"/>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38617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008749" y="5915890"/>
            <a:ext cx="796616" cy="490600"/>
          </a:xfrm>
          <a:prstGeom prst="rect">
            <a:avLst/>
          </a:prstGeom>
        </p:spPr>
        <p:txBody>
          <a:bodyPr lIns="71323" tIns="35662" rIns="71323" bIns="35662"/>
          <a:lstStyle/>
          <a:p>
            <a:fld id="{D57F1E4F-1CFF-5643-939E-217C01CDF565}" type="slidenum">
              <a:rPr lang="en-US" dirty="0">
                <a:solidFill>
                  <a:srgbClr val="6C6C6C"/>
                </a:solidFill>
              </a:rPr>
              <a:pPr/>
              <a:t>‹#›</a:t>
            </a:fld>
            <a:endParaRPr lang="en-US" dirty="0">
              <a:solidFill>
                <a:srgbClr val="6C6C6C"/>
              </a:solidFill>
            </a:endParaRPr>
          </a:p>
        </p:txBody>
      </p:sp>
      <p:sp>
        <p:nvSpPr>
          <p:cNvPr id="44" name="Text Placeholder 43"/>
          <p:cNvSpPr>
            <a:spLocks noGrp="1"/>
          </p:cNvSpPr>
          <p:nvPr>
            <p:ph type="body" sz="quarter" idx="13" hasCustomPrompt="1"/>
          </p:nvPr>
        </p:nvSpPr>
        <p:spPr>
          <a:xfrm>
            <a:off x="1577740"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38617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3557915" y="4386173"/>
            <a:ext cx="2279137" cy="957778"/>
          </a:xfrm>
          <a:effectLst/>
        </p:spPr>
        <p:txBody>
          <a:bodyPr>
            <a:noAutofit/>
          </a:bodyPr>
          <a:lstStyle>
            <a:lvl1pPr marL="0" indent="0">
              <a:buNone/>
              <a:defRPr sz="1100">
                <a:solidFill>
                  <a:schemeClr val="tx1">
                    <a:lumMod val="50000"/>
                  </a:schemeClr>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dirty="0" smtClean="0"/>
              <a:t>Add process step here</a:t>
            </a:r>
          </a:p>
        </p:txBody>
      </p:sp>
    </p:spTree>
    <p:extLst>
      <p:ext uri="{BB962C8B-B14F-4D97-AF65-F5344CB8AC3E}">
        <p14:creationId xmlns:p14="http://schemas.microsoft.com/office/powerpoint/2010/main" val="35696891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 Pictur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Tree>
    <p:extLst>
      <p:ext uri="{BB962C8B-B14F-4D97-AF65-F5344CB8AC3E}">
        <p14:creationId xmlns:p14="http://schemas.microsoft.com/office/powerpoint/2010/main" val="372557731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4505" y="6198491"/>
            <a:ext cx="409495" cy="645413"/>
          </a:xfrm>
          <a:prstGeom prst="rect">
            <a:avLst/>
          </a:prstGeom>
        </p:spPr>
      </p:pic>
    </p:spTree>
    <p:extLst>
      <p:ext uri="{BB962C8B-B14F-4D97-AF65-F5344CB8AC3E}">
        <p14:creationId xmlns:p14="http://schemas.microsoft.com/office/powerpoint/2010/main" val="3137767434"/>
      </p:ext>
    </p:extLst>
  </p:cSld>
  <p:clrMapOvr>
    <a:masterClrMapping/>
  </p:clrMapOvr>
  <p:transition spd="med">
    <p:pull/>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0691286"/>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With Graphic Elements ">
    <p:spTree>
      <p:nvGrpSpPr>
        <p:cNvPr id="1" name=""/>
        <p:cNvGrpSpPr/>
        <p:nvPr/>
      </p:nvGrpSpPr>
      <p:grpSpPr>
        <a:xfrm>
          <a:off x="0" y="0"/>
          <a:ext cx="0" cy="0"/>
          <a:chOff x="0" y="0"/>
          <a:chExt cx="0" cy="0"/>
        </a:xfrm>
      </p:grpSpPr>
      <p:sp>
        <p:nvSpPr>
          <p:cNvPr id="6" name="Rectangle 5"/>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56" y="6201157"/>
            <a:ext cx="409495" cy="645413"/>
          </a:xfrm>
          <a:prstGeom prst="rect">
            <a:avLst/>
          </a:prstGeom>
        </p:spPr>
      </p:pic>
    </p:spTree>
    <p:extLst>
      <p:ext uri="{BB962C8B-B14F-4D97-AF65-F5344CB8AC3E}">
        <p14:creationId xmlns:p14="http://schemas.microsoft.com/office/powerpoint/2010/main" val="3106228590"/>
      </p:ext>
    </p:extLst>
  </p:cSld>
  <p:clrMapOvr>
    <a:masterClrMapping/>
  </p:clrMapOvr>
  <p:transition spd="med">
    <p:pull/>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10" y="6166867"/>
            <a:ext cx="409495" cy="645413"/>
          </a:xfrm>
          <a:prstGeom prst="rect">
            <a:avLst/>
          </a:prstGeom>
        </p:spPr>
      </p:pic>
    </p:spTree>
    <p:extLst>
      <p:ext uri="{BB962C8B-B14F-4D97-AF65-F5344CB8AC3E}">
        <p14:creationId xmlns:p14="http://schemas.microsoft.com/office/powerpoint/2010/main" val="2432301876"/>
      </p:ext>
    </p:extLst>
  </p:cSld>
  <p:clrMapOvr>
    <a:masterClrMapping/>
  </p:clrMapOvr>
  <p:transition spd="med">
    <p:pull/>
  </p:transition>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00969" y="6041365"/>
            <a:ext cx="1007780" cy="365125"/>
          </a:xfrm>
          <a:prstGeom prst="rect">
            <a:avLst/>
          </a:prstGeom>
        </p:spPr>
        <p:txBody>
          <a:bodyPr lIns="71323" tIns="35662" rIns="71323" bIns="35662"/>
          <a:lstStyle/>
          <a:p>
            <a:fld id="{8818C68F-D26B-8F47-958C-23B49CF8A634}" type="datetimeFigureOut">
              <a:rPr lang="en-US" dirty="0">
                <a:solidFill>
                  <a:srgbClr val="6C6C6C"/>
                </a:solidFill>
              </a:rPr>
              <a:pPr/>
              <a:t>6/14/2015</a:t>
            </a:fld>
            <a:endParaRPr lang="en-US" dirty="0">
              <a:solidFill>
                <a:srgbClr val="6C6C6C"/>
              </a:solidFill>
            </a:endParaRPr>
          </a:p>
        </p:txBody>
      </p:sp>
      <p:sp>
        <p:nvSpPr>
          <p:cNvPr id="3" name="Footer Placeholder 2"/>
          <p:cNvSpPr>
            <a:spLocks noGrp="1"/>
          </p:cNvSpPr>
          <p:nvPr>
            <p:ph type="ftr" sz="quarter" idx="11"/>
          </p:nvPr>
        </p:nvSpPr>
        <p:spPr>
          <a:xfrm>
            <a:off x="338635" y="6041365"/>
            <a:ext cx="6483240" cy="365125"/>
          </a:xfrm>
          <a:prstGeom prst="rect">
            <a:avLst/>
          </a:prstGeom>
        </p:spPr>
        <p:txBody>
          <a:bodyPr lIns="71323" tIns="35662" rIns="71323" bIns="35662"/>
          <a:lstStyle/>
          <a:p>
            <a:endParaRPr lang="en-US" dirty="0">
              <a:solidFill>
                <a:srgbClr val="6C6C6C"/>
              </a:solidFill>
            </a:endParaRPr>
          </a:p>
        </p:txBody>
      </p:sp>
      <p:sp>
        <p:nvSpPr>
          <p:cNvPr id="6" name="Rectangle 5"/>
          <p:cNvSpPr/>
          <p:nvPr/>
        </p:nvSpPr>
        <p:spPr>
          <a:xfrm>
            <a:off x="3256005" y="4224467"/>
            <a:ext cx="2909276" cy="1285104"/>
          </a:xfrm>
          <a:prstGeom prst="rect">
            <a:avLst/>
          </a:prstGeom>
          <a:gradFill flip="none" rotWithShape="1">
            <a:gsLst>
              <a:gs pos="100000">
                <a:srgbClr val="6B6B6B"/>
              </a:gs>
              <a:gs pos="13000">
                <a:schemeClr val="bg1"/>
              </a:gs>
              <a:gs pos="100000">
                <a:schemeClr val="tx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19" y="3261455"/>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364675"/>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36467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408425"/>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502921"/>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753057"/>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66658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753057"/>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66658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753057"/>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66658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2610896"/>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524424"/>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2610896"/>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524424"/>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2610896"/>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52442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472647"/>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38617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008749" y="5915890"/>
            <a:ext cx="796616" cy="490600"/>
          </a:xfrm>
          <a:prstGeom prst="rect">
            <a:avLst/>
          </a:prstGeom>
        </p:spPr>
        <p:txBody>
          <a:bodyPr lIns="71323" tIns="35662" rIns="71323" bIns="35662"/>
          <a:lstStyle/>
          <a:p>
            <a:fld id="{D57F1E4F-1CFF-5643-939E-217C01CDF565}" type="slidenum">
              <a:rPr lang="en-US" dirty="0">
                <a:solidFill>
                  <a:srgbClr val="6C6C6C"/>
                </a:solidFill>
              </a:rPr>
              <a:pPr/>
              <a:t>‹#›</a:t>
            </a:fld>
            <a:endParaRPr lang="en-US" dirty="0">
              <a:solidFill>
                <a:srgbClr val="6C6C6C"/>
              </a:solidFill>
            </a:endParaRPr>
          </a:p>
        </p:txBody>
      </p:sp>
      <p:sp>
        <p:nvSpPr>
          <p:cNvPr id="44" name="Text Placeholder 43"/>
          <p:cNvSpPr>
            <a:spLocks noGrp="1"/>
          </p:cNvSpPr>
          <p:nvPr>
            <p:ph type="body" sz="quarter" idx="13" hasCustomPrompt="1"/>
          </p:nvPr>
        </p:nvSpPr>
        <p:spPr>
          <a:xfrm>
            <a:off x="1577740"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38617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3557915" y="4386173"/>
            <a:ext cx="2279137" cy="957778"/>
          </a:xfrm>
          <a:effectLst/>
        </p:spPr>
        <p:txBody>
          <a:bodyPr>
            <a:noAutofit/>
          </a:bodyPr>
          <a:lstStyle>
            <a:lvl1pPr marL="0" indent="0">
              <a:buNone/>
              <a:defRPr sz="1100">
                <a:solidFill>
                  <a:schemeClr val="tx1">
                    <a:lumMod val="50000"/>
                  </a:schemeClr>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dirty="0" smtClean="0"/>
              <a:t>Add process step here</a:t>
            </a:r>
          </a:p>
        </p:txBody>
      </p:sp>
    </p:spTree>
    <p:extLst>
      <p:ext uri="{BB962C8B-B14F-4D97-AF65-F5344CB8AC3E}">
        <p14:creationId xmlns:p14="http://schemas.microsoft.com/office/powerpoint/2010/main" val="282940847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48"/>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79" y="1240529"/>
            <a:ext cx="4009667" cy="1064642"/>
          </a:xfrm>
          <a:prstGeom prst="rect">
            <a:avLst/>
          </a:prstGeom>
        </p:spPr>
      </p:pic>
    </p:spTree>
    <p:extLst>
      <p:ext uri="{BB962C8B-B14F-4D97-AF65-F5344CB8AC3E}">
        <p14:creationId xmlns:p14="http://schemas.microsoft.com/office/powerpoint/2010/main" val="465228796"/>
      </p:ext>
    </p:extLst>
  </p:cSld>
  <p:clrMapOvr>
    <a:masterClrMapping/>
  </p:clrMapOvr>
  <p:transition spd="med">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414687" y="1972239"/>
            <a:ext cx="3200400" cy="1470025"/>
          </a:xfrm>
        </p:spPr>
        <p:txBody>
          <a:bodyPr>
            <a:normAutofit/>
          </a:bodyPr>
          <a:lstStyle>
            <a:lvl1pPr>
              <a:defRPr sz="2800">
                <a:solidFill>
                  <a:schemeClr val="bg1"/>
                </a:solidFill>
                <a:latin typeface="Trebuchet MS" panose="020B0603020202020204" pitchFamily="34" charset="0"/>
                <a:cs typeface="Arial" panose="020B0604020202020204" pitchFamily="34" charset="0"/>
              </a:defRPr>
            </a:lvl1pPr>
          </a:lstStyle>
          <a:p>
            <a:r>
              <a:rPr lang="en-US" dirty="0" smtClean="0"/>
              <a:t>Presentation Title</a:t>
            </a:r>
            <a:endParaRPr lang="en-US" dirty="0"/>
          </a:p>
        </p:txBody>
      </p:sp>
      <p:sp>
        <p:nvSpPr>
          <p:cNvPr id="10" name="Subtitle 4"/>
          <p:cNvSpPr>
            <a:spLocks noGrp="1"/>
          </p:cNvSpPr>
          <p:nvPr>
            <p:ph type="subTitle" idx="1"/>
          </p:nvPr>
        </p:nvSpPr>
        <p:spPr>
          <a:xfrm>
            <a:off x="414687" y="3611158"/>
            <a:ext cx="3200400" cy="723900"/>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sz="2400" dirty="0" smtClean="0"/>
              <a:t>SUBTITLE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687" y="953576"/>
            <a:ext cx="3200400" cy="849768"/>
          </a:xfrm>
          <a:prstGeom prst="rect">
            <a:avLst/>
          </a:prstGeom>
        </p:spPr>
      </p:pic>
    </p:spTree>
    <p:extLst>
      <p:ext uri="{BB962C8B-B14F-4D97-AF65-F5344CB8AC3E}">
        <p14:creationId xmlns:p14="http://schemas.microsoft.com/office/powerpoint/2010/main" val="3434389883"/>
      </p:ext>
    </p:extLst>
  </p:cSld>
  <p:clrMapOvr>
    <a:masterClrMapping/>
  </p:clrMapOvr>
  <p:transition spd="med">
    <p:pull/>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414687" y="1972279"/>
            <a:ext cx="3200400" cy="1470025"/>
          </a:xfrm>
        </p:spPr>
        <p:txBody>
          <a:bodyPr>
            <a:normAutofit/>
          </a:bodyPr>
          <a:lstStyle>
            <a:lvl1pPr>
              <a:defRPr sz="28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414687" y="3611158"/>
            <a:ext cx="3200400" cy="723900"/>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687" y="953576"/>
            <a:ext cx="3200400" cy="849768"/>
          </a:xfrm>
          <a:prstGeom prst="rect">
            <a:avLst/>
          </a:prstGeom>
        </p:spPr>
      </p:pic>
    </p:spTree>
    <p:extLst>
      <p:ext uri="{BB962C8B-B14F-4D97-AF65-F5344CB8AC3E}">
        <p14:creationId xmlns:p14="http://schemas.microsoft.com/office/powerpoint/2010/main" val="2533555453"/>
      </p:ext>
    </p:extLst>
  </p:cSld>
  <p:clrMapOvr>
    <a:masterClrMapping/>
  </p:clrMapOvr>
  <p:transition spd="med">
    <p:pull/>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85B4"/>
                </a:solidFill>
              </a:defRPr>
            </a:lvl1pPr>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a:xfrm>
            <a:off x="457200" y="274639"/>
            <a:ext cx="8229600" cy="1143000"/>
          </a:xfrm>
        </p:spPr>
        <p:txBody>
          <a:bodyPr>
            <a:normAutofit/>
          </a:bodyPr>
          <a:lstStyle>
            <a:lvl1pPr>
              <a:defRPr sz="32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72" y="6166867"/>
            <a:ext cx="409495" cy="645413"/>
          </a:xfrm>
          <a:prstGeom prst="rect">
            <a:avLst/>
          </a:prstGeom>
        </p:spPr>
      </p:pic>
    </p:spTree>
    <p:extLst>
      <p:ext uri="{BB962C8B-B14F-4D97-AF65-F5344CB8AC3E}">
        <p14:creationId xmlns:p14="http://schemas.microsoft.com/office/powerpoint/2010/main" val="4153507528"/>
      </p:ext>
    </p:extLst>
  </p:cSld>
  <p:clrMapOvr>
    <a:masterClrMapping/>
  </p:clrMapOvr>
  <p:transition spd="med">
    <p:pull/>
  </p:transition>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dd Text">
    <p:bg>
      <p:bgPr>
        <a:solidFill>
          <a:srgbClr val="6D2D8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41"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7468262"/>
      </p:ext>
    </p:extLst>
  </p:cSld>
  <p:clrMapOvr>
    <a:masterClrMapping/>
  </p:clrMapOvr>
  <p:transition spd="med">
    <p:pull/>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dd Text">
    <p:bg>
      <p:bgPr>
        <a:solidFill>
          <a:srgbClr val="0085B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41"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0151827"/>
      </p:ext>
    </p:extLst>
  </p:cSld>
  <p:clrMapOvr>
    <a:masterClrMapping/>
  </p:clrMapOvr>
  <p:transition spd="med">
    <p:pull/>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72" y="6166867"/>
            <a:ext cx="409495" cy="645413"/>
          </a:xfrm>
          <a:prstGeom prst="rect">
            <a:avLst/>
          </a:prstGeom>
        </p:spPr>
      </p:pic>
    </p:spTree>
    <p:extLst>
      <p:ext uri="{BB962C8B-B14F-4D97-AF65-F5344CB8AC3E}">
        <p14:creationId xmlns:p14="http://schemas.microsoft.com/office/powerpoint/2010/main" val="2647336910"/>
      </p:ext>
    </p:extLst>
  </p:cSld>
  <p:clrMapOvr>
    <a:masterClrMapping/>
  </p:clrMapOvr>
  <p:transition spd="med">
    <p:pull/>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normAutofit/>
          </a:bodyPr>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5"/>
            <a:ext cx="5111750" cy="5853113"/>
          </a:xfrm>
        </p:spPr>
        <p:txBody>
          <a:bodyPr>
            <a:normAutofit/>
          </a:bodyPr>
          <a:lstStyle>
            <a:lvl1pPr>
              <a:defRPr sz="2000" b="1">
                <a:solidFill>
                  <a:srgbClr val="0085B4"/>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1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72" y="6166867"/>
            <a:ext cx="409495" cy="645413"/>
          </a:xfrm>
          <a:prstGeom prst="rect">
            <a:avLst/>
          </a:prstGeom>
        </p:spPr>
      </p:pic>
    </p:spTree>
    <p:extLst>
      <p:ext uri="{BB962C8B-B14F-4D97-AF65-F5344CB8AC3E}">
        <p14:creationId xmlns:p14="http://schemas.microsoft.com/office/powerpoint/2010/main" val="2651389586"/>
      </p:ext>
    </p:extLst>
  </p:cSld>
  <p:clrMapOvr>
    <a:masterClrMapping/>
  </p:clrMapOvr>
  <p:transition spd="med">
    <p:pull/>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72"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1792288" y="5367382"/>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72896355"/>
      </p:ext>
    </p:extLst>
  </p:cSld>
  <p:clrMapOvr>
    <a:masterClrMapping/>
  </p:clrMapOvr>
  <p:transition spd="med">
    <p:pull/>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5" name="Freeform 4"/>
          <p:cNvSpPr/>
          <p:nvPr/>
        </p:nvSpPr>
        <p:spPr>
          <a:xfrm rot="5400000">
            <a:off x="6585868" y="3853320"/>
            <a:ext cx="1285105" cy="2831944"/>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6" name="Freeform 5"/>
          <p:cNvSpPr/>
          <p:nvPr/>
        </p:nvSpPr>
        <p:spPr>
          <a:xfrm>
            <a:off x="3256005" y="4626739"/>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663758"/>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766986"/>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766944"/>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810736"/>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905193"/>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1155329"/>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106889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1068897"/>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1068897"/>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301316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92673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92673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92673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87492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78848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57914"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8</a:t>
            </a:r>
            <a:endParaRPr lang="en-US" sz="5100">
              <a:solidFill>
                <a:srgbClr val="FFFFFF"/>
              </a:solidFill>
            </a:endParaRPr>
          </a:p>
        </p:txBody>
      </p:sp>
      <p:cxnSp>
        <p:nvCxnSpPr>
          <p:cNvPr id="37" name="Straight Connector 36"/>
          <p:cNvCxnSpPr/>
          <p:nvPr/>
        </p:nvCxnSpPr>
        <p:spPr>
          <a:xfrm>
            <a:off x="4136141" y="478848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65280"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9</a:t>
            </a:r>
            <a:endParaRPr lang="en-US" sz="5100">
              <a:solidFill>
                <a:srgbClr val="FFFFFF"/>
              </a:solidFill>
            </a:endParaRPr>
          </a:p>
        </p:txBody>
      </p:sp>
      <p:cxnSp>
        <p:nvCxnSpPr>
          <p:cNvPr id="40" name="Straight Connector 39"/>
          <p:cNvCxnSpPr/>
          <p:nvPr/>
        </p:nvCxnSpPr>
        <p:spPr>
          <a:xfrm>
            <a:off x="6743508" y="478848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3" hasCustomPrompt="1"/>
          </p:nvPr>
        </p:nvSpPr>
        <p:spPr>
          <a:xfrm>
            <a:off x="1577740"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4259711"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3" name="Text Placeholder 43"/>
          <p:cNvSpPr>
            <a:spLocks noGrp="1"/>
          </p:cNvSpPr>
          <p:nvPr>
            <p:ph type="body" sz="quarter" idx="21" hasCustomPrompt="1"/>
          </p:nvPr>
        </p:nvSpPr>
        <p:spPr>
          <a:xfrm>
            <a:off x="6867077"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22" y="6201157"/>
            <a:ext cx="409495" cy="645413"/>
          </a:xfrm>
          <a:prstGeom prst="rect">
            <a:avLst/>
          </a:prstGeom>
        </p:spPr>
      </p:pic>
    </p:spTree>
    <p:extLst>
      <p:ext uri="{BB962C8B-B14F-4D97-AF65-F5344CB8AC3E}">
        <p14:creationId xmlns:p14="http://schemas.microsoft.com/office/powerpoint/2010/main" val="40293899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 Add Background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41" y="6389867"/>
            <a:ext cx="312775" cy="350668"/>
          </a:xfrm>
          <a:prstGeom prst="rect">
            <a:avLst/>
          </a:prstGeom>
        </p:spPr>
      </p:pic>
    </p:spTree>
    <p:extLst>
      <p:ext uri="{BB962C8B-B14F-4D97-AF65-F5344CB8AC3E}">
        <p14:creationId xmlns:p14="http://schemas.microsoft.com/office/powerpoint/2010/main" val="3788804375"/>
      </p:ext>
    </p:extLst>
  </p:cSld>
  <p:clrMapOvr>
    <a:masterClrMapping/>
  </p:clrMapOvr>
  <p:transition spd="med">
    <p:pull/>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22" y="6201157"/>
            <a:ext cx="409495" cy="645413"/>
          </a:xfrm>
          <a:prstGeom prst="rect">
            <a:avLst/>
          </a:prstGeom>
        </p:spPr>
      </p:pic>
    </p:spTree>
    <p:extLst>
      <p:ext uri="{BB962C8B-B14F-4D97-AF65-F5344CB8AC3E}">
        <p14:creationId xmlns:p14="http://schemas.microsoft.com/office/powerpoint/2010/main" val="2859025057"/>
      </p:ext>
    </p:extLst>
  </p:cSld>
  <p:clrMapOvr>
    <a:masterClrMapping/>
  </p:clrMapOvr>
  <p:transition spd="med">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85B4"/>
                </a:solidFill>
              </a:defRPr>
            </a:lvl1pPr>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9"/>
          <p:cNvSpPr>
            <a:spLocks noGrp="1"/>
          </p:cNvSpPr>
          <p:nvPr>
            <p:ph type="title"/>
          </p:nvPr>
        </p:nvSpPr>
        <p:spPr>
          <a:xfrm>
            <a:off x="457200" y="274639"/>
            <a:ext cx="8229600" cy="1143000"/>
          </a:xfrm>
        </p:spPr>
        <p:txBody>
          <a:bodyPr>
            <a:normAutofit/>
          </a:bodyPr>
          <a:lstStyle>
            <a:lvl1pPr>
              <a:defRPr sz="3200"/>
            </a:lvl1pPr>
          </a:lstStyle>
          <a:p>
            <a:r>
              <a:rPr lang="en-US" dirty="0" smtClean="0"/>
              <a:t>Click to edit Master title style</a:t>
            </a:r>
            <a:endParaRPr lang="en-US" dirty="0"/>
          </a:p>
        </p:txBody>
      </p:sp>
      <p:sp>
        <p:nvSpPr>
          <p:cNvPr id="5" name="Rectangle 4"/>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Tree>
    <p:extLst>
      <p:ext uri="{BB962C8B-B14F-4D97-AF65-F5344CB8AC3E}">
        <p14:creationId xmlns:p14="http://schemas.microsoft.com/office/powerpoint/2010/main" val="2459529608"/>
      </p:ext>
    </p:extLst>
  </p:cSld>
  <p:clrMapOvr>
    <a:masterClrMapping/>
  </p:clrMapOvr>
  <p:transition spd="med">
    <p:pull/>
  </p:transition>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71" y="6198493"/>
            <a:ext cx="409495" cy="645413"/>
          </a:xfrm>
          <a:prstGeom prst="rect">
            <a:avLst/>
          </a:prstGeom>
        </p:spPr>
      </p:pic>
    </p:spTree>
    <p:extLst>
      <p:ext uri="{BB962C8B-B14F-4D97-AF65-F5344CB8AC3E}">
        <p14:creationId xmlns:p14="http://schemas.microsoft.com/office/powerpoint/2010/main" val="3864845833"/>
      </p:ext>
    </p:extLst>
  </p:cSld>
  <p:clrMapOvr>
    <a:masterClrMapping/>
  </p:clrMapOvr>
  <p:transition spd="med">
    <p:pull/>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 Pictur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41" y="6389867"/>
            <a:ext cx="312775" cy="350668"/>
          </a:xfrm>
          <a:prstGeom prst="rect">
            <a:avLst/>
          </a:prstGeom>
        </p:spPr>
      </p:pic>
    </p:spTree>
    <p:extLst>
      <p:ext uri="{BB962C8B-B14F-4D97-AF65-F5344CB8AC3E}">
        <p14:creationId xmlns:p14="http://schemas.microsoft.com/office/powerpoint/2010/main" val="23956875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41" y="6389867"/>
            <a:ext cx="312775" cy="35066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4571" y="6198493"/>
            <a:ext cx="409495" cy="645413"/>
          </a:xfrm>
          <a:prstGeom prst="rect">
            <a:avLst/>
          </a:prstGeom>
        </p:spPr>
      </p:pic>
    </p:spTree>
    <p:extLst>
      <p:ext uri="{BB962C8B-B14F-4D97-AF65-F5344CB8AC3E}">
        <p14:creationId xmlns:p14="http://schemas.microsoft.com/office/powerpoint/2010/main" val="3150095287"/>
      </p:ext>
    </p:extLst>
  </p:cSld>
  <p:clrMapOvr>
    <a:masterClrMapping/>
  </p:clrMapOvr>
  <p:transition spd="med">
    <p:pull/>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576522"/>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22" y="6201157"/>
            <a:ext cx="409495" cy="645413"/>
          </a:xfrm>
          <a:prstGeom prst="rect">
            <a:avLst/>
          </a:prstGeom>
        </p:spPr>
      </p:pic>
    </p:spTree>
    <p:extLst>
      <p:ext uri="{BB962C8B-B14F-4D97-AF65-F5344CB8AC3E}">
        <p14:creationId xmlns:p14="http://schemas.microsoft.com/office/powerpoint/2010/main" val="679663228"/>
      </p:ext>
    </p:extLst>
  </p:cSld>
  <p:clrMapOvr>
    <a:masterClrMapping/>
  </p:clrMapOvr>
  <p:transition spd="med">
    <p:pull/>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76" y="6166867"/>
            <a:ext cx="409495" cy="645413"/>
          </a:xfrm>
          <a:prstGeom prst="rect">
            <a:avLst/>
          </a:prstGeom>
        </p:spPr>
      </p:pic>
    </p:spTree>
    <p:extLst>
      <p:ext uri="{BB962C8B-B14F-4D97-AF65-F5344CB8AC3E}">
        <p14:creationId xmlns:p14="http://schemas.microsoft.com/office/powerpoint/2010/main" val="3468826888"/>
      </p:ext>
    </p:extLst>
  </p:cSld>
  <p:clrMapOvr>
    <a:masterClrMapping/>
  </p:clrMapOvr>
  <p:transition spd="med">
    <p:pull/>
  </p:transition>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00969" y="6041404"/>
            <a:ext cx="1007780" cy="365125"/>
          </a:xfrm>
          <a:prstGeom prst="rect">
            <a:avLst/>
          </a:prstGeom>
        </p:spPr>
        <p:txBody>
          <a:bodyPr lIns="71323" tIns="35662" rIns="71323" bIns="35662"/>
          <a:lstStyle/>
          <a:p>
            <a:fld id="{8818C68F-D26B-8F47-958C-23B49CF8A634}" type="datetimeFigureOut">
              <a:rPr lang="en-US" dirty="0">
                <a:solidFill>
                  <a:srgbClr val="6C6C6C"/>
                </a:solidFill>
              </a:rPr>
              <a:pPr/>
              <a:t>6/14/2015</a:t>
            </a:fld>
            <a:endParaRPr lang="en-US" dirty="0">
              <a:solidFill>
                <a:srgbClr val="6C6C6C"/>
              </a:solidFill>
            </a:endParaRPr>
          </a:p>
        </p:txBody>
      </p:sp>
      <p:sp>
        <p:nvSpPr>
          <p:cNvPr id="3" name="Footer Placeholder 2"/>
          <p:cNvSpPr>
            <a:spLocks noGrp="1"/>
          </p:cNvSpPr>
          <p:nvPr>
            <p:ph type="ftr" sz="quarter" idx="11"/>
          </p:nvPr>
        </p:nvSpPr>
        <p:spPr>
          <a:xfrm>
            <a:off x="338635" y="6041404"/>
            <a:ext cx="6483240" cy="365125"/>
          </a:xfrm>
          <a:prstGeom prst="rect">
            <a:avLst/>
          </a:prstGeom>
        </p:spPr>
        <p:txBody>
          <a:bodyPr lIns="71323" tIns="35662" rIns="71323" bIns="35662"/>
          <a:lstStyle/>
          <a:p>
            <a:endParaRPr lang="en-US" dirty="0">
              <a:solidFill>
                <a:srgbClr val="6C6C6C"/>
              </a:solidFill>
            </a:endParaRPr>
          </a:p>
        </p:txBody>
      </p:sp>
      <p:sp>
        <p:nvSpPr>
          <p:cNvPr id="6" name="Rectangle 5"/>
          <p:cNvSpPr/>
          <p:nvPr/>
        </p:nvSpPr>
        <p:spPr>
          <a:xfrm>
            <a:off x="3256005" y="4224467"/>
            <a:ext cx="2909276" cy="1285104"/>
          </a:xfrm>
          <a:prstGeom prst="rect">
            <a:avLst/>
          </a:prstGeom>
          <a:gradFill flip="none" rotWithShape="1">
            <a:gsLst>
              <a:gs pos="100000">
                <a:srgbClr val="6B6B6B"/>
              </a:gs>
              <a:gs pos="13000">
                <a:schemeClr val="bg1"/>
              </a:gs>
              <a:gs pos="100000">
                <a:schemeClr val="tx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261495"/>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364715"/>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36467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408464"/>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502924"/>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753058"/>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666623"/>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666623"/>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666623"/>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261089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524463"/>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524463"/>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524463"/>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47265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38621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008749" y="5915891"/>
            <a:ext cx="796616" cy="490600"/>
          </a:xfrm>
          <a:prstGeom prst="rect">
            <a:avLst/>
          </a:prstGeom>
        </p:spPr>
        <p:txBody>
          <a:bodyPr lIns="71323" tIns="35662" rIns="71323" bIns="35662"/>
          <a:lstStyle/>
          <a:p>
            <a:fld id="{D57F1E4F-1CFF-5643-939E-217C01CDF565}" type="slidenum">
              <a:rPr lang="en-US" dirty="0">
                <a:solidFill>
                  <a:srgbClr val="6C6C6C"/>
                </a:solidFill>
              </a:rPr>
              <a:pPr/>
              <a:t>‹#›</a:t>
            </a:fld>
            <a:endParaRPr lang="en-US" dirty="0">
              <a:solidFill>
                <a:srgbClr val="6C6C6C"/>
              </a:solidFill>
            </a:endParaRPr>
          </a:p>
        </p:txBody>
      </p:sp>
      <p:sp>
        <p:nvSpPr>
          <p:cNvPr id="44" name="Text Placeholder 43"/>
          <p:cNvSpPr>
            <a:spLocks noGrp="1"/>
          </p:cNvSpPr>
          <p:nvPr>
            <p:ph type="body" sz="quarter" idx="13" hasCustomPrompt="1"/>
          </p:nvPr>
        </p:nvSpPr>
        <p:spPr>
          <a:xfrm>
            <a:off x="1577740"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38617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3557916" y="4386173"/>
            <a:ext cx="2279137" cy="957778"/>
          </a:xfrm>
          <a:effectLst/>
        </p:spPr>
        <p:txBody>
          <a:bodyPr>
            <a:noAutofit/>
          </a:bodyPr>
          <a:lstStyle>
            <a:lvl1pPr marL="0" indent="0">
              <a:buNone/>
              <a:defRPr sz="1100">
                <a:solidFill>
                  <a:schemeClr val="tx1">
                    <a:lumMod val="50000"/>
                  </a:schemeClr>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dirty="0" smtClean="0"/>
              <a:t>Add process step here</a:t>
            </a:r>
          </a:p>
        </p:txBody>
      </p:sp>
    </p:spTree>
    <p:extLst>
      <p:ext uri="{BB962C8B-B14F-4D97-AF65-F5344CB8AC3E}">
        <p14:creationId xmlns:p14="http://schemas.microsoft.com/office/powerpoint/2010/main" val="25707673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47"/>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dirty="0" smtClean="0"/>
              <a:t>Presentation Title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dirty="0" smtClean="0"/>
              <a:t>SUBTITLE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79" y="1240529"/>
            <a:ext cx="4009667" cy="1064642"/>
          </a:xfrm>
          <a:prstGeom prst="rect">
            <a:avLst/>
          </a:prstGeom>
        </p:spPr>
      </p:pic>
    </p:spTree>
    <p:extLst>
      <p:ext uri="{BB962C8B-B14F-4D97-AF65-F5344CB8AC3E}">
        <p14:creationId xmlns:p14="http://schemas.microsoft.com/office/powerpoint/2010/main" val="342617063"/>
      </p:ext>
    </p:extLst>
  </p:cSld>
  <p:clrMapOvr>
    <a:masterClrMapping/>
  </p:clrMapOvr>
  <p:transition spd="med">
    <p:pull/>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9"/>
          <p:cNvSpPr>
            <a:spLocks noGrp="1"/>
          </p:cNvSpPr>
          <p:nvPr>
            <p:ph type="title" hasCustomPrompt="1"/>
          </p:nvPr>
        </p:nvSpPr>
        <p:spPr>
          <a:xfrm>
            <a:off x="457200" y="411480"/>
            <a:ext cx="8229600" cy="1066951"/>
          </a:xfrm>
        </p:spPr>
        <p:txBody>
          <a:bodyPr>
            <a:normAutofit/>
          </a:bodyPr>
          <a:lstStyle>
            <a:lvl1pPr>
              <a:defRPr sz="3200"/>
            </a:lvl1pPr>
          </a:lstStyle>
          <a:p>
            <a:r>
              <a:rPr lang="en-US" dirty="0" smtClean="0"/>
              <a:t>Click to edit Master title style</a:t>
            </a:r>
            <a:br>
              <a:rPr lang="en-US" dirty="0" smtClean="0"/>
            </a:b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Tree>
    <p:extLst>
      <p:ext uri="{BB962C8B-B14F-4D97-AF65-F5344CB8AC3E}">
        <p14:creationId xmlns:p14="http://schemas.microsoft.com/office/powerpoint/2010/main" val="2489506949"/>
      </p:ext>
    </p:extLst>
  </p:cSld>
  <p:clrMapOvr>
    <a:masterClrMapping/>
  </p:clrMapOvr>
  <p:transition spd="med">
    <p:pull/>
  </p:transition>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
        <p:nvSpPr>
          <p:cNvPr id="11" name="Rectangle 10"/>
          <p:cNvSpPr/>
          <p:nvPr userDrawn="1"/>
        </p:nvSpPr>
        <p:spPr>
          <a:xfrm>
            <a:off x="457200" y="1092419"/>
            <a:ext cx="8212348" cy="338554"/>
          </a:xfrm>
          <a:prstGeom prst="rect">
            <a:avLst/>
          </a:prstGeom>
        </p:spPr>
        <p:txBody>
          <a:bodyPr wrap="square">
            <a:spAutoFit/>
          </a:bodyPr>
          <a:lstStyle/>
          <a:p>
            <a:pPr marL="342900" indent="-342900" algn="ctr">
              <a:spcBef>
                <a:spcPct val="20000"/>
              </a:spcBef>
            </a:pPr>
            <a:r>
              <a:rPr lang="ms-MY" sz="1600" dirty="0" smtClean="0">
                <a:solidFill>
                  <a:srgbClr val="0085B4"/>
                </a:solidFill>
                <a:cs typeface="Arial" panose="020B0604020202020204" pitchFamily="34" charset="0"/>
              </a:rPr>
              <a:t>Lorem ipsum dolor sit </a:t>
            </a:r>
            <a:r>
              <a:rPr lang="ms-MY" sz="1600" b="1" dirty="0" smtClean="0">
                <a:solidFill>
                  <a:srgbClr val="0085B4"/>
                </a:solidFill>
                <a:cs typeface="Arial" panose="020B0604020202020204" pitchFamily="34" charset="0"/>
              </a:rPr>
              <a:t>amet consectetur</a:t>
            </a:r>
            <a:endParaRPr lang="en-US" sz="1600" b="1" dirty="0">
              <a:solidFill>
                <a:srgbClr val="0085B4"/>
              </a:solidFill>
              <a:cs typeface="Arial" panose="020B0604020202020204" pitchFamily="34" charset="0"/>
            </a:endParaRPr>
          </a:p>
        </p:txBody>
      </p:sp>
    </p:spTree>
    <p:extLst>
      <p:ext uri="{BB962C8B-B14F-4D97-AF65-F5344CB8AC3E}">
        <p14:creationId xmlns:p14="http://schemas.microsoft.com/office/powerpoint/2010/main" val="2471697532"/>
      </p:ext>
    </p:extLst>
  </p:cSld>
  <p:clrMapOvr>
    <a:masterClrMapping/>
  </p:clrMapOvr>
  <p:transition spd="med">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dd Text">
    <p:bg>
      <p:bgPr>
        <a:solidFill>
          <a:srgbClr val="6D2D8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7790866"/>
      </p:ext>
    </p:extLst>
  </p:cSld>
  <p:clrMapOvr>
    <a:masterClrMapping/>
  </p:clrMapOvr>
  <p:transition spd="med">
    <p:pull/>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5"/>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7"/>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Tree>
    <p:extLst>
      <p:ext uri="{BB962C8B-B14F-4D97-AF65-F5344CB8AC3E}">
        <p14:creationId xmlns:p14="http://schemas.microsoft.com/office/powerpoint/2010/main" val="1083647756"/>
      </p:ext>
    </p:extLst>
  </p:cSld>
  <p:clrMapOvr>
    <a:masterClrMapping/>
  </p:clrMapOvr>
  <p:transition spd="med">
    <p:pull/>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dirty="0"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9" name="Text Placeholder 3"/>
          <p:cNvSpPr>
            <a:spLocks noGrp="1"/>
          </p:cNvSpPr>
          <p:nvPr>
            <p:ph type="body" sz="half" idx="2" hasCustomPrompt="1"/>
          </p:nvPr>
        </p:nvSpPr>
        <p:spPr>
          <a:xfrm>
            <a:off x="1792288" y="5367381"/>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2851071837"/>
      </p:ext>
    </p:extLst>
  </p:cSld>
  <p:clrMapOvr>
    <a:masterClrMapping/>
  </p:clrMapOvr>
  <p:transition spd="med">
    <p:pull/>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Tree>
    <p:extLst>
      <p:ext uri="{BB962C8B-B14F-4D97-AF65-F5344CB8AC3E}">
        <p14:creationId xmlns:p14="http://schemas.microsoft.com/office/powerpoint/2010/main" val="2687196368"/>
      </p:ext>
    </p:extLst>
  </p:cSld>
  <p:clrMapOvr>
    <a:masterClrMapping/>
  </p:clrMapOvr>
  <p:transition spd="med">
    <p:pull/>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8368" y="6166867"/>
            <a:ext cx="409495" cy="645413"/>
          </a:xfrm>
          <a:prstGeom prst="rect">
            <a:avLst/>
          </a:prstGeom>
        </p:spPr>
      </p:pic>
    </p:spTree>
    <p:extLst>
      <p:ext uri="{BB962C8B-B14F-4D97-AF65-F5344CB8AC3E}">
        <p14:creationId xmlns:p14="http://schemas.microsoft.com/office/powerpoint/2010/main" val="1049458118"/>
      </p:ext>
    </p:extLst>
  </p:cSld>
  <p:clrMapOvr>
    <a:masterClrMapping/>
  </p:clrMapOvr>
  <p:transition spd="med">
    <p:pull/>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527944"/>
      </p:ext>
    </p:extLst>
  </p:cSld>
  <p:clrMapOvr>
    <a:masterClrMapping/>
  </p:clrMapOvr>
  <p:transition spd="med">
    <p:pull/>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
        <p:nvSpPr>
          <p:cNvPr id="8" name="Rectangle 7"/>
          <p:cNvSpPr/>
          <p:nvPr userDrawn="1"/>
        </p:nvSpPr>
        <p:spPr>
          <a:xfrm>
            <a:off x="457200" y="1092419"/>
            <a:ext cx="8212348" cy="338554"/>
          </a:xfrm>
          <a:prstGeom prst="rect">
            <a:avLst/>
          </a:prstGeom>
        </p:spPr>
        <p:txBody>
          <a:bodyPr wrap="square">
            <a:spAutoFit/>
          </a:bodyPr>
          <a:lstStyle/>
          <a:p>
            <a:pPr marL="342900" indent="-342900" algn="ctr">
              <a:spcBef>
                <a:spcPct val="20000"/>
              </a:spcBef>
            </a:pPr>
            <a:r>
              <a:rPr lang="ms-MY" sz="1600" dirty="0" smtClean="0">
                <a:solidFill>
                  <a:srgbClr val="0085B4"/>
                </a:solidFill>
                <a:cs typeface="Arial" panose="020B0604020202020204" pitchFamily="34" charset="0"/>
              </a:rPr>
              <a:t>Lorem ipsum dolor sit </a:t>
            </a:r>
            <a:r>
              <a:rPr lang="ms-MY" sz="1600" b="1" dirty="0" smtClean="0">
                <a:solidFill>
                  <a:srgbClr val="0085B4"/>
                </a:solidFill>
                <a:cs typeface="Arial" panose="020B0604020202020204" pitchFamily="34" charset="0"/>
              </a:rPr>
              <a:t>amet consectetur</a:t>
            </a:r>
            <a:endParaRPr lang="en-US" sz="1600" b="1" dirty="0">
              <a:solidFill>
                <a:srgbClr val="0085B4"/>
              </a:solidFill>
              <a:cs typeface="Arial" panose="020B0604020202020204" pitchFamily="34" charset="0"/>
            </a:endParaRPr>
          </a:p>
        </p:txBody>
      </p:sp>
    </p:spTree>
    <p:extLst>
      <p:ext uri="{BB962C8B-B14F-4D97-AF65-F5344CB8AC3E}">
        <p14:creationId xmlns:p14="http://schemas.microsoft.com/office/powerpoint/2010/main" val="274274124"/>
      </p:ext>
    </p:extLst>
  </p:cSld>
  <p:clrMapOvr>
    <a:masterClrMapping/>
  </p:clrMapOvr>
  <p:transition spd="med">
    <p:pull/>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8" name="Rectangle 7"/>
          <p:cNvSpPr/>
          <p:nvPr userDrawn="1"/>
        </p:nvSpPr>
        <p:spPr>
          <a:xfrm>
            <a:off x="457200" y="1092419"/>
            <a:ext cx="8212348" cy="338554"/>
          </a:xfrm>
          <a:prstGeom prst="rect">
            <a:avLst/>
          </a:prstGeom>
        </p:spPr>
        <p:txBody>
          <a:bodyPr wrap="square">
            <a:spAutoFit/>
          </a:bodyPr>
          <a:lstStyle/>
          <a:p>
            <a:pPr marL="342900" indent="-342900" algn="ctr">
              <a:spcBef>
                <a:spcPct val="20000"/>
              </a:spcBef>
            </a:pPr>
            <a:r>
              <a:rPr lang="ms-MY" sz="1600" dirty="0" smtClean="0">
                <a:solidFill>
                  <a:srgbClr val="0085B4"/>
                </a:solidFill>
                <a:cs typeface="Arial" panose="020B0604020202020204" pitchFamily="34" charset="0"/>
              </a:rPr>
              <a:t>Lorem ipsum dolor sit </a:t>
            </a:r>
            <a:r>
              <a:rPr lang="ms-MY" sz="1600" b="1" dirty="0" smtClean="0">
                <a:solidFill>
                  <a:srgbClr val="0085B4"/>
                </a:solidFill>
                <a:cs typeface="Arial" panose="020B0604020202020204" pitchFamily="34" charset="0"/>
              </a:rPr>
              <a:t>amet consectetur</a:t>
            </a:r>
            <a:endParaRPr lang="en-US" sz="1600" b="1" dirty="0">
              <a:solidFill>
                <a:srgbClr val="0085B4"/>
              </a:solidFill>
              <a:cs typeface="Arial" panose="020B0604020202020204" pitchFamily="34" charset="0"/>
            </a:endParaRPr>
          </a:p>
        </p:txBody>
      </p:sp>
    </p:spTree>
    <p:extLst>
      <p:ext uri="{BB962C8B-B14F-4D97-AF65-F5344CB8AC3E}">
        <p14:creationId xmlns:p14="http://schemas.microsoft.com/office/powerpoint/2010/main" val="1805205807"/>
      </p:ext>
    </p:extLst>
  </p:cSld>
  <p:clrMapOvr>
    <a:masterClrMapping/>
  </p:clrMapOvr>
  <p:transition spd="med">
    <p:pull/>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5006530"/>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4570" y="6166867"/>
            <a:ext cx="409495" cy="645413"/>
          </a:xfrm>
          <a:prstGeom prst="rect">
            <a:avLst/>
          </a:prstGeom>
        </p:spPr>
      </p:pic>
    </p:spTree>
    <p:extLst>
      <p:ext uri="{BB962C8B-B14F-4D97-AF65-F5344CB8AC3E}">
        <p14:creationId xmlns:p14="http://schemas.microsoft.com/office/powerpoint/2010/main" val="1516325464"/>
      </p:ext>
    </p:extLst>
  </p:cSld>
  <p:clrMapOvr>
    <a:masterClrMapping/>
  </p:clrMapOvr>
  <p:transition spd="med">
    <p:pull/>
  </p:transition>
  <p:timing>
    <p:tnLst>
      <p:par>
        <p:cTn id="1" dur="indefinite" restart="never" nodeType="tmRoot"/>
      </p:par>
    </p:tn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18" y="6201157"/>
            <a:ext cx="409495" cy="645413"/>
          </a:xfrm>
          <a:prstGeom prst="rect">
            <a:avLst/>
          </a:prstGeom>
        </p:spPr>
      </p:pic>
    </p:spTree>
    <p:extLst>
      <p:ext uri="{BB962C8B-B14F-4D97-AF65-F5344CB8AC3E}">
        <p14:creationId xmlns:p14="http://schemas.microsoft.com/office/powerpoint/2010/main" val="2348296038"/>
      </p:ext>
    </p:extLst>
  </p:cSld>
  <p:clrMapOvr>
    <a:masterClrMapping/>
  </p:clrMapOvr>
  <p:transition spd="med">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dd Text">
    <p:bg>
      <p:bgPr>
        <a:solidFill>
          <a:srgbClr val="0085B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575"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86693422"/>
      </p:ext>
    </p:extLst>
  </p:cSld>
  <p:clrMapOvr>
    <a:masterClrMapping/>
  </p:clrMapOvr>
  <p:transition spd="med">
    <p:pull/>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42"/>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79" y="1240529"/>
            <a:ext cx="4009667" cy="1064642"/>
          </a:xfrm>
          <a:prstGeom prst="rect">
            <a:avLst/>
          </a:prstGeom>
        </p:spPr>
      </p:pic>
    </p:spTree>
    <p:extLst>
      <p:ext uri="{BB962C8B-B14F-4D97-AF65-F5344CB8AC3E}">
        <p14:creationId xmlns:p14="http://schemas.microsoft.com/office/powerpoint/2010/main" val="3417958647"/>
      </p:ext>
    </p:extLst>
  </p:cSld>
  <p:clrMapOvr>
    <a:masterClrMapping/>
  </p:clrMapOvr>
  <p:transition spd="med">
    <p:pull/>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414687" y="1972273"/>
            <a:ext cx="3200400" cy="1470025"/>
          </a:xfrm>
        </p:spPr>
        <p:txBody>
          <a:bodyPr>
            <a:normAutofit/>
          </a:bodyPr>
          <a:lstStyle>
            <a:lvl1pPr>
              <a:defRPr sz="28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414687" y="3611158"/>
            <a:ext cx="3200400" cy="723900"/>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687" y="953576"/>
            <a:ext cx="3200400" cy="849768"/>
          </a:xfrm>
          <a:prstGeom prst="rect">
            <a:avLst/>
          </a:prstGeom>
        </p:spPr>
      </p:pic>
    </p:spTree>
    <p:extLst>
      <p:ext uri="{BB962C8B-B14F-4D97-AF65-F5344CB8AC3E}">
        <p14:creationId xmlns:p14="http://schemas.microsoft.com/office/powerpoint/2010/main" val="1450002239"/>
      </p:ext>
    </p:extLst>
  </p:cSld>
  <p:clrMapOvr>
    <a:masterClrMapping/>
  </p:clrMapOvr>
  <p:transition spd="med">
    <p:pull/>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85B4"/>
                </a:solidFill>
              </a:defRPr>
            </a:lvl1pPr>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a:xfrm>
            <a:off x="457200" y="274639"/>
            <a:ext cx="8229600" cy="1143000"/>
          </a:xfrm>
        </p:spPr>
        <p:txBody>
          <a:bodyPr>
            <a:normAutofit/>
          </a:bodyPr>
          <a:lstStyle>
            <a:lvl1pPr>
              <a:defRPr sz="32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2" y="6166867"/>
            <a:ext cx="409495" cy="645413"/>
          </a:xfrm>
          <a:prstGeom prst="rect">
            <a:avLst/>
          </a:prstGeom>
        </p:spPr>
      </p:pic>
    </p:spTree>
    <p:extLst>
      <p:ext uri="{BB962C8B-B14F-4D97-AF65-F5344CB8AC3E}">
        <p14:creationId xmlns:p14="http://schemas.microsoft.com/office/powerpoint/2010/main" val="380334780"/>
      </p:ext>
    </p:extLst>
  </p:cSld>
  <p:clrMapOvr>
    <a:masterClrMapping/>
  </p:clrMapOvr>
  <p:transition spd="med">
    <p:pull/>
  </p:transition>
  <p:timing>
    <p:tnLst>
      <p:par>
        <p:cTn id="1" dur="indefinite" restart="never" nodeType="tmRoot"/>
      </p:par>
    </p:tnLst>
  </p:timing>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dd Text">
    <p:bg>
      <p:bgPr>
        <a:solidFill>
          <a:srgbClr val="6D2D8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31"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1206380"/>
      </p:ext>
    </p:extLst>
  </p:cSld>
  <p:clrMapOvr>
    <a:masterClrMapping/>
  </p:clrMapOvr>
  <p:transition spd="med">
    <p:pull/>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dd Text">
    <p:bg>
      <p:bgPr>
        <a:solidFill>
          <a:srgbClr val="0085B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31"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7819014"/>
      </p:ext>
    </p:extLst>
  </p:cSld>
  <p:clrMapOvr>
    <a:masterClrMapping/>
  </p:clrMapOvr>
  <p:transition spd="med">
    <p:pull/>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2" y="6166867"/>
            <a:ext cx="409495" cy="645413"/>
          </a:xfrm>
          <a:prstGeom prst="rect">
            <a:avLst/>
          </a:prstGeom>
        </p:spPr>
      </p:pic>
    </p:spTree>
    <p:extLst>
      <p:ext uri="{BB962C8B-B14F-4D97-AF65-F5344CB8AC3E}">
        <p14:creationId xmlns:p14="http://schemas.microsoft.com/office/powerpoint/2010/main" val="631695273"/>
      </p:ext>
    </p:extLst>
  </p:cSld>
  <p:clrMapOvr>
    <a:masterClrMapping/>
  </p:clrMapOvr>
  <p:transition spd="med">
    <p:pull/>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normAutofit/>
          </a:bodyPr>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5"/>
            <a:ext cx="5111750" cy="5853113"/>
          </a:xfrm>
        </p:spPr>
        <p:txBody>
          <a:bodyPr>
            <a:normAutofit/>
          </a:bodyPr>
          <a:lstStyle>
            <a:lvl1pPr>
              <a:defRPr sz="2000" b="1">
                <a:solidFill>
                  <a:srgbClr val="0085B4"/>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1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2" y="6166867"/>
            <a:ext cx="409495" cy="645413"/>
          </a:xfrm>
          <a:prstGeom prst="rect">
            <a:avLst/>
          </a:prstGeom>
        </p:spPr>
      </p:pic>
    </p:spTree>
    <p:extLst>
      <p:ext uri="{BB962C8B-B14F-4D97-AF65-F5344CB8AC3E}">
        <p14:creationId xmlns:p14="http://schemas.microsoft.com/office/powerpoint/2010/main" val="2559780420"/>
      </p:ext>
    </p:extLst>
  </p:cSld>
  <p:clrMapOvr>
    <a:masterClrMapping/>
  </p:clrMapOvr>
  <p:transition spd="med">
    <p:pull/>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2"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1792288" y="5367376"/>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1111656447"/>
      </p:ext>
    </p:extLst>
  </p:cSld>
  <p:clrMapOvr>
    <a:masterClrMapping/>
  </p:clrMapOvr>
  <p:transition spd="med">
    <p:pull/>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5" name="Freeform 4"/>
          <p:cNvSpPr/>
          <p:nvPr/>
        </p:nvSpPr>
        <p:spPr>
          <a:xfrm rot="5400000">
            <a:off x="6585868" y="3853320"/>
            <a:ext cx="1285105" cy="2831944"/>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6" name="Freeform 5"/>
          <p:cNvSpPr/>
          <p:nvPr/>
        </p:nvSpPr>
        <p:spPr>
          <a:xfrm>
            <a:off x="3256005" y="4626739"/>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663758"/>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766980"/>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766944"/>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810730"/>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905193"/>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1155329"/>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1068891"/>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1068891"/>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1068891"/>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301316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926729"/>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926729"/>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926729"/>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87492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788479"/>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57914"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8</a:t>
            </a:r>
            <a:endParaRPr lang="en-US" sz="5100">
              <a:solidFill>
                <a:srgbClr val="FFFFFF"/>
              </a:solidFill>
            </a:endParaRPr>
          </a:p>
        </p:txBody>
      </p:sp>
      <p:cxnSp>
        <p:nvCxnSpPr>
          <p:cNvPr id="37" name="Straight Connector 36"/>
          <p:cNvCxnSpPr/>
          <p:nvPr/>
        </p:nvCxnSpPr>
        <p:spPr>
          <a:xfrm>
            <a:off x="4136141" y="4788479"/>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65280"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9</a:t>
            </a:r>
            <a:endParaRPr lang="en-US" sz="5100">
              <a:solidFill>
                <a:srgbClr val="FFFFFF"/>
              </a:solidFill>
            </a:endParaRPr>
          </a:p>
        </p:txBody>
      </p:sp>
      <p:cxnSp>
        <p:nvCxnSpPr>
          <p:cNvPr id="40" name="Straight Connector 39"/>
          <p:cNvCxnSpPr/>
          <p:nvPr/>
        </p:nvCxnSpPr>
        <p:spPr>
          <a:xfrm>
            <a:off x="6743508" y="4788479"/>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3" hasCustomPrompt="1"/>
          </p:nvPr>
        </p:nvSpPr>
        <p:spPr>
          <a:xfrm>
            <a:off x="1577740"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4259711"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3" name="Text Placeholder 43"/>
          <p:cNvSpPr>
            <a:spLocks noGrp="1"/>
          </p:cNvSpPr>
          <p:nvPr>
            <p:ph type="body" sz="quarter" idx="21" hasCustomPrompt="1"/>
          </p:nvPr>
        </p:nvSpPr>
        <p:spPr>
          <a:xfrm>
            <a:off x="6867077"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12" y="6201157"/>
            <a:ext cx="409495" cy="645413"/>
          </a:xfrm>
          <a:prstGeom prst="rect">
            <a:avLst/>
          </a:prstGeom>
        </p:spPr>
      </p:pic>
    </p:spTree>
    <p:extLst>
      <p:ext uri="{BB962C8B-B14F-4D97-AF65-F5344CB8AC3E}">
        <p14:creationId xmlns:p14="http://schemas.microsoft.com/office/powerpoint/2010/main" val="110245438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 Add Background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31" y="6389867"/>
            <a:ext cx="312775" cy="350668"/>
          </a:xfrm>
          <a:prstGeom prst="rect">
            <a:avLst/>
          </a:prstGeom>
        </p:spPr>
      </p:pic>
    </p:spTree>
    <p:extLst>
      <p:ext uri="{BB962C8B-B14F-4D97-AF65-F5344CB8AC3E}">
        <p14:creationId xmlns:p14="http://schemas.microsoft.com/office/powerpoint/2010/main" val="1989562304"/>
      </p:ext>
    </p:extLst>
  </p:cSld>
  <p:clrMapOvr>
    <a:masterClrMapping/>
  </p:clrMapOvr>
  <p:transition spd="med">
    <p:pul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Tree>
    <p:extLst>
      <p:ext uri="{BB962C8B-B14F-4D97-AF65-F5344CB8AC3E}">
        <p14:creationId xmlns:p14="http://schemas.microsoft.com/office/powerpoint/2010/main" val="1606504678"/>
      </p:ext>
    </p:extLst>
  </p:cSld>
  <p:clrMapOvr>
    <a:masterClrMapping/>
  </p:clrMapOvr>
  <p:transition spd="med">
    <p:pull/>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12" y="6201157"/>
            <a:ext cx="409495" cy="645413"/>
          </a:xfrm>
          <a:prstGeom prst="rect">
            <a:avLst/>
          </a:prstGeom>
        </p:spPr>
      </p:pic>
    </p:spTree>
    <p:extLst>
      <p:ext uri="{BB962C8B-B14F-4D97-AF65-F5344CB8AC3E}">
        <p14:creationId xmlns:p14="http://schemas.microsoft.com/office/powerpoint/2010/main" val="2190192464"/>
      </p:ext>
    </p:extLst>
  </p:cSld>
  <p:clrMapOvr>
    <a:masterClrMapping/>
  </p:clrMapOvr>
  <p:transition spd="med">
    <p:pull/>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1" y="6198493"/>
            <a:ext cx="409495" cy="645413"/>
          </a:xfrm>
          <a:prstGeom prst="rect">
            <a:avLst/>
          </a:prstGeom>
        </p:spPr>
      </p:pic>
    </p:spTree>
    <p:extLst>
      <p:ext uri="{BB962C8B-B14F-4D97-AF65-F5344CB8AC3E}">
        <p14:creationId xmlns:p14="http://schemas.microsoft.com/office/powerpoint/2010/main" val="88843219"/>
      </p:ext>
    </p:extLst>
  </p:cSld>
  <p:clrMapOvr>
    <a:masterClrMapping/>
  </p:clrMapOvr>
  <p:transition spd="med">
    <p:pull/>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 Pictur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31" y="6389867"/>
            <a:ext cx="312775" cy="350668"/>
          </a:xfrm>
          <a:prstGeom prst="rect">
            <a:avLst/>
          </a:prstGeom>
        </p:spPr>
      </p:pic>
    </p:spTree>
    <p:extLst>
      <p:ext uri="{BB962C8B-B14F-4D97-AF65-F5344CB8AC3E}">
        <p14:creationId xmlns:p14="http://schemas.microsoft.com/office/powerpoint/2010/main" val="3748543010"/>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31" y="6389867"/>
            <a:ext cx="312775" cy="35066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4561" y="6198493"/>
            <a:ext cx="409495" cy="645413"/>
          </a:xfrm>
          <a:prstGeom prst="rect">
            <a:avLst/>
          </a:prstGeom>
        </p:spPr>
      </p:pic>
    </p:spTree>
    <p:extLst>
      <p:ext uri="{BB962C8B-B14F-4D97-AF65-F5344CB8AC3E}">
        <p14:creationId xmlns:p14="http://schemas.microsoft.com/office/powerpoint/2010/main" val="2603837055"/>
      </p:ext>
    </p:extLst>
  </p:cSld>
  <p:clrMapOvr>
    <a:masterClrMapping/>
  </p:clrMapOvr>
  <p:transition spd="med">
    <p:pull/>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575571"/>
      </p:ext>
    </p:extLst>
  </p:cSld>
  <p:clrMapOvr>
    <a:masterClrMapping/>
  </p:clrMapOvr>
  <p:transition spd="med">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12" y="6201157"/>
            <a:ext cx="409495" cy="645413"/>
          </a:xfrm>
          <a:prstGeom prst="rect">
            <a:avLst/>
          </a:prstGeom>
        </p:spPr>
      </p:pic>
    </p:spTree>
    <p:extLst>
      <p:ext uri="{BB962C8B-B14F-4D97-AF65-F5344CB8AC3E}">
        <p14:creationId xmlns:p14="http://schemas.microsoft.com/office/powerpoint/2010/main" val="2178030633"/>
      </p:ext>
    </p:extLst>
  </p:cSld>
  <p:clrMapOvr>
    <a:masterClrMapping/>
  </p:clrMapOvr>
  <p:transition spd="med">
    <p:pull/>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6" y="6166867"/>
            <a:ext cx="409495" cy="645413"/>
          </a:xfrm>
          <a:prstGeom prst="rect">
            <a:avLst/>
          </a:prstGeom>
        </p:spPr>
      </p:pic>
    </p:spTree>
    <p:extLst>
      <p:ext uri="{BB962C8B-B14F-4D97-AF65-F5344CB8AC3E}">
        <p14:creationId xmlns:p14="http://schemas.microsoft.com/office/powerpoint/2010/main" val="2959475257"/>
      </p:ext>
    </p:extLst>
  </p:cSld>
  <p:clrMapOvr>
    <a:masterClrMapping/>
  </p:clrMapOvr>
  <p:transition spd="med">
    <p:pull/>
  </p:transition>
  <p:timing>
    <p:tnLst>
      <p:par>
        <p:cTn id="1" dur="indefinite" restart="never" nodeType="tmRoot"/>
      </p:par>
    </p:tnLst>
  </p:timing>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00969" y="6041398"/>
            <a:ext cx="1007780" cy="365125"/>
          </a:xfrm>
          <a:prstGeom prst="rect">
            <a:avLst/>
          </a:prstGeom>
        </p:spPr>
        <p:txBody>
          <a:bodyPr lIns="71323" tIns="35662" rIns="71323" bIns="35662"/>
          <a:lstStyle/>
          <a:p>
            <a:fld id="{8818C68F-D26B-8F47-958C-23B49CF8A634}" type="datetimeFigureOut">
              <a:rPr lang="en-US" dirty="0">
                <a:solidFill>
                  <a:srgbClr val="6C6C6C"/>
                </a:solidFill>
              </a:rPr>
              <a:pPr/>
              <a:t>6/14/2015</a:t>
            </a:fld>
            <a:endParaRPr lang="en-US" dirty="0">
              <a:solidFill>
                <a:srgbClr val="6C6C6C"/>
              </a:solidFill>
            </a:endParaRPr>
          </a:p>
        </p:txBody>
      </p:sp>
      <p:sp>
        <p:nvSpPr>
          <p:cNvPr id="3" name="Footer Placeholder 2"/>
          <p:cNvSpPr>
            <a:spLocks noGrp="1"/>
          </p:cNvSpPr>
          <p:nvPr>
            <p:ph type="ftr" sz="quarter" idx="11"/>
          </p:nvPr>
        </p:nvSpPr>
        <p:spPr>
          <a:xfrm>
            <a:off x="338635" y="6041398"/>
            <a:ext cx="6483240" cy="365125"/>
          </a:xfrm>
          <a:prstGeom prst="rect">
            <a:avLst/>
          </a:prstGeom>
        </p:spPr>
        <p:txBody>
          <a:bodyPr lIns="71323" tIns="35662" rIns="71323" bIns="35662"/>
          <a:lstStyle/>
          <a:p>
            <a:endParaRPr lang="en-US" dirty="0">
              <a:solidFill>
                <a:srgbClr val="6C6C6C"/>
              </a:solidFill>
            </a:endParaRPr>
          </a:p>
        </p:txBody>
      </p:sp>
      <p:sp>
        <p:nvSpPr>
          <p:cNvPr id="6" name="Rectangle 5"/>
          <p:cNvSpPr/>
          <p:nvPr/>
        </p:nvSpPr>
        <p:spPr>
          <a:xfrm>
            <a:off x="3256005" y="4224467"/>
            <a:ext cx="2909276" cy="1285104"/>
          </a:xfrm>
          <a:prstGeom prst="rect">
            <a:avLst/>
          </a:prstGeom>
          <a:gradFill flip="none" rotWithShape="1">
            <a:gsLst>
              <a:gs pos="100000">
                <a:srgbClr val="6B6B6B"/>
              </a:gs>
              <a:gs pos="13000">
                <a:schemeClr val="bg1"/>
              </a:gs>
              <a:gs pos="100000">
                <a:schemeClr val="tx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261489"/>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364709"/>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36467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408442"/>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502924"/>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753058"/>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666620"/>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666620"/>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666620"/>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261089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524457"/>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524457"/>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52445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47265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386208"/>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008749" y="5915891"/>
            <a:ext cx="796616" cy="490600"/>
          </a:xfrm>
          <a:prstGeom prst="rect">
            <a:avLst/>
          </a:prstGeom>
        </p:spPr>
        <p:txBody>
          <a:bodyPr lIns="71323" tIns="35662" rIns="71323" bIns="35662"/>
          <a:lstStyle/>
          <a:p>
            <a:fld id="{D57F1E4F-1CFF-5643-939E-217C01CDF565}" type="slidenum">
              <a:rPr lang="en-US" dirty="0">
                <a:solidFill>
                  <a:srgbClr val="6C6C6C"/>
                </a:solidFill>
              </a:rPr>
              <a:pPr/>
              <a:t>‹#›</a:t>
            </a:fld>
            <a:endParaRPr lang="en-US" dirty="0">
              <a:solidFill>
                <a:srgbClr val="6C6C6C"/>
              </a:solidFill>
            </a:endParaRPr>
          </a:p>
        </p:txBody>
      </p:sp>
      <p:sp>
        <p:nvSpPr>
          <p:cNvPr id="44" name="Text Placeholder 43"/>
          <p:cNvSpPr>
            <a:spLocks noGrp="1"/>
          </p:cNvSpPr>
          <p:nvPr>
            <p:ph type="body" sz="quarter" idx="13" hasCustomPrompt="1"/>
          </p:nvPr>
        </p:nvSpPr>
        <p:spPr>
          <a:xfrm>
            <a:off x="1577740"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38617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3557916" y="4386173"/>
            <a:ext cx="2279137" cy="957778"/>
          </a:xfrm>
          <a:effectLst/>
        </p:spPr>
        <p:txBody>
          <a:bodyPr>
            <a:noAutofit/>
          </a:bodyPr>
          <a:lstStyle>
            <a:lvl1pPr marL="0" indent="0">
              <a:buNone/>
              <a:defRPr sz="1100">
                <a:solidFill>
                  <a:schemeClr val="tx1">
                    <a:lumMod val="50000"/>
                  </a:schemeClr>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dirty="0" smtClean="0"/>
              <a:t>Add process step here</a:t>
            </a:r>
          </a:p>
        </p:txBody>
      </p:sp>
    </p:spTree>
    <p:extLst>
      <p:ext uri="{BB962C8B-B14F-4D97-AF65-F5344CB8AC3E}">
        <p14:creationId xmlns:p14="http://schemas.microsoft.com/office/powerpoint/2010/main" val="408309598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39"/>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79" y="1240529"/>
            <a:ext cx="4009667" cy="1064642"/>
          </a:xfrm>
          <a:prstGeom prst="rect">
            <a:avLst/>
          </a:prstGeom>
        </p:spPr>
      </p:pic>
    </p:spTree>
    <p:extLst>
      <p:ext uri="{BB962C8B-B14F-4D97-AF65-F5344CB8AC3E}">
        <p14:creationId xmlns:p14="http://schemas.microsoft.com/office/powerpoint/2010/main" val="3156014255"/>
      </p:ext>
    </p:extLst>
  </p:cSld>
  <p:clrMapOvr>
    <a:masterClrMapping/>
  </p:clrMapOvr>
  <p:transition spd="med">
    <p:pull/>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414687" y="1972269"/>
            <a:ext cx="3200400" cy="1470025"/>
          </a:xfrm>
        </p:spPr>
        <p:txBody>
          <a:bodyPr>
            <a:normAutofit/>
          </a:bodyPr>
          <a:lstStyle>
            <a:lvl1pPr>
              <a:defRPr sz="28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414687" y="3611158"/>
            <a:ext cx="3200400" cy="723900"/>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687" y="953576"/>
            <a:ext cx="3200400" cy="849768"/>
          </a:xfrm>
          <a:prstGeom prst="rect">
            <a:avLst/>
          </a:prstGeom>
        </p:spPr>
      </p:pic>
    </p:spTree>
    <p:extLst>
      <p:ext uri="{BB962C8B-B14F-4D97-AF65-F5344CB8AC3E}">
        <p14:creationId xmlns:p14="http://schemas.microsoft.com/office/powerpoint/2010/main" val="1357738310"/>
      </p:ext>
    </p:extLst>
  </p:cSld>
  <p:clrMapOvr>
    <a:masterClrMapping/>
  </p:clrMapOvr>
  <p:transition spd="med">
    <p:pull/>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49"/>
            <a:ext cx="3008313" cy="1162051"/>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4"/>
            <a:ext cx="5111750" cy="5853113"/>
          </a:xfrm>
        </p:spPr>
        <p:txBody>
          <a:bodyPr>
            <a:normAutofit/>
          </a:bodyPr>
          <a:lstStyle>
            <a:lvl1pPr>
              <a:defRPr sz="2000" b="1">
                <a:solidFill>
                  <a:srgbClr val="0085B4"/>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Rectangle 7"/>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Tree>
    <p:extLst>
      <p:ext uri="{BB962C8B-B14F-4D97-AF65-F5344CB8AC3E}">
        <p14:creationId xmlns:p14="http://schemas.microsoft.com/office/powerpoint/2010/main" val="3894969797"/>
      </p:ext>
    </p:extLst>
  </p:cSld>
  <p:clrMapOvr>
    <a:masterClrMapping/>
  </p:clrMapOvr>
  <p:transition spd="med">
    <p:pull/>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85B4"/>
                </a:solidFill>
              </a:defRPr>
            </a:lvl1pPr>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a:xfrm>
            <a:off x="457200" y="274639"/>
            <a:ext cx="8229600" cy="1143000"/>
          </a:xfrm>
        </p:spPr>
        <p:txBody>
          <a:bodyPr>
            <a:normAutofit/>
          </a:bodyPr>
          <a:lstStyle>
            <a:lvl1pPr>
              <a:defRPr sz="32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56" y="6166867"/>
            <a:ext cx="409495" cy="645413"/>
          </a:xfrm>
          <a:prstGeom prst="rect">
            <a:avLst/>
          </a:prstGeom>
        </p:spPr>
      </p:pic>
    </p:spTree>
    <p:extLst>
      <p:ext uri="{BB962C8B-B14F-4D97-AF65-F5344CB8AC3E}">
        <p14:creationId xmlns:p14="http://schemas.microsoft.com/office/powerpoint/2010/main" val="3361188509"/>
      </p:ext>
    </p:extLst>
  </p:cSld>
  <p:clrMapOvr>
    <a:masterClrMapping/>
  </p:clrMapOvr>
  <p:transition spd="med">
    <p:pull/>
  </p:transition>
  <p:timing>
    <p:tnLst>
      <p:par>
        <p:cTn id="1" dur="indefinite" restart="never" nodeType="tmRoot"/>
      </p:par>
    </p:tnLst>
  </p:timing>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dd Text">
    <p:bg>
      <p:bgPr>
        <a:solidFill>
          <a:srgbClr val="6D2D8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25"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6730091"/>
      </p:ext>
    </p:extLst>
  </p:cSld>
  <p:clrMapOvr>
    <a:masterClrMapping/>
  </p:clrMapOvr>
  <p:transition spd="med">
    <p:pull/>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dd Text">
    <p:bg>
      <p:bgPr>
        <a:solidFill>
          <a:srgbClr val="0085B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25"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119726"/>
      </p:ext>
    </p:extLst>
  </p:cSld>
  <p:clrMapOvr>
    <a:masterClrMapping/>
  </p:clrMapOvr>
  <p:transition spd="med">
    <p:pull/>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56" y="6166867"/>
            <a:ext cx="409495" cy="645413"/>
          </a:xfrm>
          <a:prstGeom prst="rect">
            <a:avLst/>
          </a:prstGeom>
        </p:spPr>
      </p:pic>
    </p:spTree>
    <p:extLst>
      <p:ext uri="{BB962C8B-B14F-4D97-AF65-F5344CB8AC3E}">
        <p14:creationId xmlns:p14="http://schemas.microsoft.com/office/powerpoint/2010/main" val="3935880594"/>
      </p:ext>
    </p:extLst>
  </p:cSld>
  <p:clrMapOvr>
    <a:masterClrMapping/>
  </p:clrMapOvr>
  <p:transition spd="med">
    <p:pull/>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normAutofit/>
          </a:bodyPr>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5"/>
            <a:ext cx="5111750" cy="5853113"/>
          </a:xfrm>
        </p:spPr>
        <p:txBody>
          <a:bodyPr>
            <a:normAutofit/>
          </a:bodyPr>
          <a:lstStyle>
            <a:lvl1pPr>
              <a:defRPr sz="2000" b="1">
                <a:solidFill>
                  <a:srgbClr val="0085B4"/>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1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56" y="6166867"/>
            <a:ext cx="409495" cy="645413"/>
          </a:xfrm>
          <a:prstGeom prst="rect">
            <a:avLst/>
          </a:prstGeom>
        </p:spPr>
      </p:pic>
    </p:spTree>
    <p:extLst>
      <p:ext uri="{BB962C8B-B14F-4D97-AF65-F5344CB8AC3E}">
        <p14:creationId xmlns:p14="http://schemas.microsoft.com/office/powerpoint/2010/main" val="1648087104"/>
      </p:ext>
    </p:extLst>
  </p:cSld>
  <p:clrMapOvr>
    <a:masterClrMapping/>
  </p:clrMapOvr>
  <p:transition spd="med">
    <p:pull/>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56"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1792288" y="5367373"/>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1156809080"/>
      </p:ext>
    </p:extLst>
  </p:cSld>
  <p:clrMapOvr>
    <a:masterClrMapping/>
  </p:clrMapOvr>
  <p:transition spd="med">
    <p:pull/>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5" name="Freeform 4"/>
          <p:cNvSpPr/>
          <p:nvPr/>
        </p:nvSpPr>
        <p:spPr>
          <a:xfrm rot="5400000">
            <a:off x="6585868" y="3853320"/>
            <a:ext cx="1285105" cy="2831944"/>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6" name="Freeform 5"/>
          <p:cNvSpPr/>
          <p:nvPr/>
        </p:nvSpPr>
        <p:spPr>
          <a:xfrm>
            <a:off x="3256005" y="4626739"/>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663756"/>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766976"/>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766944"/>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810712"/>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905193"/>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1155329"/>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106888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1068887"/>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1068887"/>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301316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92672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92672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92672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87492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78847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57914"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8</a:t>
            </a:r>
            <a:endParaRPr lang="en-US" sz="5100">
              <a:solidFill>
                <a:srgbClr val="FFFFFF"/>
              </a:solidFill>
            </a:endParaRPr>
          </a:p>
        </p:txBody>
      </p:sp>
      <p:cxnSp>
        <p:nvCxnSpPr>
          <p:cNvPr id="37" name="Straight Connector 36"/>
          <p:cNvCxnSpPr/>
          <p:nvPr/>
        </p:nvCxnSpPr>
        <p:spPr>
          <a:xfrm>
            <a:off x="4136141" y="478847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65280"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9</a:t>
            </a:r>
            <a:endParaRPr lang="en-US" sz="5100">
              <a:solidFill>
                <a:srgbClr val="FFFFFF"/>
              </a:solidFill>
            </a:endParaRPr>
          </a:p>
        </p:txBody>
      </p:sp>
      <p:cxnSp>
        <p:nvCxnSpPr>
          <p:cNvPr id="40" name="Straight Connector 39"/>
          <p:cNvCxnSpPr/>
          <p:nvPr/>
        </p:nvCxnSpPr>
        <p:spPr>
          <a:xfrm>
            <a:off x="6743508" y="478847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3" hasCustomPrompt="1"/>
          </p:nvPr>
        </p:nvSpPr>
        <p:spPr>
          <a:xfrm>
            <a:off x="1577740"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4259711"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3" name="Text Placeholder 43"/>
          <p:cNvSpPr>
            <a:spLocks noGrp="1"/>
          </p:cNvSpPr>
          <p:nvPr>
            <p:ph type="body" sz="quarter" idx="21" hasCustomPrompt="1"/>
          </p:nvPr>
        </p:nvSpPr>
        <p:spPr>
          <a:xfrm>
            <a:off x="6867077"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06" y="6201157"/>
            <a:ext cx="409495" cy="645413"/>
          </a:xfrm>
          <a:prstGeom prst="rect">
            <a:avLst/>
          </a:prstGeom>
        </p:spPr>
      </p:pic>
    </p:spTree>
    <p:extLst>
      <p:ext uri="{BB962C8B-B14F-4D97-AF65-F5344CB8AC3E}">
        <p14:creationId xmlns:p14="http://schemas.microsoft.com/office/powerpoint/2010/main" val="168456826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Blank - Add Background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25" y="6389867"/>
            <a:ext cx="312775" cy="350668"/>
          </a:xfrm>
          <a:prstGeom prst="rect">
            <a:avLst/>
          </a:prstGeom>
        </p:spPr>
      </p:pic>
    </p:spTree>
    <p:extLst>
      <p:ext uri="{BB962C8B-B14F-4D97-AF65-F5344CB8AC3E}">
        <p14:creationId xmlns:p14="http://schemas.microsoft.com/office/powerpoint/2010/main" val="1017405412"/>
      </p:ext>
    </p:extLst>
  </p:cSld>
  <p:clrMapOvr>
    <a:masterClrMapping/>
  </p:clrMapOvr>
  <p:transition spd="med">
    <p:pull/>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06" y="6201157"/>
            <a:ext cx="409495" cy="645413"/>
          </a:xfrm>
          <a:prstGeom prst="rect">
            <a:avLst/>
          </a:prstGeom>
        </p:spPr>
      </p:pic>
    </p:spTree>
    <p:extLst>
      <p:ext uri="{BB962C8B-B14F-4D97-AF65-F5344CB8AC3E}">
        <p14:creationId xmlns:p14="http://schemas.microsoft.com/office/powerpoint/2010/main" val="3550536717"/>
      </p:ext>
    </p:extLst>
  </p:cSld>
  <p:clrMapOvr>
    <a:masterClrMapping/>
  </p:clrMapOvr>
  <p:transition spd="med">
    <p:pull/>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55" y="6198493"/>
            <a:ext cx="409495" cy="645413"/>
          </a:xfrm>
          <a:prstGeom prst="rect">
            <a:avLst/>
          </a:prstGeom>
        </p:spPr>
      </p:pic>
    </p:spTree>
    <p:extLst>
      <p:ext uri="{BB962C8B-B14F-4D97-AF65-F5344CB8AC3E}">
        <p14:creationId xmlns:p14="http://schemas.microsoft.com/office/powerpoint/2010/main" val="1612033171"/>
      </p:ext>
    </p:extLst>
  </p:cSld>
  <p:clrMapOvr>
    <a:masterClrMapping/>
  </p:clrMapOvr>
  <p:transition spd="med">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6"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06"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dirty="0"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9" name="Text Placeholder 3"/>
          <p:cNvSpPr>
            <a:spLocks noGrp="1"/>
          </p:cNvSpPr>
          <p:nvPr>
            <p:ph type="body" sz="half" idx="2" hasCustomPrompt="1"/>
          </p:nvPr>
        </p:nvSpPr>
        <p:spPr>
          <a:xfrm>
            <a:off x="1792288" y="5367343"/>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2361053426"/>
      </p:ext>
    </p:extLst>
  </p:cSld>
  <p:clrMapOvr>
    <a:masterClrMapping/>
  </p:clrMapOvr>
  <p:transition spd="med">
    <p:pull/>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 Pictur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25" y="6389867"/>
            <a:ext cx="312775" cy="350668"/>
          </a:xfrm>
          <a:prstGeom prst="rect">
            <a:avLst/>
          </a:prstGeom>
        </p:spPr>
      </p:pic>
    </p:spTree>
    <p:extLst>
      <p:ext uri="{BB962C8B-B14F-4D97-AF65-F5344CB8AC3E}">
        <p14:creationId xmlns:p14="http://schemas.microsoft.com/office/powerpoint/2010/main" val="854222379"/>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25" y="6389867"/>
            <a:ext cx="312775" cy="35066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4555" y="6198493"/>
            <a:ext cx="409495" cy="645413"/>
          </a:xfrm>
          <a:prstGeom prst="rect">
            <a:avLst/>
          </a:prstGeom>
        </p:spPr>
      </p:pic>
    </p:spTree>
    <p:extLst>
      <p:ext uri="{BB962C8B-B14F-4D97-AF65-F5344CB8AC3E}">
        <p14:creationId xmlns:p14="http://schemas.microsoft.com/office/powerpoint/2010/main" val="2687499458"/>
      </p:ext>
    </p:extLst>
  </p:cSld>
  <p:clrMapOvr>
    <a:masterClrMapping/>
  </p:clrMapOvr>
  <p:transition spd="med">
    <p:pull/>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0117596"/>
      </p:ext>
    </p:extLst>
  </p:cSld>
  <p:clrMapOvr>
    <a:masterClrMapping/>
  </p:clrMapOvr>
  <p:transition spd="med">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506" y="6201157"/>
            <a:ext cx="409495" cy="645413"/>
          </a:xfrm>
          <a:prstGeom prst="rect">
            <a:avLst/>
          </a:prstGeom>
        </p:spPr>
      </p:pic>
    </p:spTree>
    <p:extLst>
      <p:ext uri="{BB962C8B-B14F-4D97-AF65-F5344CB8AC3E}">
        <p14:creationId xmlns:p14="http://schemas.microsoft.com/office/powerpoint/2010/main" val="2811976787"/>
      </p:ext>
    </p:extLst>
  </p:cSld>
  <p:clrMapOvr>
    <a:masterClrMapping/>
  </p:clrMapOvr>
  <p:transition spd="med">
    <p:pull/>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60" y="6166867"/>
            <a:ext cx="409495" cy="645413"/>
          </a:xfrm>
          <a:prstGeom prst="rect">
            <a:avLst/>
          </a:prstGeom>
        </p:spPr>
      </p:pic>
    </p:spTree>
    <p:extLst>
      <p:ext uri="{BB962C8B-B14F-4D97-AF65-F5344CB8AC3E}">
        <p14:creationId xmlns:p14="http://schemas.microsoft.com/office/powerpoint/2010/main" val="2444594389"/>
      </p:ext>
    </p:extLst>
  </p:cSld>
  <p:clrMapOvr>
    <a:masterClrMapping/>
  </p:clrMapOvr>
  <p:transition spd="med">
    <p:pull/>
  </p:transition>
  <p:timing>
    <p:tnLst>
      <p:par>
        <p:cTn id="1" dur="indefinite" restart="never" nodeType="tmRoot"/>
      </p:par>
    </p:tnLst>
  </p:timing>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00969" y="6041395"/>
            <a:ext cx="1007780" cy="365125"/>
          </a:xfrm>
          <a:prstGeom prst="rect">
            <a:avLst/>
          </a:prstGeom>
        </p:spPr>
        <p:txBody>
          <a:bodyPr lIns="71323" tIns="35662" rIns="71323" bIns="35662"/>
          <a:lstStyle/>
          <a:p>
            <a:fld id="{8818C68F-D26B-8F47-958C-23B49CF8A634}" type="datetimeFigureOut">
              <a:rPr lang="en-US" dirty="0">
                <a:solidFill>
                  <a:srgbClr val="6C6C6C"/>
                </a:solidFill>
              </a:rPr>
              <a:pPr/>
              <a:t>6/14/2015</a:t>
            </a:fld>
            <a:endParaRPr lang="en-US" dirty="0">
              <a:solidFill>
                <a:srgbClr val="6C6C6C"/>
              </a:solidFill>
            </a:endParaRPr>
          </a:p>
        </p:txBody>
      </p:sp>
      <p:sp>
        <p:nvSpPr>
          <p:cNvPr id="3" name="Footer Placeholder 2"/>
          <p:cNvSpPr>
            <a:spLocks noGrp="1"/>
          </p:cNvSpPr>
          <p:nvPr>
            <p:ph type="ftr" sz="quarter" idx="11"/>
          </p:nvPr>
        </p:nvSpPr>
        <p:spPr>
          <a:xfrm>
            <a:off x="338635" y="6041395"/>
            <a:ext cx="6483240" cy="365125"/>
          </a:xfrm>
          <a:prstGeom prst="rect">
            <a:avLst/>
          </a:prstGeom>
        </p:spPr>
        <p:txBody>
          <a:bodyPr lIns="71323" tIns="35662" rIns="71323" bIns="35662"/>
          <a:lstStyle/>
          <a:p>
            <a:endParaRPr lang="en-US" dirty="0">
              <a:solidFill>
                <a:srgbClr val="6C6C6C"/>
              </a:solidFill>
            </a:endParaRPr>
          </a:p>
        </p:txBody>
      </p:sp>
      <p:sp>
        <p:nvSpPr>
          <p:cNvPr id="6" name="Rectangle 5"/>
          <p:cNvSpPr/>
          <p:nvPr/>
        </p:nvSpPr>
        <p:spPr>
          <a:xfrm>
            <a:off x="3256005" y="4224467"/>
            <a:ext cx="2909276" cy="1285104"/>
          </a:xfrm>
          <a:prstGeom prst="rect">
            <a:avLst/>
          </a:prstGeom>
          <a:gradFill flip="none" rotWithShape="1">
            <a:gsLst>
              <a:gs pos="100000">
                <a:srgbClr val="6B6B6B"/>
              </a:gs>
              <a:gs pos="13000">
                <a:schemeClr val="bg1"/>
              </a:gs>
              <a:gs pos="100000">
                <a:schemeClr val="tx1">
                  <a:lumMod val="7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261485"/>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364705"/>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36467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408442"/>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502924"/>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502920"/>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753058"/>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66661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66661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753058"/>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66661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261089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524454"/>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524454"/>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261089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52445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47265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38620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008749" y="5915891"/>
            <a:ext cx="796616" cy="490600"/>
          </a:xfrm>
          <a:prstGeom prst="rect">
            <a:avLst/>
          </a:prstGeom>
        </p:spPr>
        <p:txBody>
          <a:bodyPr lIns="71323" tIns="35662" rIns="71323" bIns="35662"/>
          <a:lstStyle/>
          <a:p>
            <a:fld id="{D57F1E4F-1CFF-5643-939E-217C01CDF565}" type="slidenum">
              <a:rPr lang="en-US" dirty="0">
                <a:solidFill>
                  <a:srgbClr val="6C6C6C"/>
                </a:solidFill>
              </a:rPr>
              <a:pPr/>
              <a:t>‹#›</a:t>
            </a:fld>
            <a:endParaRPr lang="en-US" dirty="0">
              <a:solidFill>
                <a:srgbClr val="6C6C6C"/>
              </a:solidFill>
            </a:endParaRPr>
          </a:p>
        </p:txBody>
      </p:sp>
      <p:sp>
        <p:nvSpPr>
          <p:cNvPr id="44" name="Text Placeholder 43"/>
          <p:cNvSpPr>
            <a:spLocks noGrp="1"/>
          </p:cNvSpPr>
          <p:nvPr>
            <p:ph type="body" sz="quarter" idx="13" hasCustomPrompt="1"/>
          </p:nvPr>
        </p:nvSpPr>
        <p:spPr>
          <a:xfrm>
            <a:off x="1577740"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66658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524421"/>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38617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3557916" y="4386173"/>
            <a:ext cx="2279137" cy="957778"/>
          </a:xfrm>
          <a:effectLst/>
        </p:spPr>
        <p:txBody>
          <a:bodyPr>
            <a:noAutofit/>
          </a:bodyPr>
          <a:lstStyle>
            <a:lvl1pPr marL="0" indent="0">
              <a:buNone/>
              <a:defRPr sz="1100">
                <a:solidFill>
                  <a:schemeClr val="tx1">
                    <a:lumMod val="50000"/>
                  </a:schemeClr>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dirty="0" smtClean="0"/>
              <a:t>Add process step here</a:t>
            </a:r>
          </a:p>
        </p:txBody>
      </p:sp>
    </p:spTree>
    <p:extLst>
      <p:ext uri="{BB962C8B-B14F-4D97-AF65-F5344CB8AC3E}">
        <p14:creationId xmlns:p14="http://schemas.microsoft.com/office/powerpoint/2010/main" val="340777666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0" y="2564528"/>
            <a:ext cx="9144000" cy="1470025"/>
          </a:xfrm>
        </p:spPr>
        <p:txBody>
          <a:bodyPr>
            <a:normAutofit/>
          </a:bodyPr>
          <a:lstStyle>
            <a:lvl1pPr>
              <a:defRPr sz="60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0" y="4053840"/>
            <a:ext cx="9144000" cy="723900"/>
          </a:xfrm>
        </p:spPr>
        <p:txBody>
          <a:bodyPr>
            <a:normAutofit/>
          </a:bodyP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179" y="1240529"/>
            <a:ext cx="4009667" cy="1064642"/>
          </a:xfrm>
          <a:prstGeom prst="rect">
            <a:avLst/>
          </a:prstGeom>
        </p:spPr>
      </p:pic>
    </p:spTree>
    <p:extLst>
      <p:ext uri="{BB962C8B-B14F-4D97-AF65-F5344CB8AC3E}">
        <p14:creationId xmlns:p14="http://schemas.microsoft.com/office/powerpoint/2010/main" val="3690638823"/>
      </p:ext>
    </p:extLst>
  </p:cSld>
  <p:clrMapOvr>
    <a:masterClrMapping/>
  </p:clrMapOvr>
  <p:transition spd="med">
    <p:pull/>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90000"/>
          </a:schemeClr>
        </a:solidFill>
        <a:effectLst/>
      </p:bgPr>
    </p:bg>
    <p:spTree>
      <p:nvGrpSpPr>
        <p:cNvPr id="1" name=""/>
        <p:cNvGrpSpPr/>
        <p:nvPr/>
      </p:nvGrpSpPr>
      <p:grpSpPr>
        <a:xfrm>
          <a:off x="0" y="0"/>
          <a:ext cx="0" cy="0"/>
          <a:chOff x="0" y="0"/>
          <a:chExt cx="0" cy="0"/>
        </a:xfrm>
      </p:grpSpPr>
      <p:sp>
        <p:nvSpPr>
          <p:cNvPr id="9" name="Title 3"/>
          <p:cNvSpPr>
            <a:spLocks noGrp="1"/>
          </p:cNvSpPr>
          <p:nvPr>
            <p:ph type="ctrTitle"/>
          </p:nvPr>
        </p:nvSpPr>
        <p:spPr>
          <a:xfrm>
            <a:off x="414687" y="1972258"/>
            <a:ext cx="3200400" cy="1470025"/>
          </a:xfrm>
        </p:spPr>
        <p:txBody>
          <a:bodyPr>
            <a:normAutofit/>
          </a:bodyPr>
          <a:lstStyle>
            <a:lvl1pPr>
              <a:defRPr sz="2800">
                <a:solidFill>
                  <a:schemeClr val="bg1"/>
                </a:solidFill>
                <a:latin typeface="Trebuchet MS" panose="020B0603020202020204" pitchFamily="34" charset="0"/>
                <a:cs typeface="Arial" panose="020B0604020202020204" pitchFamily="34" charset="0"/>
              </a:defRPr>
            </a:lvl1pPr>
          </a:lstStyle>
          <a:p>
            <a:r>
              <a:rPr lang="en-US" smtClean="0"/>
              <a:t>Click to edit Master title style</a:t>
            </a:r>
            <a:endParaRPr lang="en-US" dirty="0"/>
          </a:p>
        </p:txBody>
      </p:sp>
      <p:sp>
        <p:nvSpPr>
          <p:cNvPr id="10" name="Subtitle 4"/>
          <p:cNvSpPr>
            <a:spLocks noGrp="1"/>
          </p:cNvSpPr>
          <p:nvPr>
            <p:ph type="subTitle" idx="1"/>
          </p:nvPr>
        </p:nvSpPr>
        <p:spPr>
          <a:xfrm>
            <a:off x="414687" y="3611158"/>
            <a:ext cx="3200400" cy="723900"/>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sz="2400" smtClean="0"/>
              <a:t>Click to edit Master subtitle style</a:t>
            </a:r>
            <a:endParaRPr lang="en-US" sz="24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687" y="953576"/>
            <a:ext cx="3200400" cy="849768"/>
          </a:xfrm>
          <a:prstGeom prst="rect">
            <a:avLst/>
          </a:prstGeom>
        </p:spPr>
      </p:pic>
    </p:spTree>
    <p:extLst>
      <p:ext uri="{BB962C8B-B14F-4D97-AF65-F5344CB8AC3E}">
        <p14:creationId xmlns:p14="http://schemas.microsoft.com/office/powerpoint/2010/main" val="82063852"/>
      </p:ext>
    </p:extLst>
  </p:cSld>
  <p:clrMapOvr>
    <a:masterClrMapping/>
  </p:clrMapOvr>
  <p:transition spd="med">
    <p:pull/>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One-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85B4"/>
                </a:solidFill>
              </a:defRPr>
            </a:lvl1pPr>
            <a:lvl2pPr>
              <a:defRPr>
                <a:latin typeface="Gotham (body)"/>
              </a:defRPr>
            </a:lvl2pPr>
            <a:lvl3pPr>
              <a:defRPr>
                <a:latin typeface="Gotham (body)"/>
              </a:defRPr>
            </a:lvl3pPr>
            <a:lvl4pPr>
              <a:defRPr>
                <a:latin typeface="Gotham (body)"/>
              </a:defRPr>
            </a:lvl4pPr>
            <a:lvl5pPr>
              <a:defRPr>
                <a:latin typeface="Gotham (body)"/>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itle 19"/>
          <p:cNvSpPr>
            <a:spLocks noGrp="1"/>
          </p:cNvSpPr>
          <p:nvPr>
            <p:ph type="title"/>
          </p:nvPr>
        </p:nvSpPr>
        <p:spPr>
          <a:xfrm>
            <a:off x="457200" y="274639"/>
            <a:ext cx="8229600" cy="1143000"/>
          </a:xfrm>
        </p:spPr>
        <p:txBody>
          <a:bodyPr>
            <a:normAutofit/>
          </a:bodyPr>
          <a:lstStyle>
            <a:lvl1pPr>
              <a:defRPr sz="3200"/>
            </a:lvl1pPr>
          </a:lstStyle>
          <a:p>
            <a:r>
              <a:rPr lang="en-US" smtClean="0"/>
              <a:t>Click to edit Master title style</a:t>
            </a:r>
            <a:endParaRPr lang="en-US" dirty="0"/>
          </a:p>
        </p:txBody>
      </p:sp>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38" y="6166867"/>
            <a:ext cx="409495" cy="645413"/>
          </a:xfrm>
          <a:prstGeom prst="rect">
            <a:avLst/>
          </a:prstGeom>
        </p:spPr>
      </p:pic>
    </p:spTree>
    <p:extLst>
      <p:ext uri="{BB962C8B-B14F-4D97-AF65-F5344CB8AC3E}">
        <p14:creationId xmlns:p14="http://schemas.microsoft.com/office/powerpoint/2010/main" val="2609784288"/>
      </p:ext>
    </p:extLst>
  </p:cSld>
  <p:clrMapOvr>
    <a:masterClrMapping/>
  </p:clrMapOvr>
  <p:transition spd="med">
    <p:pull/>
  </p:transition>
  <p:timing>
    <p:tnLst>
      <p:par>
        <p:cTn id="1" dur="indefinite" restart="never" nodeType="tmRoot"/>
      </p:par>
    </p:tnLst>
  </p:timing>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dd Text">
    <p:bg>
      <p:bgPr>
        <a:solidFill>
          <a:srgbClr val="6D2D8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07"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2632820"/>
      </p:ext>
    </p:extLst>
  </p:cSld>
  <p:clrMapOvr>
    <a:masterClrMapping/>
  </p:clrMapOvr>
  <p:transition spd="med">
    <p:pull/>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5" name="Freeform 4"/>
          <p:cNvSpPr/>
          <p:nvPr/>
        </p:nvSpPr>
        <p:spPr>
          <a:xfrm rot="5400000">
            <a:off x="6585847" y="3853320"/>
            <a:ext cx="1285105" cy="2831944"/>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6" name="Freeform 5"/>
          <p:cNvSpPr/>
          <p:nvPr/>
        </p:nvSpPr>
        <p:spPr>
          <a:xfrm>
            <a:off x="3256005" y="4626739"/>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18" y="3663726"/>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766946"/>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766944"/>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810696"/>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905193"/>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1155329"/>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106885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1068857"/>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1068857"/>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301316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92669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92669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92669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874919"/>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78844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57914" y="4874919"/>
            <a:ext cx="578228" cy="784830"/>
          </a:xfrm>
          <a:prstGeom prst="rect">
            <a:avLst/>
          </a:prstGeom>
          <a:noFill/>
        </p:spPr>
        <p:txBody>
          <a:bodyPr wrap="square" lIns="0" tIns="0" rIns="0" bIns="0" rtlCol="0" anchor="ctr">
            <a:spAutoFit/>
          </a:bodyPr>
          <a:lstStyle/>
          <a:p>
            <a:pPr algn="ctr"/>
            <a:r>
              <a:rPr lang="en-US" sz="5100" smtClean="0">
                <a:solidFill>
                  <a:srgbClr val="FFFFFF"/>
                </a:solidFill>
              </a:rPr>
              <a:t>8</a:t>
            </a:r>
            <a:endParaRPr lang="en-US" sz="5100">
              <a:solidFill>
                <a:srgbClr val="FFFFFF"/>
              </a:solidFill>
            </a:endParaRPr>
          </a:p>
        </p:txBody>
      </p:sp>
      <p:cxnSp>
        <p:nvCxnSpPr>
          <p:cNvPr id="37" name="Straight Connector 36"/>
          <p:cNvCxnSpPr/>
          <p:nvPr/>
        </p:nvCxnSpPr>
        <p:spPr>
          <a:xfrm>
            <a:off x="4136141" y="478844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65280" y="4874919"/>
            <a:ext cx="578228" cy="784830"/>
          </a:xfrm>
          <a:prstGeom prst="rect">
            <a:avLst/>
          </a:prstGeom>
          <a:noFill/>
        </p:spPr>
        <p:txBody>
          <a:bodyPr wrap="square" lIns="0" tIns="0" rIns="0" bIns="0" rtlCol="0" anchor="ctr">
            <a:spAutoFit/>
          </a:bodyPr>
          <a:lstStyle/>
          <a:p>
            <a:pPr algn="ctr"/>
            <a:r>
              <a:rPr lang="en-US" sz="5100" smtClean="0">
                <a:solidFill>
                  <a:srgbClr val="FFFFFF"/>
                </a:solidFill>
              </a:rPr>
              <a:t>9</a:t>
            </a:r>
            <a:endParaRPr lang="en-US" sz="5100">
              <a:solidFill>
                <a:srgbClr val="FFFFFF"/>
              </a:solidFill>
            </a:endParaRPr>
          </a:p>
        </p:txBody>
      </p:sp>
      <p:cxnSp>
        <p:nvCxnSpPr>
          <p:cNvPr id="40" name="Straight Connector 39"/>
          <p:cNvCxnSpPr/>
          <p:nvPr/>
        </p:nvCxnSpPr>
        <p:spPr>
          <a:xfrm>
            <a:off x="6743508" y="478844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3" hasCustomPrompt="1"/>
          </p:nvPr>
        </p:nvSpPr>
        <p:spPr>
          <a:xfrm>
            <a:off x="1577740"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4259711"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3" name="Text Placeholder 43"/>
          <p:cNvSpPr>
            <a:spLocks noGrp="1"/>
          </p:cNvSpPr>
          <p:nvPr>
            <p:ph type="body" sz="quarter" idx="21" hasCustomPrompt="1"/>
          </p:nvPr>
        </p:nvSpPr>
        <p:spPr>
          <a:xfrm>
            <a:off x="6867077"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56" y="6201157"/>
            <a:ext cx="409495" cy="645413"/>
          </a:xfrm>
          <a:prstGeom prst="rect">
            <a:avLst/>
          </a:prstGeom>
        </p:spPr>
      </p:pic>
    </p:spTree>
    <p:extLst>
      <p:ext uri="{BB962C8B-B14F-4D97-AF65-F5344CB8AC3E}">
        <p14:creationId xmlns:p14="http://schemas.microsoft.com/office/powerpoint/2010/main" val="24576164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Add Text">
    <p:bg>
      <p:bgPr>
        <a:solidFill>
          <a:srgbClr val="0085B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07" y="6389867"/>
            <a:ext cx="312775" cy="350668"/>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smtClean="0"/>
              <a:t>Click to edit title style</a:t>
            </a:r>
            <a:endParaRPr lang="en-US" dirty="0"/>
          </a:p>
        </p:txBody>
      </p:sp>
      <p:sp>
        <p:nvSpPr>
          <p:cNvPr id="9" name="Text Placeholder 8"/>
          <p:cNvSpPr>
            <a:spLocks noGrp="1"/>
          </p:cNvSpPr>
          <p:nvPr>
            <p:ph type="body" sz="quarter" idx="10"/>
          </p:nvPr>
        </p:nvSpPr>
        <p:spPr>
          <a:xfrm>
            <a:off x="476250" y="1840230"/>
            <a:ext cx="8299450" cy="4549140"/>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5259824"/>
      </p:ext>
    </p:extLst>
  </p:cSld>
  <p:clrMapOvr>
    <a:masterClrMapping/>
  </p:clrMapOvr>
  <p:transition spd="med">
    <p:pull/>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33" y="1535113"/>
            <a:ext cx="4041775" cy="639763"/>
          </a:xfrm>
        </p:spPr>
        <p:txBody>
          <a:bodyPr anchor="b">
            <a:noAutofit/>
          </a:bodyPr>
          <a:lstStyle>
            <a:lvl1pPr marL="0" indent="0">
              <a:buNone/>
              <a:defRPr sz="2400" b="1">
                <a:solidFill>
                  <a:srgbClr val="0085B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45033" y="2174875"/>
            <a:ext cx="4041775" cy="3951288"/>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38" y="6166867"/>
            <a:ext cx="409495" cy="645413"/>
          </a:xfrm>
          <a:prstGeom prst="rect">
            <a:avLst/>
          </a:prstGeom>
        </p:spPr>
      </p:pic>
    </p:spTree>
    <p:extLst>
      <p:ext uri="{BB962C8B-B14F-4D97-AF65-F5344CB8AC3E}">
        <p14:creationId xmlns:p14="http://schemas.microsoft.com/office/powerpoint/2010/main" val="570712433"/>
      </p:ext>
    </p:extLst>
  </p:cSld>
  <p:clrMapOvr>
    <a:masterClrMapping/>
  </p:clrMapOvr>
  <p:transition spd="med">
    <p:pull/>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normAutofit/>
          </a:bodyPr>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5"/>
            <a:ext cx="5111750" cy="5853113"/>
          </a:xfrm>
        </p:spPr>
        <p:txBody>
          <a:bodyPr>
            <a:normAutofit/>
          </a:bodyPr>
          <a:lstStyle>
            <a:lvl1pPr>
              <a:defRPr sz="2000" b="1">
                <a:solidFill>
                  <a:srgbClr val="0085B4"/>
                </a:solidFill>
              </a:defRPr>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19" y="2089666"/>
            <a:ext cx="3008313" cy="4399908"/>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38" y="6166867"/>
            <a:ext cx="409495" cy="645413"/>
          </a:xfrm>
          <a:prstGeom prst="rect">
            <a:avLst/>
          </a:prstGeom>
        </p:spPr>
      </p:pic>
    </p:spTree>
    <p:extLst>
      <p:ext uri="{BB962C8B-B14F-4D97-AF65-F5344CB8AC3E}">
        <p14:creationId xmlns:p14="http://schemas.microsoft.com/office/powerpoint/2010/main" val="2018493154"/>
      </p:ext>
    </p:extLst>
  </p:cSld>
  <p:clrMapOvr>
    <a:masterClrMapping/>
  </p:clrMapOvr>
  <p:transition spd="med">
    <p:pull/>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38" y="6166867"/>
            <a:ext cx="409495" cy="645413"/>
          </a:xfrm>
          <a:prstGeom prst="rect">
            <a:avLst/>
          </a:prstGeom>
        </p:spPr>
      </p:pic>
      <p:sp>
        <p:nvSpPr>
          <p:cNvPr id="7" name="Title 1"/>
          <p:cNvSpPr>
            <a:spLocks noGrp="1"/>
          </p:cNvSpPr>
          <p:nvPr>
            <p:ph type="title"/>
          </p:nvPr>
        </p:nvSpPr>
        <p:spPr>
          <a:xfrm>
            <a:off x="1792288" y="4800600"/>
            <a:ext cx="5486400" cy="566738"/>
          </a:xfrm>
        </p:spPr>
        <p:txBody>
          <a:bodyPr anchor="b"/>
          <a:lstStyle>
            <a:lvl1pPr algn="ctr">
              <a:defRPr sz="2000" b="1"/>
            </a:lvl1pPr>
          </a:lstStyle>
          <a:p>
            <a:r>
              <a:rPr lang="en-US" smtClean="0"/>
              <a:t>Click to edit Master title style</a:t>
            </a:r>
            <a:endParaRPr lang="en-US" dirty="0"/>
          </a:p>
        </p:txBody>
      </p:sp>
      <p:sp>
        <p:nvSpPr>
          <p:cNvPr id="8"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Text Placeholder 3"/>
          <p:cNvSpPr>
            <a:spLocks noGrp="1"/>
          </p:cNvSpPr>
          <p:nvPr>
            <p:ph type="body" sz="half" idx="2" hasCustomPrompt="1"/>
          </p:nvPr>
        </p:nvSpPr>
        <p:spPr>
          <a:xfrm>
            <a:off x="1792288" y="5367362"/>
            <a:ext cx="5486400" cy="804863"/>
          </a:xfrm>
        </p:spPr>
        <p:txBody>
          <a:bodyPr>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en-US" sz="1400" b="0" dirty="0">
                <a:solidFill>
                  <a:srgbClr val="0085B4"/>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ms-MY" sz="1600" dirty="0" smtClean="0">
                <a:solidFill>
                  <a:srgbClr val="0085B4"/>
                </a:solidFill>
                <a:latin typeface="Arial" panose="020B0604020202020204" pitchFamily="34" charset="0"/>
                <a:cs typeface="Arial" panose="020B0604020202020204" pitchFamily="34" charset="0"/>
              </a:rPr>
              <a:t>Lorem ipsum dolor sit </a:t>
            </a:r>
            <a:r>
              <a:rPr lang="ms-MY" sz="1600" b="1" dirty="0" smtClean="0">
                <a:solidFill>
                  <a:srgbClr val="0085B4"/>
                </a:solidFill>
                <a:latin typeface="Arial" panose="020B0604020202020204" pitchFamily="34" charset="0"/>
                <a:cs typeface="Arial" panose="020B0604020202020204" pitchFamily="34" charset="0"/>
              </a:rPr>
              <a:t>amet consectetur</a:t>
            </a:r>
            <a:endParaRPr lang="en-US" sz="1600" b="1" dirty="0" smtClean="0">
              <a:solidFill>
                <a:srgbClr val="0085B4"/>
              </a:solidFill>
              <a:latin typeface="Arial" panose="020B0604020202020204" pitchFamily="34" charset="0"/>
              <a:cs typeface="Arial" panose="020B0604020202020204" pitchFamily="34" charset="0"/>
            </a:endParaRPr>
          </a:p>
          <a:p>
            <a:pPr marL="342900" lvl="0" indent="-342900" algn="ctr">
              <a:spcBef>
                <a:spcPct val="20000"/>
              </a:spcBef>
            </a:pPr>
            <a:endParaRPr lang="ms-MY" sz="1400" dirty="0" smtClean="0">
              <a:solidFill>
                <a:srgbClr val="0085B4"/>
              </a:solidFill>
              <a:latin typeface="+mj-lt"/>
            </a:endParaRPr>
          </a:p>
        </p:txBody>
      </p:sp>
    </p:spTree>
    <p:extLst>
      <p:ext uri="{BB962C8B-B14F-4D97-AF65-F5344CB8AC3E}">
        <p14:creationId xmlns:p14="http://schemas.microsoft.com/office/powerpoint/2010/main" val="3696708208"/>
      </p:ext>
    </p:extLst>
  </p:cSld>
  <p:clrMapOvr>
    <a:masterClrMapping/>
  </p:clrMapOvr>
  <p:transition spd="med">
    <p:pull/>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5" name="Freeform 4"/>
          <p:cNvSpPr/>
          <p:nvPr/>
        </p:nvSpPr>
        <p:spPr>
          <a:xfrm rot="5400000">
            <a:off x="6585868" y="3853320"/>
            <a:ext cx="1285105" cy="2831944"/>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6" name="Freeform 5"/>
          <p:cNvSpPr/>
          <p:nvPr/>
        </p:nvSpPr>
        <p:spPr>
          <a:xfrm>
            <a:off x="3256005" y="4626739"/>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7" name="Freeform 6"/>
          <p:cNvSpPr/>
          <p:nvPr/>
        </p:nvSpPr>
        <p:spPr>
          <a:xfrm rot="5400000">
            <a:off x="1283226" y="3663746"/>
            <a:ext cx="1590871" cy="2909277"/>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8" name="Freeform 7"/>
          <p:cNvSpPr/>
          <p:nvPr/>
        </p:nvSpPr>
        <p:spPr>
          <a:xfrm rot="10800000" flipH="1">
            <a:off x="624013" y="2766965"/>
            <a:ext cx="263199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9" name="Freeform 8"/>
          <p:cNvSpPr/>
          <p:nvPr/>
        </p:nvSpPr>
        <p:spPr>
          <a:xfrm flipH="1">
            <a:off x="2978720" y="2766944"/>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0" name="Freeform 9"/>
          <p:cNvSpPr/>
          <p:nvPr/>
        </p:nvSpPr>
        <p:spPr>
          <a:xfrm rot="5400000">
            <a:off x="6278634" y="1810712"/>
            <a:ext cx="1573429" cy="2909277"/>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1" name="Freeform 10"/>
          <p:cNvSpPr/>
          <p:nvPr/>
        </p:nvSpPr>
        <p:spPr>
          <a:xfrm rot="10800000" flipH="1">
            <a:off x="5887997" y="905193"/>
            <a:ext cx="263199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2" name="Freeform 11"/>
          <p:cNvSpPr/>
          <p:nvPr/>
        </p:nvSpPr>
        <p:spPr>
          <a:xfrm>
            <a:off x="3256006"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3" name="Freeform 12"/>
          <p:cNvSpPr/>
          <p:nvPr/>
        </p:nvSpPr>
        <p:spPr>
          <a:xfrm>
            <a:off x="624015" y="905192"/>
            <a:ext cx="2909276"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solidFill>
                <a:srgbClr val="FFFFFF"/>
              </a:solidFill>
            </a:endParaRPr>
          </a:p>
        </p:txBody>
      </p:sp>
      <p:sp>
        <p:nvSpPr>
          <p:cNvPr id="14" name="TextBox 13"/>
          <p:cNvSpPr txBox="1"/>
          <p:nvPr/>
        </p:nvSpPr>
        <p:spPr>
          <a:xfrm>
            <a:off x="943525" y="1155329"/>
            <a:ext cx="517790" cy="784830"/>
          </a:xfrm>
          <a:prstGeom prst="rect">
            <a:avLst/>
          </a:prstGeom>
          <a:noFill/>
        </p:spPr>
        <p:txBody>
          <a:bodyPr wrap="square" lIns="0" tIns="0" rIns="0" bIns="0" rtlCol="0" anchor="ctr">
            <a:spAutoFit/>
          </a:bodyPr>
          <a:lstStyle/>
          <a:p>
            <a:pPr algn="ctr"/>
            <a:r>
              <a:rPr lang="en-US" sz="5100" smtClean="0">
                <a:solidFill>
                  <a:srgbClr val="FFFFFF"/>
                </a:solidFill>
              </a:rPr>
              <a:t>1</a:t>
            </a:r>
            <a:endParaRPr lang="en-US" sz="5100">
              <a:solidFill>
                <a:srgbClr val="FFFFFF"/>
              </a:solidFill>
            </a:endParaRPr>
          </a:p>
        </p:txBody>
      </p:sp>
      <p:cxnSp>
        <p:nvCxnSpPr>
          <p:cNvPr id="16" name="Straight Connector 15"/>
          <p:cNvCxnSpPr/>
          <p:nvPr/>
        </p:nvCxnSpPr>
        <p:spPr>
          <a:xfrm>
            <a:off x="1454171" y="1068877"/>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57914"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2</a:t>
            </a:r>
            <a:endParaRPr lang="en-US" sz="5100">
              <a:solidFill>
                <a:srgbClr val="FFFFFF"/>
              </a:solidFill>
            </a:endParaRPr>
          </a:p>
        </p:txBody>
      </p:sp>
      <p:cxnSp>
        <p:nvCxnSpPr>
          <p:cNvPr id="19" name="Straight Connector 18"/>
          <p:cNvCxnSpPr/>
          <p:nvPr/>
        </p:nvCxnSpPr>
        <p:spPr>
          <a:xfrm>
            <a:off x="4136141" y="1068877"/>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65280" y="1155329"/>
            <a:ext cx="578228" cy="784830"/>
          </a:xfrm>
          <a:prstGeom prst="rect">
            <a:avLst/>
          </a:prstGeom>
          <a:noFill/>
        </p:spPr>
        <p:txBody>
          <a:bodyPr wrap="square" lIns="0" tIns="0" rIns="0" bIns="0" rtlCol="0" anchor="ctr">
            <a:spAutoFit/>
          </a:bodyPr>
          <a:lstStyle/>
          <a:p>
            <a:pPr algn="ctr"/>
            <a:r>
              <a:rPr lang="en-US" sz="5100" smtClean="0">
                <a:solidFill>
                  <a:srgbClr val="FFFFFF"/>
                </a:solidFill>
              </a:rPr>
              <a:t>3</a:t>
            </a:r>
            <a:endParaRPr lang="en-US" sz="5100">
              <a:solidFill>
                <a:srgbClr val="FFFFFF"/>
              </a:solidFill>
            </a:endParaRPr>
          </a:p>
        </p:txBody>
      </p:sp>
      <p:cxnSp>
        <p:nvCxnSpPr>
          <p:cNvPr id="22" name="Straight Connector 21"/>
          <p:cNvCxnSpPr/>
          <p:nvPr/>
        </p:nvCxnSpPr>
        <p:spPr>
          <a:xfrm>
            <a:off x="6743508" y="1068877"/>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6112" y="3013168"/>
            <a:ext cx="517790" cy="784830"/>
          </a:xfrm>
          <a:prstGeom prst="rect">
            <a:avLst/>
          </a:prstGeom>
          <a:noFill/>
        </p:spPr>
        <p:txBody>
          <a:bodyPr wrap="square" lIns="0" tIns="0" rIns="0" bIns="0" rtlCol="0" anchor="ctr">
            <a:spAutoFit/>
          </a:bodyPr>
          <a:lstStyle/>
          <a:p>
            <a:pPr algn="ctr"/>
            <a:r>
              <a:rPr lang="en-US" sz="5100" smtClean="0">
                <a:solidFill>
                  <a:srgbClr val="FFFFFF"/>
                </a:solidFill>
              </a:rPr>
              <a:t>6</a:t>
            </a:r>
            <a:endParaRPr lang="en-US" sz="5100">
              <a:solidFill>
                <a:srgbClr val="FFFFFF"/>
              </a:solidFill>
            </a:endParaRPr>
          </a:p>
        </p:txBody>
      </p:sp>
      <p:cxnSp>
        <p:nvCxnSpPr>
          <p:cNvPr id="25" name="Straight Connector 24"/>
          <p:cNvCxnSpPr/>
          <p:nvPr/>
        </p:nvCxnSpPr>
        <p:spPr>
          <a:xfrm>
            <a:off x="1206758" y="2926714"/>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0542"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5</a:t>
            </a:r>
            <a:endParaRPr lang="en-US" sz="5100">
              <a:solidFill>
                <a:srgbClr val="FFFFFF"/>
              </a:solidFill>
            </a:endParaRPr>
          </a:p>
        </p:txBody>
      </p:sp>
      <p:cxnSp>
        <p:nvCxnSpPr>
          <p:cNvPr id="28" name="Straight Connector 27"/>
          <p:cNvCxnSpPr/>
          <p:nvPr/>
        </p:nvCxnSpPr>
        <p:spPr>
          <a:xfrm>
            <a:off x="3808769" y="2926714"/>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37908" y="3013168"/>
            <a:ext cx="578228" cy="784830"/>
          </a:xfrm>
          <a:prstGeom prst="rect">
            <a:avLst/>
          </a:prstGeom>
          <a:noFill/>
        </p:spPr>
        <p:txBody>
          <a:bodyPr wrap="square" lIns="0" tIns="0" rIns="0" bIns="0" rtlCol="0" anchor="ctr">
            <a:spAutoFit/>
          </a:bodyPr>
          <a:lstStyle/>
          <a:p>
            <a:pPr algn="ctr"/>
            <a:r>
              <a:rPr lang="en-US" sz="5100" smtClean="0">
                <a:solidFill>
                  <a:srgbClr val="FFFFFF"/>
                </a:solidFill>
              </a:rPr>
              <a:t>4</a:t>
            </a:r>
            <a:endParaRPr lang="en-US" sz="5100">
              <a:solidFill>
                <a:srgbClr val="FFFFFF"/>
              </a:solidFill>
            </a:endParaRPr>
          </a:p>
        </p:txBody>
      </p:sp>
      <p:cxnSp>
        <p:nvCxnSpPr>
          <p:cNvPr id="31" name="Straight Connector 30"/>
          <p:cNvCxnSpPr/>
          <p:nvPr/>
        </p:nvCxnSpPr>
        <p:spPr>
          <a:xfrm>
            <a:off x="6416136" y="292671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43525" y="4874920"/>
            <a:ext cx="517790" cy="784830"/>
          </a:xfrm>
          <a:prstGeom prst="rect">
            <a:avLst/>
          </a:prstGeom>
          <a:noFill/>
        </p:spPr>
        <p:txBody>
          <a:bodyPr wrap="square" lIns="0" tIns="0" rIns="0" bIns="0" rtlCol="0" anchor="ctr">
            <a:spAutoFit/>
          </a:bodyPr>
          <a:lstStyle/>
          <a:p>
            <a:pPr algn="ctr"/>
            <a:r>
              <a:rPr lang="en-US" sz="5100" smtClean="0">
                <a:solidFill>
                  <a:srgbClr val="FFFFFF"/>
                </a:solidFill>
              </a:rPr>
              <a:t>7</a:t>
            </a:r>
            <a:endParaRPr lang="en-US" sz="5100">
              <a:solidFill>
                <a:srgbClr val="FFFFFF"/>
              </a:solidFill>
            </a:endParaRPr>
          </a:p>
        </p:txBody>
      </p:sp>
      <p:cxnSp>
        <p:nvCxnSpPr>
          <p:cNvPr id="34" name="Straight Connector 33"/>
          <p:cNvCxnSpPr/>
          <p:nvPr/>
        </p:nvCxnSpPr>
        <p:spPr>
          <a:xfrm>
            <a:off x="1454171" y="478846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57914"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8</a:t>
            </a:r>
            <a:endParaRPr lang="en-US" sz="5100">
              <a:solidFill>
                <a:srgbClr val="FFFFFF"/>
              </a:solidFill>
            </a:endParaRPr>
          </a:p>
        </p:txBody>
      </p:sp>
      <p:cxnSp>
        <p:nvCxnSpPr>
          <p:cNvPr id="37" name="Straight Connector 36"/>
          <p:cNvCxnSpPr/>
          <p:nvPr/>
        </p:nvCxnSpPr>
        <p:spPr>
          <a:xfrm>
            <a:off x="4136141" y="478846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65280" y="4874920"/>
            <a:ext cx="578228" cy="784830"/>
          </a:xfrm>
          <a:prstGeom prst="rect">
            <a:avLst/>
          </a:prstGeom>
          <a:noFill/>
        </p:spPr>
        <p:txBody>
          <a:bodyPr wrap="square" lIns="0" tIns="0" rIns="0" bIns="0" rtlCol="0" anchor="ctr">
            <a:spAutoFit/>
          </a:bodyPr>
          <a:lstStyle/>
          <a:p>
            <a:pPr algn="ctr"/>
            <a:r>
              <a:rPr lang="en-US" sz="5100" smtClean="0">
                <a:solidFill>
                  <a:srgbClr val="FFFFFF"/>
                </a:solidFill>
              </a:rPr>
              <a:t>9</a:t>
            </a:r>
            <a:endParaRPr lang="en-US" sz="5100">
              <a:solidFill>
                <a:srgbClr val="FFFFFF"/>
              </a:solidFill>
            </a:endParaRPr>
          </a:p>
        </p:txBody>
      </p:sp>
      <p:cxnSp>
        <p:nvCxnSpPr>
          <p:cNvPr id="40" name="Straight Connector 39"/>
          <p:cNvCxnSpPr/>
          <p:nvPr/>
        </p:nvCxnSpPr>
        <p:spPr>
          <a:xfrm>
            <a:off x="6743508" y="478846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3"/>
          <p:cNvSpPr>
            <a:spLocks noGrp="1"/>
          </p:cNvSpPr>
          <p:nvPr>
            <p:ph type="body" sz="quarter" idx="13" hasCustomPrompt="1"/>
          </p:nvPr>
        </p:nvSpPr>
        <p:spPr>
          <a:xfrm>
            <a:off x="1577740"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6" name="Text Placeholder 43"/>
          <p:cNvSpPr>
            <a:spLocks noGrp="1"/>
          </p:cNvSpPr>
          <p:nvPr>
            <p:ph type="body" sz="quarter" idx="14" hasCustomPrompt="1"/>
          </p:nvPr>
        </p:nvSpPr>
        <p:spPr>
          <a:xfrm>
            <a:off x="4259711"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7" name="Text Placeholder 43"/>
          <p:cNvSpPr>
            <a:spLocks noGrp="1"/>
          </p:cNvSpPr>
          <p:nvPr>
            <p:ph type="body" sz="quarter" idx="15" hasCustomPrompt="1"/>
          </p:nvPr>
        </p:nvSpPr>
        <p:spPr>
          <a:xfrm>
            <a:off x="6867077" y="106885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8" name="Text Placeholder 43"/>
          <p:cNvSpPr>
            <a:spLocks noGrp="1"/>
          </p:cNvSpPr>
          <p:nvPr>
            <p:ph type="body" sz="quarter" idx="16" hasCustomPrompt="1"/>
          </p:nvPr>
        </p:nvSpPr>
        <p:spPr>
          <a:xfrm>
            <a:off x="6539706"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49" name="Text Placeholder 43"/>
          <p:cNvSpPr>
            <a:spLocks noGrp="1"/>
          </p:cNvSpPr>
          <p:nvPr>
            <p:ph type="body" sz="quarter" idx="17" hasCustomPrompt="1"/>
          </p:nvPr>
        </p:nvSpPr>
        <p:spPr>
          <a:xfrm>
            <a:off x="393233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0" name="Text Placeholder 43"/>
          <p:cNvSpPr>
            <a:spLocks noGrp="1"/>
          </p:cNvSpPr>
          <p:nvPr>
            <p:ph type="body" sz="quarter" idx="18" hasCustomPrompt="1"/>
          </p:nvPr>
        </p:nvSpPr>
        <p:spPr>
          <a:xfrm>
            <a:off x="1330328" y="2926693"/>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1" name="Text Placeholder 43"/>
          <p:cNvSpPr>
            <a:spLocks noGrp="1"/>
          </p:cNvSpPr>
          <p:nvPr>
            <p:ph type="body" sz="quarter" idx="19" hasCustomPrompt="1"/>
          </p:nvPr>
        </p:nvSpPr>
        <p:spPr>
          <a:xfrm>
            <a:off x="1577740"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2" name="Text Placeholder 43"/>
          <p:cNvSpPr>
            <a:spLocks noGrp="1"/>
          </p:cNvSpPr>
          <p:nvPr>
            <p:ph type="body" sz="quarter" idx="20" hasCustomPrompt="1"/>
          </p:nvPr>
        </p:nvSpPr>
        <p:spPr>
          <a:xfrm>
            <a:off x="4259711"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sp>
        <p:nvSpPr>
          <p:cNvPr id="53" name="Text Placeholder 43"/>
          <p:cNvSpPr>
            <a:spLocks noGrp="1"/>
          </p:cNvSpPr>
          <p:nvPr>
            <p:ph type="body" sz="quarter" idx="21" hasCustomPrompt="1"/>
          </p:nvPr>
        </p:nvSpPr>
        <p:spPr>
          <a:xfrm>
            <a:off x="6867077" y="4788445"/>
            <a:ext cx="1577340" cy="957778"/>
          </a:xfrm>
          <a:effectLst/>
        </p:spPr>
        <p:txBody>
          <a:bodyPr>
            <a:noAutofit/>
          </a:bodyPr>
          <a:lstStyle>
            <a:lvl1pPr marL="0" indent="0">
              <a:buNone/>
              <a:defRPr sz="1100">
                <a:solidFill>
                  <a:schemeClr val="bg1"/>
                </a:solidFill>
                <a:effectLst/>
              </a:defRPr>
            </a:lvl1pPr>
            <a:lvl2pPr marL="0" indent="0">
              <a:buNone/>
              <a:defRPr sz="1100"/>
            </a:lvl2pPr>
            <a:lvl3pPr marL="0" indent="0">
              <a:buNone/>
              <a:defRPr sz="1100"/>
            </a:lvl3pPr>
            <a:lvl4pPr marL="0" indent="0">
              <a:buNone/>
              <a:defRPr sz="1100"/>
            </a:lvl4pPr>
            <a:lvl5pPr marL="0" indent="0">
              <a:buNone/>
              <a:defRPr sz="1100"/>
            </a:lvl5pPr>
            <a:lvl6pPr marL="0" indent="0">
              <a:buNone/>
              <a:defRPr sz="1100"/>
            </a:lvl6pPr>
            <a:lvl7pPr marL="0" indent="0">
              <a:buNone/>
              <a:defRPr sz="1100"/>
            </a:lvl7pPr>
            <a:lvl8pPr marL="0" indent="0">
              <a:buNone/>
              <a:defRPr sz="1100"/>
            </a:lvl8pPr>
            <a:lvl9pPr marL="0" indent="0">
              <a:buNone/>
              <a:defRPr sz="1100"/>
            </a:lvl9pPr>
          </a:lstStyle>
          <a:p>
            <a:pPr lvl="0"/>
            <a:r>
              <a:rPr lang="en-US" smtClean="0"/>
              <a:t>Add process step here</a:t>
            </a:r>
          </a:p>
        </p:txBody>
      </p:sp>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88" y="6201157"/>
            <a:ext cx="409495" cy="645413"/>
          </a:xfrm>
          <a:prstGeom prst="rect">
            <a:avLst/>
          </a:prstGeom>
        </p:spPr>
      </p:pic>
    </p:spTree>
    <p:extLst>
      <p:ext uri="{BB962C8B-B14F-4D97-AF65-F5344CB8AC3E}">
        <p14:creationId xmlns:p14="http://schemas.microsoft.com/office/powerpoint/2010/main" val="334921843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 Add Background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07" y="6389867"/>
            <a:ext cx="312775" cy="350668"/>
          </a:xfrm>
          <a:prstGeom prst="rect">
            <a:avLst/>
          </a:prstGeom>
        </p:spPr>
      </p:pic>
    </p:spTree>
    <p:extLst>
      <p:ext uri="{BB962C8B-B14F-4D97-AF65-F5344CB8AC3E}">
        <p14:creationId xmlns:p14="http://schemas.microsoft.com/office/powerpoint/2010/main" val="1890439518"/>
      </p:ext>
    </p:extLst>
  </p:cSld>
  <p:clrMapOvr>
    <a:masterClrMapping/>
  </p:clrMapOvr>
  <p:transition spd="med">
    <p:pull/>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Blank With Graphic Elements ">
    <p:spTree>
      <p:nvGrpSpPr>
        <p:cNvPr id="1" name=""/>
        <p:cNvGrpSpPr/>
        <p:nvPr/>
      </p:nvGrpSpPr>
      <p:grpSpPr>
        <a:xfrm>
          <a:off x="0" y="0"/>
          <a:ext cx="0" cy="0"/>
          <a:chOff x="0" y="0"/>
          <a:chExt cx="0" cy="0"/>
        </a:xfrm>
      </p:grpSpPr>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5488" y="6201157"/>
            <a:ext cx="409495" cy="645413"/>
          </a:xfrm>
          <a:prstGeom prst="rect">
            <a:avLst/>
          </a:prstGeom>
        </p:spPr>
      </p:pic>
    </p:spTree>
    <p:extLst>
      <p:ext uri="{BB962C8B-B14F-4D97-AF65-F5344CB8AC3E}">
        <p14:creationId xmlns:p14="http://schemas.microsoft.com/office/powerpoint/2010/main" val="3606697948"/>
      </p:ext>
    </p:extLst>
  </p:cSld>
  <p:clrMapOvr>
    <a:masterClrMapping/>
  </p:clrMapOvr>
  <p:transition spd="med">
    <p:pull/>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6" name="Rectangle 5"/>
          <p:cNvSpPr/>
          <p:nvPr userDrawn="1"/>
        </p:nvSpPr>
        <p:spPr>
          <a:xfrm>
            <a:off x="7" y="1905000"/>
            <a:ext cx="45719" cy="3048000"/>
          </a:xfrm>
          <a:prstGeom prst="rect">
            <a:avLst/>
          </a:prstGeom>
          <a:solidFill>
            <a:srgbClr val="008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4537" y="6198493"/>
            <a:ext cx="409495" cy="645413"/>
          </a:xfrm>
          <a:prstGeom prst="rect">
            <a:avLst/>
          </a:prstGeom>
        </p:spPr>
      </p:pic>
    </p:spTree>
    <p:extLst>
      <p:ext uri="{BB962C8B-B14F-4D97-AF65-F5344CB8AC3E}">
        <p14:creationId xmlns:p14="http://schemas.microsoft.com/office/powerpoint/2010/main" val="557669714"/>
      </p:ext>
    </p:extLst>
  </p:cSld>
  <p:clrMapOvr>
    <a:masterClrMapping/>
  </p:clrMapOvr>
  <p:transition spd="med">
    <p:pull/>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 Pictur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07" y="6389867"/>
            <a:ext cx="312775" cy="350668"/>
          </a:xfrm>
          <a:prstGeom prst="rect">
            <a:avLst/>
          </a:prstGeom>
        </p:spPr>
      </p:pic>
    </p:spTree>
    <p:extLst>
      <p:ext uri="{BB962C8B-B14F-4D97-AF65-F5344CB8AC3E}">
        <p14:creationId xmlns:p14="http://schemas.microsoft.com/office/powerpoint/2010/main" val="2972178734"/>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17"/>
          <a:stretch/>
        </p:blipFill>
        <p:spPr>
          <a:xfrm>
            <a:off x="8618607" y="6389867"/>
            <a:ext cx="312775" cy="35066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4537" y="6198493"/>
            <a:ext cx="409495" cy="645413"/>
          </a:xfrm>
          <a:prstGeom prst="rect">
            <a:avLst/>
          </a:prstGeom>
        </p:spPr>
      </p:pic>
    </p:spTree>
    <p:extLst>
      <p:ext uri="{BB962C8B-B14F-4D97-AF65-F5344CB8AC3E}">
        <p14:creationId xmlns:p14="http://schemas.microsoft.com/office/powerpoint/2010/main" val="1606366928"/>
      </p:ext>
    </p:extLst>
  </p:cSld>
  <p:clrMapOvr>
    <a:masterClrMapping/>
  </p:clrMapOvr>
  <p:transition spd="med">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5.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theme" Target="../theme/theme7.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94552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75823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4991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255816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89861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387477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2949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transition spd="med">
    <p:pull/>
  </p:transition>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rgbClr val="6D2D84"/>
          </a:solidFill>
          <a:latin typeface="Trebuchet MS" panose="020B0603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75000"/>
            </a:schemeClr>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5.xml"/><Relationship Id="rId5" Type="http://schemas.openxmlformats.org/officeDocument/2006/relationships/image" Target="../media/image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95.xml"/><Relationship Id="rId5" Type="http://schemas.openxmlformats.org/officeDocument/2006/relationships/image" Target="../media/image4.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07.xml"/><Relationship Id="rId5" Type="http://schemas.openxmlformats.org/officeDocument/2006/relationships/image" Target="../media/image40.jp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png"/><Relationship Id="rId26" Type="http://schemas.openxmlformats.org/officeDocument/2006/relationships/image" Target="../media/image29.jpeg"/><Relationship Id="rId3" Type="http://schemas.openxmlformats.org/officeDocument/2006/relationships/image" Target="../media/image7.jpeg"/><Relationship Id="rId21" Type="http://schemas.openxmlformats.org/officeDocument/2006/relationships/hyperlink" Target="http://www.phi.org/index.cfm" TargetMode="External"/><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8.jpeg"/><Relationship Id="rId2" Type="http://schemas.openxmlformats.org/officeDocument/2006/relationships/notesSlide" Target="../notesSlides/notesSlide1.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42.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7.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png"/><Relationship Id="rId27"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4800" dirty="0" smtClean="0"/>
              <a:t>HIA and State Policy Making: The Public Health Institute Model</a:t>
            </a:r>
            <a:endParaRPr lang="en-US" sz="4800" dirty="0"/>
          </a:p>
        </p:txBody>
      </p:sp>
      <p:sp>
        <p:nvSpPr>
          <p:cNvPr id="5" name="Subtitle 4"/>
          <p:cNvSpPr>
            <a:spLocks noGrp="1"/>
          </p:cNvSpPr>
          <p:nvPr>
            <p:ph type="subTitle" idx="1"/>
          </p:nvPr>
        </p:nvSpPr>
        <p:spPr/>
        <p:txBody>
          <a:bodyPr>
            <a:normAutofit fontScale="92500" lnSpcReduction="20000"/>
          </a:bodyPr>
          <a:lstStyle/>
          <a:p>
            <a:pPr marL="0" indent="0">
              <a:buNone/>
            </a:pPr>
            <a:r>
              <a:rPr lang="en-US" sz="2400" dirty="0" smtClean="0"/>
              <a:t>Erin Marziale </a:t>
            </a:r>
            <a:endParaRPr lang="en-US" sz="2400" dirty="0" smtClean="0"/>
          </a:p>
          <a:p>
            <a:pPr marL="0" indent="0">
              <a:buNone/>
            </a:pPr>
            <a:r>
              <a:rPr lang="en-US" sz="2400" dirty="0" smtClean="0"/>
              <a:t>Director of Network Engagement</a:t>
            </a:r>
            <a:endParaRPr lang="en-US" sz="2400" dirty="0"/>
          </a:p>
        </p:txBody>
      </p:sp>
      <p:sp>
        <p:nvSpPr>
          <p:cNvPr id="2" name="TextBox 1"/>
          <p:cNvSpPr txBox="1"/>
          <p:nvPr/>
        </p:nvSpPr>
        <p:spPr>
          <a:xfrm>
            <a:off x="3733800" y="5122426"/>
            <a:ext cx="2009760" cy="369332"/>
          </a:xfrm>
          <a:prstGeom prst="rect">
            <a:avLst/>
          </a:prstGeom>
          <a:noFill/>
        </p:spPr>
        <p:txBody>
          <a:bodyPr wrap="square" rtlCol="0">
            <a:spAutoFit/>
          </a:bodyPr>
          <a:lstStyle/>
          <a:p>
            <a:pPr algn="ctr"/>
            <a:r>
              <a:rPr lang="en-US" b="1" dirty="0" smtClean="0">
                <a:solidFill>
                  <a:srgbClr val="FFFFFF"/>
                </a:solidFill>
                <a:latin typeface="Georgia" panose="02040502050405020303" pitchFamily="18" charset="0"/>
              </a:rPr>
              <a:t>June 18, 2015</a:t>
            </a:r>
            <a:endParaRPr lang="en-US" b="1" dirty="0">
              <a:solidFill>
                <a:srgbClr val="FFFFFF"/>
              </a:solidFill>
              <a:latin typeface="Georgia" panose="02040502050405020303" pitchFamily="18" charset="0"/>
            </a:endParaRPr>
          </a:p>
        </p:txBody>
      </p:sp>
    </p:spTree>
    <p:extLst>
      <p:ext uri="{BB962C8B-B14F-4D97-AF65-F5344CB8AC3E}">
        <p14:creationId xmlns:p14="http://schemas.microsoft.com/office/powerpoint/2010/main" val="4234625483"/>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5300"/>
                    </a14:imgEffect>
                    <a14:imgEffect>
                      <a14:brightnessContrast bright="-30000" contrast="40000"/>
                    </a14:imgEffect>
                  </a14:imgLayer>
                </a14:imgProps>
              </a:ext>
            </a:extLst>
          </a:blip>
          <a:srcRect/>
          <a:stretch>
            <a:fillRect t="-15000" b="-1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964405" y="521244"/>
            <a:ext cx="7215190" cy="1654570"/>
            <a:chOff x="1014410" y="1276171"/>
            <a:chExt cx="7215190" cy="2564774"/>
          </a:xfrm>
        </p:grpSpPr>
        <p:sp>
          <p:nvSpPr>
            <p:cNvPr id="8" name="TextBox 7"/>
            <p:cNvSpPr txBox="1"/>
            <p:nvPr/>
          </p:nvSpPr>
          <p:spPr>
            <a:xfrm>
              <a:off x="1014411" y="1276171"/>
              <a:ext cx="7215189" cy="1001887"/>
            </a:xfrm>
            <a:prstGeom prst="rect">
              <a:avLst/>
            </a:prstGeom>
            <a:noFill/>
          </p:spPr>
          <p:txBody>
            <a:bodyPr wrap="square" rtlCol="0">
              <a:spAutoFit/>
            </a:bodyPr>
            <a:lstStyle/>
            <a:p>
              <a:r>
                <a:rPr lang="en-US" sz="3600" dirty="0">
                  <a:solidFill>
                    <a:schemeClr val="bg1"/>
                  </a:solidFill>
                </a:rPr>
                <a:t>Key Findings</a:t>
              </a:r>
              <a:endParaRPr lang="en-US" sz="3600" b="1" dirty="0">
                <a:solidFill>
                  <a:schemeClr val="bg1"/>
                </a:solidFill>
                <a:latin typeface="Trebuchet MS" panose="020B0603020202020204" pitchFamily="34" charset="0"/>
              </a:endParaRPr>
            </a:p>
          </p:txBody>
        </p:sp>
        <p:sp>
          <p:nvSpPr>
            <p:cNvPr id="6" name="AutoShape 4"/>
            <p:cNvSpPr>
              <a:spLocks/>
            </p:cNvSpPr>
            <p:nvPr/>
          </p:nvSpPr>
          <p:spPr bwMode="auto">
            <a:xfrm>
              <a:off x="1014410" y="3113304"/>
              <a:ext cx="4776789" cy="7276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242888">
                <a:lnSpc>
                  <a:spcPct val="120000"/>
                </a:lnSpc>
                <a:spcBef>
                  <a:spcPts val="638"/>
                </a:spcBef>
                <a:defRPr/>
              </a:pPr>
              <a:endParaRPr lang="es-ES" sz="1400" b="1" dirty="0">
                <a:solidFill>
                  <a:srgbClr val="FFFFFF"/>
                </a:solidFill>
                <a:ea typeface="ＭＳ Ｐゴシック" charset="0"/>
                <a:cs typeface="Arial" panose="020B0604020202020204" pitchFamily="34" charset="0"/>
              </a:endParaRPr>
            </a:p>
          </p:txBody>
        </p:sp>
        <p:sp>
          <p:nvSpPr>
            <p:cNvPr id="7" name="Line 5"/>
            <p:cNvSpPr>
              <a:spLocks noChangeShapeType="1"/>
            </p:cNvSpPr>
            <p:nvPr/>
          </p:nvSpPr>
          <p:spPr bwMode="auto">
            <a:xfrm>
              <a:off x="1014413" y="2906330"/>
              <a:ext cx="4776786" cy="0"/>
            </a:xfrm>
            <a:prstGeom prst="line">
              <a:avLst/>
            </a:prstGeom>
            <a:noFill/>
            <a:ln w="381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100">
                <a:solidFill>
                  <a:srgbClr val="6C6C6C"/>
                </a:solidFill>
                <a:effectLst>
                  <a:outerShdw blurRad="38100" dist="38100" dir="2700000" algn="tl">
                    <a:srgbClr val="DDDDDD"/>
                  </a:outerShdw>
                </a:effectLst>
                <a:latin typeface="Gill Sans" charset="0"/>
                <a:ea typeface="ＭＳ Ｐゴシック" charset="0"/>
                <a:sym typeface="Gill Sans" charset="0"/>
              </a:endParaRPr>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76317"/>
          <a:stretch/>
        </p:blipFill>
        <p:spPr>
          <a:xfrm>
            <a:off x="8618609" y="6389867"/>
            <a:ext cx="312775" cy="350668"/>
          </a:xfrm>
          <a:prstGeom prst="rect">
            <a:avLst/>
          </a:prstGeom>
        </p:spPr>
      </p:pic>
      <p:sp>
        <p:nvSpPr>
          <p:cNvPr id="4" name="Rectangle 3"/>
          <p:cNvSpPr/>
          <p:nvPr/>
        </p:nvSpPr>
        <p:spPr>
          <a:xfrm>
            <a:off x="964407" y="1674674"/>
            <a:ext cx="7215187" cy="4524315"/>
          </a:xfrm>
          <a:prstGeom prst="rect">
            <a:avLst/>
          </a:prstGeom>
        </p:spPr>
        <p:txBody>
          <a:bodyPr wrap="square">
            <a:spAutoFit/>
          </a:bodyPr>
          <a:lstStyle/>
          <a:p>
            <a:r>
              <a:rPr lang="en-US" sz="2400" b="1" dirty="0">
                <a:solidFill>
                  <a:schemeClr val="bg1"/>
                </a:solidFill>
              </a:rPr>
              <a:t>88% said their PHI incorporated HIA as an ongoing line of business</a:t>
            </a:r>
          </a:p>
          <a:p>
            <a:endParaRPr lang="en-US" sz="2400" b="1" dirty="0">
              <a:solidFill>
                <a:schemeClr val="bg1"/>
              </a:solidFill>
            </a:endParaRPr>
          </a:p>
          <a:p>
            <a:r>
              <a:rPr lang="en-US" sz="2400" dirty="0">
                <a:solidFill>
                  <a:schemeClr val="bg1"/>
                </a:solidFill>
              </a:rPr>
              <a:t>42%- Organization is involved in conducting/contributing to HIAs</a:t>
            </a:r>
          </a:p>
          <a:p>
            <a:r>
              <a:rPr lang="en-US" sz="2400" dirty="0">
                <a:solidFill>
                  <a:schemeClr val="bg1"/>
                </a:solidFill>
              </a:rPr>
              <a:t>27% - Organization has received training in HIA but has not conducted HIA</a:t>
            </a:r>
          </a:p>
          <a:p>
            <a:r>
              <a:rPr lang="en-US" sz="2400" dirty="0">
                <a:solidFill>
                  <a:schemeClr val="bg1"/>
                </a:solidFill>
              </a:rPr>
              <a:t>31% - Organization has not participated in training or HIA but is interested</a:t>
            </a:r>
          </a:p>
          <a:p>
            <a:r>
              <a:rPr lang="en-US" sz="2400" dirty="0">
                <a:solidFill>
                  <a:schemeClr val="bg1"/>
                </a:solidFill>
              </a:rPr>
              <a:t>0%- Organization is not interested in HIA</a:t>
            </a:r>
          </a:p>
          <a:p>
            <a:endParaRPr lang="en-US" sz="2400" dirty="0">
              <a:solidFill>
                <a:schemeClr val="bg1"/>
              </a:solidFill>
            </a:endParaRPr>
          </a:p>
          <a:p>
            <a:r>
              <a:rPr lang="en-US" sz="2400" dirty="0">
                <a:solidFill>
                  <a:schemeClr val="bg1"/>
                </a:solidFill>
              </a:rPr>
              <a:t>N= 26 (66% of NNPHI membership)</a:t>
            </a:r>
            <a:endParaRPr lang="en-US" sz="2400" dirty="0">
              <a:solidFill>
                <a:schemeClr val="bg1"/>
              </a:solidFill>
            </a:endParaRPr>
          </a:p>
        </p:txBody>
      </p:sp>
    </p:spTree>
    <p:extLst>
      <p:ext uri="{BB962C8B-B14F-4D97-AF65-F5344CB8AC3E}">
        <p14:creationId xmlns:p14="http://schemas.microsoft.com/office/powerpoint/2010/main" val="136430936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5300"/>
                    </a14:imgEffect>
                    <a14:imgEffect>
                      <a14:brightnessContrast bright="-30000" contrast="40000"/>
                    </a14:imgEffect>
                  </a14:imgLayer>
                </a14:imgProps>
              </a:ext>
            </a:extLst>
          </a:blip>
          <a:srcRect/>
          <a:stretch>
            <a:fillRect t="-15000" b="-1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964405" y="521244"/>
            <a:ext cx="7215190" cy="1654570"/>
            <a:chOff x="1014410" y="1276171"/>
            <a:chExt cx="7215190" cy="2564774"/>
          </a:xfrm>
        </p:grpSpPr>
        <p:sp>
          <p:nvSpPr>
            <p:cNvPr id="8" name="TextBox 7"/>
            <p:cNvSpPr txBox="1"/>
            <p:nvPr/>
          </p:nvSpPr>
          <p:spPr>
            <a:xfrm>
              <a:off x="1014411" y="1276171"/>
              <a:ext cx="7215189" cy="1001887"/>
            </a:xfrm>
            <a:prstGeom prst="rect">
              <a:avLst/>
            </a:prstGeom>
            <a:noFill/>
          </p:spPr>
          <p:txBody>
            <a:bodyPr wrap="square" rtlCol="0">
              <a:spAutoFit/>
            </a:bodyPr>
            <a:lstStyle/>
            <a:p>
              <a:r>
                <a:rPr lang="en-US" sz="3600" dirty="0">
                  <a:solidFill>
                    <a:schemeClr val="bg1"/>
                  </a:solidFill>
                </a:rPr>
                <a:t>Key Findings</a:t>
              </a:r>
              <a:endParaRPr lang="en-US" sz="3600" b="1" dirty="0">
                <a:solidFill>
                  <a:schemeClr val="bg1"/>
                </a:solidFill>
                <a:latin typeface="Trebuchet MS" panose="020B0603020202020204" pitchFamily="34" charset="0"/>
              </a:endParaRPr>
            </a:p>
          </p:txBody>
        </p:sp>
        <p:sp>
          <p:nvSpPr>
            <p:cNvPr id="6" name="AutoShape 4"/>
            <p:cNvSpPr>
              <a:spLocks/>
            </p:cNvSpPr>
            <p:nvPr/>
          </p:nvSpPr>
          <p:spPr bwMode="auto">
            <a:xfrm>
              <a:off x="1014410" y="3113304"/>
              <a:ext cx="4776789" cy="7276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242888">
                <a:lnSpc>
                  <a:spcPct val="120000"/>
                </a:lnSpc>
                <a:spcBef>
                  <a:spcPts val="638"/>
                </a:spcBef>
                <a:defRPr/>
              </a:pPr>
              <a:endParaRPr lang="es-ES" sz="1400" b="1" dirty="0">
                <a:solidFill>
                  <a:srgbClr val="FFFFFF"/>
                </a:solidFill>
                <a:ea typeface="ＭＳ Ｐゴシック" charset="0"/>
                <a:cs typeface="Arial" panose="020B0604020202020204" pitchFamily="34" charset="0"/>
              </a:endParaRPr>
            </a:p>
          </p:txBody>
        </p:sp>
        <p:sp>
          <p:nvSpPr>
            <p:cNvPr id="7" name="Line 5"/>
            <p:cNvSpPr>
              <a:spLocks noChangeShapeType="1"/>
            </p:cNvSpPr>
            <p:nvPr/>
          </p:nvSpPr>
          <p:spPr bwMode="auto">
            <a:xfrm>
              <a:off x="1014413" y="2906330"/>
              <a:ext cx="4776786" cy="0"/>
            </a:xfrm>
            <a:prstGeom prst="line">
              <a:avLst/>
            </a:prstGeom>
            <a:noFill/>
            <a:ln w="381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100">
                <a:solidFill>
                  <a:srgbClr val="6C6C6C"/>
                </a:solidFill>
                <a:effectLst>
                  <a:outerShdw blurRad="38100" dist="38100" dir="2700000" algn="tl">
                    <a:srgbClr val="DDDDDD"/>
                  </a:outerShdw>
                </a:effectLst>
                <a:latin typeface="Gill Sans" charset="0"/>
                <a:ea typeface="ＭＳ Ｐゴシック" charset="0"/>
                <a:sym typeface="Gill Sans" charset="0"/>
              </a:endParaRPr>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76317"/>
          <a:stretch/>
        </p:blipFill>
        <p:spPr>
          <a:xfrm>
            <a:off x="8618609" y="6389867"/>
            <a:ext cx="312775" cy="350668"/>
          </a:xfrm>
          <a:prstGeom prst="rect">
            <a:avLst/>
          </a:prstGeom>
        </p:spPr>
      </p:pic>
      <p:sp>
        <p:nvSpPr>
          <p:cNvPr id="4" name="Rectangle 3"/>
          <p:cNvSpPr/>
          <p:nvPr/>
        </p:nvSpPr>
        <p:spPr>
          <a:xfrm>
            <a:off x="964407" y="1674674"/>
            <a:ext cx="7215187" cy="4832092"/>
          </a:xfrm>
          <a:prstGeom prst="rect">
            <a:avLst/>
          </a:prstGeom>
        </p:spPr>
        <p:txBody>
          <a:bodyPr wrap="square">
            <a:spAutoFit/>
          </a:bodyPr>
          <a:lstStyle/>
          <a:p>
            <a:pPr marL="457200" indent="-457200">
              <a:buFont typeface="+mj-lt"/>
              <a:buAutoNum type="arabicPeriod"/>
            </a:pPr>
            <a:r>
              <a:rPr lang="en-US" sz="4400" dirty="0" smtClean="0">
                <a:solidFill>
                  <a:schemeClr val="bg1"/>
                </a:solidFill>
              </a:rPr>
              <a:t>Importance of authentic community engagement</a:t>
            </a:r>
          </a:p>
          <a:p>
            <a:pPr marL="457200" indent="-457200">
              <a:buFont typeface="+mj-lt"/>
              <a:buAutoNum type="arabicPeriod"/>
            </a:pPr>
            <a:endParaRPr lang="en-US" sz="4400" dirty="0">
              <a:solidFill>
                <a:schemeClr val="bg1"/>
              </a:solidFill>
            </a:endParaRPr>
          </a:p>
          <a:p>
            <a:pPr marL="457200" indent="-457200">
              <a:buFont typeface="+mj-lt"/>
              <a:buAutoNum type="arabicPeriod"/>
            </a:pPr>
            <a:r>
              <a:rPr lang="en-US" sz="4400" dirty="0" smtClean="0">
                <a:solidFill>
                  <a:schemeClr val="bg1"/>
                </a:solidFill>
              </a:rPr>
              <a:t>Building bridges between sectors</a:t>
            </a:r>
          </a:p>
          <a:p>
            <a:pPr marL="457200" indent="-457200">
              <a:buFont typeface="+mj-lt"/>
              <a:buAutoNum type="arabicPeriod"/>
            </a:pPr>
            <a:endParaRPr lang="en-US" sz="4400" dirty="0">
              <a:solidFill>
                <a:schemeClr val="bg1"/>
              </a:solidFill>
            </a:endParaRPr>
          </a:p>
          <a:p>
            <a:pPr marL="457200" indent="-457200">
              <a:buFont typeface="+mj-lt"/>
              <a:buAutoNum type="arabicPeriod"/>
            </a:pPr>
            <a:r>
              <a:rPr lang="en-US" sz="4400" dirty="0" smtClean="0">
                <a:solidFill>
                  <a:schemeClr val="bg1"/>
                </a:solidFill>
              </a:rPr>
              <a:t>“Neutrality”</a:t>
            </a:r>
            <a:endParaRPr lang="en-US" sz="4400" dirty="0">
              <a:solidFill>
                <a:schemeClr val="bg1"/>
              </a:solidFill>
            </a:endParaRPr>
          </a:p>
        </p:txBody>
      </p:sp>
    </p:spTree>
    <p:extLst>
      <p:ext uri="{BB962C8B-B14F-4D97-AF65-F5344CB8AC3E}">
        <p14:creationId xmlns:p14="http://schemas.microsoft.com/office/powerpoint/2010/main" val="59317015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14697" y="1972275"/>
            <a:ext cx="4385913" cy="4580925"/>
          </a:xfrm>
        </p:spPr>
        <p:txBody>
          <a:bodyPr>
            <a:normAutofit/>
          </a:bodyPr>
          <a:lstStyle/>
          <a:p>
            <a:pPr algn="l"/>
            <a:r>
              <a:rPr lang="en-US" dirty="0" smtClean="0"/>
              <a:t>Lessons Learned</a:t>
            </a:r>
            <a:br>
              <a:rPr lang="en-US" dirty="0" smtClean="0"/>
            </a:br>
            <a:r>
              <a:rPr lang="en-US" dirty="0" smtClean="0"/>
              <a:t/>
            </a:r>
            <a:br>
              <a:rPr lang="en-US" dirty="0" smtClean="0"/>
            </a:br>
            <a:r>
              <a:rPr lang="en-US" dirty="0" smtClean="0"/>
              <a:t>1. Scoping</a:t>
            </a:r>
            <a:br>
              <a:rPr lang="en-US" dirty="0" smtClean="0"/>
            </a:br>
            <a:r>
              <a:rPr lang="en-US" dirty="0" smtClean="0"/>
              <a:t>2. Funding</a:t>
            </a:r>
            <a:br>
              <a:rPr lang="en-US" dirty="0" smtClean="0"/>
            </a:br>
            <a:r>
              <a:rPr lang="en-US" dirty="0" smtClean="0"/>
              <a:t>3. Politics</a:t>
            </a:r>
            <a:br>
              <a:rPr lang="en-US" dirty="0" smtClean="0"/>
            </a:br>
            <a:r>
              <a:rPr lang="en-US" dirty="0" smtClean="0"/>
              <a:t>4. HIA as one tool</a:t>
            </a:r>
            <a:br>
              <a:rPr lang="en-US" dirty="0" smtClean="0"/>
            </a:br>
            <a:endParaRPr lang="en-US" dirty="0"/>
          </a:p>
        </p:txBody>
      </p:sp>
    </p:spTree>
    <p:extLst>
      <p:ext uri="{BB962C8B-B14F-4D97-AF65-F5344CB8AC3E}">
        <p14:creationId xmlns:p14="http://schemas.microsoft.com/office/powerpoint/2010/main" val="3099841162"/>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a:stretch>
            <a:fillRect t="-22000" b="-22000"/>
          </a:stretch>
        </a:blipFill>
        <a:effectLst/>
      </p:bgPr>
    </p:bg>
    <p:spTree>
      <p:nvGrpSpPr>
        <p:cNvPr id="1" name=""/>
        <p:cNvGrpSpPr/>
        <p:nvPr/>
      </p:nvGrpSpPr>
      <p:grpSpPr>
        <a:xfrm>
          <a:off x="0" y="0"/>
          <a:ext cx="0" cy="0"/>
          <a:chOff x="0" y="0"/>
          <a:chExt cx="0" cy="0"/>
        </a:xfrm>
      </p:grpSpPr>
      <p:grpSp>
        <p:nvGrpSpPr>
          <p:cNvPr id="59" name="Group 58"/>
          <p:cNvGrpSpPr/>
          <p:nvPr/>
        </p:nvGrpSpPr>
        <p:grpSpPr>
          <a:xfrm>
            <a:off x="0" y="3936997"/>
            <a:ext cx="9153764" cy="2921002"/>
            <a:chOff x="0" y="3280831"/>
            <a:chExt cx="9153764" cy="2434168"/>
          </a:xfrm>
        </p:grpSpPr>
        <p:grpSp>
          <p:nvGrpSpPr>
            <p:cNvPr id="58" name="Group 57"/>
            <p:cNvGrpSpPr/>
            <p:nvPr/>
          </p:nvGrpSpPr>
          <p:grpSpPr>
            <a:xfrm>
              <a:off x="5953364" y="3280832"/>
              <a:ext cx="3200400" cy="2434167"/>
              <a:chOff x="6125884" y="3309710"/>
              <a:chExt cx="3200400" cy="2405290"/>
            </a:xfrm>
          </p:grpSpPr>
          <p:sp>
            <p:nvSpPr>
              <p:cNvPr id="5" name="Rectangle 4"/>
              <p:cNvSpPr/>
              <p:nvPr/>
            </p:nvSpPr>
            <p:spPr>
              <a:xfrm>
                <a:off x="6125884" y="3309710"/>
                <a:ext cx="3200400" cy="2405290"/>
              </a:xfrm>
              <a:prstGeom prst="rect">
                <a:avLst/>
              </a:prstGeom>
              <a:solidFill>
                <a:srgbClr val="0085B4">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cs typeface="Arial" panose="020B0604020202020204" pitchFamily="34" charset="0"/>
                </a:endParaRPr>
              </a:p>
            </p:txBody>
          </p:sp>
          <p:grpSp>
            <p:nvGrpSpPr>
              <p:cNvPr id="57" name="Group 56"/>
              <p:cNvGrpSpPr/>
              <p:nvPr/>
            </p:nvGrpSpPr>
            <p:grpSpPr>
              <a:xfrm>
                <a:off x="6620903" y="3437027"/>
                <a:ext cx="2285998" cy="2049279"/>
                <a:chOff x="6301741" y="3393897"/>
                <a:chExt cx="2285998" cy="2049279"/>
              </a:xfrm>
            </p:grpSpPr>
            <p:grpSp>
              <p:nvGrpSpPr>
                <p:cNvPr id="3" name="Group 2"/>
                <p:cNvGrpSpPr/>
                <p:nvPr/>
              </p:nvGrpSpPr>
              <p:grpSpPr>
                <a:xfrm>
                  <a:off x="7285415" y="3393897"/>
                  <a:ext cx="318651" cy="472613"/>
                  <a:chOff x="7531006" y="2279213"/>
                  <a:chExt cx="465536" cy="690469"/>
                </a:xfrm>
              </p:grpSpPr>
              <p:sp>
                <p:nvSpPr>
                  <p:cNvPr id="20" name="AutoShape 108"/>
                  <p:cNvSpPr>
                    <a:spLocks/>
                  </p:cNvSpPr>
                  <p:nvPr/>
                </p:nvSpPr>
                <p:spPr bwMode="auto">
                  <a:xfrm>
                    <a:off x="7655221" y="2374317"/>
                    <a:ext cx="233298" cy="259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1200">
                      <a:solidFill>
                        <a:srgbClr val="FFFFFF"/>
                      </a:solidFill>
                      <a:effectLst>
                        <a:outerShdw blurRad="38100" dist="38100" dir="2700000" algn="tl">
                          <a:srgbClr val="000000"/>
                        </a:outerShdw>
                      </a:effectLst>
                      <a:cs typeface="Arial" panose="020B0604020202020204" pitchFamily="34" charset="0"/>
                    </a:endParaRPr>
                  </a:p>
                </p:txBody>
              </p:sp>
              <p:sp>
                <p:nvSpPr>
                  <p:cNvPr id="21" name="AutoShape 109"/>
                  <p:cNvSpPr>
                    <a:spLocks/>
                  </p:cNvSpPr>
                  <p:nvPr/>
                </p:nvSpPr>
                <p:spPr bwMode="auto">
                  <a:xfrm>
                    <a:off x="7531006" y="2279213"/>
                    <a:ext cx="465536" cy="6904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1200">
                      <a:solidFill>
                        <a:srgbClr val="FFFFFF"/>
                      </a:solidFill>
                      <a:effectLst>
                        <a:outerShdw blurRad="38100" dist="38100" dir="2700000" algn="tl">
                          <a:srgbClr val="000000"/>
                        </a:outerShdw>
                      </a:effectLst>
                      <a:cs typeface="Arial" panose="020B0604020202020204" pitchFamily="34" charset="0"/>
                    </a:endParaRPr>
                  </a:p>
                </p:txBody>
              </p:sp>
            </p:grpSp>
            <p:sp>
              <p:nvSpPr>
                <p:cNvPr id="29" name="Rectangle 28"/>
                <p:cNvSpPr/>
                <p:nvPr/>
              </p:nvSpPr>
              <p:spPr>
                <a:xfrm>
                  <a:off x="6301741" y="4009914"/>
                  <a:ext cx="2285998" cy="532220"/>
                </a:xfrm>
                <a:prstGeom prst="rect">
                  <a:avLst/>
                </a:prstGeom>
                <a:noFill/>
              </p:spPr>
              <p:txBody>
                <a:bodyPr wrap="square" anchor="ctr">
                  <a:spAutoFit/>
                </a:bodyPr>
                <a:lstStyle/>
                <a:p>
                  <a:pPr algn="ctr"/>
                  <a:r>
                    <a:rPr lang="en-US" sz="1200" b="1" dirty="0">
                      <a:solidFill>
                        <a:srgbClr val="FFFFFF"/>
                      </a:solidFill>
                      <a:cs typeface="Arial" panose="020B0604020202020204" pitchFamily="34" charset="0"/>
                    </a:rPr>
                    <a:t>New Orleans Office</a:t>
                  </a:r>
                  <a:endParaRPr lang="en-US" sz="1200" dirty="0">
                    <a:solidFill>
                      <a:srgbClr val="FFFFFF"/>
                    </a:solidFill>
                    <a:cs typeface="Arial" panose="020B0604020202020204" pitchFamily="34" charset="0"/>
                  </a:endParaRPr>
                </a:p>
                <a:p>
                  <a:pPr algn="ctr"/>
                  <a:r>
                    <a:rPr lang="en-US" sz="1200" dirty="0">
                      <a:solidFill>
                        <a:srgbClr val="FFFFFF"/>
                      </a:solidFill>
                      <a:cs typeface="Arial" panose="020B0604020202020204" pitchFamily="34" charset="0"/>
                    </a:rPr>
                    <a:t>1515 </a:t>
                  </a:r>
                  <a:r>
                    <a:rPr lang="en-US" sz="1200" dirty="0" err="1">
                      <a:solidFill>
                        <a:srgbClr val="FFFFFF"/>
                      </a:solidFill>
                      <a:cs typeface="Arial" panose="020B0604020202020204" pitchFamily="34" charset="0"/>
                    </a:rPr>
                    <a:t>Poydras</a:t>
                  </a:r>
                  <a:r>
                    <a:rPr lang="en-US" sz="1200" dirty="0">
                      <a:solidFill>
                        <a:srgbClr val="FFFFFF"/>
                      </a:solidFill>
                      <a:cs typeface="Arial" panose="020B0604020202020204" pitchFamily="34" charset="0"/>
                    </a:rPr>
                    <a:t> St., Suite 1490</a:t>
                  </a:r>
                </a:p>
                <a:p>
                  <a:pPr algn="ctr"/>
                  <a:r>
                    <a:rPr lang="en-US" sz="1200" dirty="0">
                      <a:solidFill>
                        <a:srgbClr val="FFFFFF"/>
                      </a:solidFill>
                      <a:cs typeface="Arial" panose="020B0604020202020204" pitchFamily="34" charset="0"/>
                    </a:rPr>
                    <a:t>New Orleans, LA 70112 </a:t>
                  </a:r>
                </a:p>
              </p:txBody>
            </p:sp>
            <p:sp>
              <p:nvSpPr>
                <p:cNvPr id="41" name="Rectangle 40"/>
                <p:cNvSpPr/>
                <p:nvPr/>
              </p:nvSpPr>
              <p:spPr>
                <a:xfrm>
                  <a:off x="6301741" y="4758894"/>
                  <a:ext cx="2285998" cy="684282"/>
                </a:xfrm>
                <a:prstGeom prst="rect">
                  <a:avLst/>
                </a:prstGeom>
                <a:noFill/>
              </p:spPr>
              <p:txBody>
                <a:bodyPr wrap="square" anchor="ctr">
                  <a:spAutoFit/>
                </a:bodyPr>
                <a:lstStyle/>
                <a:p>
                  <a:pPr algn="ctr"/>
                  <a:r>
                    <a:rPr lang="en-US" sz="1200" b="1" dirty="0" smtClean="0">
                      <a:solidFill>
                        <a:srgbClr val="FFFFFF"/>
                      </a:solidFill>
                      <a:cs typeface="Arial" panose="020B0604020202020204" pitchFamily="34" charset="0"/>
                    </a:rPr>
                    <a:t>Washington, DC </a:t>
                  </a:r>
                  <a:r>
                    <a:rPr lang="en-US" sz="1200" b="1" dirty="0">
                      <a:solidFill>
                        <a:srgbClr val="FFFFFF"/>
                      </a:solidFill>
                      <a:cs typeface="Arial" panose="020B0604020202020204" pitchFamily="34" charset="0"/>
                    </a:rPr>
                    <a:t>Office</a:t>
                  </a:r>
                </a:p>
                <a:p>
                  <a:pPr algn="ctr"/>
                  <a:r>
                    <a:rPr lang="en-US" sz="1200" dirty="0">
                      <a:solidFill>
                        <a:srgbClr val="FFFFFF"/>
                      </a:solidFill>
                      <a:cs typeface="Arial" panose="020B0604020202020204" pitchFamily="34" charset="0"/>
                    </a:rPr>
                    <a:t>1300 Connecticut Ave, NW, Suite 510</a:t>
                  </a:r>
                </a:p>
                <a:p>
                  <a:pPr algn="ctr"/>
                  <a:r>
                    <a:rPr lang="en-US" sz="1200" dirty="0">
                      <a:solidFill>
                        <a:srgbClr val="FFFFFF"/>
                      </a:solidFill>
                      <a:cs typeface="Arial" panose="020B0604020202020204" pitchFamily="34" charset="0"/>
                    </a:rPr>
                    <a:t>Washington, DC 20036</a:t>
                  </a:r>
                </a:p>
              </p:txBody>
            </p:sp>
          </p:grpSp>
        </p:grpSp>
        <p:grpSp>
          <p:nvGrpSpPr>
            <p:cNvPr id="45" name="Group 44"/>
            <p:cNvGrpSpPr/>
            <p:nvPr/>
          </p:nvGrpSpPr>
          <p:grpSpPr>
            <a:xfrm>
              <a:off x="0" y="3280831"/>
              <a:ext cx="3200400" cy="2434167"/>
              <a:chOff x="0" y="3280831"/>
              <a:chExt cx="3200400" cy="2434167"/>
            </a:xfrm>
          </p:grpSpPr>
          <p:sp>
            <p:nvSpPr>
              <p:cNvPr id="6" name="Rectangle 5"/>
              <p:cNvSpPr/>
              <p:nvPr/>
            </p:nvSpPr>
            <p:spPr>
              <a:xfrm>
                <a:off x="0" y="3280831"/>
                <a:ext cx="3200400" cy="2434167"/>
              </a:xfrm>
              <a:prstGeom prst="rect">
                <a:avLst/>
              </a:prstGeom>
              <a:solidFill>
                <a:srgbClr val="0085B4">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cs typeface="Arial" panose="020B0604020202020204" pitchFamily="34" charset="0"/>
                </a:endParaRPr>
              </a:p>
            </p:txBody>
          </p:sp>
          <p:sp>
            <p:nvSpPr>
              <p:cNvPr id="31" name="Rectangle 30"/>
              <p:cNvSpPr/>
              <p:nvPr/>
            </p:nvSpPr>
            <p:spPr>
              <a:xfrm>
                <a:off x="419101" y="4891803"/>
                <a:ext cx="2362199" cy="769442"/>
              </a:xfrm>
              <a:prstGeom prst="rect">
                <a:avLst/>
              </a:prstGeom>
              <a:noFill/>
            </p:spPr>
            <p:txBody>
              <a:bodyPr wrap="square" anchor="ctr">
                <a:spAutoFit/>
              </a:bodyPr>
              <a:lstStyle/>
              <a:p>
                <a:pPr algn="ctr"/>
                <a:r>
                  <a:rPr lang="ms-MY" dirty="0" smtClean="0">
                    <a:solidFill>
                      <a:srgbClr val="FFFFFF"/>
                    </a:solidFill>
                    <a:cs typeface="Arial" panose="020B0604020202020204" pitchFamily="34" charset="0"/>
                  </a:rPr>
                  <a:t>Erin Marziale</a:t>
                </a:r>
              </a:p>
              <a:p>
                <a:pPr algn="ctr"/>
                <a:r>
                  <a:rPr lang="ms-MY" dirty="0" smtClean="0">
                    <a:solidFill>
                      <a:srgbClr val="FFFFFF"/>
                    </a:solidFill>
                    <a:cs typeface="Arial" panose="020B0604020202020204" pitchFamily="34" charset="0"/>
                  </a:rPr>
                  <a:t>Director, Network Enagement</a:t>
                </a:r>
                <a:endParaRPr lang="ms-MY" dirty="0">
                  <a:solidFill>
                    <a:srgbClr val="FFFFFF"/>
                  </a:solidFill>
                  <a:cs typeface="Arial" panose="020B0604020202020204" pitchFamily="34" charset="0"/>
                </a:endParaRPr>
              </a:p>
            </p:txBody>
          </p:sp>
        </p:grpSp>
        <p:grpSp>
          <p:nvGrpSpPr>
            <p:cNvPr id="56" name="Group 55"/>
            <p:cNvGrpSpPr/>
            <p:nvPr/>
          </p:nvGrpSpPr>
          <p:grpSpPr>
            <a:xfrm>
              <a:off x="3455143" y="3422846"/>
              <a:ext cx="2334259" cy="2096029"/>
              <a:chOff x="3480089" y="3161065"/>
              <a:chExt cx="2401606" cy="2096029"/>
            </a:xfrm>
          </p:grpSpPr>
          <p:grpSp>
            <p:nvGrpSpPr>
              <p:cNvPr id="52" name="Group 51"/>
              <p:cNvGrpSpPr/>
              <p:nvPr/>
            </p:nvGrpSpPr>
            <p:grpSpPr>
              <a:xfrm>
                <a:off x="3480089" y="3161065"/>
                <a:ext cx="2054299" cy="305877"/>
                <a:chOff x="3480089" y="3161065"/>
                <a:chExt cx="2054299" cy="305877"/>
              </a:xfrm>
            </p:grpSpPr>
            <p:sp>
              <p:nvSpPr>
                <p:cNvPr id="15" name="AutoShape 4"/>
                <p:cNvSpPr>
                  <a:spLocks noChangeAspect="1"/>
                </p:cNvSpPr>
                <p:nvPr/>
              </p:nvSpPr>
              <p:spPr bwMode="auto">
                <a:xfrm>
                  <a:off x="3480089" y="3161065"/>
                  <a:ext cx="274320" cy="305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b="1">
                    <a:solidFill>
                      <a:srgbClr val="FFFFFF"/>
                    </a:solidFill>
                    <a:effectLst>
                      <a:outerShdw blurRad="38100" dist="38100" dir="2700000" algn="tl">
                        <a:srgbClr val="000000"/>
                      </a:outerShdw>
                    </a:effectLst>
                    <a:cs typeface="Arial" panose="020B0604020202020204" pitchFamily="34" charset="0"/>
                  </a:endParaRPr>
                </a:p>
              </p:txBody>
            </p:sp>
            <p:sp>
              <p:nvSpPr>
                <p:cNvPr id="26" name="Rectangle 25"/>
                <p:cNvSpPr/>
                <p:nvPr/>
              </p:nvSpPr>
              <p:spPr>
                <a:xfrm>
                  <a:off x="3867516" y="3213026"/>
                  <a:ext cx="1666872" cy="230833"/>
                </a:xfrm>
                <a:prstGeom prst="rect">
                  <a:avLst/>
                </a:prstGeom>
                <a:noFill/>
              </p:spPr>
              <p:txBody>
                <a:bodyPr wrap="square" anchor="ctr">
                  <a:spAutoFit/>
                </a:bodyPr>
                <a:lstStyle/>
                <a:p>
                  <a:r>
                    <a:rPr lang="ms-MY" sz="1200" b="1" dirty="0" smtClean="0">
                      <a:solidFill>
                        <a:srgbClr val="FFFFFF"/>
                      </a:solidFill>
                      <a:cs typeface="Arial" panose="020B0604020202020204" pitchFamily="34" charset="0"/>
                    </a:rPr>
                    <a:t>nnphi.org</a:t>
                  </a:r>
                  <a:endParaRPr lang="ms-MY" sz="1200" b="1" dirty="0">
                    <a:solidFill>
                      <a:srgbClr val="FFFFFF"/>
                    </a:solidFill>
                    <a:cs typeface="Arial" panose="020B0604020202020204" pitchFamily="34" charset="0"/>
                  </a:endParaRPr>
                </a:p>
              </p:txBody>
            </p:sp>
          </p:grpSp>
          <p:grpSp>
            <p:nvGrpSpPr>
              <p:cNvPr id="53" name="Group 52"/>
              <p:cNvGrpSpPr/>
              <p:nvPr/>
            </p:nvGrpSpPr>
            <p:grpSpPr>
              <a:xfrm>
                <a:off x="3480089" y="3789288"/>
                <a:ext cx="2401606" cy="253916"/>
                <a:chOff x="3480089" y="3763920"/>
                <a:chExt cx="2401606" cy="253916"/>
              </a:xfrm>
            </p:grpSpPr>
            <p:sp>
              <p:nvSpPr>
                <p:cNvPr id="18" name="AutoShape 83"/>
                <p:cNvSpPr>
                  <a:spLocks noChangeAspect="1"/>
                </p:cNvSpPr>
                <p:nvPr/>
              </p:nvSpPr>
              <p:spPr bwMode="auto">
                <a:xfrm>
                  <a:off x="3480089" y="3817763"/>
                  <a:ext cx="274320" cy="200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endParaRPr lang="en-US" sz="3000" b="1">
                    <a:solidFill>
                      <a:srgbClr val="FFFFFF"/>
                    </a:solidFill>
                    <a:effectLst>
                      <a:outerShdw blurRad="38100" dist="38100" dir="2700000" algn="tl">
                        <a:srgbClr val="000000"/>
                      </a:outerShdw>
                    </a:effectLst>
                    <a:cs typeface="Arial" panose="020B0604020202020204" pitchFamily="34" charset="0"/>
                  </a:endParaRPr>
                </a:p>
              </p:txBody>
            </p:sp>
            <p:sp>
              <p:nvSpPr>
                <p:cNvPr id="28" name="Rectangle 27"/>
                <p:cNvSpPr/>
                <p:nvPr/>
              </p:nvSpPr>
              <p:spPr>
                <a:xfrm>
                  <a:off x="3867517" y="3763920"/>
                  <a:ext cx="2014178" cy="230832"/>
                </a:xfrm>
                <a:prstGeom prst="rect">
                  <a:avLst/>
                </a:prstGeom>
                <a:noFill/>
              </p:spPr>
              <p:txBody>
                <a:bodyPr wrap="square" anchor="ctr">
                  <a:spAutoFit/>
                </a:bodyPr>
                <a:lstStyle/>
                <a:p>
                  <a:r>
                    <a:rPr lang="ms-MY" sz="1200" b="1" dirty="0" smtClean="0">
                      <a:solidFill>
                        <a:srgbClr val="FFFFFF"/>
                      </a:solidFill>
                      <a:cs typeface="Arial" panose="020B0604020202020204" pitchFamily="34" charset="0"/>
                    </a:rPr>
                    <a:t>emarziale@nnphi.org</a:t>
                  </a:r>
                  <a:endParaRPr lang="ms-MY" sz="1200" b="1" dirty="0">
                    <a:solidFill>
                      <a:srgbClr val="FFFFFF"/>
                    </a:solidFill>
                    <a:cs typeface="Arial" panose="020B0604020202020204" pitchFamily="34" charset="0"/>
                  </a:endParaRPr>
                </a:p>
              </p:txBody>
            </p:sp>
          </p:grpSp>
          <p:grpSp>
            <p:nvGrpSpPr>
              <p:cNvPr id="54" name="Group 53"/>
              <p:cNvGrpSpPr/>
              <p:nvPr/>
            </p:nvGrpSpPr>
            <p:grpSpPr>
              <a:xfrm>
                <a:off x="3480089" y="4342467"/>
                <a:ext cx="1565652" cy="338364"/>
                <a:chOff x="3509447" y="4257020"/>
                <a:chExt cx="1565652" cy="338364"/>
              </a:xfrm>
            </p:grpSpPr>
            <p:sp>
              <p:nvSpPr>
                <p:cNvPr id="46" name="AutoShape 97"/>
                <p:cNvSpPr>
                  <a:spLocks/>
                </p:cNvSpPr>
                <p:nvPr/>
              </p:nvSpPr>
              <p:spPr bwMode="auto">
                <a:xfrm>
                  <a:off x="3509447" y="4257020"/>
                  <a:ext cx="215605" cy="3383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chemeClr val="bg1"/>
                </a:solidFill>
                <a:ln>
                  <a:solidFill>
                    <a:schemeClr val="bg1"/>
                  </a:solidFill>
                </a:ln>
                <a:effectLst/>
                <a:extLst/>
              </p:spPr>
              <p:txBody>
                <a:bodyPr lIns="38100" tIns="38100" rIns="38100" bIns="38100" anchor="ctr"/>
                <a:lstStyle/>
                <a:p>
                  <a:pPr defTabSz="457200"/>
                  <a:endParaRPr lang="en-US" sz="3000" b="1" dirty="0">
                    <a:solidFill>
                      <a:srgbClr val="6D2D84"/>
                    </a:solidFill>
                    <a:effectLst>
                      <a:outerShdw blurRad="38100" dist="38100" dir="2700000" algn="tl">
                        <a:srgbClr val="000000"/>
                      </a:outerShdw>
                    </a:effectLst>
                  </a:endParaRPr>
                </a:p>
              </p:txBody>
            </p:sp>
            <p:sp>
              <p:nvSpPr>
                <p:cNvPr id="49" name="Rectangle 48"/>
                <p:cNvSpPr/>
                <p:nvPr/>
              </p:nvSpPr>
              <p:spPr>
                <a:xfrm>
                  <a:off x="3867516" y="4318385"/>
                  <a:ext cx="1207583" cy="230832"/>
                </a:xfrm>
                <a:prstGeom prst="rect">
                  <a:avLst/>
                </a:prstGeom>
              </p:spPr>
              <p:txBody>
                <a:bodyPr wrap="none">
                  <a:spAutoFit/>
                </a:bodyPr>
                <a:lstStyle/>
                <a:p>
                  <a:pPr fontAlgn="base"/>
                  <a:r>
                    <a:rPr lang="en-US" sz="1200" b="1" dirty="0">
                      <a:solidFill>
                        <a:srgbClr val="FFFFFF"/>
                      </a:solidFill>
                    </a:rPr>
                    <a:t>888.99.NNPHI</a:t>
                  </a:r>
                </a:p>
              </p:txBody>
            </p:sp>
          </p:grpSp>
          <p:grpSp>
            <p:nvGrpSpPr>
              <p:cNvPr id="55" name="Group 54"/>
              <p:cNvGrpSpPr/>
              <p:nvPr/>
            </p:nvGrpSpPr>
            <p:grpSpPr>
              <a:xfrm>
                <a:off x="3480089" y="4980095"/>
                <a:ext cx="1672525" cy="276999"/>
                <a:chOff x="3480089" y="4980095"/>
                <a:chExt cx="1672525" cy="276999"/>
              </a:xfrm>
            </p:grpSpPr>
            <p:sp>
              <p:nvSpPr>
                <p:cNvPr id="42" name="Freeform 16"/>
                <p:cNvSpPr>
                  <a:spLocks noChangeAspect="1"/>
                </p:cNvSpPr>
                <p:nvPr/>
              </p:nvSpPr>
              <p:spPr bwMode="auto">
                <a:xfrm>
                  <a:off x="3480089" y="4985744"/>
                  <a:ext cx="274320" cy="271350"/>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b="1" dirty="0">
                    <a:solidFill>
                      <a:srgbClr val="6C6C6C"/>
                    </a:solidFill>
                    <a:cs typeface="Arial" panose="020B0604020202020204" pitchFamily="34" charset="0"/>
                  </a:endParaRPr>
                </a:p>
              </p:txBody>
            </p:sp>
            <p:sp>
              <p:nvSpPr>
                <p:cNvPr id="51" name="Rectangle 50"/>
                <p:cNvSpPr/>
                <p:nvPr/>
              </p:nvSpPr>
              <p:spPr>
                <a:xfrm>
                  <a:off x="3867516" y="4980095"/>
                  <a:ext cx="1285098" cy="230832"/>
                </a:xfrm>
                <a:prstGeom prst="rect">
                  <a:avLst/>
                </a:prstGeom>
              </p:spPr>
              <p:txBody>
                <a:bodyPr wrap="none">
                  <a:spAutoFit/>
                </a:bodyPr>
                <a:lstStyle/>
                <a:p>
                  <a:r>
                    <a:rPr lang="en-US" sz="1200" b="1" dirty="0">
                      <a:solidFill>
                        <a:srgbClr val="FFFFFF"/>
                      </a:solidFill>
                    </a:rPr>
                    <a:t>@NNPHI_ORG</a:t>
                  </a:r>
                </a:p>
              </p:txBody>
            </p:sp>
          </p:grpSp>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758" y="4200572"/>
            <a:ext cx="2232884" cy="1490778"/>
          </a:xfrm>
          <a:prstGeom prst="rect">
            <a:avLst/>
          </a:prstGeom>
        </p:spPr>
      </p:pic>
    </p:spTree>
    <p:extLst>
      <p:ext uri="{BB962C8B-B14F-4D97-AF65-F5344CB8AC3E}">
        <p14:creationId xmlns:p14="http://schemas.microsoft.com/office/powerpoint/2010/main" val="2584616019"/>
      </p:ext>
    </p:extLst>
  </p:cSld>
  <p:clrMapOvr>
    <a:masterClrMapping/>
  </p:clrMapOvr>
  <p:transition spd="med" advTm="2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533400"/>
            <a:ext cx="8382000" cy="1539240"/>
          </a:xfrm>
        </p:spPr>
        <p:txBody>
          <a:bodyPr>
            <a:noAutofit/>
          </a:bodyPr>
          <a:lstStyle/>
          <a:p>
            <a:pPr marL="0" indent="0" algn="ctr">
              <a:spcBef>
                <a:spcPts val="0"/>
              </a:spcBef>
              <a:spcAft>
                <a:spcPts val="1600"/>
              </a:spcAft>
              <a:buNone/>
            </a:pPr>
            <a:r>
              <a:rPr lang="en-US" sz="4800" dirty="0" smtClean="0">
                <a:solidFill>
                  <a:schemeClr val="bg1"/>
                </a:solidFill>
                <a:latin typeface="+mn-lt"/>
              </a:rPr>
              <a:t>What is a Public Health Institute?</a:t>
            </a:r>
          </a:p>
        </p:txBody>
      </p:sp>
    </p:spTree>
    <p:extLst>
      <p:ext uri="{BB962C8B-B14F-4D97-AF65-F5344CB8AC3E}">
        <p14:creationId xmlns:p14="http://schemas.microsoft.com/office/powerpoint/2010/main" val="14217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wgHBhUUBxQVExUWFxcXGBgWGBcXFRoWFhcaFxoXFxgcHCggHiUlHRUUITIhMSkrLi4uGCA2ODMsNygtLiwBCgoKDg0OGxAQGy0kICYvLDQ0NzcsLTA0NDQ0LCwsODQ0NSwsLDc3LC8sLCwsLC83LCwwLCwsLCwsNCwsLCwvN//AABEIALYBFQMBEQACEQEDEQH/xAAbAAEAAgMBAQAAAAAAAAAAAAAABgcDBAUCAf/EAD0QAAIBAwEEBQkGBQUBAAAAAAABAgMEBREGITFBElFhcZEiMkJScoGhsdEHEyMzYqIUFYKywTRzg5LSJP/EABsBAQACAwEBAAAAAAAAAAAAAAAFBgEDBAIH/8QANBEBAAIBAgMFBwMEAgMAAAAAAAECAwQRBSExEjJBUWETcYGRsdHwIiOhFMHh8TRSFTNC/9oADAMBAAIRAxEAPwC8QAAAAAAAAAAAAAAAAAAAAAAAAAAAAAAAAAAAAAAAAAAAAAAAAAAAAAAAAAAAAAAAAAAAAAAAAAAAAAAAAAAAAAAAAAAAAAAAAAAAAAAAAaN1l8baS0uK1OL6nJa+HE3U0+W/OtZ+TnyavBjna14j4tZbT4Vv86Px+hs/os//AFlp/wDJaX/vDetMhZXn+kqQn7Mk34Gm+K9O9Ew6MeoxZO5aJ+LZNbcAAAAAAAAAAAAAAAAAAAAAN6LeBoYnLWmWpydm9ejJxa57nufc1vTN2bT3wzEWjq5tNq8eoiZxz0nb897fNLpAAAAAAAAAHLzuctMLQ1uHrJ+bBec/ou06NPpr552r083HrNdj0td79fCFd5fabJZSTU5dCHqQ3LTtfFk9g0WLF4bz5qnquJ5887b7R5Q4x2I4A+xk4y1jua5riYmN2YmYneEkwu2N9YSUbxurDt89d0ufcyP1HDseTnTlP8JfScZzYp2yfqr/ACsLHX9tkrVTs5dKL8U+prkyCy4rYrdm0LXgz489O3jneHy+ydjj463lSMOxvf7o8WZx4cmTuRuxm1OHDG+S0QiuW27gtY4mDk/XnuXujxfv0JLDwueuWUJqeO17uCN/Wfsk2EpXVPGx/j5OVSXlS15OW/opctFovcR2otSck9iOXgmdJXJXFHtZ3tPOfz0b5pdIAAAAAAAAAAAAAABxdsL12WAqOG5y8hf1bn8NTr0OP2maInw5o/imb2WmtMdZ5fNWuIydxibxVLV9jXKS6mWHPgrmp2bKfpdVfTZO3T/a1cNlrXMWnTtX7UX50X1P6laz4L4bdmy76XV49TTt0/03zQ6QAAAAAAGhm8nSxGPlUrb9N0V60nwRu0+Gc14pDm1eprp8U5Lf7lUt/eV8hdyqXT1lJ+7sS7EWjHjrjrFa9FFz5r5rze885a5saQAAAAZqF3c20WrecoKXHotrXTr0PFsdbd6N2ymbJjiYpaY38pYm3J+UeniZmeqXbEbPSua6r3i0hHfBP0pet3L4si+IauKx7OnXxT3B+HTe0Z8kco6evr7k+rV6VFL76Sjq9Fq9NW+S6yErWbdIWi161707Mh5egAAAAAAAAAAAAAACI/aRJrF0111PlF/UlOFR+5afRBcfn9isev8AaVeE8qbaxuQucZdKdnLoteDXU1zRqy4aZa9m0N+n1GTBft452lZez20tpmIaPyKvOD59sXz+ZXtTo74Z36x5rjoeJYtTG3S3l9ncONIgAAAAAVv9oGRdzllSg/JpL98lq34aLxLBwzD2cfbnrP0VHjmom+b2cdK/WUWJJCAAAAAAANmxr0Lev0rin97pwi3pHX9Wi39xryVtaNqzs3YL0pbtXr2vTd2LrbLLVoaUXGkuShHgu96nJTh2Gs7zvPvSGTjOptG1dqx6QkeyGGuHL+Jy7lKo15Cm23FP0nrwb6uS7yP12pr/AOrFyjxS/C9Hk3/qM+828N/BLSMTgAAAAAAAAAAAAAABF/tDoOpg1JehUi33NOPzaJHhdts23nCG45SbabfymPsrYsKngH2MpQknB6Nb01xT7DExvylmJmJ3hL8HtvWt0oZVOpH115671z+feRWo4ZW36sXL08E/o+N2p+nPzjz8fz85pvYZC0yNHpWU1NdnFd64oh8mK+OdrxsseHUY81e1jndtGtuAAACmMrWdxk6spelOb/cy24a9nHWPSHz3VXm+a9p85+rVNrQAAAAAAA+pNvcYZiN+UJzsnsk4SVbLLfxjTfLtn9PHqIbW6/f9GL4z9ll4Zwns7Zc8c/CPv9k3IdYwAAAAAAAAAAAAAAABq5SzjkMfOnP04tdz5P3PQ2Yck47xePBp1GGM2K2OfGFN16NS3rSjWWkotprqa3MtlbRaItHSXz+9LUtNbdYeD08AADJb3Fa2qqVvJxkucW0zzalbRtaN3vHkvjntUnaUmxu3OQt1pexjVXX5svFbvgR2XhmO3Ok7JnBx3NTlkiLfxP58EksttMRc/muVJ/qW7xWpH5OG5q9OaXw8a01+szX3/wCHatshZ3S/+apCXdJM5LYr070TCRx58WTuWifi2TW2qVvoOnfVFLipyXhJluxzvSJ9IfO88bZbR6z9WA2NQAAAAAADs7HpPaSjr1v+2Rya7/j2/PFIcK/5dPj9JWwVheQAAAAAAAAAAAAAAAAA8Tq04TSm0nLXRN73px06+JmKzMbw8zasTETPVD9uNnpXGtxYrWSX4kVxaXpLtS4krw/VxX9q/TwQPGOHTf8Afxxz8Y/ugJOKsAAAAAAMDYpX15R/KqVI90pL5M8TipPWsfJurqMte7aY+MsM5yqTbqNtt6tve23xbZ7iIiNoapmZneeryZYAAAAAAAdzYmHT2lpdnSf7H9Ti4hO2nt8Pqk+EV31dPj9JWqVpdgAAAAAAAAAAAAAAAAAiP2j0pPHU5x9Gpp3dJP8A8olOFW/ctXzhBcerPsa3jwlFbLajMWa0hUcl1TXS+L3/ABJLJocF+tdvchMPFdVi5RbePXm59/d/xtw5uEIN8egmot9ejb0N+LH7OvZ3mfe5M+b2tu12YifRrG1pAAAAAAAAAAAAAAAAEq+zqi55qUuUab8ZNJfDUjOKW2xRHnKc4DSZ1E28o+yxyAW0AAAAAAAAAAAAAAAAAOdtDYfzPD1KceLWsfajvXy095v0uX2WWLOTXYPb4LU8fD3qfaae8tShTG3KQywAAAAAAAAAAAAAAAAAFgfZta9Cyq1H6UlFd0Fr85fAguK33vWnktXAMW2O2Tznb5f7TEik+AAAAAAAAAAAAAAAAAACvNucBK2uHXtV5EnrNL0ZPn3P595O8O1cWr7K3WOiq8Y4fNLTnp0nr6T/AJ+qIkqgAAAAAAAAAAAAAAAAAMC4Nn7L+XYanTfFR1l7Ut7+LKrqcvtMtrL/AKLB7HBWnp/Lomh1AAAAAAAAAAAAAAAAAAA8zhGpBqok09zT3prqaMxMxO8MTETG0oLtBsTUhJzw+9cfu2969lvj3P4kzpuJRP6cvzVrXcEmJm+D5fZDa1Grb1HGvFxkuKaafgyWraLRvE7q/elqT2bRtLwengAAAAAAAAAAAAAB2tkMc8jm4KS8mHly7o8F73p8Tj12b2eGfOeSS4VpvbaiN+kc5/PetcrK7gAAAAAAAAAAAAAAAAAAAAIBnNos3h8rOm5RcddYdKC8yW9cNOHD3E3p9Hp82OLbe/n4qvrOI6vTZrY94mPDl4fnJxMjtJksjT6Ny4Nf7cH4NptHZi0WLHO9d/nKOz8Tz5o2vt8ocg60eAAAAAAAAAAAAAAs/YnE/wAuxXSqrSdXST61H0V8dfeVziGf2uTaOkLpwjSeww9q3W3P7JEcCVAAAAAAAAAAAAAAAAAAAAAR7bHBfzey6VuvxYa9H9S5x+nb3ndodV7G+1u7KK4rof6nHvXvR09fT7KwlFxlpLc1uafHUscTupkxMTtL4ZYAAAAAAAAAAAAAkGx2FeVyPSrL8Ono5dTfKP8Al9necGv1PsqbR1lK8K0X9Rl7Vu7Xr6+i0SuLoAAAAAAAAAAAAAAAAAAAAAAAI3tLspQyrc7XSFX9sva7e35khpNfbD+m3Ov0RHEOFU1H66crfxPv+6vcjjL3GVdL2Dj1P0X3PgycxZ8eWN6TuqufS5cE7ZK7NQ3OcAAAAAAAAAANvFY6vlL2NO2W98XyS5yZqzZq4qTezo02nvqMkY6LbxWPoYuxjTtuC582+bfeVfNltlvN7L1ptPTBjjHTpDbNTeAAAAAAAAAAAAAAAAAAAAAAAAHmpCFSGlRJp8U1qvAzEzE7wxNYtG0oTtPPZmy1jCjCdX1YNwjF/qcWl7uJL6SNXfnNpivrz+qu8RtoMXKKRNvKOXz2+iDt6vduJlWpfDLAAAAAAADYsLK4yF0qdpHpSfgl1t8ka8uWuOvat0bsGC+a8UpG8rU2ewlDC2nRp75vz5c2+pdi6itarU2z23np4LtodFTS07MdZ6z+eDqnM7QAAAAAAAAAAAAAAAAAAAAAABguby1tI63U4Q9qSXzPdMd792JlryZseON72iPfLg5DbXFWq0t9ar/StI/9n/jU7cXDc1+9yRmfjWnx8q/qn0RLL7WZLJJxi/uoP0YcX3y4/IlMGgxYuc859UDquL58/KJ7Men3cA7kWAAAAAAAAdPCYS8zNbS2WkU/Km/NX1fYc2o1NMMb26+Tt0ehy6q21OnjKzcJhrTDW/RtlvfnSfnSfb2dhXtRqb5rb2XHSaPHpq9mkc/GfN0TndYAAAAAAAAAAAAAAAAAAAADHXowr0nGrwfa0/c1vR6raazvDzekXjsyiOZ2dzNHWWIuK0o+pKpJSXc9dH8PeSmDV4J5ZaRHrtCB1fDtVX9WDJaY8u1KHXd3lKdRxvJ1k+anKevg2StMeGY3rEfKEBlzams9nJa2/rMtE3OUMgAAAAAAABmtLS4vK3RtIynLqitfHqPF8laRvadmzFhvlt2aRMymeE2G4SzD/wCOL/ul/heJE6jifhi+aw6Pgf8A9Z5+Ef3n7JpQo0reko0IqMVwSWiXuIi1ptO8zvKxUpWkdmsbQyHl6AAAAAAAAAAAAAAAAAAAAAAAADWvbC0v6fRvIRmu1b13PijZjy3xzvSdmrNgx5o2yViUZyGwdpV32E5U31S8qP1+ZI4uKXjvxv8Awhs/AcVueO0x/KP3mxmYt/y4xqL9Mlr4S0O6nEsFus7IvLwXVU6RE+6fu5NfFZG3f41Gov6JaeOmh01z4rdLR83DfSZ6d6k/KWpJOL8rd3m2ObnmJjlL5qjI9U4TqP8ADTfctTEzEdWa1tadohuW+Gydw/waNR9vRaXi9xptqcVeto+bopotRfu0n5OvZ7E5av8An9Cmv1PV+Edfmct+J4a9N5d+Lgmpv3tq/nokGP2FsKG+9lKq+rzY+C3/ABOHLxTJbuRslcHAsNOeSZt/EfnxSa1tLezpdG1hGC6opIj75LXne07pfHipjjs0iIhmPDYAAAAAAAAAAAAAAAAAAAAAAAAAAAAAAAHxxjLihuxMRLz91T9VeCM9qWOxXyekkuBh6fQ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AutoShape 2"/>
          <p:cNvSpPr txBox="1">
            <a:spLocks noChangeArrowheads="1"/>
          </p:cNvSpPr>
          <p:nvPr/>
        </p:nvSpPr>
        <p:spPr>
          <a:xfrm>
            <a:off x="762017" y="198442"/>
            <a:ext cx="7688263" cy="792162"/>
          </a:xfrm>
          <a:prstGeom prst="rect">
            <a:avLst/>
          </a:prstGeom>
        </p:spPr>
        <p:txBody>
          <a:bodyPr lIns="0" tIns="0" rIns="0" anchor="ctr"/>
          <a:lstStyle/>
          <a:p>
            <a:pPr>
              <a:defRPr/>
            </a:pPr>
            <a:r>
              <a:rPr lang="en-US" sz="2200" b="1" kern="0" dirty="0">
                <a:solidFill>
                  <a:schemeClr val="bg1"/>
                </a:solidFill>
                <a:latin typeface="Trebuchet MS Bold"/>
                <a:ea typeface="+mj-ea"/>
                <a:cs typeface="Trebuchet MS Bold"/>
              </a:rPr>
              <a:t>WHO ARE THESE PUBLIC HEALTH INSTITUTES…?</a:t>
            </a:r>
          </a:p>
        </p:txBody>
      </p:sp>
      <p:pic>
        <p:nvPicPr>
          <p:cNvPr id="42" name="Picture 4" descr="ACHI.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0" y="1524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descr="C4MHP.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8750" y="2963863"/>
            <a:ext cx="10604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descr="CFPH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89300" y="4800600"/>
            <a:ext cx="8016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2" descr="GHPC.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87863" y="507365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4" descr="HAI.g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67600" y="2112965"/>
            <a:ext cx="1371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5" descr="HPIO.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22486" y="4724400"/>
            <a:ext cx="10255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6" descr="HRI.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3450" y="2895600"/>
            <a:ext cx="11398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7" descr="Inst for Wisc Health.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1000" y="3733800"/>
            <a:ext cx="1430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8" descr="IPHI Title.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32238" y="3935413"/>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9" descr="LPHI.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09666" y="1609726"/>
            <a:ext cx="104457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3" descr="NCIPH.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810002" y="2224091"/>
            <a:ext cx="19653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4" descr="NHCHI.JP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477000" y="3581405"/>
            <a:ext cx="7826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5" descr="NPHF.jp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477014" y="4422777"/>
            <a:ext cx="9810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6" descr="MPHI.jp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505200" y="1447800"/>
            <a:ext cx="11445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8" descr="ORPHI.jp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029200" y="4038600"/>
            <a:ext cx="12954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1" descr="PHS Logo.gif"/>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105400" y="1504954"/>
            <a:ext cx="11049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3" descr="THI.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04800" y="2090738"/>
            <a:ext cx="1676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5" descr="UWPHI.jp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133600" y="2343154"/>
            <a:ext cx="1371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0" descr="Public Health Institute">
            <a:hlinkClick r:id="rId21"/>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209800" y="1558926"/>
            <a:ext cx="1028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1"/>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04837" y="4876839"/>
            <a:ext cx="156686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9" descr="phmc_logo_full_horiz_4c_sm"/>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507171" y="1600236"/>
            <a:ext cx="88423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descr="L:\NNPHI\NNPHI REBRAND Logo + Collaterals\Member Logos\SC IMPH.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322513" y="3364710"/>
            <a:ext cx="1238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3" descr="L:\NNPHI\NNPHI REBRAND Logo + Collaterals\Member Logos\CHI.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477000" y="5180015"/>
            <a:ext cx="1862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itle 3"/>
          <p:cNvSpPr txBox="1">
            <a:spLocks/>
          </p:cNvSpPr>
          <p:nvPr/>
        </p:nvSpPr>
        <p:spPr>
          <a:xfrm>
            <a:off x="768096" y="585216"/>
            <a:ext cx="7682184" cy="749808"/>
          </a:xfrm>
          <a:prstGeom prst="rect">
            <a:avLst/>
          </a:prstGeom>
        </p:spPr>
        <p:txBody>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dirty="0" smtClean="0"/>
              <a:t>PUBLIC HEALTH INSTITUTES</a:t>
            </a:r>
            <a:endParaRPr lang="en-US" dirty="0"/>
          </a:p>
        </p:txBody>
      </p:sp>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191250" y="2779737"/>
            <a:ext cx="2571750" cy="530195"/>
          </a:xfrm>
          <a:prstGeom prst="rect">
            <a:avLst/>
          </a:prstGeom>
        </p:spPr>
      </p:pic>
      <p:pic>
        <p:nvPicPr>
          <p:cNvPr id="1026"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2175" y="5867679"/>
            <a:ext cx="2260600" cy="45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394814"/>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nphivmfp01\Share\Communications\Assets\Icons\Member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8" y="321439"/>
            <a:ext cx="9144000" cy="561629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r="13381"/>
          <a:stretch/>
        </p:blipFill>
        <p:spPr bwMode="auto">
          <a:xfrm>
            <a:off x="1447811" y="5854067"/>
            <a:ext cx="6579781" cy="5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28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Here </a:t>
            </a:r>
            <a:r>
              <a:rPr lang="en-US" dirty="0" smtClean="0">
                <a:solidFill>
                  <a:schemeClr val="bg1"/>
                </a:solidFill>
              </a:rPr>
              <a:t>we go again…</a:t>
            </a:r>
            <a:endParaRPr lang="en-US" dirty="0">
              <a:solidFill>
                <a:schemeClr val="bg1"/>
              </a:solidFill>
            </a:endParaRPr>
          </a:p>
        </p:txBody>
      </p:sp>
      <p:pic>
        <p:nvPicPr>
          <p:cNvPr id="1026"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783080"/>
            <a:ext cx="7200900" cy="4219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190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30000" contras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bg1"/>
                </a:solidFill>
                <a:latin typeface="Trebuchet MS" panose="020B0603020202020204" pitchFamily="34" charset="0"/>
              </a:rPr>
              <a:t>Why Public Health Institutes?</a:t>
            </a:r>
            <a:endParaRPr lang="en-US" sz="2800" b="1" dirty="0">
              <a:solidFill>
                <a:schemeClr val="bg1"/>
              </a:solidFill>
              <a:latin typeface="Trebuchet MS" panose="020B0603020202020204" pitchFamily="34" charset="0"/>
            </a:endParaRPr>
          </a:p>
        </p:txBody>
      </p:sp>
      <p:sp>
        <p:nvSpPr>
          <p:cNvPr id="4" name="Text Placeholder 3"/>
          <p:cNvSpPr>
            <a:spLocks noGrp="1"/>
          </p:cNvSpPr>
          <p:nvPr>
            <p:ph type="body" idx="4294967295"/>
          </p:nvPr>
        </p:nvSpPr>
        <p:spPr>
          <a:xfrm>
            <a:off x="533400" y="1600200"/>
            <a:ext cx="8077200" cy="4526280"/>
          </a:xfrm>
        </p:spPr>
        <p:txBody>
          <a:bodyPr/>
          <a:lstStyle/>
          <a:p>
            <a:pPr marL="914400" lvl="1" indent="-457200">
              <a:lnSpc>
                <a:spcPct val="80000"/>
              </a:lnSpc>
              <a:buFontTx/>
              <a:buAutoNum type="arabicPeriod"/>
            </a:pPr>
            <a:r>
              <a:rPr lang="en-US" altLang="en-US" dirty="0">
                <a:solidFill>
                  <a:schemeClr val="bg1"/>
                </a:solidFill>
              </a:rPr>
              <a:t>GROWING RECOGNITION THAT PUBLIC HEALTH IS NOT THE EXCLUSIVE ROLE OF GOVERNMENT</a:t>
            </a:r>
          </a:p>
          <a:p>
            <a:pPr marL="914400" lvl="1" indent="-457200">
              <a:lnSpc>
                <a:spcPct val="80000"/>
              </a:lnSpc>
              <a:buFontTx/>
              <a:buAutoNum type="arabicPeriod"/>
            </a:pPr>
            <a:endParaRPr lang="en-US" altLang="en-US" dirty="0">
              <a:solidFill>
                <a:schemeClr val="bg1"/>
              </a:solidFill>
            </a:endParaRPr>
          </a:p>
          <a:p>
            <a:pPr marL="914400" lvl="1" indent="-457200">
              <a:lnSpc>
                <a:spcPct val="80000"/>
              </a:lnSpc>
              <a:buFontTx/>
              <a:buAutoNum type="arabicPeriod"/>
            </a:pPr>
            <a:r>
              <a:rPr lang="en-US" altLang="en-US" dirty="0">
                <a:solidFill>
                  <a:schemeClr val="bg1"/>
                </a:solidFill>
              </a:rPr>
              <a:t>INCREASED FOCUS ON INTERSECTORAL WORK TO ADDRESS SOCIAL DETERMINANTS OF HEALTH</a:t>
            </a:r>
          </a:p>
          <a:p>
            <a:pPr marL="914400" lvl="1" indent="-457200">
              <a:lnSpc>
                <a:spcPct val="80000"/>
              </a:lnSpc>
              <a:buFontTx/>
              <a:buAutoNum type="arabicPeriod"/>
            </a:pPr>
            <a:endParaRPr lang="en-US" altLang="en-US" dirty="0">
              <a:solidFill>
                <a:schemeClr val="bg1"/>
              </a:solidFill>
            </a:endParaRPr>
          </a:p>
          <a:p>
            <a:pPr marL="914400" lvl="1" indent="-457200">
              <a:lnSpc>
                <a:spcPct val="80000"/>
              </a:lnSpc>
              <a:buFontTx/>
              <a:buAutoNum type="arabicPeriod"/>
            </a:pPr>
            <a:r>
              <a:rPr lang="en-US" altLang="en-US" dirty="0">
                <a:solidFill>
                  <a:schemeClr val="bg1"/>
                </a:solidFill>
              </a:rPr>
              <a:t>GOVERNMENTS , FOUNDATIONS, AND OTHER ORGANIZATIONS REALIZE THEY CAN ENGAGE PHIs TO HELP THEM DO THINGS MORE EFFICIENTLY.</a:t>
            </a:r>
          </a:p>
          <a:p>
            <a:pPr marL="1200150" lvl="1" indent="-457200">
              <a:lnSpc>
                <a:spcPct val="80000"/>
              </a:lnSpc>
              <a:buNone/>
            </a:pPr>
            <a:r>
              <a:rPr lang="en-US" altLang="en-US" dirty="0">
                <a:solidFill>
                  <a:schemeClr val="bg1"/>
                </a:solidFill>
              </a:rPr>
              <a:t>	A. Move quickly with less bureaucracy</a:t>
            </a:r>
          </a:p>
          <a:p>
            <a:pPr marL="1200150" lvl="1" indent="-457200">
              <a:lnSpc>
                <a:spcPct val="80000"/>
              </a:lnSpc>
              <a:buNone/>
            </a:pPr>
            <a:r>
              <a:rPr lang="en-US" altLang="en-US" dirty="0">
                <a:solidFill>
                  <a:schemeClr val="bg1"/>
                </a:solidFill>
              </a:rPr>
              <a:t>	B. Hire staff</a:t>
            </a:r>
          </a:p>
          <a:p>
            <a:pPr marL="1200150" lvl="1" indent="-457200">
              <a:lnSpc>
                <a:spcPct val="80000"/>
              </a:lnSpc>
              <a:buNone/>
            </a:pPr>
            <a:r>
              <a:rPr lang="en-US" altLang="en-US" dirty="0">
                <a:solidFill>
                  <a:schemeClr val="bg1"/>
                </a:solidFill>
              </a:rPr>
              <a:t>	C. Give Voice</a:t>
            </a:r>
          </a:p>
          <a:p>
            <a:pPr marL="1200150" lvl="1" indent="-457200">
              <a:lnSpc>
                <a:spcPct val="80000"/>
              </a:lnSpc>
              <a:buNone/>
            </a:pPr>
            <a:r>
              <a:rPr lang="en-US" altLang="en-US" dirty="0">
                <a:solidFill>
                  <a:schemeClr val="bg1"/>
                </a:solidFill>
              </a:rPr>
              <a:t>	D. Build partnerships</a:t>
            </a:r>
          </a:p>
          <a:p>
            <a:pPr marL="1200150" lvl="1" indent="-228600">
              <a:lnSpc>
                <a:spcPct val="80000"/>
              </a:lnSpc>
              <a:buNone/>
            </a:pPr>
            <a:r>
              <a:rPr lang="en-US" altLang="en-US" dirty="0">
                <a:solidFill>
                  <a:schemeClr val="bg1"/>
                </a:solidFill>
              </a:rPr>
              <a:t>	E. Re-grant and manage subcontractors</a:t>
            </a:r>
          </a:p>
          <a:p>
            <a:pPr marL="1200150" lvl="1" indent="-457200">
              <a:lnSpc>
                <a:spcPct val="80000"/>
              </a:lnSpc>
              <a:buNone/>
            </a:pPr>
            <a:r>
              <a:rPr lang="en-US" altLang="en-US" dirty="0">
                <a:solidFill>
                  <a:schemeClr val="bg1"/>
                </a:solidFill>
              </a:rPr>
              <a:t>	F. Act as Fiscal Agent</a:t>
            </a:r>
          </a:p>
          <a:p>
            <a:pPr>
              <a:spcAft>
                <a:spcPts val="600"/>
              </a:spcAft>
            </a:pPr>
            <a:endParaRPr lang="en-US" sz="2400" dirty="0">
              <a:solidFill>
                <a:schemeClr val="bg1"/>
              </a:solidFill>
            </a:endParaRPr>
          </a:p>
        </p:txBody>
      </p:sp>
    </p:spTree>
    <p:extLst>
      <p:ext uri="{BB962C8B-B14F-4D97-AF65-F5344CB8AC3E}">
        <p14:creationId xmlns:p14="http://schemas.microsoft.com/office/powerpoint/2010/main" val="407704575"/>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533400"/>
            <a:ext cx="8382000" cy="1539240"/>
          </a:xfrm>
        </p:spPr>
        <p:txBody>
          <a:bodyPr>
            <a:noAutofit/>
          </a:bodyPr>
          <a:lstStyle/>
          <a:p>
            <a:pPr marL="0" indent="0" algn="ctr">
              <a:spcBef>
                <a:spcPts val="0"/>
              </a:spcBef>
              <a:spcAft>
                <a:spcPts val="1600"/>
              </a:spcAft>
              <a:buNone/>
            </a:pPr>
            <a:r>
              <a:rPr lang="en-US" sz="4800" dirty="0" smtClean="0">
                <a:solidFill>
                  <a:schemeClr val="bg1"/>
                </a:solidFill>
                <a:latin typeface="+mn-lt"/>
              </a:rPr>
              <a:t>PHI Capacity Survey</a:t>
            </a:r>
            <a:endParaRPr lang="en-US" sz="4800" dirty="0" smtClean="0">
              <a:solidFill>
                <a:schemeClr val="bg1"/>
              </a:solidFill>
              <a:latin typeface="+mn-lt"/>
            </a:endParaRPr>
          </a:p>
        </p:txBody>
      </p:sp>
      <p:sp>
        <p:nvSpPr>
          <p:cNvPr id="2" name="Rectangle 1"/>
          <p:cNvSpPr/>
          <p:nvPr/>
        </p:nvSpPr>
        <p:spPr>
          <a:xfrm>
            <a:off x="533400" y="1222500"/>
            <a:ext cx="7848600" cy="5262979"/>
          </a:xfrm>
          <a:prstGeom prst="rect">
            <a:avLst/>
          </a:prstGeom>
        </p:spPr>
        <p:txBody>
          <a:bodyPr wrap="square">
            <a:spAutoFit/>
          </a:bodyPr>
          <a:lstStyle/>
          <a:p>
            <a:r>
              <a:rPr lang="en-US" altLang="en-US" sz="2800" dirty="0">
                <a:solidFill>
                  <a:schemeClr val="bg1"/>
                </a:solidFill>
                <a:ea typeface="ＭＳ Ｐゴシック" panose="020B0600070205080204" pitchFamily="34" charset="-128"/>
              </a:rPr>
              <a:t>Survey was launched March 26</a:t>
            </a:r>
            <a:r>
              <a:rPr lang="en-US" altLang="en-US" sz="2800" baseline="30000" dirty="0">
                <a:solidFill>
                  <a:schemeClr val="bg1"/>
                </a:solidFill>
                <a:ea typeface="ＭＳ Ｐゴシック" panose="020B0600070205080204" pitchFamily="34" charset="-128"/>
              </a:rPr>
              <a:t>th</a:t>
            </a:r>
            <a:r>
              <a:rPr lang="en-US" altLang="en-US" sz="2800" dirty="0">
                <a:solidFill>
                  <a:schemeClr val="bg1"/>
                </a:solidFill>
                <a:ea typeface="ＭＳ Ｐゴシック" panose="020B0600070205080204" pitchFamily="34" charset="-128"/>
              </a:rPr>
              <a:t> and closed around April </a:t>
            </a:r>
            <a:r>
              <a:rPr lang="en-US" altLang="en-US" sz="2800" dirty="0" smtClean="0">
                <a:solidFill>
                  <a:schemeClr val="bg1"/>
                </a:solidFill>
                <a:ea typeface="ＭＳ Ｐゴシック" panose="020B0600070205080204" pitchFamily="34" charset="-128"/>
              </a:rPr>
              <a:t>14</a:t>
            </a:r>
          </a:p>
          <a:p>
            <a:endParaRPr lang="en-US" altLang="en-US" sz="2800" dirty="0">
              <a:solidFill>
                <a:schemeClr val="bg1"/>
              </a:solidFill>
              <a:ea typeface="ＭＳ Ｐゴシック" panose="020B0600070205080204" pitchFamily="34" charset="-128"/>
            </a:endParaRPr>
          </a:p>
          <a:p>
            <a:r>
              <a:rPr lang="en-US" altLang="en-US" sz="2800" dirty="0">
                <a:solidFill>
                  <a:schemeClr val="bg1"/>
                </a:solidFill>
                <a:ea typeface="ＭＳ Ｐゴシック" panose="020B0600070205080204" pitchFamily="34" charset="-128"/>
              </a:rPr>
              <a:t>It was conducted using </a:t>
            </a:r>
            <a:r>
              <a:rPr lang="en-US" altLang="en-US" sz="2800" dirty="0" smtClean="0">
                <a:solidFill>
                  <a:schemeClr val="bg1"/>
                </a:solidFill>
                <a:ea typeface="ＭＳ Ｐゴシック" panose="020B0600070205080204" pitchFamily="34" charset="-128"/>
              </a:rPr>
              <a:t>Qualtrics</a:t>
            </a:r>
          </a:p>
          <a:p>
            <a:endParaRPr lang="en-US" altLang="en-US" sz="2800" dirty="0">
              <a:solidFill>
                <a:schemeClr val="bg1"/>
              </a:solidFill>
              <a:ea typeface="ＭＳ Ｐゴシック" panose="020B0600070205080204" pitchFamily="34" charset="-128"/>
            </a:endParaRPr>
          </a:p>
          <a:p>
            <a:r>
              <a:rPr lang="en-US" altLang="en-US" sz="2800" dirty="0">
                <a:solidFill>
                  <a:schemeClr val="bg1"/>
                </a:solidFill>
                <a:ea typeface="ＭＳ Ｐゴシック" panose="020B0600070205080204" pitchFamily="34" charset="-128"/>
              </a:rPr>
              <a:t>Survey was sent to staff at each NNPHI member institute.  When known, the survey was sent specifically to the HIA-related staff</a:t>
            </a:r>
          </a:p>
          <a:p>
            <a:r>
              <a:rPr lang="en-US" altLang="en-US" sz="2800" dirty="0">
                <a:solidFill>
                  <a:schemeClr val="bg1"/>
                </a:solidFill>
                <a:ea typeface="ＭＳ Ｐゴシック" panose="020B0600070205080204" pitchFamily="34" charset="-128"/>
              </a:rPr>
              <a:t>Members were asked to select one representative to complete the </a:t>
            </a:r>
            <a:r>
              <a:rPr lang="en-US" altLang="en-US" sz="2800" dirty="0" smtClean="0">
                <a:solidFill>
                  <a:schemeClr val="bg1"/>
                </a:solidFill>
                <a:ea typeface="ＭＳ Ｐゴシック" panose="020B0600070205080204" pitchFamily="34" charset="-128"/>
              </a:rPr>
              <a:t>survey</a:t>
            </a:r>
          </a:p>
          <a:p>
            <a:endParaRPr lang="en-US" altLang="en-US" sz="2800" dirty="0">
              <a:solidFill>
                <a:schemeClr val="bg1"/>
              </a:solidFill>
              <a:ea typeface="ＭＳ Ｐゴシック" panose="020B0600070205080204" pitchFamily="34" charset="-128"/>
            </a:endParaRPr>
          </a:p>
          <a:p>
            <a:r>
              <a:rPr lang="en-US" altLang="en-US" sz="2800" dirty="0">
                <a:solidFill>
                  <a:schemeClr val="bg1"/>
                </a:solidFill>
                <a:ea typeface="ＭＳ Ｐゴシック" panose="020B0600070205080204" pitchFamily="34" charset="-128"/>
              </a:rPr>
              <a:t>Received 26 responses total</a:t>
            </a:r>
          </a:p>
        </p:txBody>
      </p:sp>
    </p:spTree>
    <p:extLst>
      <p:ext uri="{BB962C8B-B14F-4D97-AF65-F5344CB8AC3E}">
        <p14:creationId xmlns:p14="http://schemas.microsoft.com/office/powerpoint/2010/main" val="244095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825"/>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19118" y="1371601"/>
            <a:ext cx="7862882" cy="2104552"/>
            <a:chOff x="519110" y="1094952"/>
            <a:chExt cx="7862882" cy="2069729"/>
          </a:xfrm>
        </p:grpSpPr>
        <p:sp>
          <p:nvSpPr>
            <p:cNvPr id="10244" name="AutoShape 4"/>
            <p:cNvSpPr>
              <a:spLocks/>
            </p:cNvSpPr>
            <p:nvPr/>
          </p:nvSpPr>
          <p:spPr bwMode="auto">
            <a:xfrm>
              <a:off x="1014411" y="2628900"/>
              <a:ext cx="3633787" cy="5357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242888">
                <a:lnSpc>
                  <a:spcPct val="120000"/>
                </a:lnSpc>
                <a:spcBef>
                  <a:spcPts val="638"/>
                </a:spcBef>
                <a:defRPr/>
              </a:pPr>
              <a:endParaRPr lang="es-ES" sz="1400" b="1" dirty="0">
                <a:solidFill>
                  <a:srgbClr val="FFFFFF"/>
                </a:solidFill>
                <a:ea typeface="ＭＳ Ｐゴシック" charset="0"/>
                <a:cs typeface="Arial" panose="020B0604020202020204" pitchFamily="34" charset="0"/>
              </a:endParaRPr>
            </a:p>
          </p:txBody>
        </p:sp>
        <p:sp>
          <p:nvSpPr>
            <p:cNvPr id="10245" name="Line 5"/>
            <p:cNvSpPr>
              <a:spLocks noChangeShapeType="1"/>
            </p:cNvSpPr>
            <p:nvPr/>
          </p:nvSpPr>
          <p:spPr bwMode="auto">
            <a:xfrm>
              <a:off x="1014413" y="2476500"/>
              <a:ext cx="3633785"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100">
                <a:solidFill>
                  <a:srgbClr val="6C6C6C"/>
                </a:solidFill>
                <a:effectLst>
                  <a:outerShdw blurRad="38100" dist="38100" dir="2700000" algn="tl">
                    <a:srgbClr val="DDDDDD"/>
                  </a:outerShdw>
                </a:effectLst>
                <a:latin typeface="Gill Sans" charset="0"/>
                <a:ea typeface="ＭＳ Ｐゴシック" charset="0"/>
                <a:sym typeface="Gill Sans" charset="0"/>
              </a:endParaRPr>
            </a:p>
          </p:txBody>
        </p:sp>
        <p:sp>
          <p:nvSpPr>
            <p:cNvPr id="2" name="TextBox 1"/>
            <p:cNvSpPr txBox="1"/>
            <p:nvPr/>
          </p:nvSpPr>
          <p:spPr>
            <a:xfrm>
              <a:off x="519110" y="1094952"/>
              <a:ext cx="7862882" cy="1059394"/>
            </a:xfrm>
            <a:prstGeom prst="rect">
              <a:avLst/>
            </a:prstGeom>
            <a:noFill/>
          </p:spPr>
          <p:txBody>
            <a:bodyPr wrap="square" rtlCol="0">
              <a:spAutoFit/>
            </a:bodyPr>
            <a:lstStyle/>
            <a:p>
              <a:r>
                <a:rPr lang="en-US" sz="3200" dirty="0" smtClean="0">
                  <a:solidFill>
                    <a:srgbClr val="FFFFFF"/>
                  </a:solidFill>
                  <a:latin typeface="Trebuchet MS" panose="020B0603020202020204" pitchFamily="34" charset="0"/>
                </a:rPr>
                <a:t>What we heard: </a:t>
              </a:r>
            </a:p>
            <a:p>
              <a:r>
                <a:rPr lang="en-US" sz="3200" dirty="0" smtClean="0">
                  <a:solidFill>
                    <a:srgbClr val="FFFFFF"/>
                  </a:solidFill>
                  <a:latin typeface="Trebuchet MS" panose="020B0603020202020204" pitchFamily="34" charset="0"/>
                </a:rPr>
                <a:t>Value of HIA on the state level</a:t>
              </a:r>
              <a:endParaRPr lang="en-US" sz="3200" dirty="0">
                <a:solidFill>
                  <a:srgbClr val="FFFFFF"/>
                </a:solidFill>
                <a:latin typeface="Trebuchet MS" panose="020B0603020202020204" pitchFamily="34" charset="0"/>
              </a:endParaRPr>
            </a:p>
          </p:txBody>
        </p:sp>
      </p:grpSp>
      <p:sp>
        <p:nvSpPr>
          <p:cNvPr id="5" name="TextBox 4"/>
          <p:cNvSpPr txBox="1"/>
          <p:nvPr/>
        </p:nvSpPr>
        <p:spPr>
          <a:xfrm>
            <a:off x="1219200" y="2931356"/>
            <a:ext cx="6629400" cy="3847207"/>
          </a:xfrm>
          <a:prstGeom prst="rect">
            <a:avLst/>
          </a:prstGeom>
          <a:noFill/>
        </p:spPr>
        <p:txBody>
          <a:bodyPr wrap="square" rtlCol="0">
            <a:spAutoFit/>
          </a:bodyPr>
          <a:lstStyle/>
          <a:p>
            <a:endParaRPr lang="en-US" sz="2800" i="1" dirty="0" smtClean="0">
              <a:solidFill>
                <a:schemeClr val="bg1"/>
              </a:solidFill>
              <a:latin typeface="Trebuchet MS" panose="020B0603020202020204" pitchFamily="34" charset="0"/>
            </a:endParaRPr>
          </a:p>
          <a:p>
            <a:r>
              <a:rPr lang="en-US" sz="4000" i="1" dirty="0">
                <a:solidFill>
                  <a:schemeClr val="bg1"/>
                </a:solidFill>
              </a:rPr>
              <a:t>“HIAs help people understand and commit to the idea that a policy might be affecting health”</a:t>
            </a:r>
            <a:endParaRPr lang="en-US" sz="4000" i="1" dirty="0">
              <a:solidFill>
                <a:schemeClr val="bg1"/>
              </a:solidFill>
              <a:latin typeface="Trebuchet MS" panose="020B0603020202020204" pitchFamily="34" charset="0"/>
            </a:endParaRPr>
          </a:p>
          <a:p>
            <a:endParaRPr lang="en-US" sz="2800" i="1" dirty="0">
              <a:solidFill>
                <a:schemeClr val="bg1"/>
              </a:solidFill>
              <a:latin typeface="Trebuchet MS" panose="020B0603020202020204" pitchFamily="34" charset="0"/>
            </a:endParaRPr>
          </a:p>
          <a:p>
            <a:endParaRPr lang="en-US" sz="2800" i="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65268246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825"/>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19118" y="1371601"/>
            <a:ext cx="7862882" cy="2104552"/>
            <a:chOff x="519110" y="1094952"/>
            <a:chExt cx="7862882" cy="2069729"/>
          </a:xfrm>
        </p:grpSpPr>
        <p:sp>
          <p:nvSpPr>
            <p:cNvPr id="10244" name="AutoShape 4"/>
            <p:cNvSpPr>
              <a:spLocks/>
            </p:cNvSpPr>
            <p:nvPr/>
          </p:nvSpPr>
          <p:spPr bwMode="auto">
            <a:xfrm>
              <a:off x="1014411" y="2628900"/>
              <a:ext cx="3633787" cy="5357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242888">
                <a:lnSpc>
                  <a:spcPct val="120000"/>
                </a:lnSpc>
                <a:spcBef>
                  <a:spcPts val="638"/>
                </a:spcBef>
                <a:defRPr/>
              </a:pPr>
              <a:endParaRPr lang="es-ES" sz="1400" b="1" dirty="0">
                <a:solidFill>
                  <a:srgbClr val="FFFFFF"/>
                </a:solidFill>
                <a:ea typeface="ＭＳ Ｐゴシック" charset="0"/>
                <a:cs typeface="Arial" panose="020B0604020202020204" pitchFamily="34" charset="0"/>
              </a:endParaRPr>
            </a:p>
          </p:txBody>
        </p:sp>
        <p:sp>
          <p:nvSpPr>
            <p:cNvPr id="10245" name="Line 5"/>
            <p:cNvSpPr>
              <a:spLocks noChangeShapeType="1"/>
            </p:cNvSpPr>
            <p:nvPr/>
          </p:nvSpPr>
          <p:spPr bwMode="auto">
            <a:xfrm>
              <a:off x="1014413" y="2476500"/>
              <a:ext cx="3633785"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100">
                <a:solidFill>
                  <a:srgbClr val="6C6C6C"/>
                </a:solidFill>
                <a:effectLst>
                  <a:outerShdw blurRad="38100" dist="38100" dir="2700000" algn="tl">
                    <a:srgbClr val="DDDDDD"/>
                  </a:outerShdw>
                </a:effectLst>
                <a:latin typeface="Gill Sans" charset="0"/>
                <a:ea typeface="ＭＳ Ｐゴシック" charset="0"/>
                <a:sym typeface="Gill Sans" charset="0"/>
              </a:endParaRPr>
            </a:p>
          </p:txBody>
        </p:sp>
        <p:sp>
          <p:nvSpPr>
            <p:cNvPr id="2" name="TextBox 1"/>
            <p:cNvSpPr txBox="1"/>
            <p:nvPr/>
          </p:nvSpPr>
          <p:spPr>
            <a:xfrm>
              <a:off x="519110" y="1094952"/>
              <a:ext cx="7862882" cy="1059394"/>
            </a:xfrm>
            <a:prstGeom prst="rect">
              <a:avLst/>
            </a:prstGeom>
            <a:noFill/>
          </p:spPr>
          <p:txBody>
            <a:bodyPr wrap="square" rtlCol="0">
              <a:spAutoFit/>
            </a:bodyPr>
            <a:lstStyle/>
            <a:p>
              <a:r>
                <a:rPr lang="en-US" sz="3200" dirty="0" smtClean="0">
                  <a:solidFill>
                    <a:srgbClr val="FFFFFF"/>
                  </a:solidFill>
                  <a:latin typeface="Trebuchet MS" panose="020B0603020202020204" pitchFamily="34" charset="0"/>
                </a:rPr>
                <a:t>What we heard: </a:t>
              </a:r>
            </a:p>
            <a:p>
              <a:r>
                <a:rPr lang="en-US" sz="3200" dirty="0" smtClean="0">
                  <a:solidFill>
                    <a:srgbClr val="FFFFFF"/>
                  </a:solidFill>
                  <a:latin typeface="Trebuchet MS" panose="020B0603020202020204" pitchFamily="34" charset="0"/>
                </a:rPr>
                <a:t>Value of HIA on the state level</a:t>
              </a:r>
              <a:endParaRPr lang="en-US" sz="3200" dirty="0">
                <a:solidFill>
                  <a:srgbClr val="FFFFFF"/>
                </a:solidFill>
                <a:latin typeface="Trebuchet MS" panose="020B0603020202020204" pitchFamily="34" charset="0"/>
              </a:endParaRPr>
            </a:p>
          </p:txBody>
        </p:sp>
      </p:grpSp>
      <p:sp>
        <p:nvSpPr>
          <p:cNvPr id="5" name="TextBox 4"/>
          <p:cNvSpPr txBox="1"/>
          <p:nvPr/>
        </p:nvSpPr>
        <p:spPr>
          <a:xfrm>
            <a:off x="519118" y="2931356"/>
            <a:ext cx="7329482" cy="4401205"/>
          </a:xfrm>
          <a:prstGeom prst="rect">
            <a:avLst/>
          </a:prstGeom>
          <a:noFill/>
        </p:spPr>
        <p:txBody>
          <a:bodyPr wrap="square" rtlCol="0">
            <a:spAutoFit/>
          </a:bodyPr>
          <a:lstStyle/>
          <a:p>
            <a:endParaRPr lang="en-US" sz="2800" i="1" dirty="0" smtClean="0">
              <a:solidFill>
                <a:srgbClr val="FFFFFF"/>
              </a:solidFill>
              <a:latin typeface="Trebuchet MS" panose="020B0603020202020204" pitchFamily="34" charset="0"/>
            </a:endParaRPr>
          </a:p>
          <a:p>
            <a:pPr lvl="0"/>
            <a:r>
              <a:rPr lang="en-US" sz="2800" dirty="0" smtClean="0">
                <a:solidFill>
                  <a:schemeClr val="bg1"/>
                </a:solidFill>
              </a:rPr>
              <a:t>One interviewee </a:t>
            </a:r>
            <a:r>
              <a:rPr lang="en-US" sz="2800" dirty="0">
                <a:solidFill>
                  <a:schemeClr val="bg1"/>
                </a:solidFill>
              </a:rPr>
              <a:t>explained that HIAs helped her engage in conversations about challenging issues with legislators or policymakers and those in areas traditionally considered non-health sectors. “</a:t>
            </a:r>
            <a:r>
              <a:rPr lang="en-US" sz="2800" i="1" dirty="0">
                <a:solidFill>
                  <a:schemeClr val="bg1"/>
                </a:solidFill>
              </a:rPr>
              <a:t>This [the HIA] was a way to talk to them about something very concrete</a:t>
            </a:r>
            <a:r>
              <a:rPr lang="en-US" sz="2800" dirty="0">
                <a:solidFill>
                  <a:schemeClr val="bg1"/>
                </a:solidFill>
              </a:rPr>
              <a:t>,” she said.</a:t>
            </a:r>
            <a:endParaRPr lang="en-US" sz="2800" dirty="0">
              <a:solidFill>
                <a:schemeClr val="bg1"/>
              </a:solidFill>
              <a:latin typeface="Trebuchet MS" panose="020B0603020202020204" pitchFamily="34" charset="0"/>
            </a:endParaRPr>
          </a:p>
          <a:p>
            <a:endParaRPr lang="en-US" sz="2800" i="1" dirty="0">
              <a:solidFill>
                <a:srgbClr val="FFFFFF"/>
              </a:solidFill>
              <a:latin typeface="Trebuchet MS" panose="020B0603020202020204" pitchFamily="34" charset="0"/>
            </a:endParaRPr>
          </a:p>
          <a:p>
            <a:endParaRPr lang="en-US" sz="2800" i="1"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233317696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NNPHI General Theme">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NNPHI">
      <a:majorFont>
        <a:latin typeface="Trebuchet MS"/>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NNPHI General Template_4-8-15">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NCCPHT Font">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NNPHI General Theme">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Custom 1">
      <a:majorFont>
        <a:latin typeface="Trebuchet MS"/>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NNPHI General Template_4-8-15">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NCCPHT Font">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3_NNPHI General Template_4-8-15">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NCCPHT Font">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5_NNPHI General Template_4-8-15">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NCCPHT Font">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NNPHI General Template_4-7-15">
  <a:themeElements>
    <a:clrScheme name="NNPHI General Presentation">
      <a:dk1>
        <a:srgbClr val="6C6C6C"/>
      </a:dk1>
      <a:lt1>
        <a:srgbClr val="FFFFFF"/>
      </a:lt1>
      <a:dk2>
        <a:srgbClr val="D8D8D8"/>
      </a:dk2>
      <a:lt2>
        <a:srgbClr val="FFFFFF"/>
      </a:lt2>
      <a:accent1>
        <a:srgbClr val="6D2D84"/>
      </a:accent1>
      <a:accent2>
        <a:srgbClr val="002060"/>
      </a:accent2>
      <a:accent3>
        <a:srgbClr val="0099CE"/>
      </a:accent3>
      <a:accent4>
        <a:srgbClr val="D5E3FF"/>
      </a:accent4>
      <a:accent5>
        <a:srgbClr val="6D2D84"/>
      </a:accent5>
      <a:accent6>
        <a:srgbClr val="6D2D84"/>
      </a:accent6>
      <a:hlink>
        <a:srgbClr val="0099CE"/>
      </a:hlink>
      <a:folHlink>
        <a:srgbClr val="6D2D84"/>
      </a:folHlink>
    </a:clrScheme>
    <a:fontScheme name="NNPHI">
      <a:majorFont>
        <a:latin typeface="Trebuchet MS"/>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3127</TotalTime>
  <Words>1452</Words>
  <Application>Microsoft Office PowerPoint</Application>
  <PresentationFormat>On-screen Show (4:3)</PresentationFormat>
  <Paragraphs>91</Paragraphs>
  <Slides>13</Slides>
  <Notes>10</Notes>
  <HiddenSlides>0</HiddenSlides>
  <MMClips>0</MMClips>
  <ScaleCrop>false</ScaleCrop>
  <HeadingPairs>
    <vt:vector size="4" baseType="variant">
      <vt:variant>
        <vt:lpstr>Theme</vt:lpstr>
      </vt:variant>
      <vt:variant>
        <vt:i4>7</vt:i4>
      </vt:variant>
      <vt:variant>
        <vt:lpstr>Slide Titles</vt:lpstr>
      </vt:variant>
      <vt:variant>
        <vt:i4>13</vt:i4>
      </vt:variant>
    </vt:vector>
  </HeadingPairs>
  <TitlesOfParts>
    <vt:vector size="20" baseType="lpstr">
      <vt:lpstr>1_NNPHI General Theme</vt:lpstr>
      <vt:lpstr>NNPHI General Template_4-8-15</vt:lpstr>
      <vt:lpstr>NNPHI General Theme</vt:lpstr>
      <vt:lpstr>2_NNPHI General Template_4-8-15</vt:lpstr>
      <vt:lpstr>3_NNPHI General Template_4-8-15</vt:lpstr>
      <vt:lpstr>5_NNPHI General Template_4-8-15</vt:lpstr>
      <vt:lpstr>NNPHI General Template_4-7-15</vt:lpstr>
      <vt:lpstr>HIA and State Policy Making: The Public Health Institute Model</vt:lpstr>
      <vt:lpstr>PowerPoint Presentation</vt:lpstr>
      <vt:lpstr>PowerPoint Presentation</vt:lpstr>
      <vt:lpstr>PowerPoint Presentation</vt:lpstr>
      <vt:lpstr>Here we go again…</vt:lpstr>
      <vt:lpstr>Why Public Health Institutes?</vt:lpstr>
      <vt:lpstr>PowerPoint Presentation</vt:lpstr>
      <vt:lpstr>PowerPoint Presentation</vt:lpstr>
      <vt:lpstr>PowerPoint Presentation</vt:lpstr>
      <vt:lpstr>PowerPoint Presentation</vt:lpstr>
      <vt:lpstr>PowerPoint Presentation</vt:lpstr>
      <vt:lpstr>Lessons Learned  1. Scoping 2. Funding 3. Politics 4. HIA as one tool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Kinabrew;Aliyah Ali</dc:creator>
  <cp:lastModifiedBy>Erin Marziale</cp:lastModifiedBy>
  <cp:revision>164</cp:revision>
  <dcterms:created xsi:type="dcterms:W3CDTF">2013-10-16T19:18:39Z</dcterms:created>
  <dcterms:modified xsi:type="dcterms:W3CDTF">2015-06-14T16:31:31Z</dcterms:modified>
</cp:coreProperties>
</file>