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71" r:id="rId2"/>
    <p:sldId id="272" r:id="rId3"/>
    <p:sldId id="296" r:id="rId4"/>
    <p:sldId id="279" r:id="rId5"/>
    <p:sldId id="297" r:id="rId6"/>
    <p:sldId id="292" r:id="rId7"/>
    <p:sldId id="295" r:id="rId8"/>
    <p:sldId id="287" r:id="rId9"/>
    <p:sldId id="294" r:id="rId10"/>
    <p:sldId id="293" r:id="rId11"/>
    <p:sldId id="289" r:id="rId12"/>
    <p:sldId id="290" r:id="rId13"/>
    <p:sldId id="291" r:id="rId14"/>
    <p:sldId id="275" r:id="rId15"/>
    <p:sldId id="276" r:id="rId1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hodus, Justicia" initials="RJ" lastIdx="11" clrIdx="0">
    <p:extLst>
      <p:ext uri="{19B8F6BF-5375-455C-9EA6-DF929625EA0E}">
        <p15:presenceInfo xmlns:p15="http://schemas.microsoft.com/office/powerpoint/2012/main" userId="S-1-5-21-1339303556-449845944-1601390327-38896" providerId="AD"/>
      </p:ext>
    </p:extLst>
  </p:cmAuthor>
  <p:cmAuthor id="2" name="Pope, Sally" initials="PS" lastIdx="2" clrIdx="1">
    <p:extLst>
      <p:ext uri="{19B8F6BF-5375-455C-9EA6-DF929625EA0E}">
        <p15:presenceInfo xmlns:p15="http://schemas.microsoft.com/office/powerpoint/2012/main" userId="S-1-5-21-1339303556-449845944-1601390327-3583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FFFF00"/>
    <a:srgbClr val="006600"/>
    <a:srgbClr val="E6E0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474" autoAdjust="0"/>
    <p:restoredTop sz="69525" autoAdjust="0"/>
  </p:normalViewPr>
  <p:slideViewPr>
    <p:cSldViewPr>
      <p:cViewPr varScale="1">
        <p:scale>
          <a:sx n="89" d="100"/>
          <a:sy n="89" d="100"/>
        </p:scale>
        <p:origin x="28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3" d="100"/>
          <a:sy n="63" d="100"/>
        </p:scale>
        <p:origin x="196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098" cy="465743"/>
          </a:xfrm>
          <a:prstGeom prst="rect">
            <a:avLst/>
          </a:prstGeom>
        </p:spPr>
        <p:txBody>
          <a:bodyPr vert="horz" lIns="87316" tIns="43658" rIns="87316" bIns="43658" rtlCol="0"/>
          <a:lstStyle>
            <a:lvl1pPr algn="l">
              <a:defRPr sz="1100"/>
            </a:lvl1pPr>
          </a:lstStyle>
          <a:p>
            <a:endParaRPr lang="en-US"/>
          </a:p>
        </p:txBody>
      </p:sp>
      <p:sp>
        <p:nvSpPr>
          <p:cNvPr id="3" name="Date Placeholder 2"/>
          <p:cNvSpPr>
            <a:spLocks noGrp="1"/>
          </p:cNvSpPr>
          <p:nvPr>
            <p:ph type="dt" idx="1"/>
          </p:nvPr>
        </p:nvSpPr>
        <p:spPr>
          <a:xfrm>
            <a:off x="3884414" y="1"/>
            <a:ext cx="2972098" cy="465743"/>
          </a:xfrm>
          <a:prstGeom prst="rect">
            <a:avLst/>
          </a:prstGeom>
        </p:spPr>
        <p:txBody>
          <a:bodyPr vert="horz" lIns="87316" tIns="43658" rIns="87316" bIns="43658" rtlCol="0"/>
          <a:lstStyle>
            <a:lvl1pPr algn="r">
              <a:defRPr sz="1100"/>
            </a:lvl1pPr>
          </a:lstStyle>
          <a:p>
            <a:fld id="{8A3A7C97-BFDA-4D6A-AACC-2C20C3B3C11A}" type="datetimeFigureOut">
              <a:rPr lang="en-US" smtClean="0"/>
              <a:t>6/16/2015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87316" tIns="43658" rIns="87316" bIns="43658" rtlCol="0" anchor="ctr"/>
          <a:lstStyle/>
          <a:p>
            <a:endParaRPr lang="en-US"/>
          </a:p>
        </p:txBody>
      </p:sp>
      <p:sp>
        <p:nvSpPr>
          <p:cNvPr id="5" name="Notes Placeholder 4"/>
          <p:cNvSpPr>
            <a:spLocks noGrp="1"/>
          </p:cNvSpPr>
          <p:nvPr>
            <p:ph type="body" sz="quarter" idx="3"/>
          </p:nvPr>
        </p:nvSpPr>
        <p:spPr>
          <a:xfrm>
            <a:off x="686098" y="4474509"/>
            <a:ext cx="5485805" cy="3659842"/>
          </a:xfrm>
          <a:prstGeom prst="rect">
            <a:avLst/>
          </a:prstGeom>
        </p:spPr>
        <p:txBody>
          <a:bodyPr vert="horz" lIns="87316" tIns="43658" rIns="87316" bIns="43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0658"/>
            <a:ext cx="2972098" cy="465742"/>
          </a:xfrm>
          <a:prstGeom prst="rect">
            <a:avLst/>
          </a:prstGeom>
        </p:spPr>
        <p:txBody>
          <a:bodyPr vert="horz" lIns="87316" tIns="43658" rIns="87316" bIns="43658" rtlCol="0" anchor="b"/>
          <a:lstStyle>
            <a:lvl1pPr algn="l">
              <a:defRPr sz="1100"/>
            </a:lvl1pPr>
          </a:lstStyle>
          <a:p>
            <a:endParaRPr lang="en-US"/>
          </a:p>
        </p:txBody>
      </p:sp>
      <p:sp>
        <p:nvSpPr>
          <p:cNvPr id="7" name="Slide Number Placeholder 6"/>
          <p:cNvSpPr>
            <a:spLocks noGrp="1"/>
          </p:cNvSpPr>
          <p:nvPr>
            <p:ph type="sldNum" sz="quarter" idx="5"/>
          </p:nvPr>
        </p:nvSpPr>
        <p:spPr>
          <a:xfrm>
            <a:off x="3884414" y="8830658"/>
            <a:ext cx="2972098" cy="465742"/>
          </a:xfrm>
          <a:prstGeom prst="rect">
            <a:avLst/>
          </a:prstGeom>
        </p:spPr>
        <p:txBody>
          <a:bodyPr vert="horz" lIns="87316" tIns="43658" rIns="87316" bIns="43658" rtlCol="0" anchor="b"/>
          <a:lstStyle>
            <a:lvl1pPr algn="r">
              <a:defRPr sz="1100"/>
            </a:lvl1pPr>
          </a:lstStyle>
          <a:p>
            <a:fld id="{49F9A142-0E2E-4619-B83F-88D625B081F6}" type="slidenum">
              <a:rPr lang="en-US" smtClean="0"/>
              <a:t>‹#›</a:t>
            </a:fld>
            <a:endParaRPr lang="en-US"/>
          </a:p>
        </p:txBody>
      </p:sp>
    </p:spTree>
    <p:extLst>
      <p:ext uri="{BB962C8B-B14F-4D97-AF65-F5344CB8AC3E}">
        <p14:creationId xmlns:p14="http://schemas.microsoft.com/office/powerpoint/2010/main" val="702940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a:t>
            </a:r>
          </a:p>
          <a:p>
            <a:endParaRPr lang="en-US" dirty="0" smtClean="0"/>
          </a:p>
          <a:p>
            <a:r>
              <a:rPr lang="en-US" dirty="0" smtClean="0"/>
              <a:t>Introductions:</a:t>
            </a:r>
          </a:p>
          <a:p>
            <a:r>
              <a:rPr lang="en-US" dirty="0" smtClean="0"/>
              <a:t>Sally Pope- Public Health Specialist with CSS-</a:t>
            </a:r>
            <a:r>
              <a:rPr lang="en-US" dirty="0" err="1" smtClean="0"/>
              <a:t>Dynamac</a:t>
            </a:r>
            <a:r>
              <a:rPr lang="en-US" dirty="0" smtClean="0"/>
              <a:t>,</a:t>
            </a:r>
            <a:r>
              <a:rPr lang="en-US" baseline="0" dirty="0" smtClean="0"/>
              <a:t> contracted with the EPA</a:t>
            </a:r>
          </a:p>
          <a:p>
            <a:r>
              <a:rPr lang="en-US" baseline="0" dirty="0" smtClean="0"/>
              <a:t>Jonathan Keller- Co-Director of Human Impact Partners</a:t>
            </a:r>
          </a:p>
          <a:p>
            <a:r>
              <a:rPr lang="en-US" baseline="0" dirty="0" smtClean="0"/>
              <a:t>&amp; Florence </a:t>
            </a:r>
            <a:r>
              <a:rPr lang="en-US" baseline="0" dirty="0" err="1" smtClean="0"/>
              <a:t>Fulk</a:t>
            </a:r>
            <a:r>
              <a:rPr lang="en-US" baseline="0" dirty="0" smtClean="0"/>
              <a:t> of the EPA who is the </a:t>
            </a:r>
            <a:r>
              <a:rPr lang="en-US" sz="1200" kern="1200" dirty="0" smtClean="0">
                <a:solidFill>
                  <a:schemeClr val="tx1"/>
                </a:solidFill>
                <a:effectLst/>
                <a:latin typeface="+mn-lt"/>
                <a:ea typeface="+mn-ea"/>
                <a:cs typeface="+mn-cs"/>
              </a:rPr>
              <a:t>Task Lead in the Sustainable and Healthy Communities Research program at the EPA</a:t>
            </a:r>
          </a:p>
          <a:p>
            <a:endParaRPr lang="en-US" sz="12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Quick overview of our HIA work at the EPA:</a:t>
            </a:r>
          </a:p>
          <a:p>
            <a:pPr marL="171450" indent="-171450">
              <a:buFont typeface="Arial" panose="020B0604020202020204" pitchFamily="34" charset="0"/>
              <a:buChar char="•"/>
            </a:pPr>
            <a:r>
              <a:rPr lang="en-US" sz="1000" u="sng" kern="1200" dirty="0" smtClean="0">
                <a:solidFill>
                  <a:schemeClr val="tx1"/>
                </a:solidFill>
                <a:effectLst/>
                <a:latin typeface="+mn-lt"/>
                <a:ea typeface="+mn-ea"/>
                <a:cs typeface="+mn-cs"/>
              </a:rPr>
              <a:t>4 Case studies: 2 almost completed, 2 in the early stages</a:t>
            </a:r>
            <a:r>
              <a:rPr lang="en-US" sz="1000" u="sng" kern="1200" baseline="0" dirty="0" smtClean="0">
                <a:solidFill>
                  <a:schemeClr val="tx1"/>
                </a:solidFill>
                <a:effectLst/>
                <a:latin typeface="+mn-lt"/>
                <a:ea typeface="+mn-ea"/>
                <a:cs typeface="+mn-cs"/>
              </a:rPr>
              <a:t> of HIA.</a:t>
            </a:r>
          </a:p>
          <a:p>
            <a:pPr marL="0" indent="0">
              <a:buFont typeface="Arial" panose="020B0604020202020204" pitchFamily="34" charset="0"/>
              <a:buNone/>
            </a:pPr>
            <a:r>
              <a:rPr lang="en-US" sz="1000" kern="1200" dirty="0" smtClean="0">
                <a:solidFill>
                  <a:schemeClr val="tx1"/>
                </a:solidFill>
                <a:effectLst/>
                <a:latin typeface="+mn-lt"/>
                <a:ea typeface="+mn-ea"/>
                <a:cs typeface="+mn-cs"/>
              </a:rPr>
              <a:t>Wrapping</a:t>
            </a:r>
            <a:r>
              <a:rPr lang="en-US" sz="1000" kern="1200" baseline="0" dirty="0" smtClean="0">
                <a:solidFill>
                  <a:schemeClr val="tx1"/>
                </a:solidFill>
                <a:effectLst/>
                <a:latin typeface="+mn-lt"/>
                <a:ea typeface="+mn-ea"/>
                <a:cs typeface="+mn-cs"/>
              </a:rPr>
              <a:t> up 2 HIA case studies, 1 in Springfield, Massachusetts on renovations to improve environmental conditions in an elementary school &amp; a 2</a:t>
            </a:r>
            <a:r>
              <a:rPr lang="en-US" sz="1000" kern="1200" baseline="30000" dirty="0" smtClean="0">
                <a:solidFill>
                  <a:schemeClr val="tx1"/>
                </a:solidFill>
                <a:effectLst/>
                <a:latin typeface="+mn-lt"/>
                <a:ea typeface="+mn-ea"/>
                <a:cs typeface="+mn-cs"/>
              </a:rPr>
              <a:t>nd</a:t>
            </a:r>
            <a:r>
              <a:rPr lang="en-US" sz="1000" kern="1200" baseline="0" dirty="0" smtClean="0">
                <a:solidFill>
                  <a:schemeClr val="tx1"/>
                </a:solidFill>
                <a:effectLst/>
                <a:latin typeface="+mn-lt"/>
                <a:ea typeface="+mn-ea"/>
                <a:cs typeface="+mn-cs"/>
              </a:rPr>
              <a:t> in Atlanta Georgia on a green infrastructure project &amp; its impacts on water quality. We have two more currently in progress, a scale-up of the Atlanta, GA green infrastructure project to the watershed level &amp; a 2</a:t>
            </a:r>
            <a:r>
              <a:rPr lang="en-US" sz="1000" kern="1200" baseline="30000" dirty="0" smtClean="0">
                <a:solidFill>
                  <a:schemeClr val="tx1"/>
                </a:solidFill>
                <a:effectLst/>
                <a:latin typeface="+mn-lt"/>
                <a:ea typeface="+mn-ea"/>
                <a:cs typeface="+mn-cs"/>
              </a:rPr>
              <a:t>nd</a:t>
            </a:r>
            <a:r>
              <a:rPr lang="en-US" sz="1000" kern="1200" baseline="0" dirty="0" smtClean="0">
                <a:solidFill>
                  <a:schemeClr val="tx1"/>
                </a:solidFill>
                <a:effectLst/>
                <a:latin typeface="+mn-lt"/>
                <a:ea typeface="+mn-ea"/>
                <a:cs typeface="+mn-cs"/>
              </a:rPr>
              <a:t> in Suffolk County, NY on proposed changes to </a:t>
            </a:r>
            <a:r>
              <a:rPr lang="en-US" sz="1000" b="0" i="0" kern="1200" dirty="0" smtClean="0">
                <a:solidFill>
                  <a:schemeClr val="tx1"/>
                </a:solidFill>
                <a:effectLst/>
                <a:latin typeface="+mn-lt"/>
                <a:ea typeface="+mn-ea"/>
                <a:cs typeface="+mn-cs"/>
              </a:rPr>
              <a:t>onsite sewage disposal systems.</a:t>
            </a:r>
          </a:p>
          <a:p>
            <a:pPr marL="171450" indent="-171450">
              <a:buFont typeface="Arial" panose="020B0604020202020204" pitchFamily="34" charset="0"/>
              <a:buChar char="•"/>
            </a:pPr>
            <a:r>
              <a:rPr lang="en-US" sz="1000" b="0" i="0" u="sng" kern="1200" dirty="0" smtClean="0">
                <a:solidFill>
                  <a:schemeClr val="tx1"/>
                </a:solidFill>
                <a:effectLst/>
                <a:latin typeface="+mn-lt"/>
                <a:ea typeface="+mn-ea"/>
                <a:cs typeface="+mn-cs"/>
              </a:rPr>
              <a:t>Report: A Review of HIAs in the US</a:t>
            </a:r>
            <a:r>
              <a:rPr lang="en-US" sz="1000" b="0" i="0" kern="1200" dirty="0" smtClean="0">
                <a:solidFill>
                  <a:schemeClr val="tx1"/>
                </a:solidFill>
                <a:effectLst/>
                <a:latin typeface="+mn-lt"/>
                <a:ea typeface="+mn-ea"/>
                <a:cs typeface="+mn-cs"/>
              </a:rPr>
              <a:t>:</a:t>
            </a:r>
            <a:r>
              <a:rPr lang="en-US" sz="1000" b="0" i="0" kern="1200" baseline="0" dirty="0" smtClean="0">
                <a:solidFill>
                  <a:schemeClr val="tx1"/>
                </a:solidFill>
                <a:effectLst/>
                <a:latin typeface="+mn-lt"/>
                <a:ea typeface="+mn-ea"/>
                <a:cs typeface="+mn-cs"/>
              </a:rPr>
              <a:t> </a:t>
            </a:r>
            <a:r>
              <a:rPr lang="en-US" sz="1000" b="0" i="0" kern="1200" dirty="0" smtClean="0">
                <a:solidFill>
                  <a:schemeClr val="tx1"/>
                </a:solidFill>
                <a:effectLst/>
                <a:latin typeface="+mn-lt"/>
                <a:ea typeface="+mn-ea"/>
                <a:cs typeface="+mn-cs"/>
              </a:rPr>
              <a:t>EPA performed a review of 81 HIAs from the U.S. to get a clear picture of how HIAs are being implemented nationally and to identify potential areas for improving the HIA community of practice. </a:t>
            </a:r>
          </a:p>
          <a:p>
            <a:pPr marL="171450" indent="-171450">
              <a:buFont typeface="Arial" panose="020B0604020202020204" pitchFamily="34" charset="0"/>
              <a:buChar char="•"/>
            </a:pPr>
            <a:r>
              <a:rPr lang="en-US" sz="1000" b="0" i="0" u="sng" kern="1200" baseline="0" dirty="0" smtClean="0">
                <a:solidFill>
                  <a:schemeClr val="tx1"/>
                </a:solidFill>
                <a:effectLst/>
                <a:latin typeface="+mn-lt"/>
                <a:ea typeface="+mn-ea"/>
                <a:cs typeface="+mn-cs"/>
              </a:rPr>
              <a:t>HIA Resource and Tool Compilation</a:t>
            </a:r>
            <a:r>
              <a:rPr lang="en-US" sz="1000" b="0" i="0" kern="1200" dirty="0" smtClean="0">
                <a:solidFill>
                  <a:schemeClr val="tx1"/>
                </a:solidFill>
                <a:effectLst/>
                <a:latin typeface="+mn-lt"/>
                <a:ea typeface="+mn-ea"/>
                <a:cs typeface="+mn-cs"/>
              </a:rPr>
              <a:t>: </a:t>
            </a:r>
            <a:r>
              <a:rPr lang="en-US" sz="1000" b="0" i="0" kern="1200" baseline="0" dirty="0" smtClean="0">
                <a:solidFill>
                  <a:schemeClr val="tx1"/>
                </a:solidFill>
                <a:effectLst/>
                <a:latin typeface="+mn-lt"/>
                <a:ea typeface="+mn-ea"/>
                <a:cs typeface="+mn-cs"/>
              </a:rPr>
              <a:t>a comprehensive list of HIA tools &amp; resources</a:t>
            </a:r>
          </a:p>
          <a:p>
            <a:pPr marL="171450" indent="-171450">
              <a:buFont typeface="Arial" panose="020B0604020202020204" pitchFamily="34" charset="0"/>
              <a:buChar char="•"/>
            </a:pPr>
            <a:r>
              <a:rPr lang="en-US" sz="1000" b="0" i="0" u="sng" kern="1200" baseline="0" dirty="0" smtClean="0">
                <a:solidFill>
                  <a:schemeClr val="tx1"/>
                </a:solidFill>
                <a:effectLst/>
                <a:latin typeface="+mn-lt"/>
                <a:ea typeface="+mn-ea"/>
                <a:cs typeface="+mn-cs"/>
              </a:rPr>
              <a:t>Report</a:t>
            </a:r>
            <a:r>
              <a:rPr lang="en-US" sz="1000" b="0" i="0" u="none" kern="1200" baseline="0" dirty="0" smtClean="0">
                <a:solidFill>
                  <a:schemeClr val="tx1"/>
                </a:solidFill>
                <a:effectLst/>
                <a:latin typeface="+mn-lt"/>
                <a:ea typeface="+mn-ea"/>
                <a:cs typeface="+mn-cs"/>
              </a:rPr>
              <a:t>: </a:t>
            </a:r>
            <a:r>
              <a:rPr lang="en-US" sz="1000" b="0" i="0" u="sng" kern="1200" baseline="0" dirty="0" smtClean="0">
                <a:solidFill>
                  <a:schemeClr val="tx1"/>
                </a:solidFill>
                <a:effectLst/>
                <a:latin typeface="+mn-lt"/>
                <a:ea typeface="+mn-ea"/>
                <a:cs typeface="+mn-cs"/>
              </a:rPr>
              <a:t>HIA as a tool to promote environmental justice &amp; equity at the federal level</a:t>
            </a:r>
            <a:endParaRPr lang="en-US" sz="1000" b="0" i="0" u="sng"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9F9A142-0E2E-4619-B83F-88D625B081F6}" type="slidenum">
              <a:rPr lang="en-US" smtClean="0"/>
              <a:t>1</a:t>
            </a:fld>
            <a:endParaRPr lang="en-US"/>
          </a:p>
        </p:txBody>
      </p:sp>
    </p:spTree>
    <p:extLst>
      <p:ext uri="{BB962C8B-B14F-4D97-AF65-F5344CB8AC3E}">
        <p14:creationId xmlns:p14="http://schemas.microsoft.com/office/powerpoint/2010/main" val="1007489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In the review conducted by EPA of HIAs at the federal level, there were 7 federal HIAs identified </a:t>
            </a:r>
            <a:r>
              <a:rPr lang="en-US" sz="1100" b="1" dirty="0"/>
              <a:t>(out of 17 HIAs identified as having been </a:t>
            </a:r>
            <a:r>
              <a:rPr lang="en-US" sz="1100" b="1" dirty="0" smtClean="0"/>
              <a:t>completed or are currently in progress</a:t>
            </a:r>
            <a:r>
              <a:rPr lang="en-US" sz="1100" b="1" baseline="0" dirty="0" smtClean="0"/>
              <a:t> </a:t>
            </a:r>
            <a:r>
              <a:rPr lang="en-US" sz="1100" b="1" dirty="0" smtClean="0"/>
              <a:t>involving </a:t>
            </a:r>
            <a:r>
              <a:rPr lang="en-US" sz="1100" b="1" dirty="0"/>
              <a:t>federal agencies) </a:t>
            </a:r>
            <a:r>
              <a:rPr lang="en-US" sz="1100" dirty="0"/>
              <a:t>identified that were conducted as part of the NEPA process. They were all conducted in conjunction with the EIS for each action and were either included in the EIS, informed the health section of the EIS, or were included as an Appendix to the EIS.</a:t>
            </a:r>
          </a:p>
          <a:p>
            <a:pPr marL="600298" lvl="1" indent="-163718">
              <a:buFont typeface="Arial" panose="020B0604020202020204" pitchFamily="34" charset="0"/>
              <a:buChar char="•"/>
            </a:pPr>
            <a:r>
              <a:rPr lang="en-US" sz="1100" dirty="0"/>
              <a:t>The first integrated HIA/EIA was conducted in 2007</a:t>
            </a:r>
          </a:p>
          <a:p>
            <a:pPr marL="600298" lvl="1" indent="-163718">
              <a:buFont typeface="Arial" panose="020B0604020202020204" pitchFamily="34" charset="0"/>
              <a:buChar char="•"/>
            </a:pPr>
            <a:r>
              <a:rPr lang="en-US" sz="1100" u="sng" dirty="0"/>
              <a:t>Most took place in Alaska- </a:t>
            </a:r>
            <a:r>
              <a:rPr lang="en-US" sz="1100" u="sng" dirty="0" smtClean="0"/>
              <a:t>and it’s important to note that </a:t>
            </a:r>
            <a:r>
              <a:rPr lang="en-US" sz="1100" u="sng" dirty="0"/>
              <a:t>the </a:t>
            </a:r>
            <a:r>
              <a:rPr lang="en-US" sz="1100" u="sng" dirty="0" smtClean="0"/>
              <a:t>EJ (MLI) </a:t>
            </a:r>
            <a:r>
              <a:rPr lang="en-US" sz="1100" u="sng" dirty="0"/>
              <a:t>populations in these HIAs/EISs were largely Native Alaskan and tribal </a:t>
            </a:r>
            <a:r>
              <a:rPr lang="en-US" sz="1100" u="sng" dirty="0" smtClean="0"/>
              <a:t>populations &amp; were largely</a:t>
            </a:r>
            <a:r>
              <a:rPr lang="en-US" sz="1100" u="sng" baseline="0" dirty="0" smtClean="0"/>
              <a:t> the focus of assessment</a:t>
            </a:r>
            <a:endParaRPr lang="en-US" sz="1100" u="sng" dirty="0"/>
          </a:p>
        </p:txBody>
      </p:sp>
      <p:sp>
        <p:nvSpPr>
          <p:cNvPr id="4" name="Slide Number Placeholder 3"/>
          <p:cNvSpPr>
            <a:spLocks noGrp="1"/>
          </p:cNvSpPr>
          <p:nvPr>
            <p:ph type="sldNum" sz="quarter" idx="10"/>
          </p:nvPr>
        </p:nvSpPr>
        <p:spPr/>
        <p:txBody>
          <a:bodyPr/>
          <a:lstStyle/>
          <a:p>
            <a:fld id="{49F9A142-0E2E-4619-B83F-88D625B081F6}" type="slidenum">
              <a:rPr lang="en-US" smtClean="0"/>
              <a:t>10</a:t>
            </a:fld>
            <a:endParaRPr lang="en-US"/>
          </a:p>
        </p:txBody>
      </p:sp>
    </p:spTree>
    <p:extLst>
      <p:ext uri="{BB962C8B-B14F-4D97-AF65-F5344CB8AC3E}">
        <p14:creationId xmlns:p14="http://schemas.microsoft.com/office/powerpoint/2010/main" val="1882150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Most of the federal HIAs conducted as part of the NEPA process were rapid HIAs, so there was not the rigor in data analysis of a comprehensive HIA, but there were a number of strategies used in these HIAs to meet EJ requirements.</a:t>
            </a:r>
          </a:p>
          <a:p>
            <a:pPr marL="163718" indent="-163718">
              <a:buFont typeface="Arial" panose="020B0604020202020204" pitchFamily="34" charset="0"/>
              <a:buChar char="•"/>
            </a:pPr>
            <a:r>
              <a:rPr lang="en-US" sz="1100" dirty="0"/>
              <a:t>Identification of MLI populations</a:t>
            </a:r>
          </a:p>
          <a:p>
            <a:pPr marL="600298" lvl="1" indent="-163718">
              <a:buFont typeface="Arial" panose="020B0604020202020204" pitchFamily="34" charset="0"/>
              <a:buChar char="•"/>
            </a:pPr>
            <a:r>
              <a:rPr lang="en-US" sz="1100" dirty="0"/>
              <a:t>Followed CEQ Guidelines for identifying minority and low-income populations</a:t>
            </a:r>
          </a:p>
          <a:p>
            <a:pPr marL="1091451" lvl="2" indent="-218290">
              <a:buFont typeface="+mj-lt"/>
              <a:buAutoNum type="arabicPeriod"/>
            </a:pPr>
            <a:r>
              <a:rPr lang="en-US" sz="1100" dirty="0"/>
              <a:t>The minority or low-income population of the affected area exceeds 50%; or</a:t>
            </a:r>
          </a:p>
          <a:p>
            <a:pPr marL="1091451" lvl="2" indent="-218290">
              <a:buFont typeface="+mj-lt"/>
              <a:buAutoNum type="arabicPeriod"/>
            </a:pPr>
            <a:r>
              <a:rPr lang="en-US" sz="1100" dirty="0"/>
              <a:t>The minority or low-income population percentage of the affected area is greater than the minority population percentage in the general population or other appropriate unit of geographic analysis</a:t>
            </a:r>
          </a:p>
          <a:p>
            <a:pPr marL="1091451" lvl="2" indent="-218290">
              <a:buFont typeface="+mj-lt"/>
              <a:buAutoNum type="arabicPeriod"/>
            </a:pPr>
            <a:r>
              <a:rPr lang="en-US" sz="1100" dirty="0"/>
              <a:t>One HIA further identified “potentially affected communities” based on the likelihood of significant health impacts in those communities</a:t>
            </a:r>
            <a:r>
              <a:rPr lang="en-US" sz="1100" strike="sngStrike" dirty="0"/>
              <a:t>.-</a:t>
            </a:r>
            <a:r>
              <a:rPr lang="en-US" sz="1100" dirty="0"/>
              <a:t> within the vulnerable area identified in the EIS EJ section</a:t>
            </a:r>
          </a:p>
          <a:p>
            <a:pPr marL="602481" lvl="2" indent="-218290">
              <a:buFont typeface="Arial" panose="020B0604020202020204" pitchFamily="34" charset="0"/>
              <a:buChar char="•"/>
            </a:pPr>
            <a:r>
              <a:rPr lang="en-US" sz="1100" dirty="0"/>
              <a:t>Community Engagement</a:t>
            </a:r>
          </a:p>
          <a:p>
            <a:pPr marL="1039061" lvl="3" indent="-218290">
              <a:buFont typeface="+mj-lt"/>
              <a:buAutoNum type="arabicPeriod"/>
            </a:pPr>
            <a:r>
              <a:rPr lang="en-US" sz="1100" dirty="0"/>
              <a:t>Representative local and regional “cooperating agencies” that the vulnerable groups felt would properly represent their concerns</a:t>
            </a:r>
            <a:r>
              <a:rPr lang="en-US" sz="1100" strike="sngStrike" dirty="0"/>
              <a:t>.</a:t>
            </a:r>
            <a:r>
              <a:rPr lang="en-US" sz="1100" dirty="0"/>
              <a:t> participated from start to finish on the HIA/EIS</a:t>
            </a:r>
          </a:p>
          <a:p>
            <a:pPr marL="1039061" lvl="3" indent="-218290">
              <a:buFont typeface="+mj-lt"/>
              <a:buAutoNum type="arabicPeriod"/>
            </a:pPr>
            <a:r>
              <a:rPr lang="en-US" sz="1100" dirty="0"/>
              <a:t>Community input was included as qualitative data in the assessment and sometimes included public testimony from previous federal actions</a:t>
            </a:r>
          </a:p>
          <a:p>
            <a:pPr marL="1039061" lvl="3" indent="-218290">
              <a:buFont typeface="+mj-lt"/>
              <a:buAutoNum type="arabicPeriod"/>
            </a:pPr>
            <a:r>
              <a:rPr lang="en-US" sz="1100" dirty="0"/>
              <a:t>Community meetings were held during the three points of public input in the NEPA process</a:t>
            </a:r>
          </a:p>
        </p:txBody>
      </p:sp>
      <p:sp>
        <p:nvSpPr>
          <p:cNvPr id="4" name="Slide Number Placeholder 3"/>
          <p:cNvSpPr>
            <a:spLocks noGrp="1"/>
          </p:cNvSpPr>
          <p:nvPr>
            <p:ph type="sldNum" sz="quarter" idx="10"/>
          </p:nvPr>
        </p:nvSpPr>
        <p:spPr/>
        <p:txBody>
          <a:bodyPr/>
          <a:lstStyle/>
          <a:p>
            <a:fld id="{49F9A142-0E2E-4619-B83F-88D625B081F6}" type="slidenum">
              <a:rPr lang="en-US" smtClean="0"/>
              <a:t>11</a:t>
            </a:fld>
            <a:endParaRPr lang="en-US"/>
          </a:p>
        </p:txBody>
      </p:sp>
    </p:spTree>
    <p:extLst>
      <p:ext uri="{BB962C8B-B14F-4D97-AF65-F5344CB8AC3E}">
        <p14:creationId xmlns:p14="http://schemas.microsoft.com/office/powerpoint/2010/main" val="2676480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Again, the seven Federal HIAs performed as part of the NEPA process did not conduct any new data collection, statistical assessment, or modelling as part of the Assessment.  Existing data was used as well as public input.</a:t>
            </a:r>
          </a:p>
          <a:p>
            <a:endParaRPr lang="en-US" sz="1100" dirty="0"/>
          </a:p>
          <a:p>
            <a:r>
              <a:rPr lang="en-US" sz="1100" dirty="0"/>
              <a:t>To meet EJ requirements in Assessment:</a:t>
            </a:r>
          </a:p>
          <a:p>
            <a:pPr marL="600298" lvl="1" indent="-163718">
              <a:buFont typeface="Arial" panose="020B0604020202020204" pitchFamily="34" charset="0"/>
              <a:buChar char="•"/>
            </a:pPr>
            <a:r>
              <a:rPr lang="en-US" sz="1100" dirty="0"/>
              <a:t>Community input was included as qualitative data</a:t>
            </a:r>
          </a:p>
          <a:p>
            <a:pPr marL="600298" lvl="1" indent="-163718">
              <a:buFont typeface="Arial" panose="020B0604020202020204" pitchFamily="34" charset="0"/>
              <a:buChar char="•"/>
            </a:pPr>
            <a:r>
              <a:rPr lang="en-US" sz="1100" dirty="0"/>
              <a:t>The baseline health status and existing conditions for identified vulnerable groups were established and compared against local, state, and national conditions</a:t>
            </a:r>
          </a:p>
          <a:p>
            <a:pPr marL="600298" lvl="1" indent="-163718">
              <a:buFont typeface="Arial" panose="020B0604020202020204" pitchFamily="34" charset="0"/>
              <a:buChar char="•"/>
            </a:pPr>
            <a:r>
              <a:rPr lang="en-US" sz="1100" dirty="0"/>
              <a:t>The distribution of potential health effects was analyzed across identified vulnerable groups</a:t>
            </a:r>
          </a:p>
          <a:p>
            <a:pPr marL="600298" lvl="1" indent="-163718">
              <a:buFont typeface="Arial" panose="020B0604020202020204" pitchFamily="34" charset="0"/>
              <a:buChar char="•"/>
            </a:pPr>
            <a:r>
              <a:rPr lang="en-US" sz="1100" dirty="0"/>
              <a:t>There were cross-references between the EJ and health sections in the EIS</a:t>
            </a:r>
          </a:p>
          <a:p>
            <a:pPr marL="600298" lvl="1" indent="-163718" defTabSz="873161">
              <a:buFont typeface="Arial" panose="020B0604020202020204" pitchFamily="34" charset="0"/>
              <a:buChar char="•"/>
              <a:defRPr/>
            </a:pPr>
            <a:r>
              <a:rPr lang="en-US" sz="1100" dirty="0"/>
              <a:t>Risk characterization-</a:t>
            </a:r>
            <a:r>
              <a:rPr lang="en-US" sz="900" dirty="0"/>
              <a:t> looking at the distribution </a:t>
            </a:r>
            <a:r>
              <a:rPr lang="en-US" sz="900" dirty="0" smtClean="0"/>
              <a:t>(</a:t>
            </a:r>
            <a:r>
              <a:rPr lang="en-US" sz="900" dirty="0"/>
              <a:t>geographic/population), direction &amp; extent of impact, &amp; likelihood (Point Thomson HIA</a:t>
            </a:r>
            <a:r>
              <a:rPr lang="en-US" sz="900" dirty="0" smtClean="0"/>
              <a:t>) of impact </a:t>
            </a:r>
            <a:endParaRPr lang="en-US" sz="900" dirty="0"/>
          </a:p>
          <a:p>
            <a:pPr marL="436580" lvl="1" defTabSz="873161">
              <a:defRPr/>
            </a:pPr>
            <a:endParaRPr lang="en-US" sz="1100" dirty="0"/>
          </a:p>
          <a:p>
            <a:r>
              <a:rPr lang="en-US" sz="1100" dirty="0"/>
              <a:t>Some methodologies employed in developing mitigation measures included:</a:t>
            </a:r>
          </a:p>
          <a:p>
            <a:pPr marL="600298" lvl="1" indent="-163718">
              <a:buFont typeface="Arial" panose="020B0604020202020204" pitchFamily="34" charset="0"/>
              <a:buChar char="•"/>
            </a:pPr>
            <a:r>
              <a:rPr lang="en-US" sz="1100" dirty="0"/>
              <a:t>Recommendations for health and subsistence monitoring tracking</a:t>
            </a:r>
          </a:p>
          <a:p>
            <a:pPr marL="600298" lvl="1" indent="-163718">
              <a:buFont typeface="Arial" panose="020B0604020202020204" pitchFamily="34" charset="0"/>
              <a:buChar char="•"/>
            </a:pPr>
            <a:r>
              <a:rPr lang="en-US" sz="1100" dirty="0"/>
              <a:t>Collaboration with local and Tribal groups on health monitoring activities</a:t>
            </a:r>
          </a:p>
        </p:txBody>
      </p:sp>
      <p:sp>
        <p:nvSpPr>
          <p:cNvPr id="4" name="Slide Number Placeholder 3"/>
          <p:cNvSpPr>
            <a:spLocks noGrp="1"/>
          </p:cNvSpPr>
          <p:nvPr>
            <p:ph type="sldNum" sz="quarter" idx="10"/>
          </p:nvPr>
        </p:nvSpPr>
        <p:spPr/>
        <p:txBody>
          <a:bodyPr/>
          <a:lstStyle/>
          <a:p>
            <a:fld id="{49F9A142-0E2E-4619-B83F-88D625B081F6}" type="slidenum">
              <a:rPr lang="en-US" smtClean="0"/>
              <a:t>12</a:t>
            </a:fld>
            <a:endParaRPr lang="en-US"/>
          </a:p>
        </p:txBody>
      </p:sp>
    </p:spTree>
    <p:extLst>
      <p:ext uri="{BB962C8B-B14F-4D97-AF65-F5344CB8AC3E}">
        <p14:creationId xmlns:p14="http://schemas.microsoft.com/office/powerpoint/2010/main" val="1320115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Including HIA or HIA-like elements supports federal EJ requirements by:</a:t>
            </a:r>
          </a:p>
          <a:p>
            <a:pPr marL="163718" indent="-163718">
              <a:buFont typeface="Arial" panose="020B0604020202020204" pitchFamily="34" charset="0"/>
              <a:buChar char="•"/>
            </a:pPr>
            <a:r>
              <a:rPr lang="en-US" sz="1100" dirty="0"/>
              <a:t>Identifying vulnerable groups- both those vulnerable to environmental impacts </a:t>
            </a:r>
            <a:r>
              <a:rPr lang="en-US" sz="1100" u="sng" dirty="0"/>
              <a:t>and health impacts </a:t>
            </a:r>
            <a:r>
              <a:rPr lang="en-US" sz="1100" dirty="0"/>
              <a:t> </a:t>
            </a:r>
          </a:p>
          <a:p>
            <a:pPr marL="163718" indent="-163718">
              <a:buFont typeface="Arial" panose="020B0604020202020204" pitchFamily="34" charset="0"/>
              <a:buChar char="•"/>
            </a:pPr>
            <a:r>
              <a:rPr lang="en-US" sz="1100" dirty="0"/>
              <a:t>Assessing the distribution of adverse </a:t>
            </a:r>
            <a:r>
              <a:rPr lang="en-US" sz="1100" b="1" dirty="0"/>
              <a:t>and</a:t>
            </a:r>
            <a:r>
              <a:rPr lang="en-US" sz="1100" dirty="0"/>
              <a:t> beneficial health effects across all groups- </a:t>
            </a:r>
          </a:p>
          <a:p>
            <a:pPr marL="163718" indent="-163718">
              <a:buFont typeface="Arial" panose="020B0604020202020204" pitchFamily="34" charset="0"/>
              <a:buChar char="•"/>
            </a:pPr>
            <a:r>
              <a:rPr lang="en-US" sz="1100" dirty="0"/>
              <a:t>Increasing community engagement and community capacity building.  Extensive community capacity building has been achieved in HIAs and there is the potential to build that same capacity in the federal decision-making </a:t>
            </a:r>
            <a:r>
              <a:rPr lang="en-US" sz="1100" dirty="0" smtClean="0"/>
              <a:t>process</a:t>
            </a:r>
          </a:p>
          <a:p>
            <a:pPr marL="0" indent="0">
              <a:buFont typeface="Arial" panose="020B0604020202020204" pitchFamily="34" charset="0"/>
              <a:buNone/>
            </a:pPr>
            <a:endParaRPr lang="en-US" sz="1100" dirty="0" smtClean="0"/>
          </a:p>
          <a:p>
            <a:pPr marL="0" indent="0">
              <a:buFont typeface="Arial" panose="020B0604020202020204" pitchFamily="34" charset="0"/>
              <a:buNone/>
            </a:pPr>
            <a:r>
              <a:rPr lang="en-US" sz="1100" dirty="0" smtClean="0"/>
              <a:t>Additional benefits</a:t>
            </a:r>
            <a:r>
              <a:rPr lang="en-US" sz="1100" baseline="0" dirty="0" smtClean="0"/>
              <a:t> include meeting NEPA &amp; Executive Order 12898 requirements for identifying &amp; addressing human health impacts</a:t>
            </a:r>
            <a:endParaRPr lang="en-US" sz="1100" dirty="0" smtClean="0"/>
          </a:p>
          <a:p>
            <a:pPr marL="0" indent="0">
              <a:buFont typeface="Arial" panose="020B0604020202020204" pitchFamily="34" charset="0"/>
              <a:buNone/>
            </a:pPr>
            <a:r>
              <a:rPr lang="en-US" sz="1100" dirty="0" smtClean="0"/>
              <a:t>Considering </a:t>
            </a:r>
            <a:r>
              <a:rPr lang="en-US" sz="1100" dirty="0"/>
              <a:t>that both NEPA and EO 12898 call for the </a:t>
            </a:r>
            <a:r>
              <a:rPr lang="en-US" sz="1100" dirty="0" smtClean="0"/>
              <a:t>assessment </a:t>
            </a:r>
            <a:r>
              <a:rPr lang="en-US" sz="1100" dirty="0"/>
              <a:t>of </a:t>
            </a:r>
            <a:r>
              <a:rPr lang="en-US" sz="1100" dirty="0" smtClean="0"/>
              <a:t>human health </a:t>
            </a:r>
            <a:r>
              <a:rPr lang="en-US" sz="1100" dirty="0"/>
              <a:t>impacts, HIA can help to meet those needs, as well as federal EJ requirements. HIA can:</a:t>
            </a:r>
          </a:p>
          <a:p>
            <a:pPr marL="1036878" lvl="2" indent="-163718">
              <a:buFont typeface="Arial" panose="020B0604020202020204" pitchFamily="34" charset="0"/>
              <a:buChar char="•"/>
            </a:pPr>
            <a:r>
              <a:rPr lang="en-US" sz="1100" dirty="0"/>
              <a:t>Fulfill the NEPA requirements to assess human health impacts. As research shows, health is often left out or not comprehensively assessed in NEPA, although the CEQ Guidelines clearly state that the direct, indirect, and cumulative health effects should be considered.  NEPA &amp; EO 12898 focus on adverse impacts, but sticking to the principles and guidelines of HIA, both adverse and beneficial impacts would be assessed and could be communicated to the community</a:t>
            </a:r>
          </a:p>
          <a:p>
            <a:pPr marL="1036878" lvl="2" indent="-163718">
              <a:buFont typeface="Arial" panose="020B0604020202020204" pitchFamily="34" charset="0"/>
              <a:buChar char="•"/>
            </a:pPr>
            <a:r>
              <a:rPr lang="en-US" sz="1100" dirty="0"/>
              <a:t>Fulfill Executive Order 12898 requirements to identify and address human health impacts</a:t>
            </a:r>
          </a:p>
        </p:txBody>
      </p:sp>
      <p:sp>
        <p:nvSpPr>
          <p:cNvPr id="4" name="Slide Number Placeholder 3"/>
          <p:cNvSpPr>
            <a:spLocks noGrp="1"/>
          </p:cNvSpPr>
          <p:nvPr>
            <p:ph type="sldNum" sz="quarter" idx="10"/>
          </p:nvPr>
        </p:nvSpPr>
        <p:spPr/>
        <p:txBody>
          <a:bodyPr/>
          <a:lstStyle/>
          <a:p>
            <a:fld id="{49F9A142-0E2E-4619-B83F-88D625B081F6}" type="slidenum">
              <a:rPr lang="en-US" smtClean="0"/>
              <a:t>13</a:t>
            </a:fld>
            <a:endParaRPr lang="en-US"/>
          </a:p>
        </p:txBody>
      </p:sp>
    </p:spTree>
    <p:extLst>
      <p:ext uri="{BB962C8B-B14F-4D97-AF65-F5344CB8AC3E}">
        <p14:creationId xmlns:p14="http://schemas.microsoft.com/office/powerpoint/2010/main" val="254100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Possible discussion points:</a:t>
            </a:r>
          </a:p>
          <a:p>
            <a:pPr marL="600298" lvl="1" indent="-163718">
              <a:buFont typeface="Arial" panose="020B0604020202020204" pitchFamily="34" charset="0"/>
              <a:buChar char="•"/>
            </a:pPr>
            <a:r>
              <a:rPr lang="en-US" sz="1100" dirty="0"/>
              <a:t>Conduct more comprehensive statistical analyses of the potential health impacts of each alternative in an integrated HIA/EIA.</a:t>
            </a:r>
          </a:p>
          <a:p>
            <a:pPr marL="600298" lvl="1" indent="-163718">
              <a:buFont typeface="Arial" panose="020B0604020202020204" pitchFamily="34" charset="0"/>
              <a:buChar char="•"/>
            </a:pPr>
            <a:r>
              <a:rPr lang="en-US" sz="1100" dirty="0"/>
              <a:t>Include more in-depth qualitative data collection &amp; assessment, collaborating with community partners and/or members for data collection &amp; analysis &amp; placing a special focus on vulnerable groups.</a:t>
            </a:r>
          </a:p>
          <a:p>
            <a:pPr marL="600298" lvl="1" indent="-163718">
              <a:buFont typeface="Arial" panose="020B0604020202020204" pitchFamily="34" charset="0"/>
              <a:buChar char="•"/>
            </a:pPr>
            <a:r>
              <a:rPr lang="en-US" sz="1100" dirty="0"/>
              <a:t>Try to get leaders from affected communities to participate in the HIA as a representative voice for the needs of the affected community, be sure to include representatives of special vulnerable groups.</a:t>
            </a:r>
          </a:p>
          <a:p>
            <a:pPr marL="600298" lvl="1" indent="-163718">
              <a:buFont typeface="Arial" panose="020B0604020202020204" pitchFamily="34" charset="0"/>
              <a:buChar char="•"/>
            </a:pPr>
            <a:r>
              <a:rPr lang="en-US" sz="1100" dirty="0"/>
              <a:t>For a more comprehensive assessment, conduct modelling when possible to analyze the potential distribution of health impacts.</a:t>
            </a:r>
          </a:p>
          <a:p>
            <a:pPr marL="600298" lvl="1" indent="-163718">
              <a:buFont typeface="Arial" panose="020B0604020202020204" pitchFamily="34" charset="0"/>
              <a:buChar char="•"/>
            </a:pPr>
            <a:r>
              <a:rPr lang="en-US" sz="1100" dirty="0"/>
              <a:t>Like we heard Jonathan talk about in his presentation, for national-level assessments partner up with agencies in representative cities or communities- and here some of the methods Flo talked about could be used to locate these areas- to gather qualitative and quantitative data.</a:t>
            </a:r>
          </a:p>
        </p:txBody>
      </p:sp>
      <p:sp>
        <p:nvSpPr>
          <p:cNvPr id="4" name="Slide Number Placeholder 3"/>
          <p:cNvSpPr>
            <a:spLocks noGrp="1"/>
          </p:cNvSpPr>
          <p:nvPr>
            <p:ph type="sldNum" sz="quarter" idx="10"/>
          </p:nvPr>
        </p:nvSpPr>
        <p:spPr/>
        <p:txBody>
          <a:bodyPr/>
          <a:lstStyle/>
          <a:p>
            <a:fld id="{49F9A142-0E2E-4619-B83F-88D625B081F6}" type="slidenum">
              <a:rPr lang="en-US" smtClean="0"/>
              <a:t>14</a:t>
            </a:fld>
            <a:endParaRPr lang="en-US"/>
          </a:p>
        </p:txBody>
      </p:sp>
    </p:spTree>
    <p:extLst>
      <p:ext uri="{BB962C8B-B14F-4D97-AF65-F5344CB8AC3E}">
        <p14:creationId xmlns:p14="http://schemas.microsoft.com/office/powerpoint/2010/main" val="1617110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9F9A142-0E2E-4619-B83F-88D625B081F6}" type="slidenum">
              <a:rPr lang="en-US" smtClean="0"/>
              <a:t>15</a:t>
            </a:fld>
            <a:endParaRPr lang="en-US"/>
          </a:p>
        </p:txBody>
      </p:sp>
    </p:spTree>
    <p:extLst>
      <p:ext uri="{BB962C8B-B14F-4D97-AF65-F5344CB8AC3E}">
        <p14:creationId xmlns:p14="http://schemas.microsoft.com/office/powerpoint/2010/main" val="1810927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a:t>
            </a:r>
            <a:r>
              <a:rPr lang="en-US" sz="1400" baseline="0" dirty="0" smtClean="0"/>
              <a:t> have been working under Flo primarily focusing on assisting the EPA in determining how to integrate HIA at the federal level, as well as supporting the other HIA activities we have going on. What I’m going to talk about today- how HIA </a:t>
            </a:r>
            <a:r>
              <a:rPr lang="en-US" sz="1400" dirty="0" smtClean="0">
                <a:solidFill>
                  <a:srgbClr val="898989"/>
                </a:solidFill>
              </a:rPr>
              <a:t>can inform federal decision-making processes and support EJ requirements through equity analyses and community engagement-</a:t>
            </a:r>
            <a:r>
              <a:rPr lang="en-US" sz="1400" baseline="0" dirty="0" smtClean="0"/>
              <a:t> comes from the information gathered from a report we have in progress on HIA as a tool to promote equity &amp; EJ at the federal level. </a:t>
            </a:r>
          </a:p>
        </p:txBody>
      </p:sp>
      <p:sp>
        <p:nvSpPr>
          <p:cNvPr id="4" name="Slide Number Placeholder 3"/>
          <p:cNvSpPr>
            <a:spLocks noGrp="1"/>
          </p:cNvSpPr>
          <p:nvPr>
            <p:ph type="sldNum" sz="quarter" idx="10"/>
          </p:nvPr>
        </p:nvSpPr>
        <p:spPr/>
        <p:txBody>
          <a:bodyPr/>
          <a:lstStyle/>
          <a:p>
            <a:fld id="{49F9A142-0E2E-4619-B83F-88D625B081F6}" type="slidenum">
              <a:rPr lang="en-US" smtClean="0"/>
              <a:t>2</a:t>
            </a:fld>
            <a:endParaRPr lang="en-US"/>
          </a:p>
        </p:txBody>
      </p:sp>
    </p:spTree>
    <p:extLst>
      <p:ext uri="{BB962C8B-B14F-4D97-AF65-F5344CB8AC3E}">
        <p14:creationId xmlns:p14="http://schemas.microsoft.com/office/powerpoint/2010/main" val="4184362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3 main vehicles for environmental</a:t>
            </a:r>
            <a:r>
              <a:rPr lang="en-US" baseline="0" dirty="0" smtClean="0"/>
              <a:t> justice requirements in federal decision-making.</a:t>
            </a:r>
            <a:endParaRPr lang="en-US" dirty="0" smtClean="0"/>
          </a:p>
          <a:p>
            <a:r>
              <a:rPr lang="en-US" dirty="0" smtClean="0"/>
              <a:t>This is a quick list,</a:t>
            </a:r>
            <a:r>
              <a:rPr lang="en-US" baseline="0" dirty="0" smtClean="0"/>
              <a:t> on which I am about to go into more detail, on federal-level EJ requirements in federal decision-making processes. These are:</a:t>
            </a:r>
          </a:p>
          <a:p>
            <a:endParaRPr lang="en-US" baseline="0" dirty="0" smtClean="0"/>
          </a:p>
          <a:p>
            <a:pPr marL="171450" indent="-171450">
              <a:buFont typeface="Arial" panose="020B0604020202020204" pitchFamily="34" charset="0"/>
              <a:buChar char="•"/>
            </a:pPr>
            <a:r>
              <a:rPr lang="en-US" sz="1200" dirty="0" smtClean="0"/>
              <a:t>Executive Order 12898 “Federal Actions to Address Environmental Justice in Minority and Low-Income Populations” </a:t>
            </a:r>
          </a:p>
          <a:p>
            <a:pPr marL="0" indent="0">
              <a:buFont typeface="Arial" panose="020B0604020202020204" pitchFamily="34" charset="0"/>
              <a:buNone/>
            </a:pPr>
            <a:endParaRPr lang="en-US" sz="1200" dirty="0" smtClean="0"/>
          </a:p>
          <a:p>
            <a:pPr marL="171450" indent="-171450">
              <a:buFont typeface="Arial" panose="020B0604020202020204" pitchFamily="34" charset="0"/>
              <a:buChar char="•"/>
            </a:pPr>
            <a:r>
              <a:rPr lang="en-US" sz="1200" dirty="0" smtClean="0"/>
              <a:t>Federal Agency EJ Guidance documents developed to guide federal agencies on including environmental justice in their processes.</a:t>
            </a:r>
          </a:p>
          <a:p>
            <a:endParaRPr lang="en-US" dirty="0"/>
          </a:p>
        </p:txBody>
      </p:sp>
      <p:sp>
        <p:nvSpPr>
          <p:cNvPr id="4" name="Slide Number Placeholder 3"/>
          <p:cNvSpPr>
            <a:spLocks noGrp="1"/>
          </p:cNvSpPr>
          <p:nvPr>
            <p:ph type="sldNum" sz="quarter" idx="10"/>
          </p:nvPr>
        </p:nvSpPr>
        <p:spPr/>
        <p:txBody>
          <a:bodyPr/>
          <a:lstStyle/>
          <a:p>
            <a:fld id="{49F9A142-0E2E-4619-B83F-88D625B081F6}" type="slidenum">
              <a:rPr lang="en-US" smtClean="0"/>
              <a:t>3</a:t>
            </a:fld>
            <a:endParaRPr lang="en-US"/>
          </a:p>
        </p:txBody>
      </p:sp>
    </p:spTree>
    <p:extLst>
      <p:ext uri="{BB962C8B-B14F-4D97-AF65-F5344CB8AC3E}">
        <p14:creationId xmlns:p14="http://schemas.microsoft.com/office/powerpoint/2010/main" val="3304666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Executive </a:t>
            </a:r>
            <a:r>
              <a:rPr lang="en-US" sz="1000" dirty="0"/>
              <a:t>Order </a:t>
            </a:r>
            <a:r>
              <a:rPr lang="en-US" sz="1000" dirty="0" smtClean="0"/>
              <a:t>12898 issued by President Clinton</a:t>
            </a:r>
            <a:r>
              <a:rPr lang="en-US" sz="1000" baseline="0" dirty="0" smtClean="0"/>
              <a:t> in 1994 &amp; s</a:t>
            </a:r>
            <a:r>
              <a:rPr lang="en-US" sz="1000" dirty="0" smtClean="0"/>
              <a:t>et the standard/</a:t>
            </a:r>
            <a:r>
              <a:rPr lang="en-US" sz="1000" strike="sngStrike" baseline="0" dirty="0" smtClean="0"/>
              <a:t> </a:t>
            </a:r>
            <a:r>
              <a:rPr lang="en-US" sz="1000" dirty="0" smtClean="0"/>
              <a:t>requirement for EJ at the Federal level</a:t>
            </a:r>
            <a:r>
              <a:rPr lang="en-US" sz="1000" baseline="0" dirty="0" smtClean="0"/>
              <a:t> </a:t>
            </a:r>
            <a:endParaRPr lang="en-US" sz="1000"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Directs </a:t>
            </a:r>
            <a:r>
              <a:rPr lang="en-US" sz="1000" u="sng" dirty="0"/>
              <a:t>all federal agencies </a:t>
            </a:r>
            <a:r>
              <a:rPr lang="en-US" sz="1000" dirty="0"/>
              <a:t>to identify and address </a:t>
            </a:r>
            <a:r>
              <a:rPr lang="en-US" sz="1000" u="sng" dirty="0"/>
              <a:t>disproportionate</a:t>
            </a:r>
            <a:r>
              <a:rPr lang="en-US" sz="1000" dirty="0"/>
              <a:t> high and adverse human </a:t>
            </a:r>
            <a:r>
              <a:rPr lang="en-US" sz="1000" u="sng" dirty="0"/>
              <a:t>health and environmental effects of their actions</a:t>
            </a:r>
            <a:r>
              <a:rPr lang="en-US" sz="1000" dirty="0"/>
              <a:t> on minority and low-income populations.</a:t>
            </a:r>
          </a:p>
          <a:p>
            <a:pPr marL="1036878" lvl="2" indent="-163718">
              <a:buFont typeface="Arial" panose="020B0604020202020204" pitchFamily="34" charset="0"/>
              <a:buChar char="•"/>
            </a:pPr>
            <a:r>
              <a:rPr lang="en-US" sz="1000" dirty="0" smtClean="0"/>
              <a:t>This emphasis on </a:t>
            </a:r>
            <a:r>
              <a:rPr lang="en-US" sz="1000" dirty="0"/>
              <a:t>the </a:t>
            </a:r>
            <a:r>
              <a:rPr lang="en-US" sz="1000" dirty="0" smtClean="0"/>
              <a:t>disproportionate distribution of </a:t>
            </a:r>
            <a:r>
              <a:rPr lang="en-US" sz="1000" dirty="0"/>
              <a:t>impacts </a:t>
            </a:r>
            <a:r>
              <a:rPr lang="en-US" sz="1000" dirty="0" smtClean="0"/>
              <a:t>&amp; </a:t>
            </a:r>
            <a:r>
              <a:rPr lang="en-US" sz="1000" dirty="0"/>
              <a:t>how they </a:t>
            </a:r>
            <a:r>
              <a:rPr lang="en-US" sz="1000" dirty="0" smtClean="0"/>
              <a:t>affect these populations really embeds equity, in one way, as</a:t>
            </a:r>
            <a:r>
              <a:rPr lang="en-US" sz="1000" baseline="0" dirty="0" smtClean="0"/>
              <a:t> a federal requirement</a:t>
            </a:r>
            <a:endParaRPr lang="en-US" sz="1000" dirty="0"/>
          </a:p>
          <a:p>
            <a:pPr marL="600298" lvl="1" indent="-163718">
              <a:buFont typeface="Arial" panose="020B0604020202020204" pitchFamily="34" charset="0"/>
              <a:buChar char="•"/>
            </a:pPr>
            <a:r>
              <a:rPr lang="en-US" sz="1000" dirty="0"/>
              <a:t>Requires the consideration of EJ in all proposed federal actions subject to </a:t>
            </a:r>
            <a:r>
              <a:rPr lang="en-US" sz="1000" dirty="0" smtClean="0"/>
              <a:t>NEPA (which is most federal action)</a:t>
            </a:r>
          </a:p>
          <a:p>
            <a:pPr marL="1057498" lvl="2" indent="-163718">
              <a:buFont typeface="Arial" panose="020B0604020202020204" pitchFamily="34" charset="0"/>
              <a:buChar char="•"/>
            </a:pPr>
            <a:r>
              <a:rPr lang="en-US" sz="1000" dirty="0" smtClean="0"/>
              <a:t>NEPA created the EPA and mandate</a:t>
            </a:r>
            <a:r>
              <a:rPr lang="en-US" sz="1000" baseline="0" dirty="0" smtClean="0"/>
              <a:t>d environmental impact assessment at the federal level, also known as the NEPA</a:t>
            </a:r>
            <a:r>
              <a:rPr lang="en-US" sz="1000" dirty="0" smtClean="0"/>
              <a:t> process or environmental</a:t>
            </a:r>
            <a:r>
              <a:rPr lang="en-US" sz="1000" baseline="0" dirty="0" smtClean="0"/>
              <a:t> impact statement process, which essentially assesses </a:t>
            </a:r>
            <a:r>
              <a:rPr lang="en-US" sz="1000" dirty="0" smtClean="0"/>
              <a:t>all federal agency actions deemed</a:t>
            </a:r>
            <a:r>
              <a:rPr lang="en-US" sz="1000" baseline="0" dirty="0" smtClean="0"/>
              <a:t> to have </a:t>
            </a:r>
            <a:r>
              <a:rPr lang="en-US" sz="1000" dirty="0" smtClean="0"/>
              <a:t>significant environmental impacts as</a:t>
            </a:r>
            <a:r>
              <a:rPr lang="en-US" sz="1000" baseline="0" dirty="0" smtClean="0"/>
              <a:t> a result of</a:t>
            </a:r>
            <a:r>
              <a:rPr lang="en-US" sz="1000" dirty="0" smtClean="0"/>
              <a:t> the proposed action and to develop reasonable alternatives. </a:t>
            </a:r>
            <a:endParaRPr lang="en-US" sz="1000" dirty="0"/>
          </a:p>
          <a:p>
            <a:pPr marL="1033272" marR="0" lvl="3" indent="-16371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It</a:t>
            </a:r>
            <a:r>
              <a:rPr lang="en-US" sz="1000" baseline="0" dirty="0" smtClean="0"/>
              <a:t> is important to emphasize that h</a:t>
            </a:r>
            <a:r>
              <a:rPr lang="en-US" sz="1000" dirty="0" smtClean="0"/>
              <a:t>ealth is explicitly addressed in the objectives and regulations of NEPA</a:t>
            </a:r>
            <a:r>
              <a:rPr lang="en-US" sz="1000" baseline="0" dirty="0" smtClean="0"/>
              <a:t> &amp; in</a:t>
            </a:r>
            <a:r>
              <a:rPr lang="en-US" sz="1000" dirty="0" smtClean="0"/>
              <a:t> the Council on Environmental Quality (the group established within the Executive Office of the President by Congress to oversee the implementation of NEPA) guidelines for implementing</a:t>
            </a:r>
            <a:r>
              <a:rPr lang="en-US" sz="1000" baseline="0" dirty="0" smtClean="0"/>
              <a:t> NEPA, it </a:t>
            </a:r>
            <a:r>
              <a:rPr lang="en-US" sz="1000" dirty="0" smtClean="0"/>
              <a:t>defines the “Direct,” “Indirect,” and “Cumulative” effects to be considered in EIS as including “health”</a:t>
            </a:r>
          </a:p>
          <a:p>
            <a:pPr marL="1033272" marR="0" lvl="3" indent="-16371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Since this EO </a:t>
            </a:r>
            <a:r>
              <a:rPr lang="en-US" sz="1000" dirty="0"/>
              <a:t>12898 was issued, </a:t>
            </a:r>
            <a:r>
              <a:rPr lang="en-US" sz="1000" dirty="0" smtClean="0"/>
              <a:t>the consideration of EJ issues was required in </a:t>
            </a:r>
            <a:r>
              <a:rPr lang="en-US" sz="1000"/>
              <a:t>all </a:t>
            </a:r>
            <a:r>
              <a:rPr lang="en-US" sz="1000" smtClean="0"/>
              <a:t>EISs</a:t>
            </a:r>
            <a:endParaRPr lang="en-US" sz="1000" b="0" dirty="0" smtClean="0"/>
          </a:p>
          <a:p>
            <a:pPr marL="0" lvl="3" indent="0">
              <a:buFont typeface="Arial" panose="020B0604020202020204" pitchFamily="34" charset="0"/>
              <a:buNone/>
            </a:pPr>
            <a:r>
              <a:rPr lang="en-US" sz="1000" b="0" dirty="0" smtClean="0"/>
              <a:t>Presidential </a:t>
            </a:r>
            <a:r>
              <a:rPr lang="en-US" sz="1000" b="0" dirty="0"/>
              <a:t>Memorandum: </a:t>
            </a:r>
            <a:r>
              <a:rPr lang="en-US" sz="1000" b="0" dirty="0" smtClean="0"/>
              <a:t>further emphasized</a:t>
            </a:r>
            <a:r>
              <a:rPr lang="en-US" sz="1000" b="0" baseline="0" dirty="0" smtClean="0"/>
              <a:t> the</a:t>
            </a:r>
            <a:r>
              <a:rPr lang="en-US" sz="1000" b="0" dirty="0" smtClean="0"/>
              <a:t> </a:t>
            </a:r>
            <a:r>
              <a:rPr lang="en-US" sz="1000" b="0" dirty="0"/>
              <a:t>importance of using </a:t>
            </a:r>
            <a:r>
              <a:rPr lang="en-US" sz="1000" b="0" dirty="0" smtClean="0"/>
              <a:t>the NEPA </a:t>
            </a:r>
            <a:r>
              <a:rPr lang="en-US" sz="1000" b="0" dirty="0"/>
              <a:t>process to promote EJ by directing federal agencies to </a:t>
            </a:r>
            <a:r>
              <a:rPr lang="en-US" sz="1000" b="0" dirty="0" smtClean="0"/>
              <a:t>analyze </a:t>
            </a:r>
            <a:r>
              <a:rPr lang="en-US" sz="1000" b="0" dirty="0"/>
              <a:t>effects on MLI </a:t>
            </a:r>
            <a:r>
              <a:rPr lang="en-US" sz="1000" b="0" dirty="0" smtClean="0"/>
              <a:t>populations.</a:t>
            </a:r>
            <a:endParaRPr lang="en-US" sz="1000" b="0" dirty="0"/>
          </a:p>
        </p:txBody>
      </p:sp>
      <p:sp>
        <p:nvSpPr>
          <p:cNvPr id="4" name="Slide Number Placeholder 3"/>
          <p:cNvSpPr>
            <a:spLocks noGrp="1"/>
          </p:cNvSpPr>
          <p:nvPr>
            <p:ph type="sldNum" sz="quarter" idx="10"/>
          </p:nvPr>
        </p:nvSpPr>
        <p:spPr/>
        <p:txBody>
          <a:bodyPr/>
          <a:lstStyle/>
          <a:p>
            <a:fld id="{49F9A142-0E2E-4619-B83F-88D625B081F6}" type="slidenum">
              <a:rPr lang="en-US" smtClean="0"/>
              <a:t>4</a:t>
            </a:fld>
            <a:endParaRPr lang="en-US"/>
          </a:p>
        </p:txBody>
      </p:sp>
    </p:spTree>
    <p:extLst>
      <p:ext uri="{BB962C8B-B14F-4D97-AF65-F5344CB8AC3E}">
        <p14:creationId xmlns:p14="http://schemas.microsoft.com/office/powerpoint/2010/main" val="1415346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defTabSz="873161">
              <a:buFont typeface="Arial" panose="020B0604020202020204" pitchFamily="34" charset="0"/>
              <a:buChar char="•"/>
              <a:defRPr/>
            </a:pPr>
            <a:r>
              <a:rPr lang="en-US" b="0" dirty="0" smtClean="0"/>
              <a:t>Executive Order 12898 directs each federal agency to develop a strategy for implementing EJ </a:t>
            </a:r>
          </a:p>
          <a:p>
            <a:pPr marL="600298" lvl="1" indent="-163718" defTabSz="873161">
              <a:buFont typeface="Arial" panose="020B0604020202020204" pitchFamily="34" charset="0"/>
              <a:buChar char="•"/>
              <a:defRPr/>
            </a:pPr>
            <a:r>
              <a:rPr lang="en-US" b="0" dirty="0" smtClean="0"/>
              <a:t>Develop</a:t>
            </a:r>
            <a:r>
              <a:rPr lang="en-US" b="0" baseline="0" dirty="0" smtClean="0"/>
              <a:t> a</a:t>
            </a:r>
            <a:r>
              <a:rPr lang="en-US" b="0" dirty="0" smtClean="0"/>
              <a:t>gency-wide</a:t>
            </a:r>
            <a:r>
              <a:rPr lang="en-US" b="0" baseline="0" dirty="0" smtClean="0"/>
              <a:t> EJ strategy, including non-NEPA related </a:t>
            </a:r>
            <a:r>
              <a:rPr lang="en-US" b="0" dirty="0" smtClean="0"/>
              <a:t>decision-making processes and </a:t>
            </a:r>
            <a:r>
              <a:rPr lang="en-US" b="0" baseline="0" dirty="0" smtClean="0"/>
              <a:t>activities (including programs &amp; policies), to meet requirements</a:t>
            </a:r>
          </a:p>
          <a:p>
            <a:pPr marL="1036878" lvl="2" indent="-163718" defTabSz="873161">
              <a:buFont typeface="Arial" panose="020B0604020202020204" pitchFamily="34" charset="0"/>
              <a:buChar char="•"/>
              <a:defRPr/>
            </a:pPr>
            <a:r>
              <a:rPr lang="en-US" b="0" baseline="0" dirty="0" smtClean="0"/>
              <a:t>Strategies are updated as needed by each federal agency</a:t>
            </a:r>
            <a:endParaRPr lang="en-US" b="0" dirty="0" smtClean="0"/>
          </a:p>
          <a:p>
            <a:pPr marL="600298" lvl="1" indent="-163718" defTabSz="873161">
              <a:buFont typeface="Arial" panose="020B0604020202020204" pitchFamily="34" charset="0"/>
              <a:buChar char="•"/>
              <a:defRPr/>
            </a:pPr>
            <a:r>
              <a:rPr lang="en-US" b="0" dirty="0" smtClean="0"/>
              <a:t>Federal agencies’ each have their own guidance documents for incorporating EJ into NEPA process</a:t>
            </a:r>
          </a:p>
          <a:p>
            <a:pPr marL="0" lvl="1" indent="0" defTabSz="873161">
              <a:buFont typeface="Arial" panose="020B0604020202020204" pitchFamily="34" charset="0"/>
              <a:buNone/>
              <a:defRPr/>
            </a:pPr>
            <a:endParaRPr lang="en-US" b="0" dirty="0" smtClean="0"/>
          </a:p>
          <a:p>
            <a:pPr marL="163718" indent="-163718">
              <a:buFont typeface="Arial" panose="020B0604020202020204" pitchFamily="34" charset="0"/>
              <a:buChar char="•"/>
            </a:pPr>
            <a:r>
              <a:rPr lang="en-US" b="0" dirty="0" smtClean="0"/>
              <a:t>CEQ- EJ Guidance Under NEPA</a:t>
            </a:r>
          </a:p>
          <a:p>
            <a:pPr marL="600298" lvl="1" indent="-163718">
              <a:buFont typeface="Arial" panose="020B0604020202020204" pitchFamily="34" charset="0"/>
              <a:buChar char="•"/>
            </a:pPr>
            <a:r>
              <a:rPr lang="en-US" b="0" dirty="0" smtClean="0"/>
              <a:t>Provides federal-wide guidance on meeting</a:t>
            </a:r>
            <a:r>
              <a:rPr lang="en-US" b="0" baseline="0" dirty="0" smtClean="0"/>
              <a:t> EJ requirements in the NEPA process</a:t>
            </a:r>
            <a:endParaRPr lang="en-US" b="0" dirty="0" smtClean="0"/>
          </a:p>
          <a:p>
            <a:pPr marL="0" lvl="1" indent="0" defTabSz="873161">
              <a:buFont typeface="Arial" panose="020B0604020202020204" pitchFamily="34" charset="0"/>
              <a:buNone/>
              <a:defRPr/>
            </a:pPr>
            <a:endParaRPr lang="en-US" b="0" dirty="0" smtClean="0"/>
          </a:p>
        </p:txBody>
      </p:sp>
      <p:sp>
        <p:nvSpPr>
          <p:cNvPr id="4" name="Slide Number Placeholder 3"/>
          <p:cNvSpPr>
            <a:spLocks noGrp="1"/>
          </p:cNvSpPr>
          <p:nvPr>
            <p:ph type="sldNum" sz="quarter" idx="10"/>
          </p:nvPr>
        </p:nvSpPr>
        <p:spPr/>
        <p:txBody>
          <a:bodyPr/>
          <a:lstStyle/>
          <a:p>
            <a:fld id="{49F9A142-0E2E-4619-B83F-88D625B081F6}" type="slidenum">
              <a:rPr lang="en-US" smtClean="0"/>
              <a:t>5</a:t>
            </a:fld>
            <a:endParaRPr lang="en-US"/>
          </a:p>
        </p:txBody>
      </p:sp>
    </p:spTree>
    <p:extLst>
      <p:ext uri="{BB962C8B-B14F-4D97-AF65-F5344CB8AC3E}">
        <p14:creationId xmlns:p14="http://schemas.microsoft.com/office/powerpoint/2010/main" val="121496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smtClean="0"/>
              <a:t>The</a:t>
            </a:r>
            <a:r>
              <a:rPr lang="en-US" sz="1100" baseline="0" dirty="0" smtClean="0"/>
              <a:t> CEQ’s</a:t>
            </a:r>
            <a:r>
              <a:rPr lang="en-US" sz="1100" dirty="0" smtClean="0"/>
              <a:t> </a:t>
            </a:r>
            <a:r>
              <a:rPr lang="en-US" sz="1100" dirty="0"/>
              <a:t>EJ guidance </a:t>
            </a:r>
            <a:r>
              <a:rPr lang="en-US" sz="1100" dirty="0" smtClean="0"/>
              <a:t>outlined </a:t>
            </a:r>
            <a:r>
              <a:rPr lang="en-US" sz="1100" dirty="0"/>
              <a:t>opportunities and strategies for the consideration of EJ in the various phases of the NEPA process. </a:t>
            </a:r>
            <a:r>
              <a:rPr lang="en-US" sz="1100" dirty="0" smtClean="0"/>
              <a:t>I don’t have time to go into these in detail, but highlights include:</a:t>
            </a:r>
          </a:p>
          <a:p>
            <a:pPr marL="1085850" lvl="2" indent="-171450">
              <a:buFont typeface="Arial" panose="020B0604020202020204" pitchFamily="34" charset="0"/>
              <a:buChar char="•"/>
            </a:pPr>
            <a:r>
              <a:rPr lang="en-US" sz="1100" dirty="0" smtClean="0"/>
              <a:t>Identifying MLI populations</a:t>
            </a:r>
          </a:p>
          <a:p>
            <a:pPr marL="1085850" lvl="2" indent="-171450">
              <a:buFont typeface="Arial" panose="020B0604020202020204" pitchFamily="34" charset="0"/>
              <a:buChar char="•"/>
            </a:pPr>
            <a:r>
              <a:rPr lang="en-US" sz="1100" dirty="0" smtClean="0"/>
              <a:t>Having</a:t>
            </a:r>
            <a:r>
              <a:rPr lang="en-US" sz="1100" baseline="0" dirty="0" smtClean="0"/>
              <a:t> early &amp; meaningful public participation by developing a participation strategy &amp; working to eliminate participation barriers for MLI populations</a:t>
            </a:r>
          </a:p>
          <a:p>
            <a:pPr marL="1085850" lvl="2" indent="-171450">
              <a:buFont typeface="Arial" panose="020B0604020202020204" pitchFamily="34" charset="0"/>
              <a:buChar char="•"/>
            </a:pPr>
            <a:r>
              <a:rPr lang="en-US" sz="1100" baseline="0" dirty="0" smtClean="0"/>
              <a:t>Defining the geographic scale &amp; distribution of impacts by race, ethnicity, &amp; income</a:t>
            </a:r>
          </a:p>
          <a:p>
            <a:pPr marL="1085850" lvl="2" indent="-171450">
              <a:buFont typeface="Arial" panose="020B0604020202020204" pitchFamily="34" charset="0"/>
              <a:buChar char="•"/>
            </a:pPr>
            <a:r>
              <a:rPr lang="en-US" sz="1100" baseline="0" dirty="0" smtClean="0"/>
              <a:t>Analyzing the distribution of environmental &amp; health effects &amp; using qualitative data from public participation</a:t>
            </a:r>
            <a:endParaRPr lang="en-US" sz="1100" dirty="0"/>
          </a:p>
        </p:txBody>
      </p:sp>
      <p:sp>
        <p:nvSpPr>
          <p:cNvPr id="4" name="Slide Number Placeholder 3"/>
          <p:cNvSpPr>
            <a:spLocks noGrp="1"/>
          </p:cNvSpPr>
          <p:nvPr>
            <p:ph type="sldNum" sz="quarter" idx="10"/>
          </p:nvPr>
        </p:nvSpPr>
        <p:spPr/>
        <p:txBody>
          <a:bodyPr/>
          <a:lstStyle/>
          <a:p>
            <a:fld id="{49F9A142-0E2E-4619-B83F-88D625B081F6}" type="slidenum">
              <a:rPr lang="en-US" smtClean="0"/>
              <a:t>6</a:t>
            </a:fld>
            <a:endParaRPr lang="en-US"/>
          </a:p>
        </p:txBody>
      </p:sp>
    </p:spTree>
    <p:extLst>
      <p:ext uri="{BB962C8B-B14F-4D97-AF65-F5344CB8AC3E}">
        <p14:creationId xmlns:p14="http://schemas.microsoft.com/office/powerpoint/2010/main" val="2675253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100" dirty="0" smtClean="0"/>
              <a:t>(Highlights continued):</a:t>
            </a:r>
          </a:p>
          <a:p>
            <a:pPr marL="1085850" lvl="2" indent="-171450">
              <a:buFont typeface="Arial" panose="020B0604020202020204" pitchFamily="34" charset="0"/>
              <a:buChar char="•"/>
            </a:pPr>
            <a:r>
              <a:rPr lang="en-US" sz="1100" dirty="0" smtClean="0"/>
              <a:t>Using public participation to develop &amp; receives comment on alternatives</a:t>
            </a:r>
          </a:p>
          <a:p>
            <a:pPr marL="1085850" lvl="2" indent="-171450">
              <a:buFont typeface="Arial" panose="020B0604020202020204" pitchFamily="34" charset="0"/>
              <a:buChar char="•"/>
            </a:pPr>
            <a:r>
              <a:rPr lang="en-US" sz="1100" dirty="0" smtClean="0"/>
              <a:t>Listening</a:t>
            </a:r>
            <a:r>
              <a:rPr lang="en-US" sz="1100" baseline="0" dirty="0" smtClean="0"/>
              <a:t> to affected communities’ views on developing mitigation measures that address disproportionately high &amp; adverse health or environmental impacts on MLI populations</a:t>
            </a:r>
            <a:endParaRPr lang="en-US" sz="1100" dirty="0" smtClean="0"/>
          </a:p>
          <a:p>
            <a:r>
              <a:rPr lang="en-US" sz="1100" dirty="0"/>
              <a:t> </a:t>
            </a:r>
          </a:p>
          <a:p>
            <a:pPr marL="163718" indent="-163718">
              <a:buFont typeface="Arial" panose="020B0604020202020204" pitchFamily="34" charset="0"/>
              <a:buChar char="•"/>
            </a:pPr>
            <a:r>
              <a:rPr lang="en-US" sz="1100" b="1" dirty="0"/>
              <a:t>Note</a:t>
            </a:r>
            <a:r>
              <a:rPr lang="en-US" sz="1100" dirty="0"/>
              <a:t>: Health is specifically mentioned twice in the CEQ EJ Guidelines– in the analysis phase, in terms of analyzing health effects on the affected community &amp; in the mitigation phase through eliciting the views of affected populations on mitigation measures that address disproportionately high and adverse health effects.</a:t>
            </a:r>
          </a:p>
          <a:p>
            <a:pPr marL="600298" lvl="1" indent="-163718">
              <a:buFont typeface="Arial" panose="020B0604020202020204" pitchFamily="34" charset="0"/>
              <a:buChar char="•"/>
            </a:pPr>
            <a:r>
              <a:rPr lang="en-US" sz="1100" dirty="0" smtClean="0"/>
              <a:t>Research </a:t>
            </a:r>
            <a:r>
              <a:rPr lang="en-US" sz="1100" dirty="0"/>
              <a:t>shows that health is often analyzed narrowly or, more often than not, not at all in the NEPA process</a:t>
            </a:r>
          </a:p>
        </p:txBody>
      </p:sp>
      <p:sp>
        <p:nvSpPr>
          <p:cNvPr id="4" name="Slide Number Placeholder 3"/>
          <p:cNvSpPr>
            <a:spLocks noGrp="1"/>
          </p:cNvSpPr>
          <p:nvPr>
            <p:ph type="sldNum" sz="quarter" idx="10"/>
          </p:nvPr>
        </p:nvSpPr>
        <p:spPr/>
        <p:txBody>
          <a:bodyPr/>
          <a:lstStyle/>
          <a:p>
            <a:fld id="{49F9A142-0E2E-4619-B83F-88D625B081F6}" type="slidenum">
              <a:rPr lang="en-US" smtClean="0"/>
              <a:t>7</a:t>
            </a:fld>
            <a:endParaRPr lang="en-US"/>
          </a:p>
        </p:txBody>
      </p:sp>
    </p:spTree>
    <p:extLst>
      <p:ext uri="{BB962C8B-B14F-4D97-AF65-F5344CB8AC3E}">
        <p14:creationId xmlns:p14="http://schemas.microsoft.com/office/powerpoint/2010/main" val="962557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Community engagement was already built into the NEPA process (before EO 12898) in the CEQ’s Regulations for Implementing the Procedural Provisions of NEPA.</a:t>
            </a:r>
          </a:p>
          <a:p>
            <a:endParaRPr lang="en-US" sz="1100" dirty="0"/>
          </a:p>
          <a:p>
            <a:r>
              <a:rPr lang="en-US" sz="1100" dirty="0"/>
              <a:t>There are three required points of community engagement in the NEPA process</a:t>
            </a:r>
          </a:p>
          <a:p>
            <a:pPr marL="163718" indent="-163718">
              <a:buFont typeface="Arial" panose="020B0604020202020204" pitchFamily="34" charset="0"/>
              <a:buChar char="•"/>
            </a:pPr>
            <a:r>
              <a:rPr lang="en-US" sz="1100" dirty="0"/>
              <a:t>At the beginning of the process- Scoping</a:t>
            </a:r>
          </a:p>
          <a:p>
            <a:pPr marL="163718" indent="-163718">
              <a:buFont typeface="Arial" panose="020B0604020202020204" pitchFamily="34" charset="0"/>
              <a:buChar char="•"/>
            </a:pPr>
            <a:r>
              <a:rPr lang="en-US" sz="1100" dirty="0"/>
              <a:t>After the release of the draft </a:t>
            </a:r>
            <a:r>
              <a:rPr lang="en-US" sz="1100" dirty="0" smtClean="0"/>
              <a:t>EIS for</a:t>
            </a:r>
            <a:r>
              <a:rPr lang="en-US" sz="1100" baseline="0" dirty="0" smtClean="0"/>
              <a:t> a minimum 45-day comment period from which all substantive public comments must be included in the final EIS</a:t>
            </a:r>
            <a:endParaRPr lang="en-US" sz="1100" dirty="0"/>
          </a:p>
          <a:p>
            <a:pPr marL="163718" indent="-163718">
              <a:buFont typeface="Arial" panose="020B0604020202020204" pitchFamily="34" charset="0"/>
              <a:buChar char="•"/>
            </a:pPr>
            <a:r>
              <a:rPr lang="en-US" sz="1100" dirty="0"/>
              <a:t>After the release of the final </a:t>
            </a:r>
            <a:r>
              <a:rPr lang="en-US" sz="1100" dirty="0" smtClean="0"/>
              <a:t>EIS for a</a:t>
            </a:r>
            <a:r>
              <a:rPr lang="en-US" sz="1100" baseline="0" dirty="0" smtClean="0"/>
              <a:t> minimum 30-day comment period </a:t>
            </a:r>
            <a:endParaRPr lang="en-US" sz="1100" dirty="0"/>
          </a:p>
          <a:p>
            <a:endParaRPr lang="en-US" baseline="0" dirty="0" smtClean="0"/>
          </a:p>
        </p:txBody>
      </p:sp>
      <p:sp>
        <p:nvSpPr>
          <p:cNvPr id="4" name="Slide Number Placeholder 3"/>
          <p:cNvSpPr>
            <a:spLocks noGrp="1"/>
          </p:cNvSpPr>
          <p:nvPr>
            <p:ph type="sldNum" sz="quarter" idx="10"/>
          </p:nvPr>
        </p:nvSpPr>
        <p:spPr/>
        <p:txBody>
          <a:bodyPr/>
          <a:lstStyle/>
          <a:p>
            <a:fld id="{49F9A142-0E2E-4619-B83F-88D625B081F6}" type="slidenum">
              <a:rPr lang="en-US" smtClean="0"/>
              <a:t>8</a:t>
            </a:fld>
            <a:endParaRPr lang="en-US"/>
          </a:p>
        </p:txBody>
      </p:sp>
    </p:spTree>
    <p:extLst>
      <p:ext uri="{BB962C8B-B14F-4D97-AF65-F5344CB8AC3E}">
        <p14:creationId xmlns:p14="http://schemas.microsoft.com/office/powerpoint/2010/main" val="1044979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Despite</a:t>
            </a:r>
            <a:r>
              <a:rPr lang="en-US" sz="1100" baseline="0" dirty="0" smtClean="0"/>
              <a:t> these guidance documents, a</a:t>
            </a:r>
            <a:r>
              <a:rPr lang="en-US" sz="1100" dirty="0" smtClean="0"/>
              <a:t>gencies </a:t>
            </a:r>
            <a:r>
              <a:rPr lang="en-US" sz="1100" dirty="0"/>
              <a:t>still face uncertainty as to how to </a:t>
            </a:r>
            <a:r>
              <a:rPr lang="en-US" sz="1100" dirty="0" smtClean="0"/>
              <a:t>adequately incorporate </a:t>
            </a:r>
            <a:r>
              <a:rPr lang="en-US" sz="1100" dirty="0"/>
              <a:t>EJ into decision-making processes. </a:t>
            </a:r>
            <a:r>
              <a:rPr lang="en-US" sz="1100" dirty="0" smtClean="0"/>
              <a:t>HIA </a:t>
            </a:r>
            <a:r>
              <a:rPr lang="en-US" sz="1100" dirty="0"/>
              <a:t>has been identified as a tool that can help to address </a:t>
            </a:r>
            <a:r>
              <a:rPr lang="en-US" sz="1100" dirty="0" smtClean="0"/>
              <a:t>these federal </a:t>
            </a:r>
            <a:r>
              <a:rPr lang="en-US" sz="1100" dirty="0"/>
              <a:t>EJ requirements</a:t>
            </a:r>
            <a:r>
              <a:rPr lang="en-US" sz="1100" dirty="0" smtClean="0"/>
              <a:t>. HIA’s core values– equity, democracy, transparency, and a comprehensive assessment of health– support the principles of EJ.</a:t>
            </a:r>
            <a:r>
              <a:rPr lang="en-US" sz="1100" baseline="0" dirty="0" smtClean="0"/>
              <a:t> </a:t>
            </a:r>
            <a:r>
              <a:rPr lang="en-US" sz="1100" dirty="0" smtClean="0"/>
              <a:t>HIA also provides </a:t>
            </a:r>
            <a:r>
              <a:rPr lang="en-US" sz="1100" dirty="0"/>
              <a:t>a more comprehensive assessment of human health impacts than </a:t>
            </a:r>
            <a:r>
              <a:rPr lang="en-US" sz="1100" dirty="0" smtClean="0"/>
              <a:t>is not </a:t>
            </a:r>
            <a:r>
              <a:rPr lang="en-US" sz="1100" dirty="0"/>
              <a:t>typically seen in EISs, even in the EJ sections. </a:t>
            </a:r>
            <a:r>
              <a:rPr lang="en-US" sz="1100" dirty="0" smtClean="0"/>
              <a:t>Reviews of EISs have shown that human</a:t>
            </a:r>
            <a:r>
              <a:rPr lang="en-US" sz="1100" baseline="0" dirty="0" smtClean="0"/>
              <a:t> health effects are either not considered at all or they are only assessed very narrowly, using a biomedical approach that looks at one exposure to one contaminant resulting in one health outcome. Human health effects are rarely comprehensively assessed considering health disparities and social determinants of health.</a:t>
            </a:r>
            <a:r>
              <a:rPr lang="en-US" sz="110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a:p>
          <a:p>
            <a:pPr defTabSz="873161">
              <a:defRPr/>
            </a:pPr>
            <a:r>
              <a:rPr lang="en-US" b="0" dirty="0" smtClean="0">
                <a:solidFill>
                  <a:srgbClr val="FF0000"/>
                </a:solidFill>
              </a:rPr>
              <a:t>The remainder of the presentation will cover HIAs conducted as a part of the NEPA process, i.e. HIAs that</a:t>
            </a:r>
            <a:r>
              <a:rPr lang="en-US" b="0" baseline="0" dirty="0" smtClean="0">
                <a:solidFill>
                  <a:srgbClr val="FF0000"/>
                </a:solidFill>
              </a:rPr>
              <a:t> involved federal agencies</a:t>
            </a:r>
            <a:r>
              <a:rPr lang="en-US" b="0" dirty="0" smtClean="0">
                <a:solidFill>
                  <a:srgbClr val="FF0000"/>
                </a:solidFill>
              </a:rPr>
              <a:t>. Jonathan will cover other federal HIAs in his presentation, such as HIAs</a:t>
            </a:r>
            <a:r>
              <a:rPr lang="en-US" b="0" baseline="0" dirty="0" smtClean="0">
                <a:solidFill>
                  <a:srgbClr val="FF0000"/>
                </a:solidFill>
              </a:rPr>
              <a:t> that assess federal actions</a:t>
            </a:r>
            <a:r>
              <a:rPr lang="en-US" b="0" dirty="0" smtClean="0">
                <a:solidFill>
                  <a:srgbClr val="FF0000"/>
                </a:solidFill>
              </a:rPr>
              <a:t>.</a:t>
            </a:r>
            <a:endParaRPr lang="en-US" sz="1000" b="0" dirty="0"/>
          </a:p>
          <a:p>
            <a:endParaRPr lang="en-US" sz="1000" dirty="0"/>
          </a:p>
        </p:txBody>
      </p:sp>
      <p:sp>
        <p:nvSpPr>
          <p:cNvPr id="4" name="Slide Number Placeholder 3"/>
          <p:cNvSpPr>
            <a:spLocks noGrp="1"/>
          </p:cNvSpPr>
          <p:nvPr>
            <p:ph type="sldNum" sz="quarter" idx="10"/>
          </p:nvPr>
        </p:nvSpPr>
        <p:spPr/>
        <p:txBody>
          <a:bodyPr/>
          <a:lstStyle/>
          <a:p>
            <a:fld id="{49F9A142-0E2E-4619-B83F-88D625B081F6}" type="slidenum">
              <a:rPr lang="en-US" smtClean="0"/>
              <a:t>9</a:t>
            </a:fld>
            <a:endParaRPr lang="en-US"/>
          </a:p>
        </p:txBody>
      </p:sp>
    </p:spTree>
    <p:extLst>
      <p:ext uri="{BB962C8B-B14F-4D97-AF65-F5344CB8AC3E}">
        <p14:creationId xmlns:p14="http://schemas.microsoft.com/office/powerpoint/2010/main" val="2549313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34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sz="2000">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503238"/>
          </a:xfrm>
          <a:prstGeom prst="rect">
            <a:avLst/>
          </a:prstGeom>
        </p:spPr>
        <p:txBody>
          <a:bodyPr/>
          <a:lstStyle>
            <a:lvl1pPr>
              <a:defRPr sz="28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288D24C1-BB10-499A-BD48-FA945820CC52}" type="datetime1">
              <a:rPr lang="en-US" smtClean="0"/>
              <a:pPr/>
              <a:t>6/16/2015</a:t>
            </a:fld>
            <a:endParaRPr lang="en-US"/>
          </a:p>
        </p:txBody>
      </p:sp>
      <p:sp>
        <p:nvSpPr>
          <p:cNvPr id="6" name="Slide Number Placeholder 5"/>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712AB1B-5E0A-44E8-BE1A-60227D2C2C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2800" b="1" cap="a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D7DDCB57-443C-4250-9C09-824571CFB78D}" type="datetime1">
              <a:rPr lang="en-US" smtClean="0"/>
              <a:pPr/>
              <a:t>6/16/2015</a:t>
            </a:fld>
            <a:endParaRPr lang="en-US" dirty="0"/>
          </a:p>
        </p:txBody>
      </p:sp>
      <p:sp>
        <p:nvSpPr>
          <p:cNvPr id="6" name="Slide Number Placeholder 5"/>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712AB1B-5E0A-44E8-BE1A-60227D2C2C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a:prstGeom prst="rect">
            <a:avLst/>
          </a:prstGeom>
        </p:spPr>
        <p:txBody>
          <a:bodyPr/>
          <a:lstStyle>
            <a:lvl1pPr>
              <a:defRPr sz="2800">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21AA402D-C518-462B-92C1-4A340FBED6D6}" type="datetime1">
              <a:rPr lang="en-US" smtClean="0"/>
              <a:pPr/>
              <a:t>6/16/2015</a:t>
            </a:fld>
            <a:endParaRPr lang="en-US" dirty="0"/>
          </a:p>
        </p:txBody>
      </p:sp>
      <p:sp>
        <p:nvSpPr>
          <p:cNvPr id="7" name="Slide Number Placeholder 6"/>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712AB1B-5E0A-44E8-BE1A-60227D2C2C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a:prstGeom prst="rect">
            <a:avLst/>
          </a:prstGeom>
        </p:spPr>
        <p:txBody>
          <a:bodyPr/>
          <a:lstStyle>
            <a:lvl1pPr>
              <a:defRPr sz="2800">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AC9ED5F6-9AB4-4F28-80EF-D23917D147ED}" type="datetime1">
              <a:rPr lang="en-US" smtClean="0"/>
              <a:pPr/>
              <a:t>6/16/2015</a:t>
            </a:fld>
            <a:endParaRPr lang="en-US"/>
          </a:p>
        </p:txBody>
      </p:sp>
      <p:sp>
        <p:nvSpPr>
          <p:cNvPr id="5" name="Slide Number Placeholder 4"/>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712AB1B-5E0A-44E8-BE1A-60227D2C2C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55A8DFB0-46C0-44DE-B34A-ADD72B0CEAC1}" type="datetime1">
              <a:rPr lang="en-US" smtClean="0"/>
              <a:pPr/>
              <a:t>6/16/2015</a:t>
            </a:fld>
            <a:endParaRPr lang="en-US"/>
          </a:p>
        </p:txBody>
      </p:sp>
      <p:sp>
        <p:nvSpPr>
          <p:cNvPr id="4" name="Slide Number Placeholder 3"/>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712AB1B-5E0A-44E8-BE1A-60227D2C2C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2AB1B-5E0A-44E8-BE1A-60227D2C2CF4}" type="slidenum">
              <a:rPr lang="en-US" smtClean="0"/>
              <a:pPr/>
              <a:t>‹#›</a:t>
            </a:fld>
            <a:endParaRPr lang="en-US"/>
          </a:p>
        </p:txBody>
      </p:sp>
      <p:sp>
        <p:nvSpPr>
          <p:cNvPr id="7" name="Rectangle 17"/>
          <p:cNvSpPr>
            <a:spLocks noChangeArrowheads="1"/>
          </p:cNvSpPr>
          <p:nvPr userDrawn="1"/>
        </p:nvSpPr>
        <p:spPr bwMode="auto">
          <a:xfrm>
            <a:off x="0" y="0"/>
            <a:ext cx="1874838" cy="893763"/>
          </a:xfrm>
          <a:prstGeom prst="rect">
            <a:avLst/>
          </a:prstGeom>
          <a:solidFill>
            <a:srgbClr val="003F69"/>
          </a:solidFill>
          <a:ln w="9525">
            <a:noFill/>
            <a:miter lim="800000"/>
            <a:headEnd/>
            <a:tailEnd/>
          </a:ln>
          <a:effectLst/>
        </p:spPr>
        <p:txBody>
          <a:bodyPr wrap="none" anchor="ctr"/>
          <a:lstStyle/>
          <a:p>
            <a:pPr>
              <a:defRPr/>
            </a:pPr>
            <a:endParaRPr lang="en-US">
              <a:latin typeface="Arial" charset="0"/>
            </a:endParaRPr>
          </a:p>
        </p:txBody>
      </p:sp>
      <p:sp>
        <p:nvSpPr>
          <p:cNvPr id="8" name="Rectangle 18"/>
          <p:cNvSpPr>
            <a:spLocks noChangeArrowheads="1"/>
          </p:cNvSpPr>
          <p:nvPr userDrawn="1"/>
        </p:nvSpPr>
        <p:spPr bwMode="auto">
          <a:xfrm>
            <a:off x="1900238" y="0"/>
            <a:ext cx="7243762" cy="898525"/>
          </a:xfrm>
          <a:prstGeom prst="rect">
            <a:avLst/>
          </a:prstGeom>
          <a:solidFill>
            <a:srgbClr val="10643E"/>
          </a:solidFill>
          <a:ln w="9525">
            <a:noFill/>
            <a:miter lim="800000"/>
            <a:headEnd/>
            <a:tailEnd/>
          </a:ln>
          <a:effectLst/>
        </p:spPr>
        <p:txBody>
          <a:bodyPr wrap="none" anchor="ctr"/>
          <a:lstStyle/>
          <a:p>
            <a:pPr>
              <a:defRPr/>
            </a:pPr>
            <a:endParaRPr lang="en-US">
              <a:latin typeface="Arial" charset="0"/>
            </a:endParaRPr>
          </a:p>
        </p:txBody>
      </p:sp>
      <p:sp>
        <p:nvSpPr>
          <p:cNvPr id="9" name="Text Box 20"/>
          <p:cNvSpPr txBox="1">
            <a:spLocks noChangeArrowheads="1"/>
          </p:cNvSpPr>
          <p:nvPr userDrawn="1"/>
        </p:nvSpPr>
        <p:spPr bwMode="auto">
          <a:xfrm>
            <a:off x="2199074" y="271046"/>
            <a:ext cx="6716326" cy="338554"/>
          </a:xfrm>
          <a:prstGeom prst="rect">
            <a:avLst/>
          </a:prstGeom>
          <a:noFill/>
          <a:ln w="9525">
            <a:noFill/>
            <a:miter lim="800000"/>
            <a:headEnd/>
            <a:tailEnd/>
          </a:ln>
          <a:effectLst/>
        </p:spPr>
        <p:txBody>
          <a:bodyPr wrap="none">
            <a:spAutoFit/>
          </a:bodyPr>
          <a:lstStyle/>
          <a:p>
            <a:pPr>
              <a:defRPr/>
            </a:pPr>
            <a:r>
              <a:rPr lang="en-US" sz="1600" b="1" dirty="0">
                <a:solidFill>
                  <a:schemeClr val="bg1"/>
                </a:solidFill>
                <a:latin typeface="Arial" charset="0"/>
              </a:rPr>
              <a:t>SUSTAINABLE &amp; HEALTHY COMMUNITIES</a:t>
            </a:r>
            <a:r>
              <a:rPr lang="en-US" sz="1600" dirty="0">
                <a:solidFill>
                  <a:schemeClr val="bg1"/>
                </a:solidFill>
                <a:latin typeface="Arial" charset="0"/>
              </a:rPr>
              <a:t> </a:t>
            </a:r>
            <a:r>
              <a:rPr lang="en-US" sz="1600" b="1" dirty="0" smtClean="0">
                <a:solidFill>
                  <a:schemeClr val="bg1"/>
                </a:solidFill>
                <a:latin typeface="Arial" charset="0"/>
              </a:rPr>
              <a:t>RESEARCH PROGRAM</a:t>
            </a:r>
            <a:endParaRPr lang="en-US" sz="1600" b="1" dirty="0">
              <a:solidFill>
                <a:schemeClr val="bg1"/>
              </a:solidFill>
              <a:latin typeface="Arial" charset="0"/>
            </a:endParaRPr>
          </a:p>
        </p:txBody>
      </p:sp>
      <p:pic>
        <p:nvPicPr>
          <p:cNvPr id="10" name="Picture 19" descr="epa_logoa_2color"/>
          <p:cNvPicPr>
            <a:picLocks noChangeAspect="1" noChangeArrowheads="1"/>
          </p:cNvPicPr>
          <p:nvPr userDrawn="1"/>
        </p:nvPicPr>
        <p:blipFill>
          <a:blip r:embed="rId8" cstate="print"/>
          <a:srcRect r="22231" b="49896"/>
          <a:stretch>
            <a:fillRect/>
          </a:stretch>
        </p:blipFill>
        <p:spPr bwMode="auto">
          <a:xfrm>
            <a:off x="266700" y="279400"/>
            <a:ext cx="1317625" cy="387350"/>
          </a:xfrm>
          <a:prstGeom prst="rect">
            <a:avLst/>
          </a:prstGeom>
          <a:noFill/>
          <a:ln w="9525">
            <a:noFill/>
            <a:miter lim="800000"/>
            <a:headEnd/>
            <a:tailEnd/>
          </a:ln>
        </p:spPr>
      </p:pic>
      <p:sp>
        <p:nvSpPr>
          <p:cNvPr id="11" name="Rectangle 21"/>
          <p:cNvSpPr>
            <a:spLocks noChangeArrowheads="1"/>
          </p:cNvSpPr>
          <p:nvPr userDrawn="1"/>
        </p:nvSpPr>
        <p:spPr bwMode="auto">
          <a:xfrm rot="-2700000">
            <a:off x="1771650" y="792163"/>
            <a:ext cx="233363" cy="233362"/>
          </a:xfrm>
          <a:prstGeom prst="rect">
            <a:avLst/>
          </a:prstGeom>
          <a:solidFill>
            <a:schemeClr val="bg1"/>
          </a:solidFill>
          <a:ln w="9525">
            <a:noFill/>
            <a:miter lim="800000"/>
            <a:headEnd/>
            <a:tailEnd/>
          </a:ln>
          <a:effectLst/>
        </p:spPr>
        <p:txBody>
          <a:bodyPr wrap="none" anchor="ct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Fulk.Florence@epa.gov"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hyperlink" Target="mailto:Pope.Sally@epa.gov" TargetMode="External"/><Relationship Id="rId4" Type="http://schemas.openxmlformats.org/officeDocument/2006/relationships/hyperlink" Target="mailto:jch@humanimpact.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750" y="1219200"/>
            <a:ext cx="7810500" cy="3352800"/>
          </a:xfrm>
        </p:spPr>
        <p:txBody>
          <a:bodyPr/>
          <a:lstStyle/>
          <a:p>
            <a:r>
              <a:rPr lang="en-US" b="1" dirty="0"/>
              <a:t>Addressing Equity Analysis and Community Engagement at the Federal Level: </a:t>
            </a:r>
            <a:r>
              <a:rPr lang="en-US" b="1" dirty="0" smtClean="0"/>
              <a:t/>
            </a:r>
            <a:br>
              <a:rPr lang="en-US" b="1" dirty="0" smtClean="0"/>
            </a:br>
            <a:r>
              <a:rPr lang="en-US" b="1" dirty="0" smtClean="0"/>
              <a:t>Environmental </a:t>
            </a:r>
            <a:r>
              <a:rPr lang="en-US" b="1" dirty="0"/>
              <a:t>Justice Strategies, Lessons from the Field, and Opportunities for Advancement</a:t>
            </a:r>
            <a:endParaRPr lang="en-US" sz="3400" b="1" dirty="0"/>
          </a:p>
        </p:txBody>
      </p:sp>
      <p:sp>
        <p:nvSpPr>
          <p:cNvPr id="3" name="Subtitle 2"/>
          <p:cNvSpPr>
            <a:spLocks noGrp="1"/>
          </p:cNvSpPr>
          <p:nvPr>
            <p:ph type="subTitle" idx="1"/>
          </p:nvPr>
        </p:nvSpPr>
        <p:spPr>
          <a:xfrm>
            <a:off x="666750" y="4724400"/>
            <a:ext cx="7810500" cy="1981200"/>
          </a:xfrm>
        </p:spPr>
        <p:txBody>
          <a:bodyPr/>
          <a:lstStyle/>
          <a:p>
            <a:r>
              <a:rPr lang="en-US" sz="2000" dirty="0" smtClean="0">
                <a:solidFill>
                  <a:srgbClr val="898989"/>
                </a:solidFill>
                <a:latin typeface="Arial" panose="020B0604020202020204" pitchFamily="34" charset="0"/>
                <a:cs typeface="Arial" panose="020B0604020202020204" pitchFamily="34" charset="0"/>
              </a:rPr>
              <a:t>2015 National Health Impact Assessment Meeting</a:t>
            </a:r>
          </a:p>
          <a:p>
            <a:r>
              <a:rPr lang="en-US" sz="2000" dirty="0" smtClean="0">
                <a:solidFill>
                  <a:srgbClr val="898989"/>
                </a:solidFill>
                <a:latin typeface="Arial" panose="020B0604020202020204" pitchFamily="34" charset="0"/>
                <a:cs typeface="Arial" panose="020B0604020202020204" pitchFamily="34" charset="0"/>
              </a:rPr>
              <a:t>June 17</a:t>
            </a:r>
            <a:r>
              <a:rPr lang="en-US" sz="2000" baseline="30000" dirty="0" smtClean="0">
                <a:solidFill>
                  <a:srgbClr val="898989"/>
                </a:solidFill>
                <a:latin typeface="Arial" panose="020B0604020202020204" pitchFamily="34" charset="0"/>
                <a:cs typeface="Arial" panose="020B0604020202020204" pitchFamily="34" charset="0"/>
              </a:rPr>
              <a:t>th</a:t>
            </a:r>
            <a:r>
              <a:rPr lang="en-US" sz="2000" dirty="0" smtClean="0">
                <a:solidFill>
                  <a:srgbClr val="898989"/>
                </a:solidFill>
                <a:latin typeface="Arial" panose="020B0604020202020204" pitchFamily="34" charset="0"/>
                <a:cs typeface="Arial" panose="020B0604020202020204" pitchFamily="34" charset="0"/>
              </a:rPr>
              <a:t>,</a:t>
            </a:r>
            <a:r>
              <a:rPr lang="en-US" sz="2000" dirty="0" smtClean="0">
                <a:solidFill>
                  <a:srgbClr val="FF0000"/>
                </a:solidFill>
                <a:latin typeface="Arial" panose="020B0604020202020204" pitchFamily="34" charset="0"/>
                <a:cs typeface="Arial" panose="020B0604020202020204" pitchFamily="34" charset="0"/>
              </a:rPr>
              <a:t> </a:t>
            </a:r>
            <a:r>
              <a:rPr lang="en-US" sz="2000" dirty="0" smtClean="0">
                <a:solidFill>
                  <a:srgbClr val="898989"/>
                </a:solidFill>
                <a:latin typeface="Arial" panose="020B0604020202020204" pitchFamily="34" charset="0"/>
                <a:cs typeface="Arial" panose="020B0604020202020204" pitchFamily="34" charset="0"/>
              </a:rPr>
              <a:t>2015</a:t>
            </a:r>
          </a:p>
          <a:p>
            <a:r>
              <a:rPr lang="en-US" dirty="0" smtClean="0">
                <a:solidFill>
                  <a:srgbClr val="898989"/>
                </a:solidFill>
              </a:rPr>
              <a:t>Sally Pope, CSS-Dynamac c/o U.S. EPA</a:t>
            </a:r>
            <a:endParaRPr lang="en-US" dirty="0">
              <a:solidFill>
                <a:srgbClr val="898989"/>
              </a:solidFill>
            </a:endParaRPr>
          </a:p>
        </p:txBody>
      </p:sp>
      <p:sp>
        <p:nvSpPr>
          <p:cNvPr id="6" name="TextBox 5"/>
          <p:cNvSpPr txBox="1"/>
          <p:nvPr/>
        </p:nvSpPr>
        <p:spPr>
          <a:xfrm>
            <a:off x="698281" y="6185393"/>
            <a:ext cx="8001000" cy="523220"/>
          </a:xfrm>
          <a:prstGeom prst="rect">
            <a:avLst/>
          </a:prstGeom>
          <a:noFill/>
        </p:spPr>
        <p:txBody>
          <a:bodyPr wrap="square" rtlCol="0">
            <a:spAutoFit/>
          </a:bodyPr>
          <a:lstStyle/>
          <a:p>
            <a:pPr algn="ctr"/>
            <a:r>
              <a:rPr lang="en-US" sz="1400" i="1" dirty="0" smtClean="0"/>
              <a:t>The </a:t>
            </a:r>
            <a:r>
              <a:rPr lang="en-US" sz="1400" i="1" dirty="0"/>
              <a:t>views expressed in this presentation are those of the author[s] and do not necessarily reflect the views or policies of the U.S. Environmental Protection Agency</a:t>
            </a:r>
            <a:r>
              <a:rPr lang="en-US" sz="1400" i="1" dirty="0" smtClean="0"/>
              <a:t>.</a:t>
            </a:r>
            <a:endParaRPr lang="en-US" sz="1400" dirty="0"/>
          </a:p>
        </p:txBody>
      </p:sp>
    </p:spTree>
    <p:extLst>
      <p:ext uri="{BB962C8B-B14F-4D97-AF65-F5344CB8AC3E}">
        <p14:creationId xmlns:p14="http://schemas.microsoft.com/office/powerpoint/2010/main" val="1060936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Agency HIAs under NEPA</a:t>
            </a:r>
            <a:endParaRPr lang="en-US" strike="sngStrike" dirty="0">
              <a:solidFill>
                <a:srgbClr val="FF0000"/>
              </a:solidFill>
            </a:endParaRPr>
          </a:p>
        </p:txBody>
      </p:sp>
      <p:sp>
        <p:nvSpPr>
          <p:cNvPr id="5" name="Slide Number Placeholder 4"/>
          <p:cNvSpPr>
            <a:spLocks noGrp="1"/>
          </p:cNvSpPr>
          <p:nvPr>
            <p:ph type="sldNum" sz="quarter" idx="12"/>
          </p:nvPr>
        </p:nvSpPr>
        <p:spPr/>
        <p:txBody>
          <a:bodyPr/>
          <a:lstStyle/>
          <a:p>
            <a:fld id="{1712AB1B-5E0A-44E8-BE1A-60227D2C2CF4}" type="slidenum">
              <a:rPr lang="en-US" smtClean="0"/>
              <a:pPr/>
              <a:t>10</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198708119"/>
              </p:ext>
            </p:extLst>
          </p:nvPr>
        </p:nvGraphicFramePr>
        <p:xfrm>
          <a:off x="169333" y="1493838"/>
          <a:ext cx="8534400" cy="4909571"/>
        </p:xfrm>
        <a:graphic>
          <a:graphicData uri="http://schemas.openxmlformats.org/drawingml/2006/table">
            <a:tbl>
              <a:tblPr firstRow="1" firstCol="1" bandRow="1">
                <a:tableStyleId>{5C22544A-7EE6-4342-B048-85BDC9FD1C3A}</a:tableStyleId>
              </a:tblPr>
              <a:tblGrid>
                <a:gridCol w="3962400"/>
                <a:gridCol w="1905000"/>
                <a:gridCol w="990600"/>
                <a:gridCol w="1044222"/>
                <a:gridCol w="632178"/>
              </a:tblGrid>
              <a:tr h="452854">
                <a:tc>
                  <a:txBody>
                    <a:bodyPr/>
                    <a:lstStyle/>
                    <a:p>
                      <a:pPr marL="0" marR="0" algn="ctr">
                        <a:lnSpc>
                          <a:spcPct val="100000"/>
                        </a:lnSpc>
                        <a:spcBef>
                          <a:spcPts val="0"/>
                        </a:spcBef>
                        <a:spcAft>
                          <a:spcPts val="0"/>
                        </a:spcAft>
                      </a:pPr>
                      <a:r>
                        <a:rPr lang="en-US" sz="2000" kern="1200" dirty="0">
                          <a:effectLst/>
                        </a:rPr>
                        <a:t>Federal HIAs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00000"/>
                        </a:lnSpc>
                        <a:spcBef>
                          <a:spcPts val="0"/>
                        </a:spcBef>
                        <a:spcAft>
                          <a:spcPts val="0"/>
                        </a:spcAft>
                        <a:tabLst>
                          <a:tab pos="5106670" algn="l"/>
                        </a:tabLst>
                      </a:pPr>
                      <a:r>
                        <a:rPr lang="en-US" sz="2000" kern="1200" dirty="0">
                          <a:effectLst/>
                        </a:rPr>
                        <a:t>Federal Agencies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00000"/>
                        </a:lnSpc>
                        <a:spcBef>
                          <a:spcPts val="0"/>
                        </a:spcBef>
                        <a:spcAft>
                          <a:spcPts val="0"/>
                        </a:spcAft>
                      </a:pPr>
                      <a:r>
                        <a:rPr lang="en-US" sz="2000" kern="1200" dirty="0">
                          <a:effectLst/>
                        </a:rPr>
                        <a:t>Federal Action</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00000"/>
                        </a:lnSpc>
                        <a:spcBef>
                          <a:spcPts val="0"/>
                        </a:spcBef>
                        <a:spcAft>
                          <a:spcPts val="0"/>
                        </a:spcAft>
                        <a:tabLst>
                          <a:tab pos="5106670" algn="l"/>
                        </a:tabLst>
                      </a:pPr>
                      <a:r>
                        <a:rPr lang="en-US" sz="2000" kern="1200" dirty="0">
                          <a:effectLst/>
                        </a:rPr>
                        <a:t>Location</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00000"/>
                        </a:lnSpc>
                        <a:spcBef>
                          <a:spcPts val="0"/>
                        </a:spcBef>
                        <a:spcAft>
                          <a:spcPts val="0"/>
                        </a:spcAft>
                        <a:tabLst>
                          <a:tab pos="5106670" algn="l"/>
                        </a:tabLst>
                      </a:pPr>
                      <a:r>
                        <a:rPr lang="en-US" sz="2000" kern="1200" dirty="0" smtClean="0">
                          <a:effectLst/>
                        </a:rPr>
                        <a:t>Pub</a:t>
                      </a:r>
                      <a:r>
                        <a:rPr lang="en-US" sz="2000" strike="sngStrike" kern="1200" baseline="0" dirty="0" smtClean="0">
                          <a:solidFill>
                            <a:srgbClr val="FF0000"/>
                          </a:solidFill>
                          <a:effectLst/>
                        </a:rPr>
                        <a:t> </a:t>
                      </a:r>
                      <a:r>
                        <a:rPr lang="en-US" sz="2000" kern="1200" dirty="0" smtClean="0">
                          <a:effectLst/>
                        </a:rPr>
                        <a:t>Date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452854">
                <a:tc>
                  <a:txBody>
                    <a:bodyPr/>
                    <a:lstStyle/>
                    <a:p>
                      <a:pPr marL="0" marR="0">
                        <a:lnSpc>
                          <a:spcPct val="115000"/>
                        </a:lnSpc>
                        <a:spcBef>
                          <a:spcPts val="0"/>
                        </a:spcBef>
                        <a:spcAft>
                          <a:spcPts val="0"/>
                        </a:spcAft>
                      </a:pPr>
                      <a:r>
                        <a:rPr lang="en-US" sz="2000" kern="1200" dirty="0">
                          <a:effectLst/>
                        </a:rPr>
                        <a:t>Northeast NPR-A Supplemental 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dirty="0">
                          <a:effectLst/>
                        </a:rPr>
                        <a:t>BLM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dirty="0">
                          <a:effectLst/>
                        </a:rPr>
                        <a:t>Plan</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a:effectLst/>
                        </a:rPr>
                        <a:t>Alaska</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2007</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603806">
                <a:tc>
                  <a:txBody>
                    <a:bodyPr/>
                    <a:lstStyle/>
                    <a:p>
                      <a:pPr marL="0" marR="0">
                        <a:lnSpc>
                          <a:spcPct val="100000"/>
                        </a:lnSpc>
                        <a:spcBef>
                          <a:spcPts val="0"/>
                        </a:spcBef>
                        <a:spcAft>
                          <a:spcPts val="0"/>
                        </a:spcAft>
                      </a:pPr>
                      <a:r>
                        <a:rPr lang="en-US" sz="2000" kern="1200" dirty="0">
                          <a:effectLst/>
                        </a:rPr>
                        <a:t>OCS Oil and Gas Leasing Program: 2007-2012 FEIS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dirty="0">
                          <a:effectLst/>
                        </a:rPr>
                        <a:t>BOEM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dirty="0">
                          <a:effectLst/>
                        </a:rPr>
                        <a:t>Program</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Alaska</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2007</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918835">
                <a:tc>
                  <a:txBody>
                    <a:bodyPr/>
                    <a:lstStyle/>
                    <a:p>
                      <a:pPr marL="0" marR="0">
                        <a:lnSpc>
                          <a:spcPct val="100000"/>
                        </a:lnSpc>
                        <a:spcBef>
                          <a:spcPts val="0"/>
                        </a:spcBef>
                        <a:spcAft>
                          <a:spcPts val="0"/>
                        </a:spcAft>
                      </a:pPr>
                      <a:r>
                        <a:rPr lang="en-US" sz="2000" kern="1200" dirty="0">
                          <a:effectLst/>
                        </a:rPr>
                        <a:t>Red Dog Mine Extension Aqqaluk Project Final Supplemental 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dirty="0" smtClean="0">
                          <a:solidFill>
                            <a:schemeClr val="tx1"/>
                          </a:solidFill>
                          <a:effectLst/>
                        </a:rPr>
                        <a:t>EPA,USACE,</a:t>
                      </a:r>
                      <a:endParaRPr lang="en-US" sz="2000" dirty="0">
                        <a:solidFill>
                          <a:schemeClr val="tx1"/>
                        </a:solidFill>
                        <a:effectLst/>
                      </a:endParaRPr>
                    </a:p>
                    <a:p>
                      <a:pPr marL="0" marR="0" algn="ctr">
                        <a:spcBef>
                          <a:spcPts val="0"/>
                        </a:spcBef>
                        <a:spcAft>
                          <a:spcPts val="0"/>
                        </a:spcAft>
                      </a:pPr>
                      <a:r>
                        <a:rPr lang="en-US" sz="2000" dirty="0" smtClean="0">
                          <a:solidFill>
                            <a:schemeClr val="tx1"/>
                          </a:solidFill>
                          <a:effectLst/>
                        </a:rPr>
                        <a:t>NPS,</a:t>
                      </a:r>
                      <a:r>
                        <a:rPr lang="en-US" sz="2000" baseline="0" dirty="0">
                          <a:solidFill>
                            <a:schemeClr val="tx1"/>
                          </a:solidFill>
                          <a:effectLst/>
                        </a:rPr>
                        <a:t> </a:t>
                      </a:r>
                      <a:r>
                        <a:rPr lang="en-US" sz="2000" dirty="0" smtClean="0">
                          <a:solidFill>
                            <a:schemeClr val="tx1"/>
                          </a:solidFill>
                          <a:effectLst/>
                        </a:rPr>
                        <a:t>CDC,</a:t>
                      </a:r>
                      <a:r>
                        <a:rPr lang="en-US" sz="2000" baseline="0" dirty="0">
                          <a:solidFill>
                            <a:schemeClr val="tx1"/>
                          </a:solidFill>
                          <a:effectLst/>
                        </a:rPr>
                        <a:t> </a:t>
                      </a:r>
                      <a:r>
                        <a:rPr lang="en-US" sz="2000" dirty="0" smtClean="0">
                          <a:solidFill>
                            <a:schemeClr val="tx1"/>
                          </a:solidFill>
                          <a:effectLst/>
                        </a:rPr>
                        <a:t>ATSDR</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a:effectLst/>
                        </a:rPr>
                        <a:t>Project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Alaska</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2009</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452854">
                <a:tc>
                  <a:txBody>
                    <a:bodyPr/>
                    <a:lstStyle/>
                    <a:p>
                      <a:pPr marL="0" marR="0">
                        <a:lnSpc>
                          <a:spcPct val="100000"/>
                        </a:lnSpc>
                        <a:spcBef>
                          <a:spcPts val="0"/>
                        </a:spcBef>
                        <a:spcAft>
                          <a:spcPts val="0"/>
                        </a:spcAft>
                      </a:pPr>
                      <a:r>
                        <a:rPr lang="en-US" sz="2000" kern="1200" dirty="0">
                          <a:effectLst/>
                        </a:rPr>
                        <a:t>Chukchi Sea Planning Area FEIS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a:solidFill>
                            <a:schemeClr val="tx1"/>
                          </a:solidFill>
                          <a:effectLst/>
                        </a:rPr>
                        <a:t>BOEM</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a:effectLst/>
                        </a:rPr>
                        <a:t>Plan</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Alaska</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2010</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301903">
                <a:tc>
                  <a:txBody>
                    <a:bodyPr/>
                    <a:lstStyle/>
                    <a:p>
                      <a:pPr marL="0" marR="0">
                        <a:lnSpc>
                          <a:spcPct val="100000"/>
                        </a:lnSpc>
                        <a:spcBef>
                          <a:spcPts val="0"/>
                        </a:spcBef>
                        <a:spcAft>
                          <a:spcPts val="0"/>
                        </a:spcAft>
                      </a:pPr>
                      <a:r>
                        <a:rPr lang="en-US" sz="2000" kern="1200" dirty="0">
                          <a:effectLst/>
                        </a:rPr>
                        <a:t>Point Thomson Project 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a:solidFill>
                            <a:schemeClr val="tx1"/>
                          </a:solidFill>
                          <a:effectLst/>
                        </a:rPr>
                        <a:t>USACE</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a:effectLst/>
                        </a:rPr>
                        <a:t>Project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Alaska</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2011</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905708">
                <a:tc>
                  <a:txBody>
                    <a:bodyPr/>
                    <a:lstStyle/>
                    <a:p>
                      <a:pPr marL="0" marR="0">
                        <a:lnSpc>
                          <a:spcPct val="100000"/>
                        </a:lnSpc>
                        <a:spcBef>
                          <a:spcPts val="0"/>
                        </a:spcBef>
                        <a:spcAft>
                          <a:spcPts val="0"/>
                        </a:spcAft>
                      </a:pPr>
                      <a:r>
                        <a:rPr lang="en-US" sz="2000" kern="1200" dirty="0">
                          <a:effectLst/>
                        </a:rPr>
                        <a:t>Effects of Oil and Gas Activities in the Arctic Ocean Supplemental DEIS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dirty="0" smtClean="0">
                          <a:solidFill>
                            <a:schemeClr val="tx1"/>
                          </a:solidFill>
                          <a:effectLst/>
                        </a:rPr>
                        <a:t>NOAA, BOEM</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a:effectLst/>
                        </a:rPr>
                        <a:t>Program</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Alaska</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tabLst>
                          <a:tab pos="5106670" algn="l"/>
                        </a:tabLst>
                      </a:pPr>
                      <a:r>
                        <a:rPr lang="en-US" sz="2000" kern="1200" dirty="0">
                          <a:effectLst/>
                        </a:rPr>
                        <a:t>2013</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r>
              <a:tr h="262524">
                <a:tc>
                  <a:txBody>
                    <a:bodyPr/>
                    <a:lstStyle/>
                    <a:p>
                      <a:pPr marL="0" marR="0">
                        <a:lnSpc>
                          <a:spcPct val="100000"/>
                        </a:lnSpc>
                        <a:spcBef>
                          <a:spcPts val="0"/>
                        </a:spcBef>
                        <a:spcAft>
                          <a:spcPts val="0"/>
                        </a:spcAft>
                      </a:pPr>
                      <a:r>
                        <a:rPr lang="en-US" sz="2000" dirty="0">
                          <a:effectLst/>
                        </a:rPr>
                        <a:t>EIS for Roca Honda Mine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a:effectLst/>
                        </a:rPr>
                        <a:t>USFS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c>
                  <a:txBody>
                    <a:bodyPr/>
                    <a:lstStyle/>
                    <a:p>
                      <a:pPr marL="0" marR="0" algn="ctr">
                        <a:lnSpc>
                          <a:spcPct val="115000"/>
                        </a:lnSpc>
                        <a:spcBef>
                          <a:spcPts val="0"/>
                        </a:spcBef>
                        <a:spcAft>
                          <a:spcPts val="0"/>
                        </a:spcAft>
                      </a:pPr>
                      <a:r>
                        <a:rPr lang="en-US" sz="2000" kern="1200">
                          <a:effectLst/>
                        </a:rPr>
                        <a:t>Plan</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lnSpc>
                          <a:spcPct val="100000"/>
                        </a:lnSpc>
                        <a:spcBef>
                          <a:spcPts val="0"/>
                        </a:spcBef>
                        <a:spcAft>
                          <a:spcPts val="0"/>
                        </a:spcAft>
                        <a:tabLst>
                          <a:tab pos="5106670" algn="l"/>
                        </a:tabLst>
                      </a:pPr>
                      <a:r>
                        <a:rPr lang="en-US" sz="2000" kern="1200" dirty="0" smtClean="0">
                          <a:effectLst/>
                        </a:rPr>
                        <a:t>New Mexico</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3698" marR="53698" marT="0" marB="0" anchor="ctr"/>
                </a:tc>
                <a:tc>
                  <a:txBody>
                    <a:bodyPr/>
                    <a:lstStyle/>
                    <a:p>
                      <a:pPr marL="0" marR="0" algn="ctr">
                        <a:spcBef>
                          <a:spcPts val="0"/>
                        </a:spcBef>
                        <a:spcAft>
                          <a:spcPts val="0"/>
                        </a:spcAft>
                      </a:pPr>
                      <a:r>
                        <a:rPr lang="en-US" sz="2000" kern="1200" dirty="0" smtClean="0">
                          <a:effectLst/>
                        </a:rPr>
                        <a:t>2013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3698" marR="53698" marT="0" marB="0" anchor="ctr"/>
                </a:tc>
              </a:tr>
            </a:tbl>
          </a:graphicData>
        </a:graphic>
      </p:graphicFrame>
    </p:spTree>
    <p:extLst>
      <p:ext uri="{BB962C8B-B14F-4D97-AF65-F5344CB8AC3E}">
        <p14:creationId xmlns:p14="http://schemas.microsoft.com/office/powerpoint/2010/main" val="3570954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990600"/>
          </a:xfrm>
        </p:spPr>
        <p:txBody>
          <a:bodyPr/>
          <a:lstStyle/>
          <a:p>
            <a:r>
              <a:rPr lang="en-US" dirty="0" smtClean="0"/>
              <a:t>Strategies </a:t>
            </a:r>
            <a:r>
              <a:rPr lang="en-US" dirty="0"/>
              <a:t>in Federal </a:t>
            </a:r>
            <a:r>
              <a:rPr lang="en-US" dirty="0" smtClean="0"/>
              <a:t>NEPA-related HIAs to Meet EJ Requirements</a:t>
            </a:r>
            <a:endParaRPr lang="en-US" strike="sngStrike" dirty="0">
              <a:solidFill>
                <a:srgbClr val="FF0000"/>
              </a:solidFill>
            </a:endParaRPr>
          </a:p>
        </p:txBody>
      </p:sp>
      <p:sp>
        <p:nvSpPr>
          <p:cNvPr id="3" name="Content Placeholder 2"/>
          <p:cNvSpPr>
            <a:spLocks noGrp="1"/>
          </p:cNvSpPr>
          <p:nvPr>
            <p:ph idx="1"/>
          </p:nvPr>
        </p:nvSpPr>
        <p:spPr>
          <a:xfrm>
            <a:off x="457200" y="2209800"/>
            <a:ext cx="8229600" cy="3916363"/>
          </a:xfrm>
        </p:spPr>
        <p:txBody>
          <a:bodyPr/>
          <a:lstStyle/>
          <a:p>
            <a:pPr marL="342900" lvl="1" indent="-342900">
              <a:buFont typeface="Arial" panose="020B0604020202020204" pitchFamily="34" charset="0"/>
              <a:buChar char="•"/>
            </a:pPr>
            <a:r>
              <a:rPr lang="en-US" sz="2400" dirty="0" smtClean="0"/>
              <a:t>Identification of MLI populations</a:t>
            </a:r>
          </a:p>
          <a:p>
            <a:pPr marL="742950" lvl="2" indent="-342900">
              <a:buFont typeface="Arial" panose="020B0604020202020204" pitchFamily="34" charset="0"/>
              <a:buChar char="−"/>
            </a:pPr>
            <a:r>
              <a:rPr lang="en-US" sz="2000" dirty="0" smtClean="0"/>
              <a:t>Followed CEQ Guidelines for </a:t>
            </a:r>
            <a:r>
              <a:rPr lang="en-US" sz="2000" dirty="0"/>
              <a:t>identifying </a:t>
            </a:r>
            <a:r>
              <a:rPr lang="en-US" sz="2000" dirty="0" smtClean="0"/>
              <a:t>MLI populations</a:t>
            </a:r>
          </a:p>
          <a:p>
            <a:pPr marL="742950" lvl="2" indent="-342900">
              <a:buFont typeface="Arial" panose="020B0604020202020204" pitchFamily="34" charset="0"/>
              <a:buChar char="−"/>
            </a:pPr>
            <a:r>
              <a:rPr lang="en-US" sz="2000" dirty="0" smtClean="0"/>
              <a:t>One HIA further identified “potentially affected communities” based on the likelihood of significant health impacts in those communities</a:t>
            </a:r>
          </a:p>
          <a:p>
            <a:pPr marL="742950" lvl="2" indent="-342900"/>
            <a:endParaRPr lang="en-US" dirty="0"/>
          </a:p>
          <a:p>
            <a:pPr marL="0" lvl="2" indent="-342900"/>
            <a:r>
              <a:rPr lang="en-US" sz="2400" dirty="0" smtClean="0"/>
              <a:t>Community Engagement</a:t>
            </a:r>
          </a:p>
          <a:p>
            <a:pPr marL="740664" lvl="3" indent="-342900"/>
            <a:r>
              <a:rPr lang="en-US" dirty="0">
                <a:latin typeface="Arial" panose="020B0604020202020204" pitchFamily="34" charset="0"/>
                <a:cs typeface="Arial" panose="020B0604020202020204" pitchFamily="34" charset="0"/>
              </a:rPr>
              <a:t>Representative “cooperating agencies</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740664" lvl="3" indent="-342900"/>
            <a:r>
              <a:rPr lang="en-US" dirty="0">
                <a:latin typeface="Arial" panose="020B0604020202020204" pitchFamily="34" charset="0"/>
                <a:cs typeface="Arial" panose="020B0604020202020204" pitchFamily="34" charset="0"/>
              </a:rPr>
              <a:t>Community input included as qualitative data in assessment </a:t>
            </a:r>
          </a:p>
          <a:p>
            <a:pPr marL="740664" lvl="3" indent="-342900"/>
            <a:r>
              <a:rPr lang="en-US" dirty="0">
                <a:latin typeface="Arial" panose="020B0604020202020204" pitchFamily="34" charset="0"/>
                <a:cs typeface="Arial" panose="020B0604020202020204" pitchFamily="34" charset="0"/>
              </a:rPr>
              <a:t>Community meetings held during the 3 points of public input in the NEPA process</a:t>
            </a:r>
          </a:p>
          <a:p>
            <a:pPr marL="457200" lvl="3" indent="-342900"/>
            <a:endParaRPr lang="en-US" sz="2200" dirty="0"/>
          </a:p>
        </p:txBody>
      </p:sp>
      <p:sp>
        <p:nvSpPr>
          <p:cNvPr id="5" name="Slide Number Placeholder 4"/>
          <p:cNvSpPr>
            <a:spLocks noGrp="1"/>
          </p:cNvSpPr>
          <p:nvPr>
            <p:ph type="sldNum" sz="quarter" idx="12"/>
          </p:nvPr>
        </p:nvSpPr>
        <p:spPr/>
        <p:txBody>
          <a:bodyPr/>
          <a:lstStyle/>
          <a:p>
            <a:fld id="{1712AB1B-5E0A-44E8-BE1A-60227D2C2CF4}" type="slidenum">
              <a:rPr lang="en-US" smtClean="0"/>
              <a:pPr/>
              <a:t>11</a:t>
            </a:fld>
            <a:endParaRPr lang="en-US"/>
          </a:p>
        </p:txBody>
      </p:sp>
    </p:spTree>
    <p:extLst>
      <p:ext uri="{BB962C8B-B14F-4D97-AF65-F5344CB8AC3E}">
        <p14:creationId xmlns:p14="http://schemas.microsoft.com/office/powerpoint/2010/main" val="3668512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914400"/>
          </a:xfrm>
        </p:spPr>
        <p:txBody>
          <a:bodyPr/>
          <a:lstStyle/>
          <a:p>
            <a:r>
              <a:rPr lang="en-US" dirty="0"/>
              <a:t>Strategies in Federal </a:t>
            </a:r>
            <a:r>
              <a:rPr lang="en-US" dirty="0" smtClean="0"/>
              <a:t>NEPA-related HIAs to </a:t>
            </a:r>
            <a:r>
              <a:rPr lang="en-US" dirty="0"/>
              <a:t>Meet EJ </a:t>
            </a:r>
            <a:r>
              <a:rPr lang="en-US" dirty="0" smtClean="0"/>
              <a:t>Requirements</a:t>
            </a:r>
            <a:endParaRPr lang="en-US" strike="sngStrike" dirty="0">
              <a:solidFill>
                <a:srgbClr val="FF0000"/>
              </a:solidFill>
            </a:endParaRPr>
          </a:p>
        </p:txBody>
      </p:sp>
      <p:sp>
        <p:nvSpPr>
          <p:cNvPr id="3" name="Content Placeholder 2"/>
          <p:cNvSpPr>
            <a:spLocks noGrp="1"/>
          </p:cNvSpPr>
          <p:nvPr>
            <p:ph idx="1"/>
          </p:nvPr>
        </p:nvSpPr>
        <p:spPr>
          <a:xfrm>
            <a:off x="457200" y="2209800"/>
            <a:ext cx="8229600" cy="4146550"/>
          </a:xfrm>
        </p:spPr>
        <p:txBody>
          <a:bodyPr/>
          <a:lstStyle/>
          <a:p>
            <a:r>
              <a:rPr lang="en-US" sz="2400" dirty="0" smtClean="0"/>
              <a:t>Assessment Methods</a:t>
            </a:r>
          </a:p>
          <a:p>
            <a:pPr lvl="1"/>
            <a:r>
              <a:rPr lang="en-US" dirty="0" smtClean="0"/>
              <a:t>Community input included as qualitative data</a:t>
            </a:r>
          </a:p>
          <a:p>
            <a:pPr lvl="1"/>
            <a:r>
              <a:rPr lang="en-US" dirty="0" smtClean="0"/>
              <a:t>Established the baseline health status and existing conditions for the affected community and </a:t>
            </a:r>
            <a:r>
              <a:rPr lang="en-US" dirty="0"/>
              <a:t>MLI </a:t>
            </a:r>
            <a:r>
              <a:rPr lang="en-US" dirty="0" smtClean="0"/>
              <a:t>populations</a:t>
            </a:r>
          </a:p>
          <a:p>
            <a:pPr lvl="1"/>
            <a:r>
              <a:rPr lang="en-US" dirty="0" smtClean="0"/>
              <a:t>Analyzed the distribution of potential health effects across identified MLI populations with comparison groups</a:t>
            </a:r>
          </a:p>
          <a:p>
            <a:pPr lvl="1"/>
            <a:r>
              <a:rPr lang="en-US" dirty="0" smtClean="0"/>
              <a:t>Cross-referencing </a:t>
            </a:r>
            <a:r>
              <a:rPr lang="en-US" dirty="0"/>
              <a:t>between the EJ and health sections in the </a:t>
            </a:r>
            <a:r>
              <a:rPr lang="en-US" dirty="0" smtClean="0"/>
              <a:t>EIS</a:t>
            </a:r>
          </a:p>
          <a:p>
            <a:pPr lvl="1"/>
            <a:r>
              <a:rPr lang="en-US" dirty="0" smtClean="0"/>
              <a:t>Risk characterization</a:t>
            </a:r>
          </a:p>
          <a:p>
            <a:pPr marL="0" lvl="1" indent="0">
              <a:buNone/>
            </a:pPr>
            <a:endParaRPr lang="en-US" sz="1800" dirty="0"/>
          </a:p>
          <a:p>
            <a:pPr marL="285750" lvl="1">
              <a:buFont typeface="Arial" panose="020B0604020202020204" pitchFamily="34" charset="0"/>
              <a:buChar char="•"/>
            </a:pPr>
            <a:r>
              <a:rPr lang="en-US" sz="2400" dirty="0" smtClean="0"/>
              <a:t>Mitigation Measures</a:t>
            </a:r>
            <a:endParaRPr lang="en-US" sz="2400" dirty="0"/>
          </a:p>
          <a:p>
            <a:pPr marL="742950" lvl="2" indent="-285750">
              <a:buFont typeface="Arial" panose="020B0604020202020204" pitchFamily="34" charset="0"/>
              <a:buChar char="−"/>
            </a:pPr>
            <a:r>
              <a:rPr lang="en-US" sz="2000" dirty="0" smtClean="0"/>
              <a:t>Recommend health and subsistence monitoring tracking</a:t>
            </a:r>
          </a:p>
          <a:p>
            <a:pPr marL="742950" lvl="2" indent="-285750">
              <a:buFont typeface="Arial" panose="020B0604020202020204" pitchFamily="34" charset="0"/>
              <a:buChar char="−"/>
            </a:pPr>
            <a:r>
              <a:rPr lang="en-US" sz="2000" dirty="0" smtClean="0"/>
              <a:t>Includes collaboration with local and Tribal groups on health monitoring activities</a:t>
            </a:r>
          </a:p>
          <a:p>
            <a:pPr marL="742950" lvl="2" indent="-28575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1712AB1B-5E0A-44E8-BE1A-60227D2C2CF4}" type="slidenum">
              <a:rPr lang="en-US" smtClean="0"/>
              <a:pPr/>
              <a:t>12</a:t>
            </a:fld>
            <a:endParaRPr lang="en-US"/>
          </a:p>
        </p:txBody>
      </p:sp>
    </p:spTree>
    <p:extLst>
      <p:ext uri="{BB962C8B-B14F-4D97-AF65-F5344CB8AC3E}">
        <p14:creationId xmlns:p14="http://schemas.microsoft.com/office/powerpoint/2010/main" val="1097637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914400"/>
          </a:xfrm>
        </p:spPr>
        <p:txBody>
          <a:bodyPr/>
          <a:lstStyle/>
          <a:p>
            <a:r>
              <a:rPr lang="en-US" dirty="0" smtClean="0"/>
              <a:t>Potential for HIA in Federal Decision-Making</a:t>
            </a:r>
            <a:endParaRPr lang="en-US" strike="sngStrike" dirty="0">
              <a:solidFill>
                <a:srgbClr val="FF0000"/>
              </a:solidFill>
            </a:endParaRPr>
          </a:p>
        </p:txBody>
      </p:sp>
      <p:sp>
        <p:nvSpPr>
          <p:cNvPr id="3" name="Content Placeholder 2"/>
          <p:cNvSpPr>
            <a:spLocks noGrp="1"/>
          </p:cNvSpPr>
          <p:nvPr>
            <p:ph idx="1"/>
          </p:nvPr>
        </p:nvSpPr>
        <p:spPr>
          <a:xfrm>
            <a:off x="457200" y="1905000"/>
            <a:ext cx="8229600" cy="3916363"/>
          </a:xfrm>
        </p:spPr>
        <p:txBody>
          <a:bodyPr/>
          <a:lstStyle/>
          <a:p>
            <a:r>
              <a:rPr lang="en-US" sz="2400" dirty="0" smtClean="0"/>
              <a:t>Including HIA or HIA-like elements supports federal EJ requirements by:</a:t>
            </a:r>
          </a:p>
          <a:p>
            <a:pPr lvl="1"/>
            <a:r>
              <a:rPr lang="en-US" dirty="0"/>
              <a:t>Identifying MLI populations </a:t>
            </a:r>
            <a:endParaRPr lang="en-US" dirty="0" smtClean="0"/>
          </a:p>
          <a:p>
            <a:pPr lvl="1"/>
            <a:r>
              <a:rPr lang="en-US" dirty="0" smtClean="0"/>
              <a:t>Assessing the distribution of adverse </a:t>
            </a:r>
            <a:r>
              <a:rPr lang="en-US" b="1" dirty="0"/>
              <a:t>and</a:t>
            </a:r>
            <a:r>
              <a:rPr lang="en-US" dirty="0"/>
              <a:t> </a:t>
            </a:r>
            <a:r>
              <a:rPr lang="en-US" dirty="0" smtClean="0"/>
              <a:t>beneficial health effects across all groups</a:t>
            </a:r>
          </a:p>
          <a:p>
            <a:pPr lvl="1"/>
            <a:r>
              <a:rPr lang="en-US" dirty="0" smtClean="0"/>
              <a:t>Increasing community engagement and community capacity building</a:t>
            </a:r>
          </a:p>
          <a:p>
            <a:pPr marL="457200" lvl="1" indent="0">
              <a:buNone/>
            </a:pPr>
            <a:endParaRPr lang="en-US" sz="1800" dirty="0"/>
          </a:p>
          <a:p>
            <a:pPr marL="342900" lvl="1" indent="-342900">
              <a:buFont typeface="Arial" panose="020B0604020202020204" pitchFamily="34" charset="0"/>
              <a:buChar char="•"/>
            </a:pPr>
            <a:r>
              <a:rPr lang="en-US" sz="2400" dirty="0" smtClean="0"/>
              <a:t>Additional benefits include:</a:t>
            </a:r>
          </a:p>
          <a:p>
            <a:pPr lvl="1"/>
            <a:r>
              <a:rPr lang="en-US" dirty="0"/>
              <a:t>Fulfilling NEPA requirements to assess </a:t>
            </a:r>
            <a:r>
              <a:rPr lang="en-US" dirty="0" smtClean="0"/>
              <a:t>human health impacts</a:t>
            </a:r>
          </a:p>
          <a:p>
            <a:pPr lvl="1"/>
            <a:r>
              <a:rPr lang="en-US" dirty="0" smtClean="0"/>
              <a:t>Fulfilling Executive Order </a:t>
            </a:r>
            <a:r>
              <a:rPr lang="en-US" dirty="0"/>
              <a:t>12898 requirements to </a:t>
            </a:r>
            <a:r>
              <a:rPr lang="en-US" dirty="0" smtClean="0"/>
              <a:t>identify and address human </a:t>
            </a:r>
            <a:r>
              <a:rPr lang="en-US" dirty="0"/>
              <a:t>health impacts</a:t>
            </a:r>
          </a:p>
        </p:txBody>
      </p:sp>
      <p:sp>
        <p:nvSpPr>
          <p:cNvPr id="5" name="Slide Number Placeholder 4"/>
          <p:cNvSpPr>
            <a:spLocks noGrp="1"/>
          </p:cNvSpPr>
          <p:nvPr>
            <p:ph type="sldNum" sz="quarter" idx="12"/>
          </p:nvPr>
        </p:nvSpPr>
        <p:spPr/>
        <p:txBody>
          <a:bodyPr/>
          <a:lstStyle/>
          <a:p>
            <a:fld id="{1712AB1B-5E0A-44E8-BE1A-60227D2C2CF4}" type="slidenum">
              <a:rPr lang="en-US" smtClean="0"/>
              <a:pPr/>
              <a:t>13</a:t>
            </a:fld>
            <a:endParaRPr lang="en-US"/>
          </a:p>
        </p:txBody>
      </p:sp>
    </p:spTree>
    <p:extLst>
      <p:ext uri="{BB962C8B-B14F-4D97-AF65-F5344CB8AC3E}">
        <p14:creationId xmlns:p14="http://schemas.microsoft.com/office/powerpoint/2010/main" val="4218335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9559" y="1371600"/>
            <a:ext cx="7772400" cy="1500187"/>
          </a:xfrm>
        </p:spPr>
        <p:txBody>
          <a:bodyPr/>
          <a:lstStyle/>
          <a:p>
            <a:r>
              <a:rPr lang="en-US" sz="3600" dirty="0" smtClean="0"/>
              <a:t>Question:</a:t>
            </a:r>
            <a:endParaRPr lang="en-US" sz="3600" dirty="0"/>
          </a:p>
        </p:txBody>
      </p:sp>
      <p:sp>
        <p:nvSpPr>
          <p:cNvPr id="5" name="Slide Number Placeholder 4"/>
          <p:cNvSpPr>
            <a:spLocks noGrp="1"/>
          </p:cNvSpPr>
          <p:nvPr>
            <p:ph type="sldNum" sz="quarter" idx="12"/>
          </p:nvPr>
        </p:nvSpPr>
        <p:spPr/>
        <p:txBody>
          <a:bodyPr/>
          <a:lstStyle/>
          <a:p>
            <a:fld id="{1712AB1B-5E0A-44E8-BE1A-60227D2C2CF4}" type="slidenum">
              <a:rPr lang="en-US" smtClean="0"/>
              <a:pPr/>
              <a:t>14</a:t>
            </a:fld>
            <a:endParaRPr lang="en-US"/>
          </a:p>
        </p:txBody>
      </p:sp>
      <p:sp>
        <p:nvSpPr>
          <p:cNvPr id="6" name="Text Placeholder 2"/>
          <p:cNvSpPr txBox="1">
            <a:spLocks/>
          </p:cNvSpPr>
          <p:nvPr/>
        </p:nvSpPr>
        <p:spPr>
          <a:xfrm>
            <a:off x="719559" y="3308349"/>
            <a:ext cx="7772400" cy="1305719"/>
          </a:xfrm>
          <a:prstGeom prst="rect">
            <a:avLst/>
          </a:prstGeom>
        </p:spPr>
        <p:txBody>
          <a:bodyPr anchor="b"/>
          <a:lstStyle>
            <a:lvl1pPr marL="0" indent="0" algn="l" defTabSz="914400" rtl="0" eaLnBrk="1" latinLnBrk="0" hangingPunct="1">
              <a:spcBef>
                <a:spcPct val="20000"/>
              </a:spcBef>
              <a:buFont typeface="Arial"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r>
              <a:rPr lang="en-US" sz="2400" dirty="0">
                <a:solidFill>
                  <a:schemeClr val="tx1"/>
                </a:solidFill>
              </a:rPr>
              <a:t>What other strategies or opportunities can you identify for the use of equity analyses and community engagement in federal HIAs to meet </a:t>
            </a:r>
            <a:r>
              <a:rPr lang="en-US" sz="2400" dirty="0" smtClean="0">
                <a:solidFill>
                  <a:schemeClr val="tx1"/>
                </a:solidFill>
              </a:rPr>
              <a:t>EJ </a:t>
            </a:r>
            <a:r>
              <a:rPr lang="en-US" sz="2400" dirty="0">
                <a:solidFill>
                  <a:schemeClr val="tx1"/>
                </a:solidFill>
              </a:rPr>
              <a:t>requirements?</a:t>
            </a:r>
          </a:p>
        </p:txBody>
      </p:sp>
    </p:spTree>
    <p:extLst>
      <p:ext uri="{BB962C8B-B14F-4D97-AF65-F5344CB8AC3E}">
        <p14:creationId xmlns:p14="http://schemas.microsoft.com/office/powerpoint/2010/main" val="511366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0761" y="1295400"/>
            <a:ext cx="7810500" cy="990600"/>
          </a:xfrm>
        </p:spPr>
        <p:txBody>
          <a:bodyPr/>
          <a:lstStyle/>
          <a:p>
            <a:r>
              <a:rPr lang="en-US" b="1" dirty="0" smtClean="0"/>
              <a:t>Thank You!</a:t>
            </a:r>
            <a:endParaRPr lang="en-US" sz="3400" b="1" dirty="0"/>
          </a:p>
        </p:txBody>
      </p:sp>
      <p:sp>
        <p:nvSpPr>
          <p:cNvPr id="3" name="Subtitle 2"/>
          <p:cNvSpPr>
            <a:spLocks noGrp="1"/>
          </p:cNvSpPr>
          <p:nvPr>
            <p:ph type="subTitle" idx="1"/>
          </p:nvPr>
        </p:nvSpPr>
        <p:spPr>
          <a:xfrm>
            <a:off x="666750" y="2286000"/>
            <a:ext cx="7810500" cy="4191000"/>
          </a:xfrm>
        </p:spPr>
        <p:txBody>
          <a:bodyPr/>
          <a:lstStyle/>
          <a:p>
            <a:r>
              <a:rPr lang="en-US" b="1" dirty="0" smtClean="0">
                <a:solidFill>
                  <a:schemeClr val="tx1"/>
                </a:solidFill>
              </a:rPr>
              <a:t>Florence Fulk</a:t>
            </a:r>
          </a:p>
          <a:p>
            <a:r>
              <a:rPr lang="en-US" dirty="0">
                <a:solidFill>
                  <a:schemeClr val="tx1"/>
                </a:solidFill>
              </a:rPr>
              <a:t>U.S. Environmental Protection </a:t>
            </a:r>
            <a:r>
              <a:rPr lang="en-US" dirty="0" smtClean="0">
                <a:solidFill>
                  <a:schemeClr val="tx1"/>
                </a:solidFill>
              </a:rPr>
              <a:t>Agency</a:t>
            </a:r>
          </a:p>
          <a:p>
            <a:r>
              <a:rPr lang="en-US" dirty="0" smtClean="0">
                <a:solidFill>
                  <a:schemeClr val="tx1"/>
                </a:solidFill>
                <a:hlinkClick r:id="rId3"/>
              </a:rPr>
              <a:t>fulk.florence@epa.gov </a:t>
            </a:r>
            <a:endParaRPr lang="en-US" dirty="0" smtClean="0">
              <a:solidFill>
                <a:schemeClr val="tx1"/>
              </a:solidFill>
            </a:endParaRPr>
          </a:p>
          <a:p>
            <a:endParaRPr lang="en-US" b="1" dirty="0" smtClean="0">
              <a:solidFill>
                <a:schemeClr val="tx1"/>
              </a:solidFill>
            </a:endParaRPr>
          </a:p>
          <a:p>
            <a:r>
              <a:rPr lang="en-US" b="1" dirty="0" smtClean="0">
                <a:solidFill>
                  <a:schemeClr val="tx1"/>
                </a:solidFill>
              </a:rPr>
              <a:t>Jonathan Heller</a:t>
            </a:r>
          </a:p>
          <a:p>
            <a:r>
              <a:rPr lang="en-US" dirty="0">
                <a:solidFill>
                  <a:schemeClr val="tx1"/>
                </a:solidFill>
              </a:rPr>
              <a:t>Human Impact </a:t>
            </a:r>
            <a:r>
              <a:rPr lang="en-US" dirty="0" smtClean="0">
                <a:solidFill>
                  <a:schemeClr val="tx1"/>
                </a:solidFill>
              </a:rPr>
              <a:t>Partners</a:t>
            </a:r>
          </a:p>
          <a:p>
            <a:r>
              <a:rPr lang="en-US" dirty="0">
                <a:solidFill>
                  <a:schemeClr val="tx1"/>
                </a:solidFill>
                <a:hlinkClick r:id="rId4"/>
              </a:rPr>
              <a:t>jch@humanimpact.org</a:t>
            </a:r>
            <a:endParaRPr lang="en-US" dirty="0" smtClean="0">
              <a:solidFill>
                <a:schemeClr val="tx1"/>
              </a:solidFill>
            </a:endParaRPr>
          </a:p>
          <a:p>
            <a:endParaRPr lang="en-US" dirty="0" smtClean="0">
              <a:solidFill>
                <a:schemeClr val="tx1"/>
              </a:solidFill>
            </a:endParaRPr>
          </a:p>
          <a:p>
            <a:r>
              <a:rPr lang="en-US" b="1" dirty="0" smtClean="0">
                <a:solidFill>
                  <a:schemeClr val="tx1"/>
                </a:solidFill>
              </a:rPr>
              <a:t>Sally Pope</a:t>
            </a:r>
          </a:p>
          <a:p>
            <a:r>
              <a:rPr lang="en-US" dirty="0" smtClean="0">
                <a:solidFill>
                  <a:schemeClr val="tx1"/>
                </a:solidFill>
              </a:rPr>
              <a:t>CSS-Dynamac c/o U.S. Environmental Protection Agency</a:t>
            </a:r>
          </a:p>
          <a:p>
            <a:r>
              <a:rPr lang="en-US" dirty="0">
                <a:solidFill>
                  <a:schemeClr val="tx1"/>
                </a:solidFill>
                <a:hlinkClick r:id="rId5"/>
              </a:rPr>
              <a:t>p</a:t>
            </a:r>
            <a:r>
              <a:rPr lang="en-US" dirty="0" smtClean="0">
                <a:solidFill>
                  <a:schemeClr val="tx1"/>
                </a:solidFill>
                <a:hlinkClick r:id="rId5"/>
              </a:rPr>
              <a:t>ope.sally@epa.gov</a:t>
            </a:r>
            <a:endParaRPr lang="en-US" b="1" dirty="0" smtClean="0">
              <a:solidFill>
                <a:schemeClr val="tx1"/>
              </a:solidFill>
            </a:endParaRPr>
          </a:p>
          <a:p>
            <a:endParaRPr lang="en-US" dirty="0"/>
          </a:p>
        </p:txBody>
      </p:sp>
    </p:spTree>
    <p:extLst>
      <p:ext uri="{BB962C8B-B14F-4D97-AF65-F5344CB8AC3E}">
        <p14:creationId xmlns:p14="http://schemas.microsoft.com/office/powerpoint/2010/main" val="196825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621" y="2362200"/>
            <a:ext cx="7848600" cy="2362200"/>
          </a:xfrm>
        </p:spPr>
        <p:txBody>
          <a:bodyPr/>
          <a:lstStyle/>
          <a:p>
            <a:r>
              <a:rPr lang="en-US" dirty="0" smtClean="0">
                <a:solidFill>
                  <a:srgbClr val="898989"/>
                </a:solidFill>
              </a:rPr>
              <a:t>HIA can inform federal decision-making </a:t>
            </a:r>
            <a:r>
              <a:rPr lang="en-US" dirty="0">
                <a:solidFill>
                  <a:srgbClr val="898989"/>
                </a:solidFill>
              </a:rPr>
              <a:t>processes </a:t>
            </a:r>
            <a:r>
              <a:rPr lang="en-US" dirty="0" smtClean="0">
                <a:solidFill>
                  <a:srgbClr val="898989"/>
                </a:solidFill>
              </a:rPr>
              <a:t>and </a:t>
            </a:r>
            <a:r>
              <a:rPr lang="en-US" dirty="0">
                <a:solidFill>
                  <a:srgbClr val="898989"/>
                </a:solidFill>
              </a:rPr>
              <a:t>support </a:t>
            </a:r>
            <a:r>
              <a:rPr lang="en-US" dirty="0" smtClean="0">
                <a:solidFill>
                  <a:srgbClr val="898989"/>
                </a:solidFill>
              </a:rPr>
              <a:t>environmental </a:t>
            </a:r>
            <a:r>
              <a:rPr lang="en-US" dirty="0">
                <a:solidFill>
                  <a:srgbClr val="898989"/>
                </a:solidFill>
              </a:rPr>
              <a:t>justice </a:t>
            </a:r>
            <a:r>
              <a:rPr lang="en-US" dirty="0" smtClean="0">
                <a:solidFill>
                  <a:srgbClr val="898989"/>
                </a:solidFill>
              </a:rPr>
              <a:t>(EJ) requirements </a:t>
            </a:r>
            <a:r>
              <a:rPr lang="en-US" dirty="0">
                <a:solidFill>
                  <a:srgbClr val="898989"/>
                </a:solidFill>
              </a:rPr>
              <a:t>through equity analyses and community </a:t>
            </a:r>
            <a:r>
              <a:rPr lang="en-US" dirty="0" smtClean="0">
                <a:solidFill>
                  <a:srgbClr val="898989"/>
                </a:solidFill>
              </a:rPr>
              <a:t>engagement</a:t>
            </a:r>
            <a:endParaRPr lang="en-US" strike="sngStrike" dirty="0">
              <a:solidFill>
                <a:srgbClr val="FF0000"/>
              </a:solidFill>
            </a:endParaRPr>
          </a:p>
        </p:txBody>
      </p:sp>
      <p:sp>
        <p:nvSpPr>
          <p:cNvPr id="5" name="Slide Number Placeholder 8"/>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A14DE2E-D65B-4E69-B273-D9CAF09321DC}" type="slidenum">
              <a:rPr lang="en-US" sz="1400"/>
              <a:pPr/>
              <a:t>2</a:t>
            </a:fld>
            <a:endParaRPr lang="en-US" sz="1400" dirty="0"/>
          </a:p>
        </p:txBody>
      </p:sp>
    </p:spTree>
    <p:extLst>
      <p:ext uri="{BB962C8B-B14F-4D97-AF65-F5344CB8AC3E}">
        <p14:creationId xmlns:p14="http://schemas.microsoft.com/office/powerpoint/2010/main" val="619941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EJ Requirements in Federal Decision-Making</a:t>
            </a:r>
          </a:p>
        </p:txBody>
      </p:sp>
      <p:sp>
        <p:nvSpPr>
          <p:cNvPr id="3" name="Content Placeholder 2"/>
          <p:cNvSpPr>
            <a:spLocks noGrp="1"/>
          </p:cNvSpPr>
          <p:nvPr>
            <p:ph idx="1"/>
          </p:nvPr>
        </p:nvSpPr>
        <p:spPr>
          <a:xfrm>
            <a:off x="457200" y="1508828"/>
            <a:ext cx="8229600" cy="4525963"/>
          </a:xfrm>
        </p:spPr>
        <p:txBody>
          <a:bodyPr/>
          <a:lstStyle/>
          <a:p>
            <a:pPr marL="0" indent="0">
              <a:buNone/>
            </a:pPr>
            <a:endParaRPr lang="en-US" sz="2400" dirty="0" smtClean="0"/>
          </a:p>
          <a:p>
            <a:pPr marL="0" indent="0">
              <a:buNone/>
            </a:pPr>
            <a:endParaRPr lang="en-US" sz="2400" dirty="0" smtClean="0"/>
          </a:p>
          <a:p>
            <a:r>
              <a:rPr lang="en-US" sz="2400" dirty="0" smtClean="0"/>
              <a:t>Executive </a:t>
            </a:r>
            <a:r>
              <a:rPr lang="en-US" sz="2400" dirty="0"/>
              <a:t>Order 12898 “Federal Actions to Address Environmental Justice in Minority Populations and Low-Income Populations” </a:t>
            </a:r>
            <a:endParaRPr lang="en-US" sz="2400" dirty="0" smtClean="0"/>
          </a:p>
          <a:p>
            <a:pPr marL="0" indent="0">
              <a:buNone/>
            </a:pPr>
            <a:endParaRPr lang="en-US" sz="2400" dirty="0"/>
          </a:p>
          <a:p>
            <a:pPr marL="0" indent="0">
              <a:buNone/>
            </a:pPr>
            <a:endParaRPr lang="en-US" sz="2400" dirty="0" smtClean="0"/>
          </a:p>
          <a:p>
            <a:r>
              <a:rPr lang="en-US" sz="2400" dirty="0" smtClean="0"/>
              <a:t>Federal </a:t>
            </a:r>
            <a:r>
              <a:rPr lang="en-US" sz="2400" dirty="0"/>
              <a:t>Agency EJ Guidance</a:t>
            </a:r>
          </a:p>
        </p:txBody>
      </p:sp>
      <p:sp>
        <p:nvSpPr>
          <p:cNvPr id="4" name="Date Placeholder 3"/>
          <p:cNvSpPr>
            <a:spLocks noGrp="1"/>
          </p:cNvSpPr>
          <p:nvPr>
            <p:ph type="dt" sz="half" idx="10"/>
          </p:nvPr>
        </p:nvSpPr>
        <p:spPr/>
        <p:txBody>
          <a:bodyPr/>
          <a:lstStyle/>
          <a:p>
            <a:fld id="{288D24C1-BB10-499A-BD48-FA945820CC52}" type="datetime1">
              <a:rPr lang="en-US" smtClean="0"/>
              <a:pPr/>
              <a:t>6/16/2015</a:t>
            </a:fld>
            <a:endParaRPr lang="en-US"/>
          </a:p>
        </p:txBody>
      </p:sp>
      <p:sp>
        <p:nvSpPr>
          <p:cNvPr id="5" name="Slide Number Placeholder 4"/>
          <p:cNvSpPr>
            <a:spLocks noGrp="1"/>
          </p:cNvSpPr>
          <p:nvPr>
            <p:ph type="sldNum" sz="quarter" idx="12"/>
          </p:nvPr>
        </p:nvSpPr>
        <p:spPr/>
        <p:txBody>
          <a:bodyPr/>
          <a:lstStyle/>
          <a:p>
            <a:fld id="{1712AB1B-5E0A-44E8-BE1A-60227D2C2CF4}" type="slidenum">
              <a:rPr lang="en-US" smtClean="0"/>
              <a:pPr/>
              <a:t>3</a:t>
            </a:fld>
            <a:endParaRPr lang="en-US"/>
          </a:p>
        </p:txBody>
      </p:sp>
    </p:spTree>
    <p:extLst>
      <p:ext uri="{BB962C8B-B14F-4D97-AF65-F5344CB8AC3E}">
        <p14:creationId xmlns:p14="http://schemas.microsoft.com/office/powerpoint/2010/main" val="350003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Order 12898: EJ in Federal Actions</a:t>
            </a:r>
            <a:endParaRPr lang="en-US" dirty="0"/>
          </a:p>
        </p:txBody>
      </p:sp>
      <p:sp>
        <p:nvSpPr>
          <p:cNvPr id="3" name="Content Placeholder 2"/>
          <p:cNvSpPr>
            <a:spLocks noGrp="1"/>
          </p:cNvSpPr>
          <p:nvPr>
            <p:ph idx="1"/>
          </p:nvPr>
        </p:nvSpPr>
        <p:spPr>
          <a:xfrm>
            <a:off x="457200" y="1905000"/>
            <a:ext cx="8229600" cy="4451350"/>
          </a:xfrm>
        </p:spPr>
        <p:txBody>
          <a:bodyPr/>
          <a:lstStyle/>
          <a:p>
            <a:pPr marL="0" indent="0">
              <a:buNone/>
            </a:pPr>
            <a:r>
              <a:rPr lang="en-US" sz="2400" b="1" dirty="0" smtClean="0"/>
              <a:t>Executive Order</a:t>
            </a:r>
            <a:r>
              <a:rPr lang="en-US" sz="2400" b="1" dirty="0"/>
              <a:t> </a:t>
            </a:r>
            <a:r>
              <a:rPr lang="en-US" sz="2400" b="1" dirty="0" smtClean="0"/>
              <a:t>12898 </a:t>
            </a:r>
            <a:r>
              <a:rPr lang="en-US" sz="2400" dirty="0" smtClean="0"/>
              <a:t>(</a:t>
            </a:r>
            <a:r>
              <a:rPr lang="en-US" sz="2400" dirty="0"/>
              <a:t>1994</a:t>
            </a:r>
            <a:r>
              <a:rPr lang="en-US" sz="2400" dirty="0" smtClean="0"/>
              <a:t>)</a:t>
            </a:r>
          </a:p>
          <a:p>
            <a:pPr marL="0" indent="0">
              <a:buNone/>
            </a:pPr>
            <a:endParaRPr lang="en-US" b="1" dirty="0" smtClean="0"/>
          </a:p>
          <a:p>
            <a:pPr lvl="1">
              <a:buFont typeface="Arial" panose="020B0604020202020204" pitchFamily="34" charset="0"/>
              <a:buChar char="•"/>
            </a:pPr>
            <a:r>
              <a:rPr lang="en-US" dirty="0" smtClean="0"/>
              <a:t>Directs </a:t>
            </a:r>
            <a:r>
              <a:rPr lang="en-US" u="sng" dirty="0" smtClean="0"/>
              <a:t>all federal agencies </a:t>
            </a:r>
            <a:r>
              <a:rPr lang="en-US" dirty="0" smtClean="0"/>
              <a:t>to identify and address </a:t>
            </a:r>
            <a:r>
              <a:rPr lang="en-US" u="sng" dirty="0" smtClean="0"/>
              <a:t>disproportionate</a:t>
            </a:r>
            <a:r>
              <a:rPr lang="en-US" dirty="0" smtClean="0"/>
              <a:t> high and adverse human </a:t>
            </a:r>
            <a:r>
              <a:rPr lang="en-US" u="sng" dirty="0" smtClean="0"/>
              <a:t>health and environmental effects of their actions</a:t>
            </a:r>
            <a:r>
              <a:rPr lang="en-US" dirty="0" smtClean="0"/>
              <a:t> on minority and low-income populations (MLI)</a:t>
            </a:r>
          </a:p>
          <a:p>
            <a:pPr lvl="1">
              <a:buFont typeface="Arial" panose="020B0604020202020204" pitchFamily="34" charset="0"/>
              <a:buChar char="•"/>
            </a:pPr>
            <a:r>
              <a:rPr lang="en-US" dirty="0" smtClean="0"/>
              <a:t>Requires the consideration of EJ in all proposed federal actions subject to </a:t>
            </a:r>
            <a:r>
              <a:rPr lang="en-US" dirty="0"/>
              <a:t>the National Environmental Policy Act of 1969 </a:t>
            </a:r>
            <a:r>
              <a:rPr lang="en-US" dirty="0" smtClean="0"/>
              <a:t>(NEPA)</a:t>
            </a:r>
          </a:p>
          <a:p>
            <a:pPr lvl="1">
              <a:buFont typeface="Arial" panose="020B0604020202020204" pitchFamily="34" charset="0"/>
              <a:buChar char="•"/>
            </a:pPr>
            <a:endParaRPr lang="en-US" dirty="0" smtClean="0"/>
          </a:p>
          <a:p>
            <a:pPr marL="347472" lvl="1">
              <a:buFont typeface="Arial" panose="020B0604020202020204" pitchFamily="34" charset="0"/>
              <a:buChar char="•"/>
            </a:pPr>
            <a:r>
              <a:rPr lang="en-US" dirty="0" smtClean="0"/>
              <a:t>Presidential Memorandum </a:t>
            </a:r>
            <a:endParaRPr lang="en-US" dirty="0"/>
          </a:p>
        </p:txBody>
      </p:sp>
      <p:sp>
        <p:nvSpPr>
          <p:cNvPr id="5" name="Slide Number Placeholder 4"/>
          <p:cNvSpPr>
            <a:spLocks noGrp="1"/>
          </p:cNvSpPr>
          <p:nvPr>
            <p:ph type="sldNum" sz="quarter" idx="12"/>
          </p:nvPr>
        </p:nvSpPr>
        <p:spPr/>
        <p:txBody>
          <a:bodyPr/>
          <a:lstStyle/>
          <a:p>
            <a:fld id="{1712AB1B-5E0A-44E8-BE1A-60227D2C2CF4}" type="slidenum">
              <a:rPr lang="en-US" smtClean="0"/>
              <a:pPr/>
              <a:t>4</a:t>
            </a:fld>
            <a:endParaRPr lang="en-US"/>
          </a:p>
        </p:txBody>
      </p:sp>
      <p:sp>
        <p:nvSpPr>
          <p:cNvPr id="6" name="TextBox 5"/>
          <p:cNvSpPr txBox="1"/>
          <p:nvPr/>
        </p:nvSpPr>
        <p:spPr>
          <a:xfrm>
            <a:off x="2748071" y="6385024"/>
            <a:ext cx="3647858" cy="307777"/>
          </a:xfrm>
          <a:prstGeom prst="rect">
            <a:avLst/>
          </a:prstGeom>
          <a:noFill/>
        </p:spPr>
        <p:txBody>
          <a:bodyPr wrap="none" rtlCol="0">
            <a:spAutoFit/>
          </a:bodyPr>
          <a:lstStyle/>
          <a:p>
            <a:pPr lvl="0"/>
            <a:r>
              <a:rPr lang="en-US" sz="1400" dirty="0"/>
              <a:t>Executive Order No. 12898, 3 C.F.R. 7629. 1994</a:t>
            </a:r>
            <a:r>
              <a:rPr lang="en-US" sz="1400" dirty="0" smtClean="0"/>
              <a:t>.</a:t>
            </a:r>
            <a:endParaRPr lang="en-US" sz="1400" dirty="0"/>
          </a:p>
        </p:txBody>
      </p:sp>
    </p:spTree>
    <p:extLst>
      <p:ext uri="{BB962C8B-B14F-4D97-AF65-F5344CB8AC3E}">
        <p14:creationId xmlns:p14="http://schemas.microsoft.com/office/powerpoint/2010/main" val="2870402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Agency EJ Guidance</a:t>
            </a:r>
          </a:p>
        </p:txBody>
      </p:sp>
      <p:sp>
        <p:nvSpPr>
          <p:cNvPr id="3" name="Content Placeholder 2"/>
          <p:cNvSpPr>
            <a:spLocks noGrp="1"/>
          </p:cNvSpPr>
          <p:nvPr>
            <p:ph idx="1"/>
          </p:nvPr>
        </p:nvSpPr>
        <p:spPr>
          <a:xfrm>
            <a:off x="457200" y="2057400"/>
            <a:ext cx="8229600" cy="4068763"/>
          </a:xfrm>
        </p:spPr>
        <p:txBody>
          <a:bodyPr/>
          <a:lstStyle/>
          <a:p>
            <a:r>
              <a:rPr lang="en-US" sz="2400" dirty="0" smtClean="0"/>
              <a:t>Executive Order 12898 directs each federal agency to develop a strategy for implementing EJ </a:t>
            </a:r>
          </a:p>
          <a:p>
            <a:pPr lvl="1"/>
            <a:r>
              <a:rPr lang="en-US" dirty="0" smtClean="0"/>
              <a:t>Develop </a:t>
            </a:r>
            <a:r>
              <a:rPr lang="en-US" dirty="0"/>
              <a:t>agency-wide EJ strategy, including non-NEPA related </a:t>
            </a:r>
            <a:r>
              <a:rPr lang="en-US" dirty="0" smtClean="0"/>
              <a:t>decision-making processes and activities</a:t>
            </a:r>
            <a:r>
              <a:rPr lang="en-US" dirty="0"/>
              <a:t>, to meet </a:t>
            </a:r>
            <a:r>
              <a:rPr lang="en-US" dirty="0" smtClean="0"/>
              <a:t>requirements</a:t>
            </a:r>
          </a:p>
          <a:p>
            <a:pPr lvl="1"/>
            <a:r>
              <a:rPr lang="en-US" dirty="0" smtClean="0"/>
              <a:t>Federal </a:t>
            </a:r>
            <a:r>
              <a:rPr lang="en-US" dirty="0"/>
              <a:t>agencies’ each have their own guidance documents for incorporating EJ </a:t>
            </a:r>
            <a:r>
              <a:rPr lang="en-US" dirty="0" smtClean="0"/>
              <a:t>into NEPA process</a:t>
            </a:r>
          </a:p>
          <a:p>
            <a:pPr marL="457200" lvl="1" indent="0">
              <a:buNone/>
            </a:pPr>
            <a:endParaRPr lang="en-US" dirty="0" smtClean="0"/>
          </a:p>
          <a:p>
            <a:pPr marL="347472" lvl="1" indent="-342900">
              <a:buFont typeface="Arial" panose="020B0604020202020204" pitchFamily="34" charset="0"/>
              <a:buChar char="•"/>
            </a:pPr>
            <a:r>
              <a:rPr lang="en-US" sz="2400" dirty="0"/>
              <a:t>CEQ’s </a:t>
            </a:r>
            <a:r>
              <a:rPr lang="en-US" sz="2400" i="1" dirty="0"/>
              <a:t>Environmental Justice Guidance Under </a:t>
            </a:r>
            <a:r>
              <a:rPr lang="en-US" sz="2400" i="1" dirty="0" smtClean="0"/>
              <a:t>the National </a:t>
            </a:r>
            <a:r>
              <a:rPr lang="en-US" sz="2400" i="1" dirty="0"/>
              <a:t>Environmental Policy Act </a:t>
            </a:r>
            <a:endParaRPr lang="en-US" sz="2400" dirty="0"/>
          </a:p>
          <a:p>
            <a:pPr lvl="1"/>
            <a:endParaRPr lang="en-US" dirty="0"/>
          </a:p>
        </p:txBody>
      </p:sp>
      <p:sp>
        <p:nvSpPr>
          <p:cNvPr id="4" name="Date Placeholder 3"/>
          <p:cNvSpPr>
            <a:spLocks noGrp="1"/>
          </p:cNvSpPr>
          <p:nvPr>
            <p:ph type="dt" sz="half" idx="10"/>
          </p:nvPr>
        </p:nvSpPr>
        <p:spPr/>
        <p:txBody>
          <a:bodyPr/>
          <a:lstStyle/>
          <a:p>
            <a:fld id="{288D24C1-BB10-499A-BD48-FA945820CC52}" type="datetime1">
              <a:rPr lang="en-US" smtClean="0"/>
              <a:pPr/>
              <a:t>6/16/2015</a:t>
            </a:fld>
            <a:endParaRPr lang="en-US"/>
          </a:p>
        </p:txBody>
      </p:sp>
      <p:sp>
        <p:nvSpPr>
          <p:cNvPr id="5" name="Slide Number Placeholder 4"/>
          <p:cNvSpPr>
            <a:spLocks noGrp="1"/>
          </p:cNvSpPr>
          <p:nvPr>
            <p:ph type="sldNum" sz="quarter" idx="12"/>
          </p:nvPr>
        </p:nvSpPr>
        <p:spPr/>
        <p:txBody>
          <a:bodyPr/>
          <a:lstStyle/>
          <a:p>
            <a:fld id="{1712AB1B-5E0A-44E8-BE1A-60227D2C2CF4}" type="slidenum">
              <a:rPr lang="en-US" smtClean="0"/>
              <a:pPr/>
              <a:t>5</a:t>
            </a:fld>
            <a:endParaRPr lang="en-US"/>
          </a:p>
        </p:txBody>
      </p:sp>
    </p:spTree>
    <p:extLst>
      <p:ext uri="{BB962C8B-B14F-4D97-AF65-F5344CB8AC3E}">
        <p14:creationId xmlns:p14="http://schemas.microsoft.com/office/powerpoint/2010/main" val="3680157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2" y="990600"/>
            <a:ext cx="9067800" cy="533400"/>
          </a:xfrm>
        </p:spPr>
        <p:txBody>
          <a:bodyPr/>
          <a:lstStyle/>
          <a:p>
            <a:r>
              <a:rPr lang="en-US" dirty="0" smtClean="0"/>
              <a:t>EJ in NEPA: Council on Environmental Quality (CEQ) EJ Guidelines</a:t>
            </a:r>
            <a:endParaRPr lang="en-US" dirty="0"/>
          </a:p>
        </p:txBody>
      </p:sp>
      <p:sp>
        <p:nvSpPr>
          <p:cNvPr id="5" name="Slide Number Placeholder 4"/>
          <p:cNvSpPr>
            <a:spLocks noGrp="1"/>
          </p:cNvSpPr>
          <p:nvPr>
            <p:ph type="sldNum" sz="quarter" idx="12"/>
          </p:nvPr>
        </p:nvSpPr>
        <p:spPr/>
        <p:txBody>
          <a:bodyPr/>
          <a:lstStyle/>
          <a:p>
            <a:fld id="{1712AB1B-5E0A-44E8-BE1A-60227D2C2CF4}" type="slidenum">
              <a:rPr lang="en-US" smtClean="0"/>
              <a:pPr/>
              <a:t>6</a:t>
            </a:fld>
            <a:endParaRPr lang="en-US"/>
          </a:p>
        </p:txBody>
      </p:sp>
      <p:sp>
        <p:nvSpPr>
          <p:cNvPr id="8" name="Rectangle 7"/>
          <p:cNvSpPr/>
          <p:nvPr/>
        </p:nvSpPr>
        <p:spPr>
          <a:xfrm>
            <a:off x="228600" y="6334780"/>
            <a:ext cx="8001000" cy="523220"/>
          </a:xfrm>
          <a:prstGeom prst="rect">
            <a:avLst/>
          </a:prstGeom>
        </p:spPr>
        <p:txBody>
          <a:bodyPr wrap="square">
            <a:spAutoFit/>
          </a:bodyPr>
          <a:lstStyle/>
          <a:p>
            <a:r>
              <a:rPr lang="en-US" sz="1400" dirty="0" smtClean="0">
                <a:latin typeface="Calibri" panose="020F0502020204030204" pitchFamily="34" charset="0"/>
                <a:ea typeface="Calibri" panose="020F0502020204030204" pitchFamily="34" charset="0"/>
                <a:cs typeface="Times New Roman" panose="02020603050405020304" pitchFamily="18" charset="0"/>
              </a:rPr>
              <a:t>Council on Environmental Quality. </a:t>
            </a:r>
            <a:r>
              <a:rPr lang="en-US" sz="1400" dirty="0">
                <a:latin typeface="Calibri" panose="020F0502020204030204" pitchFamily="34" charset="0"/>
                <a:ea typeface="Calibri" panose="020F0502020204030204" pitchFamily="34" charset="0"/>
                <a:cs typeface="Times New Roman" panose="02020603050405020304" pitchFamily="18" charset="0"/>
              </a:rPr>
              <a:t>1997b, December. Environmental Justice: Guidance Under the National Environmental Policy Act. Washington, DC: Council on Environmental Quality</a:t>
            </a:r>
            <a:r>
              <a:rPr lang="en-US" sz="1400" dirty="0" smtClean="0">
                <a:latin typeface="Calibri" panose="020F0502020204030204" pitchFamily="34" charset="0"/>
                <a:ea typeface="Calibri" panose="020F0502020204030204" pitchFamily="34" charset="0"/>
                <a:cs typeface="Times New Roman" panose="02020603050405020304" pitchFamily="18" charset="0"/>
              </a:rPr>
              <a:t>.</a:t>
            </a:r>
            <a:endParaRPr lang="en-US" sz="1400" dirty="0"/>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2481390636"/>
              </p:ext>
            </p:extLst>
          </p:nvPr>
        </p:nvGraphicFramePr>
        <p:xfrm>
          <a:off x="457200" y="1919400"/>
          <a:ext cx="8382000" cy="4415380"/>
        </p:xfrm>
        <a:graphic>
          <a:graphicData uri="http://schemas.openxmlformats.org/drawingml/2006/table">
            <a:tbl>
              <a:tblPr firstRow="1" firstCol="1" bandRow="1">
                <a:tableStyleId>{5C22544A-7EE6-4342-B048-85BDC9FD1C3A}</a:tableStyleId>
              </a:tblPr>
              <a:tblGrid>
                <a:gridCol w="1650079"/>
                <a:gridCol w="6731921"/>
              </a:tblGrid>
              <a:tr h="381000">
                <a:tc>
                  <a:txBody>
                    <a:bodyPr/>
                    <a:lstStyle/>
                    <a:p>
                      <a:pPr marL="0" marR="0" algn="ctr">
                        <a:spcBef>
                          <a:spcPts val="0"/>
                        </a:spcBef>
                        <a:spcAft>
                          <a:spcPts val="0"/>
                        </a:spcAft>
                      </a:pPr>
                      <a:r>
                        <a:rPr lang="en-US" sz="2000" dirty="0">
                          <a:effectLst/>
                        </a:rPr>
                        <a:t>Phase of NEPA Process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lgn="ctr">
                        <a:spcBef>
                          <a:spcPts val="0"/>
                        </a:spcBef>
                        <a:spcAft>
                          <a:spcPts val="0"/>
                        </a:spcAft>
                      </a:pPr>
                      <a:r>
                        <a:rPr lang="en-US" sz="2000" strike="noStrike" dirty="0" smtClean="0">
                          <a:effectLst/>
                        </a:rPr>
                        <a:t>Opportunities/</a:t>
                      </a:r>
                      <a:r>
                        <a:rPr lang="en-US" sz="2000" strike="noStrike" baseline="0" dirty="0" smtClean="0">
                          <a:solidFill>
                            <a:srgbClr val="FF0000"/>
                          </a:solidFill>
                          <a:effectLst/>
                        </a:rPr>
                        <a:t> </a:t>
                      </a:r>
                      <a:r>
                        <a:rPr lang="en-US" sz="2000" strike="noStrike" dirty="0" smtClean="0">
                          <a:effectLst/>
                        </a:rPr>
                        <a:t>Strategies</a:t>
                      </a:r>
                      <a:endParaRPr lang="en-US" sz="2000" strike="noStrike"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r>
              <a:tr h="467934">
                <a:tc>
                  <a:txBody>
                    <a:bodyPr/>
                    <a:lstStyle/>
                    <a:p>
                      <a:pPr marL="0" marR="0">
                        <a:spcBef>
                          <a:spcPts val="0"/>
                        </a:spcBef>
                        <a:spcAft>
                          <a:spcPts val="0"/>
                        </a:spcAft>
                      </a:pPr>
                      <a:r>
                        <a:rPr lang="en-US" sz="2000" dirty="0">
                          <a:effectLst/>
                        </a:rPr>
                        <a:t>Scoping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dirty="0">
                          <a:effectLst/>
                        </a:rPr>
                        <a:t>Identify </a:t>
                      </a:r>
                      <a:r>
                        <a:rPr lang="en-US" sz="1800" dirty="0" smtClean="0">
                          <a:effectLst/>
                        </a:rPr>
                        <a:t>MLI </a:t>
                      </a:r>
                      <a:r>
                        <a:rPr lang="en-US" sz="1800" dirty="0">
                          <a:effectLst/>
                        </a:rPr>
                        <a:t>populations; develop effective public involvement strategy; solicit </a:t>
                      </a:r>
                      <a:r>
                        <a:rPr lang="en-US" sz="1800" dirty="0" smtClean="0">
                          <a:effectLst/>
                        </a:rPr>
                        <a:t>participation </a:t>
                      </a:r>
                      <a:r>
                        <a:rPr lang="en-US" sz="1800" dirty="0">
                          <a:effectLst/>
                        </a:rPr>
                        <a:t>from diverse groups of the </a:t>
                      </a:r>
                      <a:r>
                        <a:rPr lang="en-US" sz="1800" dirty="0" smtClean="0">
                          <a:effectLst/>
                        </a:rPr>
                        <a:t>public</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r h="543408">
                <a:tc>
                  <a:txBody>
                    <a:bodyPr/>
                    <a:lstStyle/>
                    <a:p>
                      <a:pPr marL="0" marR="0">
                        <a:spcBef>
                          <a:spcPts val="0"/>
                        </a:spcBef>
                        <a:spcAft>
                          <a:spcPts val="0"/>
                        </a:spcAft>
                      </a:pPr>
                      <a:r>
                        <a:rPr lang="en-US" sz="2000" dirty="0">
                          <a:effectLst/>
                        </a:rPr>
                        <a:t>Public Participation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dirty="0">
                          <a:effectLst/>
                        </a:rPr>
                        <a:t>Early and meaningful; must try to eliminate barriers for the participation of </a:t>
                      </a:r>
                      <a:r>
                        <a:rPr lang="en-US" sz="1800" dirty="0" smtClean="0">
                          <a:effectLst/>
                        </a:rPr>
                        <a:t>MLI </a:t>
                      </a:r>
                      <a:r>
                        <a:rPr lang="en-US" sz="1800" dirty="0">
                          <a:effectLst/>
                        </a:rPr>
                        <a:t>populations through adaptive or innovative approaches, if </a:t>
                      </a:r>
                      <a:r>
                        <a:rPr lang="en-US" sz="1800" dirty="0" smtClean="0">
                          <a:effectLst/>
                        </a:rPr>
                        <a:t>necessary</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r h="665058">
                <a:tc>
                  <a:txBody>
                    <a:bodyPr/>
                    <a:lstStyle/>
                    <a:p>
                      <a:pPr marL="0" marR="0">
                        <a:spcBef>
                          <a:spcPts val="0"/>
                        </a:spcBef>
                        <a:spcAft>
                          <a:spcPts val="0"/>
                        </a:spcAft>
                      </a:pPr>
                      <a:r>
                        <a:rPr lang="en-US" sz="2000" dirty="0">
                          <a:effectLst/>
                        </a:rPr>
                        <a:t>Determining the Affected Environment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dirty="0">
                          <a:effectLst/>
                        </a:rPr>
                        <a:t>Define geographic scale; use demographic data to determine geographic distribution by race, ethnicity, and income; data on different patterns of living should be gathered for </a:t>
                      </a:r>
                      <a:r>
                        <a:rPr lang="en-US" sz="1800" dirty="0" smtClean="0">
                          <a:effectLst/>
                        </a:rPr>
                        <a:t>analysis</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r h="362272">
                <a:tc>
                  <a:txBody>
                    <a:bodyPr/>
                    <a:lstStyle/>
                    <a:p>
                      <a:pPr marL="0" marR="0">
                        <a:spcBef>
                          <a:spcPts val="0"/>
                        </a:spcBef>
                        <a:spcAft>
                          <a:spcPts val="0"/>
                        </a:spcAft>
                      </a:pPr>
                      <a:r>
                        <a:rPr lang="en-US" sz="2000" dirty="0">
                          <a:effectLst/>
                        </a:rPr>
                        <a:t>Analysis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b="1" dirty="0">
                          <a:effectLst/>
                        </a:rPr>
                        <a:t>Analyze how environmental and health effects are distributed throughout the affected community</a:t>
                      </a:r>
                      <a:r>
                        <a:rPr lang="en-US" sz="1800" dirty="0">
                          <a:effectLst/>
                        </a:rPr>
                        <a:t>; include qualitative and quantitative data gathered through public participation; use language the public can easily </a:t>
                      </a:r>
                      <a:r>
                        <a:rPr lang="en-US" sz="1800" dirty="0" smtClean="0">
                          <a:effectLst/>
                        </a:rPr>
                        <a:t>understand</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bl>
          </a:graphicData>
        </a:graphic>
      </p:graphicFrame>
    </p:spTree>
    <p:extLst>
      <p:ext uri="{BB962C8B-B14F-4D97-AF65-F5344CB8AC3E}">
        <p14:creationId xmlns:p14="http://schemas.microsoft.com/office/powerpoint/2010/main" val="42267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2" y="990600"/>
            <a:ext cx="9067800" cy="533400"/>
          </a:xfrm>
        </p:spPr>
        <p:txBody>
          <a:bodyPr/>
          <a:lstStyle/>
          <a:p>
            <a:r>
              <a:rPr lang="en-US" dirty="0"/>
              <a:t>EJ in NEPA: Council on Environmental Quality (CEQ) EJ Guidelines</a:t>
            </a:r>
          </a:p>
        </p:txBody>
      </p:sp>
      <p:sp>
        <p:nvSpPr>
          <p:cNvPr id="5" name="Slide Number Placeholder 4"/>
          <p:cNvSpPr>
            <a:spLocks noGrp="1"/>
          </p:cNvSpPr>
          <p:nvPr>
            <p:ph type="sldNum" sz="quarter" idx="12"/>
          </p:nvPr>
        </p:nvSpPr>
        <p:spPr/>
        <p:txBody>
          <a:bodyPr/>
          <a:lstStyle/>
          <a:p>
            <a:fld id="{1712AB1B-5E0A-44E8-BE1A-60227D2C2CF4}" type="slidenum">
              <a:rPr lang="en-US" smtClean="0"/>
              <a:pPr/>
              <a:t>7</a:t>
            </a:fld>
            <a:endParaRPr lang="en-US"/>
          </a:p>
        </p:txBody>
      </p:sp>
      <p:sp>
        <p:nvSpPr>
          <p:cNvPr id="8" name="Rectangle 7"/>
          <p:cNvSpPr/>
          <p:nvPr/>
        </p:nvSpPr>
        <p:spPr>
          <a:xfrm>
            <a:off x="1219200" y="6334780"/>
            <a:ext cx="7010400" cy="523220"/>
          </a:xfrm>
          <a:prstGeom prst="rect">
            <a:avLst/>
          </a:prstGeom>
        </p:spPr>
        <p:txBody>
          <a:bodyPr wrap="square">
            <a:spAutoFit/>
          </a:bodyPr>
          <a:lstStyle/>
          <a:p>
            <a:r>
              <a:rPr lang="en-US" sz="1400" dirty="0" smtClean="0">
                <a:latin typeface="Calibri" panose="020F0502020204030204" pitchFamily="34" charset="0"/>
                <a:ea typeface="Calibri" panose="020F0502020204030204" pitchFamily="34" charset="0"/>
                <a:cs typeface="Times New Roman" panose="02020603050405020304" pitchFamily="18" charset="0"/>
              </a:rPr>
              <a:t>Council on Environmental Quality. </a:t>
            </a:r>
            <a:r>
              <a:rPr lang="en-US" sz="1400" dirty="0">
                <a:latin typeface="Calibri" panose="020F0502020204030204" pitchFamily="34" charset="0"/>
                <a:ea typeface="Calibri" panose="020F0502020204030204" pitchFamily="34" charset="0"/>
                <a:cs typeface="Times New Roman" panose="02020603050405020304" pitchFamily="18" charset="0"/>
              </a:rPr>
              <a:t>1997b, December. Environmental Justice: Guidance Under the National Environmental Policy Act. Washington, DC: Council on Environmental Quality</a:t>
            </a:r>
            <a:r>
              <a:rPr lang="en-US" sz="1400" dirty="0" smtClean="0">
                <a:latin typeface="Calibri" panose="020F0502020204030204" pitchFamily="34" charset="0"/>
                <a:ea typeface="Calibri" panose="020F0502020204030204" pitchFamily="34" charset="0"/>
                <a:cs typeface="Times New Roman" panose="02020603050405020304" pitchFamily="18" charset="0"/>
              </a:rPr>
              <a:t>.</a:t>
            </a:r>
            <a:endParaRPr lang="en-US" sz="1400" dirty="0"/>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4163741889"/>
              </p:ext>
            </p:extLst>
          </p:nvPr>
        </p:nvGraphicFramePr>
        <p:xfrm>
          <a:off x="301752" y="1981200"/>
          <a:ext cx="8385048" cy="3203120"/>
        </p:xfrm>
        <a:graphic>
          <a:graphicData uri="http://schemas.openxmlformats.org/drawingml/2006/table">
            <a:tbl>
              <a:tblPr firstRow="1" firstCol="1" bandRow="1">
                <a:tableStyleId>{5C22544A-7EE6-4342-B048-85BDC9FD1C3A}</a:tableStyleId>
              </a:tblPr>
              <a:tblGrid>
                <a:gridCol w="1650679"/>
                <a:gridCol w="6734369"/>
              </a:tblGrid>
              <a:tr h="381000">
                <a:tc>
                  <a:txBody>
                    <a:bodyPr/>
                    <a:lstStyle/>
                    <a:p>
                      <a:pPr marL="0" marR="0" algn="ctr">
                        <a:spcBef>
                          <a:spcPts val="0"/>
                        </a:spcBef>
                        <a:spcAft>
                          <a:spcPts val="0"/>
                        </a:spcAft>
                      </a:pPr>
                      <a:r>
                        <a:rPr lang="en-US" sz="2000" dirty="0">
                          <a:effectLst/>
                        </a:rPr>
                        <a:t>Phase of NEPA Process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lgn="ctr">
                        <a:spcBef>
                          <a:spcPts val="0"/>
                        </a:spcBef>
                        <a:spcAft>
                          <a:spcPts val="0"/>
                        </a:spcAft>
                      </a:pPr>
                      <a:r>
                        <a:rPr lang="en-US" sz="2000" strike="noStrike" dirty="0" smtClean="0">
                          <a:effectLst/>
                        </a:rPr>
                        <a:t>Opportunities/</a:t>
                      </a:r>
                      <a:r>
                        <a:rPr lang="en-US" sz="2000" strike="noStrike" baseline="0" dirty="0" smtClean="0">
                          <a:solidFill>
                            <a:srgbClr val="FF0000"/>
                          </a:solidFill>
                          <a:effectLst/>
                        </a:rPr>
                        <a:t> </a:t>
                      </a:r>
                      <a:r>
                        <a:rPr lang="en-US" sz="2000" strike="noStrike" dirty="0" smtClean="0">
                          <a:effectLst/>
                        </a:rPr>
                        <a:t>Strategies</a:t>
                      </a:r>
                      <a:endParaRPr lang="en-US" sz="2000" strike="noStrike"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r>
              <a:tr h="454348">
                <a:tc>
                  <a:txBody>
                    <a:bodyPr/>
                    <a:lstStyle/>
                    <a:p>
                      <a:pPr marL="0" marR="0">
                        <a:spcBef>
                          <a:spcPts val="0"/>
                        </a:spcBef>
                        <a:spcAft>
                          <a:spcPts val="0"/>
                        </a:spcAft>
                      </a:pPr>
                      <a:r>
                        <a:rPr lang="en-US" sz="2000" dirty="0">
                          <a:effectLst/>
                        </a:rPr>
                        <a:t>Alternatives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dirty="0">
                          <a:effectLst/>
                        </a:rPr>
                        <a:t>Encourage community members </a:t>
                      </a:r>
                      <a:r>
                        <a:rPr lang="en-US" sz="1800" strike="noStrike" dirty="0" smtClean="0">
                          <a:solidFill>
                            <a:schemeClr val="tx1"/>
                          </a:solidFill>
                          <a:effectLst/>
                        </a:rPr>
                        <a:t>likely to experience</a:t>
                      </a:r>
                      <a:r>
                        <a:rPr lang="en-US" sz="1800" dirty="0" smtClean="0">
                          <a:solidFill>
                            <a:schemeClr val="tx1"/>
                          </a:solidFill>
                          <a:effectLst/>
                        </a:rPr>
                        <a:t> disproportionate adverse effects </a:t>
                      </a:r>
                      <a:r>
                        <a:rPr lang="en-US" sz="1800" dirty="0">
                          <a:effectLst/>
                        </a:rPr>
                        <a:t>to help develop and comment on </a:t>
                      </a:r>
                      <a:r>
                        <a:rPr lang="en-US" sz="1800" dirty="0" smtClean="0">
                          <a:effectLst/>
                        </a:rPr>
                        <a:t>alternatives</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r h="543408">
                <a:tc>
                  <a:txBody>
                    <a:bodyPr/>
                    <a:lstStyle/>
                    <a:p>
                      <a:pPr marL="0" marR="0">
                        <a:spcBef>
                          <a:spcPts val="0"/>
                        </a:spcBef>
                        <a:spcAft>
                          <a:spcPts val="0"/>
                        </a:spcAft>
                      </a:pPr>
                      <a:r>
                        <a:rPr lang="en-US" sz="2000" dirty="0">
                          <a:effectLst/>
                        </a:rPr>
                        <a:t>Record of Decision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dirty="0">
                          <a:effectLst/>
                        </a:rPr>
                        <a:t>D</a:t>
                      </a:r>
                      <a:r>
                        <a:rPr lang="en-US" sz="1800" dirty="0" smtClean="0">
                          <a:effectLst/>
                        </a:rPr>
                        <a:t>isproportionate </a:t>
                      </a:r>
                      <a:r>
                        <a:rPr lang="en-US" sz="1800" dirty="0">
                          <a:effectLst/>
                        </a:rPr>
                        <a:t>effects should be weighed in alternative selection; effective dissemination of EJ concerns to the public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r h="529067">
                <a:tc>
                  <a:txBody>
                    <a:bodyPr/>
                    <a:lstStyle/>
                    <a:p>
                      <a:pPr marL="0" marR="0">
                        <a:spcBef>
                          <a:spcPts val="0"/>
                        </a:spcBef>
                        <a:spcAft>
                          <a:spcPts val="0"/>
                        </a:spcAft>
                      </a:pPr>
                      <a:r>
                        <a:rPr lang="en-US" sz="2000" dirty="0">
                          <a:effectLst/>
                        </a:rPr>
                        <a:t>Mitigation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nchor="ctr"/>
                </a:tc>
                <a:tc>
                  <a:txBody>
                    <a:bodyPr/>
                    <a:lstStyle/>
                    <a:p>
                      <a:pPr marL="0" marR="0">
                        <a:spcBef>
                          <a:spcPts val="0"/>
                        </a:spcBef>
                        <a:spcAft>
                          <a:spcPts val="0"/>
                        </a:spcAft>
                      </a:pPr>
                      <a:r>
                        <a:rPr lang="en-US" sz="1800" b="1" dirty="0">
                          <a:effectLst/>
                        </a:rPr>
                        <a:t>Elicit</a:t>
                      </a:r>
                      <a:r>
                        <a:rPr lang="en-US" sz="1800" dirty="0">
                          <a:effectLst/>
                        </a:rPr>
                        <a:t> </a:t>
                      </a:r>
                      <a:r>
                        <a:rPr lang="en-US" sz="1800" b="1" dirty="0">
                          <a:effectLst/>
                        </a:rPr>
                        <a:t>views</a:t>
                      </a:r>
                      <a:r>
                        <a:rPr lang="en-US" sz="1800" dirty="0">
                          <a:effectLst/>
                        </a:rPr>
                        <a:t> </a:t>
                      </a:r>
                      <a:r>
                        <a:rPr lang="en-US" sz="1800" b="1" dirty="0">
                          <a:effectLst/>
                        </a:rPr>
                        <a:t>of</a:t>
                      </a:r>
                      <a:r>
                        <a:rPr lang="en-US" sz="1800" dirty="0">
                          <a:effectLst/>
                        </a:rPr>
                        <a:t> </a:t>
                      </a:r>
                      <a:r>
                        <a:rPr lang="en-US" sz="1800" b="1" dirty="0">
                          <a:effectLst/>
                        </a:rPr>
                        <a:t>affected</a:t>
                      </a:r>
                      <a:r>
                        <a:rPr lang="en-US" sz="1800" dirty="0">
                          <a:effectLst/>
                        </a:rPr>
                        <a:t> </a:t>
                      </a:r>
                      <a:r>
                        <a:rPr lang="en-US" sz="1800" b="1" dirty="0">
                          <a:effectLst/>
                        </a:rPr>
                        <a:t>populations</a:t>
                      </a:r>
                      <a:r>
                        <a:rPr lang="en-US" sz="1800" dirty="0">
                          <a:effectLst/>
                        </a:rPr>
                        <a:t> </a:t>
                      </a:r>
                      <a:r>
                        <a:rPr lang="en-US" sz="1800" b="1" dirty="0">
                          <a:effectLst/>
                        </a:rPr>
                        <a:t>on</a:t>
                      </a:r>
                      <a:r>
                        <a:rPr lang="en-US" sz="1800" dirty="0">
                          <a:effectLst/>
                        </a:rPr>
                        <a:t> </a:t>
                      </a:r>
                      <a:r>
                        <a:rPr lang="en-US" sz="1800" b="1" dirty="0">
                          <a:effectLst/>
                        </a:rPr>
                        <a:t>measures</a:t>
                      </a:r>
                      <a:r>
                        <a:rPr lang="en-US" sz="1800" dirty="0">
                          <a:effectLst/>
                        </a:rPr>
                        <a:t> </a:t>
                      </a:r>
                      <a:r>
                        <a:rPr lang="en-US" sz="1800" b="1" dirty="0">
                          <a:effectLst/>
                        </a:rPr>
                        <a:t>to</a:t>
                      </a:r>
                      <a:r>
                        <a:rPr lang="en-US" sz="1800" dirty="0">
                          <a:effectLst/>
                        </a:rPr>
                        <a:t> </a:t>
                      </a:r>
                      <a:r>
                        <a:rPr lang="en-US" sz="1800" b="1" dirty="0">
                          <a:effectLst/>
                        </a:rPr>
                        <a:t>mitigate</a:t>
                      </a:r>
                      <a:r>
                        <a:rPr lang="en-US" sz="1800" dirty="0">
                          <a:effectLst/>
                        </a:rPr>
                        <a:t> </a:t>
                      </a:r>
                      <a:r>
                        <a:rPr lang="en-US" sz="1800" b="1" dirty="0">
                          <a:effectLst/>
                        </a:rPr>
                        <a:t>disproportionately</a:t>
                      </a:r>
                      <a:r>
                        <a:rPr lang="en-US" sz="1800" dirty="0">
                          <a:effectLst/>
                        </a:rPr>
                        <a:t> </a:t>
                      </a:r>
                      <a:r>
                        <a:rPr lang="en-US" sz="1800" b="1" dirty="0">
                          <a:effectLst/>
                        </a:rPr>
                        <a:t>high</a:t>
                      </a:r>
                      <a:r>
                        <a:rPr lang="en-US" sz="1800" dirty="0">
                          <a:effectLst/>
                        </a:rPr>
                        <a:t> </a:t>
                      </a:r>
                      <a:r>
                        <a:rPr lang="en-US" sz="1800" b="1" dirty="0">
                          <a:effectLst/>
                        </a:rPr>
                        <a:t>and</a:t>
                      </a:r>
                      <a:r>
                        <a:rPr lang="en-US" sz="1800" dirty="0">
                          <a:effectLst/>
                        </a:rPr>
                        <a:t> </a:t>
                      </a:r>
                      <a:r>
                        <a:rPr lang="en-US" sz="1800" b="1" dirty="0">
                          <a:effectLst/>
                        </a:rPr>
                        <a:t>adverse</a:t>
                      </a:r>
                      <a:r>
                        <a:rPr lang="en-US" sz="1800" dirty="0">
                          <a:effectLst/>
                        </a:rPr>
                        <a:t> </a:t>
                      </a:r>
                      <a:r>
                        <a:rPr lang="en-US" sz="1800" b="1" dirty="0">
                          <a:effectLst/>
                        </a:rPr>
                        <a:t>health</a:t>
                      </a:r>
                      <a:r>
                        <a:rPr lang="en-US" sz="1800" dirty="0">
                          <a:effectLst/>
                        </a:rPr>
                        <a:t> </a:t>
                      </a:r>
                      <a:r>
                        <a:rPr lang="en-US" sz="1800" b="1" dirty="0">
                          <a:effectLst/>
                        </a:rPr>
                        <a:t>or</a:t>
                      </a:r>
                      <a:r>
                        <a:rPr lang="en-US" sz="1800" dirty="0">
                          <a:effectLst/>
                        </a:rPr>
                        <a:t> </a:t>
                      </a:r>
                      <a:r>
                        <a:rPr lang="en-US" sz="1800" b="1" dirty="0">
                          <a:effectLst/>
                        </a:rPr>
                        <a:t>environmental</a:t>
                      </a:r>
                      <a:r>
                        <a:rPr lang="en-US" sz="1800" dirty="0">
                          <a:effectLst/>
                        </a:rPr>
                        <a:t> </a:t>
                      </a:r>
                      <a:r>
                        <a:rPr lang="en-US" sz="1800" b="1" dirty="0">
                          <a:effectLst/>
                        </a:rPr>
                        <a:t>impacts</a:t>
                      </a:r>
                      <a:r>
                        <a:rPr lang="en-US" sz="1800" dirty="0">
                          <a:effectLst/>
                        </a:rPr>
                        <a:t> </a:t>
                      </a:r>
                      <a:r>
                        <a:rPr lang="en-US" sz="1800" b="1" dirty="0">
                          <a:effectLst/>
                        </a:rPr>
                        <a:t>on</a:t>
                      </a:r>
                      <a:r>
                        <a:rPr lang="en-US" sz="1800" dirty="0">
                          <a:effectLst/>
                        </a:rPr>
                        <a:t> </a:t>
                      </a:r>
                      <a:r>
                        <a:rPr lang="en-US" sz="1800" b="1" dirty="0" smtClean="0">
                          <a:effectLst/>
                        </a:rPr>
                        <a:t>MLI</a:t>
                      </a:r>
                      <a:r>
                        <a:rPr lang="en-US" sz="1800" dirty="0" smtClean="0">
                          <a:effectLst/>
                        </a:rPr>
                        <a:t> </a:t>
                      </a:r>
                      <a:r>
                        <a:rPr lang="en-US" sz="1800" b="1" dirty="0" smtClean="0">
                          <a:effectLst/>
                        </a:rPr>
                        <a:t>populations</a:t>
                      </a:r>
                      <a:r>
                        <a:rPr lang="en-US" sz="1800" strike="noStrike" dirty="0" smtClean="0">
                          <a:solidFill>
                            <a:schemeClr val="tx1"/>
                          </a:solidFill>
                          <a:effectLst/>
                        </a:rPr>
                        <a:t>;</a:t>
                      </a:r>
                      <a:r>
                        <a:rPr lang="en-US" sz="1800" dirty="0" smtClean="0">
                          <a:effectLst/>
                        </a:rPr>
                        <a:t> </a:t>
                      </a:r>
                      <a:r>
                        <a:rPr lang="en-US" sz="1800" dirty="0">
                          <a:effectLst/>
                        </a:rPr>
                        <a:t>consider community views in development of mitigation </a:t>
                      </a:r>
                      <a:r>
                        <a:rPr lang="en-US" sz="1800" dirty="0" smtClean="0">
                          <a:effectLst/>
                        </a:rPr>
                        <a:t>measures</a:t>
                      </a:r>
                      <a:endParaRPr lang="en-US" sz="1800"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84500" marR="84500" marT="42250" marB="42250"/>
                </a:tc>
              </a:tr>
            </a:tbl>
          </a:graphicData>
        </a:graphic>
      </p:graphicFrame>
    </p:spTree>
    <p:extLst>
      <p:ext uri="{BB962C8B-B14F-4D97-AF65-F5344CB8AC3E}">
        <p14:creationId xmlns:p14="http://schemas.microsoft.com/office/powerpoint/2010/main" val="1442853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712AB1B-5E0A-44E8-BE1A-60227D2C2CF4}" type="slidenum">
              <a:rPr lang="en-US" smtClean="0"/>
              <a:pPr/>
              <a:t>8</a:t>
            </a:fld>
            <a:endParaRPr lang="en-US"/>
          </a:p>
        </p:txBody>
      </p:sp>
      <p:pic>
        <p:nvPicPr>
          <p:cNvPr id="8" name="Content Placeholder 7"/>
          <p:cNvPicPr>
            <a:picLocks noGrp="1"/>
          </p:cNvPicPr>
          <p:nvPr>
            <p:ph idx="1"/>
          </p:nvPr>
        </p:nvPicPr>
        <p:blipFill rotWithShape="1">
          <a:blip r:embed="rId3"/>
          <a:srcRect l="16184" t="14119" r="44450" b="27798"/>
          <a:stretch/>
        </p:blipFill>
        <p:spPr bwMode="auto">
          <a:xfrm>
            <a:off x="2474267" y="1461268"/>
            <a:ext cx="4148098" cy="5237576"/>
          </a:xfrm>
          <a:prstGeom prst="rect">
            <a:avLst/>
          </a:prstGeom>
          <a:ln>
            <a:noFill/>
          </a:ln>
          <a:extLst>
            <a:ext uri="{53640926-AAD7-44D8-BBD7-CCE9431645EC}">
              <a14:shadowObscured xmlns:a14="http://schemas.microsoft.com/office/drawing/2010/main"/>
            </a:ext>
          </a:extLst>
        </p:spPr>
      </p:pic>
      <p:grpSp>
        <p:nvGrpSpPr>
          <p:cNvPr id="4" name="Group 3"/>
          <p:cNvGrpSpPr/>
          <p:nvPr/>
        </p:nvGrpSpPr>
        <p:grpSpPr>
          <a:xfrm>
            <a:off x="5675958" y="2774782"/>
            <a:ext cx="1398434" cy="2635418"/>
            <a:chOff x="5538916" y="2639120"/>
            <a:chExt cx="1180166" cy="2317250"/>
          </a:xfrm>
        </p:grpSpPr>
        <p:sp>
          <p:nvSpPr>
            <p:cNvPr id="9" name="Oval 8"/>
            <p:cNvSpPr/>
            <p:nvPr/>
          </p:nvSpPr>
          <p:spPr>
            <a:xfrm>
              <a:off x="5550756" y="2639120"/>
              <a:ext cx="847813" cy="5218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538916" y="3761961"/>
              <a:ext cx="847813" cy="6361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550755" y="4434479"/>
              <a:ext cx="847813" cy="5218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410410" y="2840038"/>
              <a:ext cx="308672" cy="120054"/>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6410410" y="4020029"/>
              <a:ext cx="308672" cy="120054"/>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6410410" y="4651170"/>
              <a:ext cx="308672" cy="120054"/>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p:cNvSpPr txBox="1"/>
          <p:nvPr/>
        </p:nvSpPr>
        <p:spPr>
          <a:xfrm>
            <a:off x="7101650" y="2752273"/>
            <a:ext cx="1800498" cy="830997"/>
          </a:xfrm>
          <a:prstGeom prst="rect">
            <a:avLst/>
          </a:prstGeom>
          <a:noFill/>
          <a:ln>
            <a:solidFill>
              <a:schemeClr val="accent3">
                <a:lumMod val="50000"/>
              </a:schemeClr>
            </a:solidFill>
          </a:ln>
        </p:spPr>
        <p:txBody>
          <a:bodyPr wrap="square" rtlCol="0">
            <a:spAutoFit/>
          </a:bodyPr>
          <a:lstStyle/>
          <a:p>
            <a:r>
              <a:rPr lang="en-US" sz="1600" dirty="0" smtClean="0">
                <a:latin typeface="Arial" panose="020B0604020202020204" pitchFamily="34" charset="0"/>
                <a:cs typeface="Arial" panose="020B0604020202020204" pitchFamily="34" charset="0"/>
              </a:rPr>
              <a:t>Collaborate with public to identify issues</a:t>
            </a:r>
            <a:endParaRPr lang="en-US" sz="1600" dirty="0">
              <a:latin typeface="Arial" panose="020B0604020202020204" pitchFamily="34" charset="0"/>
              <a:cs typeface="Arial" panose="020B0604020202020204" pitchFamily="34" charset="0"/>
            </a:endParaRPr>
          </a:p>
        </p:txBody>
      </p:sp>
      <p:sp>
        <p:nvSpPr>
          <p:cNvPr id="18" name="TextBox 17"/>
          <p:cNvSpPr txBox="1"/>
          <p:nvPr/>
        </p:nvSpPr>
        <p:spPr>
          <a:xfrm>
            <a:off x="7114902" y="3887824"/>
            <a:ext cx="1807878" cy="830997"/>
          </a:xfrm>
          <a:prstGeom prst="rect">
            <a:avLst/>
          </a:prstGeom>
          <a:noFill/>
          <a:ln>
            <a:solidFill>
              <a:schemeClr val="accent3">
                <a:lumMod val="50000"/>
              </a:schemeClr>
            </a:solidFill>
          </a:ln>
        </p:spPr>
        <p:txBody>
          <a:bodyPr wrap="square" rtlCol="0">
            <a:spAutoFit/>
          </a:bodyPr>
          <a:lstStyle/>
          <a:p>
            <a:r>
              <a:rPr lang="en-US" sz="1600" dirty="0" smtClean="0">
                <a:latin typeface="Arial" panose="020B0604020202020204" pitchFamily="34" charset="0"/>
                <a:cs typeface="Arial" panose="020B0604020202020204" pitchFamily="34" charset="0"/>
              </a:rPr>
              <a:t>Minimum 45</a:t>
            </a:r>
            <a:r>
              <a:rPr lang="en-US" sz="1600" strike="sngStrike" dirty="0" smtClean="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day public comment period</a:t>
            </a:r>
            <a:endParaRPr lang="en-US" sz="1600" dirty="0">
              <a:latin typeface="Arial" panose="020B0604020202020204" pitchFamily="34" charset="0"/>
              <a:cs typeface="Arial" panose="020B0604020202020204" pitchFamily="34" charset="0"/>
            </a:endParaRPr>
          </a:p>
        </p:txBody>
      </p:sp>
      <p:sp>
        <p:nvSpPr>
          <p:cNvPr id="19" name="TextBox 18"/>
          <p:cNvSpPr txBox="1"/>
          <p:nvPr/>
        </p:nvSpPr>
        <p:spPr>
          <a:xfrm>
            <a:off x="7107523" y="4936026"/>
            <a:ext cx="1815258" cy="830997"/>
          </a:xfrm>
          <a:prstGeom prst="rect">
            <a:avLst/>
          </a:prstGeom>
          <a:noFill/>
          <a:ln>
            <a:solidFill>
              <a:schemeClr val="accent3">
                <a:lumMod val="50000"/>
              </a:schemeClr>
            </a:solidFill>
          </a:ln>
        </p:spPr>
        <p:txBody>
          <a:bodyPr wrap="square" rtlCol="0">
            <a:spAutoFit/>
          </a:bodyPr>
          <a:lstStyle/>
          <a:p>
            <a:r>
              <a:rPr lang="en-US" sz="1600" dirty="0" smtClean="0">
                <a:latin typeface="Arial" panose="020B0604020202020204" pitchFamily="34" charset="0"/>
                <a:cs typeface="Arial" panose="020B0604020202020204" pitchFamily="34" charset="0"/>
              </a:rPr>
              <a:t>Minimum 30-day public comment period</a:t>
            </a:r>
            <a:endParaRPr lang="en-US" sz="1600" dirty="0">
              <a:latin typeface="Arial" panose="020B0604020202020204" pitchFamily="34" charset="0"/>
              <a:cs typeface="Arial" panose="020B0604020202020204" pitchFamily="34" charset="0"/>
            </a:endParaRPr>
          </a:p>
        </p:txBody>
      </p:sp>
      <p:sp>
        <p:nvSpPr>
          <p:cNvPr id="20" name="TextBox 19"/>
          <p:cNvSpPr txBox="1"/>
          <p:nvPr/>
        </p:nvSpPr>
        <p:spPr>
          <a:xfrm>
            <a:off x="340667" y="1806792"/>
            <a:ext cx="2133600" cy="2308324"/>
          </a:xfrm>
          <a:prstGeom prst="rect">
            <a:avLst/>
          </a:prstGeom>
          <a:noFill/>
          <a:ln>
            <a:solidFill>
              <a:schemeClr val="accent3">
                <a:lumMod val="50000"/>
              </a:schemeClr>
            </a:solidFill>
          </a:ln>
        </p:spPr>
        <p:txBody>
          <a:bodyPr wrap="square" rtlCol="0">
            <a:spAutoFit/>
          </a:bodyPr>
          <a:lstStyle/>
          <a:p>
            <a:r>
              <a:rPr lang="en-US" sz="2400" dirty="0" smtClean="0">
                <a:latin typeface="Arial" panose="020B0604020202020204" pitchFamily="34" charset="0"/>
                <a:cs typeface="Arial" panose="020B0604020202020204" pitchFamily="34" charset="0"/>
              </a:rPr>
              <a:t>Three points of required community engagement in the NEPA process</a:t>
            </a:r>
            <a:endParaRPr lang="en-US" sz="2400" dirty="0">
              <a:latin typeface="Arial" panose="020B0604020202020204" pitchFamily="34" charset="0"/>
              <a:cs typeface="Arial" panose="020B0604020202020204" pitchFamily="34" charset="0"/>
            </a:endParaRPr>
          </a:p>
        </p:txBody>
      </p:sp>
      <p:sp>
        <p:nvSpPr>
          <p:cNvPr id="3" name="TextBox 2"/>
          <p:cNvSpPr txBox="1"/>
          <p:nvPr/>
        </p:nvSpPr>
        <p:spPr>
          <a:xfrm>
            <a:off x="198993" y="4333091"/>
            <a:ext cx="2416948" cy="2462213"/>
          </a:xfrm>
          <a:prstGeom prst="rect">
            <a:avLst/>
          </a:prstGeom>
          <a:noFill/>
        </p:spPr>
        <p:txBody>
          <a:bodyPr wrap="square" rtlCol="0">
            <a:spAutoFit/>
          </a:bodyPr>
          <a:lstStyle/>
          <a:p>
            <a:pPr lvl="0"/>
            <a:r>
              <a:rPr lang="en-US" sz="1400" dirty="0"/>
              <a:t>Cole, B., Wilhelm, M., Long, P., Fielding, J., </a:t>
            </a:r>
            <a:r>
              <a:rPr lang="en-US" sz="1400" dirty="0" err="1"/>
              <a:t>Kominski</a:t>
            </a:r>
            <a:r>
              <a:rPr lang="en-US" sz="1400" dirty="0"/>
              <a:t>, G., and Morgenstern, H. 2004. Prospects for health impact assessment in the United States: new and improved environmental impact assessment or something different?</a:t>
            </a:r>
            <a:r>
              <a:rPr lang="en-US" sz="1400" strike="sngStrike" dirty="0">
                <a:solidFill>
                  <a:srgbClr val="FF0000"/>
                </a:solidFill>
              </a:rPr>
              <a:t>.</a:t>
            </a:r>
            <a:r>
              <a:rPr lang="en-US" sz="1400" dirty="0"/>
              <a:t> Journal of Health Politics, Policy and Law, 29(6), 1153-1186</a:t>
            </a:r>
            <a:r>
              <a:rPr lang="en-US" sz="1400" dirty="0" smtClean="0"/>
              <a:t>.</a:t>
            </a:r>
            <a:endParaRPr lang="en-US" sz="1400" dirty="0"/>
          </a:p>
        </p:txBody>
      </p:sp>
      <p:sp>
        <p:nvSpPr>
          <p:cNvPr id="6" name="Title 5"/>
          <p:cNvSpPr>
            <a:spLocks noGrp="1"/>
          </p:cNvSpPr>
          <p:nvPr>
            <p:ph type="title"/>
          </p:nvPr>
        </p:nvSpPr>
        <p:spPr/>
        <p:txBody>
          <a:bodyPr/>
          <a:lstStyle/>
          <a:p>
            <a:r>
              <a:rPr lang="en-US" dirty="0" smtClean="0"/>
              <a:t>EJ in NEPA: Community Engagement</a:t>
            </a:r>
            <a:endParaRPr lang="en-US" dirty="0"/>
          </a:p>
        </p:txBody>
      </p:sp>
    </p:spTree>
    <p:extLst>
      <p:ext uri="{BB962C8B-B14F-4D97-AF65-F5344CB8AC3E}">
        <p14:creationId xmlns:p14="http://schemas.microsoft.com/office/powerpoint/2010/main" val="3763003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5600"/>
            <a:ext cx="7772400" cy="1470025"/>
          </a:xfrm>
        </p:spPr>
        <p:txBody>
          <a:bodyPr/>
          <a:lstStyle/>
          <a:p>
            <a:r>
              <a:rPr lang="en-US" sz="2800" dirty="0" smtClean="0">
                <a:solidFill>
                  <a:srgbClr val="898989"/>
                </a:solidFill>
              </a:rPr>
              <a:t>HIA has been identified as a tool that can support federal EJ requirements</a:t>
            </a:r>
            <a:endParaRPr lang="en-US" sz="2800" strike="sngStrike" dirty="0">
              <a:solidFill>
                <a:srgbClr val="FF0000"/>
              </a:solidFill>
            </a:endParaRPr>
          </a:p>
        </p:txBody>
      </p:sp>
    </p:spTree>
    <p:extLst>
      <p:ext uri="{BB962C8B-B14F-4D97-AF65-F5344CB8AC3E}">
        <p14:creationId xmlns:p14="http://schemas.microsoft.com/office/powerpoint/2010/main" val="3355069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5904</TotalTime>
  <Words>2889</Words>
  <Application>Microsoft Office PowerPoint</Application>
  <PresentationFormat>On-screen Show (4:3)</PresentationFormat>
  <Paragraphs>265</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ＭＳ Ｐゴシック</vt:lpstr>
      <vt:lpstr>Arial</vt:lpstr>
      <vt:lpstr>Calibri</vt:lpstr>
      <vt:lpstr>Times New Roman</vt:lpstr>
      <vt:lpstr>Office Theme</vt:lpstr>
      <vt:lpstr>Addressing Equity Analysis and Community Engagement at the Federal Level:  Environmental Justice Strategies, Lessons from the Field, and Opportunities for Advancement</vt:lpstr>
      <vt:lpstr>HIA can inform federal decision-making processes and support environmental justice (EJ) requirements through equity analyses and community engagement</vt:lpstr>
      <vt:lpstr>EJ Requirements in Federal Decision-Making</vt:lpstr>
      <vt:lpstr>Executive Order 12898: EJ in Federal Actions</vt:lpstr>
      <vt:lpstr>Federal Agency EJ Guidance</vt:lpstr>
      <vt:lpstr>EJ in NEPA: Council on Environmental Quality (CEQ) EJ Guidelines</vt:lpstr>
      <vt:lpstr>EJ in NEPA: Council on Environmental Quality (CEQ) EJ Guidelines</vt:lpstr>
      <vt:lpstr>EJ in NEPA: Community Engagement</vt:lpstr>
      <vt:lpstr>HIA has been identified as a tool that can support federal EJ requirements</vt:lpstr>
      <vt:lpstr>Federal Agency HIAs under NEPA</vt:lpstr>
      <vt:lpstr>Strategies in Federal NEPA-related HIAs to Meet EJ Requirements</vt:lpstr>
      <vt:lpstr>Strategies in Federal NEPA-related HIAs to Meet EJ Requirements</vt:lpstr>
      <vt:lpstr>Potential for HIA in Federal Decision-Making</vt:lpstr>
      <vt:lpstr>PowerPoint Presentation</vt:lpstr>
      <vt:lpstr>Thank You!</vt:lpstr>
    </vt:vector>
  </TitlesOfParts>
  <Company>US-EPA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Laura Jackson</dc:creator>
  <cp:lastModifiedBy>SiteKiosk Limited User Account</cp:lastModifiedBy>
  <cp:revision>468</cp:revision>
  <cp:lastPrinted>2015-06-17T02:46:28Z</cp:lastPrinted>
  <dcterms:created xsi:type="dcterms:W3CDTF">2013-08-29T15:12:04Z</dcterms:created>
  <dcterms:modified xsi:type="dcterms:W3CDTF">2015-06-17T02:47:21Z</dcterms:modified>
</cp:coreProperties>
</file>