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9" r:id="rId4"/>
    <p:sldId id="260" r:id="rId5"/>
    <p:sldId id="263" r:id="rId6"/>
    <p:sldId id="267" r:id="rId7"/>
    <p:sldId id="277" r:id="rId8"/>
    <p:sldId id="264" r:id="rId9"/>
    <p:sldId id="275" r:id="rId10"/>
    <p:sldId id="271" r:id="rId11"/>
    <p:sldId id="276" r:id="rId12"/>
    <p:sldId id="274" r:id="rId13"/>
    <p:sldId id="272" r:id="rId14"/>
    <p:sldId id="273"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924A3-7BB2-4396-A991-A9B37FCBA631}" type="datetimeFigureOut">
              <a:rPr lang="en-US" smtClean="0"/>
              <a:t>5/22/2015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81D9B-B538-4847-945A-B8508E85C1DD}" type="slidenum">
              <a:rPr lang="en-US" smtClean="0"/>
              <a:t>‹#›</a:t>
            </a:fld>
            <a:endParaRPr lang="en-US"/>
          </a:p>
        </p:txBody>
      </p:sp>
    </p:spTree>
    <p:extLst>
      <p:ext uri="{BB962C8B-B14F-4D97-AF65-F5344CB8AC3E}">
        <p14:creationId xmlns:p14="http://schemas.microsoft.com/office/powerpoint/2010/main" val="393734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HIA focus areas</a:t>
            </a:r>
            <a:r>
              <a:rPr lang="en-US" baseline="0" dirty="0" smtClean="0"/>
              <a:t> included vacant property, food access, and water quality. </a:t>
            </a:r>
            <a:r>
              <a:rPr lang="en-US" dirty="0" smtClean="0"/>
              <a:t>These determinants were selected from a larger list, based on community input from the first community meeting about the TLCI.  Safety and Physical activity are</a:t>
            </a:r>
            <a:r>
              <a:rPr lang="en-US" baseline="0" dirty="0" smtClean="0"/>
              <a:t> also impacted from this plan, but were not selected since the purpose of the plan is to improve safety and increase active transportation (the benefits are already highlighted). The HIA focused on things that seemed to be both important and not apparent in the TLCI proposal.</a:t>
            </a:r>
            <a:endParaRPr lang="en-US" dirty="0" smtClean="0"/>
          </a:p>
          <a:p>
            <a:endParaRPr lang="en-US" dirty="0"/>
          </a:p>
        </p:txBody>
      </p:sp>
      <p:sp>
        <p:nvSpPr>
          <p:cNvPr id="4" name="Slide Number Placeholder 3"/>
          <p:cNvSpPr>
            <a:spLocks noGrp="1"/>
          </p:cNvSpPr>
          <p:nvPr>
            <p:ph type="sldNum" sz="quarter" idx="10"/>
          </p:nvPr>
        </p:nvSpPr>
        <p:spPr/>
        <p:txBody>
          <a:bodyPr/>
          <a:lstStyle/>
          <a:p>
            <a:fld id="{CAC81D9B-B538-4847-945A-B8508E85C1DD}" type="slidenum">
              <a:rPr lang="en-US" smtClean="0"/>
              <a:t>4</a:t>
            </a:fld>
            <a:endParaRPr lang="en-US"/>
          </a:p>
        </p:txBody>
      </p:sp>
    </p:spTree>
    <p:extLst>
      <p:ext uri="{BB962C8B-B14F-4D97-AF65-F5344CB8AC3E}">
        <p14:creationId xmlns:p14="http://schemas.microsoft.com/office/powerpoint/2010/main" val="330556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Challenges include:</a:t>
            </a:r>
          </a:p>
          <a:p>
            <a:r>
              <a:rPr lang="en-US" baseline="0" dirty="0" smtClean="0"/>
              <a:t>Changing the mindset of partners </a:t>
            </a:r>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CEC06DA-A9BE-458E-BA31-0504FED802BD}" type="slidenum">
              <a:rPr lang="en-US" smtClean="0"/>
              <a:t>6</a:t>
            </a:fld>
            <a:endParaRPr lang="en-US"/>
          </a:p>
        </p:txBody>
      </p:sp>
    </p:spTree>
    <p:extLst>
      <p:ext uri="{BB962C8B-B14F-4D97-AF65-F5344CB8AC3E}">
        <p14:creationId xmlns:p14="http://schemas.microsoft.com/office/powerpoint/2010/main" val="256746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1"/>
                </a:solidFill>
              </a:rPr>
              <a:t>The health</a:t>
            </a:r>
            <a:r>
              <a:rPr lang="en-US" baseline="0" dirty="0" smtClean="0">
                <a:solidFill>
                  <a:schemeClr val="tx1"/>
                </a:solidFill>
              </a:rPr>
              <a:t> focus areas include </a:t>
            </a:r>
            <a:r>
              <a:rPr lang="en-US" b="1" dirty="0" smtClean="0">
                <a:solidFill>
                  <a:schemeClr val="tx1"/>
                </a:solidFill>
              </a:rPr>
              <a:t>Crime/Fear of Crime, Social Cohesion, Transportation, </a:t>
            </a:r>
          </a:p>
          <a:p>
            <a:pPr lvl="1"/>
            <a:r>
              <a:rPr lang="en-US" b="1" dirty="0" smtClean="0">
                <a:solidFill>
                  <a:schemeClr val="tx1"/>
                </a:solidFill>
              </a:rPr>
              <a:t>Physical Activity/Safety</a:t>
            </a:r>
            <a:r>
              <a:rPr lang="en-US" b="1" baseline="0" dirty="0" smtClean="0">
                <a:solidFill>
                  <a:schemeClr val="tx1"/>
                </a:solidFill>
              </a:rPr>
              <a:t> with Health Equity as a cross cutting focus. </a:t>
            </a:r>
            <a:endParaRPr lang="en-US"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AC81D9B-B538-4847-945A-B8508E85C1DD}" type="slidenum">
              <a:rPr lang="en-US" smtClean="0"/>
              <a:t>9</a:t>
            </a:fld>
            <a:endParaRPr lang="en-US"/>
          </a:p>
        </p:txBody>
      </p:sp>
    </p:spTree>
    <p:extLst>
      <p:ext uri="{BB962C8B-B14F-4D97-AF65-F5344CB8AC3E}">
        <p14:creationId xmlns:p14="http://schemas.microsoft.com/office/powerpoint/2010/main" val="218717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Example</a:t>
            </a:r>
            <a:r>
              <a:rPr lang="en-US" b="0" baseline="0" dirty="0" smtClean="0"/>
              <a:t> of data that supports inequities in the very large eastside greenway study area and need to understand these differences in order to maximize opportunities for people to use the network.</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Preliminary data from CCBH</a:t>
            </a:r>
            <a:r>
              <a:rPr lang="en-US" b="0" baseline="0" dirty="0" smtClean="0"/>
              <a:t> (census tract level) …close to 21 year difference in life expectancy between the lowest and highest life expectancies (Euclid)….more importantly see several areas where life expectancy disparities are greater than 10years with lowest concentrated in urban 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7F5B10-EEC2-4F9A-84E9-73B65D55D88E}" type="slidenum">
              <a:rPr lang="en-US" smtClean="0"/>
              <a:t>10</a:t>
            </a:fld>
            <a:endParaRPr lang="en-US" dirty="0"/>
          </a:p>
        </p:txBody>
      </p:sp>
    </p:spTree>
    <p:extLst>
      <p:ext uri="{BB962C8B-B14F-4D97-AF65-F5344CB8AC3E}">
        <p14:creationId xmlns:p14="http://schemas.microsoft.com/office/powerpoint/2010/main" val="299518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81D9B-B538-4847-945A-B8508E85C1DD}" type="slidenum">
              <a:rPr lang="en-US" smtClean="0"/>
              <a:t>11</a:t>
            </a:fld>
            <a:endParaRPr lang="en-US"/>
          </a:p>
        </p:txBody>
      </p:sp>
    </p:spTree>
    <p:extLst>
      <p:ext uri="{BB962C8B-B14F-4D97-AF65-F5344CB8AC3E}">
        <p14:creationId xmlns:p14="http://schemas.microsoft.com/office/powerpoint/2010/main" val="331118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C81D9B-B538-4847-945A-B8508E85C1DD}" type="slidenum">
              <a:rPr lang="en-US" smtClean="0"/>
              <a:t>13</a:t>
            </a:fld>
            <a:endParaRPr lang="en-US"/>
          </a:p>
        </p:txBody>
      </p:sp>
    </p:spTree>
    <p:extLst>
      <p:ext uri="{BB962C8B-B14F-4D97-AF65-F5344CB8AC3E}">
        <p14:creationId xmlns:p14="http://schemas.microsoft.com/office/powerpoint/2010/main" val="294851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mention</a:t>
            </a:r>
            <a:r>
              <a:rPr lang="en-US" baseline="0" dirty="0" smtClean="0"/>
              <a:t> the recommendations related to the life expectancy, two crime maps, and</a:t>
            </a:r>
            <a:r>
              <a:rPr lang="en-US" baseline="0" dirty="0" smtClean="0"/>
              <a:t> Land Use map (physical activity-transportation) from the HIA. </a:t>
            </a:r>
            <a:endParaRPr lang="en-US" dirty="0"/>
          </a:p>
        </p:txBody>
      </p:sp>
      <p:sp>
        <p:nvSpPr>
          <p:cNvPr id="4" name="Slide Number Placeholder 3"/>
          <p:cNvSpPr>
            <a:spLocks noGrp="1"/>
          </p:cNvSpPr>
          <p:nvPr>
            <p:ph type="sldNum" sz="quarter" idx="10"/>
          </p:nvPr>
        </p:nvSpPr>
        <p:spPr/>
        <p:txBody>
          <a:bodyPr/>
          <a:lstStyle/>
          <a:p>
            <a:fld id="{CAC81D9B-B538-4847-945A-B8508E85C1DD}" type="slidenum">
              <a:rPr lang="en-US" smtClean="0"/>
              <a:t>14</a:t>
            </a:fld>
            <a:endParaRPr lang="en-US"/>
          </a:p>
        </p:txBody>
      </p:sp>
    </p:spTree>
    <p:extLst>
      <p:ext uri="{BB962C8B-B14F-4D97-AF65-F5344CB8AC3E}">
        <p14:creationId xmlns:p14="http://schemas.microsoft.com/office/powerpoint/2010/main" val="192561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A45B668-B562-4A2E-8D17-270389874A58}" type="datetimeFigureOut">
              <a:rPr lang="en-US" smtClean="0"/>
              <a:t>5/22/2015</a:t>
            </a:fld>
            <a:endParaRPr lang="en-US"/>
          </a:p>
        </p:txBody>
      </p:sp>
      <p:sp>
        <p:nvSpPr>
          <p:cNvPr id="17" name="Slide Number Placeholder 16"/>
          <p:cNvSpPr>
            <a:spLocks noGrp="1"/>
          </p:cNvSpPr>
          <p:nvPr>
            <p:ph type="sldNum" sz="quarter" idx="11"/>
          </p:nvPr>
        </p:nvSpPr>
        <p:spPr/>
        <p:txBody>
          <a:bodyPr/>
          <a:lstStyle/>
          <a:p>
            <a:fld id="{3BD5C297-E114-46B1-93BA-27F95DB33474}"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5B668-B562-4A2E-8D17-270389874A58}"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5C297-E114-46B1-93BA-27F95DB334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5B668-B562-4A2E-8D17-270389874A58}"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5C297-E114-46B1-93BA-27F95DB33474}"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5811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A45B668-B562-4A2E-8D17-270389874A58}" type="datetimeFigureOut">
              <a:rPr lang="en-US" smtClean="0"/>
              <a:t>5/22/2015</a:t>
            </a:fld>
            <a:endParaRPr lang="en-US"/>
          </a:p>
        </p:txBody>
      </p:sp>
      <p:sp>
        <p:nvSpPr>
          <p:cNvPr id="12" name="Slide Number Placeholder 11"/>
          <p:cNvSpPr>
            <a:spLocks noGrp="1"/>
          </p:cNvSpPr>
          <p:nvPr>
            <p:ph type="sldNum" sz="quarter" idx="15"/>
          </p:nvPr>
        </p:nvSpPr>
        <p:spPr/>
        <p:txBody>
          <a:bodyPr/>
          <a:lstStyle/>
          <a:p>
            <a:fld id="{3BD5C297-E114-46B1-93BA-27F95DB33474}"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A45B668-B562-4A2E-8D17-270389874A58}" type="datetimeFigureOut">
              <a:rPr lang="en-US" smtClean="0"/>
              <a:t>5/22/2015</a:t>
            </a:fld>
            <a:endParaRPr lang="en-US"/>
          </a:p>
        </p:txBody>
      </p:sp>
      <p:sp>
        <p:nvSpPr>
          <p:cNvPr id="14" name="Slide Number Placeholder 13"/>
          <p:cNvSpPr>
            <a:spLocks noGrp="1"/>
          </p:cNvSpPr>
          <p:nvPr>
            <p:ph type="sldNum" sz="quarter" idx="11"/>
          </p:nvPr>
        </p:nvSpPr>
        <p:spPr/>
        <p:txBody>
          <a:bodyPr/>
          <a:lstStyle/>
          <a:p>
            <a:fld id="{3BD5C297-E114-46B1-93BA-27F95DB3347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A45B668-B562-4A2E-8D17-270389874A58}" type="datetimeFigureOut">
              <a:rPr lang="en-US" smtClean="0"/>
              <a:t>5/22/2015</a:t>
            </a:fld>
            <a:endParaRPr lang="en-US"/>
          </a:p>
        </p:txBody>
      </p:sp>
      <p:sp>
        <p:nvSpPr>
          <p:cNvPr id="12" name="Slide Number Placeholder 11"/>
          <p:cNvSpPr>
            <a:spLocks noGrp="1"/>
          </p:cNvSpPr>
          <p:nvPr>
            <p:ph type="sldNum" sz="quarter" idx="16"/>
          </p:nvPr>
        </p:nvSpPr>
        <p:spPr/>
        <p:txBody>
          <a:bodyPr/>
          <a:lstStyle/>
          <a:p>
            <a:fld id="{3BD5C297-E114-46B1-93BA-27F95DB33474}"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A45B668-B562-4A2E-8D17-270389874A58}" type="datetimeFigureOut">
              <a:rPr lang="en-US" smtClean="0"/>
              <a:t>5/22/2015</a:t>
            </a:fld>
            <a:endParaRPr lang="en-US"/>
          </a:p>
        </p:txBody>
      </p:sp>
      <p:sp>
        <p:nvSpPr>
          <p:cNvPr id="12" name="Slide Number Placeholder 11"/>
          <p:cNvSpPr>
            <a:spLocks noGrp="1"/>
          </p:cNvSpPr>
          <p:nvPr>
            <p:ph type="sldNum" sz="quarter" idx="17"/>
          </p:nvPr>
        </p:nvSpPr>
        <p:spPr/>
        <p:txBody>
          <a:bodyPr/>
          <a:lstStyle/>
          <a:p>
            <a:fld id="{3BD5C297-E114-46B1-93BA-27F95DB33474}"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A45B668-B562-4A2E-8D17-270389874A58}" type="datetimeFigureOut">
              <a:rPr lang="en-US" smtClean="0"/>
              <a:t>5/22/2015</a:t>
            </a:fld>
            <a:endParaRPr lang="en-US"/>
          </a:p>
        </p:txBody>
      </p:sp>
      <p:sp>
        <p:nvSpPr>
          <p:cNvPr id="16" name="Slide Number Placeholder 15"/>
          <p:cNvSpPr>
            <a:spLocks noGrp="1"/>
          </p:cNvSpPr>
          <p:nvPr>
            <p:ph type="sldNum" sz="quarter" idx="11"/>
          </p:nvPr>
        </p:nvSpPr>
        <p:spPr/>
        <p:txBody>
          <a:bodyPr/>
          <a:lstStyle/>
          <a:p>
            <a:fld id="{3BD5C297-E114-46B1-93BA-27F95DB3347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45B668-B562-4A2E-8D17-270389874A58}" type="datetimeFigureOut">
              <a:rPr lang="en-US" smtClean="0"/>
              <a:t>5/22/2015</a:t>
            </a:fld>
            <a:endParaRPr lang="en-US"/>
          </a:p>
        </p:txBody>
      </p:sp>
      <p:sp>
        <p:nvSpPr>
          <p:cNvPr id="8" name="Slide Number Placeholder 7"/>
          <p:cNvSpPr>
            <a:spLocks noGrp="1"/>
          </p:cNvSpPr>
          <p:nvPr>
            <p:ph type="sldNum" sz="quarter" idx="11"/>
          </p:nvPr>
        </p:nvSpPr>
        <p:spPr/>
        <p:txBody>
          <a:bodyPr/>
          <a:lstStyle/>
          <a:p>
            <a:fld id="{3BD5C297-E114-46B1-93BA-27F95DB3347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A45B668-B562-4A2E-8D17-270389874A58}" type="datetimeFigureOut">
              <a:rPr lang="en-US" smtClean="0"/>
              <a:t>5/22/2015</a:t>
            </a:fld>
            <a:endParaRPr lang="en-US"/>
          </a:p>
        </p:txBody>
      </p:sp>
      <p:sp>
        <p:nvSpPr>
          <p:cNvPr id="19" name="Slide Number Placeholder 18"/>
          <p:cNvSpPr>
            <a:spLocks noGrp="1"/>
          </p:cNvSpPr>
          <p:nvPr>
            <p:ph type="sldNum" sz="quarter" idx="16"/>
          </p:nvPr>
        </p:nvSpPr>
        <p:spPr/>
        <p:txBody>
          <a:bodyPr/>
          <a:lstStyle/>
          <a:p>
            <a:fld id="{3BD5C297-E114-46B1-93BA-27F95DB33474}"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A45B668-B562-4A2E-8D17-270389874A58}" type="datetimeFigureOut">
              <a:rPr lang="en-US" smtClean="0"/>
              <a:t>5/22/2015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3BD5C297-E114-46B1-93BA-27F95DB33474}"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A45B668-B562-4A2E-8D17-270389874A58}" type="datetimeFigureOut">
              <a:rPr lang="en-US" smtClean="0"/>
              <a:t>5/22/2015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BD5C297-E114-46B1-93BA-27F95DB33474}"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Ann </a:t>
            </a:r>
            <a:r>
              <a:rPr lang="en-US" dirty="0" err="1" smtClean="0"/>
              <a:t>Stahlheber</a:t>
            </a:r>
            <a:r>
              <a:rPr lang="en-US" dirty="0" smtClean="0"/>
              <a:t>, MS, RD, LD – Cuyahoga County Board of Health</a:t>
            </a:r>
            <a:endParaRPr lang="en-US" dirty="0"/>
          </a:p>
        </p:txBody>
      </p:sp>
      <p:sp>
        <p:nvSpPr>
          <p:cNvPr id="2" name="Title 1"/>
          <p:cNvSpPr>
            <a:spLocks noGrp="1"/>
          </p:cNvSpPr>
          <p:nvPr>
            <p:ph type="title"/>
          </p:nvPr>
        </p:nvSpPr>
        <p:spPr/>
        <p:txBody>
          <a:bodyPr>
            <a:normAutofit fontScale="90000"/>
          </a:bodyPr>
          <a:lstStyle/>
          <a:p>
            <a:r>
              <a:rPr lang="en-US" sz="2400" dirty="0" smtClean="0"/>
              <a:t>GIS and HIA in Cuyahoga County </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a:off x="5715000" y="6096000"/>
            <a:ext cx="3124200" cy="585564"/>
          </a:xfrm>
          <a:prstGeom prst="rect">
            <a:avLst/>
          </a:prstGeom>
        </p:spPr>
      </p:pic>
    </p:spTree>
    <p:extLst>
      <p:ext uri="{BB962C8B-B14F-4D97-AF65-F5344CB8AC3E}">
        <p14:creationId xmlns:p14="http://schemas.microsoft.com/office/powerpoint/2010/main" val="13663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58883"/>
            <a:ext cx="8991599" cy="657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78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708238" cy="6535174"/>
          </a:xfrm>
          <a:prstGeom prst="rect">
            <a:avLst/>
          </a:prstGeom>
        </p:spPr>
      </p:pic>
    </p:spTree>
    <p:extLst>
      <p:ext uri="{BB962C8B-B14F-4D97-AF65-F5344CB8AC3E}">
        <p14:creationId xmlns:p14="http://schemas.microsoft.com/office/powerpoint/2010/main" val="331931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10208" t="6844" r="9695" b="7961"/>
          <a:stretch/>
        </p:blipFill>
        <p:spPr>
          <a:xfrm>
            <a:off x="2590800" y="698771"/>
            <a:ext cx="4394200" cy="6053138"/>
          </a:xfrm>
        </p:spPr>
      </p:pic>
      <p:grpSp>
        <p:nvGrpSpPr>
          <p:cNvPr id="5" name="Group 2"/>
          <p:cNvGrpSpPr/>
          <p:nvPr/>
        </p:nvGrpSpPr>
        <p:grpSpPr>
          <a:xfrm>
            <a:off x="4439" y="5654176"/>
            <a:ext cx="2348289" cy="1097733"/>
            <a:chOff x="76200" y="5760267"/>
            <a:chExt cx="2348289" cy="1097733"/>
          </a:xfrm>
        </p:grpSpPr>
        <p:grpSp>
          <p:nvGrpSpPr>
            <p:cNvPr id="6" name="Group 3"/>
            <p:cNvGrpSpPr/>
            <p:nvPr/>
          </p:nvGrpSpPr>
          <p:grpSpPr>
            <a:xfrm>
              <a:off x="76200" y="5760267"/>
              <a:ext cx="2348289" cy="640443"/>
              <a:chOff x="182638" y="6135898"/>
              <a:chExt cx="2348289" cy="64044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38" y="6135898"/>
                <a:ext cx="853924" cy="6404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62" y="6135898"/>
                <a:ext cx="1494365" cy="640443"/>
              </a:xfrm>
              <a:prstGeom prst="rect">
                <a:avLst/>
              </a:prstGeom>
            </p:spPr>
          </p:pic>
        </p:grpSp>
        <p:sp>
          <p:nvSpPr>
            <p:cNvPr id="7" name="TextBox 6"/>
            <p:cNvSpPr txBox="1"/>
            <p:nvPr/>
          </p:nvSpPr>
          <p:spPr>
            <a:xfrm>
              <a:off x="76200" y="6457890"/>
              <a:ext cx="2348289" cy="400110"/>
            </a:xfrm>
            <a:prstGeom prst="rect">
              <a:avLst/>
            </a:prstGeom>
            <a:noFill/>
          </p:spPr>
          <p:txBody>
            <a:bodyPr wrap="square" rtlCol="0">
              <a:spAutoFit/>
            </a:bodyPr>
            <a:lstStyle/>
            <a:p>
              <a:pPr algn="ctr"/>
              <a:r>
                <a:rPr lang="en-US" sz="1000" dirty="0" smtClean="0"/>
                <a:t>Contact: Jacqueline W. Curtis, Ph.D.</a:t>
              </a:r>
            </a:p>
            <a:p>
              <a:pPr algn="ctr"/>
              <a:r>
                <a:rPr lang="en-US" sz="1000" dirty="0" smtClean="0"/>
                <a:t>jmills30@kent.edu </a:t>
              </a:r>
              <a:endParaRPr lang="en-US" sz="1000" dirty="0"/>
            </a:p>
          </p:txBody>
        </p:sp>
      </p:grpSp>
      <p:sp>
        <p:nvSpPr>
          <p:cNvPr id="10" name="TextBox 9"/>
          <p:cNvSpPr txBox="1"/>
          <p:nvPr/>
        </p:nvSpPr>
        <p:spPr>
          <a:xfrm>
            <a:off x="152400" y="83403"/>
            <a:ext cx="8763000" cy="830997"/>
          </a:xfrm>
          <a:prstGeom prst="rect">
            <a:avLst/>
          </a:prstGeom>
          <a:noFill/>
        </p:spPr>
        <p:txBody>
          <a:bodyPr wrap="square" rtlCol="0">
            <a:spAutoFit/>
          </a:bodyPr>
          <a:lstStyle/>
          <a:p>
            <a:r>
              <a:rPr lang="en-US" sz="2400" dirty="0" smtClean="0"/>
              <a:t>Survey Participants: Spatial Pattern of “Unsafe Spaces” by Neighborhood</a:t>
            </a:r>
            <a:endParaRPr lang="en-US" sz="2400" dirty="0"/>
          </a:p>
        </p:txBody>
      </p:sp>
    </p:spTree>
    <p:extLst>
      <p:ext uri="{BB962C8B-B14F-4D97-AF65-F5344CB8AC3E}">
        <p14:creationId xmlns:p14="http://schemas.microsoft.com/office/powerpoint/2010/main" val="237907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10438" t="8333" r="10436" b="8073"/>
          <a:stretch/>
        </p:blipFill>
        <p:spPr>
          <a:xfrm>
            <a:off x="2438400" y="813072"/>
            <a:ext cx="4341812" cy="5938837"/>
          </a:xfrm>
        </p:spPr>
      </p:pic>
      <p:grpSp>
        <p:nvGrpSpPr>
          <p:cNvPr id="5" name="Group 2"/>
          <p:cNvGrpSpPr/>
          <p:nvPr/>
        </p:nvGrpSpPr>
        <p:grpSpPr>
          <a:xfrm>
            <a:off x="4439" y="5654176"/>
            <a:ext cx="2348289" cy="1097733"/>
            <a:chOff x="76200" y="5760267"/>
            <a:chExt cx="2348289" cy="1097733"/>
          </a:xfrm>
        </p:grpSpPr>
        <p:grpSp>
          <p:nvGrpSpPr>
            <p:cNvPr id="6" name="Group 3"/>
            <p:cNvGrpSpPr/>
            <p:nvPr/>
          </p:nvGrpSpPr>
          <p:grpSpPr>
            <a:xfrm>
              <a:off x="76200" y="5760267"/>
              <a:ext cx="2348289" cy="640443"/>
              <a:chOff x="182638" y="6135898"/>
              <a:chExt cx="2348289" cy="64044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38" y="6135898"/>
                <a:ext cx="853924" cy="64044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562" y="6135898"/>
                <a:ext cx="1494365" cy="640443"/>
              </a:xfrm>
              <a:prstGeom prst="rect">
                <a:avLst/>
              </a:prstGeom>
            </p:spPr>
          </p:pic>
        </p:grpSp>
        <p:sp>
          <p:nvSpPr>
            <p:cNvPr id="7" name="TextBox 6"/>
            <p:cNvSpPr txBox="1"/>
            <p:nvPr/>
          </p:nvSpPr>
          <p:spPr>
            <a:xfrm>
              <a:off x="76200" y="6457890"/>
              <a:ext cx="2348289" cy="400110"/>
            </a:xfrm>
            <a:prstGeom prst="rect">
              <a:avLst/>
            </a:prstGeom>
            <a:noFill/>
          </p:spPr>
          <p:txBody>
            <a:bodyPr wrap="square" rtlCol="0">
              <a:spAutoFit/>
            </a:bodyPr>
            <a:lstStyle/>
            <a:p>
              <a:pPr algn="ctr"/>
              <a:r>
                <a:rPr lang="en-US" sz="1000" dirty="0" smtClean="0"/>
                <a:t>Contact: Jacqueline W. Curtis, Ph.D.</a:t>
              </a:r>
            </a:p>
            <a:p>
              <a:pPr algn="ctr"/>
              <a:r>
                <a:rPr lang="en-US" sz="1000" dirty="0" smtClean="0"/>
                <a:t>jmills30@kent.edu </a:t>
              </a:r>
              <a:endParaRPr lang="en-US" sz="1000" dirty="0"/>
            </a:p>
          </p:txBody>
        </p:sp>
      </p:grpSp>
      <p:sp>
        <p:nvSpPr>
          <p:cNvPr id="11" name="Rectangle 10"/>
          <p:cNvSpPr/>
          <p:nvPr/>
        </p:nvSpPr>
        <p:spPr>
          <a:xfrm>
            <a:off x="304800" y="152400"/>
            <a:ext cx="4572000" cy="369332"/>
          </a:xfrm>
          <a:prstGeom prst="rect">
            <a:avLst/>
          </a:prstGeom>
        </p:spPr>
        <p:txBody>
          <a:bodyPr>
            <a:spAutoFit/>
          </a:bodyPr>
          <a:lstStyle/>
          <a:p>
            <a:r>
              <a:rPr lang="en-US" dirty="0" smtClean="0"/>
              <a:t>Actual Violent Crime Hotspots</a:t>
            </a:r>
            <a:endParaRPr lang="en-US" dirty="0"/>
          </a:p>
        </p:txBody>
      </p:sp>
    </p:spTree>
    <p:extLst>
      <p:ext uri="{BB962C8B-B14F-4D97-AF65-F5344CB8AC3E}">
        <p14:creationId xmlns:p14="http://schemas.microsoft.com/office/powerpoint/2010/main" val="412634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1886" t="6632" r="2428" b="6293"/>
          <a:stretch/>
        </p:blipFill>
        <p:spPr>
          <a:xfrm>
            <a:off x="2478350" y="594233"/>
            <a:ext cx="4447713" cy="6254982"/>
          </a:xfrm>
        </p:spPr>
      </p:pic>
      <p:sp>
        <p:nvSpPr>
          <p:cNvPr id="7" name="Rectangle 6"/>
          <p:cNvSpPr/>
          <p:nvPr/>
        </p:nvSpPr>
        <p:spPr>
          <a:xfrm>
            <a:off x="228600" y="228600"/>
            <a:ext cx="4572000" cy="369332"/>
          </a:xfrm>
          <a:prstGeom prst="rect">
            <a:avLst/>
          </a:prstGeom>
        </p:spPr>
        <p:txBody>
          <a:bodyPr>
            <a:spAutoFit/>
          </a:bodyPr>
          <a:lstStyle/>
          <a:p>
            <a:r>
              <a:rPr lang="en-US" dirty="0" smtClean="0"/>
              <a:t>Land Use map of ESG area</a:t>
            </a:r>
            <a:endParaRPr lang="en-US" dirty="0"/>
          </a:p>
        </p:txBody>
      </p:sp>
    </p:spTree>
    <p:extLst>
      <p:ext uri="{BB962C8B-B14F-4D97-AF65-F5344CB8AC3E}">
        <p14:creationId xmlns:p14="http://schemas.microsoft.com/office/powerpoint/2010/main" val="280345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2286000"/>
            <a:ext cx="184666" cy="307777"/>
          </a:xfrm>
          <a:prstGeom prst="rect">
            <a:avLst/>
          </a:prstGeom>
          <a:noFill/>
        </p:spPr>
        <p:txBody>
          <a:bodyPr wrap="none" rtlCol="0">
            <a:spAutoFit/>
          </a:bodyPr>
          <a:lstStyle/>
          <a:p>
            <a:endParaRPr lang="en-US" dirty="0"/>
          </a:p>
        </p:txBody>
      </p:sp>
      <p:sp>
        <p:nvSpPr>
          <p:cNvPr id="3" name="Title 2"/>
          <p:cNvSpPr>
            <a:spLocks noGrp="1"/>
          </p:cNvSpPr>
          <p:nvPr>
            <p:ph type="title"/>
          </p:nvPr>
        </p:nvSpPr>
        <p:spPr/>
        <p:txBody>
          <a:bodyPr/>
          <a:lstStyle/>
          <a:p>
            <a:r>
              <a:rPr lang="en-US" dirty="0" smtClean="0">
                <a:solidFill>
                  <a:schemeClr val="accent6">
                    <a:lumMod val="40000"/>
                    <a:lumOff val="60000"/>
                  </a:schemeClr>
                </a:solidFill>
              </a:rPr>
              <a:t>Thank you</a:t>
            </a:r>
            <a:endParaRPr lang="en-US" dirty="0">
              <a:solidFill>
                <a:schemeClr val="accent6">
                  <a:lumMod val="40000"/>
                  <a:lumOff val="60000"/>
                </a:schemeClr>
              </a:solidFill>
            </a:endParaRPr>
          </a:p>
        </p:txBody>
      </p:sp>
      <p:sp>
        <p:nvSpPr>
          <p:cNvPr id="5" name="Text Placeholder 4"/>
          <p:cNvSpPr>
            <a:spLocks noGrp="1"/>
          </p:cNvSpPr>
          <p:nvPr>
            <p:ph type="body" idx="1"/>
          </p:nvPr>
        </p:nvSpPr>
        <p:spPr>
          <a:xfrm>
            <a:off x="457200" y="1447800"/>
            <a:ext cx="8229600" cy="5120100"/>
          </a:xfrm>
        </p:spPr>
        <p:txBody>
          <a:bodyPr/>
          <a:lstStyle/>
          <a:p>
            <a:r>
              <a:rPr lang="en-US" dirty="0" smtClean="0"/>
              <a:t>Ann </a:t>
            </a:r>
            <a:r>
              <a:rPr lang="en-US" dirty="0" err="1" smtClean="0"/>
              <a:t>Stahlheber</a:t>
            </a:r>
            <a:r>
              <a:rPr lang="en-US" dirty="0" smtClean="0"/>
              <a:t>, M.S., R.D., L.D.</a:t>
            </a:r>
          </a:p>
          <a:p>
            <a:r>
              <a:rPr lang="en-US" dirty="0" smtClean="0"/>
              <a:t>216-201-2001 x1544</a:t>
            </a:r>
          </a:p>
          <a:p>
            <a:r>
              <a:rPr lang="en-US" dirty="0" smtClean="0"/>
              <a:t>astahlheber@ccbh.net</a:t>
            </a:r>
            <a:r>
              <a:rPr lang="en-US" dirty="0"/>
              <a:t> </a:t>
            </a:r>
            <a:endParaRPr lang="en-US" dirty="0" smtClean="0"/>
          </a:p>
          <a:p>
            <a:r>
              <a:rPr lang="en-US" dirty="0" smtClean="0"/>
              <a:t>http://neohiap.org</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a:off x="228600" y="4191000"/>
            <a:ext cx="3124200" cy="5855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726172"/>
            <a:ext cx="2464788" cy="151522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3121" b="22172"/>
          <a:stretch/>
        </p:blipFill>
        <p:spPr>
          <a:xfrm>
            <a:off x="6654498" y="4004388"/>
            <a:ext cx="2268070" cy="958788"/>
          </a:xfrm>
          <a:prstGeom prst="rect">
            <a:avLst/>
          </a:prstGeom>
        </p:spPr>
      </p:pic>
    </p:spTree>
    <p:extLst>
      <p:ext uri="{BB962C8B-B14F-4D97-AF65-F5344CB8AC3E}">
        <p14:creationId xmlns:p14="http://schemas.microsoft.com/office/powerpoint/2010/main" val="67573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Use of GIS in the </a:t>
            </a:r>
            <a:r>
              <a:rPr lang="en-US" dirty="0" smtClean="0"/>
              <a:t/>
            </a:r>
            <a:br>
              <a:rPr lang="en-US" dirty="0" smtClean="0"/>
            </a:br>
            <a:r>
              <a:rPr lang="en-US" dirty="0" smtClean="0"/>
              <a:t>Euclid </a:t>
            </a:r>
            <a:r>
              <a:rPr lang="en-US" dirty="0"/>
              <a:t>TLCI HIA </a:t>
            </a:r>
            <a:endParaRPr lang="en-US" cap="none" dirty="0"/>
          </a:p>
        </p:txBody>
      </p:sp>
      <p:sp>
        <p:nvSpPr>
          <p:cNvPr id="5" name="Text Placeholder 4"/>
          <p:cNvSpPr>
            <a:spLocks noGrp="1"/>
          </p:cNvSpPr>
          <p:nvPr>
            <p:ph type="subTitle" idx="1"/>
          </p:nvPr>
        </p:nvSpPr>
        <p:spPr/>
        <p:txBody>
          <a:bodyPr>
            <a:normAutofit fontScale="62500" lnSpcReduction="20000"/>
          </a:bodyPr>
          <a:lstStyle/>
          <a:p>
            <a:endParaRPr lang="en-US" dirty="0"/>
          </a:p>
          <a:p>
            <a:r>
              <a:rPr lang="en-US" dirty="0"/>
              <a:t> Completed in 2013 –</a:t>
            </a:r>
            <a:r>
              <a:rPr lang="en-US" altLang="en-US" dirty="0"/>
              <a:t>Board of Health awarded NACCHO HIA Mentorship</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a:off x="5715000" y="6096000"/>
            <a:ext cx="3124200" cy="585564"/>
          </a:xfrm>
          <a:prstGeom prst="rect">
            <a:avLst/>
          </a:prstGeom>
        </p:spPr>
      </p:pic>
    </p:spTree>
    <p:extLst>
      <p:ext uri="{BB962C8B-B14F-4D97-AF65-F5344CB8AC3E}">
        <p14:creationId xmlns:p14="http://schemas.microsoft.com/office/powerpoint/2010/main" val="239947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8229600" cy="4038600"/>
          </a:xfrm>
        </p:spPr>
        <p:txBody>
          <a:bodyPr/>
          <a:lstStyle/>
          <a:p>
            <a:r>
              <a:rPr lang="en-US" altLang="en-US" sz="2000" dirty="0" smtClean="0"/>
              <a:t>Fo</a:t>
            </a:r>
            <a:r>
              <a:rPr lang="en-US" altLang="en-US" dirty="0" smtClean="0"/>
              <a:t>cus </a:t>
            </a:r>
            <a:r>
              <a:rPr lang="en-US" altLang="en-US" dirty="0"/>
              <a:t>on City of </a:t>
            </a:r>
            <a:r>
              <a:rPr lang="en-US" altLang="en-US" b="1" dirty="0"/>
              <a:t>Euclid Transportation for Livable Communities Plan</a:t>
            </a:r>
            <a:br>
              <a:rPr lang="en-US" altLang="en-US" b="1" dirty="0"/>
            </a:br>
            <a:r>
              <a:rPr lang="en-US" b="1" dirty="0"/>
              <a:t>Transportation planning project for key intersections of the 4 mile stretch of Euclid Avenue in Euclid, Ohio </a:t>
            </a:r>
            <a:r>
              <a:rPr lang="en-US" altLang="en-US" b="1" dirty="0"/>
              <a:t/>
            </a:r>
            <a:br>
              <a:rPr lang="en-US" altLang="en-US" b="1" dirty="0"/>
            </a:br>
            <a:r>
              <a:rPr lang="en-US" altLang="en-US" b="1" dirty="0" smtClean="0"/>
              <a:t>HIA </a:t>
            </a:r>
            <a:r>
              <a:rPr lang="en-US" altLang="en-US" dirty="0" smtClean="0"/>
              <a:t>Mentor </a:t>
            </a:r>
            <a:r>
              <a:rPr lang="en-US" altLang="en-US" dirty="0"/>
              <a:t>– Ingham County Health Dept., Michigan</a:t>
            </a:r>
            <a:br>
              <a:rPr lang="en-US" altLang="en-US" dirty="0"/>
            </a:br>
            <a:r>
              <a:rPr lang="en-US" dirty="0"/>
              <a:t> </a:t>
            </a:r>
          </a:p>
        </p:txBody>
      </p:sp>
      <p:sp>
        <p:nvSpPr>
          <p:cNvPr id="2" name="Title 1"/>
          <p:cNvSpPr>
            <a:spLocks noGrp="1"/>
          </p:cNvSpPr>
          <p:nvPr>
            <p:ph type="title"/>
          </p:nvPr>
        </p:nvSpPr>
        <p:spPr/>
        <p:txBody>
          <a:bodyPr/>
          <a:lstStyle/>
          <a:p>
            <a:r>
              <a:rPr lang="en-US" dirty="0" smtClean="0"/>
              <a:t>Euclid TLCI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204429"/>
            <a:ext cx="6043759" cy="3653571"/>
          </a:xfrm>
          <a:prstGeom prst="rect">
            <a:avLst/>
          </a:prstGeom>
        </p:spPr>
      </p:pic>
    </p:spTree>
    <p:extLst>
      <p:ext uri="{BB962C8B-B14F-4D97-AF65-F5344CB8AC3E}">
        <p14:creationId xmlns:p14="http://schemas.microsoft.com/office/powerpoint/2010/main" val="399230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T:\HIA\HIA Subcommittee\Euclid TLCI HIA\FinalMap\EucHIA_VacLUST_Ltr.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0" y="4439"/>
            <a:ext cx="9144000" cy="706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4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4800" y="304800"/>
            <a:ext cx="9701140" cy="6277209"/>
          </a:xfrm>
        </p:spPr>
      </p:pic>
    </p:spTree>
    <p:extLst>
      <p:ext uri="{BB962C8B-B14F-4D97-AF65-F5344CB8AC3E}">
        <p14:creationId xmlns:p14="http://schemas.microsoft.com/office/powerpoint/2010/main" val="244338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676400"/>
            <a:ext cx="8686800" cy="4952999"/>
          </a:xfrm>
          <a:prstGeom prst="rect">
            <a:avLst/>
          </a:prstGeom>
        </p:spPr>
        <p:txBody>
          <a:bodyPr>
            <a:normAutofit/>
          </a:bodyPr>
          <a:lstStyle/>
          <a:p>
            <a:r>
              <a:rPr lang="en-US" sz="2700" dirty="0" smtClean="0"/>
              <a:t>Euclid city planning staff are part of the NEO HIA-P </a:t>
            </a:r>
          </a:p>
          <a:p>
            <a:endParaRPr lang="en-US" dirty="0" smtClean="0"/>
          </a:p>
          <a:p>
            <a:r>
              <a:rPr lang="en-US" sz="2700" dirty="0" smtClean="0"/>
              <a:t>City </a:t>
            </a:r>
            <a:r>
              <a:rPr lang="en-US" sz="2700" dirty="0"/>
              <a:t>of Euclid leaders are now </a:t>
            </a:r>
            <a:r>
              <a:rPr lang="en-US" sz="2700" dirty="0" smtClean="0"/>
              <a:t> </a:t>
            </a:r>
            <a:r>
              <a:rPr lang="en-US" sz="2700" dirty="0"/>
              <a:t>spokespeople for HIA, active transportation, and healthy food </a:t>
            </a:r>
            <a:r>
              <a:rPr lang="en-US" sz="2700" dirty="0" smtClean="0"/>
              <a:t>access</a:t>
            </a:r>
            <a:endParaRPr lang="en-US" sz="2700" dirty="0"/>
          </a:p>
          <a:p>
            <a:endParaRPr lang="en-US" dirty="0"/>
          </a:p>
          <a:p>
            <a:r>
              <a:rPr lang="en-US" sz="2700" dirty="0" smtClean="0"/>
              <a:t>Northeast Ohio Area wide Coordinating Agency (NOACA) added HIA </a:t>
            </a:r>
            <a:r>
              <a:rPr lang="en-US" sz="2700" dirty="0"/>
              <a:t>Screening </a:t>
            </a:r>
            <a:r>
              <a:rPr lang="en-US" sz="2700" dirty="0" smtClean="0"/>
              <a:t>into their TLCI grant applications starting in FY 2014   </a:t>
            </a:r>
            <a:endParaRPr lang="en-US" sz="2700" dirty="0"/>
          </a:p>
          <a:p>
            <a:endParaRPr lang="en-US" dirty="0"/>
          </a:p>
          <a:p>
            <a:r>
              <a:rPr lang="en-US" sz="2700" dirty="0"/>
              <a:t>Euclid is currently </a:t>
            </a:r>
            <a:r>
              <a:rPr lang="en-US" sz="2700" dirty="0" smtClean="0"/>
              <a:t>partnering on the Eastside Greenway HIA. </a:t>
            </a:r>
          </a:p>
          <a:p>
            <a:endParaRPr lang="en-US" dirty="0"/>
          </a:p>
          <a:p>
            <a:endParaRPr lang="en-US" dirty="0" smtClean="0"/>
          </a:p>
        </p:txBody>
      </p:sp>
      <p:sp>
        <p:nvSpPr>
          <p:cNvPr id="3" name="Title 2"/>
          <p:cNvSpPr>
            <a:spLocks noGrp="1"/>
          </p:cNvSpPr>
          <p:nvPr>
            <p:ph type="title"/>
          </p:nvPr>
        </p:nvSpPr>
        <p:spPr>
          <a:xfrm>
            <a:off x="457200" y="228600"/>
            <a:ext cx="8458200" cy="762000"/>
          </a:xfrm>
        </p:spPr>
        <p:txBody>
          <a:bodyPr>
            <a:normAutofit fontScale="90000"/>
          </a:bodyPr>
          <a:lstStyle/>
          <a:p>
            <a:pPr algn="l"/>
            <a:r>
              <a:rPr lang="en-US" b="1" dirty="0">
                <a:solidFill>
                  <a:schemeClr val="bg1"/>
                </a:solidFill>
              </a:rPr>
              <a:t> </a:t>
            </a:r>
            <a:r>
              <a:rPr lang="en-US" b="1" dirty="0" smtClean="0">
                <a:solidFill>
                  <a:schemeClr val="bg1"/>
                </a:solidFill>
              </a:rPr>
              <a:t> </a:t>
            </a:r>
            <a:br>
              <a:rPr lang="en-US" b="1" dirty="0" smtClean="0">
                <a:solidFill>
                  <a:schemeClr val="bg1"/>
                </a:solidFill>
              </a:rPr>
            </a:br>
            <a:r>
              <a:rPr lang="en-US" sz="4000" b="1" dirty="0" smtClean="0">
                <a:solidFill>
                  <a:schemeClr val="bg1"/>
                </a:solidFill>
              </a:rPr>
              <a:t>Euclid TLCI HIA Outcomes </a:t>
            </a:r>
            <a:r>
              <a:rPr lang="en-US" dirty="0" smtClean="0">
                <a:solidFill>
                  <a:schemeClr val="bg1"/>
                </a:solidFill>
              </a:rPr>
              <a:t>	</a:t>
            </a:r>
            <a:endParaRPr lang="en-US"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5715000" y="6096000"/>
            <a:ext cx="3124200" cy="585564"/>
          </a:xfrm>
          <a:prstGeom prst="rect">
            <a:avLst/>
          </a:prstGeom>
        </p:spPr>
      </p:pic>
    </p:spTree>
    <p:extLst>
      <p:ext uri="{BB962C8B-B14F-4D97-AF65-F5344CB8AC3E}">
        <p14:creationId xmlns:p14="http://schemas.microsoft.com/office/powerpoint/2010/main" val="13152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394" y="4656980"/>
            <a:ext cx="2464788" cy="151522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1678" b="20069"/>
          <a:stretch/>
        </p:blipFill>
        <p:spPr>
          <a:xfrm>
            <a:off x="6172200" y="4904124"/>
            <a:ext cx="2268070" cy="1020932"/>
          </a:xfrm>
          <a:prstGeom prst="rect">
            <a:avLst/>
          </a:prstGeom>
        </p:spPr>
      </p:pic>
      <p:sp>
        <p:nvSpPr>
          <p:cNvPr id="4" name="Title 3"/>
          <p:cNvSpPr>
            <a:spLocks noGrp="1"/>
          </p:cNvSpPr>
          <p:nvPr>
            <p:ph type="title"/>
          </p:nvPr>
        </p:nvSpPr>
        <p:spPr/>
        <p:txBody>
          <a:bodyPr/>
          <a:lstStyle/>
          <a:p>
            <a:r>
              <a:rPr lang="en-US" dirty="0" smtClean="0"/>
              <a:t>Use of GIS in  the </a:t>
            </a:r>
            <a:r>
              <a:rPr lang="en-US" dirty="0" err="1" smtClean="0"/>
              <a:t>EastSide</a:t>
            </a:r>
            <a:r>
              <a:rPr lang="en-US" dirty="0" smtClean="0"/>
              <a:t> Greenway HIA</a:t>
            </a:r>
            <a:endParaRPr lang="en-US" dirty="0"/>
          </a:p>
        </p:txBody>
      </p:sp>
      <p:sp>
        <p:nvSpPr>
          <p:cNvPr id="5" name="Subtitle 4"/>
          <p:cNvSpPr>
            <a:spLocks noGrp="1"/>
          </p:cNvSpPr>
          <p:nvPr>
            <p:ph type="subTitle" idx="1"/>
          </p:nvPr>
        </p:nvSpPr>
        <p:spPr>
          <a:xfrm>
            <a:off x="2514600" y="4191000"/>
            <a:ext cx="4106917" cy="397094"/>
          </a:xfrm>
        </p:spPr>
        <p:txBody>
          <a:bodyPr>
            <a:normAutofit fontScale="70000" lnSpcReduction="20000"/>
          </a:bodyPr>
          <a:lstStyle/>
          <a:p>
            <a:r>
              <a:rPr lang="en-US" dirty="0" smtClean="0">
                <a:latin typeface="+mj-lt"/>
              </a:rPr>
              <a:t>Completion in 2015</a:t>
            </a:r>
            <a:r>
              <a:rPr lang="en-US" b="1" dirty="0" smtClean="0">
                <a:solidFill>
                  <a:schemeClr val="tx1"/>
                </a:solidFill>
                <a:latin typeface="+mj-lt"/>
              </a:rPr>
              <a:t>bert </a:t>
            </a:r>
            <a:r>
              <a:rPr lang="en-US" b="1" dirty="0">
                <a:solidFill>
                  <a:schemeClr val="tx1"/>
                </a:solidFill>
                <a:latin typeface="+mj-lt"/>
              </a:rPr>
              <a:t>Wood Johnson Foundation </a:t>
            </a:r>
            <a:r>
              <a:rPr lang="en-US" dirty="0">
                <a:solidFill>
                  <a:schemeClr val="tx1"/>
                </a:solidFill>
                <a:latin typeface="+mj-lt"/>
              </a:rPr>
              <a:t>and the </a:t>
            </a:r>
            <a:r>
              <a:rPr lang="en-US" b="1" dirty="0">
                <a:solidFill>
                  <a:schemeClr val="tx1"/>
                </a:solidFill>
                <a:latin typeface="+mj-lt"/>
              </a:rPr>
              <a:t>PEW Charitable Trusts</a:t>
            </a:r>
            <a:r>
              <a:rPr lang="en-US" dirty="0">
                <a:solidFill>
                  <a:schemeClr val="tx1"/>
                </a:solidFill>
                <a:latin typeface="+mj-lt"/>
              </a:rPr>
              <a:t>, with funding from the </a:t>
            </a:r>
            <a:r>
              <a:rPr lang="en-US" b="1" dirty="0">
                <a:solidFill>
                  <a:schemeClr val="tx1"/>
                </a:solidFill>
                <a:latin typeface="+mj-lt"/>
              </a:rPr>
              <a:t>Saint Luke’s Foundation.</a:t>
            </a:r>
          </a:p>
          <a:p>
            <a:endParaRPr lang="en-US" dirty="0"/>
          </a:p>
        </p:txBody>
      </p:sp>
      <p:sp>
        <p:nvSpPr>
          <p:cNvPr id="6" name="Rectangle 5"/>
          <p:cNvSpPr/>
          <p:nvPr/>
        </p:nvSpPr>
        <p:spPr>
          <a:xfrm>
            <a:off x="304800" y="6159787"/>
            <a:ext cx="8610600" cy="584775"/>
          </a:xfrm>
          <a:prstGeom prst="rect">
            <a:avLst/>
          </a:prstGeom>
        </p:spPr>
        <p:txBody>
          <a:bodyPr wrap="square">
            <a:spAutoFit/>
          </a:bodyPr>
          <a:lstStyle/>
          <a:p>
            <a:pPr algn="ctr"/>
            <a:r>
              <a:rPr lang="en-US" sz="1600" i="1" dirty="0" smtClean="0">
                <a:solidFill>
                  <a:schemeClr val="tx1"/>
                </a:solidFill>
              </a:rPr>
              <a:t>Program grant supported by a grant from the </a:t>
            </a:r>
            <a:r>
              <a:rPr lang="en-US" sz="1600" b="1" i="1" dirty="0" smtClean="0">
                <a:solidFill>
                  <a:schemeClr val="tx1"/>
                </a:solidFill>
              </a:rPr>
              <a:t>Health Impact Project</a:t>
            </a:r>
            <a:r>
              <a:rPr lang="en-US" sz="1600" i="1" dirty="0" smtClean="0">
                <a:solidFill>
                  <a:schemeClr val="tx1"/>
                </a:solidFill>
              </a:rPr>
              <a:t>, a collaboration of the </a:t>
            </a:r>
            <a:r>
              <a:rPr lang="en-US" sz="1600" b="1" i="1" dirty="0" smtClean="0">
                <a:solidFill>
                  <a:schemeClr val="tx1"/>
                </a:solidFill>
              </a:rPr>
              <a:t>Robert Wood Johnson Foundation </a:t>
            </a:r>
            <a:r>
              <a:rPr lang="en-US" sz="1600" i="1" dirty="0" smtClean="0">
                <a:solidFill>
                  <a:schemeClr val="tx1"/>
                </a:solidFill>
              </a:rPr>
              <a:t>and the </a:t>
            </a:r>
            <a:r>
              <a:rPr lang="en-US" sz="1600" b="1" i="1" dirty="0" smtClean="0">
                <a:solidFill>
                  <a:schemeClr val="tx1"/>
                </a:solidFill>
              </a:rPr>
              <a:t>PEW Charitable Trusts</a:t>
            </a:r>
            <a:r>
              <a:rPr lang="en-US" sz="1600" i="1" dirty="0" smtClean="0">
                <a:solidFill>
                  <a:schemeClr val="tx1"/>
                </a:solidFill>
              </a:rPr>
              <a:t>, with funding from the </a:t>
            </a:r>
            <a:r>
              <a:rPr lang="en-US" sz="1600" b="1" i="1" dirty="0" smtClean="0">
                <a:solidFill>
                  <a:schemeClr val="tx1"/>
                </a:solidFill>
              </a:rPr>
              <a:t>Saint Luke’s Foundation.</a:t>
            </a:r>
            <a:endParaRPr lang="en-US" sz="1600" b="1" i="1" dirty="0">
              <a:solidFill>
                <a:schemeClr val="tx1"/>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76200" y="5121808"/>
            <a:ext cx="3124200" cy="585564"/>
          </a:xfrm>
          <a:prstGeom prst="rect">
            <a:avLst/>
          </a:prstGeom>
        </p:spPr>
      </p:pic>
    </p:spTree>
    <p:extLst>
      <p:ext uri="{BB962C8B-B14F-4D97-AF65-F5344CB8AC3E}">
        <p14:creationId xmlns:p14="http://schemas.microsoft.com/office/powerpoint/2010/main" val="269450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725472" y="1914524"/>
            <a:ext cx="5566822" cy="4105276"/>
          </a:xfrm>
        </p:spPr>
      </p:pic>
      <p:sp>
        <p:nvSpPr>
          <p:cNvPr id="2" name="Text Placeholder 1"/>
          <p:cNvSpPr>
            <a:spLocks noGrp="1"/>
          </p:cNvSpPr>
          <p:nvPr>
            <p:ph type="body" sz="half" idx="2"/>
          </p:nvPr>
        </p:nvSpPr>
        <p:spPr>
          <a:xfrm>
            <a:off x="381000" y="6019800"/>
            <a:ext cx="8458200" cy="685800"/>
          </a:xfrm>
        </p:spPr>
        <p:txBody>
          <a:bodyPr>
            <a:normAutofit/>
          </a:bodyPr>
          <a:lstStyle/>
          <a:p>
            <a:r>
              <a:rPr lang="en-US" dirty="0"/>
              <a:t>The Eastside Greenway </a:t>
            </a:r>
            <a:r>
              <a:rPr lang="en-US" dirty="0" smtClean="0"/>
              <a:t>plan seeks </a:t>
            </a:r>
            <a:r>
              <a:rPr lang="en-US" dirty="0"/>
              <a:t>to connect the east side of Cleveland with 18 Greater Cleveland municipalities through a unified trail network that will link neighborhoods to employment centers, transit and existing green spaces. </a:t>
            </a:r>
          </a:p>
        </p:txBody>
      </p:sp>
      <p:sp>
        <p:nvSpPr>
          <p:cNvPr id="3" name="Title 2"/>
          <p:cNvSpPr>
            <a:spLocks noGrp="1"/>
          </p:cNvSpPr>
          <p:nvPr>
            <p:ph type="title"/>
          </p:nvPr>
        </p:nvSpPr>
        <p:spPr/>
        <p:txBody>
          <a:bodyPr/>
          <a:lstStyle/>
          <a:p>
            <a:r>
              <a:rPr lang="en-US" dirty="0" smtClean="0">
                <a:solidFill>
                  <a:schemeClr val="bg1"/>
                </a:solidFill>
              </a:rPr>
              <a:t>the Eastside Greenway Plan</a:t>
            </a:r>
            <a:endParaRPr lang="en-US" dirty="0">
              <a:solidFill>
                <a:schemeClr val="bg1"/>
              </a:solidFill>
            </a:endParaRPr>
          </a:p>
        </p:txBody>
      </p:sp>
    </p:spTree>
    <p:extLst>
      <p:ext uri="{BB962C8B-B14F-4D97-AF65-F5344CB8AC3E}">
        <p14:creationId xmlns:p14="http://schemas.microsoft.com/office/powerpoint/2010/main" val="239625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180568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338</TotalTime>
  <Words>507</Words>
  <Application>Microsoft Office PowerPoint</Application>
  <PresentationFormat>On-screen Show (4:3)</PresentationFormat>
  <Paragraphs>49</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BlackTie</vt:lpstr>
      <vt:lpstr>GIS and HIA in Cuyahoga County </vt:lpstr>
      <vt:lpstr>Use of GIS in the  Euclid TLCI HIA </vt:lpstr>
      <vt:lpstr>Euclid TLCI</vt:lpstr>
      <vt:lpstr>PowerPoint Presentation</vt:lpstr>
      <vt:lpstr>PowerPoint Presentation</vt:lpstr>
      <vt:lpstr>   Euclid TLCI HIA Outcomes  </vt:lpstr>
      <vt:lpstr>Use of GIS in  the EastSide Greenway HIA</vt:lpstr>
      <vt:lpstr>the Eastside Greenway Plan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GIS in HIA </dc:title>
  <dc:creator>astahlheber</dc:creator>
  <cp:lastModifiedBy>astahlheber</cp:lastModifiedBy>
  <cp:revision>19</cp:revision>
  <dcterms:created xsi:type="dcterms:W3CDTF">2015-05-14T18:36:05Z</dcterms:created>
  <dcterms:modified xsi:type="dcterms:W3CDTF">2015-05-22T15:24:28Z</dcterms:modified>
</cp:coreProperties>
</file>