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Default Extension="fntdata" ContentType="application/x-fontdata"/>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charts/chart3.xml" ContentType="application/vnd.openxmlformats-officedocument.drawingml.chart+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charts/chart2.xml" ContentType="application/vnd.openxmlformats-officedocument.drawingml.chart+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charts/chart1.xml" ContentType="application/vnd.openxmlformats-officedocument.drawingml.char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rawings/drawing1.xml" ContentType="application/vnd.openxmlformats-officedocument.drawingml.chartshapes+xml"/>
  <Default Extension="wdp" ContentType="image/vnd.ms-photo"/>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p:sldMasterIdLst>
    <p:sldMasterId id="2147483648" r:id="rId1"/>
    <p:sldMasterId id="2147483745" r:id="rId2"/>
  </p:sldMasterIdLst>
  <p:notesMasterIdLst>
    <p:notesMasterId r:id="rId42"/>
  </p:notesMasterIdLst>
  <p:handoutMasterIdLst>
    <p:handoutMasterId r:id="rId43"/>
  </p:handoutMasterIdLst>
  <p:sldIdLst>
    <p:sldId id="676" r:id="rId3"/>
    <p:sldId id="710" r:id="rId4"/>
    <p:sldId id="781" r:id="rId5"/>
    <p:sldId id="782" r:id="rId6"/>
    <p:sldId id="749" r:id="rId7"/>
    <p:sldId id="783" r:id="rId8"/>
    <p:sldId id="784" r:id="rId9"/>
    <p:sldId id="716" r:id="rId10"/>
    <p:sldId id="728" r:id="rId11"/>
    <p:sldId id="804" r:id="rId12"/>
    <p:sldId id="835" r:id="rId13"/>
    <p:sldId id="816" r:id="rId14"/>
    <p:sldId id="817" r:id="rId15"/>
    <p:sldId id="803" r:id="rId16"/>
    <p:sldId id="818" r:id="rId17"/>
    <p:sldId id="824" r:id="rId18"/>
    <p:sldId id="825" r:id="rId19"/>
    <p:sldId id="821" r:id="rId20"/>
    <p:sldId id="810" r:id="rId21"/>
    <p:sldId id="811" r:id="rId22"/>
    <p:sldId id="828" r:id="rId23"/>
    <p:sldId id="812" r:id="rId24"/>
    <p:sldId id="829" r:id="rId25"/>
    <p:sldId id="834" r:id="rId26"/>
    <p:sldId id="836" r:id="rId27"/>
    <p:sldId id="831" r:id="rId28"/>
    <p:sldId id="832" r:id="rId29"/>
    <p:sldId id="813" r:id="rId30"/>
    <p:sldId id="668" r:id="rId31"/>
    <p:sldId id="670" r:id="rId32"/>
    <p:sldId id="669" r:id="rId33"/>
    <p:sldId id="695" r:id="rId34"/>
    <p:sldId id="686" r:id="rId35"/>
    <p:sldId id="687" r:id="rId36"/>
    <p:sldId id="497" r:id="rId37"/>
    <p:sldId id="779" r:id="rId38"/>
    <p:sldId id="780" r:id="rId39"/>
    <p:sldId id="814" r:id="rId40"/>
    <p:sldId id="815" r:id="rId41"/>
  </p:sldIdLst>
  <p:sldSz cx="9144000" cy="6858000" type="screen4x3"/>
  <p:notesSz cx="7026275" cy="9312275"/>
  <p:embeddedFontLst>
    <p:embeddedFont>
      <p:font typeface="ＭＳ Ｐゴシック"/>
      <p:regular r:id="rId44"/>
    </p:embeddedFont>
    <p:embeddedFont>
      <p:font typeface="Calibri"/>
      <p:regular r:id="rId45"/>
      <p:bold r:id="rId46"/>
      <p:italic r:id="rId47"/>
      <p:boldItalic r:id="rId48"/>
    </p:embeddedFont>
    <p:embeddedFont>
      <p:font typeface="Arial Narrow"/>
      <p:regular r:id="rId49"/>
      <p:bold r:id="rId50"/>
      <p:italic r:id="rId51"/>
      <p:boldItalic r:id="rId52"/>
    </p:embeddedFont>
    <p:embeddedFont>
      <p:font typeface="Cambria"/>
      <p:regular r:id="rId53"/>
      <p:bold r:id="rId54"/>
      <p:italic r:id="rId55"/>
      <p:boldItalic r:id="rId56"/>
    </p:embeddedFont>
    <p:embeddedFont>
      <p:font typeface="Times"/>
      <p:regular r:id="rId57"/>
      <p:bold r:id="rId58"/>
      <p:italic r:id="rId59"/>
      <p:boldItalic r:id="rId60"/>
    </p:embeddedFont>
    <p:embeddedFont>
      <p:font typeface="Calibri Light"/>
      <p:regular r:id="rId61"/>
      <p:italic r:id="rId62"/>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wernham" initials="awernham" lastIdx="3" clrIdx="0"/>
  <p:cmAuthor id="1" name="Rebecca Morley" initials="RM" lastIdx="5" clrIdx="1"/>
  <p:cmAuthor id="2" name="Emily Henke" initials="EH" lastIdx="1" clrIdx="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177BF"/>
    <a:srgbClr val="CC3300"/>
    <a:srgbClr val="015A91"/>
    <a:srgbClr val="7EC234"/>
    <a:srgbClr val="6EA92D"/>
    <a:srgbClr val="6BA42C"/>
    <a:srgbClr val="00263E"/>
    <a:srgbClr val="00436C"/>
    <a:srgbClr val="717074"/>
    <a:srgbClr val="AFE0E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4506" autoAdjust="0"/>
    <p:restoredTop sz="60521" autoAdjust="0"/>
  </p:normalViewPr>
  <p:slideViewPr>
    <p:cSldViewPr>
      <p:cViewPr>
        <p:scale>
          <a:sx n="100" d="100"/>
          <a:sy n="100" d="100"/>
        </p:scale>
        <p:origin x="-240"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616"/>
    </p:cViewPr>
  </p:sorterViewPr>
  <p:notesViewPr>
    <p:cSldViewPr>
      <p:cViewPr varScale="1">
        <p:scale>
          <a:sx n="89" d="100"/>
          <a:sy n="89" d="100"/>
        </p:scale>
        <p:origin x="-3078" y="-120"/>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font" Target="fonts/font7.fntdata"/><Relationship Id="rId51" Type="http://schemas.openxmlformats.org/officeDocument/2006/relationships/font" Target="fonts/font8.fntdata"/><Relationship Id="rId52" Type="http://schemas.openxmlformats.org/officeDocument/2006/relationships/font" Target="fonts/font9.fntdata"/><Relationship Id="rId53" Type="http://schemas.openxmlformats.org/officeDocument/2006/relationships/font" Target="fonts/font10.fntdata"/><Relationship Id="rId54" Type="http://schemas.openxmlformats.org/officeDocument/2006/relationships/font" Target="fonts/font11.fntdata"/><Relationship Id="rId55" Type="http://schemas.openxmlformats.org/officeDocument/2006/relationships/font" Target="fonts/font12.fntdata"/><Relationship Id="rId56" Type="http://schemas.openxmlformats.org/officeDocument/2006/relationships/font" Target="fonts/font13.fntdata"/><Relationship Id="rId57" Type="http://schemas.openxmlformats.org/officeDocument/2006/relationships/font" Target="fonts/font14.fntdata"/><Relationship Id="rId58" Type="http://schemas.openxmlformats.org/officeDocument/2006/relationships/font" Target="fonts/font15.fntdata"/><Relationship Id="rId59" Type="http://schemas.openxmlformats.org/officeDocument/2006/relationships/font" Target="fonts/font16.fntdata"/><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font" Target="fonts/font1.fntdata"/><Relationship Id="rId45" Type="http://schemas.openxmlformats.org/officeDocument/2006/relationships/font" Target="fonts/font2.fntdata"/><Relationship Id="rId46" Type="http://schemas.openxmlformats.org/officeDocument/2006/relationships/font" Target="fonts/font3.fntdata"/><Relationship Id="rId47" Type="http://schemas.openxmlformats.org/officeDocument/2006/relationships/font" Target="fonts/font4.fntdata"/><Relationship Id="rId48" Type="http://schemas.openxmlformats.org/officeDocument/2006/relationships/font" Target="fonts/font5.fntdata"/><Relationship Id="rId49" Type="http://schemas.openxmlformats.org/officeDocument/2006/relationships/font" Target="fonts/font6.fntdata"/><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font" Target="fonts/font17.fntdata"/><Relationship Id="rId61" Type="http://schemas.openxmlformats.org/officeDocument/2006/relationships/font" Target="fonts/font18.fntdata"/><Relationship Id="rId62" Type="http://schemas.openxmlformats.org/officeDocument/2006/relationships/font" Target="fonts/font19.fntdata"/><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fudala\AppData\Local\Microsoft\Windows\Temporary%20Internet%20Files\Content.Outlook\OPNF8M7L\HIA%20leaders%20pie%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morley\AppData\Local\Microsoft\Windows\Temporary%20Internet%20Files\Content.Outlook\EYIRCGD3\Map%20data%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fudala\AppData\Local\Microsoft\Windows\Temporary%20Internet%20Files\Content.Outlook\OPNF8M7L\HIA%20leaders%20pie%20chart.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pieChart>
        <c:varyColors val="1"/>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1"/>
  <c:chart>
    <c:autoTitleDeleted val="1"/>
    <c:plotArea>
      <c:layout>
        <c:manualLayout>
          <c:layoutTarget val="inner"/>
          <c:xMode val="edge"/>
          <c:yMode val="edge"/>
          <c:x val="0.0773068510666936"/>
          <c:y val="0.0"/>
          <c:w val="0.665431556632344"/>
          <c:h val="0.944776657413329"/>
        </c:manualLayout>
      </c:layout>
      <c:pieChart>
        <c:varyColors val="1"/>
        <c:ser>
          <c:idx val="0"/>
          <c:order val="0"/>
          <c:dLbls>
            <c:dLbl>
              <c:idx val="3"/>
              <c:layout>
                <c:manualLayout>
                  <c:x val="-0.0689856485829179"/>
                  <c:y val="0.000719165849158191"/>
                </c:manualLayout>
              </c:layout>
              <c:tx>
                <c:rich>
                  <a:bodyPr/>
                  <a:lstStyle/>
                  <a:p>
                    <a:r>
                      <a:rPr lang="en-US" dirty="0" smtClean="0">
                        <a:solidFill>
                          <a:schemeClr val="tx1"/>
                        </a:solidFill>
                        <a:latin typeface="Cambria" panose="02040503050406030204" pitchFamily="18" charset="0"/>
                      </a:rPr>
                      <a:t>Undetermined</a:t>
                    </a:r>
                    <a:r>
                      <a:rPr lang="en-US" baseline="0" dirty="0" smtClean="0">
                        <a:solidFill>
                          <a:schemeClr val="tx1"/>
                        </a:solidFill>
                        <a:latin typeface="Cambria" panose="02040503050406030204" pitchFamily="18" charset="0"/>
                      </a:rPr>
                      <a:t> 3%</a:t>
                    </a:r>
                    <a:endParaRPr lang="en-US" dirty="0"/>
                  </a:p>
                </c:rich>
              </c:tx>
              <c:showCatName val="1"/>
              <c:showPercent val="1"/>
            </c:dLbl>
            <c:dLbl>
              <c:idx val="4"/>
              <c:layout>
                <c:manualLayout>
                  <c:x val="0.107356425630282"/>
                  <c:y val="0.118662365111101"/>
                </c:manualLayout>
              </c:layout>
              <c:tx>
                <c:rich>
                  <a:bodyPr/>
                  <a:lstStyle/>
                  <a:p>
                    <a:r>
                      <a:rPr lang="en-US" dirty="0" smtClean="0">
                        <a:solidFill>
                          <a:schemeClr val="tx1"/>
                        </a:solidFill>
                      </a:rPr>
                      <a:t>Collaborative</a:t>
                    </a:r>
                    <a:r>
                      <a:rPr lang="en-US" baseline="0" dirty="0" smtClean="0">
                        <a:solidFill>
                          <a:schemeClr val="tx1"/>
                        </a:solidFill>
                      </a:rPr>
                      <a:t> 1%</a:t>
                    </a:r>
                    <a:endParaRPr lang="en-US" dirty="0"/>
                  </a:p>
                </c:rich>
              </c:tx>
              <c:showVal val="1"/>
            </c:dLbl>
            <c:txPr>
              <a:bodyPr/>
              <a:lstStyle/>
              <a:p>
                <a:pPr>
                  <a:defRPr>
                    <a:solidFill>
                      <a:schemeClr val="tx1"/>
                    </a:solidFill>
                    <a:latin typeface="Cambria" panose="02040503050406030204" pitchFamily="18" charset="0"/>
                  </a:defRPr>
                </a:pPr>
                <a:endParaRPr lang="en-US"/>
              </a:p>
            </c:txPr>
            <c:showCatName val="1"/>
            <c:showPercent val="1"/>
            <c:showLeaderLines val="1"/>
          </c:dLbls>
          <c:cat>
            <c:strRef>
              <c:f>'Organization Type'!$A$2:$A$6</c:f>
              <c:strCache>
                <c:ptCount val="5"/>
                <c:pt idx="0">
                  <c:v>Government Agency</c:v>
                </c:pt>
                <c:pt idx="1">
                  <c:v>Nonprofit</c:v>
                </c:pt>
                <c:pt idx="2">
                  <c:v>Educational Institution</c:v>
                </c:pt>
                <c:pt idx="3">
                  <c:v>Undetermined</c:v>
                </c:pt>
                <c:pt idx="4">
                  <c:v>Collaborative</c:v>
                </c:pt>
              </c:strCache>
            </c:strRef>
          </c:cat>
          <c:val>
            <c:numRef>
              <c:f>'Organization Type'!$B$2:$B$6</c:f>
              <c:numCache>
                <c:formatCode>General</c:formatCode>
                <c:ptCount val="5"/>
                <c:pt idx="0">
                  <c:v>169.0</c:v>
                </c:pt>
                <c:pt idx="1">
                  <c:v>87.0</c:v>
                </c:pt>
                <c:pt idx="2">
                  <c:v>77.0</c:v>
                </c:pt>
                <c:pt idx="3">
                  <c:v>10.0</c:v>
                </c:pt>
                <c:pt idx="4">
                  <c:v>2.0</c:v>
                </c:pt>
              </c:numCache>
            </c:numRef>
          </c:val>
        </c:ser>
        <c:dLbls>
          <c:showPercent val="1"/>
        </c:dLbls>
        <c:firstSliceAng val="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1"/>
  <c:chart>
    <c:autoTitleDeleted val="1"/>
    <c:plotArea>
      <c:layout>
        <c:manualLayout>
          <c:layoutTarget val="inner"/>
          <c:xMode val="edge"/>
          <c:yMode val="edge"/>
          <c:x val="0.229357798165138"/>
          <c:y val="0.119718309859155"/>
          <c:w val="0.454128440366972"/>
          <c:h val="0.697183098591549"/>
        </c:manualLayout>
      </c:layout>
      <c:pieChart>
        <c:varyColors val="1"/>
        <c:ser>
          <c:idx val="0"/>
          <c:order val="0"/>
          <c:cat>
            <c:strRef>
              <c:f>Sheet1!$A$8:$A$13</c:f>
              <c:strCache>
                <c:ptCount val="6"/>
                <c:pt idx="0">
                  <c:v>County</c:v>
                </c:pt>
                <c:pt idx="1">
                  <c:v>Federal</c:v>
                </c:pt>
                <c:pt idx="2">
                  <c:v>Local</c:v>
                </c:pt>
                <c:pt idx="3">
                  <c:v>Regional</c:v>
                </c:pt>
                <c:pt idx="4">
                  <c:v>State</c:v>
                </c:pt>
                <c:pt idx="5">
                  <c:v>Undetermined</c:v>
                </c:pt>
              </c:strCache>
            </c:strRef>
          </c:cat>
          <c:val>
            <c:numRef>
              <c:f>Sheet1!$B$8:$B$13</c:f>
              <c:numCache>
                <c:formatCode>0%</c:formatCode>
                <c:ptCount val="6"/>
                <c:pt idx="0">
                  <c:v>0.119047619047619</c:v>
                </c:pt>
                <c:pt idx="1">
                  <c:v>0.0654761904761905</c:v>
                </c:pt>
                <c:pt idx="2">
                  <c:v>0.532738095238095</c:v>
                </c:pt>
                <c:pt idx="3">
                  <c:v>0.0654761904761905</c:v>
                </c:pt>
                <c:pt idx="4">
                  <c:v>0.18452380952381</c:v>
                </c:pt>
                <c:pt idx="5">
                  <c:v>0.0327380952380952</c:v>
                </c:pt>
              </c:numCache>
            </c:numRef>
          </c:val>
        </c:ser>
        <c:ser>
          <c:idx val="1"/>
          <c:order val="1"/>
          <c:cat>
            <c:strRef>
              <c:f>Sheet1!$A$8:$A$13</c:f>
              <c:strCache>
                <c:ptCount val="6"/>
                <c:pt idx="0">
                  <c:v>County</c:v>
                </c:pt>
                <c:pt idx="1">
                  <c:v>Federal</c:v>
                </c:pt>
                <c:pt idx="2">
                  <c:v>Local</c:v>
                </c:pt>
                <c:pt idx="3">
                  <c:v>Regional</c:v>
                </c:pt>
                <c:pt idx="4">
                  <c:v>State</c:v>
                </c:pt>
                <c:pt idx="5">
                  <c:v>Undetermined</c:v>
                </c:pt>
              </c:strCache>
            </c:strRef>
          </c:cat>
          <c:val>
            <c:numRef>
              <c:f>Sheet1!$C$8:$C$13</c:f>
              <c:numCache>
                <c:formatCode>General</c:formatCode>
                <c:ptCount val="6"/>
                <c:pt idx="0">
                  <c:v>40.0</c:v>
                </c:pt>
                <c:pt idx="1">
                  <c:v>22.0</c:v>
                </c:pt>
                <c:pt idx="2">
                  <c:v>179.0</c:v>
                </c:pt>
                <c:pt idx="3">
                  <c:v>22.0</c:v>
                </c:pt>
                <c:pt idx="4">
                  <c:v>62.0</c:v>
                </c:pt>
                <c:pt idx="5">
                  <c:v>11.0</c:v>
                </c:pt>
              </c:numCache>
            </c:numRef>
          </c:val>
        </c:ser>
        <c:firstSliceAng val="0"/>
      </c:pieChart>
    </c:plotArea>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0.52883</cdr:x>
      <cdr:y>0.09859</cdr:y>
    </cdr:from>
    <cdr:to>
      <cdr:x>0.82241</cdr:x>
      <cdr:y>0.16117</cdr:y>
    </cdr:to>
    <cdr:sp macro="" textlink="">
      <cdr:nvSpPr>
        <cdr:cNvPr id="2" name="TextBox 9"/>
        <cdr:cNvSpPr txBox="1"/>
      </cdr:nvSpPr>
      <cdr:spPr>
        <a:xfrm xmlns:a="http://schemas.openxmlformats.org/drawingml/2006/main">
          <a:off x="4392386" y="533400"/>
          <a:ext cx="2438417"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xmlns:a="http://schemas.openxmlformats.org/drawingml/2006/main">
          <a:pPr lvl="0" algn="l"/>
          <a:r>
            <a:rPr lang="en-US" sz="1600" dirty="0" smtClean="0">
              <a:solidFill>
                <a:schemeClr val="tx1"/>
              </a:solidFill>
              <a:latin typeface="Cambria" panose="02040503050406030204" pitchFamily="18" charset="0"/>
            </a:rPr>
            <a:t>12</a:t>
          </a:r>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County</a:t>
          </a:r>
          <a:endParaRPr lang="en-US" sz="1600" dirty="0">
            <a:solidFill>
              <a:schemeClr val="tx1"/>
            </a:solidFill>
            <a:latin typeface="Cambria" panose="020405030504060302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61427CE3-2033-45A5-B5BA-CDEA81FFC58B}" type="datetimeFigureOut">
              <a:rPr lang="en-US" smtClean="0"/>
              <a:pPr/>
              <a:t>6/12/15</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94B32D68-7C7D-46BE-824F-80713D1C813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7933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981556"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6837" y="4423331"/>
            <a:ext cx="5152602" cy="419052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981556"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lgn="r">
              <a:defRPr sz="1200"/>
            </a:lvl1pPr>
          </a:lstStyle>
          <a:p>
            <a:fld id="{10D676C2-3870-40BC-B7C1-CEF2EF2072BB}"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36334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Welcome</a:t>
            </a:r>
            <a:r>
              <a:rPr lang="en-US" baseline="0" dirty="0" smtClean="0"/>
              <a:t> and introduce Emily &amp; Bethany, OPHI and HIP</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This</a:t>
            </a:r>
            <a:r>
              <a:rPr lang="en-US" baseline="0" dirty="0" smtClean="0"/>
              <a:t> session is HIA 101, and will provide a very high-level overview of the HIA process. You can learn more about specific parts of the process at other sessions here at the National Meeting.</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In</a:t>
            </a:r>
            <a:r>
              <a:rPr lang="en-US" baseline="0" dirty="0" smtClean="0"/>
              <a:t> this presentation</a:t>
            </a:r>
            <a:r>
              <a:rPr lang="en-US" baseline="0" dirty="0" smtClean="0"/>
              <a:t>, I will: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Provide an introduction</a:t>
            </a:r>
            <a:r>
              <a:rPr lang="en-US" baseline="0" dirty="0" smtClean="0"/>
              <a:t> to Health Impact </a:t>
            </a:r>
            <a:r>
              <a:rPr lang="en-US" baseline="0" dirty="0" smtClean="0"/>
              <a:t>Assessment</a:t>
            </a:r>
          </a:p>
          <a:p>
            <a:pPr marL="171450" indent="-171450">
              <a:buFont typeface="Arial" panose="020B0604020202020204" pitchFamily="34" charset="0"/>
              <a:buChar char="•"/>
            </a:pPr>
            <a:r>
              <a:rPr lang="en-US" baseline="0" dirty="0" smtClean="0"/>
              <a:t>Outline </a:t>
            </a:r>
            <a:r>
              <a:rPr lang="en-US" baseline="0" dirty="0" smtClean="0"/>
              <a:t>the core principles and steps of HIA </a:t>
            </a:r>
          </a:p>
          <a:p>
            <a:pPr marL="171450" indent="-171450">
              <a:buFont typeface="Arial" panose="020B0604020202020204" pitchFamily="34" charset="0"/>
              <a:buChar char="•"/>
            </a:pPr>
            <a:r>
              <a:rPr lang="en-US" baseline="0" dirty="0" smtClean="0"/>
              <a:t>Go through an example to illustrate its </a:t>
            </a:r>
            <a:r>
              <a:rPr lang="en-US" baseline="0" dirty="0" smtClean="0"/>
              <a:t>purpose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Bethany will give an overview of the state of the practice in the US, and how HIA has been applied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None/>
            </a:pPr>
            <a:r>
              <a:rPr lang="en-US" baseline="0" dirty="0" smtClean="0"/>
              <a:t>Start by seeing who’s in the room. Raise your hand if: </a:t>
            </a:r>
          </a:p>
          <a:p>
            <a:pPr marL="171450" indent="-171450">
              <a:buFont typeface="Arial"/>
              <a:buChar char="•"/>
            </a:pPr>
            <a:r>
              <a:rPr lang="en-US" sz="1200" kern="1200" baseline="0" dirty="0" smtClean="0">
                <a:solidFill>
                  <a:schemeClr val="tx1"/>
                </a:solidFill>
                <a:latin typeface="Arial" charset="0"/>
                <a:ea typeface="ＭＳ Ｐゴシック" pitchFamily="1" charset="-128"/>
                <a:cs typeface="+mn-cs"/>
              </a:rPr>
              <a:t>This is the first HIA presentation you’ve ever been to</a:t>
            </a:r>
          </a:p>
          <a:p>
            <a:pPr marL="171450" indent="-171450">
              <a:buFont typeface="Arial"/>
              <a:buChar char="•"/>
            </a:pPr>
            <a:r>
              <a:rPr lang="en-US" sz="1200" kern="1200" dirty="0" smtClean="0">
                <a:solidFill>
                  <a:schemeClr val="tx1"/>
                </a:solidFill>
                <a:latin typeface="Arial" charset="0"/>
                <a:ea typeface="ＭＳ Ｐゴシック" pitchFamily="1" charset="-128"/>
                <a:cs typeface="+mn-cs"/>
              </a:rPr>
              <a:t>You’ve been to an HIA 101 presentation previously</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smtClean="0">
                <a:solidFill>
                  <a:schemeClr val="tx1"/>
                </a:solidFill>
                <a:latin typeface="Arial" charset="0"/>
                <a:ea typeface="ＭＳ Ｐゴシック" pitchFamily="1" charset="-128"/>
                <a:cs typeface="+mn-cs"/>
              </a:rPr>
              <a:t>Feel comfortable describing the basic steps of HIA</a:t>
            </a:r>
          </a:p>
          <a:p>
            <a:pPr marL="171450" indent="-171450">
              <a:buFont typeface="Arial"/>
              <a:buChar char="•"/>
            </a:pPr>
            <a:r>
              <a:rPr lang="en-US" sz="1200" kern="1200" dirty="0" smtClean="0">
                <a:solidFill>
                  <a:schemeClr val="tx1"/>
                </a:solidFill>
                <a:latin typeface="Arial" charset="0"/>
                <a:ea typeface="ＭＳ Ｐゴシック" pitchFamily="1" charset="-128"/>
                <a:cs typeface="+mn-cs"/>
              </a:rPr>
              <a:t>You’ve attended an HIA training </a:t>
            </a:r>
          </a:p>
          <a:p>
            <a:pPr marL="171450" indent="-171450">
              <a:buFont typeface="Arial"/>
              <a:buChar char="•"/>
            </a:pPr>
            <a:r>
              <a:rPr lang="en-US" sz="1200" kern="1200" dirty="0" smtClean="0">
                <a:solidFill>
                  <a:schemeClr val="tx1"/>
                </a:solidFill>
                <a:latin typeface="Arial" charset="0"/>
                <a:ea typeface="ＭＳ Ｐゴシック" pitchFamily="1" charset="-128"/>
                <a:cs typeface="+mn-cs"/>
              </a:rPr>
              <a:t>Been a partner in completing an HIA</a:t>
            </a:r>
          </a:p>
        </p:txBody>
      </p:sp>
      <p:sp>
        <p:nvSpPr>
          <p:cNvPr id="4" name="Slide Number Placeholder 3"/>
          <p:cNvSpPr>
            <a:spLocks noGrp="1"/>
          </p:cNvSpPr>
          <p:nvPr>
            <p:ph type="sldNum" sz="quarter" idx="10"/>
          </p:nvPr>
        </p:nvSpPr>
        <p:spPr/>
        <p:txBody>
          <a:bodyPr/>
          <a:lstStyle/>
          <a:p>
            <a:fld id="{10D676C2-3870-40BC-B7C1-CEF2EF2072BB}"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227041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baseline="0" dirty="0" smtClean="0">
              <a:solidFill>
                <a:schemeClr val="tx1"/>
              </a:solidFill>
              <a:latin typeface="Arial" charset="0"/>
              <a:ea typeface="ＭＳ Ｐゴシック" pitchFamily="1" charset="-128"/>
              <a:cs typeface="+mn-cs"/>
            </a:endParaRPr>
          </a:p>
          <a:p>
            <a:r>
              <a:rPr lang="en-US" sz="1200" kern="1200" baseline="0" dirty="0" smtClean="0">
                <a:solidFill>
                  <a:schemeClr val="tx1"/>
                </a:solidFill>
                <a:latin typeface="Arial" charset="0"/>
                <a:ea typeface="ＭＳ Ｐゴシック" pitchFamily="1" charset="-128"/>
                <a:cs typeface="+mn-cs"/>
              </a:rPr>
              <a:t>In 2011, the Portland City Council had to put together a budget for 2012 and 2013, and they were deciding whether or not to expand the enhanced inspection model beyond the existing pilot sites. Deciding the level to fund the inspections program, which would determine the level to which the enhanced program was expanded or contracted. </a:t>
            </a:r>
          </a:p>
          <a:p>
            <a:endParaRPr lang="en-US" sz="1200" kern="1200" baseline="0" dirty="0" smtClean="0">
              <a:solidFill>
                <a:schemeClr val="tx1"/>
              </a:solidFill>
              <a:latin typeface="Arial" charset="0"/>
              <a:ea typeface="ＭＳ Ｐゴシック"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Although health issues were one of the primary motivations for the formation and direction of the QRHW and its recommendations, the City had not had the opportunity to assess the health impacts of the enhanced model relative to the standard model and determine whether it was fulfilling its purpose.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ＭＳ Ｐゴシック"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As a result, decision-makers had not been able to evaluate these impacts as they considered whether to allocate resources for maintaining, eliminating or strategically expanding the geographic coverage of the enhanced model.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ＭＳ Ｐゴシック"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workgroup requested this HIA, and partnered with OPHI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ＭＳ Ｐゴシック"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So, this was a great opportunity for an HIA. It sought to provide this health-based information as City Councilors, city staff, and other stakeholders were working together to enact budgeting and other policy decisions that best enable the housing inspections program to protect public health. </a:t>
            </a:r>
          </a:p>
          <a:p>
            <a:endParaRPr lang="en-US" sz="1200" kern="1200" baseline="0" dirty="0" smtClean="0">
              <a:solidFill>
                <a:schemeClr val="tx1"/>
              </a:solidFill>
              <a:latin typeface="Arial" charset="0"/>
              <a:ea typeface="ＭＳ Ｐゴシック" pitchFamily="1" charset="-128"/>
              <a:cs typeface="+mn-cs"/>
            </a:endParaRPr>
          </a:p>
          <a:p>
            <a:r>
              <a:rPr lang="en-US" sz="1200" kern="1200" baseline="0" dirty="0" smtClean="0">
                <a:solidFill>
                  <a:schemeClr val="tx1"/>
                </a:solidFill>
                <a:latin typeface="Arial" charset="0"/>
                <a:ea typeface="ＭＳ Ｐゴシック" pitchFamily="1" charset="-128"/>
                <a:cs typeface="+mn-cs"/>
              </a:rPr>
              <a:t>The specific purpose of this HIA is to assess the relative health and health equity impacts of the two different rental housing inspection models that the city currently employs by determining their relative effectiveness in improving health-related housing conditions in Portland’s rental housing stock. </a:t>
            </a:r>
          </a:p>
          <a:p>
            <a:endParaRPr lang="en-US" sz="1200" kern="1200" baseline="0" dirty="0" smtClean="0">
              <a:solidFill>
                <a:schemeClr val="tx1"/>
              </a:solidFill>
              <a:latin typeface="Arial" charset="0"/>
              <a:ea typeface="ＭＳ Ｐゴシック" pitchFamily="1" charset="-128"/>
              <a:cs typeface="+mn-cs"/>
            </a:endParaRPr>
          </a:p>
          <a:p>
            <a:endParaRPr lang="en-US" sz="1200" kern="1200" baseline="0" dirty="0" smtClean="0">
              <a:solidFill>
                <a:schemeClr val="tx1"/>
              </a:solidFill>
              <a:latin typeface="Arial" charset="0"/>
              <a:ea typeface="ＭＳ Ｐゴシック"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ＭＳ Ｐゴシック" pitchFamily="1" charset="-128"/>
              <a:cs typeface="+mn-cs"/>
            </a:endParaRPr>
          </a:p>
          <a:p>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the first step in the HIA process:  screening.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602" fontAlgn="auto">
              <a:spcBef>
                <a:spcPts val="0"/>
              </a:spcBef>
              <a:spcAft>
                <a:spcPts val="0"/>
              </a:spcAft>
              <a:defRPr/>
            </a:pPr>
            <a:r>
              <a:rPr lang="en-US" dirty="0" smtClean="0">
                <a:solidFill>
                  <a:prstClr val="black"/>
                </a:solidFill>
                <a:ea typeface="ＭＳ Ｐゴシック" pitchFamily="-96" charset="-128"/>
              </a:rPr>
              <a:t>Now</a:t>
            </a:r>
            <a:r>
              <a:rPr lang="en-US" baseline="0" dirty="0" smtClean="0">
                <a:solidFill>
                  <a:prstClr val="black"/>
                </a:solidFill>
                <a:ea typeface="ＭＳ Ｐゴシック" pitchFamily="-96" charset="-128"/>
              </a:rPr>
              <a:t> let’s go back to the RHIP HIA. Obviously this project was screened in – meaning the project team determined it would bring value to the decision-making process. Why was that?</a:t>
            </a:r>
            <a:endParaRPr lang="en-US" dirty="0" smtClean="0">
              <a:solidFill>
                <a:prstClr val="black"/>
              </a:solidFill>
              <a:ea typeface="ＭＳ Ｐゴシック" pitchFamily="-96" charset="-128"/>
            </a:endParaRPr>
          </a:p>
          <a:p>
            <a:pPr defTabSz="933602" fontAlgn="auto">
              <a:spcBef>
                <a:spcPts val="0"/>
              </a:spcBef>
              <a:spcAft>
                <a:spcPts val="0"/>
              </a:spcAft>
              <a:defRPr/>
            </a:pPr>
            <a:endParaRPr lang="en-US" dirty="0" smtClean="0">
              <a:solidFill>
                <a:prstClr val="black"/>
              </a:solidFill>
              <a:ea typeface="ＭＳ Ｐゴシック" pitchFamily="-96" charset="-128"/>
            </a:endParaRPr>
          </a:p>
          <a:p>
            <a:pPr defTabSz="933602" fontAlgn="auto">
              <a:spcBef>
                <a:spcPts val="0"/>
              </a:spcBef>
              <a:spcAft>
                <a:spcPts val="0"/>
              </a:spcAft>
              <a:defRPr/>
            </a:pPr>
            <a:r>
              <a:rPr lang="en-US" dirty="0" smtClean="0">
                <a:solidFill>
                  <a:prstClr val="black"/>
                </a:solidFill>
                <a:ea typeface="ＭＳ Ｐゴシック" pitchFamily="-96" charset="-128"/>
              </a:rPr>
              <a:t>HIA as communication tool for providing health focused evidence for decision-makers</a:t>
            </a:r>
          </a:p>
          <a:p>
            <a:pPr defTabSz="933602" fontAlgn="auto">
              <a:spcBef>
                <a:spcPts val="0"/>
              </a:spcBef>
              <a:spcAft>
                <a:spcPts val="0"/>
              </a:spcAft>
              <a:defRPr/>
            </a:pPr>
            <a:r>
              <a:rPr lang="en-US" dirty="0" smtClean="0">
                <a:solidFill>
                  <a:prstClr val="black"/>
                </a:solidFill>
                <a:ea typeface="ＭＳ Ｐゴシック" pitchFamily="-96" charset="-128"/>
              </a:rPr>
              <a:t>To remind decision-makers (city councilors and administrators) that housing impacts many different health outcomes, and that rental housing also raises equity issues because of </a:t>
            </a:r>
          </a:p>
          <a:p>
            <a:pPr defTabSz="933602" fontAlgn="auto">
              <a:spcBef>
                <a:spcPts val="0"/>
              </a:spcBef>
              <a:spcAft>
                <a:spcPts val="0"/>
              </a:spcAft>
              <a:defRPr/>
            </a:pPr>
            <a:endParaRPr lang="en-US" dirty="0" smtClean="0">
              <a:solidFill>
                <a:prstClr val="black"/>
              </a:solidFill>
              <a:ea typeface="ＭＳ Ｐゴシック" pitchFamily="-96" charset="-128"/>
            </a:endParaRPr>
          </a:p>
          <a:p>
            <a:pPr defTabSz="933602" fontAlgn="auto">
              <a:spcBef>
                <a:spcPts val="0"/>
              </a:spcBef>
              <a:spcAft>
                <a:spcPts val="0"/>
              </a:spcAft>
              <a:defRPr/>
            </a:pPr>
            <a:r>
              <a:rPr lang="en-US" dirty="0" smtClean="0">
                <a:solidFill>
                  <a:prstClr val="black"/>
                </a:solidFill>
                <a:ea typeface="ＭＳ Ｐゴシック" pitchFamily="-96" charset="-128"/>
              </a:rPr>
              <a:t>Research has documented</a:t>
            </a:r>
            <a:r>
              <a:rPr lang="en-US" baseline="0" dirty="0" smtClean="0">
                <a:solidFill>
                  <a:prstClr val="black"/>
                </a:solidFill>
                <a:ea typeface="ＭＳ Ｐゴシック" pitchFamily="-96" charset="-128"/>
              </a:rPr>
              <a:t> the many connections between housing quality and health. The ability of rental housing to support health is an important public health issue.</a:t>
            </a:r>
          </a:p>
          <a:p>
            <a:pPr defTabSz="933602" fontAlgn="auto">
              <a:spcBef>
                <a:spcPts val="0"/>
              </a:spcBef>
              <a:spcAft>
                <a:spcPts val="0"/>
              </a:spcAft>
              <a:defRPr/>
            </a:pPr>
            <a:endParaRPr lang="en-US" baseline="0" dirty="0" smtClean="0">
              <a:solidFill>
                <a:prstClr val="black"/>
              </a:solidFill>
              <a:ea typeface="ＭＳ Ｐゴシック" pitchFamily="-96" charset="-128"/>
            </a:endParaRPr>
          </a:p>
          <a:p>
            <a:pPr defTabSz="933602" fontAlgn="auto">
              <a:spcBef>
                <a:spcPts val="0"/>
              </a:spcBef>
              <a:spcAft>
                <a:spcPts val="0"/>
              </a:spcAft>
              <a:defRPr/>
            </a:pPr>
            <a:r>
              <a:rPr lang="en-US" baseline="0" dirty="0" smtClean="0">
                <a:solidFill>
                  <a:prstClr val="black"/>
                </a:solidFill>
                <a:ea typeface="ＭＳ Ｐゴシック" pitchFamily="-96" charset="-128"/>
              </a:rPr>
              <a:t>Quality of rental housing is also an equity issue, as vulnerable groups such as low-income individuals and ethnic and racial minorities are over represented in the tenant population, and they are at greater risk of multiple adverse health outcomes for a variety of reasons. </a:t>
            </a:r>
          </a:p>
          <a:p>
            <a:pPr defTabSz="933602" fontAlgn="auto">
              <a:spcBef>
                <a:spcPts val="0"/>
              </a:spcBef>
              <a:spcAft>
                <a:spcPts val="0"/>
              </a:spcAft>
              <a:defRPr/>
            </a:pPr>
            <a:endParaRPr lang="en-US" baseline="0" dirty="0" smtClean="0">
              <a:solidFill>
                <a:prstClr val="black"/>
              </a:solidFill>
              <a:ea typeface="ＭＳ Ｐゴシック" pitchFamily="-96" charset="-128"/>
            </a:endParaRPr>
          </a:p>
          <a:p>
            <a:pPr defTabSz="933602" fontAlgn="auto">
              <a:spcBef>
                <a:spcPts val="0"/>
              </a:spcBef>
              <a:spcAft>
                <a:spcPts val="0"/>
              </a:spcAft>
              <a:defRPr/>
            </a:pPr>
            <a:endParaRPr lang="en-US" dirty="0" smtClean="0">
              <a:solidFill>
                <a:prstClr val="black"/>
              </a:solidFill>
              <a:ea typeface="ＭＳ Ｐゴシック" pitchFamily="-96" charset="-128"/>
            </a:endParaRPr>
          </a:p>
          <a:p>
            <a:endParaRPr lang="en-US" dirty="0"/>
          </a:p>
        </p:txBody>
      </p:sp>
      <p:sp>
        <p:nvSpPr>
          <p:cNvPr id="4" name="Slide Number Placeholder 3"/>
          <p:cNvSpPr>
            <a:spLocks noGrp="1"/>
          </p:cNvSpPr>
          <p:nvPr>
            <p:ph type="sldNum" sz="quarter" idx="10"/>
          </p:nvPr>
        </p:nvSpPr>
        <p:spPr/>
        <p:txBody>
          <a:bodyPr/>
          <a:lstStyle/>
          <a:p>
            <a:fld id="{2B301FE9-4D57-4799-A0EF-7DB3D2D404C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Scoping</a:t>
            </a:r>
            <a:r>
              <a:rPr lang="en-US" baseline="0" dirty="0" smtClean="0"/>
              <a:t> is the second step of the HIA process. In scoping, we ask mainly Why? Who? And how? </a:t>
            </a:r>
          </a:p>
          <a:p>
            <a:r>
              <a:rPr lang="en-US" baseline="0" dirty="0" smtClean="0"/>
              <a:t>Why are we doing the HIA?</a:t>
            </a:r>
          </a:p>
          <a:p>
            <a:r>
              <a:rPr lang="en-US" baseline="0" dirty="0" smtClean="0"/>
              <a:t>Who will be impacted by the decision and who will do the HIA?</a:t>
            </a:r>
          </a:p>
          <a:p>
            <a:r>
              <a:rPr lang="en-US" baseline="0" dirty="0" smtClean="0"/>
              <a:t>How will the decision impact population health, and how will you assess the impacts? </a:t>
            </a:r>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goals</a:t>
            </a:r>
          </a:p>
          <a:p>
            <a:r>
              <a:rPr lang="en-US" baseline="0" dirty="0" smtClean="0"/>
              <a:t>Who: All renters </a:t>
            </a:r>
            <a:r>
              <a:rPr lang="en-US" baseline="0" dirty="0" err="1" smtClean="0">
                <a:sym typeface="Wingdings"/>
              </a:rPr>
              <a:t></a:t>
            </a:r>
            <a:r>
              <a:rPr lang="en-US" baseline="0" dirty="0" smtClean="0">
                <a:sym typeface="Wingdings"/>
              </a:rPr>
              <a:t> equity</a:t>
            </a:r>
          </a:p>
          <a:p>
            <a:r>
              <a:rPr lang="en-US" baseline="0" dirty="0" smtClean="0">
                <a:sym typeface="Wingdings"/>
              </a:rPr>
              <a:t>How: Pathways</a:t>
            </a:r>
          </a:p>
          <a:p>
            <a:endParaRPr lang="en-US" baseline="0" dirty="0" smtClean="0"/>
          </a:p>
        </p:txBody>
      </p:sp>
      <p:sp>
        <p:nvSpPr>
          <p:cNvPr id="4" name="Slide Number Placeholder 3"/>
          <p:cNvSpPr>
            <a:spLocks noGrp="1"/>
          </p:cNvSpPr>
          <p:nvPr>
            <p:ph type="sldNum" sz="quarter" idx="10"/>
          </p:nvPr>
        </p:nvSpPr>
        <p:spPr/>
        <p:txBody>
          <a:bodyPr/>
          <a:lstStyle/>
          <a:p>
            <a:fld id="{10D676C2-3870-40BC-B7C1-CEF2EF2072B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only some of the pathways used</a:t>
            </a:r>
            <a:r>
              <a:rPr lang="en-US" baseline="0" dirty="0" smtClean="0"/>
              <a:t> in this HIA. I’ve shortened the list to make the slide readable. The full pathway diagram is available in hard copy. </a:t>
            </a: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1481C8-C3F0-4D08-BFDD-845C1E0047AC}" type="slidenum">
              <a:rPr lang="en-US">
                <a:solidFill>
                  <a:prstClr val="black"/>
                </a:solidFill>
                <a:ea typeface="ＭＳ Ｐゴシック" pitchFamily="34" charset="-128"/>
              </a:rPr>
              <a:pPr/>
              <a:t>17</a:t>
            </a:fld>
            <a:endParaRPr lang="en-US">
              <a:solidFill>
                <a:prstClr val="black"/>
              </a:solidFill>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519">
              <a:defRPr/>
            </a:pPr>
            <a:r>
              <a:rPr lang="en-US" dirty="0" smtClean="0"/>
              <a:t>It</a:t>
            </a:r>
            <a:r>
              <a:rPr lang="en-US" baseline="0" dirty="0" smtClean="0"/>
              <a:t> is necessary to profile baseline conditions in order to predict future conditions if a proposal or policy is enacted. Analyzing and characterizing the health effects of the policy or proposal under consideration is a complicated process. We will only be able to touch on this complicated topic very briefly today, but you will have the opportunity to do more work in the deep dive session tomorrow. </a:t>
            </a:r>
            <a:endParaRPr lang="en-US" dirty="0" smtClean="0"/>
          </a:p>
          <a:p>
            <a:endParaRPr lang="en-US" dirty="0" smtClean="0"/>
          </a:p>
          <a:p>
            <a:pPr marL="465138" marR="0" lvl="0" indent="-4651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lumMod val="85000"/>
                    <a:lumOff val="15000"/>
                  </a:schemeClr>
                </a:solidFill>
                <a:effectLst/>
                <a:uLnTx/>
                <a:uFillTx/>
                <a:latin typeface="Calibri" pitchFamily="-96" charset="0"/>
                <a:ea typeface="ＭＳ Ｐゴシック" pitchFamily="-96" charset="-128"/>
                <a:cs typeface="+mn-cs"/>
              </a:rPr>
              <a:t>Builds upon work done in the scoping phase, which identifies plausible mechanisms of health effects and the approaches for evaluating those effects.</a:t>
            </a:r>
          </a:p>
          <a:p>
            <a:pPr marL="465138" marR="0" lvl="0" indent="-4651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lumMod val="85000"/>
                  <a:lumOff val="15000"/>
                </a:schemeClr>
              </a:solidFill>
              <a:effectLst/>
              <a:uLnTx/>
              <a:uFillTx/>
              <a:latin typeface="Calibri" pitchFamily="-96" charset="0"/>
              <a:ea typeface="ＭＳ Ｐゴシック" pitchFamily="-96" charset="-128"/>
              <a:cs typeface="+mn-cs"/>
            </a:endParaRPr>
          </a:p>
          <a:p>
            <a:pPr marL="465138" marR="0" lvl="0" indent="-4651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lumMod val="85000"/>
                    <a:lumOff val="15000"/>
                  </a:schemeClr>
                </a:solidFill>
                <a:effectLst/>
                <a:uLnTx/>
                <a:uFillTx/>
                <a:latin typeface="Calibri" pitchFamily="-96" charset="0"/>
                <a:ea typeface="ＭＳ Ｐゴシック" pitchFamily="-96" charset="-128"/>
                <a:cs typeface="+mn-cs"/>
              </a:rPr>
              <a:t>The scoping and assessment phases are often iterative.</a:t>
            </a:r>
          </a:p>
          <a:p>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i="1" dirty="0" smtClean="0">
                <a:latin typeface="+mn-lt"/>
                <a:ea typeface="+mn-ea"/>
              </a:rPr>
              <a:t>Direction of Impact </a:t>
            </a:r>
            <a:r>
              <a:rPr lang="en-US" dirty="0" smtClean="0">
                <a:latin typeface="+mn-lt"/>
                <a:ea typeface="+mn-ea"/>
              </a:rPr>
              <a:t>refers to whether the alternative will positively impact health determinants (+), negatively impact health determinants (-), or have no impact on health determinants (~). </a:t>
            </a:r>
          </a:p>
          <a:p>
            <a:pPr rtl="0" eaLnBrk="1" fontAlgn="t" latinLnBrk="0" hangingPunct="1"/>
            <a:r>
              <a:rPr lang="en-US" i="1" dirty="0" smtClean="0">
                <a:latin typeface="+mn-lt"/>
                <a:ea typeface="+mn-ea"/>
              </a:rPr>
              <a:t>Magnitude of Impact </a:t>
            </a:r>
            <a:r>
              <a:rPr lang="en-US" dirty="0" smtClean="0">
                <a:latin typeface="+mn-lt"/>
                <a:ea typeface="+mn-ea"/>
              </a:rPr>
              <a:t>reflects a qualitative judgment of the size of the population of the anticipated change in health determinant effect: minor, moderate, major.</a:t>
            </a:r>
          </a:p>
          <a:p>
            <a:pPr rtl="0" eaLnBrk="1" fontAlgn="t" latinLnBrk="0" hangingPunct="1"/>
            <a:r>
              <a:rPr lang="en-US" i="1" dirty="0" smtClean="0">
                <a:latin typeface="+mn-lt"/>
                <a:ea typeface="+mn-ea"/>
              </a:rPr>
              <a:t>Severity of Impact </a:t>
            </a:r>
            <a:r>
              <a:rPr lang="en-US" dirty="0" smtClean="0">
                <a:latin typeface="+mn-lt"/>
                <a:ea typeface="+mn-ea"/>
              </a:rPr>
              <a:t>reflects the nature of the effect on health determinants and its permanence: minor, moderate, major.</a:t>
            </a:r>
          </a:p>
          <a:p>
            <a:pPr rtl="0" eaLnBrk="1" fontAlgn="t" latinLnBrk="0" hangingPunct="1"/>
            <a:r>
              <a:rPr lang="en-US" i="1" dirty="0" smtClean="0">
                <a:latin typeface="+mn-lt"/>
                <a:ea typeface="+mn-ea"/>
              </a:rPr>
              <a:t>Equity Impact </a:t>
            </a:r>
            <a:r>
              <a:rPr lang="en-US" dirty="0" smtClean="0">
                <a:latin typeface="+mn-lt"/>
                <a:ea typeface="+mn-ea"/>
              </a:rPr>
              <a:t>reflects a qualitative judgment of the magnitude of the anticipated change in health inequities related to housing conditions: (--)=moderate increase in health inequities related to housing(-)= minor increase in health inequities related to housing;  (~)=no change; (+)=minor improvement in health equity related to housing; (++)=moderate improvement in health equity related to housing</a:t>
            </a:r>
          </a:p>
          <a:p>
            <a:pPr rtl="0" eaLnBrk="1" fontAlgn="t" latinLnBrk="0" hangingPunct="1"/>
            <a:r>
              <a:rPr lang="en-US" i="1" dirty="0" smtClean="0">
                <a:latin typeface="+mn-lt"/>
                <a:ea typeface="+mn-ea"/>
              </a:rPr>
              <a:t>Strength of Causal Evidence </a:t>
            </a:r>
            <a:r>
              <a:rPr lang="en-US" dirty="0" smtClean="0">
                <a:latin typeface="+mn-lt"/>
                <a:ea typeface="+mn-ea"/>
              </a:rPr>
              <a:t>refers to the strength of the research/evidence showing causal relationship between the alternatives and the health determinants: * = plausible but insufficient evidence; ** = likely but more evidence needed; *** = high degree of confidence in causal relationship. A causal effect means that the effect is likely to occur, irrespective of the magnitude and severity.</a:t>
            </a:r>
          </a:p>
          <a:p>
            <a:endParaRPr lang="en-US" dirty="0" smtClean="0"/>
          </a:p>
          <a:p>
            <a:r>
              <a:rPr lang="en-US" dirty="0" smtClean="0"/>
              <a:t>Effects characterization summary</a:t>
            </a:r>
          </a:p>
          <a:p>
            <a:r>
              <a:rPr lang="en-US" dirty="0" smtClean="0"/>
              <a:t>Did a lot of research and</a:t>
            </a:r>
            <a:r>
              <a:rPr lang="en-US" baseline="0" dirty="0" smtClean="0"/>
              <a:t> generated lots of findings, had to find a way to communicate them easily and effectively. </a:t>
            </a:r>
            <a:r>
              <a:rPr lang="en-US" baseline="0" dirty="0" err="1" smtClean="0"/>
              <a:t>Followe</a:t>
            </a:r>
            <a:r>
              <a:rPr lang="en-US" baseline="0" dirty="0" smtClean="0"/>
              <a:t> best practices, developed this table that allows us to easily show characterization of impacts. </a:t>
            </a:r>
            <a:r>
              <a:rPr lang="en-US" baseline="0" dirty="0" err="1" smtClean="0"/>
              <a:t>Alos</a:t>
            </a:r>
            <a:r>
              <a:rPr lang="en-US" baseline="0" dirty="0" smtClean="0"/>
              <a:t> provided guide to strength of evidence. </a:t>
            </a:r>
            <a:endParaRPr lang="en-US" dirty="0" smtClean="0"/>
          </a:p>
          <a:p>
            <a:r>
              <a:rPr lang="en-US" dirty="0" smtClean="0"/>
              <a:t>Simple way of conveying findings. 3 different scenarios, characterized the scenarios by looking at top row</a:t>
            </a:r>
            <a:r>
              <a:rPr lang="en-US" baseline="0" dirty="0" smtClean="0"/>
              <a:t> for each. </a:t>
            </a:r>
            <a:r>
              <a:rPr lang="en-US" dirty="0" smtClean="0"/>
              <a:t> </a:t>
            </a:r>
          </a:p>
          <a:p>
            <a:endParaRPr lang="en-US" dirty="0" smtClean="0"/>
          </a:p>
          <a:p>
            <a:r>
              <a:rPr lang="en-US" dirty="0" smtClean="0"/>
              <a:t>Added third</a:t>
            </a:r>
            <a:r>
              <a:rPr lang="en-US" baseline="0" dirty="0" smtClean="0"/>
              <a:t> scenario. </a:t>
            </a:r>
            <a:endParaRPr lang="en-US" dirty="0"/>
          </a:p>
        </p:txBody>
      </p:sp>
      <p:sp>
        <p:nvSpPr>
          <p:cNvPr id="4" name="Slide Number Placeholder 3"/>
          <p:cNvSpPr>
            <a:spLocks noGrp="1"/>
          </p:cNvSpPr>
          <p:nvPr>
            <p:ph type="sldNum" sz="quarter" idx="10"/>
          </p:nvPr>
        </p:nvSpPr>
        <p:spPr/>
        <p:txBody>
          <a:bodyPr/>
          <a:lstStyle/>
          <a:p>
            <a:fld id="{2B301FE9-4D57-4799-A0EF-7DB3D2D404C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findings were intentionally</a:t>
            </a:r>
            <a:r>
              <a:rPr lang="en-US" baseline="0" dirty="0" smtClean="0"/>
              <a:t> simple statements that would be easy to communicate. The intention was for stakeholders to have easy talking points. You’ll see later that the same applied to the recommendations this project generated. </a:t>
            </a:r>
          </a:p>
          <a:p>
            <a:endParaRPr lang="en-US" baseline="0" dirty="0" smtClean="0"/>
          </a:p>
          <a:p>
            <a:r>
              <a:rPr lang="en-US" baseline="0" dirty="0" smtClean="0"/>
              <a:t>Make it easy for stakeholders and decision makers to use the information you’re providing them – </a:t>
            </a:r>
            <a:r>
              <a:rPr lang="en-US" baseline="0" dirty="0" err="1" smtClean="0"/>
              <a:t>digestable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quickly set some context...Compared</a:t>
            </a:r>
            <a:r>
              <a:rPr lang="en-US" baseline="0" dirty="0" smtClean="0"/>
              <a:t> with other countries, the US spend more money per person on health than any other country. Based on what we spend, you’d expect that we live four more years than we actually do. Essentially, we’re not getting a good return on our investment in our health. We are spending a lot on health care, but…</a:t>
            </a:r>
            <a:endParaRPr lang="en-US" dirty="0" smtClean="0"/>
          </a:p>
        </p:txBody>
      </p:sp>
      <p:sp>
        <p:nvSpPr>
          <p:cNvPr id="4" name="Slide Number Placeholder 3"/>
          <p:cNvSpPr>
            <a:spLocks noGrp="1"/>
          </p:cNvSpPr>
          <p:nvPr>
            <p:ph type="sldNum" sz="quarter" idx="10"/>
          </p:nvPr>
        </p:nvSpPr>
        <p:spPr/>
        <p:txBody>
          <a:bodyPr/>
          <a:lstStyle/>
          <a:p>
            <a:fld id="{10D676C2-3870-40BC-B7C1-CEF2EF2072BB}"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these are simple, easy-to-communicate messages that summarize the recommendations generated by the HIA process. </a:t>
            </a:r>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5425" indent="-225425">
              <a:spcBef>
                <a:spcPts val="1200"/>
              </a:spcBef>
              <a:buFont typeface="Arial" pitchFamily="34" charset="0"/>
              <a:buNone/>
            </a:pPr>
            <a:r>
              <a:rPr lang="en-US" sz="1200" kern="1200" dirty="0" smtClean="0">
                <a:solidFill>
                  <a:schemeClr val="tx1">
                    <a:lumMod val="75000"/>
                    <a:lumOff val="25000"/>
                  </a:schemeClr>
                </a:solidFill>
                <a:latin typeface="Arial" charset="0"/>
                <a:ea typeface="ＭＳ Ｐゴシック" pitchFamily="1" charset="-128"/>
                <a:cs typeface="+mn-cs"/>
              </a:rPr>
              <a:t>There are two primary components of</a:t>
            </a:r>
            <a:r>
              <a:rPr lang="en-US" sz="1200" kern="1200" baseline="0" dirty="0" smtClean="0">
                <a:solidFill>
                  <a:schemeClr val="tx1">
                    <a:lumMod val="75000"/>
                    <a:lumOff val="25000"/>
                  </a:schemeClr>
                </a:solidFill>
                <a:latin typeface="Arial" charset="0"/>
                <a:ea typeface="ＭＳ Ｐゴシック" pitchFamily="1" charset="-128"/>
                <a:cs typeface="+mn-cs"/>
              </a:rPr>
              <a:t> communications and reporting. First, a communications plan. In this plan an HIA team determines its: </a:t>
            </a:r>
            <a:endParaRPr lang="en-US" sz="1200" kern="1200" dirty="0" smtClean="0">
              <a:solidFill>
                <a:schemeClr val="tx1">
                  <a:lumMod val="75000"/>
                  <a:lumOff val="25000"/>
                </a:schemeClr>
              </a:solidFill>
              <a:latin typeface="Arial" charset="0"/>
              <a:ea typeface="ＭＳ Ｐゴシック" pitchFamily="1" charset="-128"/>
              <a:cs typeface="+mn-cs"/>
            </a:endParaRPr>
          </a:p>
          <a:p>
            <a:pPr marL="225425" indent="-225425">
              <a:spcBef>
                <a:spcPts val="1200"/>
              </a:spcBef>
              <a:buFont typeface="Arial" pitchFamily="34" charset="0"/>
              <a:buChar char="•"/>
            </a:pPr>
            <a:r>
              <a:rPr lang="en-US" sz="1200" kern="1200" dirty="0" smtClean="0">
                <a:solidFill>
                  <a:schemeClr val="tx1">
                    <a:lumMod val="75000"/>
                    <a:lumOff val="25000"/>
                  </a:schemeClr>
                </a:solidFill>
                <a:latin typeface="Arial" charset="0"/>
                <a:ea typeface="ＭＳ Ｐゴシック" pitchFamily="1" charset="-128"/>
                <a:cs typeface="+mn-cs"/>
              </a:rPr>
              <a:t>Audience</a:t>
            </a:r>
          </a:p>
          <a:p>
            <a:pPr marL="225425" indent="-225425">
              <a:spcBef>
                <a:spcPts val="1200"/>
              </a:spcBef>
              <a:buFont typeface="Arial" pitchFamily="34" charset="0"/>
              <a:buChar char="•"/>
            </a:pPr>
            <a:r>
              <a:rPr lang="en-US" sz="1200" kern="1200" dirty="0" smtClean="0">
                <a:solidFill>
                  <a:schemeClr val="tx1">
                    <a:lumMod val="75000"/>
                    <a:lumOff val="25000"/>
                  </a:schemeClr>
                </a:solidFill>
                <a:latin typeface="Arial" charset="0"/>
                <a:ea typeface="ＭＳ Ｐゴシック" pitchFamily="1" charset="-128"/>
                <a:cs typeface="+mn-cs"/>
              </a:rPr>
              <a:t>Messages</a:t>
            </a:r>
          </a:p>
          <a:p>
            <a:pPr marL="225425" indent="-225425">
              <a:spcBef>
                <a:spcPts val="1200"/>
              </a:spcBef>
              <a:buFont typeface="Arial" pitchFamily="34" charset="0"/>
              <a:buChar char="•"/>
            </a:pPr>
            <a:r>
              <a:rPr lang="en-US" sz="1200" kern="1200" dirty="0" smtClean="0">
                <a:solidFill>
                  <a:schemeClr val="tx1">
                    <a:lumMod val="75000"/>
                    <a:lumOff val="25000"/>
                  </a:schemeClr>
                </a:solidFill>
                <a:latin typeface="Arial" charset="0"/>
                <a:ea typeface="ＭＳ Ｐゴシック" pitchFamily="1" charset="-128"/>
                <a:cs typeface="+mn-cs"/>
              </a:rPr>
              <a:t>Materials</a:t>
            </a:r>
          </a:p>
          <a:p>
            <a:pPr marL="225425" indent="-225425">
              <a:spcBef>
                <a:spcPts val="1200"/>
              </a:spcBef>
              <a:buFont typeface="Arial" pitchFamily="34" charset="0"/>
              <a:buChar char="•"/>
            </a:pPr>
            <a:r>
              <a:rPr lang="en-US" sz="1200" kern="1200" dirty="0" smtClean="0">
                <a:solidFill>
                  <a:schemeClr val="tx1">
                    <a:lumMod val="75000"/>
                    <a:lumOff val="25000"/>
                  </a:schemeClr>
                </a:solidFill>
                <a:latin typeface="Arial" charset="0"/>
                <a:ea typeface="ＭＳ Ｐゴシック" pitchFamily="1" charset="-128"/>
                <a:cs typeface="+mn-cs"/>
              </a:rPr>
              <a:t>Messengers</a:t>
            </a:r>
          </a:p>
          <a:p>
            <a:pPr marL="225425" indent="-225425">
              <a:spcBef>
                <a:spcPts val="1200"/>
              </a:spcBef>
              <a:buFont typeface="Arial" pitchFamily="34" charset="0"/>
              <a:buChar char="•"/>
            </a:pPr>
            <a:r>
              <a:rPr lang="en-US" sz="1200" kern="1200" dirty="0" smtClean="0">
                <a:solidFill>
                  <a:schemeClr val="tx1">
                    <a:lumMod val="75000"/>
                    <a:lumOff val="25000"/>
                  </a:schemeClr>
                </a:solidFill>
                <a:latin typeface="Arial" charset="0"/>
                <a:ea typeface="ＭＳ Ｐゴシック" pitchFamily="1" charset="-128"/>
                <a:cs typeface="+mn-cs"/>
              </a:rPr>
              <a:t>Who will do what and when</a:t>
            </a:r>
          </a:p>
          <a:p>
            <a:pPr marL="225425" indent="-225425">
              <a:spcBef>
                <a:spcPts val="1200"/>
              </a:spcBef>
              <a:buFont typeface="Arial" pitchFamily="34" charset="0"/>
              <a:buChar char="•"/>
            </a:pPr>
            <a:endParaRPr lang="en-US" sz="1200" kern="1200" dirty="0" smtClean="0">
              <a:solidFill>
                <a:schemeClr val="tx1">
                  <a:lumMod val="75000"/>
                  <a:lumOff val="25000"/>
                </a:schemeClr>
              </a:solidFill>
              <a:latin typeface="Arial" charset="0"/>
              <a:ea typeface="ＭＳ Ｐゴシック" pitchFamily="1" charset="-128"/>
              <a:cs typeface="+mn-cs"/>
            </a:endParaRPr>
          </a:p>
          <a:p>
            <a:pPr marL="225425" indent="-225425">
              <a:spcBef>
                <a:spcPts val="1200"/>
              </a:spcBef>
              <a:buFont typeface="Arial" pitchFamily="34" charset="0"/>
              <a:buChar char="•"/>
            </a:pPr>
            <a:r>
              <a:rPr lang="en-US" sz="1200" kern="1200" dirty="0" smtClean="0">
                <a:solidFill>
                  <a:schemeClr val="tx1">
                    <a:lumMod val="75000"/>
                    <a:lumOff val="25000"/>
                  </a:schemeClr>
                </a:solidFill>
                <a:latin typeface="Arial" charset="0"/>
                <a:ea typeface="ＭＳ Ｐゴシック" pitchFamily="1" charset="-128"/>
                <a:cs typeface="+mn-cs"/>
              </a:rPr>
              <a:t>Who is your audience? What is your message? Who are your messengers? What materials will they need and when will they need them?</a:t>
            </a:r>
          </a:p>
          <a:p>
            <a:pPr marL="225425" indent="-225425">
              <a:spcBef>
                <a:spcPts val="1200"/>
              </a:spcBef>
              <a:buFont typeface="Arial" pitchFamily="34" charset="0"/>
              <a:buChar char="•"/>
            </a:pPr>
            <a:endParaRPr lang="en-US" sz="1200" kern="1200" dirty="0" smtClean="0">
              <a:solidFill>
                <a:schemeClr val="tx1">
                  <a:lumMod val="75000"/>
                  <a:lumOff val="25000"/>
                </a:schemeClr>
              </a:solidFill>
              <a:latin typeface="Arial" charset="0"/>
              <a:ea typeface="ＭＳ Ｐゴシック" pitchFamily="1" charset="-128"/>
              <a:cs typeface="+mn-cs"/>
            </a:endParaRPr>
          </a:p>
          <a:p>
            <a:pPr marL="225425" indent="-225425">
              <a:spcBef>
                <a:spcPts val="1200"/>
              </a:spcBef>
              <a:buFont typeface="Arial" pitchFamily="34" charset="0"/>
              <a:buNone/>
            </a:pPr>
            <a:r>
              <a:rPr lang="en-US" sz="1200" kern="1200" dirty="0" smtClean="0">
                <a:solidFill>
                  <a:schemeClr val="tx1">
                    <a:lumMod val="75000"/>
                    <a:lumOff val="25000"/>
                  </a:schemeClr>
                </a:solidFill>
                <a:latin typeface="Arial" charset="0"/>
                <a:ea typeface="ＭＳ Ｐゴシック" pitchFamily="1" charset="-128"/>
                <a:cs typeface="+mn-cs"/>
              </a:rPr>
              <a:t>And</a:t>
            </a:r>
            <a:r>
              <a:rPr lang="en-US" sz="1200" kern="1200" baseline="0" dirty="0" smtClean="0">
                <a:solidFill>
                  <a:schemeClr val="tx1">
                    <a:lumMod val="75000"/>
                    <a:lumOff val="25000"/>
                  </a:schemeClr>
                </a:solidFill>
                <a:latin typeface="Arial" charset="0"/>
                <a:ea typeface="ＭＳ Ｐゴシック" pitchFamily="1" charset="-128"/>
                <a:cs typeface="+mn-cs"/>
              </a:rPr>
              <a:t> then the reporting materials. This would be your final report, as well as an executive summary, project one-pager, talking points, a press release, presentations and other communications tools that are helpful. </a:t>
            </a:r>
            <a:endParaRPr lang="en-US" sz="1200" kern="1200" dirty="0" smtClean="0">
              <a:solidFill>
                <a:schemeClr val="tx1">
                  <a:lumMod val="75000"/>
                  <a:lumOff val="25000"/>
                </a:schemeClr>
              </a:solidFill>
              <a:latin typeface="Arial" charset="0"/>
              <a:ea typeface="ＭＳ Ｐゴシック" pitchFamily="1" charset="-128"/>
              <a:cs typeface="+mn-cs"/>
            </a:endParaRPr>
          </a:p>
          <a:p>
            <a:pPr marL="225425" indent="-225425">
              <a:spcBef>
                <a:spcPts val="1200"/>
              </a:spcBef>
              <a:buFont typeface="Arial" pitchFamily="34" charset="0"/>
              <a:buChar char="•"/>
            </a:pPr>
            <a:endParaRPr lang="en-US" sz="1200" kern="1200" dirty="0" smtClean="0">
              <a:solidFill>
                <a:schemeClr val="tx1">
                  <a:lumMod val="75000"/>
                  <a:lumOff val="25000"/>
                </a:schemeClr>
              </a:solidFill>
              <a:latin typeface="Arial" charset="0"/>
              <a:ea typeface="ＭＳ Ｐゴシック" pitchFamily="1" charset="-128"/>
              <a:cs typeface="+mn-cs"/>
            </a:endParaRPr>
          </a:p>
          <a:p>
            <a:pPr marL="225425" indent="-225425">
              <a:spcBef>
                <a:spcPts val="1200"/>
              </a:spcBef>
              <a:buFont typeface="Arial" pitchFamily="34" charset="0"/>
              <a:buChar char="•"/>
            </a:pPr>
            <a:endParaRPr lang="en-US" sz="1200" kern="1200" dirty="0" smtClean="0">
              <a:solidFill>
                <a:schemeClr val="tx1">
                  <a:lumMod val="75000"/>
                  <a:lumOff val="25000"/>
                </a:schemeClr>
              </a:solidFill>
              <a:latin typeface="Arial"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1" charset="-128"/>
                <a:cs typeface="+mn-cs"/>
              </a:rPr>
              <a:t>Prior to the start of the assessment, OPHI developed an evaluation plan to ensure that the HIA met established practice standards and that there was a continued effort for quality improvement throughout the process. The evaluation plan was also designed to assist OPHI staff in measuring the impacts of the HIA and in identifying improvement areas for future assessment efforts.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1" charset="-128"/>
                <a:cs typeface="+mn-cs"/>
              </a:rPr>
              <a:t>Prior to developing the evaluation plan, OPHI established six evaluation goals. Three of these goals focused on addressing the </a:t>
            </a:r>
            <a:r>
              <a:rPr lang="en-US" sz="1200" u="sng" kern="1200" dirty="0" smtClean="0">
                <a:solidFill>
                  <a:schemeClr val="tx1"/>
                </a:solidFill>
                <a:latin typeface="Arial" charset="0"/>
                <a:ea typeface="ＭＳ Ｐゴシック" pitchFamily="1" charset="-128"/>
                <a:cs typeface="+mn-cs"/>
              </a:rPr>
              <a:t>HIA process</a:t>
            </a:r>
            <a:r>
              <a:rPr lang="en-US" sz="1200" kern="1200" dirty="0" smtClean="0">
                <a:solidFill>
                  <a:schemeClr val="tx1"/>
                </a:solidFill>
                <a:latin typeface="Arial" charset="0"/>
                <a:ea typeface="ＭＳ Ｐゴシック" pitchFamily="1" charset="-128"/>
                <a:cs typeface="+mn-cs"/>
              </a:rPr>
              <a:t> while the other three focused on the </a:t>
            </a:r>
            <a:r>
              <a:rPr lang="en-US" sz="1200" u="sng" kern="1200" dirty="0" smtClean="0">
                <a:solidFill>
                  <a:schemeClr val="tx1"/>
                </a:solidFill>
                <a:latin typeface="Arial" charset="0"/>
                <a:ea typeface="ＭＳ Ｐゴシック" pitchFamily="1" charset="-128"/>
                <a:cs typeface="+mn-cs"/>
              </a:rPr>
              <a:t>HIA impact</a:t>
            </a:r>
            <a:r>
              <a:rPr lang="en-US" sz="1200" kern="1200" dirty="0" smtClean="0">
                <a:solidFill>
                  <a:schemeClr val="tx1"/>
                </a:solidFill>
                <a:latin typeface="Arial" charset="0"/>
                <a:ea typeface="ＭＳ Ｐゴシック" pitchFamily="1" charset="-128"/>
                <a:cs typeface="+mn-cs"/>
              </a:rPr>
              <a:t>. To assess the extent to which each goal was met, OPHI identified and implemented five evaluation tools: a practice standards checklist, a stakeholder survey, a steering committee survey, and a decision-maker interview.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1" charset="-128"/>
                <a:cs typeface="+mn-cs"/>
              </a:rPr>
              <a:t>Prior to the start of the assessment, OPHI developed an evaluation plan to ensure that the HIA met established practice standards and that there was a continued effort for quality improvement throughout the process. The evaluation plan was also designed to assist OPHI staff in measuring the impacts of the HIA and in identifying improvement areas for future assessment efforts.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1" charset="-128"/>
                <a:cs typeface="+mn-cs"/>
              </a:rPr>
              <a:t>To assess the extent to which each goal was met, OPHI identified and implemented five evaluation tools: a practice standards checklist, a stakeholder survey, a steering committee survey, and a decision-maker interview.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mn-cs"/>
            </a:endParaRPr>
          </a:p>
          <a:p>
            <a:endParaRPr lang="en-US" dirty="0" smtClean="0"/>
          </a:p>
          <a:p>
            <a:r>
              <a:rPr lang="en-US" sz="1200" kern="1200" dirty="0" smtClean="0">
                <a:solidFill>
                  <a:schemeClr val="tx1"/>
                </a:solidFill>
                <a:latin typeface="Arial" charset="0"/>
                <a:ea typeface="ＭＳ Ｐゴシック" pitchFamily="1" charset="-128"/>
                <a:cs typeface="+mn-cs"/>
              </a:rPr>
              <a:t>After the implementation of the final evaluation tool, it was determined that five of the six goals were met. One of the goals was partially met due to low stakeholder survey response rate.    After thorough analysis of the information gathered from the evaluation tools, OPHI concluded the following:</a:t>
            </a:r>
          </a:p>
          <a:p>
            <a:pPr lvl="0"/>
            <a:r>
              <a:rPr lang="en-US" sz="1200" kern="1200" dirty="0" smtClean="0">
                <a:solidFill>
                  <a:schemeClr val="tx1"/>
                </a:solidFill>
                <a:latin typeface="Arial" charset="0"/>
                <a:ea typeface="ＭＳ Ｐゴシック" pitchFamily="1" charset="-128"/>
                <a:cs typeface="+mn-cs"/>
              </a:rPr>
              <a:t>The rental housing inspection program HIA followed established best practices.</a:t>
            </a:r>
          </a:p>
          <a:p>
            <a:pPr lvl="0"/>
            <a:r>
              <a:rPr lang="en-US" sz="1200" kern="1200" dirty="0" smtClean="0">
                <a:solidFill>
                  <a:schemeClr val="tx1"/>
                </a:solidFill>
                <a:latin typeface="Arial" charset="0"/>
                <a:ea typeface="ＭＳ Ｐゴシック" pitchFamily="1" charset="-128"/>
                <a:cs typeface="+mn-cs"/>
              </a:rPr>
              <a:t>OPHI utilized findings from the practice standards checklist to improve the HIA process.</a:t>
            </a:r>
          </a:p>
          <a:p>
            <a:pPr lvl="0"/>
            <a:r>
              <a:rPr lang="en-US" sz="1200" kern="1200" dirty="0" smtClean="0">
                <a:solidFill>
                  <a:schemeClr val="tx1"/>
                </a:solidFill>
                <a:latin typeface="Arial" charset="0"/>
                <a:ea typeface="ＭＳ Ｐゴシック" pitchFamily="1" charset="-128"/>
                <a:cs typeface="+mn-cs"/>
              </a:rPr>
              <a:t>While final HIA report was not released in time to directly impact the budgeting process, the HIA team did release a draft Executive Summary for Public Comment prior to the finalization of the city’s 2012-13 budget. According to feedback from city council staff, this document played a role in convincing city council to maintain current funding levels for the inspections program instead of implementing the funding reductions identified in initial budget drafts.</a:t>
            </a:r>
          </a:p>
          <a:p>
            <a:pPr lvl="0"/>
            <a:r>
              <a:rPr lang="en-US" sz="1200" kern="1200" dirty="0" smtClean="0">
                <a:solidFill>
                  <a:schemeClr val="tx1"/>
                </a:solidFill>
                <a:latin typeface="Arial" charset="0"/>
                <a:ea typeface="ＭＳ Ｐゴシック" pitchFamily="1" charset="-128"/>
                <a:cs typeface="+mn-cs"/>
              </a:rPr>
              <a:t>The HIA findings have been useful for decision-makers and will definitely impact future budgetary decisions regarding the renewal of the rental inspection program.</a:t>
            </a:r>
          </a:p>
          <a:p>
            <a:pPr lvl="0"/>
            <a:r>
              <a:rPr lang="en-US" sz="1200" kern="1200" dirty="0" smtClean="0">
                <a:solidFill>
                  <a:schemeClr val="tx1"/>
                </a:solidFill>
                <a:latin typeface="Arial" charset="0"/>
                <a:ea typeface="ＭＳ Ｐゴシック" pitchFamily="1" charset="-128"/>
                <a:cs typeface="+mn-cs"/>
              </a:rPr>
              <a:t>The HIA has impacted the decision-makers’ understanding of the equity implications stemming from the rental housing inspection program. </a:t>
            </a:r>
          </a:p>
          <a:p>
            <a:pPr lvl="0"/>
            <a:r>
              <a:rPr lang="en-US" sz="1200" kern="1200" dirty="0" smtClean="0">
                <a:solidFill>
                  <a:schemeClr val="tx1"/>
                </a:solidFill>
                <a:latin typeface="Arial" charset="0"/>
                <a:ea typeface="ＭＳ Ｐゴシック" pitchFamily="1" charset="-128"/>
                <a:cs typeface="+mn-cs"/>
              </a:rPr>
              <a:t>The HIA improved knowledge and capacity for Steering Committee members. </a:t>
            </a:r>
          </a:p>
          <a:p>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a:t>
            </a:r>
            <a:r>
              <a:rPr lang="en-US" baseline="0" dirty="0" smtClean="0"/>
              <a:t> of outcomes, it’s been successful in maintaining </a:t>
            </a:r>
            <a:r>
              <a:rPr lang="en-US" baseline="0" dirty="0" err="1" smtClean="0"/>
              <a:t>fundings</a:t>
            </a:r>
            <a:r>
              <a:rPr lang="en-US" baseline="0" dirty="0" smtClean="0"/>
              <a:t>, and in subsequent years is still used as a decision making tool. In the current budget, they’re adding three new positions- inspectors. Much of the reason for this was that they developed simple messaging materials, so it’s a </a:t>
            </a:r>
            <a:r>
              <a:rPr lang="en-US" baseline="0" dirty="0" err="1" smtClean="0"/>
              <a:t>greatdocument</a:t>
            </a:r>
            <a:r>
              <a:rPr lang="en-US" baseline="0" dirty="0" smtClean="0"/>
              <a:t> to pickup and advocate with . </a:t>
            </a:r>
            <a:endParaRPr lang="en-US" dirty="0" smtClean="0"/>
          </a:p>
          <a:p>
            <a:endParaRPr lang="en-US" dirty="0" smtClean="0"/>
          </a:p>
          <a:p>
            <a:r>
              <a:rPr lang="en-US" dirty="0" smtClean="0"/>
              <a:t>Now I’m going to hand</a:t>
            </a:r>
            <a:r>
              <a:rPr lang="en-US" baseline="0" dirty="0" smtClean="0"/>
              <a:t> it off to Bethany from the Health Impact Project to give you a brief overview of what’s going on with HIA throughout the US.</a:t>
            </a:r>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676C2-3870-40BC-B7C1-CEF2EF2072BB}"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0455066"/>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676C2-3870-40BC-B7C1-CEF2EF2072BB}"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2004921"/>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When we launched</a:t>
            </a:r>
            <a:r>
              <a:rPr lang="en-US" baseline="0" dirty="0" smtClean="0"/>
              <a:t> the Health Impact Project in 2009, there were 62 health impact assessments in progress or completed. Today there are well over 345. The Health Impact Project has funded 100 of these HIAs. As you can see from the map, there are several places in the country where we have not worked, and so in the coming year, the project will strategically outreach to these places to promote and invest in HIA. </a:t>
            </a:r>
            <a:endParaRPr lang="en-US" dirty="0" smtClean="0"/>
          </a:p>
          <a:p>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31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281641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a:p>
            <a:pPr eaLnBrk="1" hangingPunct="1"/>
            <a:r>
              <a:rPr lang="en-US" dirty="0" smtClean="0"/>
              <a:t>Many factors contribute to a person’s health.</a:t>
            </a:r>
          </a:p>
          <a:p>
            <a:pPr lvl="1"/>
            <a:r>
              <a:rPr lang="en-US" dirty="0" smtClean="0"/>
              <a:t>only 10% is actually related to healthcare,</a:t>
            </a:r>
            <a:r>
              <a:rPr lang="en-US" baseline="0" dirty="0" smtClean="0"/>
              <a:t> 5% genetics, </a:t>
            </a:r>
            <a:endParaRPr lang="en-US" dirty="0" smtClean="0"/>
          </a:p>
          <a:p>
            <a:pPr lvl="1">
              <a:spcAft>
                <a:spcPts val="1838"/>
              </a:spcAft>
            </a:pPr>
            <a:r>
              <a:rPr lang="en-US" dirty="0" smtClean="0"/>
              <a:t>physical environment, health behaviors, social and economic factors = 85%</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solidFill>
                  <a:prstClr val="black"/>
                </a:solidFill>
              </a:rPr>
              <a:pPr>
                <a:defRPr/>
              </a:pPr>
              <a:t>3</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141826714"/>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built environment</a:t>
            </a:r>
            <a:r>
              <a:rPr lang="en-US" baseline="0" dirty="0" smtClean="0"/>
              <a:t>, transportation, and energy-focused HIAs have included a housing element. </a:t>
            </a:r>
          </a:p>
          <a:p>
            <a:endParaRPr lang="en-US" baseline="0" dirty="0" smtClean="0"/>
          </a:p>
          <a:p>
            <a:r>
              <a:rPr lang="en-US" baseline="0" dirty="0" smtClean="0"/>
              <a:t>Housing HIAs cover wide range of topics: housing affordability, zoning and planning decisions, energy assistance, housing inspections, building codes, and community design elements. Many focus on specific housing features, such as home energy delivery systems, or programs and policies that directly affect housing, like rental voucher programs, affordable housing inspections, local building codes, or code enforcement programs.</a:t>
            </a:r>
          </a:p>
          <a:p>
            <a:endParaRPr lang="en-US" baseline="0" dirty="0" smtClean="0"/>
          </a:p>
          <a:p>
            <a:endParaRPr lang="en-US" dirty="0" smtClean="0"/>
          </a:p>
          <a:p>
            <a:pPr defTabSz="933602">
              <a:defRPr/>
            </a:pPr>
            <a:r>
              <a:rPr lang="en-US" dirty="0" smtClean="0"/>
              <a:t>Opportunities exist to increase the use of HIA in housing decisions</a:t>
            </a:r>
            <a:r>
              <a:rPr lang="en-US" baseline="0" dirty="0" smtClean="0"/>
              <a:t> concerning policies, projects, and plans.</a:t>
            </a:r>
          </a:p>
          <a:p>
            <a:endParaRPr lang="en-US" dirty="0" smtClean="0"/>
          </a:p>
        </p:txBody>
      </p:sp>
      <p:sp>
        <p:nvSpPr>
          <p:cNvPr id="4" name="Slide Number Placeholder 3"/>
          <p:cNvSpPr>
            <a:spLocks noGrp="1"/>
          </p:cNvSpPr>
          <p:nvPr>
            <p:ph type="sldNum" sz="quarter" idx="10"/>
          </p:nvPr>
        </p:nvSpPr>
        <p:spPr/>
        <p:txBody>
          <a:bodyPr/>
          <a:lstStyle/>
          <a:p>
            <a:fld id="{10D676C2-3870-40BC-B7C1-CEF2EF2072BB}" type="slidenum">
              <a:rPr lang="en-US" smtClean="0"/>
              <a:pPr/>
              <a:t>32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2681878"/>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 is a recent breakdown</a:t>
            </a:r>
            <a:r>
              <a:rPr lang="en-US" sz="1200" baseline="0" dirty="0" smtClean="0"/>
              <a:t> of the types of organizations who lead HIAs. As you can see, government agencies have done the majority of HIAs in the US.</a:t>
            </a:r>
          </a:p>
          <a:p>
            <a:endParaRPr lang="en-US" sz="1200" baseline="0" dirty="0" smtClean="0"/>
          </a:p>
          <a:p>
            <a:r>
              <a:rPr lang="en-US" sz="1200" dirty="0">
                <a:cs typeface="ＭＳ Ｐゴシック"/>
              </a:rPr>
              <a:t>There is a diversity of entities that do HIA . . . </a:t>
            </a:r>
          </a:p>
          <a:p>
            <a:endParaRPr lang="en-US" sz="1200" dirty="0">
              <a:cs typeface="ＭＳ Ｐゴシック"/>
            </a:endParaRPr>
          </a:p>
          <a:p>
            <a:r>
              <a:rPr lang="en-US" sz="1200" dirty="0">
                <a:cs typeface="ＭＳ Ｐゴシック"/>
              </a:rPr>
              <a:t>Often times HIA arises from community concerns and is conducted by non profit organizations. HIA is also carried out by local and state government agencies, companies, or universities. </a:t>
            </a:r>
          </a:p>
          <a:p>
            <a:endParaRPr lang="en-US" sz="1200" baseline="0" dirty="0" smtClean="0"/>
          </a:p>
          <a:p>
            <a:pPr marL="354941" indent="-354941">
              <a:spcBef>
                <a:spcPct val="0"/>
              </a:spcBef>
              <a:spcAft>
                <a:spcPts val="1225"/>
              </a:spcAft>
              <a:buSzPct val="125000"/>
              <a:buFont typeface="Arial" pitchFamily="34" charset="0"/>
              <a:buChar char="•"/>
              <a:defRPr/>
            </a:pPr>
            <a:r>
              <a:rPr lang="en-US" sz="1200" dirty="0">
                <a:cs typeface="ＭＳ Ｐゴシック"/>
              </a:rPr>
              <a:t>Non-profit organizations </a:t>
            </a:r>
          </a:p>
          <a:p>
            <a:pPr marL="354941" indent="-354941">
              <a:spcBef>
                <a:spcPct val="0"/>
              </a:spcBef>
              <a:spcAft>
                <a:spcPts val="1225"/>
              </a:spcAft>
              <a:buSzPct val="125000"/>
              <a:buFont typeface="Arial" pitchFamily="34" charset="0"/>
              <a:buChar char="•"/>
              <a:defRPr/>
            </a:pPr>
            <a:r>
              <a:rPr lang="en-US" sz="1200" dirty="0">
                <a:cs typeface="ＭＳ Ｐゴシック"/>
              </a:rPr>
              <a:t>Community groups affected by a decision</a:t>
            </a:r>
          </a:p>
          <a:p>
            <a:pPr marL="354941" indent="-354941">
              <a:spcBef>
                <a:spcPct val="0"/>
              </a:spcBef>
              <a:spcAft>
                <a:spcPts val="1225"/>
              </a:spcAft>
              <a:buSzPct val="125000"/>
              <a:buFont typeface="Arial" pitchFamily="34" charset="0"/>
              <a:buChar char="•"/>
              <a:defRPr/>
            </a:pPr>
            <a:r>
              <a:rPr lang="en-US" sz="1200" dirty="0">
                <a:cs typeface="ＭＳ Ｐゴシック"/>
              </a:rPr>
              <a:t>Local and state government agencies</a:t>
            </a:r>
          </a:p>
          <a:p>
            <a:pPr marL="763365" lvl="1" indent="-354941">
              <a:spcBef>
                <a:spcPct val="0"/>
              </a:spcBef>
              <a:spcAft>
                <a:spcPts val="1225"/>
              </a:spcAft>
              <a:buSzPct val="125000"/>
              <a:buFont typeface="Arial" pitchFamily="34" charset="0"/>
              <a:buChar char="•"/>
              <a:defRPr/>
            </a:pPr>
            <a:r>
              <a:rPr lang="en-US" sz="1200" dirty="0">
                <a:cs typeface="ＭＳ Ｐゴシック"/>
              </a:rPr>
              <a:t>Public health, transportation, environmental health, planning departments</a:t>
            </a:r>
          </a:p>
          <a:p>
            <a:pPr marL="354941" indent="-354941">
              <a:spcBef>
                <a:spcPct val="0"/>
              </a:spcBef>
              <a:spcAft>
                <a:spcPts val="1225"/>
              </a:spcAft>
              <a:buSzPct val="125000"/>
              <a:buFont typeface="Arial" pitchFamily="34" charset="0"/>
              <a:buChar char="•"/>
              <a:defRPr/>
            </a:pPr>
            <a:r>
              <a:rPr lang="en-US" sz="1200" dirty="0">
                <a:cs typeface="ＭＳ Ｐゴシック"/>
              </a:rPr>
              <a:t>Universities &amp; research institutions</a:t>
            </a:r>
          </a:p>
          <a:p>
            <a:pPr marL="354941" indent="-354941">
              <a:spcBef>
                <a:spcPct val="0"/>
              </a:spcBef>
              <a:spcAft>
                <a:spcPts val="1225"/>
              </a:spcAft>
              <a:buSzPct val="125000"/>
              <a:buFont typeface="Arial" pitchFamily="34" charset="0"/>
              <a:buChar char="•"/>
              <a:defRPr/>
            </a:pPr>
            <a:r>
              <a:rPr lang="en-US" sz="1200" dirty="0">
                <a:cs typeface="ＭＳ Ｐゴシック"/>
              </a:rPr>
              <a:t>Industry/business community/private sector</a:t>
            </a:r>
          </a:p>
          <a:p>
            <a:pPr marL="354941" indent="-354941">
              <a:spcBef>
                <a:spcPct val="0"/>
              </a:spcBef>
              <a:spcAft>
                <a:spcPts val="1225"/>
              </a:spcAft>
              <a:buSzPct val="125000"/>
              <a:buFont typeface="Arial" pitchFamily="34" charset="0"/>
              <a:buChar char="•"/>
              <a:defRPr/>
            </a:pPr>
            <a:endParaRPr lang="en-US" sz="1200" dirty="0">
              <a:cs typeface="ＭＳ Ｐゴシック"/>
            </a:endParaRPr>
          </a:p>
          <a:p>
            <a:pPr>
              <a:spcBef>
                <a:spcPct val="0"/>
              </a:spcBef>
              <a:spcAft>
                <a:spcPts val="1225"/>
              </a:spcAft>
              <a:buSzPct val="125000"/>
              <a:defRPr/>
            </a:pPr>
            <a:r>
              <a:rPr lang="en-US" sz="1200" dirty="0"/>
              <a:t>Housing professionals, including state housing finance agencies, public housing authorities, and community development organizations, planning officials, and elected representatives, have gained capacity to lead HIAs. </a:t>
            </a:r>
            <a:endParaRPr lang="en-US" sz="1200" dirty="0">
              <a:cs typeface="ＭＳ Ｐゴシック"/>
            </a:endParaRPr>
          </a:p>
          <a:p>
            <a:pPr>
              <a:spcBef>
                <a:spcPct val="0"/>
              </a:spcBef>
              <a:spcAft>
                <a:spcPts val="1225"/>
              </a:spcAft>
              <a:buSzPct val="125000"/>
              <a:defRPr/>
            </a:pPr>
            <a:endParaRPr lang="en-US" sz="1200" dirty="0">
              <a:cs typeface="ＭＳ Ｐゴシック"/>
            </a:endParaRPr>
          </a:p>
          <a:p>
            <a:endParaRPr lang="en-US" sz="1200" dirty="0"/>
          </a:p>
        </p:txBody>
      </p:sp>
      <p:sp>
        <p:nvSpPr>
          <p:cNvPr id="4" name="Slide Number Placeholder 3"/>
          <p:cNvSpPr>
            <a:spLocks noGrp="1"/>
          </p:cNvSpPr>
          <p:nvPr>
            <p:ph type="sldNum" sz="quarter" idx="10"/>
          </p:nvPr>
        </p:nvSpPr>
        <p:spPr/>
        <p:txBody>
          <a:bodyPr/>
          <a:lstStyle/>
          <a:p>
            <a:fld id="{10D676C2-3870-40BC-B7C1-CEF2EF2072BB}" type="slidenum">
              <a:rPr lang="en-US" smtClean="0">
                <a:solidFill>
                  <a:prstClr val="black"/>
                </a:solidFill>
              </a:rPr>
              <a:pPr/>
              <a:t>33</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23096749"/>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solidFill>
                  <a:prstClr val="black"/>
                </a:solidFill>
              </a:rPr>
              <a:pPr/>
              <a:t>34</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2881857"/>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F0C35D6-0BBD-46FE-B3AF-A9B9BF95A902}" type="slidenum">
              <a:rPr lang="en-US" smtClean="0">
                <a:solidFill>
                  <a:prstClr val="black"/>
                </a:solidFill>
              </a:rPr>
              <a:pPr/>
              <a:t>35</a:t>
            </a:fld>
            <a:endParaRPr lang="en-US"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a:solidFill>
                  <a:srgbClr val="002060"/>
                </a:solidFill>
                <a:cs typeface="ＭＳ Ｐゴシック"/>
              </a:rPr>
              <a:t>One of the best ways to understand the value of HIA is to hear from the policymakers who have benefited form their findings. These are quotes gathered from a policymaker panel at our recent national HIA meeting.</a:t>
            </a:r>
          </a:p>
          <a:p>
            <a:pPr eaLnBrk="1" hangingPunct="1"/>
            <a:endParaRPr lang="en-US" i="1" dirty="0">
              <a:solidFill>
                <a:srgbClr val="002060"/>
              </a:solidFill>
              <a:cs typeface="ＭＳ Ｐゴシック"/>
            </a:endParaRPr>
          </a:p>
          <a:p>
            <a:pPr eaLnBrk="1" hangingPunct="1"/>
            <a:r>
              <a:rPr lang="en-US" i="1" dirty="0">
                <a:solidFill>
                  <a:srgbClr val="002060"/>
                </a:solidFill>
                <a:cs typeface="ＭＳ Ｐゴシック"/>
              </a:rPr>
              <a:t>The HIA revealed gaps in the data </a:t>
            </a:r>
          </a:p>
          <a:p>
            <a:pPr eaLnBrk="1" hangingPunct="1"/>
            <a:r>
              <a:rPr lang="en-US" i="1" dirty="0">
                <a:solidFill>
                  <a:srgbClr val="002060"/>
                </a:solidFill>
                <a:cs typeface="ＭＳ Ｐゴシック"/>
              </a:rPr>
              <a:t>The HIA has helped neutralize conflict </a:t>
            </a:r>
          </a:p>
          <a:p>
            <a:pPr eaLnBrk="1" hangingPunct="1"/>
            <a:r>
              <a:rPr lang="en-US" i="1" dirty="0">
                <a:solidFill>
                  <a:srgbClr val="002060"/>
                </a:solidFill>
              </a:rPr>
              <a:t>[How] to … use limited resources to benefit the greatest number of people</a:t>
            </a:r>
          </a:p>
          <a:p>
            <a:pPr eaLnBrk="1" hangingPunct="1"/>
            <a:endParaRPr lang="en-US" i="1" dirty="0">
              <a:solidFill>
                <a:srgbClr val="002060"/>
              </a:solidFill>
            </a:endParaRPr>
          </a:p>
          <a:p>
            <a:pPr eaLnBrk="1" hangingPunct="1"/>
            <a:r>
              <a:rPr lang="en-US" i="1" dirty="0">
                <a:solidFill>
                  <a:srgbClr val="002060"/>
                </a:solidFill>
              </a:rPr>
              <a:t>An HIA is a Rosetta Stone…it’s a translator</a:t>
            </a:r>
          </a:p>
          <a:p>
            <a:pPr eaLnBrk="1" hangingPunct="1"/>
            <a:r>
              <a:rPr lang="en-US" i="1" dirty="0">
                <a:solidFill>
                  <a:srgbClr val="002060"/>
                </a:solidFill>
              </a:rPr>
              <a:t>HIA helps me win</a:t>
            </a: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9871412"/>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Health Impact Project is a collaboration of RWJF</a:t>
            </a:r>
            <a:r>
              <a:rPr lang="en-US" baseline="0" dirty="0" smtClean="0"/>
              <a:t> and Pew. We are thrilled to be working with Enterprise and USBC on this effort.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Later in the presentation you’ll hear more about Criteria</a:t>
            </a:r>
            <a:r>
              <a:rPr lang="en-US" baseline="0" dirty="0" smtClean="0"/>
              <a:t> 1.2a and b, which are inspired by health impact assessment (or HIA). My goal today is to provide background to better understand the process or toll on which the criteria is based.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In</a:t>
            </a:r>
            <a:r>
              <a:rPr lang="en-US" baseline="0" dirty="0" smtClean="0"/>
              <a:t> my presentation, I will: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Provide an introduction</a:t>
            </a:r>
            <a:r>
              <a:rPr lang="en-US" baseline="0" dirty="0" smtClean="0"/>
              <a:t> to Health Impact Assessment</a:t>
            </a:r>
          </a:p>
          <a:p>
            <a:pPr marL="171450" indent="-171450">
              <a:buFont typeface="Arial" panose="020B0604020202020204" pitchFamily="34" charset="0"/>
              <a:buChar char="•"/>
            </a:pPr>
            <a:r>
              <a:rPr lang="en-US" baseline="0" dirty="0" smtClean="0"/>
              <a:t>Given an overview of how it has been applied </a:t>
            </a:r>
          </a:p>
          <a:p>
            <a:pPr marL="171450" indent="-171450">
              <a:buFont typeface="Arial" panose="020B0604020202020204" pitchFamily="34" charset="0"/>
              <a:buChar char="•"/>
            </a:pPr>
            <a:r>
              <a:rPr lang="en-US" baseline="0" dirty="0" smtClean="0"/>
              <a:t>Outline the core principles and steps of HIA </a:t>
            </a:r>
          </a:p>
          <a:p>
            <a:pPr marL="171450" indent="-171450">
              <a:buFont typeface="Arial" panose="020B0604020202020204" pitchFamily="34" charset="0"/>
              <a:buChar char="•"/>
            </a:pPr>
            <a:r>
              <a:rPr lang="en-US" baseline="0" dirty="0" smtClean="0"/>
              <a:t>Go through an example to illustrate its purpose</a:t>
            </a:r>
          </a:p>
        </p:txBody>
      </p:sp>
      <p:sp>
        <p:nvSpPr>
          <p:cNvPr id="4" name="Slide Number Placeholder 3"/>
          <p:cNvSpPr>
            <a:spLocks noGrp="1"/>
          </p:cNvSpPr>
          <p:nvPr>
            <p:ph type="sldNum" sz="quarter" idx="10"/>
          </p:nvPr>
        </p:nvSpPr>
        <p:spPr/>
        <p:txBody>
          <a:bodyPr/>
          <a:lstStyle/>
          <a:p>
            <a:fld id="{10D676C2-3870-40BC-B7C1-CEF2EF2072BB}" type="slidenum">
              <a:rPr lang="en-US" smtClean="0"/>
              <a:pPr/>
              <a:t>39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227041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So many daily policy decisions made outside of the health sector have significant health implications that sometimes go unrecognized,</a:t>
            </a:r>
            <a:r>
              <a:rPr lang="en-US" baseline="0" dirty="0" smtClean="0"/>
              <a:t> </a:t>
            </a:r>
            <a:r>
              <a:rPr lang="en-US" dirty="0" smtClean="0">
                <a:cs typeface="+mn-cs"/>
              </a:rPr>
              <a:t>because </a:t>
            </a:r>
            <a:r>
              <a:rPr lang="en-US" dirty="0">
                <a:cs typeface="+mn-cs"/>
              </a:rPr>
              <a:t>health is just not on the radar screens of decision makers.</a:t>
            </a:r>
            <a:endParaRPr lang="en-US" dirty="0" smtClean="0">
              <a:cs typeface="+mn-cs"/>
            </a:endParaRPr>
          </a:p>
          <a:p>
            <a:pPr lvl="1" eaLnBrk="1" hangingPunct="1"/>
            <a:r>
              <a:rPr lang="en-US" dirty="0" smtClean="0"/>
              <a:t>This results in missed opportunities for health benefits or</a:t>
            </a:r>
            <a:r>
              <a:rPr lang="en-US" baseline="0" dirty="0" smtClean="0"/>
              <a:t> increased </a:t>
            </a:r>
            <a:r>
              <a:rPr lang="en-US" dirty="0" smtClean="0"/>
              <a:t>costs down the road.</a:t>
            </a:r>
          </a:p>
          <a:p>
            <a:pPr eaLnBrk="1" hangingPunct="1">
              <a:spcBef>
                <a:spcPct val="0"/>
              </a:spcBef>
            </a:pPr>
            <a:endParaRPr lang="en-US" b="1" dirty="0" smtClean="0">
              <a:latin typeface="Arial" pitchFamily="34" charset="0"/>
              <a:ea typeface="ＭＳ Ｐゴシック"/>
            </a:endParaRPr>
          </a:p>
        </p:txBody>
      </p:sp>
      <p:sp>
        <p:nvSpPr>
          <p:cNvPr id="41988" name="Slide Number Placeholder 3"/>
          <p:cNvSpPr>
            <a:spLocks noGrp="1"/>
          </p:cNvSpPr>
          <p:nvPr>
            <p:ph type="sldNum" sz="quarter" idx="5"/>
          </p:nvPr>
        </p:nvSpPr>
        <p:spPr>
          <a:noFill/>
        </p:spPr>
        <p:txBody>
          <a:bodyPr/>
          <a:lstStyle/>
          <a:p>
            <a:fld id="{4AAA2628-2D88-4DA4-BFD9-A122FCAEE6E3}" type="slidenum">
              <a:rPr lang="en-US" smtClean="0">
                <a:solidFill>
                  <a:prstClr val="black"/>
                </a:solidFill>
                <a:latin typeface="Arial" pitchFamily="34" charset="0"/>
                <a:ea typeface="ＭＳ Ｐゴシック"/>
                <a:cs typeface="ＭＳ Ｐゴシック"/>
              </a:rPr>
              <a:pPr/>
              <a:t>4</a:t>
            </a:fld>
            <a:endParaRPr lang="en-US" smtClean="0">
              <a:solidFill>
                <a:prstClr val="black"/>
              </a:solidFill>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challenges, of course, to working collaboratively across sectors and to designing more holistic solutions. </a:t>
            </a:r>
          </a:p>
          <a:p>
            <a:endParaRPr lang="en-US" dirty="0" smtClean="0"/>
          </a:p>
          <a:p>
            <a:pPr marL="816876" lvl="1" indent="-350090" defTabSz="933602" fontAlgn="auto">
              <a:spcBef>
                <a:spcPts val="0"/>
              </a:spcBef>
              <a:spcAft>
                <a:spcPts val="0"/>
              </a:spcAft>
              <a:buFont typeface="Arial" pitchFamily="34" charset="0"/>
              <a:buChar char="•"/>
              <a:defRPr/>
            </a:pPr>
            <a:r>
              <a:rPr lang="en-US" baseline="0" dirty="0" smtClean="0"/>
              <a:t>It’s one thing to acknowledge, for example, that transportation is important to health; it’s entirely different to take that knowledge and figure out how to translate it into real, concrete policy changes on the ground. </a:t>
            </a:r>
            <a:r>
              <a:rPr lang="en-US" dirty="0" smtClean="0"/>
              <a:t>Transportation </a:t>
            </a:r>
            <a:r>
              <a:rPr lang="en-US" dirty="0"/>
              <a:t>engineers don’t understand health data. </a:t>
            </a:r>
            <a:r>
              <a:rPr lang="en-US" dirty="0" smtClean="0"/>
              <a:t>Public </a:t>
            </a:r>
            <a:r>
              <a:rPr lang="en-US" dirty="0"/>
              <a:t>health professionals don’t understand legal or technical implications of transportation work</a:t>
            </a:r>
          </a:p>
          <a:p>
            <a:pPr marL="816876" lvl="1" indent="-350090" defTabSz="933602" fontAlgn="auto">
              <a:spcBef>
                <a:spcPts val="0"/>
              </a:spcBef>
              <a:spcAft>
                <a:spcPts val="0"/>
              </a:spcAft>
              <a:buFont typeface="Arial" pitchFamily="34" charset="0"/>
              <a:buChar char="•"/>
              <a:defRPr/>
            </a:pPr>
            <a:r>
              <a:rPr lang="en-US" baseline="0" dirty="0" smtClean="0"/>
              <a:t>To do this takes a practical understanding of the regulatory, political, technical, and budgetary constraints within which policy makers in other sectors—such as transportation, housing, or education—must practice. </a:t>
            </a:r>
          </a:p>
          <a:p>
            <a:pPr marL="816876" lvl="1" indent="-350090" defTabSz="933602" fontAlgn="auto">
              <a:spcBef>
                <a:spcPts val="0"/>
              </a:spcBef>
              <a:spcAft>
                <a:spcPts val="0"/>
              </a:spcAft>
              <a:buFont typeface="Arial" pitchFamily="34" charset="0"/>
              <a:buChar char="•"/>
              <a:defRPr/>
            </a:pPr>
            <a:r>
              <a:rPr lang="en-US" dirty="0" smtClean="0"/>
              <a:t>Public </a:t>
            </a:r>
            <a:r>
              <a:rPr lang="en-US" dirty="0"/>
              <a:t>health is one consideration of many; decisions involve many other considerations (funding, technical limitations, local politics, </a:t>
            </a:r>
            <a:r>
              <a:rPr lang="en-US" dirty="0" err="1"/>
              <a:t>etc</a:t>
            </a:r>
            <a:r>
              <a:rPr lang="en-US" dirty="0"/>
              <a:t>) context, constraints and limitations of the </a:t>
            </a:r>
            <a:r>
              <a:rPr lang="en-US" dirty="0" smtClean="0"/>
              <a:t>decision-making process.</a:t>
            </a:r>
          </a:p>
          <a:p>
            <a:pPr marL="466786" lvl="1"/>
            <a:endParaRPr lang="en-US" dirty="0" smtClean="0"/>
          </a:p>
          <a:p>
            <a:pPr marL="466786" lvl="1"/>
            <a:r>
              <a:rPr lang="en-US" dirty="0" smtClean="0"/>
              <a:t>HIA</a:t>
            </a:r>
            <a:r>
              <a:rPr lang="en-US" baseline="0" dirty="0" smtClean="0"/>
              <a:t> works to address these challenges by providing a forum to intentionally collaborate.</a:t>
            </a:r>
            <a:endParaRPr lang="en-US" dirty="0" smtClean="0"/>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405489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57179" lvl="1" indent="-457162">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Provides a framework for community capacity-building and empowerment</a:t>
            </a:r>
          </a:p>
          <a:p>
            <a:pPr marL="857179" lvl="1" indent="-457162">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Involves a broad-range of impacted people – </a:t>
            </a:r>
            <a:r>
              <a:rPr lang="en-US" b="1" dirty="0" smtClean="0">
                <a:latin typeface="Times New Roman" panose="02020603050405020304" pitchFamily="18" charset="0"/>
                <a:cs typeface="Times New Roman" panose="02020603050405020304" pitchFamily="18" charset="0"/>
              </a:rPr>
              <a:t>including business, industry, community members, elected officials, and nonprofit groups.</a:t>
            </a:r>
          </a:p>
          <a:p>
            <a:pPr marL="857179" lvl="1" indent="-457162">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Is an effective tool for meaningful cross-sector collaboration – </a:t>
            </a:r>
            <a:r>
              <a:rPr lang="en-US" b="1" dirty="0" smtClean="0">
                <a:latin typeface="Times New Roman" panose="02020603050405020304" pitchFamily="18" charset="0"/>
                <a:cs typeface="Times New Roman" panose="02020603050405020304" pitchFamily="18" charset="0"/>
              </a:rPr>
              <a:t>provides a forum for public health and those in other sectors, such as planning, to learn each others’ languages and data, and how the two sectors can work together for the same goal. </a:t>
            </a:r>
            <a:endParaRPr lang="en-US" dirty="0" smtClean="0">
              <a:latin typeface="Times New Roman" panose="02020603050405020304" pitchFamily="18" charset="0"/>
              <a:cs typeface="Times New Roman" panose="02020603050405020304" pitchFamily="18" charset="0"/>
            </a:endParaRPr>
          </a:p>
          <a:p>
            <a:pPr marL="857179" lvl="1" indent="-457162">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Addressed health equity – </a:t>
            </a:r>
            <a:r>
              <a:rPr lang="en-US" b="1" dirty="0" smtClean="0">
                <a:latin typeface="Times New Roman" panose="02020603050405020304" pitchFamily="18" charset="0"/>
                <a:cs typeface="Times New Roman" panose="02020603050405020304" pitchFamily="18" charset="0"/>
              </a:rPr>
              <a:t>One way HIA addresses equity is by looking at how impacts of a policy might be distributed across a population. </a:t>
            </a:r>
            <a:endParaRPr lang="en-US" dirty="0" smtClean="0">
              <a:latin typeface="Times New Roman" panose="02020603050405020304" pitchFamily="18" charset="0"/>
              <a:cs typeface="Times New Roman" panose="02020603050405020304" pitchFamily="18" charset="0"/>
            </a:endParaRPr>
          </a:p>
          <a:p>
            <a:pPr marL="857179" lvl="1" indent="-457162">
              <a:lnSpc>
                <a:spcPct val="150000"/>
              </a:lnSpc>
              <a:spcAft>
                <a:spcPts val="1000"/>
              </a:spcAft>
              <a:buFont typeface="Arial" pitchFamily="34" charset="0"/>
              <a:buChar char="•"/>
            </a:pPr>
            <a:r>
              <a:rPr lang="en-US" dirty="0" smtClean="0">
                <a:latin typeface="Times New Roman" panose="02020603050405020304" pitchFamily="18" charset="0"/>
                <a:cs typeface="Times New Roman" panose="02020603050405020304" pitchFamily="18" charset="0"/>
              </a:rPr>
              <a:t>Increases transparency, support inclusiveness, democracy, and community engagement  in the policy decision-making process</a:t>
            </a:r>
          </a:p>
          <a:p>
            <a:pPr defTabSz="933572">
              <a:defRPr/>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sz="1200" dirty="0" smtClean="0">
                <a:latin typeface="Times" panose="02020603050405020304" pitchFamily="18" charset="0"/>
                <a:ea typeface="Calibri" panose="020F0502020204030204" pitchFamily="34" charset="0"/>
                <a:cs typeface="Times New Roman" panose="02020603050405020304" pitchFamily="18" charset="0"/>
              </a:rPr>
              <a:t>HIAs have</a:t>
            </a:r>
            <a:r>
              <a:rPr lang="en-US" sz="1200" baseline="0" dirty="0" smtClean="0">
                <a:latin typeface="Times" panose="02020603050405020304" pitchFamily="18" charset="0"/>
                <a:ea typeface="Calibri" panose="020F0502020204030204" pitchFamily="34" charset="0"/>
                <a:cs typeface="Times New Roman" panose="02020603050405020304" pitchFamily="18" charset="0"/>
              </a:rPr>
              <a:t> been used </a:t>
            </a:r>
            <a:r>
              <a:rPr lang="en-US" sz="1200" dirty="0" smtClean="0">
                <a:latin typeface="Times" panose="02020603050405020304" pitchFamily="18" charset="0"/>
                <a:ea typeface="Calibri" panose="020F0502020204030204" pitchFamily="34" charset="0"/>
                <a:cs typeface="Times New Roman" panose="02020603050405020304" pitchFamily="18" charset="0"/>
              </a:rPr>
              <a:t>to help housing and community development professionals consider health implications when making decisions.</a:t>
            </a:r>
            <a:r>
              <a:rPr lang="en-US" sz="1200" dirty="0" smtClean="0">
                <a:latin typeface="Times" panose="02020603050405020304" pitchFamily="18" charset="0"/>
                <a:ea typeface="Times New Roman" panose="02020603050405020304" pitchFamily="18" charset="0"/>
                <a:cs typeface="Times New Roman" panose="02020603050405020304" pitchFamily="18" charset="0"/>
              </a:rPr>
              <a:t> HIAs broadly consider </a:t>
            </a:r>
            <a:r>
              <a:rPr lang="en-US" sz="1200" dirty="0" smtClean="0">
                <a:latin typeface="Times" panose="02020603050405020304" pitchFamily="18" charset="0"/>
                <a:ea typeface="Calibri" panose="020F0502020204030204" pitchFamily="34" charset="0"/>
                <a:cs typeface="Times New Roman" panose="02020603050405020304" pitchFamily="18" charset="0"/>
              </a:rPr>
              <a:t>environmental, social, and economic factors related to health and evaluate the potential impacts of a proposed action on the health and well-being of the community. </a:t>
            </a:r>
            <a:endParaRPr lang="en-US" sz="1200" b="1" dirty="0" smtClean="0"/>
          </a:p>
          <a:p>
            <a:r>
              <a:rPr lang="en-US" dirty="0" smtClean="0">
                <a:ea typeface="ＭＳ Ｐゴシック"/>
              </a:rPr>
              <a:t>HIA asks how might a proposed project, plan or policy affect these determinants and lead to predicted health outcomes.</a:t>
            </a:r>
          </a:p>
          <a:p>
            <a:endParaRPr lang="en-US" dirty="0" smtClean="0">
              <a:ea typeface="ＭＳ Ｐゴシック"/>
            </a:endParaRPr>
          </a:p>
        </p:txBody>
      </p:sp>
      <p:sp>
        <p:nvSpPr>
          <p:cNvPr id="4" name="Slide Number Placeholder 3"/>
          <p:cNvSpPr>
            <a:spLocks noGrp="1"/>
          </p:cNvSpPr>
          <p:nvPr>
            <p:ph type="sldNum" sz="quarter" idx="5"/>
          </p:nvPr>
        </p:nvSpPr>
        <p:spPr/>
        <p:txBody>
          <a:bodyPr/>
          <a:lstStyle/>
          <a:p>
            <a:pPr>
              <a:defRPr/>
            </a:pPr>
            <a:fld id="{9F7FF372-08F9-4A00-9F2A-E2CFC68482CB}"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mentioned before that HIA is a structured process. We’re going to spend the next little while working through that process, which has 6 specific steps. To illustrate the steps, I’m going to introduce you to a sample HIA—one about a rental housing inspection program in Portland. This HIA was funded by the Health Impact Project and was conducted by the Oregon Public Health Institute and partners from government and nonprofit agencies. This is a very high-level description of the project, so if you’d like more information or to read the report yourself please ask me afterward. I‘d be happy to set you  up with an electronic copy.</a:t>
            </a:r>
            <a:endParaRPr lang="en-US" dirty="0"/>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896829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a little bit</a:t>
            </a:r>
            <a:r>
              <a:rPr lang="en-US" baseline="0" dirty="0" smtClean="0"/>
              <a:t> of background about Portland’s RHIP and the decision this HIA sought to inform. (Add more info here). </a:t>
            </a:r>
          </a:p>
          <a:p>
            <a:endParaRPr lang="en-US" baseline="0" dirty="0" smtClean="0"/>
          </a:p>
          <a:p>
            <a:r>
              <a:rPr lang="en-US" baseline="0" dirty="0" smtClean="0"/>
              <a:t>In Portland’s standard RHIP model, which the city has used for many years in all parts of Portland, is a complaint-driven process in which inspections of housing units are triggered by complaints from tenants, neighbors, or other members of the public. </a:t>
            </a:r>
          </a:p>
          <a:p>
            <a:endParaRPr lang="en-US" baseline="0" dirty="0" smtClean="0"/>
          </a:p>
          <a:p>
            <a:r>
              <a:rPr lang="en-US" baseline="0" dirty="0" smtClean="0"/>
              <a:t>The city began to pilot an enhanced inspection model in 2010 in response to the Quality Rental Housing Workgroup’s recommendation that an enhanced model could address health-related housing conditions, particularly for vulnerable groups. In the enhanced model, inspections are still initiated by complaints, but inspections that find a certain threshold of violations can trigger inspection of additional units in the property owner’s portfolio. In 2010 this model was piloted in two areas of the city.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685800" y="2286000"/>
            <a:ext cx="8001000" cy="1066800"/>
          </a:xfrm>
        </p:spPr>
        <p:txBody>
          <a:bodyPr/>
          <a:lstStyle>
            <a:lvl1pPr>
              <a:defRPr sz="4000"/>
            </a:lvl1pPr>
          </a:lstStyle>
          <a:p>
            <a:r>
              <a:rPr lang="en-US" smtClean="0"/>
              <a:t>Click to edit Master title style</a:t>
            </a:r>
            <a:endParaRPr lang="en-US"/>
          </a:p>
        </p:txBody>
      </p:sp>
      <p:sp>
        <p:nvSpPr>
          <p:cNvPr id="16389" name="Rectangle 5"/>
          <p:cNvSpPr>
            <a:spLocks noGrp="1" noChangeArrowheads="1"/>
          </p:cNvSpPr>
          <p:nvPr>
            <p:ph type="subTitle" idx="1"/>
          </p:nvPr>
        </p:nvSpPr>
        <p:spPr>
          <a:xfrm>
            <a:off x="685800" y="3886200"/>
            <a:ext cx="8001000" cy="990600"/>
          </a:xfrm>
        </p:spPr>
        <p:txBody>
          <a:bodyPr/>
          <a:lstStyle>
            <a:lvl1pPr marL="0" indent="0" algn="r">
              <a:defRPr/>
            </a:lvl1pPr>
          </a:lstStyle>
          <a:p>
            <a:r>
              <a:rPr lang="en-US" smtClean="0"/>
              <a:t>Click to edit Master subtitle style</a:t>
            </a:r>
            <a:endParaRPr lang="en-US"/>
          </a:p>
        </p:txBody>
      </p:sp>
      <p:pic>
        <p:nvPicPr>
          <p:cNvPr id="7" name="Picture 8" descr="HealthImpactPP-Bkgd1"/>
          <p:cNvPicPr>
            <a:picLocks noChangeAspect="1" noChangeArrowheads="1"/>
          </p:cNvPicPr>
          <p:nvPr userDrawn="1"/>
        </p:nvPicPr>
        <p:blipFill rotWithShape="1">
          <a:blip r:embed="rId2" cstate="print"/>
          <a:srcRect t="80982"/>
          <a:stretch/>
        </p:blipFill>
        <p:spPr bwMode="auto">
          <a:xfrm>
            <a:off x="0" y="5548312"/>
            <a:ext cx="9182100" cy="1309688"/>
          </a:xfrm>
          <a:prstGeom prst="rect">
            <a:avLst/>
          </a:prstGeom>
          <a:noFill/>
        </p:spPr>
      </p:pic>
      <p:pic>
        <p:nvPicPr>
          <p:cNvPr id="8" name="Picture 17" descr="HealthImpactPP-Bkgd2"/>
          <p:cNvPicPr>
            <a:picLocks noChangeAspect="1" noChangeArrowheads="1"/>
          </p:cNvPicPr>
          <p:nvPr userDrawn="1"/>
        </p:nvPicPr>
        <p:blipFill rotWithShape="1">
          <a:blip r:embed="rId3" cstate="print"/>
          <a:srcRect l="65768" t="85408" b="-1"/>
          <a:stretch/>
        </p:blipFill>
        <p:spPr bwMode="auto">
          <a:xfrm>
            <a:off x="0" y="5853112"/>
            <a:ext cx="3143250" cy="1004888"/>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3FC175-80B5-43CE-A48B-236E8994BBCC}" type="datetimeFigureOut">
              <a:rPr lang="en-US" smtClean="0"/>
              <a:pPr/>
              <a:t>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21345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FC175-80B5-43CE-A48B-236E8994BBCC}" type="datetimeFigureOut">
              <a:rPr lang="en-US" smtClean="0"/>
              <a:pPr/>
              <a:t>6/12/15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92072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3FC175-80B5-43CE-A48B-236E8994BBCC}" type="datetimeFigureOut">
              <a:rPr lang="en-US" smtClean="0"/>
              <a:pPr/>
              <a:t>6/12/15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574923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FC175-80B5-43CE-A48B-236E8994BBCC}" type="datetimeFigureOut">
              <a:rPr lang="en-US" smtClean="0"/>
              <a:pPr/>
              <a:t>6/12/15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92399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FC175-80B5-43CE-A48B-236E8994BBCC}" type="datetimeFigureOut">
              <a:rPr lang="en-US" smtClean="0"/>
              <a:pPr/>
              <a:t>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8339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FC175-80B5-43CE-A48B-236E8994BBCC}" type="datetimeFigureOut">
              <a:rPr lang="en-US" smtClean="0"/>
              <a:pPr/>
              <a:t>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0304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FC175-80B5-43CE-A48B-236E8994BBCC}" type="datetimeFigureOut">
              <a:rPr lang="en-US" smtClean="0"/>
              <a:pPr/>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91913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FC175-80B5-43CE-A48B-236E8994BBCC}" type="datetimeFigureOut">
              <a:rPr lang="en-US" smtClean="0"/>
              <a:pPr/>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486016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anose="020B0604020202020204" pitchFamily="34" charset="0"/>
              <a:buChar char="•"/>
              <a:defRPr sz="2400" baseline="0">
                <a:solidFill>
                  <a:schemeClr val="tx1">
                    <a:lumMod val="65000"/>
                    <a:lumOff val="35000"/>
                  </a:schemeClr>
                </a:solidFill>
                <a:latin typeface="+mn-lt"/>
              </a:defRPr>
            </a:lvl1pPr>
            <a:lvl2pPr>
              <a:buFont typeface="Courier New" panose="02070309020205020404" pitchFamily="49" charset="0"/>
              <a:buChar char="o"/>
              <a:defRPr>
                <a:solidFill>
                  <a:schemeClr val="tx1">
                    <a:lumMod val="65000"/>
                    <a:lumOff val="35000"/>
                  </a:schemeClr>
                </a:solidFill>
                <a:latin typeface="+mn-lt"/>
              </a:defRPr>
            </a:lvl2pPr>
            <a:lvl3pPr>
              <a:defRPr>
                <a:solidFill>
                  <a:schemeClr val="tx1">
                    <a:lumMod val="65000"/>
                    <a:lumOff val="35000"/>
                  </a:schemeClr>
                </a:solidFill>
                <a:latin typeface="+mn-lt"/>
              </a:defRPr>
            </a:lvl3pPr>
            <a:lvl4pPr>
              <a:defRPr>
                <a:solidFill>
                  <a:schemeClr val="tx1">
                    <a:lumMod val="65000"/>
                    <a:lumOff val="35000"/>
                  </a:schemeClr>
                </a:solidFill>
                <a:latin typeface="+mn-lt"/>
              </a:defRPr>
            </a:lvl4pPr>
            <a:lvl5pPr>
              <a:defRPr>
                <a:solidFill>
                  <a:schemeClr val="tx1">
                    <a:lumMod val="65000"/>
                    <a:lumOff val="3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endParaRPr lang="en-US" dirty="0" smtClean="0"/>
          </a:p>
          <a:p>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BF70051-0671-4DE3-97B1-BFD3EF091C82}"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3CF842-7794-489B-8F9C-E1DFE1FB6629}"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609600"/>
          </a:xfrm>
        </p:spPr>
        <p:txBody>
          <a:bodyPr/>
          <a:lstStyle>
            <a:lvl1pPr algn="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762000" y="2057400"/>
            <a:ext cx="7848600" cy="3200400"/>
          </a:xfrm>
        </p:spPr>
        <p:txBody>
          <a:bodyPr/>
          <a:lstStyle/>
          <a:p>
            <a:r>
              <a:rPr lang="en-US" dirty="0" smtClean="0"/>
              <a:t>Click icon to add chart</a:t>
            </a:r>
            <a:endParaRPr lang="en-US" dirty="0"/>
          </a:p>
        </p:txBody>
      </p:sp>
      <p:sp>
        <p:nvSpPr>
          <p:cNvPr id="4" name="Slide Number Placeholder 3"/>
          <p:cNvSpPr>
            <a:spLocks noGrp="1"/>
          </p:cNvSpPr>
          <p:nvPr>
            <p:ph type="sldNum" sz="quarter" idx="10"/>
          </p:nvPr>
        </p:nvSpPr>
        <p:spPr>
          <a:xfrm>
            <a:off x="762000" y="6172200"/>
            <a:ext cx="1828800" cy="304800"/>
          </a:xfrm>
        </p:spPr>
        <p:txBody>
          <a:bodyPr/>
          <a:lstStyle>
            <a:lvl1pPr>
              <a:defRPr/>
            </a:lvl1pPr>
          </a:lstStyle>
          <a:p>
            <a:fld id="{2525EB5F-2BA6-4528-878C-5449940EBCD7}"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C4BEB63-195B-40DA-904B-05282EB4127F}"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40664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3FC175-80B5-43CE-A48B-236E8994BBCC}" type="datetimeFigureOut">
              <a:rPr lang="en-US" smtClean="0"/>
              <a:pPr/>
              <a:t>6/12/15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9214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FC175-80B5-43CE-A48B-236E8994BBCC}" type="datetimeFigureOut">
              <a:rPr lang="en-US" smtClean="0"/>
              <a:pPr/>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75549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FC175-80B5-43CE-A48B-236E8994BBCC}" type="datetimeFigureOut">
              <a:rPr lang="en-US" smtClean="0"/>
              <a:pPr/>
              <a:t>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9972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6" name="Picture 17" descr="HealthImpactPP-Bkgd2"/>
          <p:cNvPicPr>
            <a:picLocks noChangeAspect="1" noChangeArrowheads="1"/>
          </p:cNvPicPr>
          <p:nvPr userDrawn="1"/>
        </p:nvPicPr>
        <p:blipFill rotWithShape="1">
          <a:blip r:embed="rId8" cstate="print"/>
          <a:srcRect l="830" t="22337" r="3424" b="50899"/>
          <a:stretch/>
        </p:blipFill>
        <p:spPr bwMode="auto">
          <a:xfrm>
            <a:off x="-19051" y="-242888"/>
            <a:ext cx="9182101" cy="1905000"/>
          </a:xfrm>
          <a:prstGeom prst="rect">
            <a:avLst/>
          </a:prstGeom>
          <a:noFill/>
        </p:spPr>
      </p:pic>
      <p:pic>
        <p:nvPicPr>
          <p:cNvPr id="1041" name="Picture 17" descr="HealthImpactPP-Bkgd2"/>
          <p:cNvPicPr>
            <a:picLocks noChangeAspect="1" noChangeArrowheads="1"/>
          </p:cNvPicPr>
          <p:nvPr/>
        </p:nvPicPr>
        <p:blipFill rotWithShape="1">
          <a:blip r:embed="rId8" cstate="print"/>
          <a:srcRect t="22337"/>
          <a:stretch/>
        </p:blipFill>
        <p:spPr bwMode="auto">
          <a:xfrm>
            <a:off x="-19050" y="1524000"/>
            <a:ext cx="9182100" cy="5348288"/>
          </a:xfrm>
          <a:prstGeom prst="rect">
            <a:avLst/>
          </a:prstGeom>
          <a:noFill/>
        </p:spPr>
      </p:pic>
      <p:sp>
        <p:nvSpPr>
          <p:cNvPr id="1030" name="Rectangle 6"/>
          <p:cNvSpPr>
            <a:spLocks noGrp="1" noChangeArrowheads="1"/>
          </p:cNvSpPr>
          <p:nvPr>
            <p:ph type="sldNum" sz="quarter" idx="4"/>
          </p:nvPr>
        </p:nvSpPr>
        <p:spPr bwMode="auto">
          <a:xfrm>
            <a:off x="762000" y="6172200"/>
            <a:ext cx="1828800"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400"/>
            </a:lvl1pPr>
          </a:lstStyle>
          <a:p>
            <a:fld id="{C5AF0E44-5B64-4A66-872E-7A91F60A2463}" type="slidenum">
              <a:rPr lang="en-US"/>
              <a:pPr/>
              <a:t>‹#›</a:t>
            </a:fld>
            <a:endParaRPr lang="en-US"/>
          </a:p>
        </p:txBody>
      </p:sp>
      <p:sp>
        <p:nvSpPr>
          <p:cNvPr id="1038" name="Rectangle 14"/>
          <p:cNvSpPr>
            <a:spLocks noGrp="1" noChangeArrowheads="1"/>
          </p:cNvSpPr>
          <p:nvPr>
            <p:ph type="title"/>
          </p:nvPr>
        </p:nvSpPr>
        <p:spPr bwMode="auto">
          <a:xfrm>
            <a:off x="762000" y="228600"/>
            <a:ext cx="79248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39" name="Rectangle 15"/>
          <p:cNvSpPr>
            <a:spLocks noGrp="1" noChangeArrowheads="1"/>
          </p:cNvSpPr>
          <p:nvPr>
            <p:ph type="body" idx="1"/>
          </p:nvPr>
        </p:nvSpPr>
        <p:spPr bwMode="auto">
          <a:xfrm>
            <a:off x="762000" y="1143000"/>
            <a:ext cx="78486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0" r:id="rId5"/>
    <p:sldLayoutId id="2147483758" r:id="rId6"/>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b="1" baseline="0">
          <a:solidFill>
            <a:srgbClr val="0177BF"/>
          </a:solidFill>
          <a:latin typeface="Arial" panose="020B0604020202020204" pitchFamily="34" charset="0"/>
          <a:ea typeface="+mj-ea"/>
          <a:cs typeface="+mj-cs"/>
        </a:defRPr>
      </a:lvl1pPr>
      <a:lvl2pPr algn="r" rtl="0" eaLnBrk="1" fontAlgn="base" hangingPunct="1">
        <a:spcBef>
          <a:spcPct val="0"/>
        </a:spcBef>
        <a:spcAft>
          <a:spcPct val="0"/>
        </a:spcAft>
        <a:defRPr sz="3200">
          <a:solidFill>
            <a:srgbClr val="717074"/>
          </a:solidFill>
          <a:latin typeface="Arial" charset="0"/>
          <a:ea typeface="ＭＳ Ｐゴシック" pitchFamily="1" charset="-128"/>
        </a:defRPr>
      </a:lvl2pPr>
      <a:lvl3pPr algn="r" rtl="0" eaLnBrk="1" fontAlgn="base" hangingPunct="1">
        <a:spcBef>
          <a:spcPct val="0"/>
        </a:spcBef>
        <a:spcAft>
          <a:spcPct val="0"/>
        </a:spcAft>
        <a:defRPr sz="3200">
          <a:solidFill>
            <a:srgbClr val="717074"/>
          </a:solidFill>
          <a:latin typeface="Arial" charset="0"/>
          <a:ea typeface="ＭＳ Ｐゴシック" pitchFamily="1" charset="-128"/>
        </a:defRPr>
      </a:lvl3pPr>
      <a:lvl4pPr algn="r" rtl="0" eaLnBrk="1" fontAlgn="base" hangingPunct="1">
        <a:spcBef>
          <a:spcPct val="0"/>
        </a:spcBef>
        <a:spcAft>
          <a:spcPct val="0"/>
        </a:spcAft>
        <a:defRPr sz="3200">
          <a:solidFill>
            <a:srgbClr val="717074"/>
          </a:solidFill>
          <a:latin typeface="Arial" charset="0"/>
          <a:ea typeface="ＭＳ Ｐゴシック" pitchFamily="1" charset="-128"/>
        </a:defRPr>
      </a:lvl4pPr>
      <a:lvl5pPr algn="r" rtl="0" eaLnBrk="1" fontAlgn="base" hangingPunct="1">
        <a:spcBef>
          <a:spcPct val="0"/>
        </a:spcBef>
        <a:spcAft>
          <a:spcPct val="0"/>
        </a:spcAft>
        <a:defRPr sz="3200">
          <a:solidFill>
            <a:srgbClr val="717074"/>
          </a:solidFill>
          <a:latin typeface="Arial" charset="0"/>
          <a:ea typeface="ＭＳ Ｐゴシック" pitchFamily="1" charset="-128"/>
        </a:defRPr>
      </a:lvl5pPr>
      <a:lvl6pPr marL="457200" algn="r" rtl="0" eaLnBrk="1" fontAlgn="base" hangingPunct="1">
        <a:spcBef>
          <a:spcPct val="0"/>
        </a:spcBef>
        <a:spcAft>
          <a:spcPct val="0"/>
        </a:spcAft>
        <a:defRPr sz="3200">
          <a:solidFill>
            <a:srgbClr val="717074"/>
          </a:solidFill>
          <a:latin typeface="Arial" charset="0"/>
          <a:ea typeface="ＭＳ Ｐゴシック" pitchFamily="1" charset="-128"/>
        </a:defRPr>
      </a:lvl6pPr>
      <a:lvl7pPr marL="914400" algn="r" rtl="0" eaLnBrk="1" fontAlgn="base" hangingPunct="1">
        <a:spcBef>
          <a:spcPct val="0"/>
        </a:spcBef>
        <a:spcAft>
          <a:spcPct val="0"/>
        </a:spcAft>
        <a:defRPr sz="3200">
          <a:solidFill>
            <a:srgbClr val="717074"/>
          </a:solidFill>
          <a:latin typeface="Arial" charset="0"/>
          <a:ea typeface="ＭＳ Ｐゴシック" pitchFamily="1" charset="-128"/>
        </a:defRPr>
      </a:lvl7pPr>
      <a:lvl8pPr marL="1371600" algn="r" rtl="0" eaLnBrk="1" fontAlgn="base" hangingPunct="1">
        <a:spcBef>
          <a:spcPct val="0"/>
        </a:spcBef>
        <a:spcAft>
          <a:spcPct val="0"/>
        </a:spcAft>
        <a:defRPr sz="3200">
          <a:solidFill>
            <a:srgbClr val="717074"/>
          </a:solidFill>
          <a:latin typeface="Arial" charset="0"/>
          <a:ea typeface="ＭＳ Ｐゴシック" pitchFamily="1" charset="-128"/>
        </a:defRPr>
      </a:lvl8pPr>
      <a:lvl9pPr marL="1828800" algn="r" rtl="0" eaLnBrk="1" fontAlgn="base" hangingPunct="1">
        <a:spcBef>
          <a:spcPct val="0"/>
        </a:spcBef>
        <a:spcAft>
          <a:spcPct val="0"/>
        </a:spcAft>
        <a:defRPr sz="3200">
          <a:solidFill>
            <a:srgbClr val="717074"/>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baseline="0">
          <a:solidFill>
            <a:schemeClr val="tx1">
              <a:lumMod val="65000"/>
              <a:lumOff val="35000"/>
            </a:schemeClr>
          </a:solidFill>
          <a:latin typeface="+mn-lt"/>
          <a:ea typeface="+mn-ea"/>
          <a:cs typeface="Arial" panose="020B0604020202020204" pitchFamily="34" charset="0"/>
        </a:defRPr>
      </a:lvl1pPr>
      <a:lvl2pPr marL="742950" indent="-285750" algn="l" rtl="0" eaLnBrk="1" fontAlgn="base" hangingPunct="1">
        <a:spcBef>
          <a:spcPct val="20000"/>
        </a:spcBef>
        <a:spcAft>
          <a:spcPct val="0"/>
        </a:spcAft>
        <a:buFont typeface="Courier New" panose="02070309020205020404" pitchFamily="49" charset="0"/>
        <a:buChar char="o"/>
        <a:defRPr sz="2400">
          <a:solidFill>
            <a:schemeClr val="tx1">
              <a:lumMod val="65000"/>
              <a:lumOff val="35000"/>
            </a:schemeClr>
          </a:solidFill>
          <a:latin typeface="+mn-lt"/>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a:solidFill>
            <a:schemeClr val="tx1">
              <a:lumMod val="65000"/>
              <a:lumOff val="35000"/>
            </a:schemeClr>
          </a:solidFill>
          <a:latin typeface="+mn-lt"/>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400">
          <a:solidFill>
            <a:schemeClr val="tx1">
              <a:lumMod val="65000"/>
              <a:lumOff val="35000"/>
            </a:schemeClr>
          </a:solidFill>
          <a:latin typeface="+mn-lt"/>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400">
          <a:solidFill>
            <a:schemeClr val="tx1">
              <a:lumMod val="65000"/>
              <a:lumOff val="35000"/>
            </a:schemeClr>
          </a:solidFill>
          <a:latin typeface="+mn-lt"/>
          <a:ea typeface="+mn-ea"/>
          <a:cs typeface="Arial" panose="020B0604020202020204" pitchFamily="34" charset="0"/>
        </a:defRPr>
      </a:lvl5pPr>
      <a:lvl6pPr marL="2514600" indent="-228600" algn="l" rtl="0" eaLnBrk="1" fontAlgn="base" hangingPunct="1">
        <a:spcBef>
          <a:spcPct val="20000"/>
        </a:spcBef>
        <a:spcAft>
          <a:spcPct val="0"/>
        </a:spcAft>
        <a:defRPr sz="1600">
          <a:solidFill>
            <a:schemeClr val="tx1"/>
          </a:solidFill>
          <a:latin typeface="+mn-lt"/>
          <a:ea typeface="+mn-ea"/>
        </a:defRPr>
      </a:lvl6pPr>
      <a:lvl7pPr marL="2971800" indent="-228600" algn="l" rtl="0" eaLnBrk="1" fontAlgn="base" hangingPunct="1">
        <a:spcBef>
          <a:spcPct val="20000"/>
        </a:spcBef>
        <a:spcAft>
          <a:spcPct val="0"/>
        </a:spcAft>
        <a:defRPr sz="1600">
          <a:solidFill>
            <a:schemeClr val="tx1"/>
          </a:solidFill>
          <a:latin typeface="+mn-lt"/>
          <a:ea typeface="+mn-ea"/>
        </a:defRPr>
      </a:lvl7pPr>
      <a:lvl8pPr marL="3429000" indent="-228600" algn="l" rtl="0" eaLnBrk="1" fontAlgn="base" hangingPunct="1">
        <a:spcBef>
          <a:spcPct val="20000"/>
        </a:spcBef>
        <a:spcAft>
          <a:spcPct val="0"/>
        </a:spcAft>
        <a:defRPr sz="1600">
          <a:solidFill>
            <a:schemeClr val="tx1"/>
          </a:solidFill>
          <a:latin typeface="+mn-lt"/>
          <a:ea typeface="+mn-ea"/>
        </a:defRPr>
      </a:lvl8pPr>
      <a:lvl9pPr marL="3886200" indent="-228600" algn="l" rtl="0" eaLnBrk="1" fontAlgn="base" hangingPunct="1">
        <a:spcBef>
          <a:spcPct val="20000"/>
        </a:spcBef>
        <a:spcAft>
          <a:spcPct val="0"/>
        </a:spcAf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FC175-80B5-43CE-A48B-236E8994BBCC}" type="datetimeFigureOut">
              <a:rPr lang="en-US" smtClean="0"/>
              <a:pPr/>
              <a:t>6/12/15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09EAB-597F-4766-816B-2FFD056BE1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60173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chart" Target="../charts/char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humanimpact.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bwMode="auto">
          <a:xfrm>
            <a:off x="-24588" y="1494080"/>
            <a:ext cx="1939167" cy="1401519"/>
          </a:xfrm>
          <a:prstGeom prst="rect">
            <a:avLst/>
          </a:prstGeom>
          <a:solidFill>
            <a:srgbClr val="0177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ctrTitle"/>
          </p:nvPr>
        </p:nvSpPr>
        <p:spPr>
          <a:xfrm>
            <a:off x="1914579" y="-235129"/>
            <a:ext cx="7229421" cy="5737889"/>
          </a:xfrm>
          <a:solidFill>
            <a:srgbClr val="0177BF"/>
          </a:solidFill>
        </p:spPr>
        <p:txBody>
          <a:bodyPr anchor="t"/>
          <a:lstStyle/>
          <a:p>
            <a:pPr algn="ct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dirty="0" smtClean="0">
                <a:solidFill>
                  <a:schemeClr val="bg1"/>
                </a:solidFill>
                <a:latin typeface="Calibri"/>
                <a:cs typeface="Calibri"/>
              </a:rPr>
              <a:t>HIA 101: </a:t>
            </a:r>
            <a:br>
              <a:rPr lang="en-US" sz="3600" dirty="0" smtClean="0">
                <a:solidFill>
                  <a:schemeClr val="bg1"/>
                </a:solidFill>
                <a:latin typeface="Calibri"/>
                <a:cs typeface="Calibri"/>
              </a:rPr>
            </a:br>
            <a:r>
              <a:rPr lang="en-US" sz="3600" dirty="0" smtClean="0">
                <a:solidFill>
                  <a:schemeClr val="bg1"/>
                </a:solidFill>
                <a:latin typeface="Calibri"/>
                <a:cs typeface="Calibri"/>
              </a:rPr>
              <a:t>Introduction to Health Impact Assessment</a:t>
            </a:r>
            <a:br>
              <a:rPr lang="en-US" sz="3600" dirty="0" smtClean="0">
                <a:solidFill>
                  <a:schemeClr val="bg1"/>
                </a:solidFill>
                <a:latin typeface="Calibri"/>
                <a:cs typeface="Calibri"/>
              </a:rPr>
            </a:b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i="1" dirty="0" smtClean="0">
                <a:solidFill>
                  <a:schemeClr val="bg1"/>
                </a:solidFill>
                <a:latin typeface="Calibri"/>
                <a:cs typeface="Calibri"/>
              </a:rPr>
              <a:t>2015 National HIA Meeting</a:t>
            </a:r>
          </a:p>
        </p:txBody>
      </p:sp>
      <p:sp>
        <p:nvSpPr>
          <p:cNvPr id="5" name="Rectangle 4"/>
          <p:cNvSpPr/>
          <p:nvPr/>
        </p:nvSpPr>
        <p:spPr>
          <a:xfrm>
            <a:off x="1914578" y="3352800"/>
            <a:ext cx="7229422" cy="1323439"/>
          </a:xfrm>
          <a:prstGeom prst="rect">
            <a:avLst/>
          </a:prstGeom>
        </p:spPr>
        <p:txBody>
          <a:bodyPr wrap="square">
            <a:spAutoFit/>
          </a:bodyPr>
          <a:lstStyle/>
          <a:p>
            <a:pPr algn="ctr"/>
            <a:r>
              <a:rPr lang="en-US" b="1" i="1" dirty="0" smtClean="0">
                <a:solidFill>
                  <a:schemeClr val="bg1"/>
                </a:solidFill>
              </a:rPr>
              <a:t/>
            </a:r>
            <a:br>
              <a:rPr lang="en-US" b="1" i="1" dirty="0" smtClean="0">
                <a:solidFill>
                  <a:schemeClr val="bg1"/>
                </a:solidFill>
              </a:rPr>
            </a:br>
            <a:endParaRPr lang="en-US" b="1" i="1" dirty="0" smtClean="0">
              <a:solidFill>
                <a:schemeClr val="bg1"/>
              </a:solidFill>
            </a:endParaRPr>
          </a:p>
          <a:p>
            <a:pPr algn="ctr"/>
            <a:r>
              <a:rPr lang="en-US" sz="3200" b="1" i="1" dirty="0" smtClean="0">
                <a:solidFill>
                  <a:srgbClr val="D2EDF6"/>
                </a:solidFill>
              </a:rPr>
              <a:t>June 16, 2015</a:t>
            </a:r>
            <a:endParaRPr lang="en-US" sz="2800" dirty="0"/>
          </a:p>
        </p:txBody>
      </p:sp>
      <p:sp>
        <p:nvSpPr>
          <p:cNvPr id="4" name="Rectangle 3"/>
          <p:cNvSpPr/>
          <p:nvPr/>
        </p:nvSpPr>
        <p:spPr bwMode="auto">
          <a:xfrm>
            <a:off x="-24589" y="-215255"/>
            <a:ext cx="1939167" cy="1709333"/>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24588" y="2895600"/>
            <a:ext cx="1939167" cy="1295400"/>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22279" y="4164308"/>
            <a:ext cx="1936858" cy="133845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1" name="Picture 10"/>
          <p:cNvPicPr>
            <a:picLocks noChangeAspect="1"/>
          </p:cNvPicPr>
          <p:nvPr/>
        </p:nvPicPr>
        <p:blipFill>
          <a:blip r:embed="rId3" cstate="print">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aturation sat="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8885" y="1600200"/>
            <a:ext cx="1502825" cy="1487797"/>
          </a:xfrm>
          <a:prstGeom prst="rect">
            <a:avLst/>
          </a:prstGeom>
        </p:spPr>
      </p:pic>
      <p:pic>
        <p:nvPicPr>
          <p:cNvPr id="13" name="Picture 12"/>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901" y="4184183"/>
            <a:ext cx="1305014" cy="1272084"/>
          </a:xfrm>
          <a:prstGeom prst="rect">
            <a:avLst/>
          </a:prstGeom>
        </p:spPr>
      </p:pic>
      <p:pic>
        <p:nvPicPr>
          <p:cNvPr id="3" name="Picture 2"/>
          <p:cNvPicPr>
            <a:picLocks noChangeAspect="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780" y="2871989"/>
            <a:ext cx="1890156" cy="1262465"/>
          </a:xfrm>
          <a:prstGeom prst="rect">
            <a:avLst/>
          </a:prstGeom>
        </p:spPr>
      </p:pic>
      <p:pic>
        <p:nvPicPr>
          <p:cNvPr id="18" name="Picture 17"/>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279" y="-215255"/>
            <a:ext cx="1842247" cy="1470697"/>
          </a:xfrm>
          <a:prstGeom prst="rect">
            <a:avLst/>
          </a:prstGeom>
        </p:spPr>
      </p:pic>
      <p:grpSp>
        <p:nvGrpSpPr>
          <p:cNvPr id="19" name="Group 18"/>
          <p:cNvGrpSpPr/>
          <p:nvPr/>
        </p:nvGrpSpPr>
        <p:grpSpPr>
          <a:xfrm>
            <a:off x="2743200" y="4800600"/>
            <a:ext cx="5562600" cy="584776"/>
            <a:chOff x="1905000" y="5029200"/>
            <a:chExt cx="5562600" cy="584776"/>
          </a:xfrm>
        </p:grpSpPr>
        <p:sp>
          <p:nvSpPr>
            <p:cNvPr id="12" name="TextBox 11"/>
            <p:cNvSpPr txBox="1"/>
            <p:nvPr/>
          </p:nvSpPr>
          <p:spPr>
            <a:xfrm>
              <a:off x="1905000" y="5029200"/>
              <a:ext cx="2971800" cy="584776"/>
            </a:xfrm>
            <a:prstGeom prst="rect">
              <a:avLst/>
            </a:prstGeom>
            <a:noFill/>
          </p:spPr>
          <p:txBody>
            <a:bodyPr wrap="square" rtlCol="0">
              <a:spAutoFit/>
            </a:bodyPr>
            <a:lstStyle/>
            <a:p>
              <a:r>
                <a:rPr lang="en-US" sz="1600" dirty="0" smtClean="0">
                  <a:solidFill>
                    <a:schemeClr val="bg1"/>
                  </a:solidFill>
                </a:rPr>
                <a:t>Emily Henke, MPH</a:t>
              </a:r>
            </a:p>
            <a:p>
              <a:r>
                <a:rPr lang="en-US" sz="1600" dirty="0" smtClean="0">
                  <a:solidFill>
                    <a:schemeClr val="bg1"/>
                  </a:solidFill>
                </a:rPr>
                <a:t>Oregon Public Health Institute</a:t>
              </a:r>
              <a:endParaRPr lang="en-US" sz="1600" dirty="0">
                <a:solidFill>
                  <a:schemeClr val="bg1"/>
                </a:solidFill>
              </a:endParaRPr>
            </a:p>
          </p:txBody>
        </p:sp>
        <p:sp>
          <p:nvSpPr>
            <p:cNvPr id="17" name="TextBox 16"/>
            <p:cNvSpPr txBox="1"/>
            <p:nvPr/>
          </p:nvSpPr>
          <p:spPr>
            <a:xfrm>
              <a:off x="5105400" y="5029200"/>
              <a:ext cx="2362200" cy="584776"/>
            </a:xfrm>
            <a:prstGeom prst="rect">
              <a:avLst/>
            </a:prstGeom>
            <a:noFill/>
          </p:spPr>
          <p:txBody>
            <a:bodyPr wrap="square" rtlCol="0">
              <a:spAutoFit/>
            </a:bodyPr>
            <a:lstStyle/>
            <a:p>
              <a:r>
                <a:rPr lang="en-US" sz="1600" dirty="0" smtClean="0">
                  <a:solidFill>
                    <a:schemeClr val="bg1"/>
                  </a:solidFill>
                </a:rPr>
                <a:t>Bethany </a:t>
              </a:r>
              <a:r>
                <a:rPr lang="en-US" sz="1600" dirty="0" err="1" smtClean="0">
                  <a:solidFill>
                    <a:schemeClr val="bg1"/>
                  </a:solidFill>
                </a:rPr>
                <a:t>Rogerson</a:t>
              </a:r>
              <a:r>
                <a:rPr lang="en-US" sz="1600" dirty="0" smtClean="0">
                  <a:solidFill>
                    <a:schemeClr val="bg1"/>
                  </a:solidFill>
                </a:rPr>
                <a:t>, MS</a:t>
              </a:r>
            </a:p>
            <a:p>
              <a:r>
                <a:rPr lang="en-US" sz="1600" dirty="0" smtClean="0">
                  <a:solidFill>
                    <a:schemeClr val="bg1"/>
                  </a:solidFill>
                </a:rPr>
                <a:t>Health Impact Project</a:t>
              </a:r>
              <a:endParaRPr lang="en-US" sz="1600" dirty="0">
                <a:solidFill>
                  <a:schemeClr val="bg1"/>
                </a:solidFill>
              </a:endParaRP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70796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81000" y="104175"/>
            <a:ext cx="8404184" cy="6096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rPr>
              <a:t>R</a:t>
            </a:r>
            <a:r>
              <a:rPr lang="en-US" sz="4000" b="1" dirty="0" smtClean="0">
                <a:solidFill>
                  <a:srgbClr val="0177BF"/>
                </a:solidFill>
                <a:latin typeface="+mj-lt"/>
                <a:ea typeface="+mj-ea"/>
                <a:cs typeface="ＭＳ Ｐゴシック"/>
              </a:rPr>
              <a:t>HIP HIA Overview</a:t>
            </a:r>
            <a:endPar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endParaRPr>
          </a:p>
        </p:txBody>
      </p:sp>
      <p:sp>
        <p:nvSpPr>
          <p:cNvPr id="4" name="TextBox 4"/>
          <p:cNvSpPr txBox="1">
            <a:spLocks noChangeArrowheads="1"/>
          </p:cNvSpPr>
          <p:nvPr/>
        </p:nvSpPr>
        <p:spPr bwMode="auto">
          <a:xfrm>
            <a:off x="159153" y="914400"/>
            <a:ext cx="7653758" cy="584775"/>
          </a:xfrm>
          <a:prstGeom prst="rect">
            <a:avLst/>
          </a:prstGeom>
          <a:noFill/>
          <a:ln w="9525">
            <a:noFill/>
            <a:miter lim="800000"/>
            <a:headEnd/>
            <a:tailEnd/>
          </a:ln>
        </p:spPr>
        <p:txBody>
          <a:bodyPr wrap="square">
            <a:spAutoFit/>
          </a:bodyPr>
          <a:lstStyle/>
          <a:p>
            <a:pPr marL="514350" indent="-514350" defTabSz="914400" fontAlgn="base">
              <a:spcBef>
                <a:spcPts val="1200"/>
              </a:spcBef>
              <a:spcAft>
                <a:spcPts val="1200"/>
              </a:spcAft>
            </a:pPr>
            <a:r>
              <a:rPr lang="en-US" sz="3200" dirty="0" smtClean="0">
                <a:solidFill>
                  <a:schemeClr val="tx1">
                    <a:lumMod val="75000"/>
                    <a:lumOff val="25000"/>
                  </a:schemeClr>
                </a:solidFill>
                <a:ea typeface="ＭＳ Ｐゴシック" pitchFamily="-96" charset="-128"/>
              </a:rPr>
              <a:t>Portland’s two inspections models:</a:t>
            </a:r>
          </a:p>
        </p:txBody>
      </p:sp>
      <p:sp>
        <p:nvSpPr>
          <p:cNvPr id="5" name="TextBox 4"/>
          <p:cNvSpPr txBox="1">
            <a:spLocks noChangeArrowheads="1"/>
          </p:cNvSpPr>
          <p:nvPr/>
        </p:nvSpPr>
        <p:spPr bwMode="auto">
          <a:xfrm>
            <a:off x="381000" y="1666754"/>
            <a:ext cx="8415750" cy="1569660"/>
          </a:xfrm>
          <a:prstGeom prst="rect">
            <a:avLst/>
          </a:prstGeom>
          <a:solidFill>
            <a:schemeClr val="accent3">
              <a:lumMod val="60000"/>
              <a:lumOff val="40000"/>
            </a:schemeClr>
          </a:solidFill>
          <a:ln w="9525">
            <a:solidFill>
              <a:schemeClr val="tx1"/>
            </a:solidFill>
            <a:miter lim="800000"/>
            <a:headEnd/>
            <a:tailEnd/>
          </a:ln>
        </p:spPr>
        <p:txBody>
          <a:bodyPr wrap="square">
            <a:spAutoFit/>
          </a:bodyPr>
          <a:lstStyle/>
          <a:p>
            <a:pPr marL="57150" algn="ctr" defTabSz="914400" fontAlgn="base"/>
            <a:r>
              <a:rPr lang="en-US" sz="3200" b="1" u="sng" dirty="0" smtClean="0">
                <a:solidFill>
                  <a:srgbClr val="404040"/>
                </a:solidFill>
                <a:ea typeface="ＭＳ Ｐゴシック" pitchFamily="-96" charset="-128"/>
              </a:rPr>
              <a:t>Standard</a:t>
            </a:r>
          </a:p>
          <a:p>
            <a:pPr marL="57150" algn="ctr" defTabSz="914400" fontAlgn="base"/>
            <a:r>
              <a:rPr lang="en-US" sz="3200" dirty="0" smtClean="0">
                <a:solidFill>
                  <a:srgbClr val="404040"/>
                </a:solidFill>
                <a:ea typeface="ＭＳ Ｐゴシック" pitchFamily="-96" charset="-128"/>
              </a:rPr>
              <a:t>Complaint driven</a:t>
            </a:r>
          </a:p>
          <a:p>
            <a:pPr marL="57150" algn="ctr" defTabSz="914400" fontAlgn="base"/>
            <a:r>
              <a:rPr lang="en-US" sz="3200" dirty="0" smtClean="0">
                <a:solidFill>
                  <a:srgbClr val="404040"/>
                </a:solidFill>
                <a:ea typeface="ＭＳ Ｐゴシック" pitchFamily="-96" charset="-128"/>
              </a:rPr>
              <a:t>1 complaint = 1 unit inspected and improved</a:t>
            </a:r>
          </a:p>
        </p:txBody>
      </p:sp>
      <p:sp>
        <p:nvSpPr>
          <p:cNvPr id="6" name="TextBox 5"/>
          <p:cNvSpPr txBox="1">
            <a:spLocks noChangeArrowheads="1"/>
          </p:cNvSpPr>
          <p:nvPr/>
        </p:nvSpPr>
        <p:spPr bwMode="auto">
          <a:xfrm>
            <a:off x="359770" y="3395872"/>
            <a:ext cx="8436980" cy="2062103"/>
          </a:xfrm>
          <a:prstGeom prst="rect">
            <a:avLst/>
          </a:prstGeom>
          <a:solidFill>
            <a:schemeClr val="accent2">
              <a:lumMod val="40000"/>
              <a:lumOff val="60000"/>
            </a:schemeClr>
          </a:solidFill>
          <a:ln w="9525">
            <a:noFill/>
            <a:miter lim="800000"/>
            <a:headEnd/>
            <a:tailEnd/>
          </a:ln>
        </p:spPr>
        <p:txBody>
          <a:bodyPr wrap="square">
            <a:spAutoFit/>
          </a:bodyPr>
          <a:lstStyle/>
          <a:p>
            <a:pPr marL="57150" algn="ctr" defTabSz="914400" fontAlgn="base"/>
            <a:r>
              <a:rPr lang="en-US" sz="3200" b="1" u="sng" dirty="0" smtClean="0">
                <a:solidFill>
                  <a:srgbClr val="404040"/>
                </a:solidFill>
                <a:ea typeface="ＭＳ Ｐゴシック" pitchFamily="-96" charset="-128"/>
              </a:rPr>
              <a:t>Enhanced</a:t>
            </a:r>
          </a:p>
          <a:p>
            <a:pPr marL="57150" algn="ctr" defTabSz="914400" fontAlgn="base"/>
            <a:r>
              <a:rPr lang="en-US" sz="3200" dirty="0" smtClean="0">
                <a:solidFill>
                  <a:srgbClr val="404040"/>
                </a:solidFill>
                <a:ea typeface="ＭＳ Ｐゴシック" pitchFamily="-96" charset="-128"/>
              </a:rPr>
              <a:t>Complaint driven</a:t>
            </a:r>
          </a:p>
          <a:p>
            <a:pPr marL="57150" algn="ctr" defTabSz="914400" fontAlgn="base"/>
            <a:r>
              <a:rPr lang="en-US" sz="3200" dirty="0" smtClean="0">
                <a:solidFill>
                  <a:srgbClr val="404040"/>
                </a:solidFill>
                <a:ea typeface="ＭＳ Ｐゴシック" pitchFamily="-96" charset="-128"/>
              </a:rPr>
              <a:t>1 complaint = ≥1 unit inspected and improved</a:t>
            </a:r>
          </a:p>
          <a:p>
            <a:pPr marL="57150" algn="ctr" defTabSz="914400" fontAlgn="base"/>
            <a:r>
              <a:rPr lang="en-US" sz="3200" dirty="0" smtClean="0">
                <a:solidFill>
                  <a:srgbClr val="404040"/>
                </a:solidFill>
                <a:ea typeface="ＭＳ Ｐゴシック" pitchFamily="-96" charset="-128"/>
              </a:rPr>
              <a:t>More expensive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cs typeface="ＭＳ Ｐゴシック"/>
              </a:rPr>
              <a:t>R</a:t>
            </a:r>
            <a:r>
              <a:rPr lang="en-US" dirty="0" smtClean="0">
                <a:cs typeface="ＭＳ Ｐゴシック"/>
              </a:rPr>
              <a:t>HIP HIA Overview</a:t>
            </a:r>
            <a:r>
              <a:rPr lang="en-US" kern="1200" dirty="0" smtClean="0">
                <a:cs typeface="ＭＳ Ｐゴシック"/>
              </a:rPr>
              <a:t/>
            </a:r>
            <a:br>
              <a:rPr lang="en-US" kern="1200" dirty="0" smtClean="0">
                <a:cs typeface="ＭＳ Ｐゴシック"/>
              </a:rPr>
            </a:br>
            <a:endParaRPr lang="en-US" dirty="0"/>
          </a:p>
        </p:txBody>
      </p:sp>
      <p:sp>
        <p:nvSpPr>
          <p:cNvPr id="3" name="Content Placeholder 2"/>
          <p:cNvSpPr>
            <a:spLocks noGrp="1"/>
          </p:cNvSpPr>
          <p:nvPr>
            <p:ph idx="1"/>
          </p:nvPr>
        </p:nvSpPr>
        <p:spPr/>
        <p:txBody>
          <a:bodyPr/>
          <a:lstStyle/>
          <a:p>
            <a:pPr marL="0" indent="6350">
              <a:spcBef>
                <a:spcPts val="1200"/>
              </a:spcBef>
              <a:spcAft>
                <a:spcPts val="1200"/>
              </a:spcAft>
              <a:buNone/>
            </a:pPr>
            <a:r>
              <a:rPr lang="en-US" dirty="0" smtClean="0">
                <a:solidFill>
                  <a:schemeClr val="tx1">
                    <a:lumMod val="85000"/>
                    <a:lumOff val="15000"/>
                  </a:schemeClr>
                </a:solidFill>
                <a:latin typeface="+mj-lt"/>
                <a:ea typeface="ＭＳ Ｐゴシック" pitchFamily="-96" charset="-128"/>
              </a:rPr>
              <a:t>The decision: City Council’s 2012/13 budget and subsequent budget decisions</a:t>
            </a:r>
          </a:p>
          <a:p>
            <a:pPr marL="1035050" indent="-514350">
              <a:spcBef>
                <a:spcPts val="1200"/>
              </a:spcBef>
              <a:spcAft>
                <a:spcPts val="1200"/>
              </a:spcAft>
            </a:pPr>
            <a:r>
              <a:rPr lang="en-US" dirty="0" smtClean="0">
                <a:solidFill>
                  <a:schemeClr val="tx1">
                    <a:lumMod val="85000"/>
                    <a:lumOff val="15000"/>
                  </a:schemeClr>
                </a:solidFill>
                <a:latin typeface="+mj-lt"/>
                <a:ea typeface="ＭＳ Ｐゴシック" pitchFamily="-96" charset="-128"/>
              </a:rPr>
              <a:t>Should the city fund the inspections program to allow for expansion of the enhanced inspections model?</a:t>
            </a:r>
          </a:p>
          <a:p>
            <a:endParaRPr lang="en-US" dirty="0"/>
          </a:p>
        </p:txBody>
      </p:sp>
      <p:sp>
        <p:nvSpPr>
          <p:cNvPr id="4" name="Slide Number Placeholder 3"/>
          <p:cNvSpPr>
            <a:spLocks noGrp="1"/>
          </p:cNvSpPr>
          <p:nvPr>
            <p:ph type="sldNum" sz="quarter" idx="10"/>
          </p:nvPr>
        </p:nvSpPr>
        <p:spPr/>
        <p:txBody>
          <a:bodyPr/>
          <a:lstStyle/>
          <a:p>
            <a:endParaRPr lang="en-US" smtClean="0"/>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1143000"/>
            <a:ext cx="6248400" cy="1200328"/>
          </a:xfrm>
          <a:prstGeom prst="rect">
            <a:avLst/>
          </a:prstGeom>
          <a:noFill/>
        </p:spPr>
        <p:txBody>
          <a:bodyPr>
            <a:spAutoFit/>
          </a:bodyPr>
          <a:lstStyle/>
          <a:p>
            <a:endParaRPr lang="en-US" dirty="0">
              <a:solidFill>
                <a:prstClr val="black"/>
              </a:solidFill>
              <a:latin typeface="+mj-lt"/>
            </a:endParaRPr>
          </a:p>
          <a:p>
            <a:endParaRPr lang="en-US" dirty="0">
              <a:solidFill>
                <a:prstClr val="black"/>
              </a:solidFill>
              <a:latin typeface="+mj-lt"/>
            </a:endParaRPr>
          </a:p>
          <a:p>
            <a:endParaRPr lang="en-US" dirty="0">
              <a:solidFill>
                <a:prstClr val="black"/>
              </a:solidFill>
              <a:latin typeface="+mj-lt"/>
            </a:endParaRPr>
          </a:p>
        </p:txBody>
      </p:sp>
      <p:sp>
        <p:nvSpPr>
          <p:cNvPr id="3" name="Title 2"/>
          <p:cNvSpPr>
            <a:spLocks noGrp="1"/>
          </p:cNvSpPr>
          <p:nvPr>
            <p:ph type="title"/>
          </p:nvPr>
        </p:nvSpPr>
        <p:spPr>
          <a:xfrm>
            <a:off x="457200" y="228600"/>
            <a:ext cx="7924800" cy="914400"/>
          </a:xfrm>
        </p:spPr>
        <p:txBody>
          <a:bodyPr/>
          <a:lstStyle/>
          <a:p>
            <a:pPr algn="l"/>
            <a:r>
              <a:rPr lang="en-US" sz="3600" b="1" dirty="0" smtClean="0">
                <a:latin typeface="+mj-lt"/>
              </a:rPr>
              <a:t>Stages of HIA: Screening  </a:t>
            </a:r>
            <a:endParaRPr lang="en-US" sz="3600" dirty="0">
              <a:latin typeface="+mj-lt"/>
            </a:endParaRPr>
          </a:p>
        </p:txBody>
      </p:sp>
      <p:sp>
        <p:nvSpPr>
          <p:cNvPr id="4" name="Content Placeholder 3"/>
          <p:cNvSpPr>
            <a:spLocks noGrp="1"/>
          </p:cNvSpPr>
          <p:nvPr>
            <p:ph idx="1"/>
          </p:nvPr>
        </p:nvSpPr>
        <p:spPr>
          <a:xfrm>
            <a:off x="457200" y="1066800"/>
            <a:ext cx="8229600" cy="1295400"/>
          </a:xfrm>
          <a:solidFill>
            <a:schemeClr val="accent3">
              <a:lumMod val="60000"/>
              <a:lumOff val="40000"/>
            </a:schemeClr>
          </a:solidFill>
          <a:ln>
            <a:noFill/>
          </a:ln>
        </p:spPr>
        <p:txBody>
          <a:bodyPr/>
          <a:lstStyle/>
          <a:p>
            <a:pPr marL="0" indent="0" eaLnBrk="1" hangingPunct="1">
              <a:buNone/>
            </a:pPr>
            <a:r>
              <a:rPr lang="en-US" sz="2400" b="1" dirty="0" smtClean="0">
                <a:latin typeface="+mj-lt"/>
              </a:rPr>
              <a:t>Purpose: </a:t>
            </a:r>
            <a:r>
              <a:rPr lang="en-US" sz="2400" dirty="0" smtClean="0">
                <a:latin typeface="+mj-lt"/>
              </a:rPr>
              <a:t>Determines whether a decision or proposal is likely to have health effects and whether the HIA will provide useful information to stakeholders/decision makers.</a:t>
            </a:r>
          </a:p>
        </p:txBody>
      </p:sp>
      <p:sp>
        <p:nvSpPr>
          <p:cNvPr id="6" name="TextBox 5"/>
          <p:cNvSpPr txBox="1"/>
          <p:nvPr/>
        </p:nvSpPr>
        <p:spPr>
          <a:xfrm>
            <a:off x="381000" y="2362200"/>
            <a:ext cx="8305800" cy="3924151"/>
          </a:xfrm>
          <a:prstGeom prst="rect">
            <a:avLst/>
          </a:prstGeom>
          <a:noFill/>
        </p:spPr>
        <p:txBody>
          <a:bodyPr wrap="square" rtlCol="0">
            <a:spAutoFit/>
          </a:bodyPr>
          <a:lstStyle/>
          <a:p>
            <a:pPr marL="342900" indent="-342900">
              <a:spcBef>
                <a:spcPts val="600"/>
              </a:spcBef>
              <a:spcAft>
                <a:spcPts val="600"/>
              </a:spcAft>
            </a:pPr>
            <a:r>
              <a:rPr lang="en-US" sz="2400" b="1" u="sng" dirty="0" smtClean="0">
                <a:solidFill>
                  <a:schemeClr val="tx1">
                    <a:lumMod val="75000"/>
                    <a:lumOff val="25000"/>
                  </a:schemeClr>
                </a:solidFill>
                <a:latin typeface="+mj-lt"/>
              </a:rPr>
              <a:t>BASIC CONSIDERATIONS</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mj-lt"/>
              </a:rPr>
              <a:t>Is there a </a:t>
            </a:r>
            <a:r>
              <a:rPr lang="en-US" sz="2000" b="1" dirty="0" smtClean="0">
                <a:solidFill>
                  <a:schemeClr val="tx1">
                    <a:lumMod val="75000"/>
                    <a:lumOff val="25000"/>
                  </a:schemeClr>
                </a:solidFill>
                <a:latin typeface="+mj-lt"/>
              </a:rPr>
              <a:t>DECISION</a:t>
            </a:r>
            <a:r>
              <a:rPr lang="en-US" sz="2000" dirty="0" smtClean="0">
                <a:solidFill>
                  <a:schemeClr val="tx1">
                    <a:lumMod val="75000"/>
                    <a:lumOff val="25000"/>
                  </a:schemeClr>
                </a:solidFill>
                <a:latin typeface="+mj-lt"/>
              </a:rPr>
              <a:t> regarding a policy, plan, or project, </a:t>
            </a:r>
            <a:r>
              <a:rPr lang="en-US" sz="2000" b="1" dirty="0" smtClean="0">
                <a:solidFill>
                  <a:schemeClr val="tx1">
                    <a:lumMod val="75000"/>
                    <a:lumOff val="25000"/>
                  </a:schemeClr>
                </a:solidFill>
                <a:latin typeface="+mj-lt"/>
              </a:rPr>
              <a:t>CURRENTLY UNDER CONSIDERATION </a:t>
            </a:r>
            <a:r>
              <a:rPr lang="en-US" sz="2000" dirty="0" smtClean="0">
                <a:solidFill>
                  <a:schemeClr val="tx1">
                    <a:lumMod val="75000"/>
                    <a:lumOff val="25000"/>
                  </a:schemeClr>
                </a:solidFill>
                <a:latin typeface="+mj-lt"/>
              </a:rPr>
              <a:t>whose outcomes are likely to impact health?</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mj-lt"/>
              </a:rPr>
              <a:t>Does the decision-making </a:t>
            </a:r>
            <a:r>
              <a:rPr lang="en-US" sz="2000" b="1" dirty="0" smtClean="0">
                <a:solidFill>
                  <a:schemeClr val="tx1">
                    <a:lumMod val="75000"/>
                    <a:lumOff val="25000"/>
                  </a:schemeClr>
                </a:solidFill>
                <a:latin typeface="+mj-lt"/>
              </a:rPr>
              <a:t>PROCESS</a:t>
            </a:r>
            <a:r>
              <a:rPr lang="en-US" sz="2000" dirty="0" smtClean="0">
                <a:solidFill>
                  <a:schemeClr val="tx1">
                    <a:lumMod val="75000"/>
                    <a:lumOff val="25000"/>
                  </a:schemeClr>
                </a:solidFill>
                <a:latin typeface="+mj-lt"/>
              </a:rPr>
              <a:t> allow for input from an HIA?</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mj-lt"/>
              </a:rPr>
              <a:t>Would the HIA bring </a:t>
            </a:r>
            <a:r>
              <a:rPr lang="en-US" sz="2000" b="1" dirty="0" smtClean="0">
                <a:solidFill>
                  <a:schemeClr val="tx1">
                    <a:lumMod val="75000"/>
                    <a:lumOff val="25000"/>
                  </a:schemeClr>
                </a:solidFill>
                <a:latin typeface="+mj-lt"/>
              </a:rPr>
              <a:t>NEW INFORMATION </a:t>
            </a:r>
            <a:r>
              <a:rPr lang="en-US" sz="2000" dirty="0" smtClean="0">
                <a:solidFill>
                  <a:schemeClr val="tx1">
                    <a:lumMod val="75000"/>
                    <a:lumOff val="25000"/>
                  </a:schemeClr>
                </a:solidFill>
                <a:latin typeface="+mj-lt"/>
              </a:rPr>
              <a:t>to the decision-making process?</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mj-lt"/>
              </a:rPr>
              <a:t>Can the HIA be completed within the </a:t>
            </a:r>
            <a:r>
              <a:rPr lang="en-US" sz="2000" b="1" dirty="0" smtClean="0">
                <a:solidFill>
                  <a:schemeClr val="tx1">
                    <a:lumMod val="75000"/>
                    <a:lumOff val="25000"/>
                  </a:schemeClr>
                </a:solidFill>
                <a:latin typeface="+mj-lt"/>
              </a:rPr>
              <a:t>TIMELINE</a:t>
            </a:r>
            <a:r>
              <a:rPr lang="en-US" sz="2000" dirty="0" smtClean="0">
                <a:solidFill>
                  <a:schemeClr val="tx1">
                    <a:lumMod val="75000"/>
                    <a:lumOff val="25000"/>
                  </a:schemeClr>
                </a:solidFill>
                <a:latin typeface="+mj-lt"/>
              </a:rPr>
              <a:t> for the decision, and with the </a:t>
            </a:r>
            <a:r>
              <a:rPr lang="en-US" sz="2000" b="1" dirty="0" smtClean="0">
                <a:solidFill>
                  <a:schemeClr val="tx1">
                    <a:lumMod val="75000"/>
                    <a:lumOff val="25000"/>
                  </a:schemeClr>
                </a:solidFill>
                <a:latin typeface="+mj-lt"/>
              </a:rPr>
              <a:t>RESOURCES</a:t>
            </a:r>
            <a:r>
              <a:rPr lang="en-US" sz="2000" dirty="0" smtClean="0">
                <a:solidFill>
                  <a:schemeClr val="tx1">
                    <a:lumMod val="75000"/>
                    <a:lumOff val="25000"/>
                  </a:schemeClr>
                </a:solidFill>
                <a:latin typeface="+mj-lt"/>
              </a:rPr>
              <a:t> available?</a:t>
            </a:r>
          </a:p>
          <a:p>
            <a:pPr marL="342900" indent="-342900">
              <a:buFontTx/>
              <a:buAutoNum type="arabicPeriod"/>
            </a:pPr>
            <a:endParaRPr lang="en-US" sz="2000" dirty="0" smtClean="0">
              <a:solidFill>
                <a:schemeClr val="tx1">
                  <a:lumMod val="75000"/>
                  <a:lumOff val="2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1143000"/>
            <a:ext cx="6248400" cy="923330"/>
          </a:xfrm>
          <a:prstGeom prst="rect">
            <a:avLst/>
          </a:prstGeom>
          <a:noFill/>
        </p:spPr>
        <p:txBody>
          <a:bodyPr>
            <a:spAutoFit/>
          </a:bodyPr>
          <a:lstStyle/>
          <a:p>
            <a:endParaRPr lang="en-US" dirty="0">
              <a:solidFill>
                <a:prstClr val="black"/>
              </a:solidFill>
              <a:latin typeface="Calibri" pitchFamily="-96" charset="0"/>
            </a:endParaRPr>
          </a:p>
          <a:p>
            <a:endParaRPr lang="en-US" dirty="0">
              <a:solidFill>
                <a:prstClr val="black"/>
              </a:solidFill>
              <a:latin typeface="Calibri" pitchFamily="-96" charset="0"/>
            </a:endParaRPr>
          </a:p>
          <a:p>
            <a:endParaRPr lang="en-US" dirty="0">
              <a:solidFill>
                <a:prstClr val="black"/>
              </a:solidFill>
              <a:latin typeface="Calibri" pitchFamily="-96" charset="0"/>
            </a:endParaRPr>
          </a:p>
        </p:txBody>
      </p:sp>
      <p:sp>
        <p:nvSpPr>
          <p:cNvPr id="3" name="Title 2"/>
          <p:cNvSpPr>
            <a:spLocks noGrp="1"/>
          </p:cNvSpPr>
          <p:nvPr>
            <p:ph type="title"/>
          </p:nvPr>
        </p:nvSpPr>
        <p:spPr>
          <a:xfrm>
            <a:off x="609600" y="76200"/>
            <a:ext cx="7924800" cy="914400"/>
          </a:xfrm>
        </p:spPr>
        <p:txBody>
          <a:bodyPr/>
          <a:lstStyle/>
          <a:p>
            <a:pPr algn="l"/>
            <a:r>
              <a:rPr lang="en-US" sz="3600" b="1" dirty="0" smtClean="0"/>
              <a:t>Stages of HIA: Screening  </a:t>
            </a:r>
            <a:endParaRPr lang="en-US" sz="3600" dirty="0"/>
          </a:p>
        </p:txBody>
      </p:sp>
      <p:sp>
        <p:nvSpPr>
          <p:cNvPr id="6" name="TextBox 5"/>
          <p:cNvSpPr txBox="1"/>
          <p:nvPr/>
        </p:nvSpPr>
        <p:spPr>
          <a:xfrm>
            <a:off x="533400" y="838200"/>
            <a:ext cx="8305800" cy="5539978"/>
          </a:xfrm>
          <a:prstGeom prst="rect">
            <a:avLst/>
          </a:prstGeom>
          <a:noFill/>
        </p:spPr>
        <p:txBody>
          <a:bodyPr wrap="square" rtlCol="0">
            <a:spAutoFit/>
          </a:bodyPr>
          <a:lstStyle/>
          <a:p>
            <a:pPr marL="342900" indent="-342900">
              <a:spcBef>
                <a:spcPts val="600"/>
              </a:spcBef>
              <a:spcAft>
                <a:spcPts val="600"/>
              </a:spcAft>
            </a:pPr>
            <a:r>
              <a:rPr lang="en-US" sz="2400" b="1" u="sng" dirty="0" smtClean="0">
                <a:solidFill>
                  <a:schemeClr val="tx1">
                    <a:lumMod val="75000"/>
                    <a:lumOff val="25000"/>
                  </a:schemeClr>
                </a:solidFill>
                <a:latin typeface="Calibri"/>
              </a:rPr>
              <a:t>ADDITIONAL CONSIDERATIONS</a:t>
            </a:r>
          </a:p>
          <a:p>
            <a:pPr marL="341313" indent="-341313">
              <a:spcBef>
                <a:spcPts val="600"/>
              </a:spcBef>
              <a:spcAft>
                <a:spcPts val="600"/>
              </a:spcAft>
              <a:buFontTx/>
              <a:buAutoNum type="arabicPeriod"/>
            </a:pPr>
            <a:r>
              <a:rPr lang="en-US" sz="2000" dirty="0" smtClean="0">
                <a:solidFill>
                  <a:schemeClr val="tx1">
                    <a:lumMod val="75000"/>
                    <a:lumOff val="25000"/>
                  </a:schemeClr>
                </a:solidFill>
                <a:latin typeface="Calibri"/>
              </a:rPr>
              <a:t>What is the likelihood that the HIA findings and recommendations will </a:t>
            </a:r>
            <a:r>
              <a:rPr lang="en-US" sz="2000" b="1" dirty="0" smtClean="0">
                <a:solidFill>
                  <a:schemeClr val="tx1">
                    <a:lumMod val="75000"/>
                    <a:lumOff val="25000"/>
                  </a:schemeClr>
                </a:solidFill>
                <a:latin typeface="Calibri"/>
              </a:rPr>
              <a:t>RECEIVE CONSIDERATION</a:t>
            </a:r>
            <a:r>
              <a:rPr lang="en-US" sz="2000" dirty="0" smtClean="0">
                <a:solidFill>
                  <a:schemeClr val="tx1">
                    <a:lumMod val="75000"/>
                    <a:lumOff val="25000"/>
                  </a:schemeClr>
                </a:solidFill>
                <a:latin typeface="Calibri"/>
              </a:rPr>
              <a:t> by decision-makers?</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Calibri"/>
              </a:rPr>
              <a:t>What are the </a:t>
            </a:r>
            <a:r>
              <a:rPr lang="en-US" sz="2000" b="1" dirty="0" smtClean="0">
                <a:solidFill>
                  <a:schemeClr val="tx1">
                    <a:lumMod val="75000"/>
                    <a:lumOff val="25000"/>
                  </a:schemeClr>
                </a:solidFill>
                <a:latin typeface="Calibri"/>
              </a:rPr>
              <a:t>PRIMARY HEALTH DETERMINANTS</a:t>
            </a:r>
            <a:r>
              <a:rPr lang="en-US" sz="2000" dirty="0" smtClean="0">
                <a:solidFill>
                  <a:schemeClr val="tx1">
                    <a:lumMod val="75000"/>
                    <a:lumOff val="25000"/>
                  </a:schemeClr>
                </a:solidFill>
                <a:latin typeface="Calibri"/>
              </a:rPr>
              <a:t> likely to be impacted by the decision?  </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Calibri"/>
              </a:rPr>
              <a:t>Are there other </a:t>
            </a:r>
            <a:r>
              <a:rPr lang="en-US" sz="2000" b="1" dirty="0" smtClean="0">
                <a:solidFill>
                  <a:schemeClr val="tx1">
                    <a:lumMod val="75000"/>
                    <a:lumOff val="25000"/>
                  </a:schemeClr>
                </a:solidFill>
                <a:latin typeface="Calibri"/>
              </a:rPr>
              <a:t>STAKEHOLDERS</a:t>
            </a:r>
            <a:r>
              <a:rPr lang="en-US" sz="2000" dirty="0" smtClean="0">
                <a:solidFill>
                  <a:schemeClr val="tx1">
                    <a:lumMod val="75000"/>
                    <a:lumOff val="25000"/>
                  </a:schemeClr>
                </a:solidFill>
                <a:latin typeface="Calibri"/>
              </a:rPr>
              <a:t> who are willing and able to participate in the HIA?</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Calibri"/>
              </a:rPr>
              <a:t>Does this HIA have the potential to </a:t>
            </a:r>
            <a:r>
              <a:rPr lang="en-US" sz="2000" b="1" dirty="0" smtClean="0">
                <a:solidFill>
                  <a:schemeClr val="tx1">
                    <a:lumMod val="75000"/>
                    <a:lumOff val="25000"/>
                  </a:schemeClr>
                </a:solidFill>
                <a:latin typeface="Calibri"/>
              </a:rPr>
              <a:t>INCREASE PARTNERSHIPS, VISIBILITY, AND SUPPORT</a:t>
            </a:r>
            <a:r>
              <a:rPr lang="en-US" sz="2000" dirty="0" smtClean="0">
                <a:solidFill>
                  <a:schemeClr val="tx1">
                    <a:lumMod val="75000"/>
                    <a:lumOff val="25000"/>
                  </a:schemeClr>
                </a:solidFill>
                <a:latin typeface="Calibri"/>
              </a:rPr>
              <a:t> for future HIAs and other Health in All Policies efforts in your region?</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Calibri"/>
              </a:rPr>
              <a:t>Is there the potential for </a:t>
            </a:r>
            <a:r>
              <a:rPr lang="en-US" sz="2000" b="1" dirty="0" smtClean="0">
                <a:solidFill>
                  <a:schemeClr val="tx1">
                    <a:lumMod val="75000"/>
                    <a:lumOff val="25000"/>
                  </a:schemeClr>
                </a:solidFill>
                <a:latin typeface="Calibri"/>
              </a:rPr>
              <a:t>VULNERABLE POPULATIONS </a:t>
            </a:r>
            <a:r>
              <a:rPr lang="en-US" sz="2000" dirty="0" smtClean="0">
                <a:solidFill>
                  <a:schemeClr val="tx1">
                    <a:lumMod val="75000"/>
                    <a:lumOff val="25000"/>
                  </a:schemeClr>
                </a:solidFill>
                <a:latin typeface="Calibri"/>
              </a:rPr>
              <a:t>to be more adversely affected than others?</a:t>
            </a:r>
          </a:p>
          <a:p>
            <a:pPr marL="342900" indent="-342900">
              <a:spcBef>
                <a:spcPts val="600"/>
              </a:spcBef>
              <a:spcAft>
                <a:spcPts val="600"/>
              </a:spcAft>
              <a:buFontTx/>
              <a:buAutoNum type="arabicPeriod"/>
            </a:pPr>
            <a:r>
              <a:rPr lang="en-US" sz="2000" dirty="0" smtClean="0">
                <a:solidFill>
                  <a:schemeClr val="tx1">
                    <a:lumMod val="75000"/>
                    <a:lumOff val="25000"/>
                  </a:schemeClr>
                </a:solidFill>
                <a:latin typeface="Calibri"/>
              </a:rPr>
              <a:t>Has a group or organization </a:t>
            </a:r>
            <a:r>
              <a:rPr lang="en-US" sz="2000" b="1" dirty="0" smtClean="0">
                <a:solidFill>
                  <a:schemeClr val="tx1">
                    <a:lumMod val="75000"/>
                    <a:lumOff val="25000"/>
                  </a:schemeClr>
                </a:solidFill>
                <a:latin typeface="Calibri"/>
              </a:rPr>
              <a:t>REQUESTED</a:t>
            </a:r>
            <a:r>
              <a:rPr lang="en-US" sz="2000" dirty="0" smtClean="0">
                <a:solidFill>
                  <a:schemeClr val="tx1">
                    <a:lumMod val="75000"/>
                    <a:lumOff val="25000"/>
                  </a:schemeClr>
                </a:solidFill>
                <a:latin typeface="Calibri"/>
              </a:rPr>
              <a:t> an HIA on a particular decision?</a:t>
            </a:r>
          </a:p>
          <a:p>
            <a:pPr marL="342900" indent="-342900">
              <a:spcBef>
                <a:spcPts val="600"/>
              </a:spcBef>
              <a:spcAft>
                <a:spcPts val="600"/>
              </a:spcAft>
              <a:buFontTx/>
              <a:buAutoNum type="arabicPeriod"/>
            </a:pPr>
            <a:endParaRPr lang="en-US" sz="2000" dirty="0" smtClean="0">
              <a:solidFill>
                <a:schemeClr val="tx1">
                  <a:lumMod val="75000"/>
                  <a:lumOff val="25000"/>
                </a:schemeClr>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381000" y="1041022"/>
            <a:ext cx="8305800" cy="5386090"/>
          </a:xfrm>
          <a:prstGeom prst="rect">
            <a:avLst/>
          </a:prstGeom>
          <a:noFill/>
          <a:ln w="9525">
            <a:noFill/>
            <a:miter lim="800000"/>
            <a:headEnd/>
            <a:tailEnd/>
          </a:ln>
        </p:spPr>
        <p:txBody>
          <a:bodyPr wrap="square">
            <a:spAutoFit/>
          </a:bodyPr>
          <a:lstStyle/>
          <a:p>
            <a:pPr marL="514350" lvl="0" indent="-514350">
              <a:spcBef>
                <a:spcPts val="1200"/>
              </a:spcBef>
              <a:spcAft>
                <a:spcPts val="1200"/>
              </a:spcAft>
            </a:pPr>
            <a:r>
              <a:rPr lang="en-US" sz="2800" b="1" dirty="0" smtClean="0">
                <a:solidFill>
                  <a:srgbClr val="404040"/>
                </a:solidFill>
                <a:cs typeface="ＭＳ Ｐゴシック"/>
              </a:rPr>
              <a:t>Why an HIA on rental housing inspections?</a:t>
            </a:r>
            <a:endParaRPr lang="en-US" sz="2800" dirty="0" smtClean="0">
              <a:solidFill>
                <a:srgbClr val="404040"/>
              </a:solidFill>
              <a:ea typeface="ＭＳ Ｐゴシック" pitchFamily="-96" charset="-128"/>
            </a:endParaRPr>
          </a:p>
          <a:p>
            <a:pPr marL="514350" indent="-514350" defTabSz="914400" fontAlgn="base">
              <a:spcBef>
                <a:spcPts val="1200"/>
              </a:spcBef>
              <a:spcAft>
                <a:spcPts val="1200"/>
              </a:spcAft>
              <a:buFont typeface="+mj-lt"/>
              <a:buAutoNum type="arabicPeriod"/>
            </a:pPr>
            <a:r>
              <a:rPr lang="en-US" sz="2800" dirty="0" smtClean="0">
                <a:solidFill>
                  <a:srgbClr val="404040"/>
                </a:solidFill>
                <a:ea typeface="ＭＳ Ｐゴシック" pitchFamily="-96" charset="-128"/>
              </a:rPr>
              <a:t>Housing = Health</a:t>
            </a:r>
          </a:p>
          <a:p>
            <a:pPr marL="514350" indent="-514350" defTabSz="914400" fontAlgn="base">
              <a:spcBef>
                <a:spcPts val="1200"/>
              </a:spcBef>
              <a:spcAft>
                <a:spcPts val="1200"/>
              </a:spcAft>
              <a:buFont typeface="+mj-lt"/>
              <a:buAutoNum type="arabicPeriod"/>
            </a:pPr>
            <a:r>
              <a:rPr lang="en-US" sz="2800" dirty="0" smtClean="0">
                <a:solidFill>
                  <a:srgbClr val="404040"/>
                </a:solidFill>
                <a:ea typeface="ＭＳ Ｐゴシック" pitchFamily="-96" charset="-128"/>
              </a:rPr>
              <a:t>Equity considerations</a:t>
            </a:r>
          </a:p>
          <a:p>
            <a:pPr marL="514350" indent="-514350" defTabSz="914400" fontAlgn="base">
              <a:spcBef>
                <a:spcPts val="1200"/>
              </a:spcBef>
              <a:spcAft>
                <a:spcPts val="1200"/>
              </a:spcAft>
              <a:buFont typeface="+mj-lt"/>
              <a:buAutoNum type="arabicPeriod"/>
            </a:pPr>
            <a:r>
              <a:rPr lang="en-US" sz="2800" dirty="0" smtClean="0">
                <a:solidFill>
                  <a:srgbClr val="404040"/>
                </a:solidFill>
                <a:ea typeface="ＭＳ Ｐゴシック" pitchFamily="-96" charset="-128"/>
              </a:rPr>
              <a:t>Inspections funding is often the first to go</a:t>
            </a:r>
          </a:p>
          <a:p>
            <a:pPr marL="514350" indent="-514350" defTabSz="914400" fontAlgn="base">
              <a:spcBef>
                <a:spcPts val="1200"/>
              </a:spcBef>
              <a:spcAft>
                <a:spcPts val="1200"/>
              </a:spcAft>
              <a:buFont typeface="+mj-lt"/>
              <a:buAutoNum type="arabicPeriod"/>
            </a:pPr>
            <a:r>
              <a:rPr lang="en-US" sz="2800" dirty="0" smtClean="0">
                <a:solidFill>
                  <a:srgbClr val="404040"/>
                </a:solidFill>
                <a:ea typeface="ＭＳ Ｐゴシック" pitchFamily="-96" charset="-128"/>
              </a:rPr>
              <a:t>Need to evaluate data regarding effectiveness of different inspections models</a:t>
            </a:r>
          </a:p>
          <a:p>
            <a:pPr marL="514350" indent="-514350" defTabSz="914400" fontAlgn="base">
              <a:spcBef>
                <a:spcPts val="1200"/>
              </a:spcBef>
              <a:spcAft>
                <a:spcPts val="1200"/>
              </a:spcAft>
              <a:buFont typeface="+mj-lt"/>
              <a:buAutoNum type="arabicPeriod"/>
            </a:pPr>
            <a:r>
              <a:rPr lang="en-US" sz="2800" dirty="0" smtClean="0">
                <a:solidFill>
                  <a:srgbClr val="404040"/>
                </a:solidFill>
                <a:ea typeface="ＭＳ Ｐゴシック" pitchFamily="-96" charset="-128"/>
              </a:rPr>
              <a:t>Stakeholder interest/support</a:t>
            </a:r>
          </a:p>
          <a:p>
            <a:pPr marL="514350" indent="-514350" defTabSz="914400" fontAlgn="base">
              <a:spcBef>
                <a:spcPts val="1200"/>
              </a:spcBef>
              <a:spcAft>
                <a:spcPts val="1200"/>
              </a:spcAft>
            </a:pPr>
            <a:endParaRPr lang="en-US" sz="2800" dirty="0" smtClean="0">
              <a:solidFill>
                <a:srgbClr val="404040"/>
              </a:solidFill>
              <a:ea typeface="ＭＳ Ｐゴシック" pitchFamily="-96" charset="-128"/>
            </a:endParaRPr>
          </a:p>
        </p:txBody>
      </p:sp>
      <p:sp>
        <p:nvSpPr>
          <p:cNvPr id="4" name="Title 1"/>
          <p:cNvSpPr txBox="1">
            <a:spLocks/>
          </p:cNvSpPr>
          <p:nvPr/>
        </p:nvSpPr>
        <p:spPr>
          <a:xfrm>
            <a:off x="381000" y="104174"/>
            <a:ext cx="8404184" cy="88642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177BF"/>
              </a:solidFill>
              <a:effectLst/>
              <a:uLnTx/>
              <a:uFillTx/>
              <a:latin typeface="+mj-lt"/>
              <a:ea typeface="+mj-ea"/>
              <a:cs typeface="ＭＳ Ｐゴシック"/>
            </a:endParaRPr>
          </a:p>
        </p:txBody>
      </p:sp>
      <p:sp>
        <p:nvSpPr>
          <p:cNvPr id="6" name="Title 2"/>
          <p:cNvSpPr txBox="1">
            <a:spLocks/>
          </p:cNvSpPr>
          <p:nvPr/>
        </p:nvSpPr>
        <p:spPr bwMode="auto">
          <a:xfrm>
            <a:off x="457200" y="152400"/>
            <a:ext cx="79248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177BF"/>
                </a:solidFill>
                <a:effectLst/>
                <a:uLnTx/>
                <a:uFillTx/>
                <a:latin typeface="Arial" panose="020B0604020202020204" pitchFamily="34" charset="0"/>
                <a:ea typeface="+mj-ea"/>
                <a:cs typeface="+mj-cs"/>
              </a:rPr>
              <a:t>RHIP HIA: Screening  </a:t>
            </a:r>
            <a:endParaRPr kumimoji="0" lang="en-US" sz="3600" b="1" i="0" u="none" strike="noStrike" kern="0" cap="none" spc="0" normalizeH="0" baseline="0" noProof="0" dirty="0">
              <a:ln>
                <a:noFill/>
              </a:ln>
              <a:solidFill>
                <a:srgbClr val="0177BF"/>
              </a:solidFill>
              <a:effectLst/>
              <a:uLnTx/>
              <a:uFillTx/>
              <a:latin typeface="Arial" panose="020B0604020202020204" pitchFamily="34"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1143000"/>
            <a:ext cx="6248400" cy="1200328"/>
          </a:xfrm>
          <a:prstGeom prst="rect">
            <a:avLst/>
          </a:prstGeom>
          <a:noFill/>
        </p:spPr>
        <p:txBody>
          <a:bodyPr>
            <a:spAutoFit/>
          </a:bodyPr>
          <a:lstStyle/>
          <a:p>
            <a:endParaRPr lang="en-US" dirty="0">
              <a:solidFill>
                <a:prstClr val="black"/>
              </a:solidFill>
              <a:latin typeface="+mj-lt"/>
            </a:endParaRPr>
          </a:p>
          <a:p>
            <a:endParaRPr lang="en-US" dirty="0">
              <a:solidFill>
                <a:prstClr val="black"/>
              </a:solidFill>
              <a:latin typeface="+mj-lt"/>
            </a:endParaRPr>
          </a:p>
          <a:p>
            <a:endParaRPr lang="en-US" dirty="0">
              <a:solidFill>
                <a:prstClr val="black"/>
              </a:solidFill>
              <a:latin typeface="+mj-lt"/>
            </a:endParaRPr>
          </a:p>
        </p:txBody>
      </p:sp>
      <p:sp>
        <p:nvSpPr>
          <p:cNvPr id="3" name="Title 2"/>
          <p:cNvSpPr>
            <a:spLocks noGrp="1"/>
          </p:cNvSpPr>
          <p:nvPr>
            <p:ph type="title"/>
          </p:nvPr>
        </p:nvSpPr>
        <p:spPr>
          <a:xfrm>
            <a:off x="457200" y="228600"/>
            <a:ext cx="7924800" cy="914400"/>
          </a:xfrm>
        </p:spPr>
        <p:txBody>
          <a:bodyPr/>
          <a:lstStyle/>
          <a:p>
            <a:pPr algn="l"/>
            <a:r>
              <a:rPr lang="en-US" sz="3600" b="1" dirty="0" smtClean="0">
                <a:latin typeface="+mj-lt"/>
              </a:rPr>
              <a:t>Stages of HIA: Scoping  </a:t>
            </a:r>
            <a:endParaRPr lang="en-US" sz="3600" dirty="0">
              <a:latin typeface="+mj-lt"/>
            </a:endParaRPr>
          </a:p>
        </p:txBody>
      </p:sp>
      <p:sp>
        <p:nvSpPr>
          <p:cNvPr id="4" name="Content Placeholder 3"/>
          <p:cNvSpPr>
            <a:spLocks noGrp="1"/>
          </p:cNvSpPr>
          <p:nvPr>
            <p:ph idx="1"/>
          </p:nvPr>
        </p:nvSpPr>
        <p:spPr>
          <a:xfrm>
            <a:off x="381000" y="1143000"/>
            <a:ext cx="8229600" cy="1295400"/>
          </a:xfrm>
          <a:solidFill>
            <a:schemeClr val="accent3">
              <a:lumMod val="60000"/>
              <a:lumOff val="40000"/>
            </a:schemeClr>
          </a:solidFill>
        </p:spPr>
        <p:txBody>
          <a:bodyPr/>
          <a:lstStyle/>
          <a:p>
            <a:pPr marL="0" indent="0" eaLnBrk="1" hangingPunct="1">
              <a:buNone/>
            </a:pPr>
            <a:r>
              <a:rPr lang="en-US" sz="2400" b="1" dirty="0" smtClean="0">
                <a:solidFill>
                  <a:schemeClr val="tx1">
                    <a:lumMod val="75000"/>
                    <a:lumOff val="25000"/>
                  </a:schemeClr>
                </a:solidFill>
                <a:latin typeface="+mj-lt"/>
              </a:rPr>
              <a:t>Purpose</a:t>
            </a:r>
            <a:r>
              <a:rPr lang="en-US" sz="2400" dirty="0" smtClean="0">
                <a:solidFill>
                  <a:schemeClr val="tx1">
                    <a:lumMod val="75000"/>
                    <a:lumOff val="25000"/>
                  </a:schemeClr>
                </a:solidFill>
                <a:latin typeface="+mj-lt"/>
              </a:rPr>
              <a:t>: Establishes the scope of health effects that will be included in the HIA, the populations affected, the sources of data and the methods to be used.</a:t>
            </a:r>
          </a:p>
          <a:p>
            <a:pPr marL="465138" indent="-465138" eaLnBrk="1" hangingPunct="1">
              <a:buNone/>
            </a:pPr>
            <a:endParaRPr lang="en-US" sz="2400" dirty="0" smtClean="0">
              <a:solidFill>
                <a:schemeClr val="tx1">
                  <a:lumMod val="75000"/>
                  <a:lumOff val="25000"/>
                </a:schemeClr>
              </a:solidFill>
              <a:latin typeface="+mj-lt"/>
            </a:endParaRPr>
          </a:p>
        </p:txBody>
      </p:sp>
      <p:sp>
        <p:nvSpPr>
          <p:cNvPr id="5" name="Content Placeholder 3"/>
          <p:cNvSpPr txBox="1">
            <a:spLocks/>
          </p:cNvSpPr>
          <p:nvPr/>
        </p:nvSpPr>
        <p:spPr bwMode="auto">
          <a:xfrm>
            <a:off x="228600" y="2514600"/>
            <a:ext cx="7010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indent="-217488">
              <a:lnSpc>
                <a:spcPct val="150000"/>
              </a:lnSpc>
              <a:spcBef>
                <a:spcPct val="20000"/>
              </a:spcBef>
              <a:buFontTx/>
              <a:buChar char="•"/>
              <a:defRPr/>
            </a:pPr>
            <a:r>
              <a:rPr lang="en-US" sz="2400" b="1" dirty="0" smtClean="0">
                <a:solidFill>
                  <a:schemeClr val="tx1">
                    <a:lumMod val="75000"/>
                    <a:lumOff val="25000"/>
                  </a:schemeClr>
                </a:solidFill>
                <a:latin typeface="+mj-lt"/>
              </a:rPr>
              <a:t>Why</a:t>
            </a:r>
            <a:r>
              <a:rPr lang="en-US" sz="2400" dirty="0" smtClean="0">
                <a:solidFill>
                  <a:schemeClr val="tx1">
                    <a:lumMod val="75000"/>
                    <a:lumOff val="25000"/>
                  </a:schemeClr>
                </a:solidFill>
                <a:latin typeface="+mj-lt"/>
              </a:rPr>
              <a:t> are we doing the HIA? </a:t>
            </a:r>
            <a:endParaRPr lang="en-US" sz="2400" b="1" dirty="0" smtClean="0">
              <a:solidFill>
                <a:schemeClr val="tx1">
                  <a:lumMod val="75000"/>
                  <a:lumOff val="25000"/>
                </a:schemeClr>
              </a:solidFill>
              <a:latin typeface="+mj-lt"/>
            </a:endParaRPr>
          </a:p>
          <a:p>
            <a:pPr marL="231775" indent="-217488">
              <a:lnSpc>
                <a:spcPct val="150000"/>
              </a:lnSpc>
              <a:spcBef>
                <a:spcPct val="20000"/>
              </a:spcBef>
              <a:buFontTx/>
              <a:buChar char="•"/>
              <a:defRPr/>
            </a:pPr>
            <a:r>
              <a:rPr lang="en-US" sz="2400" b="1" dirty="0" smtClean="0">
                <a:solidFill>
                  <a:schemeClr val="tx1">
                    <a:lumMod val="75000"/>
                    <a:lumOff val="25000"/>
                  </a:schemeClr>
                </a:solidFill>
                <a:latin typeface="+mj-lt"/>
              </a:rPr>
              <a:t>How </a:t>
            </a:r>
            <a:r>
              <a:rPr lang="en-US" sz="2400" dirty="0" smtClean="0">
                <a:solidFill>
                  <a:schemeClr val="tx1">
                    <a:lumMod val="75000"/>
                    <a:lumOff val="25000"/>
                  </a:schemeClr>
                </a:solidFill>
                <a:latin typeface="+mj-lt"/>
              </a:rPr>
              <a:t>will the decision impact population health?</a:t>
            </a:r>
          </a:p>
          <a:p>
            <a:pPr marL="231775" indent="-217488">
              <a:lnSpc>
                <a:spcPct val="150000"/>
              </a:lnSpc>
              <a:spcBef>
                <a:spcPct val="20000"/>
              </a:spcBef>
              <a:buFontTx/>
              <a:buChar char="•"/>
              <a:defRPr/>
            </a:pPr>
            <a:r>
              <a:rPr lang="en-US" sz="2400" b="1" dirty="0" smtClean="0">
                <a:solidFill>
                  <a:schemeClr val="tx1">
                    <a:lumMod val="75000"/>
                    <a:lumOff val="25000"/>
                  </a:schemeClr>
                </a:solidFill>
                <a:latin typeface="+mj-lt"/>
              </a:rPr>
              <a:t>Who</a:t>
            </a:r>
            <a:r>
              <a:rPr lang="en-US" sz="2400" dirty="0" smtClean="0">
                <a:solidFill>
                  <a:schemeClr val="tx1">
                    <a:lumMod val="75000"/>
                    <a:lumOff val="25000"/>
                  </a:schemeClr>
                </a:solidFill>
                <a:latin typeface="+mj-lt"/>
              </a:rPr>
              <a:t> will be impacted by the decision?</a:t>
            </a:r>
          </a:p>
          <a:p>
            <a:pPr marL="231775" indent="-217488">
              <a:lnSpc>
                <a:spcPct val="150000"/>
              </a:lnSpc>
              <a:spcBef>
                <a:spcPct val="20000"/>
              </a:spcBef>
              <a:buFontTx/>
              <a:buChar char="•"/>
              <a:defRPr/>
            </a:pPr>
            <a:r>
              <a:rPr lang="en-US" sz="2400" b="1" dirty="0" smtClean="0">
                <a:solidFill>
                  <a:schemeClr val="tx1">
                    <a:lumMod val="75000"/>
                    <a:lumOff val="25000"/>
                  </a:schemeClr>
                </a:solidFill>
                <a:latin typeface="+mj-lt"/>
              </a:rPr>
              <a:t>Who</a:t>
            </a:r>
            <a:r>
              <a:rPr lang="en-US" sz="2400" dirty="0" smtClean="0">
                <a:solidFill>
                  <a:schemeClr val="tx1">
                    <a:lumMod val="75000"/>
                    <a:lumOff val="25000"/>
                  </a:schemeClr>
                </a:solidFill>
                <a:latin typeface="+mj-lt"/>
              </a:rPr>
              <a:t> will be involved in conducting the HIA?</a:t>
            </a:r>
          </a:p>
          <a:p>
            <a:pPr marL="231775" indent="-217488">
              <a:lnSpc>
                <a:spcPct val="150000"/>
              </a:lnSpc>
              <a:spcBef>
                <a:spcPct val="20000"/>
              </a:spcBef>
              <a:buFontTx/>
              <a:buChar char="•"/>
              <a:defRPr/>
            </a:pPr>
            <a:r>
              <a:rPr lang="en-US" sz="2400" b="1" dirty="0" smtClean="0">
                <a:solidFill>
                  <a:schemeClr val="tx1">
                    <a:lumMod val="75000"/>
                    <a:lumOff val="25000"/>
                  </a:schemeClr>
                </a:solidFill>
                <a:latin typeface="+mj-lt"/>
              </a:rPr>
              <a:t>How </a:t>
            </a:r>
            <a:r>
              <a:rPr lang="en-US" sz="2400" dirty="0" smtClean="0">
                <a:solidFill>
                  <a:schemeClr val="tx1">
                    <a:lumMod val="75000"/>
                    <a:lumOff val="25000"/>
                  </a:schemeClr>
                </a:solidFill>
                <a:latin typeface="+mj-lt"/>
              </a:rPr>
              <a:t>will you assess the health impacts? </a:t>
            </a:r>
            <a:endParaRPr lang="en-US" sz="2400" b="1" dirty="0" smtClean="0">
              <a:solidFill>
                <a:schemeClr val="tx1">
                  <a:lumMod val="75000"/>
                  <a:lumOff val="25000"/>
                </a:schemeClr>
              </a:solidFill>
              <a:latin typeface="+mj-lt"/>
            </a:endParaRPr>
          </a:p>
          <a:p>
            <a:pPr marL="6350" indent="7938">
              <a:spcBef>
                <a:spcPct val="20000"/>
              </a:spcBef>
              <a:buFontTx/>
              <a:buChar char="•"/>
              <a:defRPr/>
            </a:pPr>
            <a:endParaRPr lang="en-US" sz="2400" dirty="0" smtClean="0">
              <a:solidFill>
                <a:schemeClr val="tx1">
                  <a:lumMod val="75000"/>
                  <a:lumOff val="25000"/>
                </a:schemeClr>
              </a:solidFill>
              <a:latin typeface="+mj-lt"/>
            </a:endParaRPr>
          </a:p>
          <a:p>
            <a:pPr marL="342900" indent="-342900" eaLnBrk="0" hangingPunct="0">
              <a:spcBef>
                <a:spcPct val="20000"/>
              </a:spcBef>
              <a:buFont typeface="Arial" charset="0"/>
              <a:buChar char="•"/>
              <a:defRPr/>
            </a:pPr>
            <a:endParaRPr lang="en-US" sz="2400" dirty="0">
              <a:solidFill>
                <a:schemeClr val="tx1">
                  <a:lumMod val="75000"/>
                  <a:lumOff val="25000"/>
                </a:schemeClr>
              </a:solidFill>
              <a:latin typeface="+mj-lt"/>
            </a:endParaRPr>
          </a:p>
        </p:txBody>
      </p:sp>
      <p:pic>
        <p:nvPicPr>
          <p:cNvPr id="6" name="Picture 2" descr="C:\Users\Steve\Dropbox\HKHC\Images_Logos_etc\ROSE Photovoice projects\health amenities at LC\selected for captioning and gallery\paula.jpg"/>
          <p:cNvPicPr>
            <a:picLocks noChangeAspect="1" noChangeArrowheads="1"/>
          </p:cNvPicPr>
          <p:nvPr/>
        </p:nvPicPr>
        <p:blipFill>
          <a:blip r:embed="rId3" cstate="print"/>
          <a:srcRect r="44375"/>
          <a:stretch>
            <a:fillRect/>
          </a:stretch>
        </p:blipFill>
        <p:spPr bwMode="auto">
          <a:xfrm>
            <a:off x="7010400" y="2895600"/>
            <a:ext cx="2386189"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81000" y="104175"/>
            <a:ext cx="8404184" cy="6096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rPr>
              <a:t>R</a:t>
            </a:r>
            <a:r>
              <a:rPr lang="en-US" sz="4000" b="1" dirty="0" smtClean="0">
                <a:solidFill>
                  <a:srgbClr val="0177BF"/>
                </a:solidFill>
                <a:latin typeface="+mj-lt"/>
                <a:ea typeface="+mj-ea"/>
                <a:cs typeface="ＭＳ Ｐゴシック"/>
              </a:rPr>
              <a:t>HIP HIA: Scoping</a:t>
            </a:r>
            <a:endPar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endParaRPr>
          </a:p>
        </p:txBody>
      </p:sp>
      <p:sp>
        <p:nvSpPr>
          <p:cNvPr id="4" name="TextBox 4"/>
          <p:cNvSpPr txBox="1">
            <a:spLocks noChangeArrowheads="1"/>
          </p:cNvSpPr>
          <p:nvPr/>
        </p:nvSpPr>
        <p:spPr bwMode="auto">
          <a:xfrm>
            <a:off x="159153" y="1018572"/>
            <a:ext cx="8220918" cy="4031873"/>
          </a:xfrm>
          <a:prstGeom prst="rect">
            <a:avLst/>
          </a:prstGeom>
          <a:noFill/>
          <a:ln w="9525">
            <a:noFill/>
            <a:miter lim="800000"/>
            <a:headEnd/>
            <a:tailEnd/>
          </a:ln>
        </p:spPr>
        <p:txBody>
          <a:bodyPr wrap="square">
            <a:spAutoFit/>
          </a:bodyPr>
          <a:lstStyle/>
          <a:p>
            <a:pPr marL="514350" indent="-514350" defTabSz="914400" fontAlgn="base">
              <a:spcBef>
                <a:spcPts val="600"/>
              </a:spcBef>
              <a:spcAft>
                <a:spcPts val="600"/>
              </a:spcAft>
            </a:pPr>
            <a:r>
              <a:rPr lang="en-US" sz="2800" u="sng" dirty="0" smtClean="0">
                <a:solidFill>
                  <a:schemeClr val="tx1">
                    <a:lumMod val="75000"/>
                    <a:lumOff val="25000"/>
                  </a:schemeClr>
                </a:solidFill>
                <a:ea typeface="ＭＳ Ｐゴシック" pitchFamily="-96" charset="-128"/>
              </a:rPr>
              <a:t>Key questions:</a:t>
            </a:r>
          </a:p>
          <a:p>
            <a:pPr marL="514350" indent="-514350" defTabSz="914400" fontAlgn="base">
              <a:spcBef>
                <a:spcPts val="600"/>
              </a:spcBef>
              <a:spcAft>
                <a:spcPts val="600"/>
              </a:spcAft>
              <a:buFont typeface="+mj-lt"/>
              <a:buAutoNum type="arabicPeriod"/>
            </a:pPr>
            <a:r>
              <a:rPr lang="en-US" sz="2800" dirty="0" smtClean="0">
                <a:solidFill>
                  <a:schemeClr val="tx1">
                    <a:lumMod val="75000"/>
                    <a:lumOff val="25000"/>
                  </a:schemeClr>
                </a:solidFill>
                <a:ea typeface="ＭＳ Ｐゴシック" pitchFamily="-96" charset="-128"/>
              </a:rPr>
              <a:t>How do housing conditions and housing inspections impact health and health equity?</a:t>
            </a:r>
          </a:p>
          <a:p>
            <a:pPr marL="971550" lvl="1" indent="-514350" defTabSz="914400" fontAlgn="base">
              <a:spcBef>
                <a:spcPts val="600"/>
              </a:spcBef>
              <a:spcAft>
                <a:spcPts val="600"/>
              </a:spcAft>
              <a:buFont typeface="Arial" pitchFamily="34" charset="0"/>
              <a:buChar char="•"/>
            </a:pPr>
            <a:r>
              <a:rPr lang="en-US" sz="2400" i="1" dirty="0" smtClean="0">
                <a:solidFill>
                  <a:schemeClr val="tx1">
                    <a:lumMod val="75000"/>
                    <a:lumOff val="25000"/>
                  </a:schemeClr>
                </a:solidFill>
                <a:ea typeface="ＭＳ Ｐゴシック" pitchFamily="-96" charset="-128"/>
              </a:rPr>
              <a:t>Literature review; local case studies</a:t>
            </a:r>
          </a:p>
          <a:p>
            <a:pPr marL="514350" indent="-514350" defTabSz="914400" fontAlgn="base">
              <a:spcBef>
                <a:spcPts val="600"/>
              </a:spcBef>
              <a:spcAft>
                <a:spcPts val="600"/>
              </a:spcAft>
              <a:buFont typeface="+mj-lt"/>
              <a:buAutoNum type="arabicPeriod"/>
            </a:pPr>
            <a:r>
              <a:rPr lang="en-US" sz="2800" dirty="0" smtClean="0">
                <a:solidFill>
                  <a:schemeClr val="tx1">
                    <a:lumMod val="75000"/>
                    <a:lumOff val="25000"/>
                  </a:schemeClr>
                </a:solidFill>
                <a:ea typeface="ＭＳ Ｐゴシック" pitchFamily="-96" charset="-128"/>
              </a:rPr>
              <a:t>How would health and health equity be impacted by expansion or contraction of the enhanced inspections program?</a:t>
            </a:r>
          </a:p>
          <a:p>
            <a:pPr marL="971550" lvl="1" indent="-514350" defTabSz="914400" fontAlgn="base">
              <a:spcBef>
                <a:spcPts val="600"/>
              </a:spcBef>
              <a:spcAft>
                <a:spcPts val="600"/>
              </a:spcAft>
              <a:buFont typeface="Arial" pitchFamily="34" charset="0"/>
              <a:buChar char="•"/>
            </a:pPr>
            <a:r>
              <a:rPr lang="en-US" sz="2400" i="1" dirty="0" smtClean="0">
                <a:solidFill>
                  <a:schemeClr val="tx1">
                    <a:lumMod val="75000"/>
                    <a:lumOff val="25000"/>
                  </a:schemeClr>
                </a:solidFill>
                <a:ea typeface="ＭＳ Ｐゴシック" pitchFamily="-96" charset="-128"/>
              </a:rPr>
              <a:t>Quantitative analysis of BDS tracking data</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2"/>
          <p:cNvSpPr txBox="1">
            <a:spLocks/>
          </p:cNvSpPr>
          <p:nvPr/>
        </p:nvSpPr>
        <p:spPr bwMode="auto">
          <a:xfrm>
            <a:off x="304800" y="838200"/>
            <a:ext cx="1401500" cy="762000"/>
          </a:xfrm>
          <a:prstGeom prst="rect">
            <a:avLst/>
          </a:prstGeom>
          <a:solidFill>
            <a:schemeClr val="tx2">
              <a:lumMod val="20000"/>
              <a:lumOff val="80000"/>
            </a:schemeClr>
          </a:solidFill>
          <a:ln w="57150">
            <a:solidFill>
              <a:schemeClr val="accent6"/>
            </a:solidFill>
            <a:miter lim="800000"/>
            <a:headEnd/>
            <a:tailEnd/>
          </a:ln>
        </p:spPr>
        <p:txBody>
          <a:bodyPr/>
          <a:lstStyle/>
          <a:p>
            <a:pPr marL="50800" indent="-50800" defTabSz="914400" eaLnBrk="0" hangingPunct="0">
              <a:spcBef>
                <a:spcPct val="20000"/>
              </a:spcBef>
              <a:defRPr/>
            </a:pPr>
            <a:r>
              <a:rPr lang="en-US" sz="2000" b="1" dirty="0">
                <a:solidFill>
                  <a:prstClr val="black"/>
                </a:solidFill>
                <a:ea typeface="ＭＳ Ｐゴシック" pitchFamily="-96" charset="-128"/>
              </a:rPr>
              <a:t>Funding for RHIP</a:t>
            </a:r>
          </a:p>
        </p:txBody>
      </p:sp>
      <p:sp>
        <p:nvSpPr>
          <p:cNvPr id="5" name="TextBox 4"/>
          <p:cNvSpPr txBox="1"/>
          <p:nvPr/>
        </p:nvSpPr>
        <p:spPr>
          <a:xfrm>
            <a:off x="304800" y="3102114"/>
            <a:ext cx="1524000" cy="707886"/>
          </a:xfrm>
          <a:prstGeom prst="rect">
            <a:avLst/>
          </a:prstGeom>
          <a:solidFill>
            <a:schemeClr val="accent3">
              <a:lumMod val="20000"/>
              <a:lumOff val="80000"/>
            </a:schemeClr>
          </a:solidFill>
        </p:spPr>
        <p:txBody>
          <a:bodyPr wrap="square">
            <a:spAutoFit/>
          </a:bodyPr>
          <a:lstStyle/>
          <a:p>
            <a:pPr defTabSz="914400">
              <a:defRPr/>
            </a:pPr>
            <a:r>
              <a:rPr lang="en-US" sz="2000" dirty="0" smtClean="0">
                <a:solidFill>
                  <a:prstClr val="black"/>
                </a:solidFill>
                <a:ea typeface="ＭＳ Ｐゴシック" pitchFamily="-96" charset="-128"/>
              </a:rPr>
              <a:t>Housing inspections</a:t>
            </a:r>
            <a:endParaRPr lang="en-US" sz="2000" dirty="0">
              <a:solidFill>
                <a:prstClr val="black"/>
              </a:solidFill>
              <a:ea typeface="ＭＳ Ｐゴシック" pitchFamily="-96" charset="-128"/>
            </a:endParaRPr>
          </a:p>
        </p:txBody>
      </p:sp>
      <p:sp>
        <p:nvSpPr>
          <p:cNvPr id="8" name="TextBox 7"/>
          <p:cNvSpPr txBox="1"/>
          <p:nvPr/>
        </p:nvSpPr>
        <p:spPr>
          <a:xfrm>
            <a:off x="304800" y="5029200"/>
            <a:ext cx="2001838" cy="707886"/>
          </a:xfrm>
          <a:prstGeom prst="rect">
            <a:avLst/>
          </a:prstGeom>
          <a:solidFill>
            <a:schemeClr val="accent6">
              <a:lumMod val="60000"/>
              <a:lumOff val="40000"/>
            </a:schemeClr>
          </a:solidFill>
        </p:spPr>
        <p:txBody>
          <a:bodyPr>
            <a:spAutoFit/>
          </a:bodyPr>
          <a:lstStyle/>
          <a:p>
            <a:pPr defTabSz="914400">
              <a:defRPr/>
            </a:pPr>
            <a:r>
              <a:rPr lang="en-US" sz="2000" dirty="0">
                <a:solidFill>
                  <a:prstClr val="black"/>
                </a:solidFill>
                <a:ea typeface="ＭＳ Ｐゴシック" pitchFamily="-96" charset="-128"/>
              </a:rPr>
              <a:t>Housing conditions</a:t>
            </a:r>
          </a:p>
        </p:txBody>
      </p:sp>
      <p:sp>
        <p:nvSpPr>
          <p:cNvPr id="12" name="TextBox 11"/>
          <p:cNvSpPr txBox="1"/>
          <p:nvPr/>
        </p:nvSpPr>
        <p:spPr>
          <a:xfrm>
            <a:off x="3265486" y="2974437"/>
            <a:ext cx="2678113" cy="1015663"/>
          </a:xfrm>
          <a:prstGeom prst="rect">
            <a:avLst/>
          </a:prstGeom>
          <a:solidFill>
            <a:schemeClr val="accent4">
              <a:lumMod val="20000"/>
              <a:lumOff val="80000"/>
            </a:schemeClr>
          </a:solidFill>
        </p:spPr>
        <p:txBody>
          <a:bodyPr wrap="square">
            <a:spAutoFit/>
          </a:bodyPr>
          <a:lstStyle/>
          <a:p>
            <a:pPr defTabSz="914400"/>
            <a:r>
              <a:rPr lang="en-US" sz="2000" dirty="0">
                <a:solidFill>
                  <a:prstClr val="black"/>
                </a:solidFill>
              </a:rPr>
              <a:t>Exposure to physical hazards (fire, life, safety)</a:t>
            </a:r>
          </a:p>
        </p:txBody>
      </p:sp>
      <p:sp>
        <p:nvSpPr>
          <p:cNvPr id="13" name="TextBox 12"/>
          <p:cNvSpPr txBox="1"/>
          <p:nvPr/>
        </p:nvSpPr>
        <p:spPr>
          <a:xfrm>
            <a:off x="3220637" y="840125"/>
            <a:ext cx="2743200" cy="1323439"/>
          </a:xfrm>
          <a:prstGeom prst="rect">
            <a:avLst/>
          </a:prstGeom>
          <a:solidFill>
            <a:schemeClr val="accent4">
              <a:lumMod val="20000"/>
              <a:lumOff val="80000"/>
            </a:schemeClr>
          </a:solidFill>
        </p:spPr>
        <p:txBody>
          <a:bodyPr wrap="square">
            <a:spAutoFit/>
          </a:bodyPr>
          <a:lstStyle/>
          <a:p>
            <a:pPr defTabSz="914400"/>
            <a:r>
              <a:rPr lang="en-US" sz="2000" dirty="0">
                <a:solidFill>
                  <a:prstClr val="black"/>
                </a:solidFill>
              </a:rPr>
              <a:t>Exposure to indoor airborne pollutants</a:t>
            </a:r>
          </a:p>
          <a:p>
            <a:pPr defTabSz="914400">
              <a:buFont typeface="Arial" charset="0"/>
              <a:buChar char="•"/>
            </a:pPr>
            <a:r>
              <a:rPr lang="en-US" sz="2000" dirty="0">
                <a:solidFill>
                  <a:prstClr val="black"/>
                </a:solidFill>
              </a:rPr>
              <a:t>Mold</a:t>
            </a:r>
          </a:p>
          <a:p>
            <a:pPr defTabSz="914400">
              <a:buFont typeface="Arial" charset="0"/>
              <a:buChar char="•"/>
            </a:pPr>
            <a:r>
              <a:rPr lang="en-US" sz="2000" dirty="0">
                <a:solidFill>
                  <a:prstClr val="black"/>
                </a:solidFill>
              </a:rPr>
              <a:t>Gases (CO)</a:t>
            </a:r>
          </a:p>
        </p:txBody>
      </p:sp>
      <p:sp>
        <p:nvSpPr>
          <p:cNvPr id="15" name="TextBox 14"/>
          <p:cNvSpPr txBox="1"/>
          <p:nvPr/>
        </p:nvSpPr>
        <p:spPr>
          <a:xfrm>
            <a:off x="3303586" y="4821513"/>
            <a:ext cx="2640013" cy="1323439"/>
          </a:xfrm>
          <a:prstGeom prst="rect">
            <a:avLst/>
          </a:prstGeom>
          <a:solidFill>
            <a:schemeClr val="accent4">
              <a:lumMod val="20000"/>
              <a:lumOff val="80000"/>
            </a:schemeClr>
          </a:solidFill>
        </p:spPr>
        <p:txBody>
          <a:bodyPr wrap="square">
            <a:spAutoFit/>
          </a:bodyPr>
          <a:lstStyle/>
          <a:p>
            <a:pPr defTabSz="914400">
              <a:defRPr/>
            </a:pPr>
            <a:r>
              <a:rPr lang="en-US" sz="2000" dirty="0" smtClean="0">
                <a:solidFill>
                  <a:prstClr val="black"/>
                </a:solidFill>
                <a:ea typeface="ＭＳ Ｐゴシック" pitchFamily="-96" charset="-128"/>
              </a:rPr>
              <a:t>Sanitation</a:t>
            </a:r>
          </a:p>
          <a:p>
            <a:pPr defTabSz="914400">
              <a:buFont typeface="Arial" pitchFamily="34" charset="0"/>
              <a:buChar char="•"/>
              <a:defRPr/>
            </a:pPr>
            <a:r>
              <a:rPr lang="en-US" sz="2000" dirty="0" smtClean="0">
                <a:solidFill>
                  <a:prstClr val="black"/>
                </a:solidFill>
                <a:ea typeface="ＭＳ Ｐゴシック" pitchFamily="-96" charset="-128"/>
              </a:rPr>
              <a:t>Pests</a:t>
            </a:r>
            <a:r>
              <a:rPr lang="en-US" sz="2000" dirty="0">
                <a:solidFill>
                  <a:prstClr val="black"/>
                </a:solidFill>
                <a:ea typeface="ＭＳ Ｐゴシック" pitchFamily="-96" charset="-128"/>
              </a:rPr>
              <a:t> </a:t>
            </a:r>
            <a:r>
              <a:rPr lang="en-US" sz="2000" dirty="0" smtClean="0">
                <a:solidFill>
                  <a:prstClr val="black"/>
                </a:solidFill>
                <a:ea typeface="ＭＳ Ｐゴシック" pitchFamily="-96" charset="-128"/>
              </a:rPr>
              <a:t>(Bites, Vector-borne diseases)</a:t>
            </a:r>
          </a:p>
          <a:p>
            <a:pPr defTabSz="914400">
              <a:buFont typeface="Arial" pitchFamily="34" charset="0"/>
              <a:buChar char="•"/>
              <a:defRPr/>
            </a:pPr>
            <a:r>
              <a:rPr lang="en-US" sz="2000" dirty="0" smtClean="0">
                <a:solidFill>
                  <a:prstClr val="black"/>
                </a:solidFill>
                <a:ea typeface="ＭＳ Ｐゴシック" pitchFamily="-96" charset="-128"/>
              </a:rPr>
              <a:t>Sewage</a:t>
            </a:r>
            <a:endParaRPr lang="en-US" sz="2000" dirty="0">
              <a:solidFill>
                <a:prstClr val="black"/>
              </a:solidFill>
              <a:ea typeface="ＭＳ Ｐゴシック" pitchFamily="-96" charset="-128"/>
            </a:endParaRPr>
          </a:p>
        </p:txBody>
      </p:sp>
      <p:sp>
        <p:nvSpPr>
          <p:cNvPr id="19" name="TextBox 18"/>
          <p:cNvSpPr txBox="1"/>
          <p:nvPr/>
        </p:nvSpPr>
        <p:spPr>
          <a:xfrm>
            <a:off x="7010400" y="838200"/>
            <a:ext cx="2015925" cy="1631216"/>
          </a:xfrm>
          <a:prstGeom prst="rect">
            <a:avLst/>
          </a:prstGeom>
          <a:solidFill>
            <a:schemeClr val="accent2">
              <a:lumMod val="20000"/>
              <a:lumOff val="80000"/>
            </a:schemeClr>
          </a:solidFill>
        </p:spPr>
        <p:txBody>
          <a:bodyPr wrap="square">
            <a:spAutoFit/>
          </a:bodyPr>
          <a:lstStyle/>
          <a:p>
            <a:pPr defTabSz="914400">
              <a:defRPr/>
            </a:pPr>
            <a:r>
              <a:rPr lang="en-US" sz="2000" dirty="0">
                <a:solidFill>
                  <a:prstClr val="black"/>
                </a:solidFill>
                <a:ea typeface="ＭＳ Ｐゴシック" pitchFamily="-96" charset="-128"/>
              </a:rPr>
              <a:t>Asthma, allergies, headaches, reduced lung function</a:t>
            </a:r>
          </a:p>
        </p:txBody>
      </p:sp>
      <p:sp>
        <p:nvSpPr>
          <p:cNvPr id="21" name="TextBox 20"/>
          <p:cNvSpPr txBox="1"/>
          <p:nvPr/>
        </p:nvSpPr>
        <p:spPr>
          <a:xfrm>
            <a:off x="7010400" y="2911025"/>
            <a:ext cx="2017850" cy="1323439"/>
          </a:xfrm>
          <a:prstGeom prst="rect">
            <a:avLst/>
          </a:prstGeom>
          <a:solidFill>
            <a:schemeClr val="accent2">
              <a:lumMod val="20000"/>
              <a:lumOff val="80000"/>
            </a:schemeClr>
          </a:solidFill>
        </p:spPr>
        <p:txBody>
          <a:bodyPr wrap="square">
            <a:spAutoFit/>
          </a:bodyPr>
          <a:lstStyle/>
          <a:p>
            <a:pPr defTabSz="914400">
              <a:defRPr/>
            </a:pPr>
            <a:r>
              <a:rPr lang="en-US" sz="2000" dirty="0">
                <a:solidFill>
                  <a:prstClr val="black"/>
                </a:solidFill>
                <a:ea typeface="ＭＳ Ｐゴシック" pitchFamily="-96" charset="-128"/>
              </a:rPr>
              <a:t>Physical injuries from falls, burns, or electrocution</a:t>
            </a:r>
          </a:p>
        </p:txBody>
      </p:sp>
      <p:cxnSp>
        <p:nvCxnSpPr>
          <p:cNvPr id="26" name="Straight Arrow Connector 25"/>
          <p:cNvCxnSpPr>
            <a:stCxn id="8" idx="3"/>
            <a:endCxn id="13" idx="1"/>
          </p:cNvCxnSpPr>
          <p:nvPr/>
        </p:nvCxnSpPr>
        <p:spPr>
          <a:xfrm flipV="1">
            <a:off x="2306638" y="1501845"/>
            <a:ext cx="913999" cy="388129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3"/>
            <a:endCxn id="12" idx="1"/>
          </p:cNvCxnSpPr>
          <p:nvPr/>
        </p:nvCxnSpPr>
        <p:spPr>
          <a:xfrm flipV="1">
            <a:off x="2306638" y="3482269"/>
            <a:ext cx="958848" cy="190087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3"/>
            <a:endCxn id="15" idx="1"/>
          </p:cNvCxnSpPr>
          <p:nvPr/>
        </p:nvCxnSpPr>
        <p:spPr>
          <a:xfrm>
            <a:off x="2306638" y="5383143"/>
            <a:ext cx="996948" cy="10009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3"/>
            <a:endCxn id="19" idx="1"/>
          </p:cNvCxnSpPr>
          <p:nvPr/>
        </p:nvCxnSpPr>
        <p:spPr>
          <a:xfrm>
            <a:off x="5963837" y="1501845"/>
            <a:ext cx="1046563" cy="151963"/>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3"/>
            <a:endCxn id="21" idx="1"/>
          </p:cNvCxnSpPr>
          <p:nvPr/>
        </p:nvCxnSpPr>
        <p:spPr>
          <a:xfrm>
            <a:off x="5943599" y="3482269"/>
            <a:ext cx="1066801" cy="9047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010400" y="4572000"/>
            <a:ext cx="1981200" cy="1938992"/>
          </a:xfrm>
          <a:prstGeom prst="rect">
            <a:avLst/>
          </a:prstGeom>
          <a:solidFill>
            <a:schemeClr val="accent2">
              <a:lumMod val="20000"/>
              <a:lumOff val="80000"/>
            </a:schemeClr>
          </a:solidFill>
        </p:spPr>
        <p:txBody>
          <a:bodyPr wrap="square">
            <a:spAutoFit/>
          </a:bodyPr>
          <a:lstStyle/>
          <a:p>
            <a:pPr defTabSz="914400"/>
            <a:r>
              <a:rPr lang="en-US" sz="2000" dirty="0">
                <a:solidFill>
                  <a:prstClr val="black"/>
                </a:solidFill>
              </a:rPr>
              <a:t>Bites, vector-borne diseases, allergies, </a:t>
            </a:r>
            <a:r>
              <a:rPr lang="en-US" sz="2000" dirty="0" smtClean="0">
                <a:solidFill>
                  <a:prstClr val="black"/>
                </a:solidFill>
              </a:rPr>
              <a:t>asthma, bacterial illnesses</a:t>
            </a:r>
            <a:endParaRPr lang="en-US" sz="2000" dirty="0">
              <a:solidFill>
                <a:prstClr val="black"/>
              </a:solidFill>
            </a:endParaRPr>
          </a:p>
        </p:txBody>
      </p:sp>
      <p:cxnSp>
        <p:nvCxnSpPr>
          <p:cNvPr id="40" name="Straight Arrow Connector 39"/>
          <p:cNvCxnSpPr/>
          <p:nvPr/>
        </p:nvCxnSpPr>
        <p:spPr>
          <a:xfrm flipV="1">
            <a:off x="5943600" y="5619376"/>
            <a:ext cx="1066800" cy="9562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457201" y="4267198"/>
            <a:ext cx="1295398" cy="228601"/>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2514" name="TextBox 70"/>
          <p:cNvSpPr txBox="1">
            <a:spLocks noChangeArrowheads="1"/>
          </p:cNvSpPr>
          <p:nvPr/>
        </p:nvSpPr>
        <p:spPr bwMode="auto">
          <a:xfrm>
            <a:off x="1066800" y="76200"/>
            <a:ext cx="5715000" cy="400110"/>
          </a:xfrm>
          <a:prstGeom prst="rect">
            <a:avLst/>
          </a:prstGeom>
          <a:noFill/>
          <a:ln w="9525">
            <a:solidFill>
              <a:schemeClr val="tx1"/>
            </a:solidFill>
            <a:miter lim="800000"/>
            <a:headEnd/>
            <a:tailEnd/>
          </a:ln>
        </p:spPr>
        <p:txBody>
          <a:bodyPr wrap="square">
            <a:spAutoFit/>
          </a:bodyPr>
          <a:lstStyle/>
          <a:p>
            <a:pPr algn="ctr" defTabSz="914400"/>
            <a:r>
              <a:rPr lang="en-US" sz="2000" b="1" dirty="0">
                <a:solidFill>
                  <a:prstClr val="black"/>
                </a:solidFill>
              </a:rPr>
              <a:t>HEALTH </a:t>
            </a:r>
            <a:r>
              <a:rPr lang="en-US" sz="2000" b="1" dirty="0" smtClean="0">
                <a:solidFill>
                  <a:prstClr val="black"/>
                </a:solidFill>
              </a:rPr>
              <a:t>DETERMINANTS</a:t>
            </a:r>
            <a:endParaRPr lang="en-US" sz="2000" b="1" dirty="0">
              <a:solidFill>
                <a:prstClr val="black"/>
              </a:solidFill>
            </a:endParaRPr>
          </a:p>
        </p:txBody>
      </p:sp>
      <p:sp>
        <p:nvSpPr>
          <p:cNvPr id="62515" name="TextBox 71"/>
          <p:cNvSpPr txBox="1">
            <a:spLocks noChangeArrowheads="1"/>
          </p:cNvSpPr>
          <p:nvPr/>
        </p:nvSpPr>
        <p:spPr bwMode="auto">
          <a:xfrm>
            <a:off x="7162800" y="63500"/>
            <a:ext cx="1689100" cy="707886"/>
          </a:xfrm>
          <a:prstGeom prst="rect">
            <a:avLst/>
          </a:prstGeom>
          <a:noFill/>
          <a:ln w="9525">
            <a:solidFill>
              <a:schemeClr val="tx1"/>
            </a:solidFill>
            <a:miter lim="800000"/>
            <a:headEnd/>
            <a:tailEnd/>
          </a:ln>
        </p:spPr>
        <p:txBody>
          <a:bodyPr wrap="square">
            <a:spAutoFit/>
          </a:bodyPr>
          <a:lstStyle/>
          <a:p>
            <a:pPr algn="ctr" defTabSz="914400"/>
            <a:r>
              <a:rPr lang="en-US" sz="2000" b="1" dirty="0">
                <a:solidFill>
                  <a:prstClr val="black"/>
                </a:solidFill>
              </a:rPr>
              <a:t>HEALTH OUTCOMES</a:t>
            </a:r>
          </a:p>
        </p:txBody>
      </p:sp>
      <p:cxnSp>
        <p:nvCxnSpPr>
          <p:cNvPr id="86" name="Straight Arrow Connector 85"/>
          <p:cNvCxnSpPr>
            <a:endCxn id="5" idx="0"/>
          </p:cNvCxnSpPr>
          <p:nvPr/>
        </p:nvCxnSpPr>
        <p:spPr>
          <a:xfrm rot="16200000" flipH="1">
            <a:off x="277743" y="2313057"/>
            <a:ext cx="1501914" cy="762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1143000"/>
            <a:ext cx="6248400" cy="1200328"/>
          </a:xfrm>
          <a:prstGeom prst="rect">
            <a:avLst/>
          </a:prstGeom>
          <a:noFill/>
        </p:spPr>
        <p:txBody>
          <a:bodyPr>
            <a:spAutoFit/>
          </a:bodyPr>
          <a:lstStyle/>
          <a:p>
            <a:endParaRPr lang="en-US" dirty="0">
              <a:solidFill>
                <a:srgbClr val="404040"/>
              </a:solidFill>
              <a:latin typeface="Calibri" pitchFamily="-96" charset="0"/>
            </a:endParaRPr>
          </a:p>
          <a:p>
            <a:endParaRPr lang="en-US" dirty="0">
              <a:solidFill>
                <a:srgbClr val="404040"/>
              </a:solidFill>
              <a:latin typeface="Calibri" pitchFamily="-96" charset="0"/>
            </a:endParaRPr>
          </a:p>
          <a:p>
            <a:endParaRPr lang="en-US" dirty="0">
              <a:solidFill>
                <a:srgbClr val="404040"/>
              </a:solidFill>
              <a:latin typeface="Calibri" pitchFamily="-96" charset="0"/>
            </a:endParaRPr>
          </a:p>
        </p:txBody>
      </p:sp>
      <p:sp>
        <p:nvSpPr>
          <p:cNvPr id="3" name="Title 2"/>
          <p:cNvSpPr>
            <a:spLocks noGrp="1"/>
          </p:cNvSpPr>
          <p:nvPr>
            <p:ph type="title"/>
          </p:nvPr>
        </p:nvSpPr>
        <p:spPr/>
        <p:txBody>
          <a:bodyPr/>
          <a:lstStyle/>
          <a:p>
            <a:pPr algn="l"/>
            <a:r>
              <a:rPr lang="en-US" sz="3600" b="1" dirty="0" smtClean="0"/>
              <a:t>Stages of HIA: Assessment  </a:t>
            </a:r>
            <a:endParaRPr lang="en-US" sz="3600" dirty="0"/>
          </a:p>
        </p:txBody>
      </p:sp>
      <p:sp>
        <p:nvSpPr>
          <p:cNvPr id="4" name="Content Placeholder 3"/>
          <p:cNvSpPr>
            <a:spLocks noGrp="1"/>
          </p:cNvSpPr>
          <p:nvPr>
            <p:ph idx="1"/>
          </p:nvPr>
        </p:nvSpPr>
        <p:spPr>
          <a:xfrm>
            <a:off x="457200" y="1143000"/>
            <a:ext cx="8229600" cy="1371599"/>
          </a:xfrm>
          <a:solidFill>
            <a:schemeClr val="accent3">
              <a:lumMod val="60000"/>
              <a:lumOff val="40000"/>
            </a:schemeClr>
          </a:solidFill>
        </p:spPr>
        <p:txBody>
          <a:bodyPr/>
          <a:lstStyle/>
          <a:p>
            <a:pPr marL="0" indent="0" eaLnBrk="1" hangingPunct="1">
              <a:buNone/>
            </a:pPr>
            <a:r>
              <a:rPr lang="en-US" sz="2400" b="1" dirty="0" smtClean="0">
                <a:solidFill>
                  <a:srgbClr val="404040"/>
                </a:solidFill>
                <a:latin typeface="+mj-lt"/>
              </a:rPr>
              <a:t>Purpose</a:t>
            </a:r>
            <a:r>
              <a:rPr lang="en-US" sz="2400" dirty="0" smtClean="0">
                <a:solidFill>
                  <a:srgbClr val="404040"/>
                </a:solidFill>
                <a:latin typeface="+mj-lt"/>
              </a:rPr>
              <a:t>: Describes the baseline health status of the affected population; assesses and characterizes potential impacts of the decision.</a:t>
            </a:r>
          </a:p>
          <a:p>
            <a:pPr>
              <a:buNone/>
            </a:pPr>
            <a:endParaRPr lang="en-US" sz="2000" dirty="0">
              <a:solidFill>
                <a:srgbClr val="404040"/>
              </a:solidFill>
            </a:endParaRPr>
          </a:p>
        </p:txBody>
      </p:sp>
      <p:sp>
        <p:nvSpPr>
          <p:cNvPr id="5" name="Content Placeholder 3"/>
          <p:cNvSpPr txBox="1">
            <a:spLocks/>
          </p:cNvSpPr>
          <p:nvPr/>
        </p:nvSpPr>
        <p:spPr bwMode="auto">
          <a:xfrm>
            <a:off x="381000" y="2286000"/>
            <a:ext cx="8153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buFont typeface="Arial" charset="0"/>
              <a:buNone/>
              <a:defRPr/>
            </a:pPr>
            <a:endParaRPr lang="en-US" sz="2400" dirty="0" smtClean="0">
              <a:solidFill>
                <a:srgbClr val="404040"/>
              </a:solidFill>
              <a:latin typeface="Calibri" pitchFamily="-96" charset="0"/>
            </a:endParaRPr>
          </a:p>
          <a:p>
            <a:pPr marL="290513" indent="-290513" eaLnBrk="0" hangingPunct="0">
              <a:buFont typeface="Arial" charset="0"/>
              <a:buAutoNum type="arabicPeriod"/>
              <a:defRPr/>
            </a:pPr>
            <a:r>
              <a:rPr lang="en-US" sz="2400" b="1" dirty="0" smtClean="0">
                <a:solidFill>
                  <a:srgbClr val="404040"/>
                </a:solidFill>
                <a:latin typeface="Calibri" pitchFamily="-96" charset="0"/>
              </a:rPr>
              <a:t>Create a profile of the population affected and existing conditions of health determinants and health outcomes</a:t>
            </a:r>
            <a:r>
              <a:rPr lang="en-US" sz="2400" dirty="0" smtClean="0">
                <a:solidFill>
                  <a:srgbClr val="404040"/>
                </a:solidFill>
                <a:latin typeface="Calibri" pitchFamily="-96" charset="0"/>
              </a:rPr>
              <a:t>. </a:t>
            </a:r>
          </a:p>
          <a:p>
            <a:pPr eaLnBrk="0" hangingPunct="0">
              <a:buFont typeface="Arial" charset="0"/>
              <a:buNone/>
              <a:defRPr/>
            </a:pPr>
            <a:endParaRPr lang="en-US" sz="1000" dirty="0" smtClean="0">
              <a:solidFill>
                <a:srgbClr val="404040"/>
              </a:solidFill>
              <a:latin typeface="Calibri" pitchFamily="-96" charset="0"/>
            </a:endParaRPr>
          </a:p>
          <a:p>
            <a:pPr marL="290513" indent="-290513" eaLnBrk="0" hangingPunct="0">
              <a:buFont typeface="Arial" charset="0"/>
              <a:buNone/>
              <a:defRPr/>
            </a:pPr>
            <a:r>
              <a:rPr lang="en-US" sz="2400" b="1" dirty="0" smtClean="0">
                <a:solidFill>
                  <a:srgbClr val="404040"/>
                </a:solidFill>
                <a:latin typeface="Calibri" pitchFamily="-96" charset="0"/>
              </a:rPr>
              <a:t>2</a:t>
            </a:r>
            <a:r>
              <a:rPr lang="en-US" sz="2400" dirty="0" smtClean="0">
                <a:solidFill>
                  <a:srgbClr val="404040"/>
                </a:solidFill>
                <a:latin typeface="Calibri" pitchFamily="-96" charset="0"/>
              </a:rPr>
              <a:t>. </a:t>
            </a:r>
            <a:r>
              <a:rPr lang="en-US" sz="2400" b="1" dirty="0" smtClean="0">
                <a:solidFill>
                  <a:srgbClr val="404040"/>
                </a:solidFill>
                <a:latin typeface="Calibri" pitchFamily="-96" charset="0"/>
              </a:rPr>
              <a:t>Analyze and characterize the health effects </a:t>
            </a:r>
            <a:r>
              <a:rPr lang="en-US" sz="2400" dirty="0" smtClean="0">
                <a:solidFill>
                  <a:srgbClr val="404040"/>
                </a:solidFill>
                <a:latin typeface="Calibri" pitchFamily="-96" charset="0"/>
              </a:rPr>
              <a:t>of the policy or proposal under consideration.</a:t>
            </a:r>
          </a:p>
          <a:p>
            <a:pPr marL="800100" lvl="1" indent="-342900" eaLnBrk="0" hangingPunct="0">
              <a:buFont typeface="Arial" pitchFamily="34" charset="0"/>
              <a:buChar char="•"/>
            </a:pPr>
            <a:r>
              <a:rPr lang="en-US" sz="2400" dirty="0" smtClean="0">
                <a:solidFill>
                  <a:srgbClr val="404040"/>
                </a:solidFill>
                <a:latin typeface="Calibri" pitchFamily="-96" charset="0"/>
              </a:rPr>
              <a:t>Direction </a:t>
            </a:r>
          </a:p>
          <a:p>
            <a:pPr marL="800100" lvl="1" indent="-342900" eaLnBrk="0" hangingPunct="0">
              <a:buFont typeface="Arial" pitchFamily="34" charset="0"/>
              <a:buChar char="•"/>
            </a:pPr>
            <a:r>
              <a:rPr lang="en-US" sz="2400" dirty="0" smtClean="0">
                <a:solidFill>
                  <a:srgbClr val="404040"/>
                </a:solidFill>
                <a:latin typeface="Calibri" pitchFamily="-96" charset="0"/>
              </a:rPr>
              <a:t>Likelihood</a:t>
            </a:r>
          </a:p>
          <a:p>
            <a:pPr marL="800100" lvl="1" indent="-342900" eaLnBrk="0" hangingPunct="0">
              <a:buFont typeface="Arial" pitchFamily="34" charset="0"/>
              <a:buChar char="•"/>
            </a:pPr>
            <a:r>
              <a:rPr lang="en-US" sz="2400" dirty="0" smtClean="0">
                <a:solidFill>
                  <a:srgbClr val="404040"/>
                </a:solidFill>
                <a:latin typeface="Calibri" pitchFamily="-96" charset="0"/>
              </a:rPr>
              <a:t>Magnitude</a:t>
            </a:r>
          </a:p>
          <a:p>
            <a:pPr marL="342900" indent="-342900" eaLnBrk="0" hangingPunct="0">
              <a:spcBef>
                <a:spcPct val="20000"/>
              </a:spcBef>
              <a:buFont typeface="Arial" charset="0"/>
              <a:buChar char="•"/>
              <a:defRPr/>
            </a:pPr>
            <a:endParaRPr lang="en-US" sz="3200" dirty="0">
              <a:solidFill>
                <a:srgbClr val="40404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4375" y="1066800"/>
          <a:ext cx="8847117" cy="4171187"/>
        </p:xfrm>
        <a:graphic>
          <a:graphicData uri="http://schemas.openxmlformats.org/drawingml/2006/table">
            <a:tbl>
              <a:tblPr/>
              <a:tblGrid>
                <a:gridCol w="2101932"/>
                <a:gridCol w="1211284"/>
                <a:gridCol w="1508166"/>
                <a:gridCol w="1377537"/>
                <a:gridCol w="1059742"/>
                <a:gridCol w="1588456"/>
              </a:tblGrid>
              <a:tr h="720090">
                <a:tc gridSpan="6">
                  <a:txBody>
                    <a:bodyPr/>
                    <a:lstStyle/>
                    <a:p>
                      <a:pPr marL="0" marR="0" algn="l">
                        <a:lnSpc>
                          <a:spcPct val="115000"/>
                        </a:lnSpc>
                        <a:spcBef>
                          <a:spcPts val="0"/>
                        </a:spcBef>
                        <a:spcAft>
                          <a:spcPts val="0"/>
                        </a:spcAft>
                        <a:tabLst>
                          <a:tab pos="-971550" algn="l"/>
                        </a:tabLst>
                      </a:pPr>
                      <a:r>
                        <a:rPr lang="en-US" sz="2200" b="1" dirty="0">
                          <a:solidFill>
                            <a:srgbClr val="000000"/>
                          </a:solidFill>
                          <a:latin typeface="Arial Narrow"/>
                          <a:ea typeface="Times New Roman"/>
                          <a:cs typeface="Arial Narrow"/>
                        </a:rPr>
                        <a:t>Table ES1: Summary of health and health equity impacts of the expansion and elimination scenarios relative to the status quo</a:t>
                      </a:r>
                      <a:endParaRPr lang="en-US" sz="2200" dirty="0">
                        <a:latin typeface="Arial Narrow"/>
                        <a:ea typeface="Times New Roman"/>
                        <a:cs typeface="Arial Narrow"/>
                      </a:endParaRPr>
                    </a:p>
                  </a:txBody>
                  <a:tcPr marL="55075" marR="5507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40179">
                <a:tc>
                  <a:txBody>
                    <a:bodyPr/>
                    <a:lstStyle/>
                    <a:p>
                      <a:pPr marL="0" marR="0" algn="l">
                        <a:lnSpc>
                          <a:spcPct val="115000"/>
                        </a:lnSpc>
                        <a:spcBef>
                          <a:spcPts val="0"/>
                        </a:spcBef>
                        <a:spcAft>
                          <a:spcPts val="0"/>
                        </a:spcAft>
                      </a:pPr>
                      <a:r>
                        <a:rPr lang="en-US" sz="2200" b="1" dirty="0">
                          <a:latin typeface="Arial Narrow"/>
                          <a:ea typeface="Times New Roman"/>
                          <a:cs typeface="Arial Narrow"/>
                        </a:rPr>
                        <a:t>Scenario</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200" b="1" dirty="0">
                          <a:latin typeface="Arial Narrow"/>
                          <a:ea typeface="MS Mincho"/>
                          <a:cs typeface="Arial Narrow"/>
                        </a:rPr>
                        <a:t>Direction of Impact</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200" b="1" dirty="0">
                          <a:latin typeface="Arial Narrow"/>
                          <a:ea typeface="MS Mincho"/>
                          <a:cs typeface="Arial Narrow"/>
                        </a:rPr>
                        <a:t>Magnitude of Impact (i.e., how many)</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200" b="1" dirty="0">
                          <a:latin typeface="Arial Narrow"/>
                          <a:ea typeface="MS Mincho"/>
                          <a:cs typeface="Arial Narrow"/>
                        </a:rPr>
                        <a:t>Severity of Impact (i.e., how good or bad)</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200" b="1" dirty="0">
                          <a:latin typeface="Arial Narrow"/>
                          <a:ea typeface="Times New Roman"/>
                          <a:cs typeface="Arial Narrow"/>
                        </a:rPr>
                        <a:t>Equity Impacts</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200" b="1" dirty="0">
                          <a:latin typeface="Arial Narrow"/>
                          <a:ea typeface="MS Mincho"/>
                          <a:cs typeface="Arial Narrow"/>
                        </a:rPr>
                        <a:t>Strength of Causal Evidence</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60045">
                <a:tc>
                  <a:txBody>
                    <a:bodyPr/>
                    <a:lstStyle/>
                    <a:p>
                      <a:pPr marL="0" marR="0" algn="r">
                        <a:lnSpc>
                          <a:spcPct val="115000"/>
                        </a:lnSpc>
                        <a:spcBef>
                          <a:spcPts val="0"/>
                        </a:spcBef>
                        <a:spcAft>
                          <a:spcPts val="0"/>
                        </a:spcAft>
                      </a:pPr>
                      <a:r>
                        <a:rPr lang="en-US" sz="2200">
                          <a:solidFill>
                            <a:srgbClr val="000000"/>
                          </a:solidFill>
                          <a:latin typeface="Arial Narrow"/>
                          <a:ea typeface="Times New Roman"/>
                          <a:cs typeface="Arial Narrow"/>
                        </a:rPr>
                        <a:t>Expansion</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rgbClr val="000000"/>
                          </a:solidFill>
                          <a:latin typeface="Arial Narrow"/>
                          <a:ea typeface="Times New Roman"/>
                          <a:cs typeface="Arial Narrow"/>
                        </a:rPr>
                        <a:t>+</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moderate</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moderate</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solidFill>
                            <a:srgbClr val="000000"/>
                          </a:solidFill>
                          <a:latin typeface="Arial Narrow"/>
                          <a:ea typeface="Times New Roman"/>
                          <a:cs typeface="Arial Narrow"/>
                        </a:rPr>
                        <a:t>***</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5">
                <a:tc>
                  <a:txBody>
                    <a:bodyPr/>
                    <a:lstStyle/>
                    <a:p>
                      <a:pPr marL="0" marR="0" algn="r">
                        <a:lnSpc>
                          <a:spcPct val="115000"/>
                        </a:lnSpc>
                        <a:spcBef>
                          <a:spcPts val="0"/>
                        </a:spcBef>
                        <a:spcAft>
                          <a:spcPts val="0"/>
                        </a:spcAft>
                      </a:pPr>
                      <a:r>
                        <a:rPr lang="en-US" sz="2200">
                          <a:solidFill>
                            <a:srgbClr val="000000"/>
                          </a:solidFill>
                          <a:latin typeface="Arial Narrow"/>
                          <a:ea typeface="Times New Roman"/>
                          <a:cs typeface="Arial Narrow"/>
                        </a:rPr>
                        <a:t>Elimination</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rgbClr val="000000"/>
                          </a:solidFill>
                          <a:latin typeface="Arial Narrow"/>
                          <a:ea typeface="Times New Roman"/>
                          <a:cs typeface="Arial Narrow"/>
                        </a:rPr>
                        <a:t>-</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moderate</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moderate</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solidFill>
                            <a:srgbClr val="000000"/>
                          </a:solidFill>
                          <a:latin typeface="Arial Narrow"/>
                          <a:ea typeface="Times New Roman"/>
                          <a:cs typeface="Arial Narrow"/>
                        </a:rPr>
                        <a:t>***</a:t>
                      </a:r>
                      <a:endParaRPr lang="en-US" sz="220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2041">
                <a:tc>
                  <a:txBody>
                    <a:bodyPr/>
                    <a:lstStyle/>
                    <a:p>
                      <a:pPr marL="0" marR="0" algn="r">
                        <a:lnSpc>
                          <a:spcPct val="115000"/>
                        </a:lnSpc>
                        <a:spcBef>
                          <a:spcPts val="0"/>
                        </a:spcBef>
                        <a:spcAft>
                          <a:spcPts val="0"/>
                        </a:spcAft>
                      </a:pPr>
                      <a:r>
                        <a:rPr lang="en-US" sz="2200" dirty="0">
                          <a:solidFill>
                            <a:srgbClr val="000000"/>
                          </a:solidFill>
                          <a:latin typeface="Arial Narrow"/>
                          <a:ea typeface="Times New Roman"/>
                          <a:cs typeface="Arial Narrow"/>
                        </a:rPr>
                        <a:t>Recommendations </a:t>
                      </a:r>
                      <a:r>
                        <a:rPr lang="en-US" sz="1800" i="1" dirty="0">
                          <a:solidFill>
                            <a:srgbClr val="000000"/>
                          </a:solidFill>
                          <a:latin typeface="Arial Narrow"/>
                          <a:ea typeface="Times New Roman"/>
                          <a:cs typeface="Arial Narrow"/>
                        </a:rPr>
                        <a:t>(Expansion + Education + Improved Tracking</a:t>
                      </a:r>
                      <a:r>
                        <a:rPr lang="en-US" sz="2200" i="1" dirty="0">
                          <a:solidFill>
                            <a:srgbClr val="000000"/>
                          </a:solidFill>
                          <a:latin typeface="Arial Narrow"/>
                          <a:ea typeface="Times New Roman"/>
                          <a:cs typeface="Arial Narrow"/>
                        </a:rPr>
                        <a:t>)</a:t>
                      </a:r>
                      <a:endParaRPr lang="en-US" sz="2200" dirty="0">
                        <a:latin typeface="Arial Narrow"/>
                        <a:ea typeface="Times New Roman"/>
                        <a:cs typeface="Arial Narrow"/>
                      </a:endParaRPr>
                    </a:p>
                  </a:txBody>
                  <a:tcPr marL="55075" marR="550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rgbClr val="000000"/>
                          </a:solidFill>
                          <a:latin typeface="Arial Narrow"/>
                          <a:ea typeface="Times New Roman"/>
                          <a:cs typeface="Arial Narrow"/>
                        </a:rPr>
                        <a:t>+</a:t>
                      </a:r>
                      <a:endParaRPr lang="en-US" sz="2200" dirty="0">
                        <a:latin typeface="Arial Narrow"/>
                        <a:ea typeface="Times New Roman"/>
                        <a:cs typeface="Arial Narrow"/>
                      </a:endParaRPr>
                    </a:p>
                  </a:txBody>
                  <a:tcPr marL="55075" marR="550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solidFill>
                            <a:srgbClr val="000000"/>
                          </a:solidFill>
                          <a:latin typeface="Arial Narrow"/>
                          <a:ea typeface="Times New Roman"/>
                          <a:cs typeface="Arial Narrow"/>
                        </a:rPr>
                        <a:t>major</a:t>
                      </a:r>
                      <a:endParaRPr lang="en-US" sz="2200" dirty="0">
                        <a:latin typeface="Arial Narrow"/>
                        <a:ea typeface="Times New Roman"/>
                        <a:cs typeface="Arial Narrow"/>
                      </a:endParaRPr>
                    </a:p>
                  </a:txBody>
                  <a:tcPr marL="55075" marR="550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major</a:t>
                      </a:r>
                      <a:endParaRPr lang="en-US" sz="2200">
                        <a:latin typeface="Arial Narrow"/>
                        <a:ea typeface="Times New Roman"/>
                        <a:cs typeface="Arial Narrow"/>
                      </a:endParaRPr>
                    </a:p>
                  </a:txBody>
                  <a:tcPr marL="55075" marR="550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Arial Narrow"/>
                          <a:ea typeface="Times New Roman"/>
                          <a:cs typeface="Arial Narrow"/>
                        </a:rPr>
                        <a:t>++</a:t>
                      </a:r>
                      <a:endParaRPr lang="en-US" sz="2200">
                        <a:latin typeface="Arial Narrow"/>
                        <a:ea typeface="Times New Roman"/>
                        <a:cs typeface="Arial Narrow"/>
                      </a:endParaRPr>
                    </a:p>
                  </a:txBody>
                  <a:tcPr marL="55075" marR="550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rgbClr val="000000"/>
                          </a:solidFill>
                          <a:latin typeface="Arial Narrow"/>
                          <a:ea typeface="Times New Roman"/>
                          <a:cs typeface="Arial Narrow"/>
                        </a:rPr>
                        <a:t>***</a:t>
                      </a:r>
                      <a:endParaRPr lang="en-US" sz="2200" dirty="0">
                        <a:latin typeface="Arial Narrow"/>
                        <a:ea typeface="Times New Roman"/>
                        <a:cs typeface="Arial Narrow"/>
                      </a:endParaRPr>
                    </a:p>
                  </a:txBody>
                  <a:tcPr marL="55075" marR="550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1"/>
          <p:cNvSpPr txBox="1">
            <a:spLocks/>
          </p:cNvSpPr>
          <p:nvPr/>
        </p:nvSpPr>
        <p:spPr>
          <a:xfrm>
            <a:off x="381000" y="104175"/>
            <a:ext cx="8404184" cy="6096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rPr>
              <a:t>R</a:t>
            </a:r>
            <a:r>
              <a:rPr lang="en-US" sz="4000" b="1" dirty="0" smtClean="0">
                <a:solidFill>
                  <a:srgbClr val="0177BF"/>
                </a:solidFill>
                <a:latin typeface="+mj-lt"/>
                <a:ea typeface="+mj-ea"/>
                <a:cs typeface="ＭＳ Ｐゴシック"/>
              </a:rPr>
              <a:t>HIP HIA: Assessment</a:t>
            </a:r>
            <a:endPar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727" t="3116" b="3226"/>
          <a:stretch>
            <a:fillRect/>
          </a:stretch>
        </p:blipFill>
        <p:spPr bwMode="auto">
          <a:xfrm>
            <a:off x="914400" y="228601"/>
            <a:ext cx="7408970" cy="5350540"/>
          </a:xfrm>
          <a:prstGeom prst="rect">
            <a:avLst/>
          </a:prstGeom>
          <a:noFill/>
          <a:ln w="76200">
            <a:solidFill>
              <a:schemeClr val="accent1">
                <a:lumMod val="75000"/>
              </a:schemeClr>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55120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31494" y="1599665"/>
            <a:ext cx="855369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marR="0" lvl="0" indent="-231775" algn="l" defTabSz="914400" rtl="0" eaLnBrk="0" fontAlgn="base" latinLnBrk="0" hangingPunct="0">
              <a:lnSpc>
                <a:spcPct val="100000"/>
              </a:lnSpc>
              <a:spcBef>
                <a:spcPts val="600"/>
              </a:spcBef>
              <a:spcAft>
                <a:spcPts val="600"/>
              </a:spcAft>
              <a:buClrTx/>
              <a:buSzTx/>
              <a:buFont typeface="Arial" pitchFamily="34" charset="0"/>
              <a:buChar char="•"/>
              <a:tabLst/>
            </a:pPr>
            <a:r>
              <a:rPr kumimoji="0" lang="en-US" sz="2800" b="0" i="0" u="none" strike="noStrike" cap="none" normalizeH="0" baseline="0" dirty="0" smtClean="0">
                <a:ln>
                  <a:noFill/>
                </a:ln>
                <a:solidFill>
                  <a:srgbClr val="404040"/>
                </a:solidFill>
                <a:effectLst/>
                <a:latin typeface="Myriad Pro" pitchFamily="34" charset="0"/>
                <a:ea typeface="Times New Roman" pitchFamily="18" charset="0"/>
                <a:cs typeface="Calibri" pitchFamily="34" charset="0"/>
              </a:rPr>
              <a:t>There are strong connections between housing, health and equity</a:t>
            </a:r>
            <a:endParaRPr kumimoji="0" lang="en-US" sz="1400" b="0" i="0" u="none" strike="noStrike" cap="none" normalizeH="0" baseline="0" dirty="0" smtClean="0">
              <a:ln>
                <a:noFill/>
              </a:ln>
              <a:solidFill>
                <a:srgbClr val="404040"/>
              </a:solidFill>
              <a:effectLst/>
              <a:latin typeface="Arial" pitchFamily="34" charset="0"/>
              <a:cs typeface="Arial" pitchFamily="34" charset="0"/>
            </a:endParaRPr>
          </a:p>
          <a:p>
            <a:pPr marL="231775" marR="0" lvl="0" indent="-231775" algn="l" defTabSz="914400" rtl="0" eaLnBrk="0" fontAlgn="base" latinLnBrk="0" hangingPunct="0">
              <a:lnSpc>
                <a:spcPct val="100000"/>
              </a:lnSpc>
              <a:spcBef>
                <a:spcPts val="600"/>
              </a:spcBef>
              <a:spcAft>
                <a:spcPts val="600"/>
              </a:spcAft>
              <a:buClrTx/>
              <a:buSzTx/>
              <a:buFontTx/>
              <a:buChar char="•"/>
              <a:tabLst/>
            </a:pPr>
            <a:r>
              <a:rPr kumimoji="0" lang="en-US" sz="2800" b="0" i="0" u="none" strike="noStrike" cap="none" normalizeH="0" baseline="0" dirty="0" smtClean="0">
                <a:ln>
                  <a:noFill/>
                </a:ln>
                <a:solidFill>
                  <a:srgbClr val="404040"/>
                </a:solidFill>
                <a:effectLst/>
                <a:latin typeface="Myriad Pro" pitchFamily="34" charset="0"/>
                <a:ea typeface="Times New Roman" pitchFamily="18" charset="0"/>
                <a:cs typeface="Calibri" pitchFamily="34" charset="0"/>
              </a:rPr>
              <a:t>The current inspections program faces challenges in meeting community needs, and</a:t>
            </a:r>
            <a:endParaRPr kumimoji="0" lang="en-US" sz="1400" b="0" i="0" u="none" strike="noStrike" cap="none" normalizeH="0" baseline="0" dirty="0" smtClean="0">
              <a:ln>
                <a:noFill/>
              </a:ln>
              <a:solidFill>
                <a:srgbClr val="404040"/>
              </a:solidFill>
              <a:effectLst/>
              <a:latin typeface="Arial" pitchFamily="34" charset="0"/>
              <a:cs typeface="Arial" pitchFamily="34" charset="0"/>
            </a:endParaRPr>
          </a:p>
          <a:p>
            <a:pPr marL="231775" marR="0" lvl="0" indent="-231775" algn="l" defTabSz="914400" rtl="0" eaLnBrk="0" fontAlgn="base" latinLnBrk="0" hangingPunct="0">
              <a:lnSpc>
                <a:spcPct val="100000"/>
              </a:lnSpc>
              <a:spcBef>
                <a:spcPts val="600"/>
              </a:spcBef>
              <a:spcAft>
                <a:spcPts val="600"/>
              </a:spcAft>
              <a:buClrTx/>
              <a:buSzTx/>
              <a:buFontTx/>
              <a:buChar char="•"/>
              <a:tabLst/>
            </a:pPr>
            <a:r>
              <a:rPr kumimoji="0" lang="en-US" sz="2800" b="0" i="0" u="none" strike="noStrike" cap="none" normalizeH="0" baseline="0" dirty="0" smtClean="0">
                <a:ln>
                  <a:noFill/>
                </a:ln>
                <a:solidFill>
                  <a:srgbClr val="404040"/>
                </a:solidFill>
                <a:effectLst/>
                <a:latin typeface="Myriad Pro" pitchFamily="34" charset="0"/>
                <a:ea typeface="Times New Roman" pitchFamily="18" charset="0"/>
                <a:cs typeface="Calibri" pitchFamily="34" charset="0"/>
              </a:rPr>
              <a:t>The enhanced inspections model holds promise for better achieving health and health equity in Portland. </a:t>
            </a:r>
            <a:endParaRPr kumimoji="0" lang="en-US" sz="4000" b="0" i="0" u="none" strike="noStrike" cap="none" normalizeH="0" baseline="0" dirty="0" smtClean="0">
              <a:ln>
                <a:noFill/>
              </a:ln>
              <a:solidFill>
                <a:srgbClr val="404040"/>
              </a:solidFill>
              <a:effectLst/>
              <a:latin typeface="Arial" pitchFamily="34" charset="0"/>
              <a:cs typeface="Arial" pitchFamily="34" charset="0"/>
            </a:endParaRPr>
          </a:p>
        </p:txBody>
      </p:sp>
      <p:sp>
        <p:nvSpPr>
          <p:cNvPr id="4" name="Title 1"/>
          <p:cNvSpPr txBox="1">
            <a:spLocks/>
          </p:cNvSpPr>
          <p:nvPr/>
        </p:nvSpPr>
        <p:spPr>
          <a:xfrm>
            <a:off x="381000" y="104175"/>
            <a:ext cx="8404184" cy="6096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rPr>
              <a:t>R</a:t>
            </a:r>
            <a:r>
              <a:rPr lang="en-US" sz="4000" b="1" dirty="0" smtClean="0">
                <a:solidFill>
                  <a:srgbClr val="0177BF"/>
                </a:solidFill>
                <a:latin typeface="+mj-lt"/>
                <a:ea typeface="+mj-ea"/>
                <a:cs typeface="ＭＳ Ｐゴシック"/>
              </a:rPr>
              <a:t>HIP HIA: Assessment</a:t>
            </a:r>
            <a:endPar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43897" y="1143000"/>
            <a:ext cx="6248400" cy="923330"/>
          </a:xfrm>
          <a:prstGeom prst="rect">
            <a:avLst/>
          </a:prstGeom>
          <a:noFill/>
        </p:spPr>
        <p:txBody>
          <a:bodyPr>
            <a:spAutoFit/>
          </a:bodyPr>
          <a:lstStyle/>
          <a:p>
            <a:endParaRPr lang="en-US" dirty="0">
              <a:solidFill>
                <a:prstClr val="black"/>
              </a:solidFill>
              <a:latin typeface="Calibri" pitchFamily="-96" charset="0"/>
            </a:endParaRPr>
          </a:p>
          <a:p>
            <a:endParaRPr lang="en-US" dirty="0">
              <a:solidFill>
                <a:prstClr val="black"/>
              </a:solidFill>
              <a:latin typeface="Calibri" pitchFamily="-96" charset="0"/>
            </a:endParaRPr>
          </a:p>
          <a:p>
            <a:endParaRPr lang="en-US" dirty="0">
              <a:solidFill>
                <a:prstClr val="black"/>
              </a:solidFill>
              <a:latin typeface="Calibri" pitchFamily="-96" charset="0"/>
            </a:endParaRPr>
          </a:p>
        </p:txBody>
      </p:sp>
      <p:sp>
        <p:nvSpPr>
          <p:cNvPr id="3" name="Title 2"/>
          <p:cNvSpPr>
            <a:spLocks noGrp="1"/>
          </p:cNvSpPr>
          <p:nvPr>
            <p:ph type="title"/>
          </p:nvPr>
        </p:nvSpPr>
        <p:spPr/>
        <p:txBody>
          <a:bodyPr/>
          <a:lstStyle/>
          <a:p>
            <a:pPr algn="l"/>
            <a:r>
              <a:rPr lang="en-US" sz="3600" b="1" dirty="0" smtClean="0"/>
              <a:t>Stages of HIA: Recommendations</a:t>
            </a:r>
            <a:endParaRPr lang="en-US" sz="3600" dirty="0"/>
          </a:p>
        </p:txBody>
      </p:sp>
      <p:sp>
        <p:nvSpPr>
          <p:cNvPr id="4" name="Content Placeholder 3"/>
          <p:cNvSpPr>
            <a:spLocks noGrp="1"/>
          </p:cNvSpPr>
          <p:nvPr>
            <p:ph idx="1"/>
          </p:nvPr>
        </p:nvSpPr>
        <p:spPr>
          <a:xfrm>
            <a:off x="457200" y="1066800"/>
            <a:ext cx="8305800" cy="909935"/>
          </a:xfrm>
          <a:solidFill>
            <a:schemeClr val="accent3">
              <a:lumMod val="60000"/>
              <a:lumOff val="40000"/>
            </a:schemeClr>
          </a:solidFill>
        </p:spPr>
        <p:txBody>
          <a:bodyPr/>
          <a:lstStyle/>
          <a:p>
            <a:pPr marL="0" indent="0" eaLnBrk="1" hangingPunct="1">
              <a:buNone/>
            </a:pPr>
            <a:r>
              <a:rPr lang="en-US" sz="2400" b="1" dirty="0" smtClean="0">
                <a:latin typeface="+mj-lt"/>
              </a:rPr>
              <a:t>Purpose</a:t>
            </a:r>
            <a:r>
              <a:rPr lang="en-US" sz="2400" dirty="0" smtClean="0">
                <a:latin typeface="+mj-lt"/>
              </a:rPr>
              <a:t>: suggest design alternatives that could be implemented to improve health or potential actions to manage health effects</a:t>
            </a:r>
          </a:p>
        </p:txBody>
      </p:sp>
      <p:graphicFrame>
        <p:nvGraphicFramePr>
          <p:cNvPr id="6" name="Table 5"/>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170915179"/>
              </p:ext>
            </p:extLst>
          </p:nvPr>
        </p:nvGraphicFramePr>
        <p:xfrm>
          <a:off x="304800" y="2362200"/>
          <a:ext cx="8458200" cy="4053839"/>
        </p:xfrm>
        <a:graphic>
          <a:graphicData uri="http://schemas.openxmlformats.org/drawingml/2006/table">
            <a:tbl>
              <a:tblPr firstRow="1" bandRow="1">
                <a:tableStyleId>{8799B23B-EC83-4686-B30A-512413B5E67A}</a:tableStyleId>
              </a:tblPr>
              <a:tblGrid>
                <a:gridCol w="2438400"/>
                <a:gridCol w="6019800"/>
              </a:tblGrid>
              <a:tr h="968205">
                <a:tc>
                  <a:txBody>
                    <a:bodyPr/>
                    <a:lstStyle/>
                    <a:p>
                      <a:pPr algn="l"/>
                      <a:r>
                        <a:rPr lang="en-US" sz="2000" b="1" dirty="0" smtClean="0">
                          <a:solidFill>
                            <a:schemeClr val="tx1">
                              <a:lumMod val="85000"/>
                              <a:lumOff val="15000"/>
                            </a:schemeClr>
                          </a:solidFill>
                          <a:latin typeface="+mj-lt"/>
                        </a:rPr>
                        <a:t>Mitigation</a:t>
                      </a:r>
                      <a:endParaRPr lang="en-US" sz="2000" b="1" dirty="0">
                        <a:solidFill>
                          <a:schemeClr val="tx1">
                            <a:lumMod val="85000"/>
                            <a:lumOff val="15000"/>
                          </a:schemeClr>
                        </a:solidFill>
                        <a:latin typeface="+mj-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lumMod val="85000"/>
                              <a:lumOff val="15000"/>
                            </a:schemeClr>
                          </a:solidFill>
                          <a:latin typeface="+mj-lt"/>
                        </a:rPr>
                        <a:t>Actions intended to mitigate adverse health impacts identified during assessment</a:t>
                      </a:r>
                    </a:p>
                  </a:txBody>
                  <a:tcPr/>
                </a:tc>
              </a:tr>
              <a:tr h="947372">
                <a:tc>
                  <a:txBody>
                    <a:bodyPr/>
                    <a:lstStyle/>
                    <a:p>
                      <a:pPr algn="l"/>
                      <a:r>
                        <a:rPr lang="en-US" sz="2000" b="1" dirty="0" smtClean="0">
                          <a:solidFill>
                            <a:schemeClr val="tx1">
                              <a:lumMod val="85000"/>
                              <a:lumOff val="15000"/>
                            </a:schemeClr>
                          </a:solidFill>
                          <a:latin typeface="+mj-lt"/>
                        </a:rPr>
                        <a:t>Enhancement</a:t>
                      </a:r>
                      <a:endParaRPr lang="en-US" sz="2000" b="1" dirty="0">
                        <a:solidFill>
                          <a:schemeClr val="tx1">
                            <a:lumMod val="85000"/>
                            <a:lumOff val="15000"/>
                          </a:schemeClr>
                        </a:solidFill>
                        <a:latin typeface="+mj-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85000"/>
                              <a:lumOff val="15000"/>
                            </a:schemeClr>
                          </a:solidFill>
                          <a:latin typeface="+mj-lt"/>
                        </a:rPr>
                        <a:t>Actions intended to improve health by amending the policy, plan, or project under question</a:t>
                      </a:r>
                    </a:p>
                  </a:txBody>
                  <a:tcPr/>
                </a:tc>
              </a:tr>
              <a:tr h="827622">
                <a:tc>
                  <a:txBody>
                    <a:bodyPr/>
                    <a:lstStyle/>
                    <a:p>
                      <a:r>
                        <a:rPr lang="en-US" sz="2000" b="1" dirty="0" smtClean="0">
                          <a:solidFill>
                            <a:schemeClr val="tx1">
                              <a:lumMod val="85000"/>
                              <a:lumOff val="15000"/>
                            </a:schemeClr>
                          </a:solidFill>
                          <a:latin typeface="+mj-lt"/>
                        </a:rPr>
                        <a:t>Adoption</a:t>
                      </a:r>
                      <a:endParaRPr lang="en-US" sz="2000" b="1" dirty="0">
                        <a:solidFill>
                          <a:schemeClr val="tx1">
                            <a:lumMod val="85000"/>
                            <a:lumOff val="15000"/>
                          </a:schemeClr>
                        </a:solidFill>
                        <a:latin typeface="+mj-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85000"/>
                              <a:lumOff val="15000"/>
                            </a:schemeClr>
                          </a:solidFill>
                          <a:latin typeface="+mj-lt"/>
                        </a:rPr>
                        <a:t>Actions for the decision-makers regarding whether or not to adopt one of the proposed scenarios</a:t>
                      </a:r>
                    </a:p>
                  </a:txBody>
                  <a:tcPr/>
                </a:tc>
              </a:tr>
              <a:tr h="827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lumMod val="85000"/>
                              <a:lumOff val="15000"/>
                            </a:schemeClr>
                          </a:solidFill>
                          <a:latin typeface="+mj-lt"/>
                          <a:ea typeface="Times New Roman"/>
                          <a:cs typeface="Times New Roman"/>
                        </a:rPr>
                        <a:t>Need for additional data or future studies</a:t>
                      </a:r>
                      <a:endParaRPr lang="en-US" sz="2000" dirty="0" smtClean="0">
                        <a:solidFill>
                          <a:schemeClr val="tx1">
                            <a:lumMod val="85000"/>
                            <a:lumOff val="15000"/>
                          </a:schemeClr>
                        </a:solidFill>
                        <a:latin typeface="+mj-lt"/>
                        <a:ea typeface="Calibri"/>
                        <a:cs typeface="Times New Roman"/>
                      </a:endParaRPr>
                    </a:p>
                    <a:p>
                      <a:endParaRPr lang="en-US" sz="2000" b="1" dirty="0">
                        <a:solidFill>
                          <a:schemeClr val="tx1">
                            <a:lumMod val="85000"/>
                            <a:lumOff val="15000"/>
                          </a:schemeClr>
                        </a:solidFill>
                        <a:latin typeface="+mj-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lumMod val="85000"/>
                              <a:lumOff val="15000"/>
                            </a:schemeClr>
                          </a:solidFill>
                          <a:latin typeface="+mj-lt"/>
                          <a:ea typeface="Times New Roman"/>
                          <a:cs typeface="Times New Roman"/>
                        </a:rPr>
                        <a:t>Actions for addressing knowledge gaps and uncertainties identified during the assessment phase</a:t>
                      </a:r>
                      <a:endParaRPr lang="en-US" sz="2000" dirty="0" smtClean="0">
                        <a:solidFill>
                          <a:schemeClr val="tx1">
                            <a:lumMod val="85000"/>
                            <a:lumOff val="15000"/>
                          </a:schemeClr>
                        </a:solidFill>
                        <a:latin typeface="+mj-lt"/>
                        <a:ea typeface="Calibri"/>
                        <a:cs typeface="Times New Roman"/>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81000" y="104175"/>
            <a:ext cx="8404184" cy="6096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rPr>
              <a:t>R</a:t>
            </a:r>
            <a:r>
              <a:rPr lang="en-US" sz="4000" b="1" dirty="0" smtClean="0">
                <a:solidFill>
                  <a:srgbClr val="0177BF"/>
                </a:solidFill>
                <a:latin typeface="+mj-lt"/>
                <a:ea typeface="+mj-ea"/>
                <a:cs typeface="ＭＳ Ｐゴシック"/>
              </a:rPr>
              <a:t>HIP HIA: Recommendations</a:t>
            </a:r>
            <a:endParaRPr kumimoji="0" lang="en-US" sz="4000" b="1" i="0" u="none" strike="noStrike" kern="1200" cap="none" spc="0" normalizeH="0" baseline="0" noProof="0" dirty="0" smtClean="0">
              <a:ln>
                <a:noFill/>
              </a:ln>
              <a:solidFill>
                <a:srgbClr val="0177BF"/>
              </a:solidFill>
              <a:effectLst/>
              <a:uLnTx/>
              <a:uFillTx/>
              <a:latin typeface="+mj-lt"/>
              <a:ea typeface="+mj-ea"/>
              <a:cs typeface="ＭＳ Ｐゴシック"/>
            </a:endParaRPr>
          </a:p>
        </p:txBody>
      </p:sp>
      <p:sp>
        <p:nvSpPr>
          <p:cNvPr id="2050" name="Rectangle 2"/>
          <p:cNvSpPr>
            <a:spLocks noChangeArrowheads="1"/>
          </p:cNvSpPr>
          <p:nvPr/>
        </p:nvSpPr>
        <p:spPr bwMode="auto">
          <a:xfrm>
            <a:off x="381000" y="1376020"/>
            <a:ext cx="8404184" cy="326243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231775" indent="-231775" defTabSz="914400" eaLnBrk="0" fontAlgn="base" hangingPunct="0">
              <a:spcBef>
                <a:spcPts val="600"/>
              </a:spcBef>
              <a:spcAft>
                <a:spcPts val="600"/>
              </a:spcAft>
              <a:buFont typeface="Arial" pitchFamily="34" charset="0"/>
              <a:buChar char="•"/>
            </a:pPr>
            <a:r>
              <a:rPr lang="en-US" sz="3200" dirty="0" smtClean="0">
                <a:solidFill>
                  <a:srgbClr val="404040"/>
                </a:solidFill>
                <a:latin typeface="Myriad Pro" pitchFamily="34" charset="0"/>
                <a:ea typeface="Times New Roman" pitchFamily="18" charset="0"/>
                <a:cs typeface="Calibri" pitchFamily="34" charset="0"/>
              </a:rPr>
              <a:t>A strategic expansion of the enhanced inspections model to other parts of Portland</a:t>
            </a:r>
          </a:p>
          <a:p>
            <a:pPr marL="231775" marR="0" lvl="0" indent="-231775" algn="l" defTabSz="914400" rtl="0" eaLnBrk="0" fontAlgn="base" latinLnBrk="0" hangingPunct="0">
              <a:lnSpc>
                <a:spcPct val="100000"/>
              </a:lnSpc>
              <a:spcBef>
                <a:spcPts val="600"/>
              </a:spcBef>
              <a:spcAft>
                <a:spcPts val="600"/>
              </a:spcAft>
              <a:buClrTx/>
              <a:buSzTx/>
              <a:buFont typeface="Arial" pitchFamily="34" charset="0"/>
              <a:buChar char="•"/>
              <a:tabLst/>
            </a:pPr>
            <a:r>
              <a:rPr kumimoji="0" lang="en-US" sz="3200" i="0" u="none" strike="noStrike" cap="none" normalizeH="0" baseline="0" dirty="0" smtClean="0">
                <a:ln>
                  <a:noFill/>
                </a:ln>
                <a:solidFill>
                  <a:srgbClr val="404040"/>
                </a:solidFill>
                <a:effectLst/>
                <a:latin typeface="Myriad Pro" pitchFamily="34" charset="0"/>
                <a:ea typeface="Times New Roman" pitchFamily="18" charset="0"/>
                <a:cs typeface="Calibri" pitchFamily="34" charset="0"/>
              </a:rPr>
              <a:t>Tenant and property owner/manager education through the housing inspection program; and</a:t>
            </a:r>
          </a:p>
          <a:p>
            <a:pPr marL="231775" marR="0" lvl="0" indent="-231775" algn="l" defTabSz="914400" rtl="0" eaLnBrk="0" fontAlgn="base" latinLnBrk="0" hangingPunct="0">
              <a:lnSpc>
                <a:spcPct val="100000"/>
              </a:lnSpc>
              <a:spcBef>
                <a:spcPts val="600"/>
              </a:spcBef>
              <a:spcAft>
                <a:spcPts val="600"/>
              </a:spcAft>
              <a:buClrTx/>
              <a:buSzTx/>
              <a:buFont typeface="Arial" pitchFamily="34" charset="0"/>
              <a:buChar char="•"/>
              <a:tabLst/>
            </a:pPr>
            <a:r>
              <a:rPr kumimoji="0" lang="en-US" sz="3200" i="0" u="none" strike="noStrike" cap="none" normalizeH="0" baseline="0" dirty="0" smtClean="0">
                <a:ln>
                  <a:noFill/>
                </a:ln>
                <a:solidFill>
                  <a:srgbClr val="404040"/>
                </a:solidFill>
                <a:effectLst/>
                <a:latin typeface="Myriad Pro" pitchFamily="34" charset="0"/>
                <a:ea typeface="Times New Roman" pitchFamily="18" charset="0"/>
                <a:cs typeface="Calibri" pitchFamily="34" charset="0"/>
              </a:rPr>
              <a:t>A more robust system of tracking inspections.</a:t>
            </a:r>
            <a:endParaRPr lang="en-US" sz="1600" dirty="0" smtClean="0">
              <a:solidFill>
                <a:srgbClr val="404040"/>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43897" y="1143000"/>
            <a:ext cx="6248400" cy="1200328"/>
          </a:xfrm>
          <a:prstGeom prst="rect">
            <a:avLst/>
          </a:prstGeom>
          <a:noFill/>
        </p:spPr>
        <p:txBody>
          <a:bodyPr>
            <a:spAutoFit/>
          </a:bodyPr>
          <a:lstStyle/>
          <a:p>
            <a:endParaRPr lang="en-US" dirty="0">
              <a:solidFill>
                <a:schemeClr val="tx1">
                  <a:lumMod val="85000"/>
                  <a:lumOff val="15000"/>
                </a:schemeClr>
              </a:solidFill>
              <a:latin typeface="+mj-lt"/>
            </a:endParaRPr>
          </a:p>
          <a:p>
            <a:endParaRPr lang="en-US" dirty="0">
              <a:solidFill>
                <a:schemeClr val="tx1">
                  <a:lumMod val="85000"/>
                  <a:lumOff val="15000"/>
                </a:schemeClr>
              </a:solidFill>
              <a:latin typeface="+mj-lt"/>
            </a:endParaRPr>
          </a:p>
          <a:p>
            <a:endParaRPr lang="en-US" dirty="0">
              <a:solidFill>
                <a:schemeClr val="tx1">
                  <a:lumMod val="85000"/>
                  <a:lumOff val="15000"/>
                </a:schemeClr>
              </a:solidFill>
              <a:latin typeface="+mj-lt"/>
            </a:endParaRPr>
          </a:p>
        </p:txBody>
      </p:sp>
      <p:sp>
        <p:nvSpPr>
          <p:cNvPr id="3" name="Title 2"/>
          <p:cNvSpPr>
            <a:spLocks noGrp="1"/>
          </p:cNvSpPr>
          <p:nvPr>
            <p:ph type="title"/>
          </p:nvPr>
        </p:nvSpPr>
        <p:spPr>
          <a:xfrm>
            <a:off x="457200" y="228600"/>
            <a:ext cx="8229600" cy="914400"/>
          </a:xfrm>
        </p:spPr>
        <p:txBody>
          <a:bodyPr/>
          <a:lstStyle/>
          <a:p>
            <a:pPr algn="l"/>
            <a:r>
              <a:rPr lang="en-US" sz="3600" b="1" dirty="0" smtClean="0">
                <a:latin typeface="+mj-lt"/>
              </a:rPr>
              <a:t>Stages of HIA: Reporting and Communications</a:t>
            </a:r>
            <a:endParaRPr lang="en-US" sz="3600" dirty="0">
              <a:latin typeface="+mj-lt"/>
            </a:endParaRPr>
          </a:p>
        </p:txBody>
      </p:sp>
      <p:sp>
        <p:nvSpPr>
          <p:cNvPr id="4" name="Content Placeholder 3"/>
          <p:cNvSpPr>
            <a:spLocks noGrp="1"/>
          </p:cNvSpPr>
          <p:nvPr>
            <p:ph idx="1"/>
          </p:nvPr>
        </p:nvSpPr>
        <p:spPr>
          <a:xfrm>
            <a:off x="381000" y="1447800"/>
            <a:ext cx="8534400" cy="833735"/>
          </a:xfrm>
          <a:solidFill>
            <a:schemeClr val="accent3">
              <a:lumMod val="60000"/>
              <a:lumOff val="40000"/>
            </a:schemeClr>
          </a:solidFill>
        </p:spPr>
        <p:txBody>
          <a:bodyPr/>
          <a:lstStyle/>
          <a:p>
            <a:pPr marL="0" indent="0" eaLnBrk="1" hangingPunct="1">
              <a:buNone/>
            </a:pPr>
            <a:r>
              <a:rPr lang="en-US" sz="2400" b="1" dirty="0" smtClean="0">
                <a:solidFill>
                  <a:schemeClr val="tx1">
                    <a:lumMod val="75000"/>
                    <a:lumOff val="25000"/>
                  </a:schemeClr>
                </a:solidFill>
                <a:latin typeface="+mj-lt"/>
              </a:rPr>
              <a:t>Purpose</a:t>
            </a:r>
            <a:r>
              <a:rPr lang="en-US" sz="2400" dirty="0" smtClean="0">
                <a:solidFill>
                  <a:schemeClr val="tx1">
                    <a:lumMod val="75000"/>
                    <a:lumOff val="25000"/>
                  </a:schemeClr>
                </a:solidFill>
                <a:latin typeface="+mj-lt"/>
              </a:rPr>
              <a:t>: Communicate findings and recommendations to decision-makers and stakeholders.</a:t>
            </a:r>
          </a:p>
        </p:txBody>
      </p:sp>
      <p:sp>
        <p:nvSpPr>
          <p:cNvPr id="9" name="TextBox 8"/>
          <p:cNvSpPr txBox="1"/>
          <p:nvPr/>
        </p:nvSpPr>
        <p:spPr>
          <a:xfrm>
            <a:off x="152400" y="2667000"/>
            <a:ext cx="7696200" cy="1692771"/>
          </a:xfrm>
          <a:prstGeom prst="rect">
            <a:avLst/>
          </a:prstGeom>
          <a:noFill/>
        </p:spPr>
        <p:txBody>
          <a:bodyPr wrap="square" rtlCol="0">
            <a:spAutoFit/>
          </a:bodyPr>
          <a:lstStyle/>
          <a:p>
            <a:pPr>
              <a:spcBef>
                <a:spcPts val="1200"/>
              </a:spcBef>
            </a:pPr>
            <a:r>
              <a:rPr lang="en-US" sz="2800" b="1" dirty="0" smtClean="0">
                <a:solidFill>
                  <a:schemeClr val="tx1">
                    <a:lumMod val="75000"/>
                    <a:lumOff val="25000"/>
                  </a:schemeClr>
                </a:solidFill>
                <a:latin typeface="+mj-lt"/>
              </a:rPr>
              <a:t>Two primary components:</a:t>
            </a:r>
          </a:p>
          <a:p>
            <a:pPr marL="687388" indent="-342900">
              <a:spcBef>
                <a:spcPts val="1200"/>
              </a:spcBef>
              <a:buFont typeface="+mj-lt"/>
              <a:buAutoNum type="arabicPeriod"/>
            </a:pPr>
            <a:r>
              <a:rPr lang="en-US" sz="2800" dirty="0" smtClean="0">
                <a:solidFill>
                  <a:schemeClr val="tx1">
                    <a:lumMod val="75000"/>
                    <a:lumOff val="25000"/>
                  </a:schemeClr>
                </a:solidFill>
                <a:latin typeface="+mj-lt"/>
              </a:rPr>
              <a:t>Communications Plan</a:t>
            </a:r>
          </a:p>
          <a:p>
            <a:pPr marL="687388" indent="-342900">
              <a:spcBef>
                <a:spcPts val="1200"/>
              </a:spcBef>
              <a:buFont typeface="+mj-lt"/>
              <a:buAutoNum type="arabicPeriod"/>
            </a:pPr>
            <a:r>
              <a:rPr lang="en-US" sz="2800" dirty="0" smtClean="0">
                <a:solidFill>
                  <a:schemeClr val="tx1">
                    <a:lumMod val="75000"/>
                    <a:lumOff val="25000"/>
                  </a:schemeClr>
                </a:solidFill>
                <a:latin typeface="+mj-lt"/>
              </a:rPr>
              <a:t>Reporting Materials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848600" cy="4114800"/>
          </a:xfrm>
        </p:spPr>
        <p:txBody>
          <a:bodyPr/>
          <a:lstStyle/>
          <a:p>
            <a:pPr>
              <a:buNone/>
            </a:pPr>
            <a:r>
              <a:rPr lang="en-US" dirty="0" smtClean="0">
                <a:latin typeface="+mj-lt"/>
              </a:rPr>
              <a:t>The RHIP HIA project team identified these opportunities to disseminate the report:</a:t>
            </a:r>
          </a:p>
          <a:p>
            <a:endParaRPr lang="en-US" sz="900" dirty="0" smtClean="0">
              <a:latin typeface="+mj-lt"/>
            </a:endParaRPr>
          </a:p>
          <a:p>
            <a:pPr marL="800100"/>
            <a:r>
              <a:rPr lang="en-US" dirty="0" smtClean="0">
                <a:latin typeface="+mj-lt"/>
              </a:rPr>
              <a:t>Public events</a:t>
            </a:r>
          </a:p>
          <a:p>
            <a:pPr marL="800100"/>
            <a:r>
              <a:rPr lang="en-US" dirty="0" smtClean="0">
                <a:latin typeface="+mj-lt"/>
              </a:rPr>
              <a:t>Steering committee member networks</a:t>
            </a:r>
          </a:p>
          <a:p>
            <a:pPr marL="800100"/>
            <a:r>
              <a:rPr lang="en-US" dirty="0" smtClean="0">
                <a:latin typeface="+mj-lt"/>
              </a:rPr>
              <a:t>City Council members</a:t>
            </a:r>
          </a:p>
          <a:p>
            <a:pPr marL="800100"/>
            <a:r>
              <a:rPr lang="en-US" dirty="0" smtClean="0">
                <a:latin typeface="+mj-lt"/>
              </a:rPr>
              <a:t>Media</a:t>
            </a:r>
          </a:p>
          <a:p>
            <a:pPr marL="800100"/>
            <a:r>
              <a:rPr lang="en-US" dirty="0" smtClean="0">
                <a:latin typeface="+mj-lt"/>
              </a:rPr>
              <a:t>Post budget update</a:t>
            </a:r>
            <a:endParaRPr lang="en-US" dirty="0">
              <a:latin typeface="+mj-lt"/>
            </a:endParaRPr>
          </a:p>
        </p:txBody>
      </p:sp>
      <p:sp>
        <p:nvSpPr>
          <p:cNvPr id="4" name="Slide Number Placeholder 3"/>
          <p:cNvSpPr>
            <a:spLocks noGrp="1"/>
          </p:cNvSpPr>
          <p:nvPr>
            <p:ph type="sldNum" sz="quarter" idx="10"/>
          </p:nvPr>
        </p:nvSpPr>
        <p:spPr/>
        <p:txBody>
          <a:bodyPr/>
          <a:lstStyle/>
          <a:p>
            <a:endParaRPr lang="en-US" smtClean="0"/>
          </a:p>
          <a:p>
            <a:endParaRPr lang="en-US" dirty="0"/>
          </a:p>
        </p:txBody>
      </p:sp>
      <p:sp>
        <p:nvSpPr>
          <p:cNvPr id="6" name="Title 2"/>
          <p:cNvSpPr>
            <a:spLocks noGrp="1"/>
          </p:cNvSpPr>
          <p:nvPr>
            <p:ph type="title"/>
          </p:nvPr>
        </p:nvSpPr>
        <p:spPr>
          <a:xfrm>
            <a:off x="762000" y="228600"/>
            <a:ext cx="7924800" cy="914400"/>
          </a:xfrm>
        </p:spPr>
        <p:txBody>
          <a:bodyPr/>
          <a:lstStyle/>
          <a:p>
            <a:pPr algn="l"/>
            <a:r>
              <a:rPr lang="en-US" sz="3600" b="1" dirty="0" smtClean="0">
                <a:latin typeface="+mj-lt"/>
              </a:rPr>
              <a:t>RHIP HIA: Reporting and Communications</a:t>
            </a:r>
            <a:endParaRPr lang="en-US" sz="3600" dirty="0">
              <a:latin typeface="+mj-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smtClean="0"/>
          </a:p>
          <a:p>
            <a:endParaRPr lang="en-US" dirty="0"/>
          </a:p>
        </p:txBody>
      </p:sp>
      <p:sp>
        <p:nvSpPr>
          <p:cNvPr id="6" name="Title 2"/>
          <p:cNvSpPr>
            <a:spLocks noGrp="1"/>
          </p:cNvSpPr>
          <p:nvPr>
            <p:ph type="title"/>
          </p:nvPr>
        </p:nvSpPr>
        <p:spPr>
          <a:xfrm>
            <a:off x="762000" y="228600"/>
            <a:ext cx="7924800" cy="914400"/>
          </a:xfrm>
        </p:spPr>
        <p:txBody>
          <a:bodyPr/>
          <a:lstStyle/>
          <a:p>
            <a:pPr algn="l"/>
            <a:r>
              <a:rPr lang="en-US" sz="3600" b="1" dirty="0" smtClean="0">
                <a:latin typeface="+mj-lt"/>
              </a:rPr>
              <a:t>RHIP HIA: Reporting and Communications</a:t>
            </a:r>
            <a:endParaRPr lang="en-US" sz="3600" dirty="0">
              <a:latin typeface="+mj-lt"/>
            </a:endParaRPr>
          </a:p>
        </p:txBody>
      </p:sp>
      <p:pic>
        <p:nvPicPr>
          <p:cNvPr id="5" name="Picture 4"/>
          <p:cNvPicPr>
            <a:picLocks noChangeAspect="1"/>
          </p:cNvPicPr>
          <p:nvPr/>
        </p:nvPicPr>
        <p:blipFill>
          <a:blip r:embed="rId3"/>
          <a:srcRect l="4737" t="4132" r="2632" b="49586"/>
          <a:stretch>
            <a:fillRect/>
          </a:stretch>
        </p:blipFill>
        <p:spPr>
          <a:xfrm>
            <a:off x="1295400" y="1524000"/>
            <a:ext cx="6705600" cy="4267200"/>
          </a:xfrm>
          <a:prstGeom prst="rect">
            <a:avLst/>
          </a:prstGeom>
          <a:ln>
            <a:solidFill>
              <a:schemeClr val="tx1"/>
            </a:solidFill>
          </a:ln>
        </p:spPr>
      </p:pic>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43897" y="1143000"/>
            <a:ext cx="6248400" cy="923330"/>
          </a:xfrm>
          <a:prstGeom prst="rect">
            <a:avLst/>
          </a:prstGeom>
          <a:noFill/>
        </p:spPr>
        <p:txBody>
          <a:bodyPr>
            <a:spAutoFit/>
          </a:bodyPr>
          <a:lstStyle/>
          <a:p>
            <a:endParaRPr lang="en-US" dirty="0">
              <a:solidFill>
                <a:prstClr val="black"/>
              </a:solidFill>
              <a:latin typeface="Calibri" pitchFamily="-96" charset="0"/>
            </a:endParaRPr>
          </a:p>
          <a:p>
            <a:endParaRPr lang="en-US" dirty="0">
              <a:solidFill>
                <a:prstClr val="black"/>
              </a:solidFill>
              <a:latin typeface="Calibri" pitchFamily="-96" charset="0"/>
            </a:endParaRPr>
          </a:p>
          <a:p>
            <a:endParaRPr lang="en-US" dirty="0">
              <a:solidFill>
                <a:prstClr val="black"/>
              </a:solidFill>
              <a:latin typeface="Calibri" pitchFamily="-96" charset="0"/>
            </a:endParaRPr>
          </a:p>
        </p:txBody>
      </p:sp>
      <p:sp>
        <p:nvSpPr>
          <p:cNvPr id="3" name="Title 2"/>
          <p:cNvSpPr>
            <a:spLocks noGrp="1"/>
          </p:cNvSpPr>
          <p:nvPr>
            <p:ph type="title"/>
          </p:nvPr>
        </p:nvSpPr>
        <p:spPr>
          <a:xfrm>
            <a:off x="457200" y="274638"/>
            <a:ext cx="7086600" cy="1143000"/>
          </a:xfrm>
        </p:spPr>
        <p:txBody>
          <a:bodyPr/>
          <a:lstStyle/>
          <a:p>
            <a:pPr algn="l"/>
            <a:r>
              <a:rPr lang="en-US" sz="3600" b="1" dirty="0" smtClean="0"/>
              <a:t>Stages of HIA: Evaluation and Monitoring</a:t>
            </a:r>
            <a:endParaRPr lang="en-US" sz="3600" dirty="0"/>
          </a:p>
        </p:txBody>
      </p:sp>
      <p:sp>
        <p:nvSpPr>
          <p:cNvPr id="4" name="Content Placeholder 3"/>
          <p:cNvSpPr>
            <a:spLocks noGrp="1"/>
          </p:cNvSpPr>
          <p:nvPr>
            <p:ph idx="1"/>
          </p:nvPr>
        </p:nvSpPr>
        <p:spPr>
          <a:xfrm>
            <a:off x="381000" y="1757065"/>
            <a:ext cx="8229600" cy="2433935"/>
          </a:xfrm>
          <a:solidFill>
            <a:schemeClr val="accent3">
              <a:lumMod val="60000"/>
              <a:lumOff val="40000"/>
            </a:schemeClr>
          </a:solidFill>
        </p:spPr>
        <p:txBody>
          <a:bodyPr/>
          <a:lstStyle/>
          <a:p>
            <a:pPr marL="0" indent="0" eaLnBrk="1" hangingPunct="1">
              <a:buNone/>
            </a:pPr>
            <a:r>
              <a:rPr lang="en-US" sz="2400" b="1" dirty="0" smtClean="0">
                <a:solidFill>
                  <a:schemeClr val="tx1">
                    <a:lumMod val="75000"/>
                    <a:lumOff val="25000"/>
                  </a:schemeClr>
                </a:solidFill>
                <a:latin typeface="+mj-lt"/>
              </a:rPr>
              <a:t>Purpose: </a:t>
            </a:r>
            <a:r>
              <a:rPr lang="en-US" sz="2400" dirty="0" smtClean="0">
                <a:solidFill>
                  <a:schemeClr val="tx1">
                    <a:lumMod val="75000"/>
                    <a:lumOff val="25000"/>
                  </a:schemeClr>
                </a:solidFill>
                <a:latin typeface="+mj-lt"/>
              </a:rPr>
              <a:t>Determines “success” of HIA and ultimate changes in health determinants and outcomes. </a:t>
            </a:r>
          </a:p>
          <a:p>
            <a:pPr marL="0" indent="0" eaLnBrk="1" hangingPunct="1">
              <a:buNone/>
            </a:pPr>
            <a:endParaRPr lang="en-US" sz="1000" dirty="0" smtClean="0">
              <a:solidFill>
                <a:schemeClr val="tx1">
                  <a:lumMod val="75000"/>
                  <a:lumOff val="25000"/>
                </a:schemeClr>
              </a:solidFill>
              <a:latin typeface="+mj-lt"/>
            </a:endParaRPr>
          </a:p>
          <a:p>
            <a:pPr marL="457200" indent="0"/>
            <a:r>
              <a:rPr lang="en-US" dirty="0" smtClean="0">
                <a:solidFill>
                  <a:schemeClr val="tx1">
                    <a:lumMod val="75000"/>
                    <a:lumOff val="25000"/>
                  </a:schemeClr>
                </a:solidFill>
                <a:latin typeface="+mj-lt"/>
              </a:rPr>
              <a:t>Includes monitoring the implementation of HIA recommendations </a:t>
            </a:r>
          </a:p>
          <a:p>
            <a:pPr marL="457200" indent="0"/>
            <a:r>
              <a:rPr lang="en-US" dirty="0" smtClean="0">
                <a:solidFill>
                  <a:schemeClr val="tx1">
                    <a:lumMod val="75000"/>
                    <a:lumOff val="25000"/>
                  </a:schemeClr>
                </a:solidFill>
                <a:latin typeface="+mj-lt"/>
              </a:rPr>
              <a:t>Evaluation can be of process, impact or outcomes</a:t>
            </a:r>
            <a:endParaRPr lang="en-US" sz="2400" dirty="0" smtClean="0">
              <a:solidFill>
                <a:schemeClr val="tx1">
                  <a:lumMod val="75000"/>
                  <a:lumOff val="25000"/>
                </a:schemeClr>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HIA: Evaluation and Monitoring</a:t>
            </a:r>
            <a:endParaRPr lang="en-US" dirty="0"/>
          </a:p>
        </p:txBody>
      </p:sp>
      <p:sp>
        <p:nvSpPr>
          <p:cNvPr id="4" name="Slide Number Placeholder 3"/>
          <p:cNvSpPr>
            <a:spLocks noGrp="1"/>
          </p:cNvSpPr>
          <p:nvPr>
            <p:ph type="sldNum" sz="quarter" idx="10"/>
          </p:nvPr>
        </p:nvSpPr>
        <p:spPr/>
        <p:txBody>
          <a:bodyPr/>
          <a:lstStyle/>
          <a:p>
            <a:endParaRPr lang="en-US" smtClean="0"/>
          </a:p>
          <a:p>
            <a:endParaRPr lang="en-US" dirty="0"/>
          </a:p>
        </p:txBody>
      </p:sp>
      <p:sp>
        <p:nvSpPr>
          <p:cNvPr id="7" name="TextBox 6"/>
          <p:cNvSpPr txBox="1"/>
          <p:nvPr/>
        </p:nvSpPr>
        <p:spPr>
          <a:xfrm>
            <a:off x="990600" y="1981199"/>
            <a:ext cx="8001000" cy="2308324"/>
          </a:xfrm>
          <a:prstGeom prst="rect">
            <a:avLst/>
          </a:prstGeom>
          <a:noFill/>
        </p:spPr>
        <p:txBody>
          <a:bodyPr wrap="square" rtlCol="0">
            <a:spAutoFit/>
          </a:bodyPr>
          <a:lstStyle/>
          <a:p>
            <a:pPr>
              <a:buFont typeface="Arial"/>
              <a:buChar char="•"/>
            </a:pPr>
            <a:r>
              <a:rPr lang="en-US" dirty="0" smtClean="0">
                <a:solidFill>
                  <a:srgbClr val="404040"/>
                </a:solidFill>
              </a:rPr>
              <a:t>Did the HIA follow best practices and use lessons for ongoing QI?</a:t>
            </a:r>
          </a:p>
          <a:p>
            <a:pPr>
              <a:buFont typeface="Arial"/>
              <a:buChar char="•"/>
            </a:pPr>
            <a:r>
              <a:rPr lang="en-US" dirty="0" smtClean="0">
                <a:solidFill>
                  <a:srgbClr val="404040"/>
                </a:solidFill>
              </a:rPr>
              <a:t>Did SC and stakeholders gain knowledge and capacity to influence RHI?</a:t>
            </a:r>
          </a:p>
          <a:p>
            <a:pPr>
              <a:buFont typeface="Arial"/>
              <a:buChar char="•"/>
            </a:pPr>
            <a:r>
              <a:rPr lang="en-US" dirty="0" smtClean="0">
                <a:solidFill>
                  <a:srgbClr val="404040"/>
                </a:solidFill>
              </a:rPr>
              <a:t>Did SC members gain HIA capacity?</a:t>
            </a:r>
          </a:p>
          <a:p>
            <a:endParaRPr lang="en-US" dirty="0"/>
          </a:p>
        </p:txBody>
      </p:sp>
      <p:sp>
        <p:nvSpPr>
          <p:cNvPr id="8" name="TextBox 7"/>
          <p:cNvSpPr txBox="1"/>
          <p:nvPr/>
        </p:nvSpPr>
        <p:spPr>
          <a:xfrm>
            <a:off x="990600" y="4221539"/>
            <a:ext cx="7696200" cy="1569660"/>
          </a:xfrm>
          <a:prstGeom prst="rect">
            <a:avLst/>
          </a:prstGeom>
          <a:noFill/>
        </p:spPr>
        <p:txBody>
          <a:bodyPr wrap="square" rtlCol="0">
            <a:spAutoFit/>
          </a:bodyPr>
          <a:lstStyle/>
          <a:p>
            <a:pPr>
              <a:buFont typeface="Arial"/>
              <a:buChar char="•"/>
            </a:pPr>
            <a:r>
              <a:rPr lang="en-US" dirty="0" smtClean="0">
                <a:solidFill>
                  <a:srgbClr val="404040"/>
                </a:solidFill>
              </a:rPr>
              <a:t>Did HIA have impact on the decision-making process?</a:t>
            </a:r>
          </a:p>
          <a:p>
            <a:pPr>
              <a:buFont typeface="Arial"/>
              <a:buChar char="•"/>
            </a:pPr>
            <a:r>
              <a:rPr lang="en-US" dirty="0" smtClean="0">
                <a:solidFill>
                  <a:srgbClr val="404040"/>
                </a:solidFill>
              </a:rPr>
              <a:t>Will HIA methods be used by decision makers in future?</a:t>
            </a:r>
          </a:p>
          <a:p>
            <a:pPr>
              <a:buFont typeface="Arial"/>
              <a:buChar char="•"/>
            </a:pPr>
            <a:r>
              <a:rPr lang="en-US" dirty="0" smtClean="0">
                <a:solidFill>
                  <a:srgbClr val="404040"/>
                </a:solidFill>
              </a:rPr>
              <a:t>Plan for ongoing monitoring of actions related to RHI</a:t>
            </a:r>
            <a:endParaRPr lang="en-US" dirty="0">
              <a:solidFill>
                <a:srgbClr val="404040"/>
              </a:solidFill>
            </a:endParaRPr>
          </a:p>
        </p:txBody>
      </p:sp>
      <p:sp>
        <p:nvSpPr>
          <p:cNvPr id="9" name="TextBox 8"/>
          <p:cNvSpPr txBox="1"/>
          <p:nvPr/>
        </p:nvSpPr>
        <p:spPr>
          <a:xfrm rot="16200000">
            <a:off x="-302566" y="2664767"/>
            <a:ext cx="1828800" cy="461665"/>
          </a:xfrm>
          <a:prstGeom prst="rect">
            <a:avLst/>
          </a:prstGeom>
          <a:noFill/>
        </p:spPr>
        <p:txBody>
          <a:bodyPr wrap="square" rtlCol="0">
            <a:spAutoFit/>
          </a:bodyPr>
          <a:lstStyle/>
          <a:p>
            <a:pPr algn="ctr"/>
            <a:r>
              <a:rPr lang="en-US" b="1" dirty="0" smtClean="0"/>
              <a:t>PROCESS</a:t>
            </a:r>
            <a:endParaRPr lang="en-US" b="1" dirty="0"/>
          </a:p>
        </p:txBody>
      </p:sp>
      <p:sp>
        <p:nvSpPr>
          <p:cNvPr id="10" name="TextBox 9"/>
          <p:cNvSpPr txBox="1"/>
          <p:nvPr/>
        </p:nvSpPr>
        <p:spPr>
          <a:xfrm rot="16200000">
            <a:off x="-226369" y="4798367"/>
            <a:ext cx="1828800" cy="461665"/>
          </a:xfrm>
          <a:prstGeom prst="rect">
            <a:avLst/>
          </a:prstGeom>
          <a:noFill/>
        </p:spPr>
        <p:txBody>
          <a:bodyPr wrap="square" rtlCol="0">
            <a:spAutoFit/>
          </a:bodyPr>
          <a:lstStyle/>
          <a:p>
            <a:pPr algn="ctr"/>
            <a:r>
              <a:rPr lang="en-US" b="1" dirty="0" smtClean="0"/>
              <a:t>IMPACT</a:t>
            </a:r>
            <a:endParaRPr lang="en-US" b="1" dirty="0"/>
          </a:p>
        </p:txBody>
      </p:sp>
      <p:sp>
        <p:nvSpPr>
          <p:cNvPr id="11" name="TextBox 10"/>
          <p:cNvSpPr txBox="1"/>
          <p:nvPr/>
        </p:nvSpPr>
        <p:spPr>
          <a:xfrm>
            <a:off x="457200" y="1443335"/>
            <a:ext cx="7620000" cy="461665"/>
          </a:xfrm>
          <a:prstGeom prst="rect">
            <a:avLst/>
          </a:prstGeom>
          <a:noFill/>
        </p:spPr>
        <p:txBody>
          <a:bodyPr wrap="square" rtlCol="0">
            <a:spAutoFit/>
          </a:bodyPr>
          <a:lstStyle/>
          <a:p>
            <a:r>
              <a:rPr lang="en-US" b="1" dirty="0" smtClean="0">
                <a:solidFill>
                  <a:srgbClr val="404040"/>
                </a:solidFill>
              </a:rPr>
              <a:t>RHIP HIA had 6 evaluation questions: </a:t>
            </a:r>
            <a:endParaRPr lang="en-US" b="1" dirty="0">
              <a:solidFill>
                <a:srgbClr val="40404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924800" cy="914400"/>
          </a:xfrm>
        </p:spPr>
        <p:txBody>
          <a:bodyPr/>
          <a:lstStyle/>
          <a:p>
            <a:r>
              <a:rPr lang="en-US" dirty="0" smtClean="0"/>
              <a:t>State of HIA practice in the US</a:t>
            </a:r>
            <a:endParaRPr lang="en-US" dirty="0"/>
          </a:p>
        </p:txBody>
      </p:sp>
      <p:sp>
        <p:nvSpPr>
          <p:cNvPr id="4" name="Slide Number Placeholder 3"/>
          <p:cNvSpPr>
            <a:spLocks noGrp="1"/>
          </p:cNvSpPr>
          <p:nvPr>
            <p:ph type="sldNum" sz="quarter" idx="10"/>
          </p:nvPr>
        </p:nvSpPr>
        <p:spPr/>
        <p:txBody>
          <a:bodyPr/>
          <a:lstStyle/>
          <a:p>
            <a:endParaRPr lang="en-US" smtClean="0"/>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0" name="Text Box 89"/>
          <p:cNvSpPr txBox="1">
            <a:spLocks noChangeArrowheads="1"/>
          </p:cNvSpPr>
          <p:nvPr/>
        </p:nvSpPr>
        <p:spPr bwMode="auto">
          <a:xfrm>
            <a:off x="0" y="0"/>
            <a:ext cx="9144000" cy="1015663"/>
          </a:xfrm>
          <a:prstGeom prst="rect">
            <a:avLst/>
          </a:prstGeom>
          <a:solidFill>
            <a:srgbClr val="0177BF"/>
          </a:solidFill>
          <a:ln>
            <a:noFill/>
          </a:ln>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altLang="en-US" sz="3600" b="1" dirty="0" smtClean="0">
                <a:solidFill>
                  <a:schemeClr val="bg1"/>
                </a:solidFill>
                <a:latin typeface="Arial" panose="020B0604020202020204" pitchFamily="34" charset="0"/>
                <a:ea typeface="ＭＳ Ｐゴシック" pitchFamily="34" charset="-128"/>
              </a:rPr>
              <a:t>Completed HIAs, 2007(N = 27)</a:t>
            </a:r>
          </a:p>
          <a:p>
            <a:pPr algn="ctr"/>
            <a:endParaRPr lang="en-US" altLang="en-US" b="1" dirty="0" smtClean="0">
              <a:solidFill>
                <a:schemeClr val="bg1"/>
              </a:solidFill>
              <a:latin typeface="Arial" panose="020B0604020202020204" pitchFamily="34" charset="0"/>
              <a:ea typeface="ＭＳ Ｐゴシック" pitchFamily="34" charset="-128"/>
            </a:endParaRPr>
          </a:p>
        </p:txBody>
      </p:sp>
      <p:grpSp>
        <p:nvGrpSpPr>
          <p:cNvPr id="100" name="Group 99"/>
          <p:cNvGrpSpPr>
            <a:grpSpLocks noChangeAspect="1"/>
          </p:cNvGrpSpPr>
          <p:nvPr/>
        </p:nvGrpSpPr>
        <p:grpSpPr>
          <a:xfrm>
            <a:off x="0" y="685800"/>
            <a:ext cx="8843911" cy="6093978"/>
            <a:chOff x="-9144" y="487363"/>
            <a:chExt cx="9024242" cy="6218237"/>
          </a:xfrm>
        </p:grpSpPr>
        <p:grpSp>
          <p:nvGrpSpPr>
            <p:cNvPr id="101" name="Group 100"/>
            <p:cNvGrpSpPr/>
            <p:nvPr/>
          </p:nvGrpSpPr>
          <p:grpSpPr>
            <a:xfrm>
              <a:off x="-9144" y="487363"/>
              <a:ext cx="8464550" cy="6218237"/>
              <a:chOff x="-10886" y="487363"/>
              <a:chExt cx="8464550" cy="6218237"/>
            </a:xfrm>
          </p:grpSpPr>
          <p:pic>
            <p:nvPicPr>
              <p:cNvPr id="122" name="Picture 2"/>
              <p:cNvPicPr preferRelativeResize="0">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8027" y="6165850"/>
                <a:ext cx="19050"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3" name="Freeform 3"/>
              <p:cNvSpPr>
                <a:spLocks/>
              </p:cNvSpPr>
              <p:nvPr/>
            </p:nvSpPr>
            <p:spPr bwMode="auto">
              <a:xfrm>
                <a:off x="787627" y="487363"/>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24" name="Freeform 4"/>
              <p:cNvSpPr>
                <a:spLocks/>
              </p:cNvSpPr>
              <p:nvPr/>
            </p:nvSpPr>
            <p:spPr bwMode="auto">
              <a:xfrm>
                <a:off x="516164" y="990600"/>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25" name="Freeform 5"/>
              <p:cNvSpPr>
                <a:spLocks/>
              </p:cNvSpPr>
              <p:nvPr/>
            </p:nvSpPr>
            <p:spPr bwMode="auto">
              <a:xfrm>
                <a:off x="412977" y="1824038"/>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26" name="Freeform 6"/>
              <p:cNvSpPr>
                <a:spLocks/>
              </p:cNvSpPr>
              <p:nvPr/>
            </p:nvSpPr>
            <p:spPr bwMode="auto">
              <a:xfrm>
                <a:off x="1527402" y="677863"/>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27" name="Freeform 7"/>
              <p:cNvSpPr>
                <a:spLocks/>
              </p:cNvSpPr>
              <p:nvPr/>
            </p:nvSpPr>
            <p:spPr bwMode="auto">
              <a:xfrm>
                <a:off x="1902052" y="708025"/>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28" name="Freeform 8"/>
              <p:cNvSpPr>
                <a:spLocks/>
              </p:cNvSpPr>
              <p:nvPr/>
            </p:nvSpPr>
            <p:spPr bwMode="auto">
              <a:xfrm>
                <a:off x="2343377" y="1652588"/>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29" name="Freeform 9"/>
              <p:cNvSpPr>
                <a:spLocks/>
              </p:cNvSpPr>
              <p:nvPr/>
            </p:nvSpPr>
            <p:spPr bwMode="auto">
              <a:xfrm>
                <a:off x="955902" y="1995488"/>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0" name="Freeform 10"/>
              <p:cNvSpPr>
                <a:spLocks/>
              </p:cNvSpPr>
              <p:nvPr/>
            </p:nvSpPr>
            <p:spPr bwMode="auto">
              <a:xfrm>
                <a:off x="1471839" y="3230563"/>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1" name="Freeform 11"/>
              <p:cNvSpPr>
                <a:spLocks/>
              </p:cNvSpPr>
              <p:nvPr/>
            </p:nvSpPr>
            <p:spPr bwMode="auto">
              <a:xfrm>
                <a:off x="2521177" y="2527300"/>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2" name="Freeform 12"/>
              <p:cNvSpPr>
                <a:spLocks/>
              </p:cNvSpPr>
              <p:nvPr/>
            </p:nvSpPr>
            <p:spPr bwMode="auto">
              <a:xfrm>
                <a:off x="2371952" y="3351213"/>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3" name="Freeform 13"/>
              <p:cNvSpPr>
                <a:spLocks/>
              </p:cNvSpPr>
              <p:nvPr/>
            </p:nvSpPr>
            <p:spPr bwMode="auto">
              <a:xfrm>
                <a:off x="3430814" y="949325"/>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4" name="Freeform 14"/>
              <p:cNvSpPr>
                <a:spLocks/>
              </p:cNvSpPr>
              <p:nvPr/>
            </p:nvSpPr>
            <p:spPr bwMode="auto">
              <a:xfrm>
                <a:off x="3383189" y="1582738"/>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5" name="Freeform 15"/>
              <p:cNvSpPr>
                <a:spLocks/>
              </p:cNvSpPr>
              <p:nvPr/>
            </p:nvSpPr>
            <p:spPr bwMode="auto">
              <a:xfrm>
                <a:off x="3346677" y="2195513"/>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6" name="Freeform 16"/>
              <p:cNvSpPr>
                <a:spLocks/>
              </p:cNvSpPr>
              <p:nvPr/>
            </p:nvSpPr>
            <p:spPr bwMode="auto">
              <a:xfrm>
                <a:off x="3599089" y="2849563"/>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7" name="Freeform 17"/>
              <p:cNvSpPr>
                <a:spLocks/>
              </p:cNvSpPr>
              <p:nvPr/>
            </p:nvSpPr>
            <p:spPr bwMode="auto">
              <a:xfrm>
                <a:off x="3440339" y="3462338"/>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8" name="Freeform 18"/>
              <p:cNvSpPr>
                <a:spLocks/>
              </p:cNvSpPr>
              <p:nvPr/>
            </p:nvSpPr>
            <p:spPr bwMode="auto">
              <a:xfrm>
                <a:off x="2775177" y="3562350"/>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39" name="Freeform 19"/>
              <p:cNvSpPr>
                <a:spLocks/>
              </p:cNvSpPr>
              <p:nvPr/>
            </p:nvSpPr>
            <p:spPr bwMode="auto">
              <a:xfrm>
                <a:off x="4357914" y="919163"/>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0" name="Freeform 20"/>
              <p:cNvSpPr>
                <a:spLocks/>
              </p:cNvSpPr>
              <p:nvPr/>
            </p:nvSpPr>
            <p:spPr bwMode="auto">
              <a:xfrm>
                <a:off x="4442052" y="2116138"/>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1" name="Freeform 21"/>
              <p:cNvSpPr>
                <a:spLocks/>
              </p:cNvSpPr>
              <p:nvPr/>
            </p:nvSpPr>
            <p:spPr bwMode="auto">
              <a:xfrm>
                <a:off x="4564289" y="2728913"/>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2" name="Freeform 22"/>
              <p:cNvSpPr>
                <a:spLocks/>
              </p:cNvSpPr>
              <p:nvPr/>
            </p:nvSpPr>
            <p:spPr bwMode="auto">
              <a:xfrm>
                <a:off x="4835752" y="4316413"/>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3" name="Freeform 23"/>
              <p:cNvSpPr>
                <a:spLocks/>
              </p:cNvSpPr>
              <p:nvPr/>
            </p:nvSpPr>
            <p:spPr bwMode="auto">
              <a:xfrm>
                <a:off x="4938939" y="1392238"/>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4" name="Freeform 24"/>
              <p:cNvSpPr>
                <a:spLocks/>
              </p:cNvSpPr>
              <p:nvPr/>
            </p:nvSpPr>
            <p:spPr bwMode="auto">
              <a:xfrm>
                <a:off x="5183414" y="2297113"/>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grpSp>
            <p:nvGrpSpPr>
              <p:cNvPr id="145" name="Group 25"/>
              <p:cNvGrpSpPr>
                <a:grpSpLocks/>
              </p:cNvGrpSpPr>
              <p:nvPr/>
            </p:nvGrpSpPr>
            <p:grpSpPr bwMode="auto">
              <a:xfrm>
                <a:off x="5267552" y="1260475"/>
                <a:ext cx="1162050" cy="1176338"/>
                <a:chOff x="3163" y="1122"/>
                <a:chExt cx="620" cy="585"/>
              </a:xfrm>
              <a:solidFill>
                <a:schemeClr val="tx1">
                  <a:lumMod val="50000"/>
                  <a:lumOff val="50000"/>
                </a:schemeClr>
              </a:solidFill>
            </p:grpSpPr>
            <p:sp>
              <p:nvSpPr>
                <p:cNvPr id="206"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07"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pPr>
                    <a:defRPr/>
                  </a:pPr>
                  <a:endParaRPr lang="en-US">
                    <a:solidFill>
                      <a:prstClr val="white"/>
                    </a:solidFill>
                    <a:cs typeface="Arial" pitchFamily="34" charset="0"/>
                  </a:endParaRPr>
                </a:p>
              </p:txBody>
            </p:sp>
          </p:grpSp>
          <p:sp>
            <p:nvSpPr>
              <p:cNvPr id="146" name="Freeform 28"/>
              <p:cNvSpPr>
                <a:spLocks/>
              </p:cNvSpPr>
              <p:nvPr/>
            </p:nvSpPr>
            <p:spPr bwMode="auto">
              <a:xfrm>
                <a:off x="5726339" y="2397125"/>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7" name="Freeform 29"/>
              <p:cNvSpPr>
                <a:spLocks/>
              </p:cNvSpPr>
              <p:nvPr/>
            </p:nvSpPr>
            <p:spPr bwMode="auto">
              <a:xfrm>
                <a:off x="5529489" y="2949575"/>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8" name="Freeform 30"/>
              <p:cNvSpPr>
                <a:spLocks/>
              </p:cNvSpPr>
              <p:nvPr/>
            </p:nvSpPr>
            <p:spPr bwMode="auto">
              <a:xfrm>
                <a:off x="5258027" y="3863975"/>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49" name="Freeform 31"/>
              <p:cNvSpPr>
                <a:spLocks/>
              </p:cNvSpPr>
              <p:nvPr/>
            </p:nvSpPr>
            <p:spPr bwMode="auto">
              <a:xfrm>
                <a:off x="5754914" y="3824288"/>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0" name="Freeform 32"/>
              <p:cNvSpPr>
                <a:spLocks/>
              </p:cNvSpPr>
              <p:nvPr/>
            </p:nvSpPr>
            <p:spPr bwMode="auto">
              <a:xfrm>
                <a:off x="6129564" y="2266950"/>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1" name="Freeform 33"/>
              <p:cNvSpPr>
                <a:spLocks/>
              </p:cNvSpPr>
              <p:nvPr/>
            </p:nvSpPr>
            <p:spPr bwMode="auto">
              <a:xfrm>
                <a:off x="6832827" y="1431925"/>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2" name="Freeform 34"/>
              <p:cNvSpPr>
                <a:spLocks/>
              </p:cNvSpPr>
              <p:nvPr/>
            </p:nvSpPr>
            <p:spPr bwMode="auto">
              <a:xfrm>
                <a:off x="6739164" y="2105025"/>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3" name="Freeform 35"/>
              <p:cNvSpPr>
                <a:spLocks/>
              </p:cNvSpPr>
              <p:nvPr/>
            </p:nvSpPr>
            <p:spPr bwMode="auto">
              <a:xfrm>
                <a:off x="6439127" y="2728913"/>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4" name="Freeform 36"/>
              <p:cNvSpPr>
                <a:spLocks/>
              </p:cNvSpPr>
              <p:nvPr/>
            </p:nvSpPr>
            <p:spPr bwMode="auto">
              <a:xfrm>
                <a:off x="6316889" y="3251200"/>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5" name="Freeform 37"/>
              <p:cNvSpPr>
                <a:spLocks/>
              </p:cNvSpPr>
              <p:nvPr/>
            </p:nvSpPr>
            <p:spPr bwMode="auto">
              <a:xfrm>
                <a:off x="6523264" y="3683000"/>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6" name="Freeform 38"/>
              <p:cNvSpPr>
                <a:spLocks/>
              </p:cNvSpPr>
              <p:nvPr/>
            </p:nvSpPr>
            <p:spPr bwMode="auto">
              <a:xfrm>
                <a:off x="6164489" y="3732213"/>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7" name="Freeform 39"/>
              <p:cNvSpPr>
                <a:spLocks/>
              </p:cNvSpPr>
              <p:nvPr/>
            </p:nvSpPr>
            <p:spPr bwMode="auto">
              <a:xfrm>
                <a:off x="5913664" y="4562475"/>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8" name="Freeform 40"/>
              <p:cNvSpPr>
                <a:spLocks/>
              </p:cNvSpPr>
              <p:nvPr/>
            </p:nvSpPr>
            <p:spPr bwMode="auto">
              <a:xfrm>
                <a:off x="6963002" y="2587625"/>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59" name="Freeform 41"/>
              <p:cNvSpPr>
                <a:spLocks/>
              </p:cNvSpPr>
              <p:nvPr/>
            </p:nvSpPr>
            <p:spPr bwMode="auto">
              <a:xfrm>
                <a:off x="7497989" y="2557463"/>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0" name="Freeform 42"/>
              <p:cNvSpPr>
                <a:spLocks/>
              </p:cNvSpPr>
              <p:nvPr/>
            </p:nvSpPr>
            <p:spPr bwMode="auto">
              <a:xfrm>
                <a:off x="7534502" y="2216150"/>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1" name="Freeform 43"/>
              <p:cNvSpPr>
                <a:spLocks/>
              </p:cNvSpPr>
              <p:nvPr/>
            </p:nvSpPr>
            <p:spPr bwMode="auto">
              <a:xfrm>
                <a:off x="7731352" y="1974850"/>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2" name="Freeform 44"/>
              <p:cNvSpPr>
                <a:spLocks/>
              </p:cNvSpPr>
              <p:nvPr/>
            </p:nvSpPr>
            <p:spPr bwMode="auto">
              <a:xfrm>
                <a:off x="7723414" y="1763713"/>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3" name="Freeform 45"/>
              <p:cNvSpPr>
                <a:spLocks/>
              </p:cNvSpPr>
              <p:nvPr/>
            </p:nvSpPr>
            <p:spPr bwMode="auto">
              <a:xfrm>
                <a:off x="7956777" y="1965325"/>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4" name="Freeform 46"/>
              <p:cNvSpPr>
                <a:spLocks/>
              </p:cNvSpPr>
              <p:nvPr/>
            </p:nvSpPr>
            <p:spPr bwMode="auto">
              <a:xfrm>
                <a:off x="7601177" y="1362075"/>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5" name="Freeform 47"/>
              <p:cNvSpPr>
                <a:spLocks/>
              </p:cNvSpPr>
              <p:nvPr/>
            </p:nvSpPr>
            <p:spPr bwMode="auto">
              <a:xfrm>
                <a:off x="7807552" y="1281113"/>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6" name="Freeform 48"/>
              <p:cNvSpPr>
                <a:spLocks/>
              </p:cNvSpPr>
              <p:nvPr/>
            </p:nvSpPr>
            <p:spPr bwMode="auto">
              <a:xfrm>
                <a:off x="7891689" y="758825"/>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7" name="Freeform 49"/>
              <p:cNvSpPr>
                <a:spLocks/>
              </p:cNvSpPr>
              <p:nvPr/>
            </p:nvSpPr>
            <p:spPr bwMode="auto">
              <a:xfrm>
                <a:off x="6551839" y="2536825"/>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8" name="Freeform 50"/>
              <p:cNvSpPr>
                <a:spLocks/>
              </p:cNvSpPr>
              <p:nvPr/>
            </p:nvSpPr>
            <p:spPr bwMode="auto">
              <a:xfrm>
                <a:off x="4732564" y="3571875"/>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69" name="Freeform 51"/>
              <p:cNvSpPr>
                <a:spLocks/>
              </p:cNvSpPr>
              <p:nvPr/>
            </p:nvSpPr>
            <p:spPr bwMode="auto">
              <a:xfrm>
                <a:off x="1762352" y="2195513"/>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70" name="Freeform 53"/>
              <p:cNvSpPr>
                <a:spLocks/>
              </p:cNvSpPr>
              <p:nvPr/>
            </p:nvSpPr>
            <p:spPr bwMode="auto">
              <a:xfrm>
                <a:off x="332014" y="5803900"/>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1" name="Freeform 54"/>
              <p:cNvSpPr>
                <a:spLocks/>
              </p:cNvSpPr>
              <p:nvPr/>
            </p:nvSpPr>
            <p:spPr bwMode="auto">
              <a:xfrm>
                <a:off x="251052" y="5737225"/>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2" name="Freeform 55"/>
              <p:cNvSpPr>
                <a:spLocks/>
              </p:cNvSpPr>
              <p:nvPr/>
            </p:nvSpPr>
            <p:spPr bwMode="auto">
              <a:xfrm>
                <a:off x="216127" y="5710238"/>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3" name="Freeform 56"/>
              <p:cNvSpPr>
                <a:spLocks/>
              </p:cNvSpPr>
              <p:nvPr/>
            </p:nvSpPr>
            <p:spPr bwMode="auto">
              <a:xfrm>
                <a:off x="187552" y="5697538"/>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4" name="Freeform 57"/>
              <p:cNvSpPr>
                <a:spLocks/>
              </p:cNvSpPr>
              <p:nvPr/>
            </p:nvSpPr>
            <p:spPr bwMode="auto">
              <a:xfrm>
                <a:off x="168502" y="5684838"/>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5" name="Freeform 58"/>
              <p:cNvSpPr>
                <a:spLocks/>
              </p:cNvSpPr>
              <p:nvPr/>
            </p:nvSpPr>
            <p:spPr bwMode="auto">
              <a:xfrm>
                <a:off x="154214" y="5672138"/>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6" name="Freeform 59"/>
              <p:cNvSpPr>
                <a:spLocks/>
              </p:cNvSpPr>
              <p:nvPr/>
            </p:nvSpPr>
            <p:spPr bwMode="auto">
              <a:xfrm>
                <a:off x="133577" y="5645150"/>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7" name="Freeform 60"/>
              <p:cNvSpPr>
                <a:spLocks/>
              </p:cNvSpPr>
              <p:nvPr/>
            </p:nvSpPr>
            <p:spPr bwMode="auto">
              <a:xfrm>
                <a:off x="106589" y="5618163"/>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8" name="Freeform 61"/>
              <p:cNvSpPr>
                <a:spLocks/>
              </p:cNvSpPr>
              <p:nvPr/>
            </p:nvSpPr>
            <p:spPr bwMode="auto">
              <a:xfrm>
                <a:off x="76427" y="5570538"/>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79" name="Freeform 62"/>
              <p:cNvSpPr>
                <a:spLocks/>
              </p:cNvSpPr>
              <p:nvPr/>
            </p:nvSpPr>
            <p:spPr bwMode="auto">
              <a:xfrm>
                <a:off x="47852" y="5538788"/>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0" name="Freeform 63"/>
              <p:cNvSpPr>
                <a:spLocks/>
              </p:cNvSpPr>
              <p:nvPr/>
            </p:nvSpPr>
            <p:spPr bwMode="auto">
              <a:xfrm>
                <a:off x="31977" y="5495925"/>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1" name="Freeform 64"/>
              <p:cNvSpPr>
                <a:spLocks/>
              </p:cNvSpPr>
              <p:nvPr/>
            </p:nvSpPr>
            <p:spPr bwMode="auto">
              <a:xfrm>
                <a:off x="38327" y="5486400"/>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2" name="Freeform 65"/>
              <p:cNvSpPr>
                <a:spLocks/>
              </p:cNvSpPr>
              <p:nvPr/>
            </p:nvSpPr>
            <p:spPr bwMode="auto">
              <a:xfrm>
                <a:off x="28802" y="5459413"/>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3" name="Freeform 66"/>
              <p:cNvSpPr>
                <a:spLocks/>
              </p:cNvSpPr>
              <p:nvPr/>
            </p:nvSpPr>
            <p:spPr bwMode="auto">
              <a:xfrm>
                <a:off x="1814" y="5414963"/>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4" name="Freeform 67"/>
              <p:cNvSpPr>
                <a:spLocks/>
              </p:cNvSpPr>
              <p:nvPr/>
            </p:nvSpPr>
            <p:spPr bwMode="auto">
              <a:xfrm>
                <a:off x="6577" y="5397500"/>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5" name="Freeform 68"/>
              <p:cNvSpPr>
                <a:spLocks/>
              </p:cNvSpPr>
              <p:nvPr/>
            </p:nvSpPr>
            <p:spPr bwMode="auto">
              <a:xfrm>
                <a:off x="-10886" y="5357813"/>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6" name="Freeform 69"/>
              <p:cNvSpPr>
                <a:spLocks/>
              </p:cNvSpPr>
              <p:nvPr/>
            </p:nvSpPr>
            <p:spPr bwMode="auto">
              <a:xfrm>
                <a:off x="24039" y="5262563"/>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187" name="Freeform 70"/>
              <p:cNvSpPr>
                <a:spLocks noEditPoints="1"/>
              </p:cNvSpPr>
              <p:nvPr/>
            </p:nvSpPr>
            <p:spPr bwMode="auto">
              <a:xfrm>
                <a:off x="278039" y="4532313"/>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rgbClr val="0177BF"/>
              </a:solidFill>
              <a:ln w="28575" cmpd="sng">
                <a:solidFill>
                  <a:schemeClr val="bg1"/>
                </a:solidFill>
                <a:round/>
                <a:headEnd/>
                <a:tailEnd/>
              </a:ln>
            </p:spPr>
            <p:txBody>
              <a:bodyPr/>
              <a:lstStyle/>
              <a:p>
                <a:pPr>
                  <a:defRPr/>
                </a:pPr>
                <a:endParaRPr lang="en-US">
                  <a:solidFill>
                    <a:prstClr val="white"/>
                  </a:solidFill>
                  <a:cs typeface="Arial" pitchFamily="34" charset="0"/>
                </a:endParaRPr>
              </a:p>
            </p:txBody>
          </p:sp>
          <p:grpSp>
            <p:nvGrpSpPr>
              <p:cNvPr id="188" name="Group 71"/>
              <p:cNvGrpSpPr>
                <a:grpSpLocks/>
              </p:cNvGrpSpPr>
              <p:nvPr/>
            </p:nvGrpSpPr>
            <p:grpSpPr bwMode="auto">
              <a:xfrm>
                <a:off x="2748189" y="5592763"/>
                <a:ext cx="1416050" cy="892175"/>
                <a:chOff x="1661" y="3362"/>
                <a:chExt cx="756" cy="444"/>
              </a:xfrm>
              <a:solidFill>
                <a:schemeClr val="tx1">
                  <a:lumMod val="50000"/>
                  <a:lumOff val="50000"/>
                </a:schemeClr>
              </a:solidFill>
            </p:grpSpPr>
            <p:sp>
              <p:nvSpPr>
                <p:cNvPr id="197"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198"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199"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200"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201"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202"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203"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204"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205"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grpSp>
          <p:sp>
            <p:nvSpPr>
              <p:cNvPr id="189" name="Freeform 91"/>
              <p:cNvSpPr>
                <a:spLocks/>
              </p:cNvSpPr>
              <p:nvPr/>
            </p:nvSpPr>
            <p:spPr bwMode="auto">
              <a:xfrm>
                <a:off x="5529489" y="2949575"/>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90" name="Freeform 92"/>
              <p:cNvSpPr>
                <a:spLocks/>
              </p:cNvSpPr>
              <p:nvPr/>
            </p:nvSpPr>
            <p:spPr bwMode="auto">
              <a:xfrm>
                <a:off x="5426302" y="3411538"/>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91" name="Freeform 93"/>
              <p:cNvSpPr>
                <a:spLocks/>
              </p:cNvSpPr>
              <p:nvPr/>
            </p:nvSpPr>
            <p:spPr bwMode="auto">
              <a:xfrm>
                <a:off x="5258027" y="3863975"/>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92" name="Freeform 94"/>
              <p:cNvSpPr>
                <a:spLocks/>
              </p:cNvSpPr>
              <p:nvPr/>
            </p:nvSpPr>
            <p:spPr bwMode="auto">
              <a:xfrm>
                <a:off x="5754914" y="3824288"/>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93" name="Freeform 95"/>
              <p:cNvSpPr>
                <a:spLocks/>
              </p:cNvSpPr>
              <p:nvPr/>
            </p:nvSpPr>
            <p:spPr bwMode="auto">
              <a:xfrm>
                <a:off x="6439127" y="2728913"/>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94" name="Freeform 96"/>
              <p:cNvSpPr>
                <a:spLocks/>
              </p:cNvSpPr>
              <p:nvPr/>
            </p:nvSpPr>
            <p:spPr bwMode="auto">
              <a:xfrm>
                <a:off x="6316889" y="3251200"/>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chemeClr val="tx1">
                  <a:lumMod val="50000"/>
                  <a:lumOff val="50000"/>
                </a:schemeClr>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195" name="Freeform 97"/>
              <p:cNvSpPr>
                <a:spLocks/>
              </p:cNvSpPr>
              <p:nvPr/>
            </p:nvSpPr>
            <p:spPr bwMode="auto">
              <a:xfrm>
                <a:off x="6523264" y="3683000"/>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chemeClr val="tx1">
                  <a:lumMod val="50000"/>
                  <a:lumOff val="50000"/>
                </a:schemeClr>
              </a:solidFill>
              <a:ln w="25400">
                <a:solidFill>
                  <a:schemeClr val="bg1"/>
                </a:solidFill>
                <a:round/>
                <a:headEnd/>
                <a:tailEnd/>
              </a:ln>
            </p:spPr>
            <p:txBody>
              <a:bodyPr/>
              <a:lstStyle/>
              <a:p>
                <a:pPr>
                  <a:defRPr/>
                </a:pPr>
                <a:r>
                  <a:rPr lang="en-US" dirty="0" smtClean="0">
                    <a:solidFill>
                      <a:prstClr val="white"/>
                    </a:solidFill>
                    <a:cs typeface="Arial" pitchFamily="34" charset="0"/>
                  </a:rPr>
                  <a:t>y</a:t>
                </a:r>
                <a:endParaRPr lang="en-US" dirty="0">
                  <a:solidFill>
                    <a:prstClr val="white"/>
                  </a:solidFill>
                  <a:cs typeface="Arial" pitchFamily="34" charset="0"/>
                </a:endParaRPr>
              </a:p>
            </p:txBody>
          </p:sp>
          <p:sp>
            <p:nvSpPr>
              <p:cNvPr id="196" name="Freeform 98"/>
              <p:cNvSpPr>
                <a:spLocks/>
              </p:cNvSpPr>
              <p:nvPr/>
            </p:nvSpPr>
            <p:spPr bwMode="auto">
              <a:xfrm>
                <a:off x="6167664" y="3773488"/>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grpSp>
        <p:sp>
          <p:nvSpPr>
            <p:cNvPr id="112" name="Text Box 82"/>
            <p:cNvSpPr txBox="1">
              <a:spLocks noChangeArrowheads="1"/>
            </p:cNvSpPr>
            <p:nvPr/>
          </p:nvSpPr>
          <p:spPr bwMode="auto">
            <a:xfrm>
              <a:off x="661453" y="2861995"/>
              <a:ext cx="449263" cy="443198"/>
            </a:xfrm>
            <a:prstGeom prst="rect">
              <a:avLst/>
            </a:prstGeom>
            <a:noFill/>
            <a:ln w="38100">
              <a:noFill/>
              <a:miter lim="800000"/>
              <a:headEnd/>
              <a:tailEnd/>
            </a:ln>
            <a:effectLst/>
          </p:spPr>
          <p:txBody>
            <a:bodyPr lIns="0" tIns="0" rIns="0" bIns="0">
              <a:spAutoFit/>
            </a:bodyPr>
            <a:lstStyle/>
            <a:p>
              <a:pPr algn="ctr">
                <a:lnSpc>
                  <a:spcPct val="80000"/>
                </a:lnSpc>
                <a:spcBef>
                  <a:spcPct val="50000"/>
                </a:spcBef>
                <a:defRPr/>
              </a:pPr>
              <a:r>
                <a:rPr lang="en-US" sz="1800" b="1" dirty="0">
                  <a:solidFill>
                    <a:prstClr val="white"/>
                  </a:solidFill>
                  <a:latin typeface="Arial Narrow" panose="020B0606020202030204" pitchFamily="34" charset="0"/>
                  <a:cs typeface="Arial" pitchFamily="34" charset="0"/>
                </a:rPr>
                <a:t>CA </a:t>
              </a:r>
              <a:r>
                <a:rPr lang="en-US" sz="1800" b="1" dirty="0" smtClean="0">
                  <a:solidFill>
                    <a:prstClr val="white"/>
                  </a:solidFill>
                  <a:latin typeface="Arial Narrow" panose="020B0606020202030204" pitchFamily="34" charset="0"/>
                  <a:cs typeface="Arial" pitchFamily="34" charset="0"/>
                </a:rPr>
                <a:t>15</a:t>
              </a:r>
              <a:endParaRPr lang="en-US" sz="1800" b="1" dirty="0">
                <a:solidFill>
                  <a:prstClr val="white"/>
                </a:solidFill>
                <a:latin typeface="Arial Narrow" panose="020B0606020202030204" pitchFamily="34" charset="0"/>
                <a:cs typeface="Arial" pitchFamily="34" charset="0"/>
              </a:endParaRPr>
            </a:p>
          </p:txBody>
        </p:sp>
        <p:sp>
          <p:nvSpPr>
            <p:cNvPr id="113" name="Text Box 81"/>
            <p:cNvSpPr txBox="1">
              <a:spLocks noChangeArrowheads="1"/>
            </p:cNvSpPr>
            <p:nvPr/>
          </p:nvSpPr>
          <p:spPr bwMode="auto">
            <a:xfrm>
              <a:off x="1517137" y="5140665"/>
              <a:ext cx="4572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AK </a:t>
              </a:r>
              <a:endParaRPr lang="en-US" sz="1800" b="1" dirty="0" smtClean="0">
                <a:solidFill>
                  <a:prstClr val="white"/>
                </a:solidFill>
                <a:latin typeface="Arial Narrow" panose="020B0606020202030204" pitchFamily="34" charset="0"/>
                <a:cs typeface="Arial" pitchFamily="34" charset="0"/>
              </a:endParaRP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3</a:t>
              </a:r>
              <a:endParaRPr lang="en-US" sz="1800" b="1" dirty="0">
                <a:solidFill>
                  <a:prstClr val="white"/>
                </a:solidFill>
                <a:latin typeface="Arial Narrow" panose="020B0606020202030204" pitchFamily="34" charset="0"/>
                <a:cs typeface="Arial" pitchFamily="34" charset="0"/>
              </a:endParaRPr>
            </a:p>
          </p:txBody>
        </p:sp>
        <p:sp>
          <p:nvSpPr>
            <p:cNvPr id="114" name="Text Box 83"/>
            <p:cNvSpPr txBox="1">
              <a:spLocks noChangeArrowheads="1"/>
            </p:cNvSpPr>
            <p:nvPr/>
          </p:nvSpPr>
          <p:spPr bwMode="auto">
            <a:xfrm>
              <a:off x="2774148" y="2746002"/>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CO</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a:t>
              </a:r>
              <a:endParaRPr lang="en-US" sz="1800" b="1" dirty="0">
                <a:solidFill>
                  <a:prstClr val="white"/>
                </a:solidFill>
                <a:latin typeface="Arial Narrow" panose="020B0606020202030204" pitchFamily="34" charset="0"/>
                <a:cs typeface="Arial" pitchFamily="34" charset="0"/>
              </a:endParaRPr>
            </a:p>
          </p:txBody>
        </p:sp>
        <p:sp>
          <p:nvSpPr>
            <p:cNvPr id="115" name="Text Box 90"/>
            <p:cNvSpPr txBox="1">
              <a:spLocks noChangeArrowheads="1"/>
            </p:cNvSpPr>
            <p:nvPr/>
          </p:nvSpPr>
          <p:spPr bwMode="auto">
            <a:xfrm>
              <a:off x="4451732" y="1307200"/>
              <a:ext cx="5238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MN </a:t>
              </a:r>
              <a:endParaRPr lang="en-US" sz="1800" b="1" dirty="0" smtClean="0">
                <a:solidFill>
                  <a:prstClr val="white"/>
                </a:solidFill>
                <a:latin typeface="Arial Narrow" panose="020B0606020202030204" pitchFamily="34" charset="0"/>
                <a:cs typeface="Arial" pitchFamily="34" charset="0"/>
              </a:endParaRP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116" name="Text Box 99"/>
            <p:cNvSpPr txBox="1">
              <a:spLocks noChangeArrowheads="1"/>
            </p:cNvSpPr>
            <p:nvPr/>
          </p:nvSpPr>
          <p:spPr bwMode="auto">
            <a:xfrm>
              <a:off x="6317937" y="4072382"/>
              <a:ext cx="5080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GA</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3</a:t>
              </a:r>
              <a:endParaRPr lang="en-US" sz="1800" b="1" dirty="0">
                <a:solidFill>
                  <a:prstClr val="white"/>
                </a:solidFill>
                <a:latin typeface="Arial Narrow" panose="020B0606020202030204" pitchFamily="34" charset="0"/>
                <a:cs typeface="Arial" pitchFamily="34" charset="0"/>
              </a:endParaRPr>
            </a:p>
          </p:txBody>
        </p:sp>
        <p:sp>
          <p:nvSpPr>
            <p:cNvPr id="117" name="Line 87"/>
            <p:cNvSpPr>
              <a:spLocks noChangeShapeType="1"/>
            </p:cNvSpPr>
            <p:nvPr/>
          </p:nvSpPr>
          <p:spPr bwMode="auto">
            <a:xfrm flipH="1" flipV="1">
              <a:off x="7686901" y="2525712"/>
              <a:ext cx="538317" cy="344489"/>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118" name="Line 88"/>
            <p:cNvSpPr>
              <a:spLocks noChangeShapeType="1"/>
            </p:cNvSpPr>
            <p:nvPr/>
          </p:nvSpPr>
          <p:spPr bwMode="auto">
            <a:xfrm flipH="1">
              <a:off x="7929787" y="1679716"/>
              <a:ext cx="603683" cy="230047"/>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119" name="Text Box 99"/>
            <p:cNvSpPr txBox="1">
              <a:spLocks noChangeArrowheads="1"/>
            </p:cNvSpPr>
            <p:nvPr/>
          </p:nvSpPr>
          <p:spPr bwMode="auto">
            <a:xfrm>
              <a:off x="6710744" y="4875657"/>
              <a:ext cx="5080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FL</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120" name="Text Box 85"/>
            <p:cNvSpPr txBox="1">
              <a:spLocks noChangeArrowheads="1"/>
            </p:cNvSpPr>
            <p:nvPr/>
          </p:nvSpPr>
          <p:spPr bwMode="auto">
            <a:xfrm>
              <a:off x="8497835" y="1507199"/>
              <a:ext cx="517263"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MA</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2</a:t>
              </a:r>
            </a:p>
          </p:txBody>
        </p:sp>
        <p:sp>
          <p:nvSpPr>
            <p:cNvPr id="121" name="Text Box 86"/>
            <p:cNvSpPr txBox="1">
              <a:spLocks noChangeArrowheads="1"/>
            </p:cNvSpPr>
            <p:nvPr/>
          </p:nvSpPr>
          <p:spPr bwMode="auto">
            <a:xfrm>
              <a:off x="8069248" y="2620150"/>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NJ</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68623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2F4E01E-9CCD-DB4E-8E79-44323CB1583A}" type="slidenum">
              <a:rPr lang="en-US" smtClean="0">
                <a:solidFill>
                  <a:srgbClr val="EAEBDE"/>
                </a:solidFill>
              </a:rPr>
              <a:pPr>
                <a:defRPr/>
              </a:pPr>
              <a:t>3</a:t>
            </a:fld>
            <a:endParaRPr lang="en-US" dirty="0">
              <a:solidFill>
                <a:srgbClr val="EAEBDE"/>
              </a:solidFill>
            </a:endParaRPr>
          </a:p>
        </p:txBody>
      </p:sp>
      <p:sp>
        <p:nvSpPr>
          <p:cNvPr id="11" name="Title 1"/>
          <p:cNvSpPr>
            <a:spLocks noGrp="1"/>
          </p:cNvSpPr>
          <p:nvPr>
            <p:ph type="title" idx="4294967295"/>
          </p:nvPr>
        </p:nvSpPr>
        <p:spPr>
          <a:xfrm>
            <a:off x="533400" y="228600"/>
            <a:ext cx="8077200" cy="1066800"/>
          </a:xfrm>
        </p:spPr>
        <p:txBody>
          <a:bodyPr>
            <a:noAutofit/>
          </a:bodyPr>
          <a:lstStyle/>
          <a:p>
            <a:pPr>
              <a:defRPr/>
            </a:pPr>
            <a:r>
              <a:rPr lang="en-US" sz="3200" dirty="0" smtClean="0">
                <a:cs typeface="ＭＳ Ｐゴシック"/>
              </a:rPr>
              <a:t>Many people are less healthy than others.  </a:t>
            </a:r>
            <a:endParaRPr lang="en-US" sz="3200" dirty="0">
              <a:cs typeface="ＭＳ Ｐゴシック"/>
            </a:endParaRPr>
          </a:p>
        </p:txBody>
      </p:sp>
      <p:sp>
        <p:nvSpPr>
          <p:cNvPr id="6" name="Rectangle 5"/>
          <p:cNvSpPr/>
          <p:nvPr/>
        </p:nvSpPr>
        <p:spPr>
          <a:xfrm>
            <a:off x="381000" y="1447800"/>
            <a:ext cx="8458200" cy="4216539"/>
          </a:xfrm>
          <a:prstGeom prst="rect">
            <a:avLst/>
          </a:prstGeom>
          <a:noFill/>
        </p:spPr>
        <p:txBody>
          <a:bodyPr wrap="square">
            <a:spAutoFit/>
          </a:bodyPr>
          <a:lstStyle/>
          <a:p>
            <a:r>
              <a:rPr lang="en-US" sz="3200" dirty="0" smtClean="0">
                <a:solidFill>
                  <a:srgbClr val="404040"/>
                </a:solidFill>
                <a:cs typeface="ＭＳ Ｐゴシック"/>
              </a:rPr>
              <a:t>What factors contribute to our health status?</a:t>
            </a:r>
          </a:p>
          <a:p>
            <a:endParaRPr lang="en-US" sz="1200" dirty="0" smtClean="0">
              <a:solidFill>
                <a:srgbClr val="404040"/>
              </a:solidFill>
              <a:latin typeface="Calibri"/>
              <a:ea typeface="+mn-ea"/>
              <a:cs typeface="Tahoma" pitchFamily="34" charset="0"/>
            </a:endParaRPr>
          </a:p>
          <a:p>
            <a:pPr>
              <a:buFont typeface="Arial" pitchFamily="34" charset="0"/>
              <a:buChar char="•"/>
            </a:pPr>
            <a:r>
              <a:rPr lang="en-US" sz="3200" dirty="0" smtClean="0">
                <a:solidFill>
                  <a:srgbClr val="404040"/>
                </a:solidFill>
                <a:latin typeface="Calibri"/>
                <a:ea typeface="+mn-ea"/>
                <a:cs typeface="Tahoma" pitchFamily="34" charset="0"/>
              </a:rPr>
              <a:t>Genetics </a:t>
            </a:r>
            <a:r>
              <a:rPr lang="en-US" sz="3200" dirty="0">
                <a:solidFill>
                  <a:srgbClr val="404040"/>
                </a:solidFill>
                <a:latin typeface="Calibri"/>
                <a:ea typeface="+mn-ea"/>
                <a:cs typeface="Tahoma" pitchFamily="34" charset="0"/>
              </a:rPr>
              <a:t>(5</a:t>
            </a:r>
            <a:r>
              <a:rPr lang="en-US" sz="3200" dirty="0" smtClean="0">
                <a:solidFill>
                  <a:srgbClr val="404040"/>
                </a:solidFill>
                <a:latin typeface="Calibri"/>
                <a:ea typeface="+mn-ea"/>
                <a:cs typeface="Tahoma" pitchFamily="34" charset="0"/>
              </a:rPr>
              <a:t>%)</a:t>
            </a:r>
          </a:p>
          <a:p>
            <a:pPr>
              <a:buFont typeface="Arial" pitchFamily="34" charset="0"/>
              <a:buChar char="•"/>
            </a:pPr>
            <a:r>
              <a:rPr lang="en-US" sz="3200" dirty="0" smtClean="0">
                <a:solidFill>
                  <a:srgbClr val="404040"/>
                </a:solidFill>
                <a:latin typeface="Calibri"/>
                <a:ea typeface="+mn-ea"/>
                <a:cs typeface="Tahoma" pitchFamily="34" charset="0"/>
              </a:rPr>
              <a:t>Personal </a:t>
            </a:r>
            <a:r>
              <a:rPr lang="en-US" sz="3200" dirty="0">
                <a:solidFill>
                  <a:srgbClr val="404040"/>
                </a:solidFill>
                <a:latin typeface="Calibri"/>
                <a:ea typeface="+mn-ea"/>
                <a:cs typeface="Tahoma" pitchFamily="34" charset="0"/>
              </a:rPr>
              <a:t>Behaviors (30</a:t>
            </a:r>
            <a:r>
              <a:rPr lang="en-US" sz="3200" dirty="0" smtClean="0">
                <a:solidFill>
                  <a:srgbClr val="404040"/>
                </a:solidFill>
                <a:latin typeface="Calibri"/>
                <a:ea typeface="+mn-ea"/>
                <a:cs typeface="Tahoma" pitchFamily="34" charset="0"/>
              </a:rPr>
              <a:t>%)</a:t>
            </a:r>
          </a:p>
          <a:p>
            <a:pPr>
              <a:buFont typeface="Arial" pitchFamily="34" charset="0"/>
              <a:buChar char="•"/>
            </a:pPr>
            <a:r>
              <a:rPr lang="en-US" sz="3200" dirty="0" smtClean="0">
                <a:solidFill>
                  <a:srgbClr val="404040"/>
                </a:solidFill>
                <a:latin typeface="Calibri"/>
                <a:ea typeface="+mn-ea"/>
                <a:cs typeface="Tahoma" pitchFamily="34" charset="0"/>
              </a:rPr>
              <a:t>Health </a:t>
            </a:r>
            <a:r>
              <a:rPr lang="en-US" sz="3200" dirty="0">
                <a:solidFill>
                  <a:srgbClr val="404040"/>
                </a:solidFill>
                <a:latin typeface="Calibri"/>
                <a:ea typeface="+mn-ea"/>
                <a:cs typeface="Tahoma" pitchFamily="34" charset="0"/>
              </a:rPr>
              <a:t>Care (10</a:t>
            </a:r>
            <a:r>
              <a:rPr lang="en-US" sz="3200" dirty="0" smtClean="0">
                <a:solidFill>
                  <a:srgbClr val="404040"/>
                </a:solidFill>
                <a:latin typeface="Calibri"/>
                <a:ea typeface="+mn-ea"/>
                <a:cs typeface="Tahoma" pitchFamily="34" charset="0"/>
              </a:rPr>
              <a:t>%)</a:t>
            </a:r>
          </a:p>
          <a:p>
            <a:pPr>
              <a:buFont typeface="Arial" pitchFamily="34" charset="0"/>
              <a:buChar char="•"/>
            </a:pPr>
            <a:r>
              <a:rPr lang="en-US" sz="3200" b="1" dirty="0" smtClean="0">
                <a:solidFill>
                  <a:srgbClr val="404040"/>
                </a:solidFill>
                <a:latin typeface="Calibri"/>
                <a:ea typeface="+mn-ea"/>
                <a:cs typeface="Tahoma" pitchFamily="34" charset="0"/>
              </a:rPr>
              <a:t>Social </a:t>
            </a:r>
            <a:r>
              <a:rPr lang="en-US" sz="3200" b="1" dirty="0">
                <a:solidFill>
                  <a:srgbClr val="404040"/>
                </a:solidFill>
                <a:latin typeface="Calibri"/>
                <a:ea typeface="+mn-ea"/>
                <a:cs typeface="Tahoma" pitchFamily="34" charset="0"/>
              </a:rPr>
              <a:t>and Environmental Conditions (55</a:t>
            </a:r>
            <a:r>
              <a:rPr lang="en-US" sz="3200" b="1" dirty="0" smtClean="0">
                <a:solidFill>
                  <a:srgbClr val="404040"/>
                </a:solidFill>
                <a:latin typeface="Calibri"/>
                <a:ea typeface="+mn-ea"/>
                <a:cs typeface="Tahoma" pitchFamily="34" charset="0"/>
              </a:rPr>
              <a:t>%)</a:t>
            </a:r>
          </a:p>
          <a:p>
            <a:endParaRPr lang="en-US" sz="2400" dirty="0">
              <a:solidFill>
                <a:srgbClr val="404040"/>
              </a:solidFill>
              <a:latin typeface="Calibri"/>
              <a:ea typeface="+mn-ea"/>
              <a:cs typeface="Tahoma" pitchFamily="34" charset="0"/>
            </a:endParaRPr>
          </a:p>
          <a:p>
            <a:r>
              <a:rPr lang="en-US" dirty="0">
                <a:solidFill>
                  <a:srgbClr val="404040"/>
                </a:solidFill>
                <a:latin typeface="Calibri"/>
                <a:ea typeface="+mn-ea"/>
                <a:cs typeface="Tahoma" pitchFamily="34" charset="0"/>
              </a:rPr>
              <a:t>World Health Organization, Commission on the Social Determinants of Health (2008)</a:t>
            </a:r>
            <a:br>
              <a:rPr lang="en-US" dirty="0">
                <a:solidFill>
                  <a:srgbClr val="404040"/>
                </a:solidFill>
                <a:latin typeface="Calibri"/>
                <a:ea typeface="+mn-ea"/>
                <a:cs typeface="Tahoma" pitchFamily="34" charset="0"/>
              </a:rPr>
            </a:br>
            <a:endParaRPr lang="en-US" dirty="0">
              <a:solidFill>
                <a:srgbClr val="404040"/>
              </a:solidFill>
              <a:latin typeface="Calibri"/>
              <a:ea typeface="+mn-ea"/>
              <a:cs typeface="Tahoma" pitchFamily="34" charset="0"/>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50612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p:cBhvr override="childStyle">
                                        <p:cTn dur="1" fill="hold" display="0" masterRel="nextClick" afterEffect="1"/>
                                        <p:tgtEl>
                                          <p:spTgt spid="6">
                                            <p:txEl>
                                              <p:pRg st="3" end="3"/>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p:cBhvr override="childStyle">
                                        <p:cTn dur="1" fill="hold" display="0" masterRel="nextClick" afterEffect="1"/>
                                        <p:tgtEl>
                                          <p:spTgt spid="6">
                                            <p:txEl>
                                              <p:pRg st="4" end="4"/>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 name="Text Box 89"/>
          <p:cNvSpPr txBox="1">
            <a:spLocks noChangeArrowheads="1"/>
          </p:cNvSpPr>
          <p:nvPr/>
        </p:nvSpPr>
        <p:spPr bwMode="auto">
          <a:xfrm>
            <a:off x="0" y="0"/>
            <a:ext cx="9144000" cy="1015663"/>
          </a:xfrm>
          <a:prstGeom prst="rect">
            <a:avLst/>
          </a:prstGeom>
          <a:solidFill>
            <a:srgbClr val="0177BF"/>
          </a:solidFill>
          <a:ln>
            <a:noFill/>
          </a:ln>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altLang="en-US" sz="3600" b="1" dirty="0">
                <a:solidFill>
                  <a:schemeClr val="bg1"/>
                </a:solidFill>
                <a:latin typeface="Arial" panose="020B0604020202020204" pitchFamily="34" charset="0"/>
                <a:ea typeface="ＭＳ Ｐゴシック" pitchFamily="34" charset="-128"/>
              </a:rPr>
              <a:t>Completed </a:t>
            </a:r>
            <a:r>
              <a:rPr lang="en-US" altLang="en-US" sz="3600" b="1" dirty="0" smtClean="0">
                <a:solidFill>
                  <a:schemeClr val="bg1"/>
                </a:solidFill>
                <a:latin typeface="Arial" panose="020B0604020202020204" pitchFamily="34" charset="0"/>
                <a:ea typeface="ＭＳ Ｐゴシック" pitchFamily="34" charset="-128"/>
              </a:rPr>
              <a:t>HIAs, 2009 </a:t>
            </a:r>
            <a:r>
              <a:rPr lang="en-US" altLang="en-US" sz="3600" b="1" dirty="0">
                <a:solidFill>
                  <a:schemeClr val="bg1"/>
                </a:solidFill>
                <a:latin typeface="Arial" panose="020B0604020202020204" pitchFamily="34" charset="0"/>
                <a:ea typeface="ＭＳ Ｐゴシック" pitchFamily="34" charset="-128"/>
              </a:rPr>
              <a:t>(N=54)</a:t>
            </a:r>
          </a:p>
          <a:p>
            <a:pPr algn="ctr"/>
            <a:r>
              <a:rPr lang="en-US" altLang="en-US" b="1" dirty="0">
                <a:solidFill>
                  <a:schemeClr val="bg1"/>
                </a:solidFill>
                <a:latin typeface="Arial" panose="020B0604020202020204" pitchFamily="34" charset="0"/>
                <a:ea typeface="ＭＳ Ｐゴシック" pitchFamily="34" charset="-128"/>
              </a:rPr>
              <a:t>Health Impact Project Founded</a:t>
            </a:r>
          </a:p>
        </p:txBody>
      </p:sp>
      <p:grpSp>
        <p:nvGrpSpPr>
          <p:cNvPr id="2" name="Group 1"/>
          <p:cNvGrpSpPr>
            <a:grpSpLocks noChangeAspect="1"/>
          </p:cNvGrpSpPr>
          <p:nvPr/>
        </p:nvGrpSpPr>
        <p:grpSpPr>
          <a:xfrm>
            <a:off x="0" y="685800"/>
            <a:ext cx="8843911" cy="6093978"/>
            <a:chOff x="-9144" y="484632"/>
            <a:chExt cx="9024242" cy="6218237"/>
          </a:xfrm>
        </p:grpSpPr>
        <p:pic>
          <p:nvPicPr>
            <p:cNvPr id="200" name="Picture 2"/>
            <p:cNvPicPr preferRelativeResize="0">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769" y="6163119"/>
              <a:ext cx="19050"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1" name="Freeform 3"/>
            <p:cNvSpPr>
              <a:spLocks/>
            </p:cNvSpPr>
            <p:nvPr/>
          </p:nvSpPr>
          <p:spPr bwMode="auto">
            <a:xfrm>
              <a:off x="789369" y="484632"/>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03" name="Freeform 4"/>
            <p:cNvSpPr>
              <a:spLocks/>
            </p:cNvSpPr>
            <p:nvPr/>
          </p:nvSpPr>
          <p:spPr bwMode="auto">
            <a:xfrm>
              <a:off x="517906" y="987869"/>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04" name="Freeform 5"/>
            <p:cNvSpPr>
              <a:spLocks/>
            </p:cNvSpPr>
            <p:nvPr/>
          </p:nvSpPr>
          <p:spPr bwMode="auto">
            <a:xfrm>
              <a:off x="414719" y="1821307"/>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06" name="Freeform 6"/>
            <p:cNvSpPr>
              <a:spLocks/>
            </p:cNvSpPr>
            <p:nvPr/>
          </p:nvSpPr>
          <p:spPr bwMode="auto">
            <a:xfrm>
              <a:off x="1529144" y="675132"/>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07" name="Freeform 7"/>
            <p:cNvSpPr>
              <a:spLocks/>
            </p:cNvSpPr>
            <p:nvPr/>
          </p:nvSpPr>
          <p:spPr bwMode="auto">
            <a:xfrm>
              <a:off x="1903794" y="705294"/>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08" name="Freeform 8"/>
            <p:cNvSpPr>
              <a:spLocks/>
            </p:cNvSpPr>
            <p:nvPr/>
          </p:nvSpPr>
          <p:spPr bwMode="auto">
            <a:xfrm>
              <a:off x="2345119" y="1649857"/>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09" name="Freeform 9"/>
            <p:cNvSpPr>
              <a:spLocks/>
            </p:cNvSpPr>
            <p:nvPr/>
          </p:nvSpPr>
          <p:spPr bwMode="auto">
            <a:xfrm>
              <a:off x="957644" y="1992757"/>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0" name="Freeform 10"/>
            <p:cNvSpPr>
              <a:spLocks/>
            </p:cNvSpPr>
            <p:nvPr/>
          </p:nvSpPr>
          <p:spPr bwMode="auto">
            <a:xfrm>
              <a:off x="1473581" y="3227832"/>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1" name="Freeform 11"/>
            <p:cNvSpPr>
              <a:spLocks/>
            </p:cNvSpPr>
            <p:nvPr/>
          </p:nvSpPr>
          <p:spPr bwMode="auto">
            <a:xfrm>
              <a:off x="2522919" y="2524569"/>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2" name="Freeform 12"/>
            <p:cNvSpPr>
              <a:spLocks/>
            </p:cNvSpPr>
            <p:nvPr/>
          </p:nvSpPr>
          <p:spPr bwMode="auto">
            <a:xfrm>
              <a:off x="2373694" y="3348482"/>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3" name="Freeform 13"/>
            <p:cNvSpPr>
              <a:spLocks/>
            </p:cNvSpPr>
            <p:nvPr/>
          </p:nvSpPr>
          <p:spPr bwMode="auto">
            <a:xfrm>
              <a:off x="3432556" y="946594"/>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5" name="Freeform 14"/>
            <p:cNvSpPr>
              <a:spLocks/>
            </p:cNvSpPr>
            <p:nvPr/>
          </p:nvSpPr>
          <p:spPr bwMode="auto">
            <a:xfrm>
              <a:off x="3384931" y="1580007"/>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6" name="Freeform 15"/>
            <p:cNvSpPr>
              <a:spLocks/>
            </p:cNvSpPr>
            <p:nvPr/>
          </p:nvSpPr>
          <p:spPr bwMode="auto">
            <a:xfrm>
              <a:off x="3348419" y="2192782"/>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7" name="Freeform 16"/>
            <p:cNvSpPr>
              <a:spLocks/>
            </p:cNvSpPr>
            <p:nvPr/>
          </p:nvSpPr>
          <p:spPr bwMode="auto">
            <a:xfrm>
              <a:off x="3600831" y="2846832"/>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8" name="Freeform 17"/>
            <p:cNvSpPr>
              <a:spLocks/>
            </p:cNvSpPr>
            <p:nvPr/>
          </p:nvSpPr>
          <p:spPr bwMode="auto">
            <a:xfrm>
              <a:off x="3442081" y="3459607"/>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19" name="Freeform 18"/>
            <p:cNvSpPr>
              <a:spLocks/>
            </p:cNvSpPr>
            <p:nvPr/>
          </p:nvSpPr>
          <p:spPr bwMode="auto">
            <a:xfrm>
              <a:off x="2776919" y="3559619"/>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20" name="Freeform 19"/>
            <p:cNvSpPr>
              <a:spLocks/>
            </p:cNvSpPr>
            <p:nvPr/>
          </p:nvSpPr>
          <p:spPr bwMode="auto">
            <a:xfrm>
              <a:off x="4359656" y="916432"/>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21" name="Freeform 20"/>
            <p:cNvSpPr>
              <a:spLocks/>
            </p:cNvSpPr>
            <p:nvPr/>
          </p:nvSpPr>
          <p:spPr bwMode="auto">
            <a:xfrm>
              <a:off x="4443794" y="2113407"/>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22" name="Freeform 21"/>
            <p:cNvSpPr>
              <a:spLocks/>
            </p:cNvSpPr>
            <p:nvPr/>
          </p:nvSpPr>
          <p:spPr bwMode="auto">
            <a:xfrm>
              <a:off x="4566031" y="2726182"/>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28" name="Freeform 22"/>
            <p:cNvSpPr>
              <a:spLocks/>
            </p:cNvSpPr>
            <p:nvPr/>
          </p:nvSpPr>
          <p:spPr bwMode="auto">
            <a:xfrm>
              <a:off x="4837494" y="4313682"/>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29" name="Freeform 23"/>
            <p:cNvSpPr>
              <a:spLocks/>
            </p:cNvSpPr>
            <p:nvPr/>
          </p:nvSpPr>
          <p:spPr bwMode="auto">
            <a:xfrm>
              <a:off x="4940681" y="1389507"/>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0" name="Freeform 24"/>
            <p:cNvSpPr>
              <a:spLocks/>
            </p:cNvSpPr>
            <p:nvPr/>
          </p:nvSpPr>
          <p:spPr bwMode="auto">
            <a:xfrm>
              <a:off x="5185156" y="2294382"/>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grpSp>
          <p:nvGrpSpPr>
            <p:cNvPr id="231" name="Group 25"/>
            <p:cNvGrpSpPr>
              <a:grpSpLocks/>
            </p:cNvGrpSpPr>
            <p:nvPr/>
          </p:nvGrpSpPr>
          <p:grpSpPr bwMode="auto">
            <a:xfrm>
              <a:off x="5269294" y="1257744"/>
              <a:ext cx="1162050" cy="1176338"/>
              <a:chOff x="3163" y="1122"/>
              <a:chExt cx="620" cy="585"/>
            </a:xfrm>
            <a:solidFill>
              <a:srgbClr val="0177BF"/>
            </a:solidFill>
          </p:grpSpPr>
          <p:sp>
            <p:nvSpPr>
              <p:cNvPr id="311"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312"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pPr>
                  <a:defRPr/>
                </a:pPr>
                <a:endParaRPr lang="en-US">
                  <a:solidFill>
                    <a:prstClr val="white"/>
                  </a:solidFill>
                  <a:cs typeface="Arial" pitchFamily="34" charset="0"/>
                </a:endParaRPr>
              </a:p>
            </p:txBody>
          </p:sp>
        </p:grpSp>
        <p:sp>
          <p:nvSpPr>
            <p:cNvPr id="232" name="Freeform 28"/>
            <p:cNvSpPr>
              <a:spLocks/>
            </p:cNvSpPr>
            <p:nvPr/>
          </p:nvSpPr>
          <p:spPr bwMode="auto">
            <a:xfrm>
              <a:off x="5728081" y="2394394"/>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3" name="Freeform 29"/>
            <p:cNvSpPr>
              <a:spLocks/>
            </p:cNvSpPr>
            <p:nvPr/>
          </p:nvSpPr>
          <p:spPr bwMode="auto">
            <a:xfrm>
              <a:off x="5531231" y="2946844"/>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4" name="Freeform 30"/>
            <p:cNvSpPr>
              <a:spLocks/>
            </p:cNvSpPr>
            <p:nvPr/>
          </p:nvSpPr>
          <p:spPr bwMode="auto">
            <a:xfrm>
              <a:off x="5259769" y="3861244"/>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5" name="Freeform 31"/>
            <p:cNvSpPr>
              <a:spLocks/>
            </p:cNvSpPr>
            <p:nvPr/>
          </p:nvSpPr>
          <p:spPr bwMode="auto">
            <a:xfrm>
              <a:off x="5756656" y="3821557"/>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6" name="Freeform 32"/>
            <p:cNvSpPr>
              <a:spLocks/>
            </p:cNvSpPr>
            <p:nvPr/>
          </p:nvSpPr>
          <p:spPr bwMode="auto">
            <a:xfrm>
              <a:off x="6131306" y="2264219"/>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7" name="Freeform 33"/>
            <p:cNvSpPr>
              <a:spLocks/>
            </p:cNvSpPr>
            <p:nvPr/>
          </p:nvSpPr>
          <p:spPr bwMode="auto">
            <a:xfrm>
              <a:off x="6834569" y="1429194"/>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8" name="Freeform 34"/>
            <p:cNvSpPr>
              <a:spLocks/>
            </p:cNvSpPr>
            <p:nvPr/>
          </p:nvSpPr>
          <p:spPr bwMode="auto">
            <a:xfrm>
              <a:off x="6740906" y="2102294"/>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39" name="Freeform 35"/>
            <p:cNvSpPr>
              <a:spLocks/>
            </p:cNvSpPr>
            <p:nvPr/>
          </p:nvSpPr>
          <p:spPr bwMode="auto">
            <a:xfrm>
              <a:off x="6440869" y="2726182"/>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0" name="Freeform 36"/>
            <p:cNvSpPr>
              <a:spLocks/>
            </p:cNvSpPr>
            <p:nvPr/>
          </p:nvSpPr>
          <p:spPr bwMode="auto">
            <a:xfrm>
              <a:off x="6318631" y="3248469"/>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1" name="Freeform 37"/>
            <p:cNvSpPr>
              <a:spLocks/>
            </p:cNvSpPr>
            <p:nvPr/>
          </p:nvSpPr>
          <p:spPr bwMode="auto">
            <a:xfrm>
              <a:off x="6525006" y="3680269"/>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2" name="Freeform 38"/>
            <p:cNvSpPr>
              <a:spLocks/>
            </p:cNvSpPr>
            <p:nvPr/>
          </p:nvSpPr>
          <p:spPr bwMode="auto">
            <a:xfrm>
              <a:off x="6166231" y="3729482"/>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3" name="Freeform 39"/>
            <p:cNvSpPr>
              <a:spLocks/>
            </p:cNvSpPr>
            <p:nvPr/>
          </p:nvSpPr>
          <p:spPr bwMode="auto">
            <a:xfrm>
              <a:off x="5915406" y="4559744"/>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4" name="Freeform 40"/>
            <p:cNvSpPr>
              <a:spLocks/>
            </p:cNvSpPr>
            <p:nvPr/>
          </p:nvSpPr>
          <p:spPr bwMode="auto">
            <a:xfrm>
              <a:off x="6964744" y="2584894"/>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5" name="Freeform 41"/>
            <p:cNvSpPr>
              <a:spLocks/>
            </p:cNvSpPr>
            <p:nvPr/>
          </p:nvSpPr>
          <p:spPr bwMode="auto">
            <a:xfrm>
              <a:off x="7499731" y="2554732"/>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6" name="Freeform 42"/>
            <p:cNvSpPr>
              <a:spLocks/>
            </p:cNvSpPr>
            <p:nvPr/>
          </p:nvSpPr>
          <p:spPr bwMode="auto">
            <a:xfrm>
              <a:off x="7536244" y="2213419"/>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7" name="Freeform 43"/>
            <p:cNvSpPr>
              <a:spLocks/>
            </p:cNvSpPr>
            <p:nvPr/>
          </p:nvSpPr>
          <p:spPr bwMode="auto">
            <a:xfrm>
              <a:off x="7733094" y="1972119"/>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8" name="Freeform 44"/>
            <p:cNvSpPr>
              <a:spLocks/>
            </p:cNvSpPr>
            <p:nvPr/>
          </p:nvSpPr>
          <p:spPr bwMode="auto">
            <a:xfrm>
              <a:off x="7677077" y="1777990"/>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49" name="Freeform 45"/>
            <p:cNvSpPr>
              <a:spLocks/>
            </p:cNvSpPr>
            <p:nvPr/>
          </p:nvSpPr>
          <p:spPr bwMode="auto">
            <a:xfrm>
              <a:off x="7958519" y="1962594"/>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50" name="Freeform 46"/>
            <p:cNvSpPr>
              <a:spLocks/>
            </p:cNvSpPr>
            <p:nvPr/>
          </p:nvSpPr>
          <p:spPr bwMode="auto">
            <a:xfrm>
              <a:off x="7602919" y="1359344"/>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51" name="Freeform 47"/>
            <p:cNvSpPr>
              <a:spLocks/>
            </p:cNvSpPr>
            <p:nvPr/>
          </p:nvSpPr>
          <p:spPr bwMode="auto">
            <a:xfrm>
              <a:off x="7809294" y="1278382"/>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52" name="Freeform 48"/>
            <p:cNvSpPr>
              <a:spLocks/>
            </p:cNvSpPr>
            <p:nvPr/>
          </p:nvSpPr>
          <p:spPr bwMode="auto">
            <a:xfrm>
              <a:off x="7893431" y="756094"/>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53" name="Freeform 49"/>
            <p:cNvSpPr>
              <a:spLocks/>
            </p:cNvSpPr>
            <p:nvPr/>
          </p:nvSpPr>
          <p:spPr bwMode="auto">
            <a:xfrm>
              <a:off x="6553581" y="2534094"/>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54" name="Freeform 50"/>
            <p:cNvSpPr>
              <a:spLocks/>
            </p:cNvSpPr>
            <p:nvPr/>
          </p:nvSpPr>
          <p:spPr bwMode="auto">
            <a:xfrm>
              <a:off x="4734306" y="3569144"/>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55" name="Freeform 51"/>
            <p:cNvSpPr>
              <a:spLocks/>
            </p:cNvSpPr>
            <p:nvPr/>
          </p:nvSpPr>
          <p:spPr bwMode="auto">
            <a:xfrm>
              <a:off x="1764094" y="2192782"/>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56" name="Freeform 53"/>
            <p:cNvSpPr>
              <a:spLocks/>
            </p:cNvSpPr>
            <p:nvPr/>
          </p:nvSpPr>
          <p:spPr bwMode="auto">
            <a:xfrm>
              <a:off x="333756" y="5801169"/>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57" name="Freeform 54"/>
            <p:cNvSpPr>
              <a:spLocks/>
            </p:cNvSpPr>
            <p:nvPr/>
          </p:nvSpPr>
          <p:spPr bwMode="auto">
            <a:xfrm>
              <a:off x="252794" y="5734494"/>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58" name="Freeform 55"/>
            <p:cNvSpPr>
              <a:spLocks/>
            </p:cNvSpPr>
            <p:nvPr/>
          </p:nvSpPr>
          <p:spPr bwMode="auto">
            <a:xfrm>
              <a:off x="217869" y="5707507"/>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59" name="Freeform 56"/>
            <p:cNvSpPr>
              <a:spLocks/>
            </p:cNvSpPr>
            <p:nvPr/>
          </p:nvSpPr>
          <p:spPr bwMode="auto">
            <a:xfrm>
              <a:off x="189294" y="5694807"/>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0" name="Freeform 57"/>
            <p:cNvSpPr>
              <a:spLocks/>
            </p:cNvSpPr>
            <p:nvPr/>
          </p:nvSpPr>
          <p:spPr bwMode="auto">
            <a:xfrm>
              <a:off x="170244" y="5682107"/>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1" name="Freeform 58"/>
            <p:cNvSpPr>
              <a:spLocks/>
            </p:cNvSpPr>
            <p:nvPr/>
          </p:nvSpPr>
          <p:spPr bwMode="auto">
            <a:xfrm>
              <a:off x="155956" y="5669407"/>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2" name="Freeform 59"/>
            <p:cNvSpPr>
              <a:spLocks/>
            </p:cNvSpPr>
            <p:nvPr/>
          </p:nvSpPr>
          <p:spPr bwMode="auto">
            <a:xfrm>
              <a:off x="135319" y="5642419"/>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3" name="Freeform 60"/>
            <p:cNvSpPr>
              <a:spLocks/>
            </p:cNvSpPr>
            <p:nvPr/>
          </p:nvSpPr>
          <p:spPr bwMode="auto">
            <a:xfrm>
              <a:off x="108331" y="5615432"/>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4" name="Freeform 61"/>
            <p:cNvSpPr>
              <a:spLocks/>
            </p:cNvSpPr>
            <p:nvPr/>
          </p:nvSpPr>
          <p:spPr bwMode="auto">
            <a:xfrm>
              <a:off x="78169" y="5567807"/>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5" name="Freeform 62"/>
            <p:cNvSpPr>
              <a:spLocks/>
            </p:cNvSpPr>
            <p:nvPr/>
          </p:nvSpPr>
          <p:spPr bwMode="auto">
            <a:xfrm>
              <a:off x="49594" y="5536057"/>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6" name="Freeform 63"/>
            <p:cNvSpPr>
              <a:spLocks/>
            </p:cNvSpPr>
            <p:nvPr/>
          </p:nvSpPr>
          <p:spPr bwMode="auto">
            <a:xfrm>
              <a:off x="33719" y="5493194"/>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7" name="Freeform 64"/>
            <p:cNvSpPr>
              <a:spLocks/>
            </p:cNvSpPr>
            <p:nvPr/>
          </p:nvSpPr>
          <p:spPr bwMode="auto">
            <a:xfrm>
              <a:off x="40069" y="5483669"/>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8" name="Freeform 65"/>
            <p:cNvSpPr>
              <a:spLocks/>
            </p:cNvSpPr>
            <p:nvPr/>
          </p:nvSpPr>
          <p:spPr bwMode="auto">
            <a:xfrm>
              <a:off x="30544" y="5456682"/>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69" name="Freeform 66"/>
            <p:cNvSpPr>
              <a:spLocks/>
            </p:cNvSpPr>
            <p:nvPr/>
          </p:nvSpPr>
          <p:spPr bwMode="auto">
            <a:xfrm>
              <a:off x="3556" y="5412232"/>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70" name="Freeform 67"/>
            <p:cNvSpPr>
              <a:spLocks/>
            </p:cNvSpPr>
            <p:nvPr/>
          </p:nvSpPr>
          <p:spPr bwMode="auto">
            <a:xfrm>
              <a:off x="8319" y="5394769"/>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71" name="Freeform 68"/>
            <p:cNvSpPr>
              <a:spLocks/>
            </p:cNvSpPr>
            <p:nvPr/>
          </p:nvSpPr>
          <p:spPr bwMode="auto">
            <a:xfrm>
              <a:off x="-9144" y="5355082"/>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72" name="Freeform 69"/>
            <p:cNvSpPr>
              <a:spLocks/>
            </p:cNvSpPr>
            <p:nvPr/>
          </p:nvSpPr>
          <p:spPr bwMode="auto">
            <a:xfrm>
              <a:off x="25781" y="5259832"/>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pPr>
                <a:defRPr/>
              </a:pPr>
              <a:endParaRPr lang="en-US">
                <a:solidFill>
                  <a:prstClr val="white"/>
                </a:solidFill>
                <a:cs typeface="Arial" pitchFamily="34" charset="0"/>
              </a:endParaRPr>
            </a:p>
          </p:txBody>
        </p:sp>
        <p:sp>
          <p:nvSpPr>
            <p:cNvPr id="273" name="Freeform 70"/>
            <p:cNvSpPr>
              <a:spLocks noEditPoints="1"/>
            </p:cNvSpPr>
            <p:nvPr/>
          </p:nvSpPr>
          <p:spPr bwMode="auto">
            <a:xfrm>
              <a:off x="279781" y="4529582"/>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rgbClr val="0177BF"/>
            </a:solidFill>
            <a:ln w="28575" cmpd="sng">
              <a:solidFill>
                <a:schemeClr val="bg1"/>
              </a:solidFill>
              <a:round/>
              <a:headEnd/>
              <a:tailEnd/>
            </a:ln>
          </p:spPr>
          <p:txBody>
            <a:bodyPr/>
            <a:lstStyle/>
            <a:p>
              <a:pPr>
                <a:defRPr/>
              </a:pPr>
              <a:endParaRPr lang="en-US">
                <a:solidFill>
                  <a:prstClr val="white"/>
                </a:solidFill>
                <a:cs typeface="Arial" pitchFamily="34" charset="0"/>
              </a:endParaRPr>
            </a:p>
          </p:txBody>
        </p:sp>
        <p:grpSp>
          <p:nvGrpSpPr>
            <p:cNvPr id="274" name="Group 71"/>
            <p:cNvGrpSpPr>
              <a:grpSpLocks/>
            </p:cNvGrpSpPr>
            <p:nvPr/>
          </p:nvGrpSpPr>
          <p:grpSpPr bwMode="auto">
            <a:xfrm>
              <a:off x="2749931" y="5590032"/>
              <a:ext cx="1416050" cy="892175"/>
              <a:chOff x="1661" y="3362"/>
              <a:chExt cx="756" cy="444"/>
            </a:xfrm>
            <a:solidFill>
              <a:srgbClr val="717074"/>
            </a:solidFill>
          </p:grpSpPr>
          <p:sp>
            <p:nvSpPr>
              <p:cNvPr id="302"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03"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04"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05"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06"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07"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08"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09"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sp>
            <p:nvSpPr>
              <p:cNvPr id="310"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grpFill/>
              <a:ln w="28575" cmpd="sng">
                <a:solidFill>
                  <a:schemeClr val="bg1"/>
                </a:solidFill>
                <a:round/>
                <a:headEnd/>
                <a:tailEnd/>
              </a:ln>
            </p:spPr>
            <p:txBody>
              <a:bodyPr/>
              <a:lstStyle/>
              <a:p>
                <a:pPr>
                  <a:defRPr/>
                </a:pPr>
                <a:endParaRPr lang="en-US">
                  <a:solidFill>
                    <a:prstClr val="white"/>
                  </a:solidFill>
                  <a:cs typeface="Arial" pitchFamily="34" charset="0"/>
                </a:endParaRPr>
              </a:p>
            </p:txBody>
          </p:sp>
        </p:grpSp>
        <p:sp>
          <p:nvSpPr>
            <p:cNvPr id="275" name="Freeform 91"/>
            <p:cNvSpPr>
              <a:spLocks/>
            </p:cNvSpPr>
            <p:nvPr/>
          </p:nvSpPr>
          <p:spPr bwMode="auto">
            <a:xfrm>
              <a:off x="5531231" y="2946844"/>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76" name="Freeform 92"/>
            <p:cNvSpPr>
              <a:spLocks/>
            </p:cNvSpPr>
            <p:nvPr/>
          </p:nvSpPr>
          <p:spPr bwMode="auto">
            <a:xfrm>
              <a:off x="5428044" y="3408807"/>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77" name="Freeform 93"/>
            <p:cNvSpPr>
              <a:spLocks/>
            </p:cNvSpPr>
            <p:nvPr/>
          </p:nvSpPr>
          <p:spPr bwMode="auto">
            <a:xfrm>
              <a:off x="5259769" y="3861244"/>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78" name="Freeform 94"/>
            <p:cNvSpPr>
              <a:spLocks/>
            </p:cNvSpPr>
            <p:nvPr/>
          </p:nvSpPr>
          <p:spPr bwMode="auto">
            <a:xfrm>
              <a:off x="5756656" y="3821557"/>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79" name="Freeform 95"/>
            <p:cNvSpPr>
              <a:spLocks/>
            </p:cNvSpPr>
            <p:nvPr/>
          </p:nvSpPr>
          <p:spPr bwMode="auto">
            <a:xfrm>
              <a:off x="6440869" y="2726182"/>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80" name="Freeform 96"/>
            <p:cNvSpPr>
              <a:spLocks/>
            </p:cNvSpPr>
            <p:nvPr/>
          </p:nvSpPr>
          <p:spPr bwMode="auto">
            <a:xfrm>
              <a:off x="6318631" y="3248469"/>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81" name="Freeform 97"/>
            <p:cNvSpPr>
              <a:spLocks/>
            </p:cNvSpPr>
            <p:nvPr/>
          </p:nvSpPr>
          <p:spPr bwMode="auto">
            <a:xfrm>
              <a:off x="6525006" y="3680269"/>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717074"/>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82" name="Freeform 98"/>
            <p:cNvSpPr>
              <a:spLocks/>
            </p:cNvSpPr>
            <p:nvPr/>
          </p:nvSpPr>
          <p:spPr bwMode="auto">
            <a:xfrm>
              <a:off x="6169406" y="3770757"/>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0177BF"/>
            </a:solidFill>
            <a:ln w="25400">
              <a:solidFill>
                <a:schemeClr val="bg1"/>
              </a:solidFill>
              <a:round/>
              <a:headEnd/>
              <a:tailEnd/>
            </a:ln>
          </p:spPr>
          <p:txBody>
            <a:bodyPr/>
            <a:lstStyle/>
            <a:p>
              <a:pPr>
                <a:defRPr/>
              </a:pPr>
              <a:endParaRPr lang="en-US">
                <a:solidFill>
                  <a:prstClr val="white"/>
                </a:solidFill>
                <a:cs typeface="Arial" pitchFamily="34" charset="0"/>
              </a:endParaRPr>
            </a:p>
          </p:txBody>
        </p:sp>
        <p:sp>
          <p:nvSpPr>
            <p:cNvPr id="283" name="Text Box 82"/>
            <p:cNvSpPr txBox="1">
              <a:spLocks noChangeArrowheads="1"/>
            </p:cNvSpPr>
            <p:nvPr/>
          </p:nvSpPr>
          <p:spPr bwMode="auto">
            <a:xfrm>
              <a:off x="661453" y="2861995"/>
              <a:ext cx="449263" cy="443198"/>
            </a:xfrm>
            <a:prstGeom prst="rect">
              <a:avLst/>
            </a:prstGeom>
            <a:noFill/>
            <a:ln w="38100">
              <a:noFill/>
              <a:miter lim="800000"/>
              <a:headEnd/>
              <a:tailEnd/>
            </a:ln>
            <a:effectLst/>
          </p:spPr>
          <p:txBody>
            <a:bodyPr lIns="0" tIns="0" rIns="0" bIns="0">
              <a:spAutoFit/>
            </a:bodyPr>
            <a:lstStyle/>
            <a:p>
              <a:pPr algn="ctr">
                <a:lnSpc>
                  <a:spcPct val="80000"/>
                </a:lnSpc>
                <a:spcBef>
                  <a:spcPct val="50000"/>
                </a:spcBef>
                <a:defRPr/>
              </a:pPr>
              <a:r>
                <a:rPr lang="en-US" sz="1800" b="1" dirty="0">
                  <a:solidFill>
                    <a:prstClr val="white"/>
                  </a:solidFill>
                  <a:latin typeface="Arial Narrow" panose="020B0606020202030204" pitchFamily="34" charset="0"/>
                  <a:cs typeface="Arial" pitchFamily="34" charset="0"/>
                </a:rPr>
                <a:t>CA </a:t>
              </a:r>
              <a:r>
                <a:rPr lang="en-US" sz="1800" b="1" dirty="0" smtClean="0">
                  <a:solidFill>
                    <a:prstClr val="white"/>
                  </a:solidFill>
                  <a:latin typeface="Arial Narrow" panose="020B0606020202030204" pitchFamily="34" charset="0"/>
                  <a:cs typeface="Arial" pitchFamily="34" charset="0"/>
                </a:rPr>
                <a:t>25</a:t>
              </a:r>
              <a:endParaRPr lang="en-US" sz="1800" b="1" dirty="0">
                <a:solidFill>
                  <a:prstClr val="white"/>
                </a:solidFill>
                <a:latin typeface="Arial Narrow" panose="020B0606020202030204" pitchFamily="34" charset="0"/>
                <a:cs typeface="Arial" pitchFamily="34" charset="0"/>
              </a:endParaRPr>
            </a:p>
          </p:txBody>
        </p:sp>
        <p:sp>
          <p:nvSpPr>
            <p:cNvPr id="284" name="Text Box 83"/>
            <p:cNvSpPr txBox="1">
              <a:spLocks noChangeArrowheads="1"/>
            </p:cNvSpPr>
            <p:nvPr/>
          </p:nvSpPr>
          <p:spPr bwMode="auto">
            <a:xfrm>
              <a:off x="841972" y="1317784"/>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OR</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2</a:t>
              </a:r>
              <a:endParaRPr lang="en-US" sz="1800" b="1" dirty="0">
                <a:solidFill>
                  <a:prstClr val="white"/>
                </a:solidFill>
                <a:latin typeface="Arial Narrow" panose="020B0606020202030204" pitchFamily="34" charset="0"/>
                <a:cs typeface="Arial" pitchFamily="34" charset="0"/>
              </a:endParaRPr>
            </a:p>
          </p:txBody>
        </p:sp>
        <p:sp>
          <p:nvSpPr>
            <p:cNvPr id="285" name="Text Box 83"/>
            <p:cNvSpPr txBox="1">
              <a:spLocks noChangeArrowheads="1"/>
            </p:cNvSpPr>
            <p:nvPr/>
          </p:nvSpPr>
          <p:spPr bwMode="auto">
            <a:xfrm>
              <a:off x="1060909" y="693925"/>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WA</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4</a:t>
              </a:r>
            </a:p>
          </p:txBody>
        </p:sp>
        <p:sp>
          <p:nvSpPr>
            <p:cNvPr id="286" name="Text Box 81"/>
            <p:cNvSpPr txBox="1">
              <a:spLocks noChangeArrowheads="1"/>
            </p:cNvSpPr>
            <p:nvPr/>
          </p:nvSpPr>
          <p:spPr bwMode="auto">
            <a:xfrm>
              <a:off x="1517137" y="5140665"/>
              <a:ext cx="4572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AK </a:t>
              </a:r>
              <a:endParaRPr lang="en-US" sz="1800" b="1" dirty="0" smtClean="0">
                <a:solidFill>
                  <a:prstClr val="white"/>
                </a:solidFill>
                <a:latin typeface="Arial Narrow" panose="020B0606020202030204" pitchFamily="34" charset="0"/>
                <a:cs typeface="Arial" pitchFamily="34" charset="0"/>
              </a:endParaRP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3</a:t>
              </a:r>
              <a:endParaRPr lang="en-US" sz="1800" b="1" dirty="0">
                <a:solidFill>
                  <a:prstClr val="white"/>
                </a:solidFill>
                <a:latin typeface="Arial Narrow" panose="020B0606020202030204" pitchFamily="34" charset="0"/>
                <a:cs typeface="Arial" pitchFamily="34" charset="0"/>
              </a:endParaRPr>
            </a:p>
          </p:txBody>
        </p:sp>
        <p:sp>
          <p:nvSpPr>
            <p:cNvPr id="287" name="Text Box 83"/>
            <p:cNvSpPr txBox="1">
              <a:spLocks noChangeArrowheads="1"/>
            </p:cNvSpPr>
            <p:nvPr/>
          </p:nvSpPr>
          <p:spPr bwMode="auto">
            <a:xfrm>
              <a:off x="2774148" y="2746002"/>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CO</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2</a:t>
              </a:r>
            </a:p>
          </p:txBody>
        </p:sp>
        <p:sp>
          <p:nvSpPr>
            <p:cNvPr id="288" name="Text Box 83"/>
            <p:cNvSpPr txBox="1">
              <a:spLocks noChangeArrowheads="1"/>
            </p:cNvSpPr>
            <p:nvPr/>
          </p:nvSpPr>
          <p:spPr bwMode="auto">
            <a:xfrm>
              <a:off x="2453146" y="1056783"/>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MT</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289" name="Text Box 90"/>
            <p:cNvSpPr txBox="1">
              <a:spLocks noChangeArrowheads="1"/>
            </p:cNvSpPr>
            <p:nvPr/>
          </p:nvSpPr>
          <p:spPr bwMode="auto">
            <a:xfrm>
              <a:off x="4451732" y="1307200"/>
              <a:ext cx="5238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MN </a:t>
              </a:r>
              <a:endParaRPr lang="en-US" sz="1800" b="1" dirty="0" smtClean="0">
                <a:solidFill>
                  <a:prstClr val="white"/>
                </a:solidFill>
                <a:latin typeface="Arial Narrow" panose="020B0606020202030204" pitchFamily="34" charset="0"/>
                <a:cs typeface="Arial" pitchFamily="34" charset="0"/>
              </a:endParaRP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5</a:t>
              </a:r>
              <a:endParaRPr lang="en-US" sz="1800" b="1" dirty="0">
                <a:solidFill>
                  <a:prstClr val="white"/>
                </a:solidFill>
                <a:latin typeface="Arial Narrow" panose="020B0606020202030204" pitchFamily="34" charset="0"/>
                <a:cs typeface="Arial" pitchFamily="34" charset="0"/>
              </a:endParaRPr>
            </a:p>
          </p:txBody>
        </p:sp>
        <p:sp>
          <p:nvSpPr>
            <p:cNvPr id="290" name="Text Box 102"/>
            <p:cNvSpPr txBox="1">
              <a:spLocks noChangeArrowheads="1"/>
            </p:cNvSpPr>
            <p:nvPr/>
          </p:nvSpPr>
          <p:spPr bwMode="auto">
            <a:xfrm>
              <a:off x="6067012" y="2461884"/>
              <a:ext cx="762000" cy="535531"/>
            </a:xfrm>
            <a:prstGeom prst="rect">
              <a:avLst/>
            </a:prstGeom>
            <a:noFill/>
            <a:ln w="9525">
              <a:noFill/>
              <a:miter lim="800000"/>
              <a:headEnd/>
              <a:tailEnd/>
            </a:ln>
            <a:effectLst/>
          </p:spPr>
          <p:txBody>
            <a:bodyPr>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OH</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a:t>
              </a:r>
              <a:endParaRPr lang="en-US" sz="1800" b="1" dirty="0">
                <a:solidFill>
                  <a:prstClr val="white"/>
                </a:solidFill>
                <a:latin typeface="Arial Narrow" panose="020B0606020202030204" pitchFamily="34" charset="0"/>
                <a:cs typeface="Arial" pitchFamily="34" charset="0"/>
              </a:endParaRPr>
            </a:p>
          </p:txBody>
        </p:sp>
        <p:sp>
          <p:nvSpPr>
            <p:cNvPr id="291" name="Text Box 103"/>
            <p:cNvSpPr txBox="1">
              <a:spLocks noChangeArrowheads="1"/>
            </p:cNvSpPr>
            <p:nvPr/>
          </p:nvSpPr>
          <p:spPr bwMode="auto">
            <a:xfrm>
              <a:off x="6923469" y="2137992"/>
              <a:ext cx="701675" cy="535531"/>
            </a:xfrm>
            <a:prstGeom prst="rect">
              <a:avLst/>
            </a:prstGeom>
            <a:noFill/>
            <a:ln w="9525">
              <a:noFill/>
              <a:miter lim="800000"/>
              <a:headEnd/>
              <a:tailEnd/>
            </a:ln>
            <a:effectLst/>
          </p:spPr>
          <p:txBody>
            <a:bodyPr wrap="square">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PA</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292" name="Text Box 90"/>
            <p:cNvSpPr txBox="1">
              <a:spLocks noChangeArrowheads="1"/>
            </p:cNvSpPr>
            <p:nvPr/>
          </p:nvSpPr>
          <p:spPr bwMode="auto">
            <a:xfrm>
              <a:off x="5839129" y="1923394"/>
              <a:ext cx="4476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MI </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a:t>
              </a:r>
              <a:endParaRPr lang="en-US" sz="1800" b="1" dirty="0">
                <a:solidFill>
                  <a:prstClr val="white"/>
                </a:solidFill>
                <a:latin typeface="Arial Narrow" panose="020B0606020202030204" pitchFamily="34" charset="0"/>
                <a:cs typeface="Arial" pitchFamily="34" charset="0"/>
              </a:endParaRPr>
            </a:p>
          </p:txBody>
        </p:sp>
        <p:sp>
          <p:nvSpPr>
            <p:cNvPr id="293" name="Text Box 99"/>
            <p:cNvSpPr txBox="1">
              <a:spLocks noChangeArrowheads="1"/>
            </p:cNvSpPr>
            <p:nvPr/>
          </p:nvSpPr>
          <p:spPr bwMode="auto">
            <a:xfrm>
              <a:off x="6317937" y="4072382"/>
              <a:ext cx="5080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GA</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4</a:t>
              </a:r>
            </a:p>
          </p:txBody>
        </p:sp>
        <p:sp>
          <p:nvSpPr>
            <p:cNvPr id="294" name="Line 87"/>
            <p:cNvSpPr>
              <a:spLocks noChangeShapeType="1"/>
            </p:cNvSpPr>
            <p:nvPr/>
          </p:nvSpPr>
          <p:spPr bwMode="auto">
            <a:xfrm flipH="1" flipV="1">
              <a:off x="7382437" y="2778738"/>
              <a:ext cx="1115397" cy="1131719"/>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95" name="Line 87"/>
            <p:cNvSpPr>
              <a:spLocks noChangeShapeType="1"/>
            </p:cNvSpPr>
            <p:nvPr/>
          </p:nvSpPr>
          <p:spPr bwMode="auto">
            <a:xfrm flipH="1" flipV="1">
              <a:off x="7686901" y="2525712"/>
              <a:ext cx="538317" cy="344489"/>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96" name="Line 88"/>
            <p:cNvSpPr>
              <a:spLocks noChangeShapeType="1"/>
            </p:cNvSpPr>
            <p:nvPr/>
          </p:nvSpPr>
          <p:spPr bwMode="auto">
            <a:xfrm flipH="1">
              <a:off x="7929787" y="1679716"/>
              <a:ext cx="603683" cy="230047"/>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97" name="Text Box 86"/>
            <p:cNvSpPr txBox="1">
              <a:spLocks noChangeArrowheads="1"/>
            </p:cNvSpPr>
            <p:nvPr/>
          </p:nvSpPr>
          <p:spPr bwMode="auto">
            <a:xfrm>
              <a:off x="8385131" y="3836781"/>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MD</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298" name="Text Box 99"/>
            <p:cNvSpPr txBox="1">
              <a:spLocks noChangeArrowheads="1"/>
            </p:cNvSpPr>
            <p:nvPr/>
          </p:nvSpPr>
          <p:spPr bwMode="auto">
            <a:xfrm>
              <a:off x="6710744" y="4875657"/>
              <a:ext cx="5080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FL</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300" name="Text Box 85"/>
            <p:cNvSpPr txBox="1">
              <a:spLocks noChangeArrowheads="1"/>
            </p:cNvSpPr>
            <p:nvPr/>
          </p:nvSpPr>
          <p:spPr bwMode="auto">
            <a:xfrm>
              <a:off x="8497835" y="1507199"/>
              <a:ext cx="517263"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MA</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2</a:t>
              </a:r>
            </a:p>
          </p:txBody>
        </p:sp>
        <p:sp>
          <p:nvSpPr>
            <p:cNvPr id="301" name="Text Box 86"/>
            <p:cNvSpPr txBox="1">
              <a:spLocks noChangeArrowheads="1"/>
            </p:cNvSpPr>
            <p:nvPr/>
          </p:nvSpPr>
          <p:spPr bwMode="auto">
            <a:xfrm>
              <a:off x="8069248" y="2620150"/>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NJ</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27732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0" name="Text Box 89"/>
          <p:cNvSpPr txBox="1">
            <a:spLocks noChangeArrowheads="1"/>
          </p:cNvSpPr>
          <p:nvPr/>
        </p:nvSpPr>
        <p:spPr bwMode="auto">
          <a:xfrm>
            <a:off x="0" y="0"/>
            <a:ext cx="9112023" cy="1015663"/>
          </a:xfrm>
          <a:prstGeom prst="rect">
            <a:avLst/>
          </a:prstGeom>
          <a:solidFill>
            <a:srgbClr val="0177BF"/>
          </a:solidFill>
          <a:ln>
            <a:noFill/>
          </a:ln>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altLang="en-US" sz="3600" b="1" dirty="0">
                <a:solidFill>
                  <a:schemeClr val="bg1"/>
                </a:solidFill>
                <a:latin typeface="Arial" panose="020B0604020202020204" pitchFamily="34" charset="0"/>
                <a:ea typeface="ＭＳ Ｐゴシック" pitchFamily="34" charset="-128"/>
              </a:rPr>
              <a:t>Completed and In Progress HIAs</a:t>
            </a:r>
          </a:p>
          <a:p>
            <a:pPr algn="ctr"/>
            <a:r>
              <a:rPr lang="en-US" altLang="en-US" b="1" dirty="0">
                <a:solidFill>
                  <a:schemeClr val="bg1"/>
                </a:solidFill>
                <a:latin typeface="Arial" panose="020B0604020202020204" pitchFamily="34" charset="0"/>
                <a:ea typeface="ＭＳ Ｐゴシック" pitchFamily="34" charset="-128"/>
              </a:rPr>
              <a:t>2015 (N = 345</a:t>
            </a:r>
            <a:r>
              <a:rPr lang="en-US" altLang="en-US" b="1" dirty="0" smtClean="0">
                <a:solidFill>
                  <a:schemeClr val="bg1"/>
                </a:solidFill>
                <a:latin typeface="Arial" panose="020B0604020202020204" pitchFamily="34" charset="0"/>
                <a:ea typeface="ＭＳ Ｐゴシック" pitchFamily="34" charset="-128"/>
              </a:rPr>
              <a:t>)</a:t>
            </a:r>
            <a:endParaRPr lang="en-US" altLang="en-US" b="1" dirty="0">
              <a:solidFill>
                <a:schemeClr val="bg1"/>
              </a:solidFill>
              <a:latin typeface="Arial" panose="020B0604020202020204" pitchFamily="34" charset="0"/>
              <a:ea typeface="ＭＳ Ｐゴシック" pitchFamily="34" charset="-128"/>
            </a:endParaRPr>
          </a:p>
        </p:txBody>
      </p:sp>
      <p:sp>
        <p:nvSpPr>
          <p:cNvPr id="150" name="TextBox 149"/>
          <p:cNvSpPr txBox="1">
            <a:spLocks noChangeAspect="1"/>
          </p:cNvSpPr>
          <p:nvPr/>
        </p:nvSpPr>
        <p:spPr>
          <a:xfrm>
            <a:off x="7238412" y="4632447"/>
            <a:ext cx="1922870" cy="1200329"/>
          </a:xfrm>
          <a:prstGeom prst="rect">
            <a:avLst/>
          </a:prstGeom>
          <a:noFill/>
        </p:spPr>
        <p:txBody>
          <a:bodyPr wrap="square" rtlCol="0">
            <a:spAutoFit/>
          </a:bodyPr>
          <a:lstStyle/>
          <a:p>
            <a:r>
              <a:rPr lang="en-US" sz="1200" dirty="0">
                <a:solidFill>
                  <a:prstClr val="black"/>
                </a:solidFill>
                <a:latin typeface="Arial Narrow" panose="020B0606020202030204" pitchFamily="34" charset="0"/>
                <a:ea typeface="MS PGothic" pitchFamily="34" charset="-128"/>
              </a:rPr>
              <a:t>Maps created through a partnership between Health Impact Project and the Centers for Disease Control and Prevention’s Healthy Community Design </a:t>
            </a:r>
            <a:r>
              <a:rPr lang="en-US" sz="1200" dirty="0" smtClean="0">
                <a:solidFill>
                  <a:prstClr val="black"/>
                </a:solidFill>
                <a:latin typeface="Arial Narrow" panose="020B0606020202030204" pitchFamily="34" charset="0"/>
                <a:ea typeface="MS PGothic" pitchFamily="34" charset="-128"/>
              </a:rPr>
              <a:t>Initiative.</a:t>
            </a:r>
            <a:endParaRPr lang="en-US" sz="1200" dirty="0">
              <a:solidFill>
                <a:prstClr val="black"/>
              </a:solidFill>
              <a:latin typeface="Arial Narrow" panose="020B0606020202030204" pitchFamily="34" charset="0"/>
              <a:ea typeface="MS PGothic" pitchFamily="34" charset="-128"/>
            </a:endParaRPr>
          </a:p>
        </p:txBody>
      </p:sp>
      <p:grpSp>
        <p:nvGrpSpPr>
          <p:cNvPr id="151" name="Group 150"/>
          <p:cNvGrpSpPr>
            <a:grpSpLocks noChangeAspect="1"/>
          </p:cNvGrpSpPr>
          <p:nvPr/>
        </p:nvGrpSpPr>
        <p:grpSpPr>
          <a:xfrm>
            <a:off x="-5624" y="687822"/>
            <a:ext cx="8849535" cy="5877725"/>
            <a:chOff x="-14883" y="484632"/>
            <a:chExt cx="9029981" cy="5997575"/>
          </a:xfrm>
        </p:grpSpPr>
        <p:sp>
          <p:nvSpPr>
            <p:cNvPr id="152" name="Line 87"/>
            <p:cNvSpPr>
              <a:spLocks noChangeShapeType="1"/>
            </p:cNvSpPr>
            <p:nvPr/>
          </p:nvSpPr>
          <p:spPr bwMode="auto">
            <a:xfrm flipH="1" flipV="1">
              <a:off x="4079081" y="6252668"/>
              <a:ext cx="681037" cy="144462"/>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pic>
          <p:nvPicPr>
            <p:cNvPr id="153" name="Picture 2"/>
            <p:cNvPicPr preferRelativeResize="0">
              <a:picLocks noChangeAspect="1" noChangeArrowheads="1"/>
            </p:cNvPicPr>
            <p:nvPr/>
          </p:nvPicPr>
          <p:blipFill>
            <a:blip r:embed="rId3"/>
            <a:srcRect/>
            <a:stretch>
              <a:fillRect/>
            </a:stretch>
          </p:blipFill>
          <p:spPr bwMode="auto">
            <a:xfrm>
              <a:off x="179769" y="6163119"/>
              <a:ext cx="19050" cy="9525"/>
            </a:xfrm>
            <a:prstGeom prst="rect">
              <a:avLst/>
            </a:prstGeom>
            <a:noFill/>
            <a:ln w="9525">
              <a:noFill/>
              <a:miter lim="800000"/>
              <a:headEnd/>
              <a:tailEnd/>
            </a:ln>
          </p:spPr>
        </p:pic>
        <p:sp>
          <p:nvSpPr>
            <p:cNvPr id="154" name="Freeform 3"/>
            <p:cNvSpPr>
              <a:spLocks/>
            </p:cNvSpPr>
            <p:nvPr/>
          </p:nvSpPr>
          <p:spPr bwMode="auto">
            <a:xfrm>
              <a:off x="789369" y="484632"/>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55" name="Freeform 4"/>
            <p:cNvSpPr>
              <a:spLocks/>
            </p:cNvSpPr>
            <p:nvPr/>
          </p:nvSpPr>
          <p:spPr bwMode="auto">
            <a:xfrm>
              <a:off x="517906" y="987869"/>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56" name="Freeform 5"/>
            <p:cNvSpPr>
              <a:spLocks/>
            </p:cNvSpPr>
            <p:nvPr/>
          </p:nvSpPr>
          <p:spPr bwMode="auto">
            <a:xfrm>
              <a:off x="414719" y="1821307"/>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57" name="Freeform 6"/>
            <p:cNvSpPr>
              <a:spLocks/>
            </p:cNvSpPr>
            <p:nvPr/>
          </p:nvSpPr>
          <p:spPr bwMode="auto">
            <a:xfrm>
              <a:off x="1529144" y="675132"/>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58" name="Freeform 7"/>
            <p:cNvSpPr>
              <a:spLocks/>
            </p:cNvSpPr>
            <p:nvPr/>
          </p:nvSpPr>
          <p:spPr bwMode="auto">
            <a:xfrm>
              <a:off x="1903794" y="705294"/>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59" name="Freeform 8"/>
            <p:cNvSpPr>
              <a:spLocks/>
            </p:cNvSpPr>
            <p:nvPr/>
          </p:nvSpPr>
          <p:spPr bwMode="auto">
            <a:xfrm>
              <a:off x="2345119" y="1649857"/>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0" name="Freeform 9"/>
            <p:cNvSpPr>
              <a:spLocks/>
            </p:cNvSpPr>
            <p:nvPr/>
          </p:nvSpPr>
          <p:spPr bwMode="auto">
            <a:xfrm>
              <a:off x="957644" y="1992757"/>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1" name="Freeform 10"/>
            <p:cNvSpPr>
              <a:spLocks/>
            </p:cNvSpPr>
            <p:nvPr/>
          </p:nvSpPr>
          <p:spPr bwMode="auto">
            <a:xfrm>
              <a:off x="1473581" y="3227832"/>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2" name="Freeform 11"/>
            <p:cNvSpPr>
              <a:spLocks/>
            </p:cNvSpPr>
            <p:nvPr/>
          </p:nvSpPr>
          <p:spPr bwMode="auto">
            <a:xfrm>
              <a:off x="2522919" y="2524569"/>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3" name="Freeform 12"/>
            <p:cNvSpPr>
              <a:spLocks/>
            </p:cNvSpPr>
            <p:nvPr/>
          </p:nvSpPr>
          <p:spPr bwMode="auto">
            <a:xfrm>
              <a:off x="2373694" y="3348482"/>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4" name="Freeform 13"/>
            <p:cNvSpPr>
              <a:spLocks/>
            </p:cNvSpPr>
            <p:nvPr/>
          </p:nvSpPr>
          <p:spPr bwMode="auto">
            <a:xfrm>
              <a:off x="3432556" y="946594"/>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5" name="Freeform 14"/>
            <p:cNvSpPr>
              <a:spLocks/>
            </p:cNvSpPr>
            <p:nvPr/>
          </p:nvSpPr>
          <p:spPr bwMode="auto">
            <a:xfrm>
              <a:off x="3384931" y="1580007"/>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6" name="Freeform 15"/>
            <p:cNvSpPr>
              <a:spLocks/>
            </p:cNvSpPr>
            <p:nvPr/>
          </p:nvSpPr>
          <p:spPr bwMode="auto">
            <a:xfrm>
              <a:off x="3348419" y="2192782"/>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7" name="Freeform 16"/>
            <p:cNvSpPr>
              <a:spLocks/>
            </p:cNvSpPr>
            <p:nvPr/>
          </p:nvSpPr>
          <p:spPr bwMode="auto">
            <a:xfrm>
              <a:off x="3600831" y="2846832"/>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8" name="Freeform 17"/>
            <p:cNvSpPr>
              <a:spLocks/>
            </p:cNvSpPr>
            <p:nvPr/>
          </p:nvSpPr>
          <p:spPr bwMode="auto">
            <a:xfrm>
              <a:off x="3442081" y="3459607"/>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9" name="Freeform 18"/>
            <p:cNvSpPr>
              <a:spLocks/>
            </p:cNvSpPr>
            <p:nvPr/>
          </p:nvSpPr>
          <p:spPr bwMode="auto">
            <a:xfrm>
              <a:off x="2776919" y="3559619"/>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0" name="Freeform 19"/>
            <p:cNvSpPr>
              <a:spLocks/>
            </p:cNvSpPr>
            <p:nvPr/>
          </p:nvSpPr>
          <p:spPr bwMode="auto">
            <a:xfrm>
              <a:off x="4359656" y="916432"/>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1" name="Freeform 20"/>
            <p:cNvSpPr>
              <a:spLocks/>
            </p:cNvSpPr>
            <p:nvPr/>
          </p:nvSpPr>
          <p:spPr bwMode="auto">
            <a:xfrm>
              <a:off x="4443794" y="2113407"/>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2" name="Freeform 21"/>
            <p:cNvSpPr>
              <a:spLocks/>
            </p:cNvSpPr>
            <p:nvPr/>
          </p:nvSpPr>
          <p:spPr bwMode="auto">
            <a:xfrm>
              <a:off x="4566031" y="2726182"/>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3" name="Freeform 22"/>
            <p:cNvSpPr>
              <a:spLocks/>
            </p:cNvSpPr>
            <p:nvPr/>
          </p:nvSpPr>
          <p:spPr bwMode="auto">
            <a:xfrm>
              <a:off x="4837494" y="4297807"/>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4" name="Freeform 23"/>
            <p:cNvSpPr>
              <a:spLocks/>
            </p:cNvSpPr>
            <p:nvPr/>
          </p:nvSpPr>
          <p:spPr bwMode="auto">
            <a:xfrm>
              <a:off x="4940681" y="1389507"/>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5" name="Freeform 24"/>
            <p:cNvSpPr>
              <a:spLocks/>
            </p:cNvSpPr>
            <p:nvPr/>
          </p:nvSpPr>
          <p:spPr bwMode="auto">
            <a:xfrm>
              <a:off x="5185156" y="2294382"/>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nvGrpSpPr>
            <p:cNvPr id="176" name="Group 25"/>
            <p:cNvGrpSpPr>
              <a:grpSpLocks/>
            </p:cNvGrpSpPr>
            <p:nvPr/>
          </p:nvGrpSpPr>
          <p:grpSpPr bwMode="auto">
            <a:xfrm>
              <a:off x="5269294" y="1257744"/>
              <a:ext cx="1162050" cy="1176338"/>
              <a:chOff x="3163" y="1122"/>
              <a:chExt cx="620" cy="585"/>
            </a:xfrm>
            <a:solidFill>
              <a:srgbClr val="015A91"/>
            </a:solidFill>
          </p:grpSpPr>
          <p:sp>
            <p:nvSpPr>
              <p:cNvPr id="285"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86"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77" name="Freeform 28"/>
            <p:cNvSpPr>
              <a:spLocks/>
            </p:cNvSpPr>
            <p:nvPr/>
          </p:nvSpPr>
          <p:spPr bwMode="auto">
            <a:xfrm>
              <a:off x="5728081" y="2394394"/>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8" name="Freeform 29"/>
            <p:cNvSpPr>
              <a:spLocks/>
            </p:cNvSpPr>
            <p:nvPr/>
          </p:nvSpPr>
          <p:spPr bwMode="auto">
            <a:xfrm>
              <a:off x="5531231" y="2946844"/>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9" name="Freeform 30"/>
            <p:cNvSpPr>
              <a:spLocks/>
            </p:cNvSpPr>
            <p:nvPr/>
          </p:nvSpPr>
          <p:spPr bwMode="auto">
            <a:xfrm>
              <a:off x="5259769" y="3861244"/>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0" name="Freeform 31"/>
            <p:cNvSpPr>
              <a:spLocks/>
            </p:cNvSpPr>
            <p:nvPr/>
          </p:nvSpPr>
          <p:spPr bwMode="auto">
            <a:xfrm>
              <a:off x="5756656" y="3821557"/>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1" name="Freeform 32"/>
            <p:cNvSpPr>
              <a:spLocks/>
            </p:cNvSpPr>
            <p:nvPr/>
          </p:nvSpPr>
          <p:spPr bwMode="auto">
            <a:xfrm>
              <a:off x="6131306" y="2264219"/>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2" name="Freeform 33"/>
            <p:cNvSpPr>
              <a:spLocks/>
            </p:cNvSpPr>
            <p:nvPr/>
          </p:nvSpPr>
          <p:spPr bwMode="auto">
            <a:xfrm>
              <a:off x="6834569" y="1429194"/>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3" name="Freeform 34"/>
            <p:cNvSpPr>
              <a:spLocks/>
            </p:cNvSpPr>
            <p:nvPr/>
          </p:nvSpPr>
          <p:spPr bwMode="auto">
            <a:xfrm>
              <a:off x="6740906" y="2102294"/>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4" name="Freeform 35"/>
            <p:cNvSpPr>
              <a:spLocks/>
            </p:cNvSpPr>
            <p:nvPr/>
          </p:nvSpPr>
          <p:spPr bwMode="auto">
            <a:xfrm>
              <a:off x="6440869" y="2726182"/>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5" name="Freeform 36"/>
            <p:cNvSpPr>
              <a:spLocks/>
            </p:cNvSpPr>
            <p:nvPr/>
          </p:nvSpPr>
          <p:spPr bwMode="auto">
            <a:xfrm>
              <a:off x="6318631" y="3248469"/>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6" name="Freeform 37"/>
            <p:cNvSpPr>
              <a:spLocks/>
            </p:cNvSpPr>
            <p:nvPr/>
          </p:nvSpPr>
          <p:spPr bwMode="auto">
            <a:xfrm>
              <a:off x="6525006" y="3680269"/>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7" name="Freeform 38"/>
            <p:cNvSpPr>
              <a:spLocks/>
            </p:cNvSpPr>
            <p:nvPr/>
          </p:nvSpPr>
          <p:spPr bwMode="auto">
            <a:xfrm>
              <a:off x="6166231" y="3729482"/>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8" name="Freeform 39"/>
            <p:cNvSpPr>
              <a:spLocks/>
            </p:cNvSpPr>
            <p:nvPr/>
          </p:nvSpPr>
          <p:spPr bwMode="auto">
            <a:xfrm>
              <a:off x="5915406" y="4559744"/>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9" name="Freeform 40"/>
            <p:cNvSpPr>
              <a:spLocks/>
            </p:cNvSpPr>
            <p:nvPr/>
          </p:nvSpPr>
          <p:spPr bwMode="auto">
            <a:xfrm>
              <a:off x="6964744" y="2584894"/>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0" name="Freeform 41"/>
            <p:cNvSpPr>
              <a:spLocks/>
            </p:cNvSpPr>
            <p:nvPr/>
          </p:nvSpPr>
          <p:spPr bwMode="auto">
            <a:xfrm>
              <a:off x="7499731" y="2554732"/>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1" name="Freeform 42"/>
            <p:cNvSpPr>
              <a:spLocks/>
            </p:cNvSpPr>
            <p:nvPr/>
          </p:nvSpPr>
          <p:spPr bwMode="auto">
            <a:xfrm>
              <a:off x="7536244" y="2213419"/>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2" name="Freeform 43"/>
            <p:cNvSpPr>
              <a:spLocks/>
            </p:cNvSpPr>
            <p:nvPr/>
          </p:nvSpPr>
          <p:spPr bwMode="auto">
            <a:xfrm>
              <a:off x="7733094" y="1972119"/>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3" name="Freeform 44"/>
            <p:cNvSpPr>
              <a:spLocks/>
            </p:cNvSpPr>
            <p:nvPr/>
          </p:nvSpPr>
          <p:spPr bwMode="auto">
            <a:xfrm>
              <a:off x="7725156" y="1760982"/>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4" name="Freeform 45"/>
            <p:cNvSpPr>
              <a:spLocks/>
            </p:cNvSpPr>
            <p:nvPr/>
          </p:nvSpPr>
          <p:spPr bwMode="auto">
            <a:xfrm>
              <a:off x="7958519" y="1962594"/>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0069AA"/>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5" name="Freeform 46"/>
            <p:cNvSpPr>
              <a:spLocks/>
            </p:cNvSpPr>
            <p:nvPr/>
          </p:nvSpPr>
          <p:spPr bwMode="auto">
            <a:xfrm>
              <a:off x="7602919" y="1359344"/>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6" name="Freeform 47"/>
            <p:cNvSpPr>
              <a:spLocks/>
            </p:cNvSpPr>
            <p:nvPr/>
          </p:nvSpPr>
          <p:spPr bwMode="auto">
            <a:xfrm>
              <a:off x="7809294" y="1278382"/>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7" name="Freeform 48"/>
            <p:cNvSpPr>
              <a:spLocks/>
            </p:cNvSpPr>
            <p:nvPr/>
          </p:nvSpPr>
          <p:spPr bwMode="auto">
            <a:xfrm>
              <a:off x="7893431" y="756094"/>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8" name="Freeform 49"/>
            <p:cNvSpPr>
              <a:spLocks/>
            </p:cNvSpPr>
            <p:nvPr/>
          </p:nvSpPr>
          <p:spPr bwMode="auto">
            <a:xfrm>
              <a:off x="6553581" y="2534094"/>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9" name="Freeform 50"/>
            <p:cNvSpPr>
              <a:spLocks/>
            </p:cNvSpPr>
            <p:nvPr/>
          </p:nvSpPr>
          <p:spPr bwMode="auto">
            <a:xfrm>
              <a:off x="4734306" y="3569144"/>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0" name="Freeform 51"/>
            <p:cNvSpPr>
              <a:spLocks/>
            </p:cNvSpPr>
            <p:nvPr/>
          </p:nvSpPr>
          <p:spPr bwMode="auto">
            <a:xfrm>
              <a:off x="1764094" y="2192782"/>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1" name="Freeform 53"/>
            <p:cNvSpPr>
              <a:spLocks/>
            </p:cNvSpPr>
            <p:nvPr/>
          </p:nvSpPr>
          <p:spPr bwMode="auto">
            <a:xfrm>
              <a:off x="333756" y="5801169"/>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A5A5A5"/>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2" name="Freeform 54"/>
            <p:cNvSpPr>
              <a:spLocks/>
            </p:cNvSpPr>
            <p:nvPr/>
          </p:nvSpPr>
          <p:spPr bwMode="auto">
            <a:xfrm>
              <a:off x="252794" y="5734494"/>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A5A5A5"/>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3" name="Freeform 55"/>
            <p:cNvSpPr>
              <a:spLocks/>
            </p:cNvSpPr>
            <p:nvPr/>
          </p:nvSpPr>
          <p:spPr bwMode="auto">
            <a:xfrm>
              <a:off x="217869" y="5707507"/>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4" name="Freeform 56"/>
            <p:cNvSpPr>
              <a:spLocks/>
            </p:cNvSpPr>
            <p:nvPr/>
          </p:nvSpPr>
          <p:spPr bwMode="auto">
            <a:xfrm>
              <a:off x="189294" y="5694807"/>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5" name="Freeform 57"/>
            <p:cNvSpPr>
              <a:spLocks/>
            </p:cNvSpPr>
            <p:nvPr/>
          </p:nvSpPr>
          <p:spPr bwMode="auto">
            <a:xfrm>
              <a:off x="170244" y="5682107"/>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6" name="Freeform 58"/>
            <p:cNvSpPr>
              <a:spLocks/>
            </p:cNvSpPr>
            <p:nvPr/>
          </p:nvSpPr>
          <p:spPr bwMode="auto">
            <a:xfrm>
              <a:off x="155956" y="5669407"/>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7" name="Freeform 59"/>
            <p:cNvSpPr>
              <a:spLocks/>
            </p:cNvSpPr>
            <p:nvPr/>
          </p:nvSpPr>
          <p:spPr bwMode="auto">
            <a:xfrm>
              <a:off x="135319" y="5642419"/>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8" name="Freeform 60"/>
            <p:cNvSpPr>
              <a:spLocks/>
            </p:cNvSpPr>
            <p:nvPr/>
          </p:nvSpPr>
          <p:spPr bwMode="auto">
            <a:xfrm>
              <a:off x="108331" y="5615432"/>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9" name="Freeform 61"/>
            <p:cNvSpPr>
              <a:spLocks/>
            </p:cNvSpPr>
            <p:nvPr/>
          </p:nvSpPr>
          <p:spPr bwMode="auto">
            <a:xfrm>
              <a:off x="78169" y="5567807"/>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0" name="Freeform 62"/>
            <p:cNvSpPr>
              <a:spLocks/>
            </p:cNvSpPr>
            <p:nvPr/>
          </p:nvSpPr>
          <p:spPr bwMode="auto">
            <a:xfrm>
              <a:off x="49594" y="5536057"/>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A5A5A5"/>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1" name="Freeform 63"/>
            <p:cNvSpPr>
              <a:spLocks/>
            </p:cNvSpPr>
            <p:nvPr/>
          </p:nvSpPr>
          <p:spPr bwMode="auto">
            <a:xfrm>
              <a:off x="33719" y="5493194"/>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2" name="Freeform 64"/>
            <p:cNvSpPr>
              <a:spLocks/>
            </p:cNvSpPr>
            <p:nvPr/>
          </p:nvSpPr>
          <p:spPr bwMode="auto">
            <a:xfrm>
              <a:off x="40069" y="5483669"/>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3" name="Freeform 65"/>
            <p:cNvSpPr>
              <a:spLocks/>
            </p:cNvSpPr>
            <p:nvPr/>
          </p:nvSpPr>
          <p:spPr bwMode="auto">
            <a:xfrm>
              <a:off x="30544" y="5456682"/>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4" name="Freeform 66"/>
            <p:cNvSpPr>
              <a:spLocks/>
            </p:cNvSpPr>
            <p:nvPr/>
          </p:nvSpPr>
          <p:spPr bwMode="auto">
            <a:xfrm>
              <a:off x="3556" y="5412232"/>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5" name="Freeform 67"/>
            <p:cNvSpPr>
              <a:spLocks/>
            </p:cNvSpPr>
            <p:nvPr/>
          </p:nvSpPr>
          <p:spPr bwMode="auto">
            <a:xfrm>
              <a:off x="8319" y="5394769"/>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6" name="Freeform 68"/>
            <p:cNvSpPr>
              <a:spLocks/>
            </p:cNvSpPr>
            <p:nvPr/>
          </p:nvSpPr>
          <p:spPr bwMode="auto">
            <a:xfrm>
              <a:off x="-9144" y="5355082"/>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7" name="Freeform 69"/>
            <p:cNvSpPr>
              <a:spLocks/>
            </p:cNvSpPr>
            <p:nvPr/>
          </p:nvSpPr>
          <p:spPr bwMode="auto">
            <a:xfrm>
              <a:off x="25781" y="5259832"/>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8" name="Freeform 70"/>
            <p:cNvSpPr>
              <a:spLocks noEditPoints="1"/>
            </p:cNvSpPr>
            <p:nvPr/>
          </p:nvSpPr>
          <p:spPr bwMode="auto">
            <a:xfrm>
              <a:off x="-14883" y="4284314"/>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rgbClr val="0177BF"/>
            </a:solid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nvGrpSpPr>
            <p:cNvPr id="219" name="Group 71"/>
            <p:cNvGrpSpPr>
              <a:grpSpLocks/>
            </p:cNvGrpSpPr>
            <p:nvPr/>
          </p:nvGrpSpPr>
          <p:grpSpPr bwMode="auto">
            <a:xfrm>
              <a:off x="2749931" y="5590032"/>
              <a:ext cx="1416050" cy="892175"/>
              <a:chOff x="1661" y="3362"/>
              <a:chExt cx="756" cy="444"/>
            </a:xfrm>
            <a:solidFill>
              <a:srgbClr val="0177BF"/>
            </a:solidFill>
          </p:grpSpPr>
          <p:sp>
            <p:nvSpPr>
              <p:cNvPr id="276"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77"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78"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79"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80"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81"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82"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83"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84"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grpFill/>
              <a:ln w="28575" cmpd="sng">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20" name="Freeform 91"/>
            <p:cNvSpPr>
              <a:spLocks/>
            </p:cNvSpPr>
            <p:nvPr/>
          </p:nvSpPr>
          <p:spPr bwMode="auto">
            <a:xfrm>
              <a:off x="5531231" y="2946844"/>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21" name="Freeform 92"/>
            <p:cNvSpPr>
              <a:spLocks/>
            </p:cNvSpPr>
            <p:nvPr/>
          </p:nvSpPr>
          <p:spPr bwMode="auto">
            <a:xfrm>
              <a:off x="5428044" y="3408807"/>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22" name="Freeform 93"/>
            <p:cNvSpPr>
              <a:spLocks/>
            </p:cNvSpPr>
            <p:nvPr/>
          </p:nvSpPr>
          <p:spPr bwMode="auto">
            <a:xfrm>
              <a:off x="5259769" y="3861244"/>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23" name="Freeform 94"/>
            <p:cNvSpPr>
              <a:spLocks/>
            </p:cNvSpPr>
            <p:nvPr/>
          </p:nvSpPr>
          <p:spPr bwMode="auto">
            <a:xfrm>
              <a:off x="5756656" y="3821557"/>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717074"/>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24" name="Freeform 95"/>
            <p:cNvSpPr>
              <a:spLocks/>
            </p:cNvSpPr>
            <p:nvPr/>
          </p:nvSpPr>
          <p:spPr bwMode="auto">
            <a:xfrm>
              <a:off x="6450907" y="2747122"/>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25" name="Freeform 96"/>
            <p:cNvSpPr>
              <a:spLocks/>
            </p:cNvSpPr>
            <p:nvPr/>
          </p:nvSpPr>
          <p:spPr bwMode="auto">
            <a:xfrm>
              <a:off x="6328669" y="3229722"/>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26" name="Freeform 97"/>
            <p:cNvSpPr>
              <a:spLocks/>
            </p:cNvSpPr>
            <p:nvPr/>
          </p:nvSpPr>
          <p:spPr bwMode="auto">
            <a:xfrm>
              <a:off x="6525006" y="3680269"/>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27" name="Freeform 98"/>
            <p:cNvSpPr>
              <a:spLocks/>
            </p:cNvSpPr>
            <p:nvPr/>
          </p:nvSpPr>
          <p:spPr bwMode="auto">
            <a:xfrm>
              <a:off x="6169406" y="3770757"/>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0177BF"/>
            </a:solidFill>
            <a:ln w="25400">
              <a:solidFill>
                <a:sysClr val="window" lastClr="FFFFFF"/>
              </a:solidFill>
              <a:round/>
              <a:headEnd/>
              <a:tailEnd/>
            </a:ln>
          </p:spPr>
          <p:txBody>
            <a:bodyPr/>
            <a:lstStyle/>
            <a:p>
              <a:pPr marL="0" marR="0" lvl="0" indent="0" defTabSz="457200" eaLnBrk="1" fontAlgn="auto" latinLnBrk="0" hangingPunct="1">
                <a:lnSpc>
                  <a:spcPct val="8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anose="020B0606020202030204" pitchFamily="34" charset="0"/>
                <a:cs typeface="Arial" panose="020B0604020202020204" pitchFamily="34" charset="0"/>
              </a:endParaRPr>
            </a:p>
          </p:txBody>
        </p:sp>
        <p:sp>
          <p:nvSpPr>
            <p:cNvPr id="228" name="Slide Number Placeholder 107"/>
            <p:cNvSpPr txBox="1">
              <a:spLocks/>
            </p:cNvSpPr>
            <p:nvPr/>
          </p:nvSpPr>
          <p:spPr>
            <a:xfrm>
              <a:off x="4812661" y="5524763"/>
              <a:ext cx="1603029" cy="274194"/>
            </a:xfrm>
            <a:prstGeom prst="rect">
              <a:avLst/>
            </a:prstGeom>
            <a:solidFill>
              <a:srgbClr val="0177BF"/>
            </a:solidFill>
            <a:ln>
              <a:solidFill>
                <a:sysClr val="window" lastClr="FFFFFF"/>
              </a:solidFill>
            </a:ln>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Narrow" panose="020B0606020202030204" pitchFamily="34" charset="0"/>
                  <a:cs typeface="Arial" panose="020B0604020202020204" pitchFamily="34" charset="0"/>
                </a:rPr>
                <a:t>Federal HIAs: 8</a:t>
              </a:r>
              <a:endPar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cs typeface="Arial" panose="020B0604020202020204" pitchFamily="34" charset="0"/>
              </a:endParaRPr>
            </a:p>
          </p:txBody>
        </p:sp>
        <p:sp>
          <p:nvSpPr>
            <p:cNvPr id="229" name="Text Box 103"/>
            <p:cNvSpPr txBox="1">
              <a:spLocks noChangeArrowheads="1"/>
            </p:cNvSpPr>
            <p:nvPr/>
          </p:nvSpPr>
          <p:spPr bwMode="auto">
            <a:xfrm>
              <a:off x="7815366" y="966548"/>
              <a:ext cx="627062" cy="535531"/>
            </a:xfrm>
            <a:prstGeom prst="rect">
              <a:avLst/>
            </a:prstGeom>
            <a:noFill/>
            <a:ln w="12700">
              <a:noFill/>
              <a:miter lim="800000"/>
              <a:headEnd/>
              <a:tailEnd/>
            </a:ln>
            <a:effectLst/>
          </p:spPr>
          <p:txBody>
            <a:bodyPr wrap="square">
              <a:spAutoFit/>
            </a:bodyPr>
            <a:lstStyle/>
            <a:p>
              <a:pPr algn="ctr" defTabSz="457200">
                <a:lnSpc>
                  <a:spcPct val="80000"/>
                </a:lnSpc>
              </a:pPr>
              <a:r>
                <a:rPr lang="en-US" sz="1800" b="1" dirty="0">
                  <a:solidFill>
                    <a:prstClr val="white"/>
                  </a:solidFill>
                  <a:latin typeface="Arial Narrow" panose="020B0606020202030204" pitchFamily="34" charset="0"/>
                  <a:cs typeface="Arial" panose="020B0604020202020204" pitchFamily="34" charset="0"/>
                </a:rPr>
                <a:t>ME </a:t>
              </a:r>
              <a:endParaRPr lang="en-US" sz="1800" b="1" dirty="0" smtClean="0">
                <a:solidFill>
                  <a:prstClr val="white"/>
                </a:solidFill>
                <a:latin typeface="Arial Narrow" panose="020B0606020202030204" pitchFamily="34" charset="0"/>
                <a:cs typeface="Arial" panose="020B0604020202020204" pitchFamily="34" charset="0"/>
              </a:endParaRPr>
            </a:p>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2</a:t>
              </a:r>
              <a:endParaRPr lang="en-US" sz="1800" b="1" dirty="0">
                <a:solidFill>
                  <a:prstClr val="white"/>
                </a:solidFill>
                <a:latin typeface="Arial Narrow" panose="020B0606020202030204" pitchFamily="34" charset="0"/>
                <a:cs typeface="Arial" panose="020B0604020202020204" pitchFamily="34" charset="0"/>
              </a:endParaRPr>
            </a:p>
          </p:txBody>
        </p:sp>
        <p:sp>
          <p:nvSpPr>
            <p:cNvPr id="230" name="TextBox 229"/>
            <p:cNvSpPr txBox="1"/>
            <p:nvPr/>
          </p:nvSpPr>
          <p:spPr>
            <a:xfrm>
              <a:off x="7239000" y="1606672"/>
              <a:ext cx="447578"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NY</a:t>
              </a:r>
            </a:p>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2</a:t>
              </a:r>
              <a:endParaRPr lang="en-US" sz="1800" b="1" dirty="0">
                <a:solidFill>
                  <a:prstClr val="white"/>
                </a:solidFill>
                <a:latin typeface="Arial Narrow" panose="020B0606020202030204" pitchFamily="34" charset="0"/>
                <a:cs typeface="Arial" panose="020B0604020202020204" pitchFamily="34" charset="0"/>
              </a:endParaRPr>
            </a:p>
          </p:txBody>
        </p:sp>
        <p:sp>
          <p:nvSpPr>
            <p:cNvPr id="231" name="TextBox 230"/>
            <p:cNvSpPr txBox="1"/>
            <p:nvPr/>
          </p:nvSpPr>
          <p:spPr>
            <a:xfrm>
              <a:off x="1692361" y="3434936"/>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AZ</a:t>
              </a:r>
            </a:p>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6</a:t>
              </a:r>
              <a:endParaRPr lang="en-US" sz="1800" b="1" dirty="0">
                <a:solidFill>
                  <a:prstClr val="white"/>
                </a:solidFill>
                <a:latin typeface="Arial Narrow" panose="020B0606020202030204" pitchFamily="34" charset="0"/>
                <a:cs typeface="Arial" panose="020B0604020202020204" pitchFamily="34" charset="0"/>
              </a:endParaRPr>
            </a:p>
          </p:txBody>
        </p:sp>
        <p:sp>
          <p:nvSpPr>
            <p:cNvPr id="232" name="Slide Number Placeholder 107"/>
            <p:cNvSpPr txBox="1">
              <a:spLocks/>
            </p:cNvSpPr>
            <p:nvPr/>
          </p:nvSpPr>
          <p:spPr bwMode="auto">
            <a:xfrm>
              <a:off x="4811635" y="5181600"/>
              <a:ext cx="1604055" cy="298269"/>
            </a:xfrm>
            <a:prstGeom prst="rect">
              <a:avLst/>
            </a:prstGeom>
            <a:solidFill>
              <a:srgbClr val="0177BF"/>
            </a:solidFill>
            <a:ln w="9525">
              <a:solidFill>
                <a:sysClr val="window" lastClr="FFFFFF"/>
              </a:solidFill>
              <a:miter lim="800000"/>
              <a:headEnd/>
              <a:tailEnd/>
            </a:ln>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Narrow" panose="020B0606020202030204" pitchFamily="34" charset="0"/>
                  <a:cs typeface="Arial" panose="020B0604020202020204" pitchFamily="34" charset="0"/>
                </a:rPr>
                <a:t>Puerto Rico: 1</a:t>
              </a:r>
              <a:endPar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cs typeface="Arial" panose="020B0604020202020204" pitchFamily="34" charset="0"/>
              </a:endParaRPr>
            </a:p>
          </p:txBody>
        </p:sp>
        <p:sp>
          <p:nvSpPr>
            <p:cNvPr id="233" name="TextBox 232"/>
            <p:cNvSpPr txBox="1"/>
            <p:nvPr/>
          </p:nvSpPr>
          <p:spPr>
            <a:xfrm>
              <a:off x="1060998" y="2340845"/>
              <a:ext cx="762000" cy="535531"/>
            </a:xfrm>
            <a:prstGeom prst="rect">
              <a:avLst/>
            </a:prstGeom>
            <a:noFill/>
          </p:spPr>
          <p:txBody>
            <a:bodyPr wrap="square" rtlCol="0">
              <a:spAutoFit/>
            </a:bodyPr>
            <a:lstStyle/>
            <a:p>
              <a:pPr algn="ctr" defTabSz="457200">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NV</a:t>
              </a:r>
            </a:p>
            <a:p>
              <a:pPr algn="ctr" defTabSz="457200">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a:t>
              </a:r>
              <a:endParaRPr lang="en-US" sz="1800" b="1" dirty="0">
                <a:solidFill>
                  <a:prstClr val="white"/>
                </a:solidFill>
                <a:latin typeface="Arial Narrow" panose="020B0606020202030204" pitchFamily="34" charset="0"/>
                <a:cs typeface="Arial" pitchFamily="34" charset="0"/>
              </a:endParaRPr>
            </a:p>
          </p:txBody>
        </p:sp>
        <p:sp>
          <p:nvSpPr>
            <p:cNvPr id="234" name="Text Box 82"/>
            <p:cNvSpPr txBox="1">
              <a:spLocks noChangeArrowheads="1"/>
            </p:cNvSpPr>
            <p:nvPr/>
          </p:nvSpPr>
          <p:spPr bwMode="auto">
            <a:xfrm>
              <a:off x="661453" y="2861995"/>
              <a:ext cx="449263" cy="443198"/>
            </a:xfrm>
            <a:prstGeom prst="rect">
              <a:avLst/>
            </a:prstGeom>
            <a:noFill/>
            <a:ln w="38100">
              <a:noFill/>
              <a:miter lim="800000"/>
              <a:headEnd/>
              <a:tailEnd/>
            </a:ln>
            <a:effectLst/>
          </p:spPr>
          <p:txBody>
            <a:bodyPr lIns="0" tIns="0" rIns="0" bIns="0">
              <a:spAutoFit/>
            </a:bodyPr>
            <a:lstStyle/>
            <a:p>
              <a:pPr algn="ctr">
                <a:lnSpc>
                  <a:spcPct val="80000"/>
                </a:lnSpc>
                <a:spcBef>
                  <a:spcPct val="50000"/>
                </a:spcBef>
                <a:defRPr/>
              </a:pPr>
              <a:r>
                <a:rPr lang="en-US" sz="1800" b="1" dirty="0">
                  <a:solidFill>
                    <a:prstClr val="white"/>
                  </a:solidFill>
                  <a:latin typeface="Arial Narrow" panose="020B0606020202030204" pitchFamily="34" charset="0"/>
                  <a:cs typeface="Arial" pitchFamily="34" charset="0"/>
                </a:rPr>
                <a:t>CA </a:t>
              </a:r>
              <a:r>
                <a:rPr lang="en-US" sz="1800" b="1" dirty="0" smtClean="0">
                  <a:solidFill>
                    <a:prstClr val="white"/>
                  </a:solidFill>
                  <a:latin typeface="Arial Narrow" panose="020B0606020202030204" pitchFamily="34" charset="0"/>
                  <a:cs typeface="Arial" pitchFamily="34" charset="0"/>
                </a:rPr>
                <a:t>69</a:t>
              </a:r>
              <a:endParaRPr lang="en-US" sz="1800" b="1" dirty="0">
                <a:solidFill>
                  <a:prstClr val="white"/>
                </a:solidFill>
                <a:latin typeface="Arial Narrow" panose="020B0606020202030204" pitchFamily="34" charset="0"/>
                <a:cs typeface="Arial" pitchFamily="34" charset="0"/>
              </a:endParaRPr>
            </a:p>
          </p:txBody>
        </p:sp>
        <p:sp>
          <p:nvSpPr>
            <p:cNvPr id="235" name="Text Box 83"/>
            <p:cNvSpPr txBox="1">
              <a:spLocks noChangeArrowheads="1"/>
            </p:cNvSpPr>
            <p:nvPr/>
          </p:nvSpPr>
          <p:spPr bwMode="auto">
            <a:xfrm>
              <a:off x="2774148" y="2746002"/>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CO</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13</a:t>
              </a:r>
              <a:endParaRPr lang="en-US" sz="1800" b="1" dirty="0">
                <a:solidFill>
                  <a:prstClr val="white"/>
                </a:solidFill>
                <a:latin typeface="Arial Narrow" panose="020B0606020202030204" pitchFamily="34" charset="0"/>
                <a:cs typeface="Arial" pitchFamily="34" charset="0"/>
              </a:endParaRPr>
            </a:p>
          </p:txBody>
        </p:sp>
        <p:sp>
          <p:nvSpPr>
            <p:cNvPr id="236" name="Text Box 83"/>
            <p:cNvSpPr txBox="1">
              <a:spLocks noChangeArrowheads="1"/>
            </p:cNvSpPr>
            <p:nvPr/>
          </p:nvSpPr>
          <p:spPr bwMode="auto">
            <a:xfrm>
              <a:off x="2453146" y="1056783"/>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MT</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2</a:t>
              </a:r>
              <a:endParaRPr lang="en-US" sz="1800" b="1" dirty="0">
                <a:solidFill>
                  <a:prstClr val="white"/>
                </a:solidFill>
                <a:latin typeface="Arial Narrow" panose="020B0606020202030204" pitchFamily="34" charset="0"/>
                <a:cs typeface="Arial" pitchFamily="34" charset="0"/>
              </a:endParaRPr>
            </a:p>
          </p:txBody>
        </p:sp>
        <p:sp>
          <p:nvSpPr>
            <p:cNvPr id="237" name="Text Box 83"/>
            <p:cNvSpPr txBox="1">
              <a:spLocks noChangeArrowheads="1"/>
            </p:cNvSpPr>
            <p:nvPr/>
          </p:nvSpPr>
          <p:spPr bwMode="auto">
            <a:xfrm>
              <a:off x="841972" y="1317784"/>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OR</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24</a:t>
              </a:r>
              <a:endParaRPr lang="en-US" sz="1800" b="1" dirty="0">
                <a:solidFill>
                  <a:prstClr val="white"/>
                </a:solidFill>
                <a:latin typeface="Arial Narrow" panose="020B0606020202030204" pitchFamily="34" charset="0"/>
                <a:cs typeface="Arial" pitchFamily="34" charset="0"/>
              </a:endParaRPr>
            </a:p>
          </p:txBody>
        </p:sp>
        <p:sp>
          <p:nvSpPr>
            <p:cNvPr id="238" name="Text Box 83"/>
            <p:cNvSpPr txBox="1">
              <a:spLocks noChangeArrowheads="1"/>
            </p:cNvSpPr>
            <p:nvPr/>
          </p:nvSpPr>
          <p:spPr bwMode="auto">
            <a:xfrm>
              <a:off x="1060909" y="693925"/>
              <a:ext cx="6000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WA</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11</a:t>
              </a:r>
              <a:endParaRPr lang="en-US" sz="1800" b="1" dirty="0">
                <a:solidFill>
                  <a:prstClr val="white"/>
                </a:solidFill>
                <a:latin typeface="Arial Narrow" panose="020B0606020202030204" pitchFamily="34" charset="0"/>
                <a:cs typeface="Arial" pitchFamily="34" charset="0"/>
              </a:endParaRPr>
            </a:p>
          </p:txBody>
        </p:sp>
        <p:sp>
          <p:nvSpPr>
            <p:cNvPr id="239" name="Text Box 81"/>
            <p:cNvSpPr txBox="1">
              <a:spLocks noChangeArrowheads="1"/>
            </p:cNvSpPr>
            <p:nvPr/>
          </p:nvSpPr>
          <p:spPr bwMode="auto">
            <a:xfrm>
              <a:off x="1517137" y="5140665"/>
              <a:ext cx="457200" cy="443198"/>
            </a:xfrm>
            <a:prstGeom prst="rect">
              <a:avLst/>
            </a:prstGeom>
            <a:noFill/>
            <a:ln w="38100">
              <a:noFill/>
              <a:miter lim="800000"/>
              <a:headEnd/>
              <a:tailEnd/>
            </a:ln>
            <a:effectLst/>
          </p:spPr>
          <p:txBody>
            <a:bodyPr lIns="0" tIns="0" rIns="0" bIns="0">
              <a:spAutoFit/>
            </a:bodyPr>
            <a:lstStyle/>
            <a:p>
              <a:pPr algn="ctr">
                <a:lnSpc>
                  <a:spcPct val="80000"/>
                </a:lnSpc>
                <a:spcBef>
                  <a:spcPct val="50000"/>
                </a:spcBef>
                <a:defRPr/>
              </a:pPr>
              <a:r>
                <a:rPr lang="en-US" sz="1800" b="1" dirty="0">
                  <a:solidFill>
                    <a:prstClr val="white"/>
                  </a:solidFill>
                  <a:latin typeface="Arial Narrow" panose="020B0606020202030204" pitchFamily="34" charset="0"/>
                  <a:cs typeface="Arial" pitchFamily="34" charset="0"/>
                </a:rPr>
                <a:t>AK </a:t>
              </a:r>
              <a:r>
                <a:rPr lang="en-US" sz="1800" b="1" dirty="0" smtClean="0">
                  <a:solidFill>
                    <a:prstClr val="white"/>
                  </a:solidFill>
                  <a:latin typeface="Arial Narrow" panose="020B0606020202030204" pitchFamily="34" charset="0"/>
                  <a:cs typeface="Arial" pitchFamily="34" charset="0"/>
                </a:rPr>
                <a:t>18</a:t>
              </a:r>
              <a:endParaRPr lang="en-US" sz="1800" b="1" dirty="0">
                <a:solidFill>
                  <a:prstClr val="white"/>
                </a:solidFill>
                <a:latin typeface="Arial Narrow" panose="020B0606020202030204" pitchFamily="34" charset="0"/>
                <a:cs typeface="Arial" pitchFamily="34" charset="0"/>
              </a:endParaRPr>
            </a:p>
          </p:txBody>
        </p:sp>
        <p:sp>
          <p:nvSpPr>
            <p:cNvPr id="240" name="Text Box 102"/>
            <p:cNvSpPr txBox="1">
              <a:spLocks noChangeArrowheads="1"/>
            </p:cNvSpPr>
            <p:nvPr/>
          </p:nvSpPr>
          <p:spPr bwMode="auto">
            <a:xfrm>
              <a:off x="6067012" y="2461884"/>
              <a:ext cx="762000" cy="535531"/>
            </a:xfrm>
            <a:prstGeom prst="rect">
              <a:avLst/>
            </a:prstGeom>
            <a:noFill/>
            <a:ln w="9525">
              <a:noFill/>
              <a:miter lim="800000"/>
              <a:headEnd/>
              <a:tailEnd/>
            </a:ln>
            <a:effectLst/>
          </p:spPr>
          <p:txBody>
            <a:bodyPr>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OH</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11</a:t>
              </a:r>
              <a:endParaRPr lang="en-US" sz="1800" b="1" dirty="0">
                <a:solidFill>
                  <a:prstClr val="white"/>
                </a:solidFill>
                <a:latin typeface="Arial Narrow" panose="020B0606020202030204" pitchFamily="34" charset="0"/>
                <a:cs typeface="Arial" pitchFamily="34" charset="0"/>
              </a:endParaRPr>
            </a:p>
          </p:txBody>
        </p:sp>
        <p:sp>
          <p:nvSpPr>
            <p:cNvPr id="241" name="Text Box 103"/>
            <p:cNvSpPr txBox="1">
              <a:spLocks noChangeArrowheads="1"/>
            </p:cNvSpPr>
            <p:nvPr/>
          </p:nvSpPr>
          <p:spPr bwMode="auto">
            <a:xfrm>
              <a:off x="6923469" y="2137992"/>
              <a:ext cx="701675" cy="535531"/>
            </a:xfrm>
            <a:prstGeom prst="rect">
              <a:avLst/>
            </a:prstGeom>
            <a:noFill/>
            <a:ln w="9525">
              <a:noFill/>
              <a:miter lim="800000"/>
              <a:headEnd/>
              <a:tailEnd/>
            </a:ln>
            <a:effectLst/>
          </p:spPr>
          <p:txBody>
            <a:bodyPr wrap="square">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PA</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4</a:t>
              </a:r>
            </a:p>
          </p:txBody>
        </p:sp>
        <p:sp>
          <p:nvSpPr>
            <p:cNvPr id="242" name="Text Box 90"/>
            <p:cNvSpPr txBox="1">
              <a:spLocks noChangeArrowheads="1"/>
            </p:cNvSpPr>
            <p:nvPr/>
          </p:nvSpPr>
          <p:spPr bwMode="auto">
            <a:xfrm>
              <a:off x="5839129" y="1923394"/>
              <a:ext cx="447675" cy="443198"/>
            </a:xfrm>
            <a:prstGeom prst="rect">
              <a:avLst/>
            </a:prstGeom>
            <a:noFill/>
            <a:ln w="38100">
              <a:noFill/>
              <a:miter lim="800000"/>
              <a:headEnd/>
              <a:tailEnd/>
            </a:ln>
            <a:effectLst/>
          </p:spPr>
          <p:txBody>
            <a:bodyPr lIns="0" tIns="0" rIns="0" bIns="0">
              <a:spAutoFit/>
            </a:bodyPr>
            <a:lstStyle/>
            <a:p>
              <a:pPr algn="ctr">
                <a:lnSpc>
                  <a:spcPct val="80000"/>
                </a:lnSpc>
                <a:spcBef>
                  <a:spcPct val="50000"/>
                </a:spcBef>
                <a:defRPr/>
              </a:pPr>
              <a:r>
                <a:rPr lang="en-US" sz="1800" b="1" dirty="0">
                  <a:solidFill>
                    <a:prstClr val="white"/>
                  </a:solidFill>
                  <a:latin typeface="Arial Narrow" panose="020B0606020202030204" pitchFamily="34" charset="0"/>
                  <a:cs typeface="Arial" pitchFamily="34" charset="0"/>
                </a:rPr>
                <a:t>MI </a:t>
              </a:r>
              <a:r>
                <a:rPr lang="en-US" sz="1800" b="1" dirty="0" smtClean="0">
                  <a:solidFill>
                    <a:prstClr val="white"/>
                  </a:solidFill>
                  <a:latin typeface="Arial Narrow" panose="020B0606020202030204" pitchFamily="34" charset="0"/>
                  <a:cs typeface="Arial" pitchFamily="34" charset="0"/>
                </a:rPr>
                <a:t>11</a:t>
              </a:r>
              <a:endParaRPr lang="en-US" sz="1800" b="1" dirty="0">
                <a:solidFill>
                  <a:prstClr val="white"/>
                </a:solidFill>
                <a:latin typeface="Arial Narrow" panose="020B0606020202030204" pitchFamily="34" charset="0"/>
                <a:cs typeface="Arial" pitchFamily="34" charset="0"/>
              </a:endParaRPr>
            </a:p>
          </p:txBody>
        </p:sp>
        <p:sp>
          <p:nvSpPr>
            <p:cNvPr id="243" name="Text Box 90"/>
            <p:cNvSpPr txBox="1">
              <a:spLocks noChangeArrowheads="1"/>
            </p:cNvSpPr>
            <p:nvPr/>
          </p:nvSpPr>
          <p:spPr bwMode="auto">
            <a:xfrm>
              <a:off x="4451732" y="1307200"/>
              <a:ext cx="523875"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MN </a:t>
              </a:r>
              <a:r>
                <a:rPr lang="en-US" sz="1800" b="1" dirty="0" smtClean="0">
                  <a:solidFill>
                    <a:prstClr val="white"/>
                  </a:solidFill>
                  <a:latin typeface="Arial Narrow" panose="020B0606020202030204" pitchFamily="34" charset="0"/>
                  <a:cs typeface="Arial" pitchFamily="34" charset="0"/>
                </a:rPr>
                <a:t>21</a:t>
              </a:r>
              <a:endParaRPr lang="en-US" sz="1800" b="1" dirty="0">
                <a:solidFill>
                  <a:prstClr val="white"/>
                </a:solidFill>
                <a:latin typeface="Arial Narrow" panose="020B0606020202030204" pitchFamily="34" charset="0"/>
                <a:cs typeface="Arial" pitchFamily="34" charset="0"/>
              </a:endParaRPr>
            </a:p>
          </p:txBody>
        </p:sp>
        <p:sp>
          <p:nvSpPr>
            <p:cNvPr id="244" name="Text Box 99"/>
            <p:cNvSpPr txBox="1">
              <a:spLocks noChangeArrowheads="1"/>
            </p:cNvSpPr>
            <p:nvPr/>
          </p:nvSpPr>
          <p:spPr bwMode="auto">
            <a:xfrm>
              <a:off x="6317937" y="4072382"/>
              <a:ext cx="508000" cy="443198"/>
            </a:xfrm>
            <a:prstGeom prst="rect">
              <a:avLst/>
            </a:prstGeom>
            <a:noFill/>
            <a:ln w="38100">
              <a:noFill/>
              <a:miter lim="800000"/>
              <a:headEnd/>
              <a:tailEnd/>
            </a:ln>
            <a:effectLst/>
          </p:spPr>
          <p:txBody>
            <a:bodyPr lIns="0" tIns="0" rIns="0" bIns="0">
              <a:spAutoFit/>
            </a:bodyPr>
            <a:lstStyle/>
            <a:p>
              <a:pPr algn="ctr">
                <a:lnSpc>
                  <a:spcPct val="80000"/>
                </a:lnSpc>
                <a:spcBef>
                  <a:spcPct val="50000"/>
                </a:spcBef>
                <a:defRPr/>
              </a:pPr>
              <a:r>
                <a:rPr lang="en-US" sz="1800" b="1" dirty="0">
                  <a:solidFill>
                    <a:prstClr val="white"/>
                  </a:solidFill>
                  <a:latin typeface="Arial Narrow" panose="020B0606020202030204" pitchFamily="34" charset="0"/>
                  <a:cs typeface="Arial" pitchFamily="34" charset="0"/>
                </a:rPr>
                <a:t>GA </a:t>
              </a:r>
              <a:r>
                <a:rPr lang="en-US" sz="1800" b="1" dirty="0" smtClean="0">
                  <a:solidFill>
                    <a:prstClr val="white"/>
                  </a:solidFill>
                  <a:latin typeface="Arial Narrow" panose="020B0606020202030204" pitchFamily="34" charset="0"/>
                  <a:cs typeface="Arial" pitchFamily="34" charset="0"/>
                </a:rPr>
                <a:t>11</a:t>
              </a:r>
              <a:endParaRPr lang="en-US" sz="1800" b="1" dirty="0">
                <a:solidFill>
                  <a:prstClr val="white"/>
                </a:solidFill>
                <a:latin typeface="Arial Narrow" panose="020B0606020202030204" pitchFamily="34" charset="0"/>
                <a:cs typeface="Arial" pitchFamily="34" charset="0"/>
              </a:endParaRPr>
            </a:p>
          </p:txBody>
        </p:sp>
        <p:sp>
          <p:nvSpPr>
            <p:cNvPr id="245" name="Line 87"/>
            <p:cNvSpPr>
              <a:spLocks noChangeShapeType="1"/>
            </p:cNvSpPr>
            <p:nvPr/>
          </p:nvSpPr>
          <p:spPr bwMode="auto">
            <a:xfrm flipH="1" flipV="1">
              <a:off x="7382437" y="2778738"/>
              <a:ext cx="1115397" cy="1131719"/>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46" name="Line 87"/>
            <p:cNvSpPr>
              <a:spLocks noChangeShapeType="1"/>
            </p:cNvSpPr>
            <p:nvPr/>
          </p:nvSpPr>
          <p:spPr bwMode="auto">
            <a:xfrm flipH="1" flipV="1">
              <a:off x="7686901" y="2525712"/>
              <a:ext cx="538317" cy="344489"/>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47" name="Line 88"/>
            <p:cNvSpPr>
              <a:spLocks noChangeShapeType="1"/>
            </p:cNvSpPr>
            <p:nvPr/>
          </p:nvSpPr>
          <p:spPr bwMode="auto">
            <a:xfrm flipH="1">
              <a:off x="7929787" y="1679716"/>
              <a:ext cx="603683" cy="230047"/>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48" name="Text Box 86"/>
            <p:cNvSpPr txBox="1">
              <a:spLocks noChangeArrowheads="1"/>
            </p:cNvSpPr>
            <p:nvPr/>
          </p:nvSpPr>
          <p:spPr bwMode="auto">
            <a:xfrm>
              <a:off x="8385131" y="3836781"/>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MD</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6</a:t>
              </a:r>
              <a:endParaRPr lang="en-US" sz="1800" b="1" dirty="0">
                <a:solidFill>
                  <a:prstClr val="white"/>
                </a:solidFill>
                <a:latin typeface="Arial Narrow" panose="020B0606020202030204" pitchFamily="34" charset="0"/>
                <a:cs typeface="Arial" pitchFamily="34" charset="0"/>
              </a:endParaRPr>
            </a:p>
          </p:txBody>
        </p:sp>
        <p:sp>
          <p:nvSpPr>
            <p:cNvPr id="249" name="TextBox 248"/>
            <p:cNvSpPr txBox="1"/>
            <p:nvPr/>
          </p:nvSpPr>
          <p:spPr>
            <a:xfrm>
              <a:off x="2543511" y="3553572"/>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NM</a:t>
              </a:r>
            </a:p>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6</a:t>
              </a:r>
              <a:endParaRPr lang="en-US" sz="1800" b="1" dirty="0">
                <a:solidFill>
                  <a:prstClr val="white"/>
                </a:solidFill>
                <a:latin typeface="Arial Narrow" panose="020B0606020202030204" pitchFamily="34" charset="0"/>
                <a:cs typeface="Arial" panose="020B0604020202020204" pitchFamily="34" charset="0"/>
              </a:endParaRPr>
            </a:p>
          </p:txBody>
        </p:sp>
        <p:sp>
          <p:nvSpPr>
            <p:cNvPr id="250" name="TextBox 249"/>
            <p:cNvSpPr txBox="1"/>
            <p:nvPr/>
          </p:nvSpPr>
          <p:spPr>
            <a:xfrm>
              <a:off x="3624119" y="4244795"/>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TX</a:t>
              </a:r>
            </a:p>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6</a:t>
              </a:r>
              <a:endParaRPr lang="en-US" sz="1800" b="1" dirty="0">
                <a:solidFill>
                  <a:prstClr val="white"/>
                </a:solidFill>
                <a:latin typeface="Arial Narrow" panose="020B0606020202030204" pitchFamily="34" charset="0"/>
                <a:cs typeface="Arial" panose="020B0604020202020204" pitchFamily="34" charset="0"/>
              </a:endParaRPr>
            </a:p>
          </p:txBody>
        </p:sp>
        <p:sp>
          <p:nvSpPr>
            <p:cNvPr id="251" name="TextBox 250"/>
            <p:cNvSpPr txBox="1"/>
            <p:nvPr/>
          </p:nvSpPr>
          <p:spPr>
            <a:xfrm>
              <a:off x="4606421" y="2809585"/>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MO</a:t>
              </a:r>
            </a:p>
            <a:p>
              <a:pPr algn="ctr" defTabSz="457200">
                <a:lnSpc>
                  <a:spcPct val="80000"/>
                </a:lnSpc>
              </a:pPr>
              <a:r>
                <a:rPr lang="en-US" sz="1800" b="1" dirty="0">
                  <a:solidFill>
                    <a:prstClr val="white"/>
                  </a:solidFill>
                  <a:latin typeface="Arial Narrow" panose="020B0606020202030204" pitchFamily="34" charset="0"/>
                  <a:cs typeface="Arial" panose="020B0604020202020204" pitchFamily="34" charset="0"/>
                </a:rPr>
                <a:t>4</a:t>
              </a:r>
            </a:p>
          </p:txBody>
        </p:sp>
        <p:sp>
          <p:nvSpPr>
            <p:cNvPr id="252" name="TextBox 251"/>
            <p:cNvSpPr txBox="1"/>
            <p:nvPr/>
          </p:nvSpPr>
          <p:spPr>
            <a:xfrm>
              <a:off x="4994657" y="1594691"/>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WI</a:t>
              </a:r>
            </a:p>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11</a:t>
              </a:r>
              <a:endParaRPr lang="en-US" sz="1800" b="1" dirty="0">
                <a:solidFill>
                  <a:prstClr val="white"/>
                </a:solidFill>
                <a:latin typeface="Arial Narrow" panose="020B0606020202030204" pitchFamily="34" charset="0"/>
                <a:cs typeface="Arial" panose="020B0604020202020204" pitchFamily="34" charset="0"/>
              </a:endParaRPr>
            </a:p>
          </p:txBody>
        </p:sp>
        <p:sp>
          <p:nvSpPr>
            <p:cNvPr id="253" name="TextBox 252"/>
            <p:cNvSpPr txBox="1"/>
            <p:nvPr/>
          </p:nvSpPr>
          <p:spPr>
            <a:xfrm>
              <a:off x="3796475" y="2931517"/>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KS</a:t>
              </a:r>
            </a:p>
            <a:p>
              <a:pPr algn="ctr" defTabSz="457200">
                <a:lnSpc>
                  <a:spcPct val="80000"/>
                </a:lnSpc>
              </a:pPr>
              <a:r>
                <a:rPr lang="en-US" sz="1800" b="1" dirty="0">
                  <a:solidFill>
                    <a:prstClr val="white"/>
                  </a:solidFill>
                  <a:latin typeface="Arial Narrow" panose="020B0606020202030204" pitchFamily="34" charset="0"/>
                  <a:cs typeface="Arial" panose="020B0604020202020204" pitchFamily="34" charset="0"/>
                </a:rPr>
                <a:t>3</a:t>
              </a:r>
            </a:p>
          </p:txBody>
        </p:sp>
        <p:sp>
          <p:nvSpPr>
            <p:cNvPr id="254" name="TextBox 253"/>
            <p:cNvSpPr txBox="1"/>
            <p:nvPr/>
          </p:nvSpPr>
          <p:spPr>
            <a:xfrm>
              <a:off x="4690011" y="4367023"/>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LA</a:t>
              </a:r>
            </a:p>
            <a:p>
              <a:pPr algn="ctr" defTabSz="457200">
                <a:lnSpc>
                  <a:spcPct val="80000"/>
                </a:lnSpc>
              </a:pPr>
              <a:r>
                <a:rPr lang="en-US" sz="1800" b="1" dirty="0">
                  <a:solidFill>
                    <a:prstClr val="white"/>
                  </a:solidFill>
                  <a:latin typeface="Arial Narrow" panose="020B0606020202030204" pitchFamily="34" charset="0"/>
                  <a:cs typeface="Arial" panose="020B0604020202020204" pitchFamily="34" charset="0"/>
                </a:rPr>
                <a:t>2</a:t>
              </a:r>
            </a:p>
          </p:txBody>
        </p:sp>
        <p:sp>
          <p:nvSpPr>
            <p:cNvPr id="255" name="TextBox 254"/>
            <p:cNvSpPr txBox="1"/>
            <p:nvPr/>
          </p:nvSpPr>
          <p:spPr>
            <a:xfrm>
              <a:off x="3608923" y="2268099"/>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NE</a:t>
              </a:r>
            </a:p>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6</a:t>
              </a:r>
              <a:endParaRPr lang="en-US" sz="1800" b="1" dirty="0">
                <a:solidFill>
                  <a:prstClr val="white"/>
                </a:solidFill>
                <a:latin typeface="Arial Narrow" panose="020B0606020202030204" pitchFamily="34" charset="0"/>
                <a:cs typeface="Arial" panose="020B0604020202020204" pitchFamily="34" charset="0"/>
              </a:endParaRPr>
            </a:p>
          </p:txBody>
        </p:sp>
        <p:sp>
          <p:nvSpPr>
            <p:cNvPr id="256" name="TextBox 255"/>
            <p:cNvSpPr txBox="1"/>
            <p:nvPr/>
          </p:nvSpPr>
          <p:spPr>
            <a:xfrm>
              <a:off x="5164541" y="2422166"/>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IL</a:t>
              </a:r>
            </a:p>
            <a:p>
              <a:pPr algn="ctr" defTabSz="457200">
                <a:lnSpc>
                  <a:spcPct val="80000"/>
                </a:lnSpc>
              </a:pPr>
              <a:r>
                <a:rPr lang="en-US" sz="1800" b="1" dirty="0">
                  <a:solidFill>
                    <a:prstClr val="white"/>
                  </a:solidFill>
                  <a:latin typeface="Arial Narrow" panose="020B0606020202030204" pitchFamily="34" charset="0"/>
                  <a:cs typeface="Arial" panose="020B0604020202020204" pitchFamily="34" charset="0"/>
                </a:rPr>
                <a:t>6</a:t>
              </a:r>
            </a:p>
          </p:txBody>
        </p:sp>
        <p:sp>
          <p:nvSpPr>
            <p:cNvPr id="257" name="Text Box 86"/>
            <p:cNvSpPr txBox="1">
              <a:spLocks noChangeArrowheads="1"/>
            </p:cNvSpPr>
            <p:nvPr/>
          </p:nvSpPr>
          <p:spPr bwMode="auto">
            <a:xfrm>
              <a:off x="4554275" y="5903499"/>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HI</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2</a:t>
              </a:r>
            </a:p>
          </p:txBody>
        </p:sp>
        <p:sp>
          <p:nvSpPr>
            <p:cNvPr id="258" name="TextBox 257"/>
            <p:cNvSpPr txBox="1"/>
            <p:nvPr/>
          </p:nvSpPr>
          <p:spPr>
            <a:xfrm>
              <a:off x="5595244" y="2515590"/>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IN</a:t>
              </a:r>
            </a:p>
            <a:p>
              <a:pPr algn="ctr" defTabSz="457200">
                <a:lnSpc>
                  <a:spcPct val="80000"/>
                </a:lnSpc>
              </a:pPr>
              <a:r>
                <a:rPr lang="en-US" sz="1800" b="1" dirty="0">
                  <a:solidFill>
                    <a:prstClr val="white"/>
                  </a:solidFill>
                  <a:latin typeface="Arial Narrow" panose="020B0606020202030204" pitchFamily="34" charset="0"/>
                  <a:cs typeface="Arial" panose="020B0604020202020204" pitchFamily="34" charset="0"/>
                </a:rPr>
                <a:t>4</a:t>
              </a:r>
              <a:endParaRPr lang="en-US" sz="1800" b="1" dirty="0" smtClean="0">
                <a:solidFill>
                  <a:prstClr val="white"/>
                </a:solidFill>
                <a:latin typeface="Arial Narrow" panose="020B0606020202030204" pitchFamily="34" charset="0"/>
                <a:cs typeface="Arial" panose="020B0604020202020204" pitchFamily="34" charset="0"/>
              </a:endParaRPr>
            </a:p>
          </p:txBody>
        </p:sp>
        <p:sp>
          <p:nvSpPr>
            <p:cNvPr id="259" name="Text Box 99"/>
            <p:cNvSpPr txBox="1">
              <a:spLocks noChangeArrowheads="1"/>
            </p:cNvSpPr>
            <p:nvPr/>
          </p:nvSpPr>
          <p:spPr bwMode="auto">
            <a:xfrm>
              <a:off x="6732969" y="3767439"/>
              <a:ext cx="5080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SC</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2</a:t>
              </a:r>
            </a:p>
          </p:txBody>
        </p:sp>
        <p:sp>
          <p:nvSpPr>
            <p:cNvPr id="260" name="Text Box 99"/>
            <p:cNvSpPr txBox="1">
              <a:spLocks noChangeArrowheads="1"/>
            </p:cNvSpPr>
            <p:nvPr/>
          </p:nvSpPr>
          <p:spPr bwMode="auto">
            <a:xfrm>
              <a:off x="6808863" y="3410005"/>
              <a:ext cx="690383" cy="221599"/>
            </a:xfrm>
            <a:prstGeom prst="rect">
              <a:avLst/>
            </a:prstGeom>
            <a:noFill/>
            <a:ln w="38100">
              <a:noFill/>
              <a:miter lim="800000"/>
              <a:headEnd/>
              <a:tailEnd/>
            </a:ln>
            <a:effectLst/>
          </p:spPr>
          <p:txBody>
            <a:bodyPr wrap="square" lIns="0" tIns="0" rIns="0" bIns="0">
              <a:spAutoFit/>
            </a:bodyPr>
            <a:lstStyle/>
            <a:p>
              <a:pPr algn="ctr">
                <a:lnSpc>
                  <a:spcPct val="80000"/>
                </a:lnSpc>
                <a:spcBef>
                  <a:spcPct val="50000"/>
                </a:spcBef>
                <a:defRPr/>
              </a:pPr>
              <a:r>
                <a:rPr lang="en-US" sz="1800" b="1" dirty="0" smtClean="0">
                  <a:solidFill>
                    <a:prstClr val="white"/>
                  </a:solidFill>
                  <a:latin typeface="Arial Narrow" panose="020B0606020202030204" pitchFamily="34" charset="0"/>
                  <a:cs typeface="Arial" pitchFamily="34" charset="0"/>
                </a:rPr>
                <a:t>NC 13</a:t>
              </a:r>
              <a:endParaRPr lang="en-US" sz="1800" b="1" dirty="0">
                <a:solidFill>
                  <a:prstClr val="white"/>
                </a:solidFill>
                <a:latin typeface="Arial Narrow" panose="020B0606020202030204" pitchFamily="34" charset="0"/>
                <a:cs typeface="Arial" pitchFamily="34" charset="0"/>
              </a:endParaRPr>
            </a:p>
          </p:txBody>
        </p:sp>
        <p:sp>
          <p:nvSpPr>
            <p:cNvPr id="261" name="Text Box 99"/>
            <p:cNvSpPr txBox="1">
              <a:spLocks noChangeArrowheads="1"/>
            </p:cNvSpPr>
            <p:nvPr/>
          </p:nvSpPr>
          <p:spPr bwMode="auto">
            <a:xfrm>
              <a:off x="6710744" y="4875657"/>
              <a:ext cx="508000" cy="443198"/>
            </a:xfrm>
            <a:prstGeom prst="rect">
              <a:avLst/>
            </a:prstGeom>
            <a:noFill/>
            <a:ln w="38100">
              <a:noFill/>
              <a:miter lim="800000"/>
              <a:headEnd/>
              <a:tailEnd/>
            </a:ln>
            <a:effectLst/>
          </p:spPr>
          <p:txBody>
            <a:bodyPr lIns="0" tIns="0"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FL</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8</a:t>
              </a:r>
              <a:endParaRPr lang="en-US" sz="1800" b="1" dirty="0">
                <a:solidFill>
                  <a:prstClr val="white"/>
                </a:solidFill>
                <a:latin typeface="Arial Narrow" panose="020B0606020202030204" pitchFamily="34" charset="0"/>
                <a:cs typeface="Arial" pitchFamily="34" charset="0"/>
              </a:endParaRPr>
            </a:p>
          </p:txBody>
        </p:sp>
        <p:sp>
          <p:nvSpPr>
            <p:cNvPr id="262" name="Line 87"/>
            <p:cNvSpPr>
              <a:spLocks noChangeShapeType="1"/>
            </p:cNvSpPr>
            <p:nvPr/>
          </p:nvSpPr>
          <p:spPr bwMode="auto">
            <a:xfrm flipH="1" flipV="1">
              <a:off x="7677530" y="1056781"/>
              <a:ext cx="274916" cy="497854"/>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63" name="Line 88"/>
            <p:cNvSpPr>
              <a:spLocks noChangeShapeType="1"/>
            </p:cNvSpPr>
            <p:nvPr/>
          </p:nvSpPr>
          <p:spPr bwMode="auto">
            <a:xfrm flipH="1" flipV="1">
              <a:off x="7868760" y="2078590"/>
              <a:ext cx="611781" cy="222694"/>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64" name="Line 87"/>
            <p:cNvSpPr>
              <a:spLocks noChangeShapeType="1"/>
            </p:cNvSpPr>
            <p:nvPr/>
          </p:nvSpPr>
          <p:spPr bwMode="auto">
            <a:xfrm flipH="1" flipV="1">
              <a:off x="7546744" y="2723640"/>
              <a:ext cx="811157" cy="606736"/>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65" name="Line 87"/>
            <p:cNvSpPr>
              <a:spLocks noChangeShapeType="1"/>
            </p:cNvSpPr>
            <p:nvPr/>
          </p:nvSpPr>
          <p:spPr bwMode="auto">
            <a:xfrm flipH="1" flipV="1">
              <a:off x="7457048" y="2856659"/>
              <a:ext cx="668748" cy="1206198"/>
            </a:xfrm>
            <a:prstGeom prst="line">
              <a:avLst/>
            </a:prstGeom>
            <a:noFill/>
            <a:ln w="6350">
              <a:solidFill>
                <a:srgbClr val="0177BF"/>
              </a:solidFill>
              <a:round/>
              <a:headEnd/>
              <a:tailEnd/>
            </a:ln>
            <a:effectLst/>
          </p:spPr>
          <p:txBody>
            <a:bodyPr wrap="none" anchor="ctr"/>
            <a:lstStyle/>
            <a:p>
              <a:pPr>
                <a:defRPr/>
              </a:pPr>
              <a:endParaRPr lang="en-US">
                <a:solidFill>
                  <a:prstClr val="white"/>
                </a:solidFill>
                <a:cs typeface="Arial" pitchFamily="34" charset="0"/>
              </a:endParaRPr>
            </a:p>
          </p:txBody>
        </p:sp>
        <p:sp>
          <p:nvSpPr>
            <p:cNvPr id="266" name="Text Box 86"/>
            <p:cNvSpPr txBox="1">
              <a:spLocks noChangeArrowheads="1"/>
            </p:cNvSpPr>
            <p:nvPr/>
          </p:nvSpPr>
          <p:spPr bwMode="auto">
            <a:xfrm>
              <a:off x="7694138" y="3843782"/>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DC</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267" name="Text Box 85"/>
            <p:cNvSpPr txBox="1">
              <a:spLocks noChangeArrowheads="1"/>
            </p:cNvSpPr>
            <p:nvPr/>
          </p:nvSpPr>
          <p:spPr bwMode="auto">
            <a:xfrm>
              <a:off x="8497835" y="1507199"/>
              <a:ext cx="517263"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MA</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17</a:t>
              </a:r>
              <a:endParaRPr lang="en-US" sz="1800" b="1" dirty="0">
                <a:solidFill>
                  <a:prstClr val="white"/>
                </a:solidFill>
                <a:latin typeface="Arial Narrow" panose="020B0606020202030204" pitchFamily="34" charset="0"/>
                <a:cs typeface="Arial" pitchFamily="34" charset="0"/>
              </a:endParaRPr>
            </a:p>
          </p:txBody>
        </p:sp>
        <p:sp>
          <p:nvSpPr>
            <p:cNvPr id="268" name="Text Box 86"/>
            <p:cNvSpPr txBox="1">
              <a:spLocks noChangeArrowheads="1"/>
            </p:cNvSpPr>
            <p:nvPr/>
          </p:nvSpPr>
          <p:spPr bwMode="auto">
            <a:xfrm>
              <a:off x="8069248" y="2620150"/>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NJ</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5</a:t>
              </a:r>
              <a:endParaRPr lang="en-US" sz="1800" b="1" dirty="0">
                <a:solidFill>
                  <a:prstClr val="white"/>
                </a:solidFill>
                <a:latin typeface="Arial Narrow" panose="020B0606020202030204" pitchFamily="34" charset="0"/>
                <a:cs typeface="Arial" pitchFamily="34" charset="0"/>
              </a:endParaRPr>
            </a:p>
          </p:txBody>
        </p:sp>
        <p:sp>
          <p:nvSpPr>
            <p:cNvPr id="269" name="Text Box 86"/>
            <p:cNvSpPr txBox="1">
              <a:spLocks noChangeArrowheads="1"/>
            </p:cNvSpPr>
            <p:nvPr/>
          </p:nvSpPr>
          <p:spPr bwMode="auto">
            <a:xfrm>
              <a:off x="8367939" y="3192287"/>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DE</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1</a:t>
              </a:r>
            </a:p>
          </p:txBody>
        </p:sp>
        <p:sp>
          <p:nvSpPr>
            <p:cNvPr id="270" name="Text Box 86"/>
            <p:cNvSpPr txBox="1">
              <a:spLocks noChangeArrowheads="1"/>
            </p:cNvSpPr>
            <p:nvPr/>
          </p:nvSpPr>
          <p:spPr bwMode="auto">
            <a:xfrm>
              <a:off x="8340841" y="2083575"/>
              <a:ext cx="501026"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CT</a:t>
              </a:r>
            </a:p>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4</a:t>
              </a:r>
              <a:endParaRPr lang="en-US" sz="1800" b="1" dirty="0">
                <a:solidFill>
                  <a:prstClr val="white"/>
                </a:solidFill>
                <a:latin typeface="Arial Narrow" panose="020B0606020202030204" pitchFamily="34" charset="0"/>
                <a:cs typeface="Arial" pitchFamily="34" charset="0"/>
              </a:endParaRPr>
            </a:p>
          </p:txBody>
        </p:sp>
        <p:sp>
          <p:nvSpPr>
            <p:cNvPr id="271" name="Text Box 85"/>
            <p:cNvSpPr txBox="1">
              <a:spLocks noChangeArrowheads="1"/>
            </p:cNvSpPr>
            <p:nvPr/>
          </p:nvSpPr>
          <p:spPr bwMode="auto">
            <a:xfrm>
              <a:off x="7207893" y="884975"/>
              <a:ext cx="517263" cy="457200"/>
            </a:xfrm>
            <a:prstGeom prst="rect">
              <a:avLst/>
            </a:prstGeom>
            <a:solidFill>
              <a:srgbClr val="0177BF"/>
            </a:solidFill>
            <a:ln w="22225">
              <a:noFill/>
              <a:miter lim="800000"/>
              <a:headEnd/>
              <a:tailEnd/>
            </a:ln>
            <a:effectLst/>
          </p:spPr>
          <p:txBody>
            <a:bodyPr wrap="square" lIns="0" tIns="18288" rIns="0" bIns="0">
              <a:spAutoFit/>
            </a:bodyPr>
            <a:lstStyle/>
            <a:p>
              <a:pPr algn="ctr">
                <a:lnSpc>
                  <a:spcPct val="80000"/>
                </a:lnSpc>
                <a:spcBef>
                  <a:spcPts val="0"/>
                </a:spcBef>
                <a:defRPr/>
              </a:pPr>
              <a:r>
                <a:rPr lang="en-US" sz="1800" b="1" dirty="0" smtClean="0">
                  <a:solidFill>
                    <a:prstClr val="white"/>
                  </a:solidFill>
                  <a:latin typeface="Arial Narrow" panose="020B0606020202030204" pitchFamily="34" charset="0"/>
                  <a:cs typeface="Arial" pitchFamily="34" charset="0"/>
                </a:rPr>
                <a:t>NH</a:t>
              </a:r>
            </a:p>
            <a:p>
              <a:pPr algn="ctr">
                <a:lnSpc>
                  <a:spcPct val="80000"/>
                </a:lnSpc>
                <a:spcBef>
                  <a:spcPts val="0"/>
                </a:spcBef>
                <a:defRPr/>
              </a:pPr>
              <a:r>
                <a:rPr lang="en-US" sz="1800" b="1" dirty="0">
                  <a:solidFill>
                    <a:prstClr val="white"/>
                  </a:solidFill>
                  <a:latin typeface="Arial Narrow" panose="020B0606020202030204" pitchFamily="34" charset="0"/>
                  <a:cs typeface="Arial" pitchFamily="34" charset="0"/>
                </a:rPr>
                <a:t>4</a:t>
              </a:r>
            </a:p>
          </p:txBody>
        </p:sp>
        <p:sp>
          <p:nvSpPr>
            <p:cNvPr id="272" name="TextBox 271"/>
            <p:cNvSpPr txBox="1"/>
            <p:nvPr/>
          </p:nvSpPr>
          <p:spPr>
            <a:xfrm>
              <a:off x="5916207" y="3083678"/>
              <a:ext cx="762000" cy="313932"/>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KY 3</a:t>
              </a:r>
            </a:p>
          </p:txBody>
        </p:sp>
        <p:sp>
          <p:nvSpPr>
            <p:cNvPr id="273" name="TextBox 272"/>
            <p:cNvSpPr txBox="1"/>
            <p:nvPr/>
          </p:nvSpPr>
          <p:spPr>
            <a:xfrm>
              <a:off x="5624894" y="3529534"/>
              <a:ext cx="762000" cy="313932"/>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TN 6</a:t>
              </a:r>
            </a:p>
          </p:txBody>
        </p:sp>
        <p:sp>
          <p:nvSpPr>
            <p:cNvPr id="274" name="TextBox 273"/>
            <p:cNvSpPr txBox="1"/>
            <p:nvPr/>
          </p:nvSpPr>
          <p:spPr>
            <a:xfrm>
              <a:off x="6397404" y="2794972"/>
              <a:ext cx="762000" cy="535531"/>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WV</a:t>
              </a:r>
            </a:p>
            <a:p>
              <a:pPr algn="ctr" defTabSz="457200">
                <a:lnSpc>
                  <a:spcPct val="80000"/>
                </a:lnSpc>
              </a:pPr>
              <a:r>
                <a:rPr lang="en-US" sz="1800" b="1" dirty="0">
                  <a:solidFill>
                    <a:prstClr val="white"/>
                  </a:solidFill>
                  <a:latin typeface="Arial Narrow" panose="020B0606020202030204" pitchFamily="34" charset="0"/>
                  <a:cs typeface="Arial" panose="020B0604020202020204" pitchFamily="34" charset="0"/>
                </a:rPr>
                <a:t>1</a:t>
              </a:r>
              <a:endParaRPr lang="en-US" sz="1800" b="1" dirty="0" smtClean="0">
                <a:solidFill>
                  <a:prstClr val="white"/>
                </a:solidFill>
                <a:latin typeface="Arial Narrow" panose="020B0606020202030204" pitchFamily="34" charset="0"/>
                <a:cs typeface="Arial" panose="020B0604020202020204" pitchFamily="34" charset="0"/>
              </a:endParaRPr>
            </a:p>
          </p:txBody>
        </p:sp>
        <p:sp>
          <p:nvSpPr>
            <p:cNvPr id="275" name="TextBox 274"/>
            <p:cNvSpPr txBox="1"/>
            <p:nvPr/>
          </p:nvSpPr>
          <p:spPr>
            <a:xfrm>
              <a:off x="6834569" y="2991261"/>
              <a:ext cx="762000" cy="313932"/>
            </a:xfrm>
            <a:prstGeom prst="rect">
              <a:avLst/>
            </a:prstGeom>
            <a:noFill/>
          </p:spPr>
          <p:txBody>
            <a:bodyPr wrap="square" rtlCol="0">
              <a:spAutoFit/>
            </a:bodyPr>
            <a:lstStyle/>
            <a:p>
              <a:pPr algn="ctr" defTabSz="457200">
                <a:lnSpc>
                  <a:spcPct val="80000"/>
                </a:lnSpc>
              </a:pPr>
              <a:r>
                <a:rPr lang="en-US" sz="1800" b="1" dirty="0" smtClean="0">
                  <a:solidFill>
                    <a:prstClr val="white"/>
                  </a:solidFill>
                  <a:latin typeface="Arial Narrow" panose="020B0606020202030204" pitchFamily="34" charset="0"/>
                  <a:cs typeface="Arial" panose="020B0604020202020204" pitchFamily="34" charset="0"/>
                </a:rPr>
                <a:t>VA 2</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888093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072" y="381000"/>
            <a:ext cx="8802398" cy="917257"/>
          </a:xfrm>
        </p:spPr>
        <p:txBody>
          <a:bodyPr>
            <a:noAutofit/>
          </a:bodyPr>
          <a:lstStyle/>
          <a:p>
            <a:r>
              <a:rPr lang="en-US" b="1" dirty="0" smtClean="0"/>
              <a:t>What Topics </a:t>
            </a:r>
            <a:r>
              <a:rPr lang="en-US" b="1" dirty="0"/>
              <a:t>H</a:t>
            </a:r>
            <a:r>
              <a:rPr lang="en-US" b="1" dirty="0" smtClean="0"/>
              <a:t>ave HIAs Addressed?</a:t>
            </a:r>
            <a:endParaRPr lang="en-US" b="1" dirty="0"/>
          </a:p>
        </p:txBody>
      </p:sp>
      <p:sp>
        <p:nvSpPr>
          <p:cNvPr id="4" name="Slide Number Placeholder 3"/>
          <p:cNvSpPr>
            <a:spLocks noGrp="1"/>
          </p:cNvSpPr>
          <p:nvPr>
            <p:ph type="sldNum" sz="quarter" idx="4294967295"/>
          </p:nvPr>
        </p:nvSpPr>
        <p:spPr>
          <a:xfrm>
            <a:off x="8515350" y="295275"/>
            <a:ext cx="628650" cy="768350"/>
          </a:xfrm>
          <a:prstGeom prst="rect">
            <a:avLst/>
          </a:prstGeom>
        </p:spPr>
        <p:txBody>
          <a:bodyPr/>
          <a:lstStyle/>
          <a:p>
            <a:endParaRPr lang="en-US" smtClean="0"/>
          </a:p>
          <a:p>
            <a:endParaRPr lang="en-US" dirty="0"/>
          </a:p>
        </p:txBody>
      </p:sp>
      <p:pic>
        <p:nvPicPr>
          <p:cNvPr id="5" name="Picture 2"/>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7410"/>
          <a:stretch/>
        </p:blipFill>
        <p:spPr bwMode="auto">
          <a:xfrm>
            <a:off x="154186" y="1676400"/>
            <a:ext cx="8813284" cy="3506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bwMode="auto">
          <a:xfrm>
            <a:off x="5791200" y="2441995"/>
            <a:ext cx="914400" cy="2740966"/>
          </a:xfrm>
          <a:prstGeom prst="rect">
            <a:avLst/>
          </a:prstGeom>
          <a:noFill/>
          <a:ln w="698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066533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917257"/>
          </a:xfrm>
        </p:spPr>
        <p:txBody>
          <a:bodyPr>
            <a:normAutofit/>
          </a:bodyPr>
          <a:lstStyle/>
          <a:p>
            <a:pPr algn="l"/>
            <a:r>
              <a:rPr lang="en-US" dirty="0" smtClean="0"/>
              <a:t>Who Leads the Work on HIAs?</a:t>
            </a:r>
            <a:endParaRPr lang="en-US" dirty="0"/>
          </a:p>
        </p:txBody>
      </p:sp>
      <p:graphicFrame>
        <p:nvGraphicFramePr>
          <p:cNvPr id="6" name="Chart 5"/>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5896458"/>
              </p:ext>
            </p:extLst>
          </p:nvPr>
        </p:nvGraphicFramePr>
        <p:xfrm>
          <a:off x="-8610600" y="733528"/>
          <a:ext cx="8461844" cy="5438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7762174"/>
              </p:ext>
            </p:extLst>
          </p:nvPr>
        </p:nvGraphicFramePr>
        <p:xfrm>
          <a:off x="609600" y="1371600"/>
          <a:ext cx="8305800" cy="4414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68098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8143"/>
            <a:ext cx="8153400" cy="917257"/>
          </a:xfrm>
        </p:spPr>
        <p:txBody>
          <a:bodyPr>
            <a:noAutofit/>
          </a:bodyPr>
          <a:lstStyle/>
          <a:p>
            <a:pPr algn="l"/>
            <a:r>
              <a:rPr lang="en-US" dirty="0" smtClean="0">
                <a:latin typeface="+mj-lt"/>
              </a:rPr>
              <a:t>Decision-Making Levels for HIA</a:t>
            </a:r>
            <a:endParaRPr lang="en-US" dirty="0">
              <a:latin typeface="+mj-lt"/>
            </a:endParaRPr>
          </a:p>
        </p:txBody>
      </p:sp>
      <p:graphicFrame>
        <p:nvGraphicFramePr>
          <p:cNvPr id="5" name="Chart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1555084"/>
              </p:ext>
            </p:extLst>
          </p:nvPr>
        </p:nvGraphicFramePr>
        <p:xfrm>
          <a:off x="408214" y="990600"/>
          <a:ext cx="8305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28800" y="3309257"/>
            <a:ext cx="2438400" cy="338554"/>
          </a:xfrm>
          <a:prstGeom prst="rect">
            <a:avLst/>
          </a:prstGeom>
          <a:noFill/>
        </p:spPr>
        <p:txBody>
          <a:bodyPr wrap="square" rtlCol="0">
            <a:spAutoFit/>
          </a:bodyPr>
          <a:lstStyle/>
          <a:p>
            <a:pPr algn="ctr"/>
            <a:r>
              <a:rPr lang="en-US" sz="1600" dirty="0" smtClean="0">
                <a:latin typeface="Cambria" panose="02040503050406030204" pitchFamily="18" charset="0"/>
              </a:rPr>
              <a:t>7</a:t>
            </a:r>
            <a:r>
              <a:rPr lang="en-US" sz="1600" dirty="0">
                <a:latin typeface="Cambria" panose="02040503050406030204" pitchFamily="18" charset="0"/>
              </a:rPr>
              <a:t>% </a:t>
            </a:r>
            <a:r>
              <a:rPr lang="en-US" sz="1600" dirty="0" smtClean="0">
                <a:latin typeface="Cambria" panose="02040503050406030204" pitchFamily="18" charset="0"/>
              </a:rPr>
              <a:t>Regional</a:t>
            </a:r>
            <a:endParaRPr lang="en-US" sz="1600" dirty="0">
              <a:latin typeface="Cambria" panose="02040503050406030204" pitchFamily="18" charset="0"/>
            </a:endParaRPr>
          </a:p>
        </p:txBody>
      </p:sp>
      <p:sp>
        <p:nvSpPr>
          <p:cNvPr id="9" name="TextBox 8"/>
          <p:cNvSpPr txBox="1"/>
          <p:nvPr/>
        </p:nvSpPr>
        <p:spPr>
          <a:xfrm>
            <a:off x="3331028" y="4267200"/>
            <a:ext cx="2438400" cy="338554"/>
          </a:xfrm>
          <a:prstGeom prst="rect">
            <a:avLst/>
          </a:prstGeom>
          <a:noFill/>
        </p:spPr>
        <p:txBody>
          <a:bodyPr wrap="square" rtlCol="0">
            <a:spAutoFit/>
          </a:bodyPr>
          <a:lstStyle/>
          <a:p>
            <a:pPr algn="ctr"/>
            <a:r>
              <a:rPr lang="en-US" sz="1600" dirty="0" smtClean="0">
                <a:latin typeface="Cambria" panose="02040503050406030204" pitchFamily="18" charset="0"/>
              </a:rPr>
              <a:t>53% Local</a:t>
            </a:r>
            <a:endParaRPr lang="en-US" sz="1600" dirty="0">
              <a:latin typeface="Cambria" panose="02040503050406030204" pitchFamily="18" charset="0"/>
            </a:endParaRPr>
          </a:p>
        </p:txBody>
      </p:sp>
      <p:sp>
        <p:nvSpPr>
          <p:cNvPr id="10" name="TextBox 9"/>
          <p:cNvSpPr txBox="1"/>
          <p:nvPr/>
        </p:nvSpPr>
        <p:spPr>
          <a:xfrm>
            <a:off x="2166257" y="2439143"/>
            <a:ext cx="2438400" cy="338554"/>
          </a:xfrm>
          <a:prstGeom prst="rect">
            <a:avLst/>
          </a:prstGeom>
          <a:noFill/>
        </p:spPr>
        <p:txBody>
          <a:bodyPr wrap="square" rtlCol="0">
            <a:spAutoFit/>
          </a:bodyPr>
          <a:lstStyle/>
          <a:p>
            <a:pPr algn="ctr"/>
            <a:r>
              <a:rPr lang="en-US" sz="1600" dirty="0" smtClean="0">
                <a:latin typeface="Cambria" panose="02040503050406030204" pitchFamily="18" charset="0"/>
              </a:rPr>
              <a:t>18% State</a:t>
            </a:r>
            <a:endParaRPr lang="en-US" sz="1600" dirty="0">
              <a:latin typeface="Cambria" panose="02040503050406030204" pitchFamily="18" charset="0"/>
            </a:endParaRPr>
          </a:p>
        </p:txBody>
      </p:sp>
      <p:sp>
        <p:nvSpPr>
          <p:cNvPr id="11" name="TextBox 10"/>
          <p:cNvSpPr txBox="1"/>
          <p:nvPr/>
        </p:nvSpPr>
        <p:spPr>
          <a:xfrm>
            <a:off x="2895600" y="1354723"/>
            <a:ext cx="2438400" cy="338554"/>
          </a:xfrm>
          <a:prstGeom prst="rect">
            <a:avLst/>
          </a:prstGeom>
          <a:noFill/>
        </p:spPr>
        <p:txBody>
          <a:bodyPr wrap="square" rtlCol="0">
            <a:spAutoFit/>
          </a:bodyPr>
          <a:lstStyle/>
          <a:p>
            <a:r>
              <a:rPr lang="en-US" sz="1600" dirty="0" smtClean="0">
                <a:latin typeface="Cambria" panose="02040503050406030204" pitchFamily="18" charset="0"/>
              </a:rPr>
              <a:t>3% Other</a:t>
            </a:r>
            <a:endParaRPr lang="en-US" sz="1600" dirty="0">
              <a:latin typeface="Cambria" panose="02040503050406030204" pitchFamily="18" charset="0"/>
            </a:endParaRPr>
          </a:p>
        </p:txBody>
      </p:sp>
      <p:sp>
        <p:nvSpPr>
          <p:cNvPr id="15" name="TextBox 9"/>
          <p:cNvSpPr txBox="1"/>
          <p:nvPr/>
        </p:nvSpPr>
        <p:spPr>
          <a:xfrm>
            <a:off x="5791200" y="2269863"/>
            <a:ext cx="24384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latin typeface="Cambria" panose="02040503050406030204" pitchFamily="18" charset="0"/>
              </a:rPr>
              <a:t>7</a:t>
            </a:r>
            <a:r>
              <a:rPr lang="en-US" sz="1600" dirty="0">
                <a:latin typeface="Cambria" panose="02040503050406030204" pitchFamily="18" charset="0"/>
              </a:rPr>
              <a:t>% </a:t>
            </a:r>
            <a:r>
              <a:rPr lang="en-US" sz="1600" dirty="0" smtClean="0">
                <a:latin typeface="Cambria" panose="02040503050406030204" pitchFamily="18" charset="0"/>
              </a:rPr>
              <a:t>Federal</a:t>
            </a:r>
            <a:endParaRPr lang="en-US" sz="1600" dirty="0">
              <a:latin typeface="Cambria" panose="020405030504060302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31387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dirty="0" smtClean="0"/>
              <a:t>The Value of HIA: Policymakers</a:t>
            </a:r>
            <a:endParaRPr lang="en-US" dirty="0"/>
          </a:p>
        </p:txBody>
      </p:sp>
      <p:sp>
        <p:nvSpPr>
          <p:cNvPr id="4" name="Rectangular Callout 3"/>
          <p:cNvSpPr/>
          <p:nvPr/>
        </p:nvSpPr>
        <p:spPr bwMode="auto">
          <a:xfrm>
            <a:off x="0" y="1148441"/>
            <a:ext cx="3124200" cy="1266055"/>
          </a:xfrm>
          <a:prstGeom prst="wedgeRectCallout">
            <a:avLst/>
          </a:prstGeom>
          <a:solidFill>
            <a:srgbClr val="0043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ular Callout 7"/>
          <p:cNvSpPr/>
          <p:nvPr/>
        </p:nvSpPr>
        <p:spPr bwMode="auto">
          <a:xfrm flipH="1">
            <a:off x="4538127" y="1143000"/>
            <a:ext cx="4605871" cy="1347082"/>
          </a:xfrm>
          <a:prstGeom prst="wedgeRectCallou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0" y="1205180"/>
            <a:ext cx="3124200" cy="1200329"/>
          </a:xfrm>
          <a:prstGeom prst="rect">
            <a:avLst/>
          </a:prstGeom>
        </p:spPr>
        <p:txBody>
          <a:bodyPr wrap="square">
            <a:spAutoFit/>
          </a:bodyPr>
          <a:lstStyle/>
          <a:p>
            <a:pPr algn="ctr">
              <a:lnSpc>
                <a:spcPct val="90000"/>
              </a:lnSpc>
            </a:pPr>
            <a:r>
              <a:rPr lang="en-US" sz="2000" i="1" dirty="0">
                <a:solidFill>
                  <a:schemeClr val="bg1"/>
                </a:solidFill>
              </a:rPr>
              <a:t>The HIA has helped neutralize conflict by bringing different groups and disciplines together.</a:t>
            </a:r>
            <a:r>
              <a:rPr lang="en-US" sz="2000" dirty="0">
                <a:solidFill>
                  <a:schemeClr val="bg1"/>
                </a:solidFill>
              </a:rPr>
              <a:t> </a:t>
            </a:r>
          </a:p>
        </p:txBody>
      </p:sp>
      <p:sp>
        <p:nvSpPr>
          <p:cNvPr id="9" name="Rectangle 8"/>
          <p:cNvSpPr/>
          <p:nvPr/>
        </p:nvSpPr>
        <p:spPr>
          <a:xfrm>
            <a:off x="4572000" y="1219200"/>
            <a:ext cx="4538133" cy="1200329"/>
          </a:xfrm>
          <a:prstGeom prst="rect">
            <a:avLst/>
          </a:prstGeom>
        </p:spPr>
        <p:txBody>
          <a:bodyPr wrap="square">
            <a:spAutoFit/>
          </a:bodyPr>
          <a:lstStyle/>
          <a:p>
            <a:pPr algn="ctr">
              <a:lnSpc>
                <a:spcPct val="90000"/>
              </a:lnSpc>
            </a:pPr>
            <a:r>
              <a:rPr lang="en-US" sz="2000" i="1" dirty="0">
                <a:solidFill>
                  <a:schemeClr val="bg1"/>
                </a:solidFill>
              </a:rPr>
              <a:t>HIA helps me </a:t>
            </a:r>
            <a:r>
              <a:rPr lang="en-US" sz="2000" i="1" dirty="0" smtClean="0">
                <a:solidFill>
                  <a:schemeClr val="bg1"/>
                </a:solidFill>
              </a:rPr>
              <a:t>win.</a:t>
            </a:r>
          </a:p>
          <a:p>
            <a:pPr algn="ctr">
              <a:lnSpc>
                <a:spcPct val="90000"/>
              </a:lnSpc>
            </a:pPr>
            <a:r>
              <a:rPr lang="en-US" sz="2000" i="1" dirty="0" smtClean="0">
                <a:solidFill>
                  <a:schemeClr val="bg1"/>
                </a:solidFill>
              </a:rPr>
              <a:t>It </a:t>
            </a:r>
            <a:r>
              <a:rPr lang="en-US" sz="2000" i="1" dirty="0">
                <a:solidFill>
                  <a:schemeClr val="bg1"/>
                </a:solidFill>
              </a:rPr>
              <a:t>does all the work on the front end; nobody is angry, because all the concerns have been </a:t>
            </a:r>
            <a:r>
              <a:rPr lang="en-US" sz="2000" i="1" dirty="0" smtClean="0">
                <a:solidFill>
                  <a:schemeClr val="bg1"/>
                </a:solidFill>
              </a:rPr>
              <a:t>addressed. </a:t>
            </a:r>
            <a:endParaRPr lang="en-US" sz="2000" i="1" dirty="0">
              <a:solidFill>
                <a:schemeClr val="bg1"/>
              </a:solidFill>
            </a:endParaRPr>
          </a:p>
        </p:txBody>
      </p:sp>
      <p:sp>
        <p:nvSpPr>
          <p:cNvPr id="10" name="Rectangle 9"/>
          <p:cNvSpPr/>
          <p:nvPr/>
        </p:nvSpPr>
        <p:spPr>
          <a:xfrm>
            <a:off x="-8472" y="2594151"/>
            <a:ext cx="4572000" cy="830997"/>
          </a:xfrm>
          <a:prstGeom prst="rect">
            <a:avLst/>
          </a:prstGeom>
        </p:spPr>
        <p:txBody>
          <a:bodyPr>
            <a:spAutoFit/>
          </a:bodyPr>
          <a:lstStyle/>
          <a:p>
            <a:r>
              <a:rPr lang="en-US" dirty="0">
                <a:solidFill>
                  <a:srgbClr val="00263E"/>
                </a:solidFill>
                <a:latin typeface="Arial Narrow" panose="020B0606020202030204" pitchFamily="34" charset="0"/>
              </a:rPr>
              <a:t>Janet </a:t>
            </a:r>
            <a:r>
              <a:rPr lang="en-US" dirty="0" smtClean="0">
                <a:solidFill>
                  <a:srgbClr val="00263E"/>
                </a:solidFill>
                <a:latin typeface="Arial Narrow" panose="020B0606020202030204" pitchFamily="34" charset="0"/>
              </a:rPr>
              <a:t>Miller</a:t>
            </a:r>
          </a:p>
          <a:p>
            <a:r>
              <a:rPr lang="en-US" dirty="0" smtClean="0">
                <a:solidFill>
                  <a:srgbClr val="00263E"/>
                </a:solidFill>
                <a:latin typeface="Arial Narrow" panose="020B0606020202030204" pitchFamily="34" charset="0"/>
              </a:rPr>
              <a:t>Wichita </a:t>
            </a:r>
            <a:r>
              <a:rPr lang="en-US" dirty="0">
                <a:solidFill>
                  <a:srgbClr val="00263E"/>
                </a:solidFill>
                <a:latin typeface="Arial Narrow" panose="020B0606020202030204" pitchFamily="34" charset="0"/>
              </a:rPr>
              <a:t>city council member </a:t>
            </a:r>
          </a:p>
        </p:txBody>
      </p:sp>
      <p:sp>
        <p:nvSpPr>
          <p:cNvPr id="11" name="Rectangle 10"/>
          <p:cNvSpPr/>
          <p:nvPr/>
        </p:nvSpPr>
        <p:spPr>
          <a:xfrm>
            <a:off x="4538133" y="2590800"/>
            <a:ext cx="4572000" cy="830997"/>
          </a:xfrm>
          <a:prstGeom prst="rect">
            <a:avLst/>
          </a:prstGeom>
        </p:spPr>
        <p:txBody>
          <a:bodyPr>
            <a:spAutoFit/>
          </a:bodyPr>
          <a:lstStyle/>
          <a:p>
            <a:pPr algn="r"/>
            <a:r>
              <a:rPr lang="en-US" dirty="0">
                <a:solidFill>
                  <a:schemeClr val="accent1">
                    <a:lumMod val="50000"/>
                  </a:schemeClr>
                </a:solidFill>
                <a:latin typeface="Arial Narrow" panose="020B0606020202030204" pitchFamily="34" charset="0"/>
              </a:rPr>
              <a:t>Joe </a:t>
            </a:r>
            <a:r>
              <a:rPr lang="en-US" dirty="0" err="1">
                <a:solidFill>
                  <a:schemeClr val="accent1">
                    <a:lumMod val="50000"/>
                  </a:schemeClr>
                </a:solidFill>
                <a:latin typeface="Arial Narrow" panose="020B0606020202030204" pitchFamily="34" charset="0"/>
              </a:rPr>
              <a:t>Cimperman</a:t>
            </a:r>
            <a:endParaRPr lang="en-US" dirty="0">
              <a:solidFill>
                <a:schemeClr val="accent1">
                  <a:lumMod val="50000"/>
                </a:schemeClr>
              </a:solidFill>
              <a:latin typeface="Arial Narrow" panose="020B0606020202030204" pitchFamily="34" charset="0"/>
            </a:endParaRPr>
          </a:p>
          <a:p>
            <a:pPr algn="r"/>
            <a:r>
              <a:rPr lang="en-US" dirty="0">
                <a:solidFill>
                  <a:schemeClr val="accent1">
                    <a:lumMod val="50000"/>
                  </a:schemeClr>
                </a:solidFill>
                <a:latin typeface="Arial Narrow" panose="020B0606020202030204" pitchFamily="34" charset="0"/>
              </a:rPr>
              <a:t>Cleveland City Councilmember</a:t>
            </a:r>
          </a:p>
        </p:txBody>
      </p:sp>
      <p:sp>
        <p:nvSpPr>
          <p:cNvPr id="26" name="Rectangular Callout 25"/>
          <p:cNvSpPr/>
          <p:nvPr/>
        </p:nvSpPr>
        <p:spPr bwMode="auto">
          <a:xfrm>
            <a:off x="0" y="3657600"/>
            <a:ext cx="3124200" cy="1034289"/>
          </a:xfrm>
          <a:prstGeom prst="wedgeRectCallout">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7" name="Rectangular Callout 26"/>
          <p:cNvSpPr/>
          <p:nvPr/>
        </p:nvSpPr>
        <p:spPr bwMode="auto">
          <a:xfrm flipH="1">
            <a:off x="4572000" y="3663787"/>
            <a:ext cx="4605867" cy="1027406"/>
          </a:xfrm>
          <a:prstGeom prst="wedgeRectCallou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Rectangle 27"/>
          <p:cNvSpPr/>
          <p:nvPr/>
        </p:nvSpPr>
        <p:spPr>
          <a:xfrm>
            <a:off x="0" y="3733800"/>
            <a:ext cx="3124200" cy="923330"/>
          </a:xfrm>
          <a:prstGeom prst="rect">
            <a:avLst/>
          </a:prstGeom>
        </p:spPr>
        <p:txBody>
          <a:bodyPr wrap="square">
            <a:spAutoFit/>
          </a:bodyPr>
          <a:lstStyle/>
          <a:p>
            <a:pPr algn="ctr">
              <a:lnSpc>
                <a:spcPct val="90000"/>
              </a:lnSpc>
            </a:pPr>
            <a:r>
              <a:rPr lang="en-US" sz="2000" i="1" dirty="0">
                <a:solidFill>
                  <a:schemeClr val="bg1"/>
                </a:solidFill>
              </a:rPr>
              <a:t>The HIA revealed gaps in the data we needed to make good decisions. </a:t>
            </a:r>
            <a:endParaRPr lang="en-US" sz="2000" dirty="0">
              <a:solidFill>
                <a:schemeClr val="bg1"/>
              </a:solidFill>
            </a:endParaRPr>
          </a:p>
        </p:txBody>
      </p:sp>
      <p:sp>
        <p:nvSpPr>
          <p:cNvPr id="29" name="Rectangle 28"/>
          <p:cNvSpPr/>
          <p:nvPr/>
        </p:nvSpPr>
        <p:spPr>
          <a:xfrm>
            <a:off x="4605867" y="3733800"/>
            <a:ext cx="4538133" cy="923330"/>
          </a:xfrm>
          <a:prstGeom prst="rect">
            <a:avLst/>
          </a:prstGeom>
        </p:spPr>
        <p:txBody>
          <a:bodyPr wrap="square">
            <a:spAutoFit/>
          </a:bodyPr>
          <a:lstStyle/>
          <a:p>
            <a:pPr algn="ctr">
              <a:lnSpc>
                <a:spcPct val="90000"/>
              </a:lnSpc>
            </a:pPr>
            <a:r>
              <a:rPr lang="en-US" sz="2000" i="1" dirty="0">
                <a:solidFill>
                  <a:schemeClr val="bg1"/>
                </a:solidFill>
              </a:rPr>
              <a:t>HIA is a tool to help us figure out where to … use limited resources to benefit the greatest number of people. </a:t>
            </a:r>
          </a:p>
        </p:txBody>
      </p:sp>
      <p:sp>
        <p:nvSpPr>
          <p:cNvPr id="30" name="Rectangle 29"/>
          <p:cNvSpPr/>
          <p:nvPr/>
        </p:nvSpPr>
        <p:spPr>
          <a:xfrm>
            <a:off x="0" y="4948163"/>
            <a:ext cx="4842933" cy="830997"/>
          </a:xfrm>
          <a:prstGeom prst="rect">
            <a:avLst/>
          </a:prstGeom>
        </p:spPr>
        <p:txBody>
          <a:bodyPr wrap="square">
            <a:spAutoFit/>
          </a:bodyPr>
          <a:lstStyle/>
          <a:p>
            <a:r>
              <a:rPr lang="en-US" dirty="0">
                <a:solidFill>
                  <a:schemeClr val="bg1">
                    <a:lumMod val="50000"/>
                  </a:schemeClr>
                </a:solidFill>
                <a:latin typeface="Arial Narrow" panose="020B0606020202030204" pitchFamily="34" charset="0"/>
              </a:rPr>
              <a:t>Stacie </a:t>
            </a:r>
            <a:r>
              <a:rPr lang="en-US" dirty="0" smtClean="0">
                <a:solidFill>
                  <a:schemeClr val="bg1">
                    <a:lumMod val="50000"/>
                  </a:schemeClr>
                </a:solidFill>
                <a:latin typeface="Arial Narrow" panose="020B0606020202030204" pitchFamily="34" charset="0"/>
              </a:rPr>
              <a:t>McIntosh</a:t>
            </a:r>
          </a:p>
          <a:p>
            <a:r>
              <a:rPr lang="en-US" dirty="0" smtClean="0">
                <a:solidFill>
                  <a:schemeClr val="bg1">
                    <a:lumMod val="50000"/>
                  </a:schemeClr>
                </a:solidFill>
                <a:latin typeface="Arial Narrow" panose="020B0606020202030204" pitchFamily="34" charset="0"/>
              </a:rPr>
              <a:t>U.S</a:t>
            </a:r>
            <a:r>
              <a:rPr lang="en-US" dirty="0">
                <a:solidFill>
                  <a:schemeClr val="bg1">
                    <a:lumMod val="50000"/>
                  </a:schemeClr>
                </a:solidFill>
                <a:latin typeface="Arial Narrow" panose="020B0606020202030204" pitchFamily="34" charset="0"/>
              </a:rPr>
              <a:t>. Bureau of </a:t>
            </a:r>
            <a:r>
              <a:rPr lang="en-US" dirty="0" smtClean="0">
                <a:solidFill>
                  <a:schemeClr val="bg1">
                    <a:lumMod val="50000"/>
                  </a:schemeClr>
                </a:solidFill>
                <a:latin typeface="Arial Narrow" panose="020B0606020202030204" pitchFamily="34" charset="0"/>
              </a:rPr>
              <a:t>Land Management</a:t>
            </a:r>
            <a:endParaRPr lang="en-US" dirty="0">
              <a:solidFill>
                <a:schemeClr val="bg1">
                  <a:lumMod val="50000"/>
                </a:schemeClr>
              </a:solidFill>
              <a:latin typeface="Arial Narrow" panose="020B0606020202030204" pitchFamily="34" charset="0"/>
            </a:endParaRPr>
          </a:p>
        </p:txBody>
      </p:sp>
      <p:sp>
        <p:nvSpPr>
          <p:cNvPr id="31" name="Rectangle 30"/>
          <p:cNvSpPr/>
          <p:nvPr/>
        </p:nvSpPr>
        <p:spPr>
          <a:xfrm>
            <a:off x="4588933" y="4947559"/>
            <a:ext cx="4521200" cy="830997"/>
          </a:xfrm>
          <a:prstGeom prst="rect">
            <a:avLst/>
          </a:prstGeom>
        </p:spPr>
        <p:txBody>
          <a:bodyPr wrap="square">
            <a:spAutoFit/>
          </a:bodyPr>
          <a:lstStyle/>
          <a:p>
            <a:pPr algn="r"/>
            <a:r>
              <a:rPr lang="en-US" dirty="0">
                <a:solidFill>
                  <a:schemeClr val="tx1">
                    <a:lumMod val="75000"/>
                    <a:lumOff val="25000"/>
                  </a:schemeClr>
                </a:solidFill>
                <a:latin typeface="Arial Narrow" panose="020B0606020202030204" pitchFamily="34" charset="0"/>
              </a:rPr>
              <a:t>Denise </a:t>
            </a:r>
            <a:r>
              <a:rPr lang="en-US" dirty="0" smtClean="0">
                <a:solidFill>
                  <a:schemeClr val="tx1">
                    <a:lumMod val="75000"/>
                    <a:lumOff val="25000"/>
                  </a:schemeClr>
                </a:solidFill>
                <a:latin typeface="Arial Narrow" panose="020B0606020202030204" pitchFamily="34" charset="0"/>
              </a:rPr>
              <a:t>Provost</a:t>
            </a:r>
          </a:p>
          <a:p>
            <a:pPr algn="r"/>
            <a:r>
              <a:rPr lang="en-US" dirty="0" smtClean="0">
                <a:solidFill>
                  <a:schemeClr val="tx1">
                    <a:lumMod val="75000"/>
                    <a:lumOff val="25000"/>
                  </a:schemeClr>
                </a:solidFill>
                <a:latin typeface="Arial Narrow" panose="020B0606020202030204" pitchFamily="34" charset="0"/>
              </a:rPr>
              <a:t>Massachusetts </a:t>
            </a:r>
            <a:r>
              <a:rPr lang="en-US" dirty="0">
                <a:solidFill>
                  <a:schemeClr val="tx1">
                    <a:lumMod val="75000"/>
                    <a:lumOff val="25000"/>
                  </a:schemeClr>
                </a:solidFill>
                <a:latin typeface="Arial Narrow" panose="020B0606020202030204" pitchFamily="34" charset="0"/>
              </a:rPr>
              <a:t>State Representative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95573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gn="l"/>
            <a:r>
              <a:rPr lang="en-US" sz="3600" b="1" dirty="0" smtClean="0"/>
              <a:t>Take-home points: What an HIA is… </a:t>
            </a:r>
            <a:endParaRPr lang="en-US" sz="3600" b="1" dirty="0"/>
          </a:p>
        </p:txBody>
      </p:sp>
      <p:sp>
        <p:nvSpPr>
          <p:cNvPr id="3" name="Content Placeholder 2"/>
          <p:cNvSpPr>
            <a:spLocks noGrp="1"/>
          </p:cNvSpPr>
          <p:nvPr>
            <p:ph idx="1"/>
          </p:nvPr>
        </p:nvSpPr>
        <p:spPr>
          <a:xfrm>
            <a:off x="381000" y="990600"/>
            <a:ext cx="8458200" cy="4876800"/>
          </a:xfrm>
        </p:spPr>
        <p:txBody>
          <a:bodyPr/>
          <a:lstStyle/>
          <a:p>
            <a:pPr marL="0" indent="0" eaLnBrk="1" hangingPunct="1">
              <a:spcBef>
                <a:spcPts val="0"/>
              </a:spcBef>
              <a:spcAft>
                <a:spcPts val="1800"/>
              </a:spcAft>
              <a:buNone/>
            </a:pPr>
            <a:r>
              <a:rPr lang="en-US" sz="2800" dirty="0" smtClean="0">
                <a:solidFill>
                  <a:srgbClr val="404040"/>
                </a:solidFill>
                <a:latin typeface="+mj-lt"/>
              </a:rPr>
              <a:t>A structured, but flexible, process that: </a:t>
            </a:r>
          </a:p>
          <a:p>
            <a:pPr eaLnBrk="1" hangingPunct="1">
              <a:spcBef>
                <a:spcPts val="0"/>
              </a:spcBef>
              <a:spcAft>
                <a:spcPts val="1800"/>
              </a:spcAft>
            </a:pPr>
            <a:r>
              <a:rPr lang="en-US" sz="2800" b="0" dirty="0" smtClean="0">
                <a:solidFill>
                  <a:srgbClr val="404040"/>
                </a:solidFill>
                <a:latin typeface="+mj-lt"/>
              </a:rPr>
              <a:t>Predicts anticipated health outcomes of a decision/project</a:t>
            </a:r>
          </a:p>
          <a:p>
            <a:pPr eaLnBrk="1" hangingPunct="1">
              <a:spcBef>
                <a:spcPts val="0"/>
              </a:spcBef>
              <a:spcAft>
                <a:spcPts val="1800"/>
              </a:spcAft>
            </a:pPr>
            <a:r>
              <a:rPr lang="en-US" sz="2800" b="0" dirty="0">
                <a:solidFill>
                  <a:srgbClr val="404040"/>
                </a:solidFill>
                <a:latin typeface="+mj-lt"/>
              </a:rPr>
              <a:t>T</a:t>
            </a:r>
            <a:r>
              <a:rPr lang="en-US" sz="2800" b="0" dirty="0" smtClean="0">
                <a:solidFill>
                  <a:srgbClr val="404040"/>
                </a:solidFill>
                <a:latin typeface="+mj-lt"/>
              </a:rPr>
              <a:t>ranslates that information into </a:t>
            </a:r>
            <a:r>
              <a:rPr lang="en-US" sz="2800" b="0" dirty="0">
                <a:solidFill>
                  <a:srgbClr val="404040"/>
                </a:solidFill>
                <a:latin typeface="+mj-lt"/>
              </a:rPr>
              <a:t>recommendations for </a:t>
            </a:r>
            <a:r>
              <a:rPr lang="en-US" sz="2800" b="0" dirty="0" smtClean="0">
                <a:solidFill>
                  <a:srgbClr val="404040"/>
                </a:solidFill>
                <a:latin typeface="+mj-lt"/>
              </a:rPr>
              <a:t>balanced, well-informed </a:t>
            </a:r>
            <a:r>
              <a:rPr lang="en-US" sz="2800" b="0" dirty="0">
                <a:solidFill>
                  <a:srgbClr val="404040"/>
                </a:solidFill>
                <a:latin typeface="+mj-lt"/>
              </a:rPr>
              <a:t>policies</a:t>
            </a:r>
          </a:p>
          <a:p>
            <a:pPr eaLnBrk="1" hangingPunct="1">
              <a:spcBef>
                <a:spcPts val="0"/>
              </a:spcBef>
              <a:spcAft>
                <a:spcPts val="1800"/>
              </a:spcAft>
            </a:pPr>
            <a:r>
              <a:rPr lang="en-US" sz="2800" b="0" dirty="0" smtClean="0">
                <a:solidFill>
                  <a:srgbClr val="404040"/>
                </a:solidFill>
                <a:latin typeface="+mj-lt"/>
              </a:rPr>
              <a:t>Helps you weigh trade-offs and understand the direct and indirect health </a:t>
            </a:r>
            <a:r>
              <a:rPr lang="en-US" sz="2800" b="0" dirty="0">
                <a:solidFill>
                  <a:srgbClr val="404040"/>
                </a:solidFill>
                <a:latin typeface="+mj-lt"/>
              </a:rPr>
              <a:t>impacts of </a:t>
            </a:r>
            <a:r>
              <a:rPr lang="en-US" sz="2800" b="0" dirty="0" smtClean="0">
                <a:solidFill>
                  <a:srgbClr val="404040"/>
                </a:solidFill>
                <a:latin typeface="+mj-lt"/>
              </a:rPr>
              <a:t>your work </a:t>
            </a:r>
          </a:p>
          <a:p>
            <a:pPr eaLnBrk="1" hangingPunct="1">
              <a:spcBef>
                <a:spcPts val="0"/>
              </a:spcBef>
              <a:spcAft>
                <a:spcPts val="1800"/>
              </a:spcAft>
            </a:pPr>
            <a:r>
              <a:rPr lang="en-US" sz="2800" b="0" dirty="0" smtClean="0">
                <a:solidFill>
                  <a:srgbClr val="404040"/>
                </a:solidFill>
                <a:latin typeface="+mj-lt"/>
              </a:rPr>
              <a:t>HIA’s </a:t>
            </a:r>
            <a:r>
              <a:rPr lang="en-US" sz="2800" b="0" dirty="0">
                <a:solidFill>
                  <a:srgbClr val="404040"/>
                </a:solidFill>
                <a:latin typeface="+mj-lt"/>
              </a:rPr>
              <a:t>purpose is to improve health, track unintended consequences and mitigate </a:t>
            </a:r>
            <a:r>
              <a:rPr lang="en-US" sz="2800" b="0" dirty="0" smtClean="0">
                <a:solidFill>
                  <a:srgbClr val="404040"/>
                </a:solidFill>
                <a:latin typeface="+mj-lt"/>
              </a:rPr>
              <a:t>risk</a:t>
            </a:r>
            <a:endParaRPr lang="en-US" sz="2800" b="0" dirty="0">
              <a:solidFill>
                <a:srgbClr val="404040"/>
              </a:solidFill>
              <a:latin typeface="+mj-lt"/>
            </a:endParaRPr>
          </a:p>
          <a:p>
            <a:pPr marL="0" indent="0" eaLnBrk="1" hangingPunct="1"/>
            <a:endParaRPr lang="en-US" sz="2800" dirty="0" smtClean="0">
              <a:solidFill>
                <a:srgbClr val="404040"/>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22274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85800" y="1752600"/>
            <a:ext cx="7772400" cy="4267200"/>
          </a:xfrm>
        </p:spPr>
        <p:txBody>
          <a:bodyPr/>
          <a:lstStyle/>
          <a:p>
            <a:pPr marL="465138" lvl="0" indent="-465138" eaLnBrk="1" hangingPunct="1">
              <a:spcBef>
                <a:spcPts val="600"/>
              </a:spcBef>
              <a:spcAft>
                <a:spcPts val="600"/>
              </a:spcAft>
              <a:buSzPct val="140000"/>
              <a:buFont typeface="Arial" pitchFamily="34" charset="0"/>
              <a:buChar char="•"/>
              <a:defRPr/>
            </a:pPr>
            <a:r>
              <a:rPr lang="en-US" sz="2400" b="0" kern="1200" dirty="0">
                <a:latin typeface="+mj-lt"/>
                <a:ea typeface="ＭＳ Ｐゴシック" pitchFamily="-96" charset="-128"/>
              </a:rPr>
              <a:t>It’s not used to make the case for why a policy, program or project </a:t>
            </a:r>
            <a:r>
              <a:rPr lang="en-US" sz="2400" b="1" u="sng" kern="1200" dirty="0">
                <a:latin typeface="+mj-lt"/>
                <a:ea typeface="ＭＳ Ｐゴシック" pitchFamily="-96" charset="-128"/>
              </a:rPr>
              <a:t>should</a:t>
            </a:r>
            <a:r>
              <a:rPr lang="en-US" sz="2400" b="1" kern="1200" dirty="0">
                <a:latin typeface="+mj-lt"/>
                <a:ea typeface="ＭＳ Ｐゴシック" pitchFamily="-96" charset="-128"/>
              </a:rPr>
              <a:t> </a:t>
            </a:r>
            <a:r>
              <a:rPr lang="en-US" sz="2400" b="0" kern="1200" dirty="0">
                <a:latin typeface="+mj-lt"/>
                <a:ea typeface="ＭＳ Ｐゴシック" pitchFamily="-96" charset="-128"/>
              </a:rPr>
              <a:t>be proposed.</a:t>
            </a:r>
          </a:p>
          <a:p>
            <a:pPr marL="465138" lvl="0" indent="-465138" eaLnBrk="1" hangingPunct="1">
              <a:spcBef>
                <a:spcPts val="600"/>
              </a:spcBef>
              <a:spcAft>
                <a:spcPts val="600"/>
              </a:spcAft>
              <a:buSzPct val="140000"/>
              <a:buFont typeface="Arial" pitchFamily="34" charset="0"/>
              <a:buChar char="•"/>
              <a:defRPr/>
            </a:pPr>
            <a:r>
              <a:rPr lang="en-US" sz="2400" b="0" kern="1200" dirty="0">
                <a:latin typeface="+mj-lt"/>
                <a:ea typeface="ＭＳ Ｐゴシック" pitchFamily="-96" charset="-128"/>
              </a:rPr>
              <a:t>It’s not an assessment to understand the impacts of a program or policy once it has been </a:t>
            </a:r>
            <a:r>
              <a:rPr lang="en-US" sz="2400" b="0" kern="1200" dirty="0" smtClean="0">
                <a:latin typeface="+mj-lt"/>
                <a:ea typeface="ＭＳ Ｐゴシック" pitchFamily="-96" charset="-128"/>
              </a:rPr>
              <a:t>implemented.</a:t>
            </a:r>
          </a:p>
          <a:p>
            <a:pPr marL="465138" lvl="0" indent="-465138" eaLnBrk="1" hangingPunct="1">
              <a:spcBef>
                <a:spcPts val="600"/>
              </a:spcBef>
              <a:spcAft>
                <a:spcPts val="600"/>
              </a:spcAft>
              <a:buSzPct val="140000"/>
              <a:buFont typeface="Arial" pitchFamily="34" charset="0"/>
              <a:buChar char="•"/>
              <a:defRPr/>
            </a:pPr>
            <a:r>
              <a:rPr lang="en-US" sz="2400" kern="1200" dirty="0" smtClean="0">
                <a:latin typeface="+mj-lt"/>
                <a:ea typeface="ＭＳ Ｐゴシック" pitchFamily="-96" charset="-128"/>
              </a:rPr>
              <a:t>It’s </a:t>
            </a:r>
            <a:r>
              <a:rPr lang="en-US" sz="2400" kern="1200" dirty="0">
                <a:latin typeface="+mj-lt"/>
                <a:ea typeface="ＭＳ Ｐゴシック" pitchFamily="-96" charset="-128"/>
              </a:rPr>
              <a:t>not a community </a:t>
            </a:r>
            <a:r>
              <a:rPr lang="en-US" sz="2400" kern="1200" dirty="0" smtClean="0">
                <a:latin typeface="+mj-lt"/>
                <a:ea typeface="ＭＳ Ｐゴシック" pitchFamily="-96" charset="-128"/>
              </a:rPr>
              <a:t>assessment </a:t>
            </a:r>
            <a:r>
              <a:rPr lang="en-US" sz="2400" kern="1200" dirty="0">
                <a:latin typeface="+mj-lt"/>
                <a:ea typeface="ＭＳ Ｐゴシック" pitchFamily="-96" charset="-128"/>
              </a:rPr>
              <a:t>tool (i.e., MAPP, CHIP, CHA), but those are used during assessment stage of HIA.</a:t>
            </a:r>
          </a:p>
          <a:p>
            <a:pPr marL="465138" lvl="0" indent="-465138" eaLnBrk="1" hangingPunct="1">
              <a:spcBef>
                <a:spcPts val="600"/>
              </a:spcBef>
              <a:spcAft>
                <a:spcPts val="600"/>
              </a:spcAft>
              <a:buSzPct val="140000"/>
              <a:buFont typeface="Arial" pitchFamily="34" charset="0"/>
              <a:buChar char="•"/>
              <a:defRPr/>
            </a:pPr>
            <a:r>
              <a:rPr lang="en-US" sz="2400" b="0" kern="1200" dirty="0">
                <a:latin typeface="+mj-lt"/>
                <a:ea typeface="ＭＳ Ｐゴシック" pitchFamily="-96" charset="-128"/>
              </a:rPr>
              <a:t>HIA is the framework that translates that data into well-informed policies</a:t>
            </a:r>
          </a:p>
        </p:txBody>
      </p:sp>
      <p:sp>
        <p:nvSpPr>
          <p:cNvPr id="5" name="Title 2"/>
          <p:cNvSpPr txBox="1">
            <a:spLocks/>
          </p:cNvSpPr>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96" charset="-128"/>
                <a:cs typeface="+mj-cs"/>
              </a:defRPr>
            </a:lvl1pPr>
            <a:lvl2pPr algn="ctr" rtl="0" eaLnBrk="0" fontAlgn="base" hangingPunct="0">
              <a:spcBef>
                <a:spcPct val="0"/>
              </a:spcBef>
              <a:spcAft>
                <a:spcPct val="0"/>
              </a:spcAft>
              <a:defRPr sz="4400">
                <a:solidFill>
                  <a:schemeClr val="tx1"/>
                </a:solidFill>
                <a:latin typeface="Calibri" pitchFamily="-96" charset="0"/>
                <a:ea typeface="ＭＳ Ｐゴシック" pitchFamily="-96" charset="-128"/>
              </a:defRPr>
            </a:lvl2pPr>
            <a:lvl3pPr algn="ctr" rtl="0" eaLnBrk="0" fontAlgn="base" hangingPunct="0">
              <a:spcBef>
                <a:spcPct val="0"/>
              </a:spcBef>
              <a:spcAft>
                <a:spcPct val="0"/>
              </a:spcAft>
              <a:defRPr sz="4400">
                <a:solidFill>
                  <a:schemeClr val="tx1"/>
                </a:solidFill>
                <a:latin typeface="Calibri" pitchFamily="-96" charset="0"/>
                <a:ea typeface="ＭＳ Ｐゴシック" pitchFamily="-96" charset="-128"/>
              </a:defRPr>
            </a:lvl3pPr>
            <a:lvl4pPr algn="ctr" rtl="0" eaLnBrk="0" fontAlgn="base" hangingPunct="0">
              <a:spcBef>
                <a:spcPct val="0"/>
              </a:spcBef>
              <a:spcAft>
                <a:spcPct val="0"/>
              </a:spcAft>
              <a:defRPr sz="4400">
                <a:solidFill>
                  <a:schemeClr val="tx1"/>
                </a:solidFill>
                <a:latin typeface="Calibri" pitchFamily="-96" charset="0"/>
                <a:ea typeface="ＭＳ Ｐゴシック" pitchFamily="-96" charset="-128"/>
              </a:defRPr>
            </a:lvl4pPr>
            <a:lvl5pPr algn="ctr" rtl="0" eaLnBrk="0" fontAlgn="base" hangingPunct="0">
              <a:spcBef>
                <a:spcPct val="0"/>
              </a:spcBef>
              <a:spcAft>
                <a:spcPct val="0"/>
              </a:spcAft>
              <a:defRPr sz="4400">
                <a:solidFill>
                  <a:schemeClr val="tx1"/>
                </a:solidFill>
                <a:latin typeface="Calibri" pitchFamily="-96" charset="0"/>
                <a:ea typeface="ＭＳ Ｐゴシック" pitchFamily="-96" charset="-128"/>
              </a:defRPr>
            </a:lvl5pPr>
            <a:lvl6pPr marL="457200" algn="ctr" rtl="0" fontAlgn="base">
              <a:spcBef>
                <a:spcPct val="0"/>
              </a:spcBef>
              <a:spcAft>
                <a:spcPct val="0"/>
              </a:spcAft>
              <a:defRPr sz="4400">
                <a:solidFill>
                  <a:schemeClr val="tx1"/>
                </a:solidFill>
                <a:latin typeface="Calibri" pitchFamily="-96" charset="0"/>
              </a:defRPr>
            </a:lvl6pPr>
            <a:lvl7pPr marL="914400" algn="ctr" rtl="0" fontAlgn="base">
              <a:spcBef>
                <a:spcPct val="0"/>
              </a:spcBef>
              <a:spcAft>
                <a:spcPct val="0"/>
              </a:spcAft>
              <a:defRPr sz="4400">
                <a:solidFill>
                  <a:schemeClr val="tx1"/>
                </a:solidFill>
                <a:latin typeface="Calibri" pitchFamily="-96" charset="0"/>
              </a:defRPr>
            </a:lvl7pPr>
            <a:lvl8pPr marL="1371600" algn="ctr" rtl="0" fontAlgn="base">
              <a:spcBef>
                <a:spcPct val="0"/>
              </a:spcBef>
              <a:spcAft>
                <a:spcPct val="0"/>
              </a:spcAft>
              <a:defRPr sz="4400">
                <a:solidFill>
                  <a:schemeClr val="tx1"/>
                </a:solidFill>
                <a:latin typeface="Calibri" pitchFamily="-96" charset="0"/>
              </a:defRPr>
            </a:lvl8pPr>
            <a:lvl9pPr marL="1828800" algn="ctr" rtl="0" fontAlgn="base">
              <a:spcBef>
                <a:spcPct val="0"/>
              </a:spcBef>
              <a:spcAft>
                <a:spcPct val="0"/>
              </a:spcAft>
              <a:defRPr sz="4400">
                <a:solidFill>
                  <a:schemeClr val="tx1"/>
                </a:solidFill>
                <a:latin typeface="Calibri" pitchFamily="-96" charset="0"/>
              </a:defRPr>
            </a:lvl9pPr>
          </a:lstStyle>
          <a:p>
            <a:pPr algn="l"/>
            <a:r>
              <a:rPr lang="en-US" sz="3600" b="1" dirty="0" smtClean="0">
                <a:solidFill>
                  <a:srgbClr val="0177BF"/>
                </a:solidFill>
              </a:rPr>
              <a:t>Take-home points: What an HIA is not… </a:t>
            </a:r>
            <a:endParaRPr lang="en-US" sz="3600" b="1" dirty="0">
              <a:solidFill>
                <a:srgbClr val="0177BF"/>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5976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3EE1B006-F0D1-4013-A9F2-A9C94BAD2B6C}" type="slidenum">
              <a:rPr lang="en-US" smtClean="0">
                <a:solidFill>
                  <a:prstClr val="black"/>
                </a:solidFill>
              </a:rPr>
              <a:pPr>
                <a:defRPr/>
              </a:pPr>
              <a:t>38</a:t>
            </a:fld>
            <a:endParaRPr lang="en-US">
              <a:solidFill>
                <a:prstClr val="black"/>
              </a:solidFill>
            </a:endParaRPr>
          </a:p>
        </p:txBody>
      </p:sp>
      <p:sp>
        <p:nvSpPr>
          <p:cNvPr id="12" name="TextBox 11"/>
          <p:cNvSpPr txBox="1"/>
          <p:nvPr/>
        </p:nvSpPr>
        <p:spPr>
          <a:xfrm>
            <a:off x="1295400" y="2521803"/>
            <a:ext cx="6553200" cy="830997"/>
          </a:xfrm>
          <a:prstGeom prst="rect">
            <a:avLst/>
          </a:prstGeom>
          <a:noFill/>
        </p:spPr>
        <p:txBody>
          <a:bodyPr wrap="square" rtlCol="0">
            <a:spAutoFit/>
          </a:bodyPr>
          <a:lstStyle/>
          <a:p>
            <a:pPr algn="ctr"/>
            <a:r>
              <a:rPr lang="en-US" sz="4800" b="1" dirty="0" smtClean="0">
                <a:solidFill>
                  <a:schemeClr val="bg2">
                    <a:lumMod val="50000"/>
                  </a:schemeClr>
                </a:solidFill>
              </a:rPr>
              <a:t>Questions?</a:t>
            </a:r>
            <a:endParaRPr lang="en-US" sz="4800" b="1" dirty="0">
              <a:solidFill>
                <a:schemeClr val="bg2">
                  <a:lumMod val="50000"/>
                </a:schemeClr>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bwMode="auto">
          <a:xfrm>
            <a:off x="-24588" y="1494080"/>
            <a:ext cx="1939167" cy="1401519"/>
          </a:xfrm>
          <a:prstGeom prst="rect">
            <a:avLst/>
          </a:prstGeom>
          <a:solidFill>
            <a:srgbClr val="0177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ctrTitle"/>
          </p:nvPr>
        </p:nvSpPr>
        <p:spPr>
          <a:xfrm>
            <a:off x="1914579" y="-235129"/>
            <a:ext cx="7229421" cy="5737889"/>
          </a:xfrm>
          <a:solidFill>
            <a:srgbClr val="0177BF"/>
          </a:solidFill>
        </p:spPr>
        <p:txBody>
          <a:bodyPr anchor="t"/>
          <a:lstStyle/>
          <a:p>
            <a:pPr algn="ct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dirty="0" smtClean="0">
                <a:solidFill>
                  <a:schemeClr val="bg1"/>
                </a:solidFill>
                <a:latin typeface="Calibri"/>
                <a:cs typeface="Calibri"/>
              </a:rPr>
              <a:t>HIA 101: </a:t>
            </a:r>
            <a:br>
              <a:rPr lang="en-US" sz="3600" dirty="0" smtClean="0">
                <a:solidFill>
                  <a:schemeClr val="bg1"/>
                </a:solidFill>
                <a:latin typeface="Calibri"/>
                <a:cs typeface="Calibri"/>
              </a:rPr>
            </a:br>
            <a:r>
              <a:rPr lang="en-US" sz="3600" dirty="0" smtClean="0">
                <a:solidFill>
                  <a:schemeClr val="bg1"/>
                </a:solidFill>
                <a:latin typeface="Calibri"/>
                <a:cs typeface="Calibri"/>
              </a:rPr>
              <a:t>Introduction to Health Impact Assessment</a:t>
            </a:r>
            <a:br>
              <a:rPr lang="en-US" sz="3600" dirty="0" smtClean="0">
                <a:solidFill>
                  <a:schemeClr val="bg1"/>
                </a:solidFill>
                <a:latin typeface="Calibri"/>
                <a:cs typeface="Calibri"/>
              </a:rPr>
            </a:b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dirty="0" smtClean="0">
                <a:solidFill>
                  <a:schemeClr val="bg1"/>
                </a:solidFill>
                <a:latin typeface="Calibri"/>
                <a:cs typeface="Calibri"/>
              </a:rPr>
              <a:t/>
            </a:r>
            <a:br>
              <a:rPr lang="en-US" sz="3600" dirty="0" smtClean="0">
                <a:solidFill>
                  <a:schemeClr val="bg1"/>
                </a:solidFill>
                <a:latin typeface="Calibri"/>
                <a:cs typeface="Calibri"/>
              </a:rPr>
            </a:br>
            <a:r>
              <a:rPr lang="en-US" sz="3600" i="1" dirty="0" smtClean="0">
                <a:solidFill>
                  <a:schemeClr val="bg1"/>
                </a:solidFill>
                <a:latin typeface="Calibri"/>
                <a:cs typeface="Calibri"/>
              </a:rPr>
              <a:t>2015 National HIA Meeting</a:t>
            </a:r>
          </a:p>
        </p:txBody>
      </p:sp>
      <p:sp>
        <p:nvSpPr>
          <p:cNvPr id="5" name="Rectangle 4"/>
          <p:cNvSpPr/>
          <p:nvPr/>
        </p:nvSpPr>
        <p:spPr>
          <a:xfrm>
            <a:off x="1914578" y="3352800"/>
            <a:ext cx="7229422" cy="1323439"/>
          </a:xfrm>
          <a:prstGeom prst="rect">
            <a:avLst/>
          </a:prstGeom>
        </p:spPr>
        <p:txBody>
          <a:bodyPr wrap="square">
            <a:spAutoFit/>
          </a:bodyPr>
          <a:lstStyle/>
          <a:p>
            <a:pPr algn="ctr"/>
            <a:r>
              <a:rPr lang="en-US" b="1" i="1" dirty="0" smtClean="0">
                <a:solidFill>
                  <a:schemeClr val="bg1"/>
                </a:solidFill>
              </a:rPr>
              <a:t/>
            </a:r>
            <a:br>
              <a:rPr lang="en-US" b="1" i="1" dirty="0" smtClean="0">
                <a:solidFill>
                  <a:schemeClr val="bg1"/>
                </a:solidFill>
              </a:rPr>
            </a:br>
            <a:endParaRPr lang="en-US" b="1" i="1" dirty="0" smtClean="0">
              <a:solidFill>
                <a:schemeClr val="bg1"/>
              </a:solidFill>
            </a:endParaRPr>
          </a:p>
          <a:p>
            <a:pPr algn="ctr"/>
            <a:r>
              <a:rPr lang="en-US" sz="3200" b="1" i="1" dirty="0" smtClean="0">
                <a:solidFill>
                  <a:srgbClr val="D2EDF6"/>
                </a:solidFill>
              </a:rPr>
              <a:t>June 16, 2015</a:t>
            </a:r>
            <a:endParaRPr lang="en-US" sz="2800" dirty="0"/>
          </a:p>
        </p:txBody>
      </p:sp>
      <p:sp>
        <p:nvSpPr>
          <p:cNvPr id="4" name="Rectangle 3"/>
          <p:cNvSpPr/>
          <p:nvPr/>
        </p:nvSpPr>
        <p:spPr bwMode="auto">
          <a:xfrm>
            <a:off x="-24589" y="-215255"/>
            <a:ext cx="1939167" cy="1709333"/>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24588" y="2895600"/>
            <a:ext cx="1939167" cy="1295400"/>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22279" y="4164308"/>
            <a:ext cx="1936858" cy="133845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1" name="Picture 10"/>
          <p:cNvPicPr>
            <a:picLocks noChangeAspect="1"/>
          </p:cNvPicPr>
          <p:nvPr/>
        </p:nvPicPr>
        <p:blipFill>
          <a:blip r:embed="rId3" cstate="print">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aturation sat="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8885" y="1600200"/>
            <a:ext cx="1502825" cy="1487797"/>
          </a:xfrm>
          <a:prstGeom prst="rect">
            <a:avLst/>
          </a:prstGeom>
        </p:spPr>
      </p:pic>
      <p:pic>
        <p:nvPicPr>
          <p:cNvPr id="13" name="Picture 12"/>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901" y="4184183"/>
            <a:ext cx="1305014" cy="1272084"/>
          </a:xfrm>
          <a:prstGeom prst="rect">
            <a:avLst/>
          </a:prstGeom>
        </p:spPr>
      </p:pic>
      <p:pic>
        <p:nvPicPr>
          <p:cNvPr id="3" name="Picture 2"/>
          <p:cNvPicPr>
            <a:picLocks noChangeAspect="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780" y="2871989"/>
            <a:ext cx="1890156" cy="1262465"/>
          </a:xfrm>
          <a:prstGeom prst="rect">
            <a:avLst/>
          </a:prstGeom>
        </p:spPr>
      </p:pic>
      <p:pic>
        <p:nvPicPr>
          <p:cNvPr id="18" name="Picture 17"/>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279" y="-215255"/>
            <a:ext cx="1842247" cy="1470697"/>
          </a:xfrm>
          <a:prstGeom prst="rect">
            <a:avLst/>
          </a:prstGeom>
        </p:spPr>
      </p:pic>
      <p:grpSp>
        <p:nvGrpSpPr>
          <p:cNvPr id="6" name="Group 18"/>
          <p:cNvGrpSpPr/>
          <p:nvPr/>
        </p:nvGrpSpPr>
        <p:grpSpPr>
          <a:xfrm>
            <a:off x="2743200" y="4800600"/>
            <a:ext cx="5562600" cy="584776"/>
            <a:chOff x="1905000" y="5029200"/>
            <a:chExt cx="5562600" cy="584776"/>
          </a:xfrm>
        </p:grpSpPr>
        <p:sp>
          <p:nvSpPr>
            <p:cNvPr id="12" name="TextBox 11"/>
            <p:cNvSpPr txBox="1"/>
            <p:nvPr/>
          </p:nvSpPr>
          <p:spPr>
            <a:xfrm>
              <a:off x="1905000" y="5029200"/>
              <a:ext cx="2971800" cy="584776"/>
            </a:xfrm>
            <a:prstGeom prst="rect">
              <a:avLst/>
            </a:prstGeom>
            <a:noFill/>
          </p:spPr>
          <p:txBody>
            <a:bodyPr wrap="square" rtlCol="0">
              <a:spAutoFit/>
            </a:bodyPr>
            <a:lstStyle/>
            <a:p>
              <a:r>
                <a:rPr lang="en-US" sz="1600" dirty="0" smtClean="0">
                  <a:solidFill>
                    <a:schemeClr val="bg1"/>
                  </a:solidFill>
                </a:rPr>
                <a:t>Emily Henke, MPH</a:t>
              </a:r>
            </a:p>
            <a:p>
              <a:r>
                <a:rPr lang="en-US" sz="1600" dirty="0" smtClean="0">
                  <a:solidFill>
                    <a:schemeClr val="bg1"/>
                  </a:solidFill>
                </a:rPr>
                <a:t>Oregon Public Health Institute</a:t>
              </a:r>
              <a:endParaRPr lang="en-US" sz="1600" dirty="0">
                <a:solidFill>
                  <a:schemeClr val="bg1"/>
                </a:solidFill>
              </a:endParaRPr>
            </a:p>
          </p:txBody>
        </p:sp>
        <p:sp>
          <p:nvSpPr>
            <p:cNvPr id="17" name="TextBox 16"/>
            <p:cNvSpPr txBox="1"/>
            <p:nvPr/>
          </p:nvSpPr>
          <p:spPr>
            <a:xfrm>
              <a:off x="5105400" y="5029200"/>
              <a:ext cx="2362200" cy="584776"/>
            </a:xfrm>
            <a:prstGeom prst="rect">
              <a:avLst/>
            </a:prstGeom>
            <a:noFill/>
          </p:spPr>
          <p:txBody>
            <a:bodyPr wrap="square" rtlCol="0">
              <a:spAutoFit/>
            </a:bodyPr>
            <a:lstStyle/>
            <a:p>
              <a:r>
                <a:rPr lang="en-US" sz="1600" dirty="0" smtClean="0">
                  <a:solidFill>
                    <a:schemeClr val="bg1"/>
                  </a:solidFill>
                </a:rPr>
                <a:t>Bethany </a:t>
              </a:r>
              <a:r>
                <a:rPr lang="en-US" sz="1600" dirty="0" err="1" smtClean="0">
                  <a:solidFill>
                    <a:schemeClr val="bg1"/>
                  </a:solidFill>
                </a:rPr>
                <a:t>Rogerson</a:t>
              </a:r>
              <a:r>
                <a:rPr lang="en-US" sz="1600" dirty="0" smtClean="0">
                  <a:solidFill>
                    <a:schemeClr val="bg1"/>
                  </a:solidFill>
                </a:rPr>
                <a:t>, MS</a:t>
              </a:r>
            </a:p>
            <a:p>
              <a:r>
                <a:rPr lang="en-US" sz="1600" dirty="0" smtClean="0">
                  <a:solidFill>
                    <a:schemeClr val="bg1"/>
                  </a:solidFill>
                </a:rPr>
                <a:t>Health Impact Project</a:t>
              </a:r>
              <a:endParaRPr lang="en-US" sz="1600" dirty="0">
                <a:solidFill>
                  <a:schemeClr val="bg1"/>
                </a:solidFill>
              </a:endParaRP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70796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81000" y="381000"/>
            <a:ext cx="8458200" cy="1066800"/>
          </a:xfrm>
        </p:spPr>
        <p:txBody>
          <a:bodyPr>
            <a:noAutofit/>
          </a:bodyPr>
          <a:lstStyle/>
          <a:p>
            <a:pPr>
              <a:defRPr/>
            </a:pPr>
            <a:r>
              <a:rPr lang="en-US" sz="2800" dirty="0" smtClean="0">
                <a:latin typeface="+mj-lt"/>
                <a:cs typeface="ＭＳ Ｐゴシック"/>
              </a:rPr>
              <a:t>Many decisions that shape our environment don’t consider health impacts!</a:t>
            </a:r>
            <a:r>
              <a:rPr lang="en-US" sz="2800" dirty="0" smtClean="0">
                <a:solidFill>
                  <a:schemeClr val="accent1">
                    <a:lumMod val="75000"/>
                  </a:schemeClr>
                </a:solidFill>
                <a:latin typeface="Calibri"/>
                <a:cs typeface="ＭＳ Ｐゴシック"/>
              </a:rPr>
              <a:t/>
            </a:r>
            <a:br>
              <a:rPr lang="en-US" sz="2800" dirty="0" smtClean="0">
                <a:solidFill>
                  <a:schemeClr val="accent1">
                    <a:lumMod val="75000"/>
                  </a:schemeClr>
                </a:solidFill>
                <a:latin typeface="Calibri"/>
                <a:cs typeface="ＭＳ Ｐゴシック"/>
              </a:rPr>
            </a:br>
            <a:endParaRPr lang="en-US" sz="2800" dirty="0">
              <a:solidFill>
                <a:schemeClr val="accent1">
                  <a:lumMod val="75000"/>
                </a:schemeClr>
              </a:solidFill>
              <a:cs typeface="ＭＳ Ｐゴシック"/>
            </a:endParaRPr>
          </a:p>
        </p:txBody>
      </p:sp>
      <p:sp>
        <p:nvSpPr>
          <p:cNvPr id="2" name="Slide Number Placeholder 1"/>
          <p:cNvSpPr>
            <a:spLocks noGrp="1"/>
          </p:cNvSpPr>
          <p:nvPr>
            <p:ph type="sldNum" sz="quarter" idx="10"/>
          </p:nvPr>
        </p:nvSpPr>
        <p:spPr/>
        <p:txBody>
          <a:bodyPr/>
          <a:lstStyle/>
          <a:p>
            <a:pPr>
              <a:defRPr/>
            </a:pPr>
            <a:fld id="{220C4F25-F92D-9344-AE87-63C800DAB44A}" type="slidenum">
              <a:rPr lang="en-US" smtClean="0">
                <a:solidFill>
                  <a:srgbClr val="EAEBDE"/>
                </a:solidFill>
              </a:rPr>
              <a:pPr>
                <a:defRPr/>
              </a:pPr>
              <a:t>4</a:t>
            </a:fld>
            <a:endParaRPr lang="en-US" dirty="0">
              <a:solidFill>
                <a:srgbClr val="EAEBDE"/>
              </a:solidFill>
            </a:endParaRPr>
          </a:p>
        </p:txBody>
      </p:sp>
      <p:pic>
        <p:nvPicPr>
          <p:cNvPr id="8" name="Picture 5" descr="C:\Documents and Settings\Tina\My Documents\My Pictures\Traffic Scenes\stranded peds.jpg"/>
          <p:cNvPicPr>
            <a:picLocks noChangeAspect="1" noChangeArrowheads="1"/>
          </p:cNvPicPr>
          <p:nvPr/>
        </p:nvPicPr>
        <p:blipFill>
          <a:blip r:embed="rId3" cstate="print">
            <a:lum bright="14000"/>
          </a:blip>
          <a:srcRect/>
          <a:stretch>
            <a:fillRect/>
          </a:stretch>
        </p:blipFill>
        <p:spPr bwMode="auto">
          <a:xfrm flipH="1">
            <a:off x="152400" y="1844850"/>
            <a:ext cx="4495801" cy="3070050"/>
          </a:xfrm>
          <a:prstGeom prst="rect">
            <a:avLst/>
          </a:prstGeom>
          <a:noFill/>
        </p:spPr>
      </p:pic>
      <p:pic>
        <p:nvPicPr>
          <p:cNvPr id="4098" name="Picture 2" descr="http://kaboom.org/docs/images/blog/jointuse.jpg"/>
          <p:cNvPicPr>
            <a:picLocks noChangeAspect="1" noChangeArrowheads="1"/>
          </p:cNvPicPr>
          <p:nvPr/>
        </p:nvPicPr>
        <p:blipFill>
          <a:blip r:embed="rId4" cstate="print"/>
          <a:srcRect/>
          <a:stretch>
            <a:fillRect/>
          </a:stretch>
        </p:blipFill>
        <p:spPr bwMode="auto">
          <a:xfrm>
            <a:off x="4800600" y="1828800"/>
            <a:ext cx="4114800" cy="308610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225963177"/>
      </p:ext>
    </p:extLst>
  </p:cSld>
  <p:clrMapOvr>
    <a:masterClrMapping/>
  </p:clrMapOvr>
  <mc:AlternateContent>
    <mc:Choice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Tree exercise</a:t>
            </a:r>
            <a:endParaRPr lang="en-US" dirty="0"/>
          </a:p>
        </p:txBody>
      </p:sp>
      <p:sp>
        <p:nvSpPr>
          <p:cNvPr id="2" name="Slide Number Placeholder 1"/>
          <p:cNvSpPr>
            <a:spLocks noGrp="1"/>
          </p:cNvSpPr>
          <p:nvPr>
            <p:ph type="sldNum" sz="quarter" idx="10"/>
          </p:nvPr>
        </p:nvSpPr>
        <p:spPr/>
        <p:txBody>
          <a:bodyPr/>
          <a:lstStyle/>
          <a:p>
            <a:fld id="{F73CF842-7794-489B-8F9C-E1DFE1FB6629}" type="slidenum">
              <a:rPr lang="en-US" smtClean="0"/>
              <a:pPr/>
              <a:t>5</a:t>
            </a:fld>
            <a:endParaRPr lang="en-US"/>
          </a:p>
        </p:txBody>
      </p:sp>
      <p:pic>
        <p:nvPicPr>
          <p:cNvPr id="8" name="Picture 7" descr="tree.jpg"/>
          <p:cNvPicPr>
            <a:picLocks noChangeAspect="1"/>
          </p:cNvPicPr>
          <p:nvPr/>
        </p:nvPicPr>
        <p:blipFill>
          <a:blip r:embed="rId2"/>
          <a:stretch>
            <a:fillRect/>
          </a:stretch>
        </p:blipFill>
        <p:spPr>
          <a:xfrm>
            <a:off x="2057400" y="1030659"/>
            <a:ext cx="5060244" cy="4684341"/>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Challenges to Cross-Sector Collaboration</a:t>
            </a:r>
            <a:endParaRPr lang="en-US" b="1" dirty="0">
              <a:latin typeface="+mj-lt"/>
            </a:endParaRPr>
          </a:p>
        </p:txBody>
      </p:sp>
      <p:sp>
        <p:nvSpPr>
          <p:cNvPr id="3" name="Content Placeholder 2"/>
          <p:cNvSpPr>
            <a:spLocks noGrp="1"/>
          </p:cNvSpPr>
          <p:nvPr>
            <p:ph idx="1"/>
          </p:nvPr>
        </p:nvSpPr>
        <p:spPr>
          <a:xfrm>
            <a:off x="609600" y="1600200"/>
            <a:ext cx="4648200" cy="4114800"/>
          </a:xfrm>
        </p:spPr>
        <p:txBody>
          <a:bodyPr>
            <a:noAutofit/>
          </a:bodyPr>
          <a:lstStyle/>
          <a:p>
            <a:pPr>
              <a:buFont typeface="Arial" pitchFamily="34" charset="0"/>
              <a:buChar char="•"/>
            </a:pPr>
            <a:r>
              <a:rPr lang="en-US" dirty="0" smtClean="0">
                <a:solidFill>
                  <a:srgbClr val="404040"/>
                </a:solidFill>
                <a:latin typeface="+mj-lt"/>
              </a:rPr>
              <a:t>No common language between sectors</a:t>
            </a:r>
          </a:p>
          <a:p>
            <a:pPr>
              <a:buFont typeface="Arial" pitchFamily="34" charset="0"/>
              <a:buChar char="•"/>
            </a:pPr>
            <a:endParaRPr lang="en-US" sz="1200" dirty="0" smtClean="0">
              <a:solidFill>
                <a:srgbClr val="404040"/>
              </a:solidFill>
              <a:latin typeface="+mj-lt"/>
            </a:endParaRPr>
          </a:p>
          <a:p>
            <a:pPr>
              <a:buFont typeface="Arial" pitchFamily="34" charset="0"/>
              <a:buChar char="•"/>
            </a:pPr>
            <a:r>
              <a:rPr lang="en-US" dirty="0" smtClean="0">
                <a:solidFill>
                  <a:srgbClr val="404040"/>
                </a:solidFill>
                <a:latin typeface="+mj-lt"/>
              </a:rPr>
              <a:t>Few formalized opportunities or requirements for collaboration</a:t>
            </a:r>
          </a:p>
          <a:p>
            <a:pPr>
              <a:buFont typeface="Arial" pitchFamily="34" charset="0"/>
              <a:buChar char="•"/>
            </a:pPr>
            <a:endParaRPr lang="en-US" sz="1200" dirty="0" smtClean="0">
              <a:solidFill>
                <a:srgbClr val="404040"/>
              </a:solidFill>
              <a:latin typeface="+mj-lt"/>
            </a:endParaRPr>
          </a:p>
          <a:p>
            <a:pPr>
              <a:buFont typeface="Arial" pitchFamily="34" charset="0"/>
              <a:buChar char="•"/>
            </a:pPr>
            <a:r>
              <a:rPr lang="en-US" dirty="0" smtClean="0">
                <a:solidFill>
                  <a:srgbClr val="404040"/>
                </a:solidFill>
                <a:latin typeface="+mj-lt"/>
              </a:rPr>
              <a:t>Priorities don’t necessarily match </a:t>
            </a:r>
          </a:p>
          <a:p>
            <a:pPr>
              <a:buFont typeface="Arial" pitchFamily="34" charset="0"/>
              <a:buChar char="•"/>
            </a:pPr>
            <a:endParaRPr lang="en-US" sz="1200" dirty="0" smtClean="0">
              <a:solidFill>
                <a:srgbClr val="404040"/>
              </a:solidFill>
              <a:latin typeface="+mj-lt"/>
            </a:endParaRPr>
          </a:p>
          <a:p>
            <a:pPr>
              <a:buFont typeface="Arial" pitchFamily="34" charset="0"/>
              <a:buChar char="•"/>
            </a:pPr>
            <a:r>
              <a:rPr lang="en-US" dirty="0" smtClean="0">
                <a:solidFill>
                  <a:srgbClr val="404040"/>
                </a:solidFill>
                <a:latin typeface="+mj-lt"/>
              </a:rPr>
              <a:t>Connections to health may not be recognized initially</a:t>
            </a:r>
          </a:p>
        </p:txBody>
      </p:sp>
      <p:pic>
        <p:nvPicPr>
          <p:cNvPr id="6" name="Picture 2" descr="C:\Users\brogerson\AppData\Local\Microsoft\Windows\Temporary Internet Files\Content.IE5\1JI05ZP0\ID-100123062.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2408" y="1981200"/>
            <a:ext cx="3230217" cy="2971800"/>
          </a:xfrm>
          <a:prstGeom prst="rect">
            <a:avLst/>
          </a:prstGeom>
          <a:ln w="88900" cap="sq" cmpd="thickThin">
            <a:solidFill>
              <a:srgbClr val="165788"/>
            </a:solidFill>
            <a:prstDash val="solid"/>
            <a:miter lim="800000"/>
          </a:ln>
          <a:effectLst>
            <a:innerShdw blurRad="76200">
              <a:srgbClr val="000000"/>
            </a:inn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TextBox 9"/>
          <p:cNvSpPr txBox="1">
            <a:spLocks noChangeArrowheads="1"/>
          </p:cNvSpPr>
          <p:nvPr/>
        </p:nvSpPr>
        <p:spPr bwMode="auto">
          <a:xfrm>
            <a:off x="5412408" y="5114131"/>
            <a:ext cx="3870325"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1000" dirty="0">
                <a:solidFill>
                  <a:prstClr val="black"/>
                </a:solidFill>
                <a:latin typeface="+mj-lt"/>
              </a:rPr>
              <a:t>Image courtesy of Stuart Miles and FreeDigitalPhotos.net.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21356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914400" y="1143000"/>
            <a:ext cx="6248400" cy="923330"/>
          </a:xfrm>
          <a:prstGeom prst="rect">
            <a:avLst/>
          </a:prstGeom>
          <a:noFill/>
        </p:spPr>
        <p:txBody>
          <a:bodyPr>
            <a:spAutoFit/>
          </a:bodyPr>
          <a:lstStyle/>
          <a:p>
            <a:endParaRPr lang="en-US" dirty="0">
              <a:solidFill>
                <a:prstClr val="black"/>
              </a:solidFill>
              <a:latin typeface="Calibri" pitchFamily="-96" charset="0"/>
            </a:endParaRPr>
          </a:p>
          <a:p>
            <a:endParaRPr lang="en-US" dirty="0">
              <a:solidFill>
                <a:prstClr val="black"/>
              </a:solidFill>
              <a:latin typeface="Calibri" pitchFamily="-96" charset="0"/>
            </a:endParaRPr>
          </a:p>
          <a:p>
            <a:endParaRPr lang="en-US" dirty="0">
              <a:solidFill>
                <a:prstClr val="black"/>
              </a:solidFill>
              <a:latin typeface="Calibri" pitchFamily="-96" charset="0"/>
            </a:endParaRPr>
          </a:p>
        </p:txBody>
      </p:sp>
      <p:sp>
        <p:nvSpPr>
          <p:cNvPr id="9" name="Title 2"/>
          <p:cNvSpPr>
            <a:spLocks noGrp="1"/>
          </p:cNvSpPr>
          <p:nvPr>
            <p:ph type="title"/>
          </p:nvPr>
        </p:nvSpPr>
        <p:spPr/>
        <p:txBody>
          <a:bodyPr/>
          <a:lstStyle/>
          <a:p>
            <a:pPr algn="l"/>
            <a:r>
              <a:rPr lang="en-US" b="1" dirty="0" smtClean="0"/>
              <a:t>ONE solution</a:t>
            </a:r>
            <a:endParaRPr lang="en-US" b="1" dirty="0"/>
          </a:p>
        </p:txBody>
      </p:sp>
      <p:sp>
        <p:nvSpPr>
          <p:cNvPr id="8" name="Content Placeholder 3"/>
          <p:cNvSpPr>
            <a:spLocks noGrp="1"/>
          </p:cNvSpPr>
          <p:nvPr>
            <p:ph idx="1"/>
          </p:nvPr>
        </p:nvSpPr>
        <p:spPr>
          <a:xfrm>
            <a:off x="457200" y="914400"/>
            <a:ext cx="8229600" cy="4525963"/>
          </a:xfrm>
        </p:spPr>
        <p:txBody>
          <a:bodyPr>
            <a:normAutofit/>
          </a:bodyPr>
          <a:lstStyle/>
          <a:p>
            <a:pPr marL="465138" indent="-465138" eaLnBrk="1" hangingPunct="1">
              <a:spcBef>
                <a:spcPts val="0"/>
              </a:spcBef>
              <a:buNone/>
            </a:pPr>
            <a:r>
              <a:rPr lang="en-US" dirty="0" smtClean="0">
                <a:solidFill>
                  <a:schemeClr val="bg2">
                    <a:lumMod val="50000"/>
                  </a:schemeClr>
                </a:solidFill>
                <a:latin typeface="+mj-lt"/>
                <a:ea typeface="+mn-ea"/>
              </a:rPr>
              <a:t>	</a:t>
            </a:r>
            <a:endParaRPr lang="en-US" sz="2800" dirty="0" smtClean="0">
              <a:solidFill>
                <a:schemeClr val="bg2">
                  <a:lumMod val="50000"/>
                </a:schemeClr>
              </a:solidFill>
              <a:latin typeface="+mj-lt"/>
            </a:endParaRPr>
          </a:p>
          <a:p>
            <a:pPr marL="465138" indent="-465138" eaLnBrk="1" hangingPunct="1">
              <a:buNone/>
            </a:pPr>
            <a:r>
              <a:rPr lang="en-US" sz="2800" b="1" dirty="0" smtClean="0">
                <a:solidFill>
                  <a:schemeClr val="bg2">
                    <a:lumMod val="50000"/>
                  </a:schemeClr>
                </a:solidFill>
                <a:latin typeface="+mj-lt"/>
              </a:rPr>
              <a:t>	</a:t>
            </a:r>
            <a:r>
              <a:rPr lang="en-US" b="1" dirty="0" smtClean="0">
                <a:solidFill>
                  <a:schemeClr val="bg2">
                    <a:lumMod val="50000"/>
                  </a:schemeClr>
                </a:solidFill>
                <a:latin typeface="+mj-lt"/>
                <a:ea typeface="+mn-ea"/>
              </a:rPr>
              <a:t>Health Impact Assessment: A structured process </a:t>
            </a:r>
            <a:r>
              <a:rPr lang="en-US" dirty="0" smtClean="0">
                <a:solidFill>
                  <a:schemeClr val="bg2">
                    <a:lumMod val="50000"/>
                  </a:schemeClr>
                </a:solidFill>
                <a:latin typeface="+mj-lt"/>
                <a:ea typeface="+mn-ea"/>
              </a:rPr>
              <a:t>that uses scientific data,  professional expertise, and stakeholder input  </a:t>
            </a:r>
            <a:r>
              <a:rPr lang="en-US" b="1" dirty="0" smtClean="0">
                <a:solidFill>
                  <a:schemeClr val="bg2">
                    <a:lumMod val="50000"/>
                  </a:schemeClr>
                </a:solidFill>
                <a:latin typeface="+mj-lt"/>
                <a:ea typeface="+mn-ea"/>
              </a:rPr>
              <a:t>to identify and evaluate public health consequences of proposals </a:t>
            </a:r>
            <a:r>
              <a:rPr lang="en-US" dirty="0" smtClean="0">
                <a:solidFill>
                  <a:schemeClr val="bg2">
                    <a:lumMod val="50000"/>
                  </a:schemeClr>
                </a:solidFill>
                <a:latin typeface="+mj-lt"/>
                <a:ea typeface="+mn-ea"/>
              </a:rPr>
              <a:t>and suggests actions that could be taken to minimize adverse health impacts and optimize beneficial ones.</a:t>
            </a:r>
          </a:p>
          <a:p>
            <a:pPr marL="465138" indent="-465138" eaLnBrk="1" hangingPunct="1"/>
            <a:endParaRPr lang="en-US" sz="2800" b="1" dirty="0" smtClean="0">
              <a:solidFill>
                <a:schemeClr val="bg2">
                  <a:lumMod val="50000"/>
                </a:schemeClr>
              </a:solidFill>
              <a:latin typeface="+mj-lt"/>
            </a:endParaRPr>
          </a:p>
          <a:p>
            <a:pPr marL="465138" indent="-465138" eaLnBrk="1" hangingPunct="1">
              <a:buNone/>
            </a:pPr>
            <a:r>
              <a:rPr lang="en-US" sz="2800" dirty="0" smtClean="0">
                <a:solidFill>
                  <a:schemeClr val="bg2">
                    <a:lumMod val="50000"/>
                  </a:schemeClr>
                </a:solidFill>
                <a:latin typeface="+mj-lt"/>
              </a:rPr>
              <a:t>	</a:t>
            </a:r>
            <a:r>
              <a:rPr lang="en-US" sz="1600" dirty="0" smtClean="0">
                <a:solidFill>
                  <a:schemeClr val="bg2">
                    <a:lumMod val="50000"/>
                  </a:schemeClr>
                </a:solidFill>
                <a:latin typeface="+mj-lt"/>
                <a:ea typeface="+mn-ea"/>
              </a:rPr>
              <a:t>Source: “Improving Health in the United States: The Role of Health Impact Assessments” by the National Research Council, September 2011</a:t>
            </a:r>
            <a:endParaRPr lang="en-US" sz="1400" dirty="0" smtClean="0">
              <a:solidFill>
                <a:schemeClr val="bg2">
                  <a:lumMod val="50000"/>
                </a:schemeClr>
              </a:solidFill>
              <a:latin typeface="+mj-lt"/>
              <a:ea typeface="+mn-ea"/>
            </a:endParaRPr>
          </a:p>
          <a:p>
            <a:pPr>
              <a:buNone/>
            </a:pPr>
            <a:endParaRPr lang="en-US" sz="2800" dirty="0">
              <a:solidFill>
                <a:schemeClr val="bg2">
                  <a:lumMod val="50000"/>
                </a:schemeClr>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9305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3377" y="10886"/>
            <a:ext cx="8610600" cy="609600"/>
          </a:xfrm>
        </p:spPr>
        <p:txBody>
          <a:bodyPr/>
          <a:lstStyle/>
          <a:p>
            <a:pPr>
              <a:defRPr/>
            </a:pPr>
            <a:r>
              <a:rPr lang="en-US" b="1" dirty="0" smtClean="0">
                <a:latin typeface="+mj-lt"/>
              </a:rPr>
              <a:t>HIA Addresses Social Determinants of Health</a:t>
            </a:r>
          </a:p>
        </p:txBody>
      </p:sp>
      <p:sp>
        <p:nvSpPr>
          <p:cNvPr id="4" name="Slide Number Placeholder 3"/>
          <p:cNvSpPr>
            <a:spLocks noGrp="1"/>
          </p:cNvSpPr>
          <p:nvPr>
            <p:ph type="sldNum" sz="quarter" idx="10"/>
          </p:nvPr>
        </p:nvSpPr>
        <p:spPr>
          <a:xfrm>
            <a:off x="228600" y="6019800"/>
            <a:ext cx="4953000" cy="685800"/>
          </a:xfrm>
        </p:spPr>
        <p:txBody>
          <a:bodyPr/>
          <a:lstStyle/>
          <a:p>
            <a:pPr>
              <a:defRPr/>
            </a:pPr>
            <a:endParaRPr lang="en-US" sz="1200" dirty="0" smtClean="0">
              <a:latin typeface="+mj-lt"/>
            </a:endParaRPr>
          </a:p>
          <a:p>
            <a:pPr>
              <a:defRPr/>
            </a:pPr>
            <a:r>
              <a:rPr lang="en-US" sz="1200" i="1" dirty="0" smtClean="0">
                <a:latin typeface="+mj-lt"/>
              </a:rPr>
              <a:t>Slide courtesy of Human Impact Partners (</a:t>
            </a:r>
            <a:r>
              <a:rPr lang="en-US" sz="1200" i="1" dirty="0" smtClean="0">
                <a:latin typeface="+mj-lt"/>
                <a:hlinkClick r:id="rId3"/>
              </a:rPr>
              <a:t>www.humanimpact.org</a:t>
            </a:r>
            <a:r>
              <a:rPr lang="en-US" sz="1200" i="1" dirty="0" smtClean="0">
                <a:latin typeface="+mj-lt"/>
              </a:rPr>
              <a:t>) </a:t>
            </a:r>
            <a:endParaRPr lang="en-US" sz="1200" i="1" dirty="0">
              <a:latin typeface="+mj-lt"/>
            </a:endParaRPr>
          </a:p>
        </p:txBody>
      </p:sp>
      <p:grpSp>
        <p:nvGrpSpPr>
          <p:cNvPr id="61443" name="Content Placeholder 13"/>
          <p:cNvGrpSpPr>
            <a:grpSpLocks noGrp="1"/>
          </p:cNvGrpSpPr>
          <p:nvPr/>
        </p:nvGrpSpPr>
        <p:grpSpPr bwMode="auto">
          <a:xfrm>
            <a:off x="114300" y="1447800"/>
            <a:ext cx="8877300" cy="4419601"/>
            <a:chOff x="17756" y="921403"/>
            <a:chExt cx="9825349" cy="7601603"/>
          </a:xfrm>
        </p:grpSpPr>
        <p:sp>
          <p:nvSpPr>
            <p:cNvPr id="61444" name="Line 6"/>
            <p:cNvSpPr>
              <a:spLocks noChangeShapeType="1"/>
            </p:cNvSpPr>
            <p:nvPr/>
          </p:nvSpPr>
          <p:spPr bwMode="auto">
            <a:xfrm>
              <a:off x="3095625" y="2375290"/>
              <a:ext cx="0" cy="4802187"/>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endParaRPr lang="en-US">
                <a:latin typeface="+mj-lt"/>
              </a:endParaRPr>
            </a:p>
          </p:txBody>
        </p:sp>
        <p:sp>
          <p:nvSpPr>
            <p:cNvPr id="61445" name="Line 7"/>
            <p:cNvSpPr>
              <a:spLocks noChangeShapeType="1"/>
            </p:cNvSpPr>
            <p:nvPr/>
          </p:nvSpPr>
          <p:spPr bwMode="auto">
            <a:xfrm>
              <a:off x="3095625" y="2375290"/>
              <a:ext cx="533400"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endParaRPr lang="en-US">
                <a:latin typeface="+mj-lt"/>
              </a:endParaRPr>
            </a:p>
          </p:txBody>
        </p:sp>
        <p:sp>
          <p:nvSpPr>
            <p:cNvPr id="61446" name="Line 9"/>
            <p:cNvSpPr>
              <a:spLocks noChangeShapeType="1"/>
            </p:cNvSpPr>
            <p:nvPr/>
          </p:nvSpPr>
          <p:spPr bwMode="auto">
            <a:xfrm>
              <a:off x="6600825" y="2375290"/>
              <a:ext cx="0" cy="480060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endParaRPr lang="en-US">
                <a:latin typeface="+mj-lt"/>
              </a:endParaRPr>
            </a:p>
          </p:txBody>
        </p:sp>
        <p:sp>
          <p:nvSpPr>
            <p:cNvPr id="61447" name="Line 10"/>
            <p:cNvSpPr>
              <a:spLocks noChangeShapeType="1"/>
            </p:cNvSpPr>
            <p:nvPr/>
          </p:nvSpPr>
          <p:spPr bwMode="auto">
            <a:xfrm>
              <a:off x="6067425" y="2375290"/>
              <a:ext cx="533400"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endParaRPr lang="en-US">
                <a:latin typeface="+mj-lt"/>
              </a:endParaRPr>
            </a:p>
          </p:txBody>
        </p:sp>
        <p:sp>
          <p:nvSpPr>
            <p:cNvPr id="61448" name="Rectangle 3"/>
            <p:cNvSpPr>
              <a:spLocks noChangeArrowheads="1"/>
            </p:cNvSpPr>
            <p:nvPr/>
          </p:nvSpPr>
          <p:spPr bwMode="auto">
            <a:xfrm>
              <a:off x="3095625" y="1695084"/>
              <a:ext cx="3533776" cy="6827922"/>
            </a:xfrm>
            <a:prstGeom prst="rect">
              <a:avLst/>
            </a:prstGeom>
            <a:noFill/>
            <a:ln w="9525">
              <a:noFill/>
              <a:miter lim="800000"/>
              <a:headEnd/>
              <a:tailEnd/>
            </a:ln>
          </p:spPr>
          <p:txBody>
            <a:bodyPr>
              <a:spAutoFit/>
            </a:bodyPr>
            <a:lstStyle/>
            <a:p>
              <a:pPr algn="ctr" eaLnBrk="0" hangingPunct="0"/>
              <a:r>
                <a:rPr lang="en-US" sz="1800" dirty="0">
                  <a:solidFill>
                    <a:schemeClr val="tx2"/>
                  </a:solidFill>
                  <a:latin typeface="+mj-lt"/>
                </a:rPr>
                <a:t>Housing</a:t>
              </a:r>
            </a:p>
            <a:p>
              <a:pPr algn="ctr" eaLnBrk="0" hangingPunct="0"/>
              <a:r>
                <a:rPr lang="en-US" sz="1800" dirty="0">
                  <a:solidFill>
                    <a:schemeClr val="tx2"/>
                  </a:solidFill>
                  <a:latin typeface="+mj-lt"/>
                </a:rPr>
                <a:t>Air quality</a:t>
              </a:r>
            </a:p>
            <a:p>
              <a:pPr algn="ctr" eaLnBrk="0" hangingPunct="0"/>
              <a:r>
                <a:rPr lang="en-US" sz="1800" dirty="0">
                  <a:solidFill>
                    <a:schemeClr val="tx2"/>
                  </a:solidFill>
                  <a:latin typeface="+mj-lt"/>
                </a:rPr>
                <a:t>Noise</a:t>
              </a:r>
            </a:p>
            <a:p>
              <a:pPr algn="ctr" eaLnBrk="0" hangingPunct="0"/>
              <a:r>
                <a:rPr lang="en-US" sz="1800" dirty="0">
                  <a:solidFill>
                    <a:schemeClr val="tx2"/>
                  </a:solidFill>
                  <a:latin typeface="+mj-lt"/>
                </a:rPr>
                <a:t>Safety</a:t>
              </a:r>
            </a:p>
            <a:p>
              <a:pPr algn="ctr" eaLnBrk="0" hangingPunct="0"/>
              <a:r>
                <a:rPr lang="en-US" sz="1800" dirty="0">
                  <a:solidFill>
                    <a:schemeClr val="tx2"/>
                  </a:solidFill>
                  <a:latin typeface="+mj-lt"/>
                </a:rPr>
                <a:t>Social networks</a:t>
              </a:r>
            </a:p>
            <a:p>
              <a:pPr algn="ctr" eaLnBrk="0" hangingPunct="0"/>
              <a:r>
                <a:rPr lang="en-US" sz="1800" dirty="0">
                  <a:solidFill>
                    <a:schemeClr val="tx2"/>
                  </a:solidFill>
                  <a:latin typeface="+mj-lt"/>
                </a:rPr>
                <a:t>Nutrition</a:t>
              </a:r>
            </a:p>
            <a:p>
              <a:pPr algn="ctr" eaLnBrk="0" hangingPunct="0"/>
              <a:r>
                <a:rPr lang="en-US" sz="1800" dirty="0">
                  <a:solidFill>
                    <a:schemeClr val="tx2"/>
                  </a:solidFill>
                  <a:latin typeface="+mj-lt"/>
                </a:rPr>
                <a:t>Parks and natural space</a:t>
              </a:r>
            </a:p>
            <a:p>
              <a:pPr algn="ctr" eaLnBrk="0" hangingPunct="0"/>
              <a:r>
                <a:rPr lang="en-US" sz="1800" dirty="0">
                  <a:solidFill>
                    <a:schemeClr val="tx2"/>
                  </a:solidFill>
                  <a:latin typeface="+mj-lt"/>
                </a:rPr>
                <a:t>Private goods and services</a:t>
              </a:r>
            </a:p>
            <a:p>
              <a:pPr algn="ctr" eaLnBrk="0" hangingPunct="0"/>
              <a:r>
                <a:rPr lang="en-US" sz="1800" dirty="0">
                  <a:solidFill>
                    <a:schemeClr val="tx2"/>
                  </a:solidFill>
                  <a:latin typeface="+mj-lt"/>
                </a:rPr>
                <a:t>Public services</a:t>
              </a:r>
            </a:p>
            <a:p>
              <a:pPr algn="ctr" eaLnBrk="0" hangingPunct="0"/>
              <a:r>
                <a:rPr lang="en-US" sz="1800" dirty="0">
                  <a:solidFill>
                    <a:schemeClr val="tx2"/>
                  </a:solidFill>
                  <a:latin typeface="+mj-lt"/>
                </a:rPr>
                <a:t>Transportation</a:t>
              </a:r>
            </a:p>
            <a:p>
              <a:pPr algn="ctr" eaLnBrk="0" hangingPunct="0"/>
              <a:r>
                <a:rPr lang="en-US" sz="1800" dirty="0">
                  <a:solidFill>
                    <a:schemeClr val="tx2"/>
                  </a:solidFill>
                  <a:latin typeface="+mj-lt"/>
                </a:rPr>
                <a:t>Livelihood</a:t>
              </a:r>
            </a:p>
            <a:p>
              <a:pPr algn="ctr" eaLnBrk="0" hangingPunct="0"/>
              <a:r>
                <a:rPr lang="en-US" sz="1800" dirty="0">
                  <a:solidFill>
                    <a:schemeClr val="tx2"/>
                  </a:solidFill>
                  <a:latin typeface="+mj-lt"/>
                </a:rPr>
                <a:t>Water quality</a:t>
              </a:r>
            </a:p>
            <a:p>
              <a:pPr algn="ctr" eaLnBrk="0" hangingPunct="0"/>
              <a:r>
                <a:rPr lang="en-US" sz="1800" dirty="0">
                  <a:solidFill>
                    <a:schemeClr val="tx2"/>
                  </a:solidFill>
                  <a:latin typeface="+mj-lt"/>
                </a:rPr>
                <a:t>Education</a:t>
              </a:r>
              <a:endParaRPr lang="en-US" sz="1800" b="1" dirty="0">
                <a:solidFill>
                  <a:schemeClr val="tx2"/>
                </a:solidFill>
                <a:latin typeface="+mj-lt"/>
              </a:endParaRPr>
            </a:p>
            <a:p>
              <a:pPr algn="ctr" eaLnBrk="0" hangingPunct="0"/>
              <a:r>
                <a:rPr lang="en-US" sz="1800" dirty="0">
                  <a:solidFill>
                    <a:schemeClr val="tx2"/>
                  </a:solidFill>
                  <a:latin typeface="+mj-lt"/>
                </a:rPr>
                <a:t>Inequities</a:t>
              </a:r>
            </a:p>
          </p:txBody>
        </p:sp>
        <p:sp>
          <p:nvSpPr>
            <p:cNvPr id="61449" name="Line 8"/>
            <p:cNvSpPr>
              <a:spLocks noChangeShapeType="1"/>
            </p:cNvSpPr>
            <p:nvPr/>
          </p:nvSpPr>
          <p:spPr bwMode="auto">
            <a:xfrm>
              <a:off x="3095625" y="7158427"/>
              <a:ext cx="533400"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endParaRPr lang="en-US">
                <a:latin typeface="+mj-lt"/>
              </a:endParaRPr>
            </a:p>
          </p:txBody>
        </p:sp>
        <p:sp>
          <p:nvSpPr>
            <p:cNvPr id="61450" name="Line 11"/>
            <p:cNvSpPr>
              <a:spLocks noChangeShapeType="1"/>
            </p:cNvSpPr>
            <p:nvPr/>
          </p:nvSpPr>
          <p:spPr bwMode="auto">
            <a:xfrm>
              <a:off x="6067425" y="7175890"/>
              <a:ext cx="533400"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endParaRPr lang="en-US">
                <a:latin typeface="+mj-lt"/>
              </a:endParaRPr>
            </a:p>
          </p:txBody>
        </p:sp>
        <p:sp>
          <p:nvSpPr>
            <p:cNvPr id="61451" name="Text Box 14"/>
            <p:cNvSpPr txBox="1">
              <a:spLocks noChangeArrowheads="1"/>
            </p:cNvSpPr>
            <p:nvPr/>
          </p:nvSpPr>
          <p:spPr bwMode="auto">
            <a:xfrm>
              <a:off x="17756" y="1198666"/>
              <a:ext cx="3584355" cy="1217546"/>
            </a:xfrm>
            <a:prstGeom prst="rect">
              <a:avLst/>
            </a:prstGeom>
            <a:noFill/>
            <a:ln w="0">
              <a:solidFill>
                <a:srgbClr val="00FFFF">
                  <a:alpha val="0"/>
                </a:srgbClr>
              </a:solidFill>
              <a:miter lim="800000"/>
              <a:headEnd/>
              <a:tailEnd/>
            </a:ln>
          </p:spPr>
          <p:txBody>
            <a:bodyPr wrap="square" anchor="b">
              <a:spAutoFit/>
            </a:bodyPr>
            <a:lstStyle/>
            <a:p>
              <a:pPr eaLnBrk="0" hangingPunct="0"/>
              <a:r>
                <a:rPr lang="en-US" sz="2000" i="1" dirty="0">
                  <a:solidFill>
                    <a:schemeClr val="tx2"/>
                  </a:solidFill>
                  <a:latin typeface="+mj-lt"/>
                </a:rPr>
                <a:t>How might the proposed </a:t>
              </a:r>
            </a:p>
            <a:p>
              <a:pPr eaLnBrk="0" hangingPunct="0"/>
              <a:r>
                <a:rPr lang="en-US" sz="2000" i="1" dirty="0">
                  <a:solidFill>
                    <a:schemeClr val="tx2"/>
                  </a:solidFill>
                  <a:latin typeface="+mj-lt"/>
                </a:rPr>
                <a:t>project, plan, policy</a:t>
              </a:r>
              <a:endParaRPr lang="en-US" dirty="0">
                <a:solidFill>
                  <a:schemeClr val="tx2"/>
                </a:solidFill>
                <a:latin typeface="+mj-lt"/>
              </a:endParaRPr>
            </a:p>
          </p:txBody>
        </p:sp>
        <p:sp>
          <p:nvSpPr>
            <p:cNvPr id="61452" name="Text Box 15"/>
            <p:cNvSpPr txBox="1">
              <a:spLocks noChangeArrowheads="1"/>
            </p:cNvSpPr>
            <p:nvPr/>
          </p:nvSpPr>
          <p:spPr bwMode="auto">
            <a:xfrm>
              <a:off x="3929063" y="921403"/>
              <a:ext cx="1838325" cy="688179"/>
            </a:xfrm>
            <a:prstGeom prst="rect">
              <a:avLst/>
            </a:prstGeom>
            <a:noFill/>
            <a:ln w="0">
              <a:solidFill>
                <a:srgbClr val="00FFFF">
                  <a:alpha val="0"/>
                </a:srgbClr>
              </a:solidFill>
              <a:miter lim="800000"/>
              <a:headEnd/>
              <a:tailEnd/>
            </a:ln>
          </p:spPr>
          <p:txBody>
            <a:bodyPr>
              <a:spAutoFit/>
            </a:bodyPr>
            <a:lstStyle/>
            <a:p>
              <a:pPr algn="ctr" eaLnBrk="0" hangingPunct="0">
                <a:spcBef>
                  <a:spcPct val="50000"/>
                </a:spcBef>
              </a:pPr>
              <a:r>
                <a:rPr lang="en-US" sz="2000" i="1" dirty="0">
                  <a:solidFill>
                    <a:schemeClr val="tx2"/>
                  </a:solidFill>
                  <a:latin typeface="+mj-lt"/>
                </a:rPr>
                <a:t>affect</a:t>
              </a:r>
              <a:endParaRPr lang="en-US" dirty="0">
                <a:solidFill>
                  <a:schemeClr val="tx2"/>
                </a:solidFill>
                <a:latin typeface="+mj-lt"/>
              </a:endParaRPr>
            </a:p>
          </p:txBody>
        </p:sp>
        <p:sp>
          <p:nvSpPr>
            <p:cNvPr id="61453" name="Text Box 16"/>
            <p:cNvSpPr txBox="1">
              <a:spLocks noChangeArrowheads="1"/>
            </p:cNvSpPr>
            <p:nvPr/>
          </p:nvSpPr>
          <p:spPr bwMode="auto">
            <a:xfrm>
              <a:off x="6721879" y="6426296"/>
              <a:ext cx="3121226" cy="1958396"/>
            </a:xfrm>
            <a:prstGeom prst="rect">
              <a:avLst/>
            </a:prstGeom>
            <a:noFill/>
            <a:ln w="0">
              <a:solidFill>
                <a:srgbClr val="00FFFF">
                  <a:alpha val="0"/>
                </a:srgbClr>
              </a:solidFill>
              <a:miter lim="800000"/>
              <a:headEnd/>
              <a:tailEnd/>
            </a:ln>
          </p:spPr>
          <p:txBody>
            <a:bodyPr anchor="b">
              <a:spAutoFit/>
            </a:bodyPr>
            <a:lstStyle/>
            <a:p>
              <a:pPr algn="r" eaLnBrk="0" hangingPunct="0">
                <a:spcBef>
                  <a:spcPct val="50000"/>
                </a:spcBef>
              </a:pPr>
              <a:r>
                <a:rPr lang="en-US" sz="2000" i="1" dirty="0">
                  <a:solidFill>
                    <a:schemeClr val="tx2"/>
                  </a:solidFill>
                  <a:latin typeface="+mj-lt"/>
                </a:rPr>
                <a:t>and potentially lead to</a:t>
              </a:r>
              <a:r>
                <a:rPr lang="en-US" dirty="0">
                  <a:solidFill>
                    <a:schemeClr val="tx2"/>
                  </a:solidFill>
                  <a:latin typeface="+mj-lt"/>
                </a:rPr>
                <a:t> </a:t>
              </a:r>
              <a:r>
                <a:rPr lang="en-US" b="1" dirty="0">
                  <a:solidFill>
                    <a:schemeClr val="tx2"/>
                  </a:solidFill>
                  <a:latin typeface="+mj-lt"/>
                </a:rPr>
                <a:t/>
              </a:r>
              <a:br>
                <a:rPr lang="en-US" b="1" dirty="0">
                  <a:solidFill>
                    <a:schemeClr val="tx2"/>
                  </a:solidFill>
                  <a:latin typeface="+mj-lt"/>
                </a:rPr>
              </a:br>
              <a:r>
                <a:rPr lang="en-US" sz="2000" i="1" dirty="0">
                  <a:solidFill>
                    <a:schemeClr val="tx2"/>
                  </a:solidFill>
                  <a:latin typeface="+mj-lt"/>
                </a:rPr>
                <a:t>predicted</a:t>
              </a:r>
              <a:r>
                <a:rPr lang="en-US" b="1" dirty="0">
                  <a:solidFill>
                    <a:schemeClr val="tx2"/>
                  </a:solidFill>
                  <a:latin typeface="+mj-lt"/>
                </a:rPr>
                <a:t> </a:t>
              </a:r>
              <a:r>
                <a:rPr lang="en-US" sz="2000" i="1" dirty="0">
                  <a:solidFill>
                    <a:schemeClr val="tx2"/>
                  </a:solidFill>
                  <a:latin typeface="+mj-lt"/>
                </a:rPr>
                <a:t>health outcomes?</a:t>
              </a:r>
              <a:endParaRPr lang="en-US" sz="2000" b="1" i="1" dirty="0">
                <a:solidFill>
                  <a:schemeClr val="tx2"/>
                </a:solidFill>
                <a:latin typeface="+mj-lt"/>
              </a:endParaRPr>
            </a:p>
          </p:txBody>
        </p:sp>
        <p:cxnSp>
          <p:nvCxnSpPr>
            <p:cNvPr id="61454" name="AutoShape 24"/>
            <p:cNvCxnSpPr>
              <a:cxnSpLocks noChangeShapeType="1"/>
            </p:cNvCxnSpPr>
            <p:nvPr/>
          </p:nvCxnSpPr>
          <p:spPr bwMode="auto">
            <a:xfrm rot="16200000" flipH="1">
              <a:off x="1029810" y="3019145"/>
              <a:ext cx="990601" cy="990600"/>
            </a:xfrm>
            <a:prstGeom prst="curvedConnector2">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61455" name="AutoShape 26"/>
            <p:cNvCxnSpPr>
              <a:cxnSpLocks noChangeShapeType="1"/>
            </p:cNvCxnSpPr>
            <p:nvPr/>
          </p:nvCxnSpPr>
          <p:spPr bwMode="auto">
            <a:xfrm>
              <a:off x="6891283" y="5842826"/>
              <a:ext cx="990600" cy="990601"/>
            </a:xfrm>
            <a:prstGeom prst="curvedConnector2">
              <a:avLst/>
            </a:prstGeom>
            <a:ln>
              <a:headEn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3117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2000" y="6172200"/>
            <a:ext cx="1828800" cy="304800"/>
          </a:xfrm>
          <a:prstGeom prst="rect">
            <a:avLst/>
          </a:prstGeom>
        </p:spPr>
        <p:txBody>
          <a:bodyPr/>
          <a:lstStyle/>
          <a:p>
            <a:endParaRPr lang="en-US" smtClean="0">
              <a:solidFill>
                <a:srgbClr val="000000"/>
              </a:solidFill>
            </a:endParaRPr>
          </a:p>
          <a:p>
            <a:endParaRPr lang="en-US" dirty="0">
              <a:solidFill>
                <a:srgbClr val="000000"/>
              </a:solidFill>
            </a:endParaRPr>
          </a:p>
        </p:txBody>
      </p:sp>
      <p:sp>
        <p:nvSpPr>
          <p:cNvPr id="5" name="Title 1"/>
          <p:cNvSpPr>
            <a:spLocks noGrp="1"/>
          </p:cNvSpPr>
          <p:nvPr>
            <p:ph type="title"/>
          </p:nvPr>
        </p:nvSpPr>
        <p:spPr>
          <a:xfrm>
            <a:off x="381000" y="304800"/>
            <a:ext cx="8305800" cy="762000"/>
          </a:xfrm>
        </p:spPr>
        <p:txBody>
          <a:bodyPr>
            <a:noAutofit/>
          </a:bodyPr>
          <a:lstStyle/>
          <a:p>
            <a:r>
              <a:rPr lang="en-US" dirty="0" smtClean="0"/>
              <a:t>HIA steps and sample HIA</a:t>
            </a: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b="1" dirty="0" smtClean="0"/>
              <a:t/>
            </a:r>
            <a:br>
              <a:rPr lang="en-US" sz="3600" b="1" dirty="0" smtClean="0"/>
            </a:br>
            <a:r>
              <a:rPr lang="en-US" sz="3600" b="1" dirty="0" smtClean="0"/>
              <a:t/>
            </a:r>
            <a:br>
              <a:rPr lang="en-US" sz="3600" b="1" dirty="0" smtClean="0"/>
            </a:br>
            <a:r>
              <a:rPr lang="en-US" sz="3600" b="1" dirty="0" smtClean="0">
                <a:solidFill>
                  <a:schemeClr val="bg1">
                    <a:lumMod val="50000"/>
                  </a:schemeClr>
                </a:solidFill>
              </a:rPr>
              <a:t/>
            </a:r>
            <a:br>
              <a:rPr lang="en-US" sz="3600" b="1" dirty="0" smtClean="0">
                <a:solidFill>
                  <a:schemeClr val="bg1">
                    <a:lumMod val="50000"/>
                  </a:schemeClr>
                </a:solidFill>
              </a:rPr>
            </a:br>
            <a:endParaRPr lang="en-US" sz="3600" b="1" dirty="0">
              <a:solidFill>
                <a:schemeClr val="bg1">
                  <a:lumMod val="50000"/>
                </a:schemeClr>
              </a:solidFill>
            </a:endParaRPr>
          </a:p>
        </p:txBody>
      </p:sp>
      <p:sp>
        <p:nvSpPr>
          <p:cNvPr id="11" name="TextBox 10"/>
          <p:cNvSpPr txBox="1"/>
          <p:nvPr/>
        </p:nvSpPr>
        <p:spPr>
          <a:xfrm>
            <a:off x="457200" y="1143000"/>
            <a:ext cx="8153400" cy="4062651"/>
          </a:xfrm>
          <a:prstGeom prst="rect">
            <a:avLst/>
          </a:prstGeom>
          <a:noFill/>
        </p:spPr>
        <p:txBody>
          <a:bodyPr wrap="square" rtlCol="0">
            <a:spAutoFit/>
          </a:bodyPr>
          <a:lstStyle/>
          <a:p>
            <a:r>
              <a:rPr lang="en-US" sz="2800" b="1" dirty="0" smtClean="0">
                <a:solidFill>
                  <a:srgbClr val="404040"/>
                </a:solidFill>
              </a:rPr>
              <a:t>Rental Housing Inspection Program (RHIP)</a:t>
            </a:r>
          </a:p>
          <a:p>
            <a:r>
              <a:rPr lang="en-US" sz="2800" b="1" dirty="0" smtClean="0">
                <a:solidFill>
                  <a:srgbClr val="404040"/>
                </a:solidFill>
              </a:rPr>
              <a:t>Portland, OR</a:t>
            </a:r>
          </a:p>
          <a:p>
            <a:endParaRPr lang="en-US" sz="2800" dirty="0" smtClean="0">
              <a:solidFill>
                <a:srgbClr val="404040"/>
              </a:solidFill>
            </a:endParaRPr>
          </a:p>
          <a:p>
            <a:pPr>
              <a:buFont typeface="Arial"/>
              <a:buChar char="•"/>
            </a:pPr>
            <a:r>
              <a:rPr lang="en-US" sz="2800" dirty="0" smtClean="0">
                <a:solidFill>
                  <a:srgbClr val="404040"/>
                </a:solidFill>
              </a:rPr>
              <a:t> Conducted by OPHI and nonprofit and government partners</a:t>
            </a:r>
          </a:p>
          <a:p>
            <a:pPr>
              <a:buFont typeface="Arial"/>
              <a:buChar char="•"/>
            </a:pPr>
            <a:endParaRPr lang="en-US" sz="1000" dirty="0" smtClean="0">
              <a:solidFill>
                <a:srgbClr val="404040"/>
              </a:solidFill>
            </a:endParaRPr>
          </a:p>
          <a:p>
            <a:pPr>
              <a:buFont typeface="Arial"/>
              <a:buChar char="•"/>
            </a:pPr>
            <a:r>
              <a:rPr lang="en-US" sz="2800" dirty="0" smtClean="0">
                <a:solidFill>
                  <a:srgbClr val="404040"/>
                </a:solidFill>
              </a:rPr>
              <a:t> Funded by Health Impact Project</a:t>
            </a:r>
          </a:p>
          <a:p>
            <a:pPr>
              <a:buFont typeface="Arial"/>
              <a:buChar char="•"/>
            </a:pPr>
            <a:endParaRPr lang="en-US" sz="2800" dirty="0" smtClean="0">
              <a:solidFill>
                <a:srgbClr val="404040"/>
              </a:solidFill>
            </a:endParaRPr>
          </a:p>
          <a:p>
            <a:r>
              <a:rPr lang="en-US" sz="2800" i="1" dirty="0" smtClean="0">
                <a:solidFill>
                  <a:srgbClr val="404040"/>
                </a:solidFill>
              </a:rPr>
              <a:t>Ask me for a copy! </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215312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ounty Health Rankings Presentation 5-4-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9287</TotalTime>
  <Words>5078</Words>
  <Application>Microsoft Macintosh PowerPoint</Application>
  <PresentationFormat>On-screen Show (4:3)</PresentationFormat>
  <Paragraphs>585</Paragraphs>
  <Slides>39</Slides>
  <Notes>36</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39</vt:i4>
      </vt:variant>
    </vt:vector>
  </HeadingPairs>
  <TitlesOfParts>
    <vt:vector size="47" baseType="lpstr">
      <vt:lpstr>ＭＳ Ｐゴシック</vt:lpstr>
      <vt:lpstr>Calibri</vt:lpstr>
      <vt:lpstr>Arial Narrow</vt:lpstr>
      <vt:lpstr>Cambria</vt:lpstr>
      <vt:lpstr>Times</vt:lpstr>
      <vt:lpstr>Calibri Light</vt:lpstr>
      <vt:lpstr>County Health Rankings Presentation 5-4-15</vt:lpstr>
      <vt:lpstr>Custom Design</vt:lpstr>
      <vt:lpstr>  HIA 101:  Introduction to Health Impact Assessment   2015 National HIA Meeting</vt:lpstr>
      <vt:lpstr>Slide 2</vt:lpstr>
      <vt:lpstr>Many people are less healthy than others.  </vt:lpstr>
      <vt:lpstr>Many decisions that shape our environment don’t consider health impacts! </vt:lpstr>
      <vt:lpstr>Tree exercise</vt:lpstr>
      <vt:lpstr> Challenges to Cross-Sector Collaboration</vt:lpstr>
      <vt:lpstr>ONE solution</vt:lpstr>
      <vt:lpstr>HIA Addresses Social Determinants of Health</vt:lpstr>
      <vt:lpstr>HIA steps and sample HIA       </vt:lpstr>
      <vt:lpstr>Slide 10</vt:lpstr>
      <vt:lpstr>RHIP HIA Overview </vt:lpstr>
      <vt:lpstr>Stages of HIA: Screening  </vt:lpstr>
      <vt:lpstr>Stages of HIA: Screening  </vt:lpstr>
      <vt:lpstr>Slide 14</vt:lpstr>
      <vt:lpstr>Stages of HIA: Scoping  </vt:lpstr>
      <vt:lpstr>Slide 16</vt:lpstr>
      <vt:lpstr>Slide 17</vt:lpstr>
      <vt:lpstr>Stages of HIA: Assessment  </vt:lpstr>
      <vt:lpstr>Slide 19</vt:lpstr>
      <vt:lpstr>Slide 20</vt:lpstr>
      <vt:lpstr>Stages of HIA: Recommendations</vt:lpstr>
      <vt:lpstr>Slide 22</vt:lpstr>
      <vt:lpstr>Stages of HIA: Reporting and Communications</vt:lpstr>
      <vt:lpstr>RHIP HIA: Reporting and Communications</vt:lpstr>
      <vt:lpstr>RHIP HIA: Reporting and Communications</vt:lpstr>
      <vt:lpstr>Stages of HIA: Evaluation and Monitoring</vt:lpstr>
      <vt:lpstr>Stages of HIA: Evaluation and Monitoring</vt:lpstr>
      <vt:lpstr>State of HIA practice in the US</vt:lpstr>
      <vt:lpstr>Slide 29</vt:lpstr>
      <vt:lpstr>Slide 30</vt:lpstr>
      <vt:lpstr>Slide 31</vt:lpstr>
      <vt:lpstr>What Topics Have HIAs Addressed?</vt:lpstr>
      <vt:lpstr>Who Leads the Work on HIAs?</vt:lpstr>
      <vt:lpstr>Decision-Making Levels for HIA</vt:lpstr>
      <vt:lpstr>The Value of HIA: Policymakers</vt:lpstr>
      <vt:lpstr>Take-home points: What an HIA is… </vt:lpstr>
      <vt:lpstr>Slide 37</vt:lpstr>
      <vt:lpstr>Slide 38</vt:lpstr>
      <vt:lpstr>  HIA 101:  Introduction to Health Impact Assessment   2015 National HIA Meeting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Impact Assessment:</dc:title>
  <dc:creator>Rebecca Morley</dc:creator>
  <cp:lastModifiedBy>Emily Henke</cp:lastModifiedBy>
  <cp:revision>215</cp:revision>
  <cp:lastPrinted>2015-05-21T16:27:37Z</cp:lastPrinted>
  <dcterms:created xsi:type="dcterms:W3CDTF">2015-06-12T18:49:46Z</dcterms:created>
  <dcterms:modified xsi:type="dcterms:W3CDTF">2015-06-12T18:55:58Z</dcterms:modified>
</cp:coreProperties>
</file>