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4"/>
  </p:notesMasterIdLst>
  <p:handoutMasterIdLst>
    <p:handoutMasterId r:id="rId15"/>
  </p:handoutMasterIdLst>
  <p:sldIdLst>
    <p:sldId id="261" r:id="rId2"/>
    <p:sldId id="280" r:id="rId3"/>
    <p:sldId id="287" r:id="rId4"/>
    <p:sldId id="283" r:id="rId5"/>
    <p:sldId id="281" r:id="rId6"/>
    <p:sldId id="284" r:id="rId7"/>
    <p:sldId id="264" r:id="rId8"/>
    <p:sldId id="288" r:id="rId9"/>
    <p:sldId id="274" r:id="rId10"/>
    <p:sldId id="290" r:id="rId11"/>
    <p:sldId id="285" r:id="rId12"/>
    <p:sldId id="277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E2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75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99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88C8F55-5781-45EF-A24E-95A7EBE9BD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670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3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BF6BDFF-5B25-4CA0-897F-C2DB11318D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1828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07/16/96</a:t>
            </a:r>
          </a:p>
        </p:txBody>
      </p:sp>
      <p:sp>
        <p:nvSpPr>
          <p:cNvPr id="972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972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##</a:t>
            </a:r>
          </a:p>
        </p:txBody>
      </p:sp>
      <p:sp>
        <p:nvSpPr>
          <p:cNvPr id="97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07/16/96</a:t>
            </a:r>
          </a:p>
        </p:txBody>
      </p:sp>
      <p:sp>
        <p:nvSpPr>
          <p:cNvPr id="972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972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##</a:t>
            </a:r>
          </a:p>
        </p:txBody>
      </p:sp>
      <p:sp>
        <p:nvSpPr>
          <p:cNvPr id="97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07/16/96</a:t>
            </a:r>
          </a:p>
        </p:txBody>
      </p:sp>
      <p:sp>
        <p:nvSpPr>
          <p:cNvPr id="972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972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##</a:t>
            </a:r>
          </a:p>
        </p:txBody>
      </p:sp>
      <p:sp>
        <p:nvSpPr>
          <p:cNvPr id="97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 userDrawn="1"/>
        </p:nvGrpSpPr>
        <p:grpSpPr bwMode="auto">
          <a:xfrm>
            <a:off x="0" y="2590800"/>
            <a:ext cx="9144000" cy="4267200"/>
            <a:chOff x="0" y="3581400"/>
            <a:chExt cx="9144000" cy="4267200"/>
          </a:xfrm>
        </p:grpSpPr>
        <p:pic>
          <p:nvPicPr>
            <p:cNvPr id="4" name="Picture 6" descr="http://www.visitphoenix.com/about-phoenix/photovideo-tours/downtown/image.aspx?id=311&amp;width=800&amp;mar=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60800"/>
              <a:ext cx="2590800" cy="172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http://www.visitphoenix.com/about-phoenix/photovideo-tours/downtown/image.aspx?id=282&amp;width=800&amp;mar=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581400"/>
              <a:ext cx="1447800" cy="230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http://www.visitphoenix.com/about-phoenix/photovideo-tours/downtown/image.aspx?id=306&amp;width=800&amp;mar=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886200"/>
              <a:ext cx="2392363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0" descr="http://www.visitphoenix.com/about-phoenix/photovideo-tours/outdoor-recreation/image.aspx?id=447&amp;width=800&amp;mar=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86400"/>
              <a:ext cx="35814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http://www.visitphoenix.com/about-phoenix/photovideo-tours/downtown/image.aspx?id=275&amp;width=800&amp;mar=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5486400"/>
              <a:ext cx="35052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http://www.visitphoenix.com/about-phoenix/photovideo-tours/downtown/image.aspx?id=290&amp;width=800&amp;mar=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175" y="3810000"/>
              <a:ext cx="2790825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 userDrawn="1"/>
        </p:nvSpPr>
        <p:spPr>
          <a:xfrm>
            <a:off x="0" y="1600200"/>
            <a:ext cx="91440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dirty="0"/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8913"/>
            <a:ext cx="7848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38125" y="0"/>
            <a:ext cx="1143000" cy="1676400"/>
          </a:xfrm>
          <a:prstGeom prst="rect">
            <a:avLst/>
          </a:prstGeom>
          <a:solidFill>
            <a:srgbClr val="F15E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2000" dirty="0" smtClean="0">
              <a:solidFill>
                <a:srgbClr val="444241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7" descr="White Logo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8150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1"/>
          <p:cNvSpPr>
            <a:spLocks noChangeArrowheads="1"/>
          </p:cNvSpPr>
          <p:nvPr userDrawn="1"/>
        </p:nvSpPr>
        <p:spPr bwMode="auto">
          <a:xfrm>
            <a:off x="1524000" y="1600200"/>
            <a:ext cx="7162800" cy="76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70676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882775"/>
            <a:ext cx="64770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406859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66E36-DE2F-4D94-95B2-AB23C6C48B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10281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87325"/>
            <a:ext cx="1790700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87325"/>
            <a:ext cx="5219700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FB01-8317-434B-89D2-3F24D3E252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50037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87325"/>
            <a:ext cx="7158038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2286000"/>
            <a:ext cx="71628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4267200"/>
            <a:ext cx="71628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8839-8D5F-4C77-B7CF-DCEC1C1875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23844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47800" y="187325"/>
            <a:ext cx="7162800" cy="590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5CC4-C83C-4F7C-BFF2-52367E3104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38932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0EC79-0A90-4EC5-85F1-AC5634379B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422812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5D499-60D1-4E59-A299-1B71AEE6F4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72511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286000"/>
            <a:ext cx="3505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286000"/>
            <a:ext cx="3505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427E-E058-4C5B-A6D1-DBF1C75680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85846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E314-E365-4A89-B7D1-F1C9813F04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31155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027A9-A2C1-4BB3-A7EE-35E162C21F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42139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A09FD-A4DB-4314-989F-2E13B360A0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33089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C76D5-3AEF-471A-BA85-9AEAF4CA41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67039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C2C6A-7385-4D57-934D-BF5B323303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34651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87325"/>
            <a:ext cx="7158038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286000"/>
            <a:ext cx="7162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Impact" pitchFamily="34" charset="0"/>
              </a:defRPr>
            </a:lvl1pPr>
          </a:lstStyle>
          <a:p>
            <a:pPr>
              <a:defRPr/>
            </a:pPr>
            <a:fld id="{709ED339-1996-4ECF-9CA3-3FE348895D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228600" y="0"/>
            <a:ext cx="1143000" cy="1676400"/>
          </a:xfrm>
          <a:prstGeom prst="rect">
            <a:avLst/>
          </a:prstGeom>
          <a:solidFill>
            <a:srgbClr val="F15E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2000" dirty="0" smtClean="0">
              <a:solidFill>
                <a:srgbClr val="444241"/>
              </a:solidFill>
              <a:cs typeface="Arial" panose="020B0604020202020204" pitchFamily="34" charset="0"/>
            </a:endParaRPr>
          </a:p>
        </p:txBody>
      </p:sp>
      <p:pic>
        <p:nvPicPr>
          <p:cNvPr id="1030" name="Picture 7" descr="White 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8150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5"/>
          <p:cNvSpPr>
            <a:spLocks noChangeArrowheads="1"/>
          </p:cNvSpPr>
          <p:nvPr userDrawn="1"/>
        </p:nvSpPr>
        <p:spPr bwMode="auto">
          <a:xfrm>
            <a:off x="1524000" y="1600200"/>
            <a:ext cx="7086600" cy="76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696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1600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1" dirty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2013</a:t>
            </a:r>
          </a:p>
        </p:txBody>
      </p:sp>
      <p:pic>
        <p:nvPicPr>
          <p:cNvPr id="1033" name="Picture 19" descr="LOGO_alternative-01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12954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5" r:id="rId10"/>
    <p:sldLayoutId id="2147483846" r:id="rId11"/>
    <p:sldLayoutId id="2147483847" r:id="rId12"/>
    <p:sldLayoutId id="2147483848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447675" indent="-447675" algn="l" rtl="0" eaLnBrk="0" fontAlgn="base" hangingPunct="0">
        <a:lnSpc>
          <a:spcPct val="75000"/>
        </a:lnSpc>
        <a:spcBef>
          <a:spcPct val="20000"/>
        </a:spcBef>
        <a:spcAft>
          <a:spcPct val="0"/>
        </a:spcAft>
        <a:buClr>
          <a:srgbClr val="F15E2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lnSpc>
          <a:spcPct val="75000"/>
        </a:lnSpc>
        <a:spcBef>
          <a:spcPct val="20000"/>
        </a:spcBef>
        <a:spcAft>
          <a:spcPct val="0"/>
        </a:spcAft>
        <a:buClr>
          <a:srgbClr val="F15E22"/>
        </a:buClr>
        <a:buChar char="•"/>
        <a:defRPr sz="24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lnSpc>
          <a:spcPct val="75000"/>
        </a:lnSpc>
        <a:spcBef>
          <a:spcPct val="20000"/>
        </a:spcBef>
        <a:spcAft>
          <a:spcPct val="0"/>
        </a:spcAft>
        <a:buClr>
          <a:srgbClr val="F15E22"/>
        </a:buClr>
        <a:buChar char="•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lnSpc>
          <a:spcPct val="75000"/>
        </a:lnSpc>
        <a:spcBef>
          <a:spcPct val="20000"/>
        </a:spcBef>
        <a:spcAft>
          <a:spcPct val="0"/>
        </a:spcAft>
        <a:buClr>
          <a:srgbClr val="F15E22"/>
        </a:buClr>
        <a:buChar char="•"/>
        <a:defRPr sz="24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lnSpc>
          <a:spcPct val="75000"/>
        </a:lnSpc>
        <a:spcBef>
          <a:spcPct val="20000"/>
        </a:spcBef>
        <a:spcAft>
          <a:spcPct val="0"/>
        </a:spcAft>
        <a:buClr>
          <a:srgbClr val="F15E22"/>
        </a:buClr>
        <a:buChar char="•"/>
        <a:defRPr sz="2400">
          <a:solidFill>
            <a:schemeClr val="tx1"/>
          </a:solidFill>
          <a:latin typeface="+mn-lt"/>
        </a:defRPr>
      </a:lvl5pPr>
      <a:lvl6pPr marL="2527300" indent="-387350" algn="l" rtl="0" fontAlgn="base">
        <a:lnSpc>
          <a:spcPct val="75000"/>
        </a:lnSpc>
        <a:spcBef>
          <a:spcPct val="20000"/>
        </a:spcBef>
        <a:spcAft>
          <a:spcPct val="0"/>
        </a:spcAft>
        <a:buClr>
          <a:srgbClr val="F15E22"/>
        </a:buClr>
        <a:buChar char="•"/>
        <a:defRPr sz="2400">
          <a:solidFill>
            <a:schemeClr val="tx1"/>
          </a:solidFill>
          <a:latin typeface="+mn-lt"/>
        </a:defRPr>
      </a:lvl6pPr>
      <a:lvl7pPr marL="2984500" indent="-387350" algn="l" rtl="0" fontAlgn="base">
        <a:lnSpc>
          <a:spcPct val="75000"/>
        </a:lnSpc>
        <a:spcBef>
          <a:spcPct val="20000"/>
        </a:spcBef>
        <a:spcAft>
          <a:spcPct val="0"/>
        </a:spcAft>
        <a:buClr>
          <a:srgbClr val="F15E22"/>
        </a:buClr>
        <a:buChar char="•"/>
        <a:defRPr sz="2400">
          <a:solidFill>
            <a:schemeClr val="tx1"/>
          </a:solidFill>
          <a:latin typeface="+mn-lt"/>
        </a:defRPr>
      </a:lvl7pPr>
      <a:lvl8pPr marL="3441700" indent="-387350" algn="l" rtl="0" fontAlgn="base">
        <a:lnSpc>
          <a:spcPct val="75000"/>
        </a:lnSpc>
        <a:spcBef>
          <a:spcPct val="20000"/>
        </a:spcBef>
        <a:spcAft>
          <a:spcPct val="0"/>
        </a:spcAft>
        <a:buClr>
          <a:srgbClr val="F15E22"/>
        </a:buClr>
        <a:buChar char="•"/>
        <a:defRPr sz="2400">
          <a:solidFill>
            <a:schemeClr val="tx1"/>
          </a:solidFill>
          <a:latin typeface="+mn-lt"/>
        </a:defRPr>
      </a:lvl8pPr>
      <a:lvl9pPr marL="3898900" indent="-387350" algn="l" rtl="0" fontAlgn="base">
        <a:lnSpc>
          <a:spcPct val="75000"/>
        </a:lnSpc>
        <a:spcBef>
          <a:spcPct val="20000"/>
        </a:spcBef>
        <a:spcAft>
          <a:spcPct val="0"/>
        </a:spcAft>
        <a:buClr>
          <a:srgbClr val="F15E22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06825" cy="1828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400" b="1" dirty="0">
                <a:latin typeface="Calibri" panose="020F0502020204030204" pitchFamily="34" charset="0"/>
              </a:rPr>
              <a:t>ReinventPHX </a:t>
            </a:r>
            <a:r>
              <a:rPr lang="en-US" sz="4400" b="1" dirty="0" smtClean="0">
                <a:latin typeface="Calibri" panose="020F0502020204030204" pitchFamily="34" charset="0"/>
              </a:rPr>
              <a:t>Project:</a:t>
            </a:r>
          </a:p>
          <a:p>
            <a:pPr marL="0" indent="0" algn="ctr" eaLnBrk="1" hangingPunct="1">
              <a:buFontTx/>
              <a:buNone/>
            </a:pPr>
            <a:r>
              <a:rPr lang="en-US" sz="4400" b="1" dirty="0" smtClean="0">
                <a:latin typeface="Calibri" panose="020F0502020204030204" pitchFamily="34" charset="0"/>
              </a:rPr>
              <a:t>The </a:t>
            </a:r>
            <a:r>
              <a:rPr lang="en-US" sz="4400" b="1" dirty="0">
                <a:latin typeface="Calibri" panose="020F0502020204030204" pitchFamily="34" charset="0"/>
              </a:rPr>
              <a:t>Role of GIS</a:t>
            </a:r>
            <a:endParaRPr lang="en-US" altLang="en-US" sz="3200" b="1" dirty="0" smtClean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381000"/>
            <a:ext cx="6934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600" dirty="0">
                <a:latin typeface="+mj-lt"/>
              </a:rPr>
              <a:t>HEALTHY DESIGN FOR HEALTHY COMMUNITIES</a:t>
            </a:r>
            <a:endParaRPr lang="en-US" sz="3600" dirty="0">
              <a:latin typeface="+mj-lt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50837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4953000"/>
            <a:ext cx="3886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Dean Brennan, FAICP</a:t>
            </a:r>
          </a:p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St. Luke’s Health Initiatives Health Team</a:t>
            </a:r>
          </a:p>
          <a:p>
            <a:pPr algn="ctr"/>
            <a:endParaRPr lang="en-US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87325"/>
            <a:ext cx="7158038" cy="1412875"/>
          </a:xfrm>
        </p:spPr>
        <p:txBody>
          <a:bodyPr/>
          <a:lstStyle/>
          <a:p>
            <a:pPr algn="ctr"/>
            <a:r>
              <a:rPr lang="en-US" dirty="0" smtClean="0"/>
              <a:t>Pedestrian, Bicycle Injuries &amp; Fatalities Hotspots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89" y="2438400"/>
            <a:ext cx="4932911" cy="3200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" y="1752600"/>
            <a:ext cx="2839330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962400"/>
            <a:ext cx="2827950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288" y="3593068"/>
            <a:ext cx="293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Pedestrian Incident Locations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495" y="5802868"/>
            <a:ext cx="268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Bicyclist Incident Locations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1856" y="350520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alibri" panose="020F0502020204030204" pitchFamily="34" charset="0"/>
              </a:rPr>
              <a:t>=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5663625"/>
            <a:ext cx="2347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“HOTSPOTS”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93013" cy="762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Opportunity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Sites Mapping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1676400"/>
            <a:ext cx="415050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5" y="4114800"/>
            <a:ext cx="4073781" cy="18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4051883" cy="18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66874"/>
            <a:ext cx="4116413" cy="244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731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6934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600" dirty="0">
                <a:latin typeface="+mj-lt"/>
              </a:rPr>
              <a:t>HEALTHY DESIGN FOR HEALTHY COMMUNITIES</a:t>
            </a:r>
            <a:endParaRPr lang="en-US" sz="3600" dirty="0">
              <a:latin typeface="+mj-lt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350837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3240088"/>
            <a:ext cx="317894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latin typeface="+mn-lt"/>
              </a:rPr>
              <a:t>THANK YOU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800600"/>
            <a:ext cx="3886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Dean Brennan, FAICP</a:t>
            </a:r>
          </a:p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St. Luke’s Health Initiatives Health Team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d</a:t>
            </a:r>
            <a:r>
              <a:rPr lang="en-US" sz="2000" b="1" dirty="0" smtClean="0">
                <a:latin typeface="Calibri" panose="020F0502020204030204" pitchFamily="34" charset="0"/>
              </a:rPr>
              <a:t>brennan.plc@cox.net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3802" y="6096000"/>
            <a:ext cx="170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r</a:t>
            </a:r>
            <a:r>
              <a:rPr lang="en-US" b="1" dirty="0" smtClean="0">
                <a:latin typeface="Calibri" panose="020F0502020204030204" pitchFamily="34" charset="0"/>
              </a:rPr>
              <a:t>einventphx.org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ReinventPHX 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Transit Oriented Districts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996" y="1752600"/>
            <a:ext cx="4178724" cy="237744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28800" y="4191000"/>
            <a:ext cx="6553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F15E2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F15E2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F15E2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F15E2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F15E2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F15E2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F15E2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F15E2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F15E2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Calibri" panose="020F0502020204030204" pitchFamily="34" charset="0"/>
              </a:rPr>
              <a:t>HUD Sustainable Communities Grant</a:t>
            </a:r>
          </a:p>
          <a:p>
            <a:r>
              <a:rPr lang="en-US" b="1" kern="0" dirty="0" smtClean="0">
                <a:latin typeface="Calibri" panose="020F0502020204030204" pitchFamily="34" charset="0"/>
              </a:rPr>
              <a:t>Light Rail Corridor – 20 miles</a:t>
            </a:r>
          </a:p>
          <a:p>
            <a:r>
              <a:rPr lang="en-US" b="1" kern="0" dirty="0" smtClean="0">
                <a:latin typeface="Calibri" panose="020F0502020204030204" pitchFamily="34" charset="0"/>
              </a:rPr>
              <a:t>Six Transit Oriented Districts </a:t>
            </a:r>
          </a:p>
          <a:p>
            <a:r>
              <a:rPr lang="en-US" b="1" kern="0" dirty="0" smtClean="0">
                <a:latin typeface="Calibri" panose="020F0502020204030204" pitchFamily="34" charset="0"/>
              </a:rPr>
              <a:t>ReinventPHX Plan includes 6 Elements – Land Use; Mobility; Housing; Economic Development; Green Infrastructure; Health</a:t>
            </a:r>
          </a:p>
          <a:p>
            <a:r>
              <a:rPr lang="en-US" b="1" kern="0" dirty="0" smtClean="0">
                <a:latin typeface="Calibri" panose="020F0502020204030204" pitchFamily="34" charset="0"/>
              </a:rPr>
              <a:t>Five HIA Prepared by St. Luke’s Health Initiatives Health Team</a:t>
            </a:r>
            <a:endParaRPr lang="en-US" b="1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87325"/>
            <a:ext cx="7158038" cy="879475"/>
          </a:xfrm>
        </p:spPr>
        <p:txBody>
          <a:bodyPr/>
          <a:lstStyle/>
          <a:p>
            <a:r>
              <a:rPr lang="en-US" dirty="0" smtClean="0"/>
              <a:t>Gateway Transit Oriented District</a:t>
            </a:r>
            <a:endParaRPr lang="en-US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94" y="1722120"/>
            <a:ext cx="7630806" cy="4297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28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93013" cy="762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Assessment Mapping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/>
          <a:stretch/>
        </p:blipFill>
        <p:spPr bwMode="auto">
          <a:xfrm>
            <a:off x="95198" y="1447800"/>
            <a:ext cx="904880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2890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6"/>
          <a:stretch/>
        </p:blipFill>
        <p:spPr bwMode="auto">
          <a:xfrm>
            <a:off x="457200" y="1752600"/>
            <a:ext cx="8229600" cy="424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87325"/>
            <a:ext cx="7158038" cy="9556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Assessment Mapping</a:t>
            </a:r>
          </a:p>
        </p:txBody>
      </p:sp>
    </p:spTree>
    <p:extLst>
      <p:ext uri="{BB962C8B-B14F-4D97-AF65-F5344CB8AC3E}">
        <p14:creationId xmlns:p14="http://schemas.microsoft.com/office/powerpoint/2010/main" val="20153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93013" cy="762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Assessment Mapping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9"/>
            <a:ext cx="4800600" cy="385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44" y="1366837"/>
            <a:ext cx="4651456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693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932240" cy="3200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5000">
                <a:schemeClr val="accent1">
                  <a:tint val="44500"/>
                  <a:satMod val="160000"/>
                  <a:lumMod val="98000"/>
                  <a:lumOff val="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Data Collected: </a:t>
            </a:r>
            <a:br>
              <a:rPr lang="en-US" altLang="en-US" dirty="0" smtClean="0"/>
            </a:br>
            <a:r>
              <a:rPr lang="en-US" altLang="en-US" dirty="0" smtClean="0"/>
              <a:t>Access to Healthy Food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00200" y="5029200"/>
            <a:ext cx="7086600" cy="2667000"/>
          </a:xfrm>
        </p:spPr>
        <p:txBody>
          <a:bodyPr/>
          <a:lstStyle/>
          <a:p>
            <a:r>
              <a:rPr lang="en-US" altLang="en-US" dirty="0" smtClean="0"/>
              <a:t>Street network analysis</a:t>
            </a:r>
          </a:p>
          <a:p>
            <a:r>
              <a:rPr lang="en-US" altLang="en-US" dirty="0" smtClean="0"/>
              <a:t>Review of aerial maps and </a:t>
            </a:r>
            <a:r>
              <a:rPr lang="en-US" altLang="en-US" dirty="0" smtClean="0"/>
              <a:t>ground </a:t>
            </a:r>
            <a:r>
              <a:rPr lang="en-US" altLang="en-US" dirty="0" err="1" smtClean="0"/>
              <a:t>truthing</a:t>
            </a:r>
            <a:r>
              <a:rPr lang="en-US" altLang="en-US" dirty="0" smtClean="0"/>
              <a:t> </a:t>
            </a:r>
            <a:endParaRPr lang="en-US" altLang="en-US" dirty="0" smtClean="0"/>
          </a:p>
          <a:p>
            <a:r>
              <a:rPr lang="en-US" altLang="en-US" dirty="0" smtClean="0"/>
              <a:t>Site visits to WIC stores  </a:t>
            </a:r>
          </a:p>
          <a:p>
            <a:r>
              <a:rPr lang="en-US" altLang="en-US" dirty="0" smtClean="0"/>
              <a:t>Community workshops</a:t>
            </a:r>
          </a:p>
          <a:p>
            <a:r>
              <a:rPr lang="en-US" altLang="en-US" dirty="0" smtClean="0"/>
              <a:t>Community survey</a:t>
            </a:r>
          </a:p>
          <a:p>
            <a:endParaRPr lang="en-US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158038" cy="1412875"/>
          </a:xfrm>
        </p:spPr>
        <p:txBody>
          <a:bodyPr/>
          <a:lstStyle/>
          <a:p>
            <a:pPr algn="ctr"/>
            <a:r>
              <a:rPr lang="en-US" altLang="en-US" dirty="0" smtClean="0"/>
              <a:t>Data Collected: </a:t>
            </a:r>
            <a:br>
              <a:rPr lang="en-US" altLang="en-US" dirty="0" smtClean="0"/>
            </a:br>
            <a:r>
              <a:rPr lang="en-US" altLang="en-US" dirty="0" smtClean="0"/>
              <a:t>Access to Recreation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828800" y="5257800"/>
            <a:ext cx="7162800" cy="1828800"/>
          </a:xfrm>
        </p:spPr>
        <p:txBody>
          <a:bodyPr/>
          <a:lstStyle/>
          <a:p>
            <a:r>
              <a:rPr lang="en-US" altLang="en-US" dirty="0" smtClean="0"/>
              <a:t>Street network analysis </a:t>
            </a:r>
          </a:p>
          <a:p>
            <a:r>
              <a:rPr lang="en-US" altLang="en-US" dirty="0" smtClean="0"/>
              <a:t>Park audits by residents</a:t>
            </a:r>
          </a:p>
          <a:p>
            <a:r>
              <a:rPr lang="en-US" altLang="en-US" dirty="0" smtClean="0"/>
              <a:t>Community workshops</a:t>
            </a:r>
          </a:p>
          <a:p>
            <a:r>
              <a:rPr lang="en-US" altLang="en-US" dirty="0" smtClean="0"/>
              <a:t>Community survey</a:t>
            </a:r>
          </a:p>
          <a:p>
            <a:endParaRPr lang="en-US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268979" cy="338328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5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47800" y="34925"/>
            <a:ext cx="7158038" cy="1412875"/>
          </a:xfrm>
        </p:spPr>
        <p:txBody>
          <a:bodyPr/>
          <a:lstStyle/>
          <a:p>
            <a:pPr algn="ctr"/>
            <a:r>
              <a:rPr lang="en-US" altLang="en-US" dirty="0" smtClean="0"/>
              <a:t>Street Hazards &amp; </a:t>
            </a:r>
            <a:r>
              <a:rPr lang="en-US" altLang="en-US" dirty="0" smtClean="0"/>
              <a:t>Walking </a:t>
            </a:r>
            <a:r>
              <a:rPr lang="en-US" altLang="en-US" dirty="0" smtClean="0"/>
              <a:t>Corridors</a:t>
            </a: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4682489" cy="301752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34" y="3763962"/>
            <a:ext cx="4536966" cy="292608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INVENTPHX">
  <a:themeElements>
    <a:clrScheme name="REINVENTPHX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REINVENTPHX">
      <a:majorFont>
        <a:latin typeface="Impac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INVENTPHX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INVENTPHX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INVENTPHX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INVENTPHX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INVENTPHX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INVENTPHX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INVENTPHX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INVENTPHX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INVENTPHX 8">
    <a:dk1>
      <a:srgbClr val="292929"/>
    </a:dk1>
    <a:lt1>
      <a:srgbClr val="FFFFFF"/>
    </a:lt1>
    <a:dk2>
      <a:srgbClr val="000000"/>
    </a:dk2>
    <a:lt2>
      <a:srgbClr val="808080"/>
    </a:lt2>
    <a:accent1>
      <a:srgbClr val="CC9900"/>
    </a:accent1>
    <a:accent2>
      <a:srgbClr val="CCCC99"/>
    </a:accent2>
    <a:accent3>
      <a:srgbClr val="FFFFFF"/>
    </a:accent3>
    <a:accent4>
      <a:srgbClr val="212121"/>
    </a:accent4>
    <a:accent5>
      <a:srgbClr val="E2CAAA"/>
    </a:accent5>
    <a:accent6>
      <a:srgbClr val="B9B98A"/>
    </a:accent6>
    <a:hlink>
      <a:srgbClr val="9999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172</Words>
  <Application>Microsoft Office PowerPoint</Application>
  <PresentationFormat>On-screen Show (4:3)</PresentationFormat>
  <Paragraphs>51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REINVENTPHX</vt:lpstr>
      <vt:lpstr>PowerPoint Presentation</vt:lpstr>
      <vt:lpstr>ReinventPHX  Transit Oriented Districts</vt:lpstr>
      <vt:lpstr>Gateway Transit Oriented District</vt:lpstr>
      <vt:lpstr>Assessment Mapping</vt:lpstr>
      <vt:lpstr>Assessment Mapping</vt:lpstr>
      <vt:lpstr>Assessment Mapping</vt:lpstr>
      <vt:lpstr>Data Collected:  Access to Healthy Food</vt:lpstr>
      <vt:lpstr>Data Collected:  Access to Recreation</vt:lpstr>
      <vt:lpstr>Street Hazards &amp; Walking Corridors</vt:lpstr>
      <vt:lpstr>Pedestrian, Bicycle Injuries &amp; Fatalities Hotspots</vt:lpstr>
      <vt:lpstr>Opportunity Sites Mapping</vt:lpstr>
      <vt:lpstr>PowerPoint Presentation</vt:lpstr>
    </vt:vector>
  </TitlesOfParts>
  <Company>City Of Phoenix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Planning Department</dc:creator>
  <cp:lastModifiedBy>Dean</cp:lastModifiedBy>
  <cp:revision>89</cp:revision>
  <cp:lastPrinted>2015-04-07T20:28:58Z</cp:lastPrinted>
  <dcterms:created xsi:type="dcterms:W3CDTF">2013-03-29T15:34:11Z</dcterms:created>
  <dcterms:modified xsi:type="dcterms:W3CDTF">2015-05-21T14:02:48Z</dcterms:modified>
</cp:coreProperties>
</file>