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4" r:id="rId12"/>
    <p:sldId id="266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10E2-0B29-4E6C-A477-532E612CE91B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20B8-80ED-42F7-96F5-4302FC9F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2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 end</a:t>
            </a:r>
            <a:r>
              <a:rPr lang="en-US" baseline="0" dirty="0" smtClean="0"/>
              <a:t> of slide, ask audience to raise hand if they know what a brownfield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20B8-80ED-42F7-96F5-4302FC9FBA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of millennials (75.3 million)= more than baby boomers</a:t>
            </a:r>
            <a:r>
              <a:rPr lang="en-US" baseline="0" dirty="0" smtClean="0"/>
              <a:t> (74 million) </a:t>
            </a:r>
            <a:r>
              <a:rPr lang="en-US" dirty="0" smtClean="0"/>
              <a:t>where will these people fit? in-fill development, brownfield</a:t>
            </a:r>
            <a:r>
              <a:rPr lang="en-US" baseline="0" dirty="0" smtClean="0"/>
              <a:t> redevelopment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20B8-80ED-42F7-96F5-4302FC9FB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cohesion, access to healthy food</a:t>
            </a:r>
            <a:r>
              <a:rPr lang="en-US" baseline="0" dirty="0" smtClean="0"/>
              <a:t> (through community gardens &amp; grocers), increased air quality, access to parks and greenspace, removal of broken window theory, job creation,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20B8-80ED-42F7-96F5-4302FC9FBA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Lincoln Park=</a:t>
            </a:r>
            <a:r>
              <a:rPr lang="en-US" baseline="0" dirty="0" smtClean="0"/>
              <a:t> food desert, Clyde rehab sparks redevelopment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20B8-80ED-42F7-96F5-4302FC9FBA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085D-F764-47B1-8CF1-3BA3B65DD24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BD33-33DD-42EE-8C78-570D0633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mn.qualtrics.com/SE/?SID=SV_7VbrNxiqmcdCfu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1581150"/>
            <a:ext cx="9220200" cy="2133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850" y="1750218"/>
            <a:ext cx="7505700" cy="17954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Using HIA in Brownfield Redevelopment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88508"/>
            <a:ext cx="21336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1" y="323849"/>
            <a:ext cx="6800850" cy="4381500"/>
          </a:xfrm>
          <a:prstGeom prst="rect">
            <a:avLst/>
          </a:prstGeom>
        </p:spPr>
      </p:pic>
      <p:pic>
        <p:nvPicPr>
          <p:cNvPr id="1026" name="Picture 2" descr="http://i.huffpost.com/gen/1164657/images/o-COMMUNITY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06" y="2647666"/>
            <a:ext cx="4131060" cy="32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897736" y="3487273"/>
            <a:ext cx="1119116" cy="79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1650" y="780256"/>
            <a:ext cx="661035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93725"/>
            <a:ext cx="10515600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HIA Survey Timeline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35464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2013- Minnesota Brownfields and Minnesota Department of Health partnered with a U of M grad student to develop set of questions and health indicators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2014- piloted the survey in a health impact assessment in Duluth, MN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2014- present- researching online platform for hosting tool. Will use new tool in Western Ports Area Neighborhood in Duluth in Fall 2015, thanks in part to funds from an EPA Area-Wide Assessment Grant.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5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2450"/>
            <a:ext cx="792480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6591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Necessary Qualities for Tool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7625"/>
            <a:ext cx="10515600" cy="24034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rbel" panose="020B0503020204020204" pitchFamily="34" charset="0"/>
              </a:rPr>
              <a:t>Ability for other organizations and users to download the questions with all of the logic so that they may disseminate it to their own audience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rbel" panose="020B0503020204020204" pitchFamily="34" charset="0"/>
              </a:rPr>
              <a:t>Low-maintenance: small nonprofit with limited budget and staff time- want tool to be able to run itself once set up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454275"/>
            <a:ext cx="10515600" cy="32914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Have been researching best online platform for survey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Initially piloted in Survey Monkey- both free and paid version lack necessary features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Received quotes from various groups- all out of price range/timeline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Working with </a:t>
            </a:r>
            <a:r>
              <a:rPr lang="en-US" dirty="0" err="1" smtClean="0">
                <a:latin typeface="Corbel" panose="020B0503020204020204" pitchFamily="34" charset="0"/>
              </a:rPr>
              <a:t>Qualtrics</a:t>
            </a:r>
            <a:r>
              <a:rPr lang="en-US" dirty="0" smtClean="0">
                <a:latin typeface="Corbel" panose="020B0503020204020204" pitchFamily="34" charset="0"/>
              </a:rPr>
              <a:t> to develop tool- main inhibitor is cost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Seeking feedback and suggestions for tool hosting!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6850" y="818356"/>
            <a:ext cx="691515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631824"/>
            <a:ext cx="10515600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HIA Tool Platform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8475"/>
            <a:ext cx="691515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1194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does the tool work?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survey tool: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https://umn.qualtrics.com/SE/?SID=SV_7VbrNxiqmcdCfuR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2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0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/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/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/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/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Questions?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b="1" dirty="0" smtClean="0">
                <a:latin typeface="Corbel" panose="020B0503020204020204" pitchFamily="34" charset="0"/>
              </a:rPr>
              <a:t>Thank you!</a:t>
            </a:r>
            <a:br>
              <a:rPr lang="en-US" b="1" dirty="0" smtClean="0">
                <a:latin typeface="Corbel" panose="020B0503020204020204" pitchFamily="34" charset="0"/>
              </a:rPr>
            </a:br>
            <a:endParaRPr lang="en-US" b="1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0" y="4665578"/>
            <a:ext cx="3058391" cy="1345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372" y="3049735"/>
            <a:ext cx="2899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www.mnbrownfields.org</a:t>
            </a:r>
          </a:p>
          <a:p>
            <a:pPr algn="ctr"/>
            <a:r>
              <a:rPr lang="en-US" dirty="0" smtClean="0"/>
              <a:t>nbrown@mnbrownfields.org</a:t>
            </a:r>
            <a:endParaRPr lang="en-US" dirty="0"/>
          </a:p>
        </p:txBody>
      </p:sp>
      <p:pic>
        <p:nvPicPr>
          <p:cNvPr id="1026" name="Picture 2" descr="http://www.save.org/images/1/New_Images/MDH2color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08" y="4514849"/>
            <a:ext cx="2392582" cy="14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reets.mn/wp-content/uploads/2014/01/duluth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91" y="4590214"/>
            <a:ext cx="1825009" cy="13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2450"/>
            <a:ext cx="661035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Minnesota Brownfields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9525"/>
            <a:ext cx="10515600" cy="21367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rbel" panose="020B0503020204020204" pitchFamily="34" charset="0"/>
              </a:rPr>
              <a:t>A </a:t>
            </a:r>
            <a:r>
              <a:rPr lang="en-US" dirty="0">
                <a:latin typeface="Corbel" panose="020B0503020204020204" pitchFamily="34" charset="0"/>
              </a:rPr>
              <a:t>501c3 non-profit </a:t>
            </a:r>
            <a:r>
              <a:rPr lang="en-US" dirty="0" smtClean="0">
                <a:latin typeface="Corbel" panose="020B0503020204020204" pitchFamily="34" charset="0"/>
              </a:rPr>
              <a:t>organization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smtClean="0">
                <a:latin typeface="Corbel" panose="020B0503020204020204" pitchFamily="34" charset="0"/>
              </a:rPr>
              <a:t>with the </a:t>
            </a:r>
            <a:r>
              <a:rPr lang="en-US" dirty="0">
                <a:latin typeface="Corbel" panose="020B0503020204020204" pitchFamily="34" charset="0"/>
              </a:rPr>
              <a:t>mission is </a:t>
            </a:r>
            <a:r>
              <a:rPr lang="en-US" dirty="0" smtClean="0">
                <a:latin typeface="Corbel" panose="020B0503020204020204" pitchFamily="34" charset="0"/>
              </a:rPr>
              <a:t>promote</a:t>
            </a:r>
            <a:r>
              <a:rPr lang="en-US" dirty="0">
                <a:latin typeface="Corbel" panose="020B0503020204020204" pitchFamily="34" charset="0"/>
              </a:rPr>
              <a:t>, through </a:t>
            </a:r>
            <a:r>
              <a:rPr lang="en-US" i="1" dirty="0">
                <a:latin typeface="Corbel" panose="020B0503020204020204" pitchFamily="34" charset="0"/>
              </a:rPr>
              <a:t>education, research, and partnerships, </a:t>
            </a:r>
            <a:r>
              <a:rPr lang="en-US" dirty="0">
                <a:latin typeface="Corbel" panose="020B0503020204020204" pitchFamily="34" charset="0"/>
              </a:rPr>
              <a:t>the efficient cleanup and reuse of contaminated land as a means of </a:t>
            </a:r>
            <a:r>
              <a:rPr lang="en-US" i="1" dirty="0">
                <a:latin typeface="Corbel" panose="020B0503020204020204" pitchFamily="34" charset="0"/>
              </a:rPr>
              <a:t>generating economic growth, strengthening communities and enabling sustainable land use and development</a:t>
            </a:r>
            <a:r>
              <a:rPr lang="en-US" dirty="0"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44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70037"/>
            <a:ext cx="10515600" cy="1736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rbel" panose="020B0503020204020204" pitchFamily="34" charset="0"/>
              </a:rPr>
              <a:t>Environmental Protection Agency definition: </a:t>
            </a:r>
            <a:r>
              <a:rPr lang="en-US" i="1" dirty="0">
                <a:latin typeface="Corbel" panose="020B0503020204020204" pitchFamily="34" charset="0"/>
              </a:rPr>
              <a:t>real property, the expansion, redevelopment, or reuse of which may be complicated by the presence or potential presence of a hazardous substance, pollutant, or contaminant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1650" y="128588"/>
            <a:ext cx="661035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650" y="128588"/>
            <a:ext cx="6610350" cy="9525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... what is a brownfield??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249611"/>
            <a:ext cx="4552950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255136"/>
            <a:ext cx="5342103" cy="64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media.startribune.com/images/10005101+d08+248256+03WEATHER111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962150"/>
            <a:ext cx="12192000" cy="2305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439" y="2420157"/>
            <a:ext cx="10515600" cy="150414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latin typeface="Corbel" panose="020B0503020204020204" pitchFamily="34" charset="0"/>
              </a:rPr>
              <a:t>8% of millennials would consider living in a place that requires a car to get around.</a:t>
            </a:r>
          </a:p>
          <a:p>
            <a:pPr marL="0" indent="0" algn="ctr">
              <a:buNone/>
            </a:pPr>
            <a:r>
              <a:rPr lang="en-US" dirty="0" smtClean="0">
                <a:latin typeface="Corbel" panose="020B0503020204020204" pitchFamily="34" charset="0"/>
              </a:rPr>
              <a:t>- Smart Growth America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3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6138"/>
            <a:ext cx="9544050" cy="849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8981"/>
            <a:ext cx="10515600" cy="10636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Why is community input important?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0975"/>
            <a:ext cx="10515600" cy="2403475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Brownfield redevelopment can remove environmental threats and add tax base to neighborhoods and communities, but worries of gentrification remain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By incorporating input from communities surrounding brownfield sites, redevelopment can better cater to the communities’ needs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6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180"/>
            <a:ext cx="10515600" cy="10765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rbel" panose="020B0503020204020204" pitchFamily="34" charset="0"/>
              </a:rPr>
              <a:t>How can brownfield redevelopment improve a community?</a:t>
            </a:r>
            <a:endParaRPr lang="en-US" sz="3200" dirty="0"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48" y="1088338"/>
            <a:ext cx="7496175" cy="498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0465" y="6332561"/>
            <a:ext cx="36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Manchester Street Park, Lawrence 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8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" b="23672"/>
          <a:stretch/>
        </p:blipFill>
        <p:spPr>
          <a:xfrm>
            <a:off x="0" y="0"/>
            <a:ext cx="12192000" cy="70028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0" y="1733550"/>
            <a:ext cx="12192000" cy="3200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3864"/>
            <a:ext cx="10515600" cy="31558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i="1" dirty="0"/>
              <a:t>[Lincoln Park] had the highest number of brownfields when [Duluth] did an inventory on three neighborhoods along the St. Louis River corridor. There was blight and crime in the Lincoln Park neighborhood. [Clyde Park] gave the Lincoln Park neighborhood a shot in the arm, and put the neighborhood in motion to see its potential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r>
              <a:rPr lang="en-US" dirty="0" smtClean="0"/>
              <a:t>- Heidi </a:t>
            </a:r>
            <a:r>
              <a:rPr lang="en-US" dirty="0" err="1" smtClean="0"/>
              <a:t>Timm</a:t>
            </a:r>
            <a:r>
              <a:rPr lang="en-US" dirty="0" smtClean="0"/>
              <a:t> </a:t>
            </a:r>
            <a:r>
              <a:rPr lang="en-US" dirty="0" err="1" smtClean="0"/>
              <a:t>Bijold</a:t>
            </a:r>
            <a:r>
              <a:rPr lang="en-US" dirty="0" smtClean="0"/>
              <a:t> &amp; Ross Lovely, Duluth Economic Development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2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454275"/>
            <a:ext cx="10515600" cy="42322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Tool is intended to be used by planners, developers, economic development professionals, consultants, architects, etc. to aid in redevelopment planning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Questions and indicators were obtained through a review of current HIAs in the US and analyzed as they pertain to brownfield redevelopment 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Indicator categories include building design and housing,  transportation, land use</a:t>
            </a:r>
          </a:p>
          <a:p>
            <a:endParaRPr 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8355"/>
            <a:ext cx="6915150" cy="952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182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HIA Tool Development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0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599</Words>
  <Application>Microsoft Office PowerPoint</Application>
  <PresentationFormat>Widescreen</PresentationFormat>
  <Paragraphs>46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Office Theme</vt:lpstr>
      <vt:lpstr>Using HIA in Brownfield Redevelopment</vt:lpstr>
      <vt:lpstr>Minnesota Brownfields</vt:lpstr>
      <vt:lpstr>... what is a brownfield??</vt:lpstr>
      <vt:lpstr>PowerPoint Presentation</vt:lpstr>
      <vt:lpstr>PowerPoint Presentation</vt:lpstr>
      <vt:lpstr>Why is community input important?</vt:lpstr>
      <vt:lpstr>How can brownfield redevelopment improve a community?</vt:lpstr>
      <vt:lpstr>PowerPoint Presentation</vt:lpstr>
      <vt:lpstr>HIA Tool Development</vt:lpstr>
      <vt:lpstr>PowerPoint Presentation</vt:lpstr>
      <vt:lpstr>HIA Survey Timeline</vt:lpstr>
      <vt:lpstr>Necessary Qualities for Tool</vt:lpstr>
      <vt:lpstr>HIA Tool Platform</vt:lpstr>
      <vt:lpstr>How does the tool work?</vt:lpstr>
      <vt:lpstr>       Questions?  Thank you!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Brown</dc:creator>
  <cp:lastModifiedBy>Natalie Brown</cp:lastModifiedBy>
  <cp:revision>41</cp:revision>
  <dcterms:created xsi:type="dcterms:W3CDTF">2015-05-12T19:32:15Z</dcterms:created>
  <dcterms:modified xsi:type="dcterms:W3CDTF">2015-06-16T01:29:46Z</dcterms:modified>
</cp:coreProperties>
</file>