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75" r:id="rId3"/>
    <p:sldId id="258" r:id="rId4"/>
    <p:sldId id="274" r:id="rId5"/>
    <p:sldId id="277" r:id="rId6"/>
    <p:sldId id="276" r:id="rId7"/>
    <p:sldId id="278" r:id="rId8"/>
    <p:sldId id="269" r:id="rId9"/>
    <p:sldId id="270" r:id="rId10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1A1"/>
    <a:srgbClr val="F77979"/>
    <a:srgbClr val="B6DF89"/>
    <a:srgbClr val="C00000"/>
    <a:srgbClr val="E7622D"/>
    <a:srgbClr val="EC8156"/>
    <a:srgbClr val="4A9B82"/>
    <a:srgbClr val="3907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119" autoAdjust="0"/>
  </p:normalViewPr>
  <p:slideViewPr>
    <p:cSldViewPr snapToGrid="0" snapToObjects="1">
      <p:cViewPr varScale="1">
        <p:scale>
          <a:sx n="75" d="100"/>
          <a:sy n="75" d="100"/>
        </p:scale>
        <p:origin x="-1576" y="-96"/>
      </p:cViewPr>
      <p:guideLst>
        <p:guide orient="horz" pos="2460"/>
        <p:guide pos="2945"/>
      </p:guideLst>
    </p:cSldViewPr>
  </p:slideViewPr>
  <p:notesTextViewPr>
    <p:cViewPr>
      <p:scale>
        <a:sx n="100" d="100"/>
        <a:sy n="100" d="100"/>
      </p:scale>
      <p:origin x="0" y="5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tags" Target="tags/tag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2B0E7-BF6B-BA49-989E-58C88039EC06}" type="datetimeFigureOut">
              <a:rPr lang="en-US" smtClean="0"/>
              <a:t>5/22/15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67E35-BE1C-624C-B617-1555EF5B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65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7E35-BE1C-624C-B617-1555EF5B66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47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7E35-BE1C-624C-B617-1555EF5B66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5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7E35-BE1C-624C-B617-1555EF5B66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5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7E35-BE1C-624C-B617-1555EF5B66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5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7E35-BE1C-624C-B617-1555EF5B66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6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7E35-BE1C-624C-B617-1555EF5B66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5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7E35-BE1C-624C-B617-1555EF5B66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5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631" y="326934"/>
            <a:ext cx="575273" cy="57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2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5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73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13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4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47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56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83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96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7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631" y="326934"/>
            <a:ext cx="575273" cy="57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323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44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8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26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55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84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05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DB76E38-2B5A-D24C-8FF7-2E1346CCC358}" type="datetimeFigureOut">
              <a:rPr lang="en-US" smtClean="0"/>
              <a:t>5/22/15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EDE9A750-CFA7-CC4A-89D0-D4E260F75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1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8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43452" y="1428474"/>
            <a:ext cx="6951382" cy="2010446"/>
            <a:chOff x="2535936" y="2279904"/>
            <a:chExt cx="3950208" cy="950976"/>
          </a:xfrm>
        </p:grpSpPr>
        <p:sp>
          <p:nvSpPr>
            <p:cNvPr id="5" name="Rectangle 4"/>
            <p:cNvSpPr/>
            <p:nvPr/>
          </p:nvSpPr>
          <p:spPr>
            <a:xfrm>
              <a:off x="4511040" y="2461842"/>
              <a:ext cx="1975104" cy="769038"/>
            </a:xfrm>
            <a:prstGeom prst="rect">
              <a:avLst/>
            </a:prstGeom>
            <a:solidFill>
              <a:srgbClr val="39074D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535936" y="2279904"/>
              <a:ext cx="1975104" cy="816864"/>
            </a:xfrm>
            <a:prstGeom prst="rect">
              <a:avLst/>
            </a:prstGeom>
            <a:solidFill>
              <a:srgbClr val="39074D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3452" y="1813107"/>
            <a:ext cx="6719930" cy="1448964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 smtClean="0"/>
              <a:t>South Central Neighborhoods Transit Health impact Assessment</a:t>
            </a:r>
            <a:r>
              <a:rPr lang="en-US" sz="27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1629" y="4495800"/>
            <a:ext cx="7243205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Saguaro Evaluation Group</a:t>
            </a:r>
          </a:p>
          <a:p>
            <a:pPr algn="ctr"/>
            <a:r>
              <a:rPr lang="en-US" sz="2400" dirty="0" smtClean="0"/>
              <a:t>Monica Parsai, Ph. D </a:t>
            </a:r>
            <a:endParaRPr lang="en-US" sz="2400" dirty="0" smtClean="0"/>
          </a:p>
          <a:p>
            <a:pPr algn="ctr"/>
            <a:r>
              <a:rPr lang="en-US" sz="2400" dirty="0" smtClean="0"/>
              <a:t>June  </a:t>
            </a:r>
            <a:r>
              <a:rPr lang="en-US" sz="2400" dirty="0" smtClean="0"/>
              <a:t>2015 </a:t>
            </a:r>
            <a:endParaRPr lang="en-US" sz="2400" dirty="0"/>
          </a:p>
        </p:txBody>
      </p:sp>
      <p:pic>
        <p:nvPicPr>
          <p:cNvPr id="10242" name="Picture 2" descr="http://www.saguaroevaluation.com/uploads/8/2/0/6/8206167/1412034129.pn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388"/>
          <a:stretch/>
        </p:blipFill>
        <p:spPr bwMode="auto">
          <a:xfrm>
            <a:off x="696405" y="5961887"/>
            <a:ext cx="1037642" cy="29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779125" y="0"/>
            <a:ext cx="687950" cy="111139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708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HIA Screening Stage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9752" y="2292096"/>
            <a:ext cx="8056568" cy="36007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Maricopa County Department of Public Health and project stakeholders examined the project and determined that an HIA was needed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779125" y="0"/>
            <a:ext cx="687950" cy="111139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51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HIA Scoping Stage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1552" y="2292096"/>
            <a:ext cx="8144767" cy="36007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Access to health services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Access to healthy foods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Access to recreation</a:t>
            </a:r>
          </a:p>
          <a:p>
            <a:pPr marL="342900" indent="-342900">
              <a:buFont typeface="Wingdings" charset="2"/>
              <a:buChar char="u"/>
            </a:pPr>
            <a:endParaRPr lang="en-US" sz="2400" dirty="0"/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People with disabilities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Pregnant women or women with infants 0 to 6 months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Parents of children with special health care needs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779125" y="0"/>
            <a:ext cx="687950" cy="111139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315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HIA Assessment Stage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4472" y="2292096"/>
            <a:ext cx="8091847" cy="36007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Assess potential impacts of expanding the light rail through the South Central Phoenix Neighborhood</a:t>
            </a:r>
          </a:p>
          <a:p>
            <a:pPr marL="342900" indent="-342900">
              <a:buFont typeface="Wingdings" charset="2"/>
              <a:buChar char="u"/>
            </a:pPr>
            <a:endParaRPr lang="en-US" sz="2400" dirty="0"/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Focus groups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Key informant Interviews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Community Surveys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Walking audit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779125" y="0"/>
            <a:ext cx="687950" cy="111139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51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Engaging Individuals with Disabilities in the HIA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42816" y="2535120"/>
            <a:ext cx="4389120" cy="3381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dirty="0"/>
              <a:t>Deer Valley Medical </a:t>
            </a:r>
            <a:r>
              <a:rPr lang="en-US" dirty="0" smtClean="0"/>
              <a:t>Center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42816" y="2866758"/>
            <a:ext cx="4389120" cy="3381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dirty="0"/>
              <a:t>John C. Lincoln Medical Center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4242816" y="3198396"/>
            <a:ext cx="4389120" cy="3381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mtClean="0"/>
              <a:t>Scottsdale Osborn Medical Center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242816" y="3530034"/>
            <a:ext cx="4389120" cy="3539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dirty="0"/>
              <a:t>Scottsdale </a:t>
            </a:r>
            <a:r>
              <a:rPr lang="en-US" dirty="0" err="1"/>
              <a:t>Shea</a:t>
            </a:r>
            <a:r>
              <a:rPr lang="en-US" dirty="0"/>
              <a:t> Medical Center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42816" y="3877478"/>
            <a:ext cx="4389120" cy="3539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Scottsdale Thompson Peak Medical Center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2064" y="2194560"/>
            <a:ext cx="8119872" cy="203686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Wingdings" charset="2"/>
              <a:buChar char="u"/>
            </a:pPr>
            <a:r>
              <a:rPr lang="en-US" sz="2000" b="1" dirty="0" smtClean="0"/>
              <a:t>Parents of children and youth with special health care needs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000" b="1" dirty="0" smtClean="0"/>
              <a:t>Adults with disabilities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000" b="1" dirty="0" smtClean="0"/>
              <a:t>Case managers/aides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000" b="1" dirty="0" smtClean="0"/>
              <a:t>Four focus groups and eight key informant interviews</a:t>
            </a:r>
            <a:endParaRPr lang="en-US" sz="20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512064" y="4231424"/>
            <a:ext cx="3730752" cy="1511008"/>
            <a:chOff x="512064" y="2209986"/>
            <a:chExt cx="3730752" cy="1691454"/>
          </a:xfrm>
        </p:grpSpPr>
        <p:sp>
          <p:nvSpPr>
            <p:cNvPr id="16" name="Rectangle 15"/>
            <p:cNvSpPr/>
            <p:nvPr/>
          </p:nvSpPr>
          <p:spPr>
            <a:xfrm>
              <a:off x="512064" y="2209986"/>
              <a:ext cx="1097280" cy="169145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 smtClean="0"/>
                <a:t>2</a:t>
              </a:r>
              <a:endParaRPr lang="en-US" sz="60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609344" y="2209986"/>
              <a:ext cx="2633472" cy="1691454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Focus groups with parents of children/youth with special health care needs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242816" y="4231424"/>
            <a:ext cx="4389120" cy="1511008"/>
            <a:chOff x="4242816" y="4700838"/>
            <a:chExt cx="4389120" cy="1041594"/>
          </a:xfrm>
        </p:grpSpPr>
        <p:sp>
          <p:nvSpPr>
            <p:cNvPr id="18" name="Rectangle 17"/>
            <p:cNvSpPr/>
            <p:nvPr/>
          </p:nvSpPr>
          <p:spPr>
            <a:xfrm>
              <a:off x="4242816" y="4700838"/>
              <a:ext cx="1097280" cy="10415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/>
                <a:t>4</a:t>
              </a:r>
              <a:endParaRPr lang="en-US" sz="6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40096" y="4700838"/>
              <a:ext cx="3291840" cy="1041594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Focus groups with adults with disabilities and chronic conditions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12064" y="5742432"/>
            <a:ext cx="3730752" cy="1041594"/>
            <a:chOff x="512064" y="2209986"/>
            <a:chExt cx="3730752" cy="1691454"/>
          </a:xfrm>
        </p:grpSpPr>
        <p:sp>
          <p:nvSpPr>
            <p:cNvPr id="24" name="Rectangle 23"/>
            <p:cNvSpPr/>
            <p:nvPr/>
          </p:nvSpPr>
          <p:spPr>
            <a:xfrm>
              <a:off x="512064" y="2209986"/>
              <a:ext cx="1097280" cy="169145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 smtClean="0"/>
                <a:t>8</a:t>
              </a:r>
              <a:endParaRPr lang="en-US" sz="60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609344" y="2209986"/>
              <a:ext cx="2633472" cy="169145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Key Informant Interviews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242816" y="5742428"/>
            <a:ext cx="4389120" cy="1041594"/>
            <a:chOff x="4242816" y="5742436"/>
            <a:chExt cx="4389120" cy="532178"/>
          </a:xfrm>
        </p:grpSpPr>
        <p:sp>
          <p:nvSpPr>
            <p:cNvPr id="26" name="Rectangle 25"/>
            <p:cNvSpPr/>
            <p:nvPr/>
          </p:nvSpPr>
          <p:spPr>
            <a:xfrm>
              <a:off x="4242816" y="5742437"/>
              <a:ext cx="1300596" cy="53217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 smtClean="0"/>
                <a:t>76</a:t>
              </a:r>
              <a:endParaRPr lang="en-US" sz="6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340096" y="5742436"/>
              <a:ext cx="3291840" cy="53217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Survey of adults with disabilities</a:t>
              </a:r>
              <a:endParaRPr lang="en-US" b="1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779125" y="0"/>
            <a:ext cx="687950" cy="111139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25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" presetClass="entr" presetSubtype="2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50"/>
                            </p:stCondLst>
                            <p:childTnLst>
                              <p:par>
                                <p:cTn id="24" presetID="2" presetClass="entr" presetSubtype="2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2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50"/>
                            </p:stCondLst>
                            <p:childTnLst>
                              <p:par>
                                <p:cTn id="34" presetID="2" presetClass="entr" presetSubtype="8" decel="4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50"/>
                            </p:stCondLst>
                            <p:childTnLst>
                              <p:par>
                                <p:cTn id="39" presetID="2" presetClass="entr" presetSubtype="8" decel="4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50"/>
                            </p:stCondLst>
                            <p:childTnLst>
                              <p:par>
                                <p:cTn id="44" presetID="2" presetClass="entr" presetSubtype="2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2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HIA Recommendations Stage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4472" y="2292095"/>
            <a:ext cx="8091847" cy="397051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 Re-establish the Valley Metro Disability Advisory Council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 Enhance transit training for disability case managers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Improve rider experience for transit-users that are disabled through transit design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Install user-friendly, ADA accessible ticket vending machines at all light rail stations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Increase capacity for wheelchair riders in light rail carts</a:t>
            </a:r>
          </a:p>
          <a:p>
            <a:pPr marL="342900" indent="-342900">
              <a:buFont typeface="Wingdings" charset="2"/>
              <a:buChar char="u"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779125" y="0"/>
            <a:ext cx="687950" cy="111139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014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HIA Recommendations Stage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4472" y="2292095"/>
            <a:ext cx="8091847" cy="397051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 Increase safety around the light rail stops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 Increase housing availability around the light rail  stops that is adequate for people with disabilities and/or chronic conditions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Reduce cost of fare for individuals with disabilities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Provide empowerment training to security officers at the light rail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Provide education sessions to people with disabilities and/or chronic conditions on how to use the light rail</a:t>
            </a:r>
          </a:p>
          <a:p>
            <a:pPr marL="342900" indent="-342900">
              <a:buFont typeface="Wingdings" charset="2"/>
              <a:buChar char="u"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779125" y="0"/>
            <a:ext cx="687950" cy="111139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3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35808" y="243840"/>
            <a:ext cx="3206327" cy="7786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50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9125" y="0"/>
            <a:ext cx="687950" cy="111139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123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you!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779125" y="0"/>
            <a:ext cx="687950" cy="111139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70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67e3a571b8f0d4dbf84789d8e9cd839b75fda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2511</TotalTime>
  <Words>329</Words>
  <Application>Microsoft Macintosh PowerPoint</Application>
  <PresentationFormat>On-screen Show (4:3)</PresentationFormat>
  <Paragraphs>61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 Boardroom</vt:lpstr>
      <vt:lpstr>South Central Neighborhoods Transit Health impact Assessment  </vt:lpstr>
      <vt:lpstr>HIA Screening Stage</vt:lpstr>
      <vt:lpstr>HIA Scoping Stage</vt:lpstr>
      <vt:lpstr>HIA Assessment Stage</vt:lpstr>
      <vt:lpstr>Engaging Individuals with Disabilities in the HIA</vt:lpstr>
      <vt:lpstr>HIA Recommendations Stage</vt:lpstr>
      <vt:lpstr>HIA Recommendations Stage</vt:lpstr>
      <vt:lpstr>Questions</vt:lpstr>
      <vt:lpstr>Thank you!</vt:lpstr>
    </vt:vector>
  </TitlesOfParts>
  <Company>SAGUARO EVALUATIONS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HonorHealth 2015 Community Health Needs Assessment</dc:title>
  <dc:creator>BEATRIZ LUNA</dc:creator>
  <cp:lastModifiedBy>Monica Parsai</cp:lastModifiedBy>
  <cp:revision>78</cp:revision>
  <dcterms:created xsi:type="dcterms:W3CDTF">2015-05-15T20:28:44Z</dcterms:created>
  <dcterms:modified xsi:type="dcterms:W3CDTF">2015-05-24T05:23:46Z</dcterms:modified>
</cp:coreProperties>
</file>