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Lst>
  <p:notesMasterIdLst>
    <p:notesMasterId r:id="rId25"/>
  </p:notesMasterIdLst>
  <p:handoutMasterIdLst>
    <p:handoutMasterId r:id="rId26"/>
  </p:handoutMasterIdLst>
  <p:sldIdLst>
    <p:sldId id="266" r:id="rId2"/>
    <p:sldId id="262" r:id="rId3"/>
    <p:sldId id="314" r:id="rId4"/>
    <p:sldId id="293" r:id="rId5"/>
    <p:sldId id="295" r:id="rId6"/>
    <p:sldId id="267" r:id="rId7"/>
    <p:sldId id="304" r:id="rId8"/>
    <p:sldId id="308" r:id="rId9"/>
    <p:sldId id="309" r:id="rId10"/>
    <p:sldId id="310" r:id="rId11"/>
    <p:sldId id="264" r:id="rId12"/>
    <p:sldId id="320" r:id="rId13"/>
    <p:sldId id="311" r:id="rId14"/>
    <p:sldId id="312" r:id="rId15"/>
    <p:sldId id="313" r:id="rId16"/>
    <p:sldId id="316" r:id="rId17"/>
    <p:sldId id="315" r:id="rId18"/>
    <p:sldId id="317" r:id="rId19"/>
    <p:sldId id="318" r:id="rId20"/>
    <p:sldId id="291" r:id="rId21"/>
    <p:sldId id="307" r:id="rId22"/>
    <p:sldId id="273" r:id="rId23"/>
    <p:sldId id="321"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57C"/>
    <a:srgbClr val="007E39"/>
    <a:srgbClr val="DAA600"/>
    <a:srgbClr val="C495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68917" autoAdjust="0"/>
  </p:normalViewPr>
  <p:slideViewPr>
    <p:cSldViewPr>
      <p:cViewPr>
        <p:scale>
          <a:sx n="80" d="100"/>
          <a:sy n="80" d="100"/>
        </p:scale>
        <p:origin x="-768"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halshare\shared\public\City%20of%20Hermosa%20Beach\Scoping%20Assessment\survey%20results\SurveySummary_12192013_PersonalInformationRemoved.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2"/>
    </mc:Choice>
    <mc:Fallback>
      <c:style val="32"/>
    </mc:Fallback>
  </mc:AlternateContent>
  <c:chart>
    <c:autoTitleDeleted val="0"/>
    <c:plotArea>
      <c:layout>
        <c:manualLayout>
          <c:layoutTarget val="inner"/>
          <c:xMode val="edge"/>
          <c:yMode val="edge"/>
          <c:x val="0.46408039784500621"/>
          <c:y val="0.10111934537594565"/>
          <c:w val="0.49977054841828983"/>
          <c:h val="0.85966496834954453"/>
        </c:manualLayout>
      </c:layout>
      <c:barChart>
        <c:barDir val="bar"/>
        <c:grouping val="clustered"/>
        <c:varyColors val="0"/>
        <c:ser>
          <c:idx val="0"/>
          <c:order val="0"/>
          <c:invertIfNegative val="0"/>
          <c:cat>
            <c:strRef>
              <c:f>Sheet1!$A$2:$A$18</c:f>
              <c:strCache>
                <c:ptCount val="17"/>
                <c:pt idx="0">
                  <c:v>Potential impacts to the ocean or beach</c:v>
                </c:pt>
                <c:pt idx="1">
                  <c:v>Explosions/Spills/Accidents</c:v>
                </c:pt>
                <c:pt idx="2">
                  <c:v>Soil contamination</c:v>
                </c:pt>
                <c:pt idx="3">
                  <c:v>Odor</c:v>
                </c:pt>
                <c:pt idx="4">
                  <c:v>Air quality issues (e.g. particulate emissions)</c:v>
                </c:pt>
                <c:pt idx="5">
                  <c:v>Surface water/runoff contamination</c:v>
                </c:pt>
                <c:pt idx="6">
                  <c:v>Drinking water contamination</c:v>
                </c:pt>
                <c:pt idx="7">
                  <c:v>Truck traffic</c:v>
                </c:pt>
                <c:pt idx="8">
                  <c:v>Property values</c:v>
                </c:pt>
                <c:pt idx="9">
                  <c:v>Noise</c:v>
                </c:pt>
                <c:pt idx="10">
                  <c:v>Land subsidence (sinking)</c:v>
                </c:pt>
                <c:pt idx="11">
                  <c:v>Less access to community spaces (e.g., the greenbelt and parks)</c:v>
                </c:pt>
                <c:pt idx="12">
                  <c:v>Image of the City</c:v>
                </c:pt>
                <c:pt idx="13">
                  <c:v>Earthquakes</c:v>
                </c:pt>
                <c:pt idx="14">
                  <c:v>Vibration</c:v>
                </c:pt>
                <c:pt idx="15">
                  <c:v>Parking problems</c:v>
                </c:pt>
                <c:pt idx="16">
                  <c:v>Lights</c:v>
                </c:pt>
              </c:strCache>
            </c:strRef>
          </c:cat>
          <c:val>
            <c:numRef>
              <c:f>Sheet1!$B$2:$B$18</c:f>
              <c:numCache>
                <c:formatCode>0</c:formatCode>
                <c:ptCount val="17"/>
                <c:pt idx="0">
                  <c:v>259</c:v>
                </c:pt>
                <c:pt idx="1">
                  <c:v>254</c:v>
                </c:pt>
                <c:pt idx="2">
                  <c:v>249</c:v>
                </c:pt>
                <c:pt idx="3">
                  <c:v>248</c:v>
                </c:pt>
                <c:pt idx="4">
                  <c:v>247</c:v>
                </c:pt>
                <c:pt idx="5">
                  <c:v>244</c:v>
                </c:pt>
                <c:pt idx="6">
                  <c:v>234</c:v>
                </c:pt>
                <c:pt idx="7">
                  <c:v>230</c:v>
                </c:pt>
                <c:pt idx="8">
                  <c:v>223</c:v>
                </c:pt>
                <c:pt idx="9">
                  <c:v>220</c:v>
                </c:pt>
                <c:pt idx="10">
                  <c:v>212</c:v>
                </c:pt>
                <c:pt idx="11">
                  <c:v>210</c:v>
                </c:pt>
                <c:pt idx="12">
                  <c:v>210</c:v>
                </c:pt>
                <c:pt idx="13">
                  <c:v>207</c:v>
                </c:pt>
                <c:pt idx="14">
                  <c:v>204</c:v>
                </c:pt>
                <c:pt idx="15">
                  <c:v>195</c:v>
                </c:pt>
                <c:pt idx="16">
                  <c:v>177</c:v>
                </c:pt>
              </c:numCache>
            </c:numRef>
          </c:val>
        </c:ser>
        <c:dLbls>
          <c:showLegendKey val="0"/>
          <c:showVal val="0"/>
          <c:showCatName val="0"/>
          <c:showSerName val="0"/>
          <c:showPercent val="0"/>
          <c:showBubbleSize val="0"/>
        </c:dLbls>
        <c:gapWidth val="150"/>
        <c:axId val="144893056"/>
        <c:axId val="144894592"/>
      </c:barChart>
      <c:catAx>
        <c:axId val="144893056"/>
        <c:scaling>
          <c:orientation val="maxMin"/>
        </c:scaling>
        <c:delete val="0"/>
        <c:axPos val="l"/>
        <c:majorTickMark val="out"/>
        <c:minorTickMark val="none"/>
        <c:tickLblPos val="nextTo"/>
        <c:txPr>
          <a:bodyPr/>
          <a:lstStyle/>
          <a:p>
            <a:pPr>
              <a:defRPr b="1" cap="small" baseline="0"/>
            </a:pPr>
            <a:endParaRPr lang="en-US"/>
          </a:p>
        </c:txPr>
        <c:crossAx val="144894592"/>
        <c:crosses val="autoZero"/>
        <c:auto val="1"/>
        <c:lblAlgn val="ctr"/>
        <c:lblOffset val="100"/>
        <c:noMultiLvlLbl val="0"/>
      </c:catAx>
      <c:valAx>
        <c:axId val="144894592"/>
        <c:scaling>
          <c:orientation val="minMax"/>
        </c:scaling>
        <c:delete val="0"/>
        <c:axPos val="t"/>
        <c:title>
          <c:tx>
            <c:rich>
              <a:bodyPr/>
              <a:lstStyle/>
              <a:p>
                <a:pPr>
                  <a:defRPr/>
                </a:pPr>
                <a:r>
                  <a:rPr lang="en-US" cap="small" baseline="0"/>
                  <a:t>number of people who responded "very concerned"</a:t>
                </a:r>
              </a:p>
            </c:rich>
          </c:tx>
          <c:layout/>
          <c:overlay val="0"/>
        </c:title>
        <c:numFmt formatCode="0" sourceLinked="1"/>
        <c:majorTickMark val="out"/>
        <c:minorTickMark val="none"/>
        <c:tickLblPos val="nextTo"/>
        <c:crossAx val="144893056"/>
        <c:crosses val="autoZero"/>
        <c:crossBetween val="between"/>
      </c:valAx>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102383A-F4DF-4DE7-B154-218F2521D21D}" type="datetimeFigureOut">
              <a:rPr lang="en-US" smtClean="0"/>
              <a:t>6/17/2015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5D746B-4EAD-4E41-BEF0-255235730AFE}" type="slidenum">
              <a:rPr lang="en-US" smtClean="0"/>
              <a:t>‹#›</a:t>
            </a:fld>
            <a:endParaRPr lang="en-US"/>
          </a:p>
        </p:txBody>
      </p:sp>
    </p:spTree>
    <p:extLst>
      <p:ext uri="{BB962C8B-B14F-4D97-AF65-F5344CB8AC3E}">
        <p14:creationId xmlns:p14="http://schemas.microsoft.com/office/powerpoint/2010/main" val="15789379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FBEED4-F8B4-412D-B47C-C095091657D7}" type="datetimeFigureOut">
              <a:rPr lang="en-US" smtClean="0"/>
              <a:t>6/17/2015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E04720-4EDA-4030-B2CA-BF45A7EA9A14}" type="slidenum">
              <a:rPr lang="en-US" smtClean="0"/>
              <a:t>‹#›</a:t>
            </a:fld>
            <a:endParaRPr lang="en-US"/>
          </a:p>
        </p:txBody>
      </p:sp>
    </p:spTree>
    <p:extLst>
      <p:ext uri="{BB962C8B-B14F-4D97-AF65-F5344CB8AC3E}">
        <p14:creationId xmlns:p14="http://schemas.microsoft.com/office/powerpoint/2010/main" val="4147719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HIA Report: Info</a:t>
            </a:r>
            <a:r>
              <a:rPr lang="en-US" sz="1200" kern="1200" baseline="0" dirty="0" smtClean="0">
                <a:solidFill>
                  <a:schemeClr val="tx1"/>
                </a:solidFill>
                <a:effectLst/>
                <a:latin typeface="+mn-lt"/>
                <a:ea typeface="+mn-ea"/>
                <a:cs typeface="+mn-cs"/>
              </a:rPr>
              <a:t> on meetings, times meetings were held, and number of people attending!!!!</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A4CE928-E597-499B-BA27-A9CBCCE90EC8}" type="slidenum">
              <a:rPr lang="en-US" smtClean="0"/>
              <a:t>1</a:t>
            </a:fld>
            <a:endParaRPr lang="en-US"/>
          </a:p>
        </p:txBody>
      </p:sp>
    </p:spTree>
    <p:extLst>
      <p:ext uri="{BB962C8B-B14F-4D97-AF65-F5344CB8AC3E}">
        <p14:creationId xmlns:p14="http://schemas.microsoft.com/office/powerpoint/2010/main" val="15259569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Open house was on a</a:t>
            </a:r>
            <a:r>
              <a:rPr lang="en-US" baseline="0" dirty="0" smtClean="0"/>
              <a:t> Saturday 9 am to 2 pm, at a Community Center which is centrally located and walkable from anywhere in the City</a:t>
            </a:r>
            <a:endParaRPr lang="en-US" dirty="0" smtClean="0"/>
          </a:p>
          <a:p>
            <a:endParaRPr lang="en-US" dirty="0" smtClean="0"/>
          </a:p>
          <a:p>
            <a:r>
              <a:rPr lang="en-US" sz="1200" b="0" i="0" u="none" strike="noStrike" kern="1200" baseline="0" dirty="0" smtClean="0">
                <a:solidFill>
                  <a:schemeClr val="tx1"/>
                </a:solidFill>
                <a:latin typeface="+mn-lt"/>
                <a:ea typeface="+mn-ea"/>
                <a:cs typeface="+mn-cs"/>
              </a:rPr>
              <a:t>An HIA scoping meeting was held to elicit community feedback regarding potential health concerns of interest. The HIA public scoping meeting was held on a weeknight from 7 pm to 10 pm at the Community Theater located in the center of town. To accommodate those who were unable to attend in person, the scoping meeting was broadcast on a local television station and the videotape posted on the City website. Following the scoping meeting, public comments (both written and oral) were Received.  The scoping meeting was facilitated by City Staff and was well-attended (approximately 400 people).</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All public opportunities for engagement were advertised to the community via multiple outlets including postcard mailers, announcements in the local newspaper, banners in public spaces, and e-mail blasts to the City mailing list.</a:t>
            </a:r>
            <a:endParaRPr lang="en-US" dirty="0" smtClean="0"/>
          </a:p>
        </p:txBody>
      </p:sp>
      <p:sp>
        <p:nvSpPr>
          <p:cNvPr id="4" name="Slide Number Placeholder 3"/>
          <p:cNvSpPr>
            <a:spLocks noGrp="1"/>
          </p:cNvSpPr>
          <p:nvPr>
            <p:ph type="sldNum" sz="quarter" idx="10"/>
          </p:nvPr>
        </p:nvSpPr>
        <p:spPr/>
        <p:txBody>
          <a:bodyPr/>
          <a:lstStyle/>
          <a:p>
            <a:fld id="{D0E04720-4EDA-4030-B2CA-BF45A7EA9A14}" type="slidenum">
              <a:rPr lang="en-US" smtClean="0"/>
              <a:t>10</a:t>
            </a:fld>
            <a:endParaRPr lang="en-US"/>
          </a:p>
        </p:txBody>
      </p:sp>
    </p:spTree>
    <p:extLst>
      <p:ext uri="{BB962C8B-B14F-4D97-AF65-F5344CB8AC3E}">
        <p14:creationId xmlns:p14="http://schemas.microsoft.com/office/powerpoint/2010/main" val="11790496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Allowed for a ranking of project-related health concerns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Online survey appropriate for limited time and resources Combination of close-ended and open-ended responses</a:t>
            </a:r>
          </a:p>
          <a:p>
            <a:endParaRPr lang="en-US" dirty="0" smtClean="0"/>
          </a:p>
          <a:p>
            <a:r>
              <a:rPr lang="en-US" sz="1200" kern="1200" dirty="0" smtClean="0">
                <a:solidFill>
                  <a:schemeClr val="tx1"/>
                </a:solidFill>
                <a:effectLst/>
                <a:latin typeface="+mn-lt"/>
                <a:ea typeface="+mn-ea"/>
                <a:cs typeface="+mn-cs"/>
              </a:rPr>
              <a:t>The issues of most concern include explosions/spills, impacts to the ocean or beach, soil contamination, air quality, odor and surface water contamination.  Possible vibration impacts, parking problems and lights are also priority issues, but overall concern is lower relative to other issues.  A total of 73 survey participants also specified other areas of concern that are not listed in Table 3-1.  Among the most common free response answers, concerns include hydrogen sulfide, cancer, traffic accidents, and sensitivity of children to environmental exposures. </a:t>
            </a:r>
            <a:endParaRPr lang="en-US" dirty="0"/>
          </a:p>
        </p:txBody>
      </p:sp>
      <p:sp>
        <p:nvSpPr>
          <p:cNvPr id="4" name="Slide Number Placeholder 3"/>
          <p:cNvSpPr>
            <a:spLocks noGrp="1"/>
          </p:cNvSpPr>
          <p:nvPr>
            <p:ph type="sldNum" sz="quarter" idx="10"/>
          </p:nvPr>
        </p:nvSpPr>
        <p:spPr/>
        <p:txBody>
          <a:bodyPr/>
          <a:lstStyle/>
          <a:p>
            <a:fld id="{D0E04720-4EDA-4030-B2CA-BF45A7EA9A14}" type="slidenum">
              <a:rPr lang="en-US" smtClean="0"/>
              <a:t>11</a:t>
            </a:fld>
            <a:endParaRPr lang="en-US"/>
          </a:p>
        </p:txBody>
      </p:sp>
    </p:spTree>
    <p:extLst>
      <p:ext uri="{BB962C8B-B14F-4D97-AF65-F5344CB8AC3E}">
        <p14:creationId xmlns:p14="http://schemas.microsoft.com/office/powerpoint/2010/main" val="22126834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Emphasis on community livability </a:t>
            </a:r>
            <a:endParaRPr lang="en-US" dirty="0"/>
          </a:p>
        </p:txBody>
      </p:sp>
      <p:sp>
        <p:nvSpPr>
          <p:cNvPr id="4" name="Slide Number Placeholder 3"/>
          <p:cNvSpPr>
            <a:spLocks noGrp="1"/>
          </p:cNvSpPr>
          <p:nvPr>
            <p:ph type="sldNum" sz="quarter" idx="10"/>
          </p:nvPr>
        </p:nvSpPr>
        <p:spPr/>
        <p:txBody>
          <a:bodyPr/>
          <a:lstStyle/>
          <a:p>
            <a:fld id="{D0E04720-4EDA-4030-B2CA-BF45A7EA9A14}" type="slidenum">
              <a:rPr lang="en-US" smtClean="0"/>
              <a:t>12</a:t>
            </a:fld>
            <a:endParaRPr lang="en-US"/>
          </a:p>
        </p:txBody>
      </p:sp>
    </p:spTree>
    <p:extLst>
      <p:ext uri="{BB962C8B-B14F-4D97-AF65-F5344CB8AC3E}">
        <p14:creationId xmlns:p14="http://schemas.microsoft.com/office/powerpoint/2010/main" val="11790496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The City formed a</a:t>
            </a:r>
            <a:r>
              <a:rPr lang="en-US" sz="1200" b="0" i="0" u="none" strike="noStrike" kern="1200" baseline="0" dirty="0" smtClean="0">
                <a:solidFill>
                  <a:schemeClr val="tx1"/>
                </a:solidFill>
                <a:latin typeface="+mn-lt"/>
                <a:ea typeface="+mn-ea"/>
                <a:cs typeface="+mn-cs"/>
              </a:rPr>
              <a:t> quality of life committee as part a process of facilitating communication between key residents and the City on a number of large decisions (including the proposed Project).</a:t>
            </a:r>
          </a:p>
          <a:p>
            <a:r>
              <a:rPr lang="en-US" sz="1200" dirty="0" smtClean="0"/>
              <a:t>NOISE: Two types of sounds (wind chimes and foghorns) are heard frequently in the neighborhood and do not cause annoyance</a:t>
            </a:r>
          </a:p>
          <a:p>
            <a:pPr marL="0" indent="0">
              <a:buNone/>
            </a:pPr>
            <a:r>
              <a:rPr lang="en-US" sz="1200" dirty="0" smtClean="0"/>
              <a:t>GREEN SPACES: Desire to increase children’s beach play areas </a:t>
            </a:r>
          </a:p>
          <a:p>
            <a:pPr marL="0" indent="0">
              <a:buNone/>
            </a:pPr>
            <a:r>
              <a:rPr lang="en-US" sz="1200" dirty="0" smtClean="0"/>
              <a:t>EDUCATION: Parents and teachers work in a collaborative environment that is supportive of students</a:t>
            </a:r>
          </a:p>
        </p:txBody>
      </p:sp>
      <p:sp>
        <p:nvSpPr>
          <p:cNvPr id="4" name="Slide Number Placeholder 3"/>
          <p:cNvSpPr>
            <a:spLocks noGrp="1"/>
          </p:cNvSpPr>
          <p:nvPr>
            <p:ph type="sldNum" sz="quarter" idx="10"/>
          </p:nvPr>
        </p:nvSpPr>
        <p:spPr/>
        <p:txBody>
          <a:bodyPr/>
          <a:lstStyle/>
          <a:p>
            <a:fld id="{D0E04720-4EDA-4030-B2CA-BF45A7EA9A14}" type="slidenum">
              <a:rPr lang="en-US" smtClean="0"/>
              <a:t>13</a:t>
            </a:fld>
            <a:endParaRPr lang="en-US"/>
          </a:p>
        </p:txBody>
      </p:sp>
    </p:spTree>
    <p:extLst>
      <p:ext uri="{BB962C8B-B14F-4D97-AF65-F5344CB8AC3E}">
        <p14:creationId xmlns:p14="http://schemas.microsoft.com/office/powerpoint/2010/main" val="11790496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Draft and final reports were disseminated to the community via the web and paper copies available too</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All public opportunities for engagement were advertised to the community via multiple outlets including postcard mailers, announcements in the local newspaper, banners in public spaces,</a:t>
            </a:r>
          </a:p>
          <a:p>
            <a:r>
              <a:rPr lang="en-US" sz="1200" b="0" i="0" u="none" strike="noStrike" kern="1200" baseline="0" dirty="0" smtClean="0">
                <a:solidFill>
                  <a:schemeClr val="tx1"/>
                </a:solidFill>
                <a:latin typeface="+mn-lt"/>
                <a:ea typeface="+mn-ea"/>
                <a:cs typeface="+mn-cs"/>
              </a:rPr>
              <a:t>and e-mail blasts to the City mailing list.</a:t>
            </a:r>
            <a:endParaRPr lang="en-US" dirty="0">
              <a:latin typeface="Times" charset="0"/>
            </a:endParaRPr>
          </a:p>
        </p:txBody>
      </p:sp>
      <p:sp>
        <p:nvSpPr>
          <p:cNvPr id="4" name="Slide Number Placeholder 3"/>
          <p:cNvSpPr>
            <a:spLocks noGrp="1"/>
          </p:cNvSpPr>
          <p:nvPr>
            <p:ph type="sldNum" sz="quarter" idx="10"/>
          </p:nvPr>
        </p:nvSpPr>
        <p:spPr/>
        <p:txBody>
          <a:bodyPr/>
          <a:lstStyle/>
          <a:p>
            <a:fld id="{D0E04720-4EDA-4030-B2CA-BF45A7EA9A14}" type="slidenum">
              <a:rPr lang="en-US" smtClean="0"/>
              <a:t>14</a:t>
            </a:fld>
            <a:endParaRPr lang="en-US"/>
          </a:p>
        </p:txBody>
      </p:sp>
    </p:spTree>
    <p:extLst>
      <p:ext uri="{BB962C8B-B14F-4D97-AF65-F5344CB8AC3E}">
        <p14:creationId xmlns:p14="http://schemas.microsoft.com/office/powerpoint/2010/main" val="11790496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E04720-4EDA-4030-B2CA-BF45A7EA9A14}" type="slidenum">
              <a:rPr lang="en-US" smtClean="0"/>
              <a:t>15</a:t>
            </a:fld>
            <a:endParaRPr lang="en-US"/>
          </a:p>
        </p:txBody>
      </p:sp>
    </p:spTree>
    <p:extLst>
      <p:ext uri="{BB962C8B-B14F-4D97-AF65-F5344CB8AC3E}">
        <p14:creationId xmlns:p14="http://schemas.microsoft.com/office/powerpoint/2010/main" val="30873107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In some populations or cultures, it can take a longer period of time to develop a</a:t>
            </a:r>
          </a:p>
          <a:p>
            <a:r>
              <a:rPr lang="en-US" sz="1200" b="0" i="0" u="none" strike="noStrike" kern="1200" baseline="0" dirty="0" smtClean="0">
                <a:solidFill>
                  <a:schemeClr val="tx1"/>
                </a:solidFill>
                <a:latin typeface="+mn-lt"/>
                <a:ea typeface="+mn-ea"/>
                <a:cs typeface="+mn-cs"/>
              </a:rPr>
              <a:t>relationship of trust. Stakeholders may themselves be uninterested in participating</a:t>
            </a:r>
          </a:p>
          <a:p>
            <a:r>
              <a:rPr lang="en-US" sz="1200" b="0" i="0" u="none" strike="noStrike" kern="1200" baseline="0" dirty="0" smtClean="0">
                <a:solidFill>
                  <a:schemeClr val="tx1"/>
                </a:solidFill>
                <a:latin typeface="+mn-lt"/>
                <a:ea typeface="+mn-ea"/>
                <a:cs typeface="+mn-cs"/>
              </a:rPr>
              <a:t>because of either burnout or mistrust.</a:t>
            </a:r>
            <a:endParaRPr lang="en-US" dirty="0"/>
          </a:p>
        </p:txBody>
      </p:sp>
      <p:sp>
        <p:nvSpPr>
          <p:cNvPr id="4" name="Slide Number Placeholder 3"/>
          <p:cNvSpPr>
            <a:spLocks noGrp="1"/>
          </p:cNvSpPr>
          <p:nvPr>
            <p:ph type="sldNum" sz="quarter" idx="10"/>
          </p:nvPr>
        </p:nvSpPr>
        <p:spPr/>
        <p:txBody>
          <a:bodyPr/>
          <a:lstStyle/>
          <a:p>
            <a:fld id="{D0E04720-4EDA-4030-B2CA-BF45A7EA9A14}" type="slidenum">
              <a:rPr lang="en-US" smtClean="0"/>
              <a:t>16</a:t>
            </a:fld>
            <a:endParaRPr lang="en-US"/>
          </a:p>
        </p:txBody>
      </p:sp>
    </p:spTree>
    <p:extLst>
      <p:ext uri="{BB962C8B-B14F-4D97-AF65-F5344CB8AC3E}">
        <p14:creationId xmlns:p14="http://schemas.microsoft.com/office/powerpoint/2010/main" val="11790496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Know your audience</a:t>
            </a:r>
            <a:endParaRPr lang="en-US" dirty="0"/>
          </a:p>
        </p:txBody>
      </p:sp>
      <p:sp>
        <p:nvSpPr>
          <p:cNvPr id="4" name="Slide Number Placeholder 3"/>
          <p:cNvSpPr>
            <a:spLocks noGrp="1"/>
          </p:cNvSpPr>
          <p:nvPr>
            <p:ph type="sldNum" sz="quarter" idx="10"/>
          </p:nvPr>
        </p:nvSpPr>
        <p:spPr/>
        <p:txBody>
          <a:bodyPr/>
          <a:lstStyle/>
          <a:p>
            <a:fld id="{D0E04720-4EDA-4030-B2CA-BF45A7EA9A14}" type="slidenum">
              <a:rPr lang="en-US" smtClean="0"/>
              <a:t>17</a:t>
            </a:fld>
            <a:endParaRPr lang="en-US"/>
          </a:p>
        </p:txBody>
      </p:sp>
    </p:spTree>
    <p:extLst>
      <p:ext uri="{BB962C8B-B14F-4D97-AF65-F5344CB8AC3E}">
        <p14:creationId xmlns:p14="http://schemas.microsoft.com/office/powerpoint/2010/main" val="11790496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a:t>
            </a:r>
            <a:r>
              <a:rPr lang="en-US" baseline="0" dirty="0" smtClean="0"/>
              <a:t> people are visual learners, not auditory learners</a:t>
            </a:r>
            <a:endParaRPr lang="en-US" dirty="0"/>
          </a:p>
        </p:txBody>
      </p:sp>
      <p:sp>
        <p:nvSpPr>
          <p:cNvPr id="4" name="Slide Number Placeholder 3"/>
          <p:cNvSpPr>
            <a:spLocks noGrp="1"/>
          </p:cNvSpPr>
          <p:nvPr>
            <p:ph type="sldNum" sz="quarter" idx="10"/>
          </p:nvPr>
        </p:nvSpPr>
        <p:spPr/>
        <p:txBody>
          <a:bodyPr/>
          <a:lstStyle/>
          <a:p>
            <a:fld id="{D0E04720-4EDA-4030-B2CA-BF45A7EA9A14}" type="slidenum">
              <a:rPr lang="en-US" smtClean="0"/>
              <a:t>18</a:t>
            </a:fld>
            <a:endParaRPr lang="en-US"/>
          </a:p>
        </p:txBody>
      </p:sp>
    </p:spTree>
    <p:extLst>
      <p:ext uri="{BB962C8B-B14F-4D97-AF65-F5344CB8AC3E}">
        <p14:creationId xmlns:p14="http://schemas.microsoft.com/office/powerpoint/2010/main" val="11790496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Contextual elements that are important to consider include available time of stakeholders, language and literacy</a:t>
            </a:r>
          </a:p>
          <a:p>
            <a:r>
              <a:rPr lang="en-US" sz="1200" b="0" i="0" u="none" strike="noStrike" kern="1200" baseline="0" dirty="0" smtClean="0">
                <a:solidFill>
                  <a:schemeClr val="tx1"/>
                </a:solidFill>
                <a:latin typeface="+mn-lt"/>
                <a:ea typeface="+mn-ea"/>
                <a:cs typeface="+mn-cs"/>
              </a:rPr>
              <a:t>constraints, cultural nuances, community centers for meetings, etc.</a:t>
            </a:r>
            <a:endParaRPr lang="en-US" dirty="0"/>
          </a:p>
        </p:txBody>
      </p:sp>
      <p:sp>
        <p:nvSpPr>
          <p:cNvPr id="4" name="Slide Number Placeholder 3"/>
          <p:cNvSpPr>
            <a:spLocks noGrp="1"/>
          </p:cNvSpPr>
          <p:nvPr>
            <p:ph type="sldNum" sz="quarter" idx="10"/>
          </p:nvPr>
        </p:nvSpPr>
        <p:spPr/>
        <p:txBody>
          <a:bodyPr/>
          <a:lstStyle/>
          <a:p>
            <a:fld id="{D0E04720-4EDA-4030-B2CA-BF45A7EA9A14}" type="slidenum">
              <a:rPr lang="en-US" smtClean="0"/>
              <a:t>19</a:t>
            </a:fld>
            <a:endParaRPr lang="en-US"/>
          </a:p>
        </p:txBody>
      </p:sp>
    </p:spTree>
    <p:extLst>
      <p:ext uri="{BB962C8B-B14F-4D97-AF65-F5344CB8AC3E}">
        <p14:creationId xmlns:p14="http://schemas.microsoft.com/office/powerpoint/2010/main" val="1179049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E04720-4EDA-4030-B2CA-BF45A7EA9A14}" type="slidenum">
              <a:rPr lang="en-US" smtClean="0"/>
              <a:t>2</a:t>
            </a:fld>
            <a:endParaRPr lang="en-US"/>
          </a:p>
        </p:txBody>
      </p:sp>
    </p:spTree>
    <p:extLst>
      <p:ext uri="{BB962C8B-B14F-4D97-AF65-F5344CB8AC3E}">
        <p14:creationId xmlns:p14="http://schemas.microsoft.com/office/powerpoint/2010/main" val="7419945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Local data is also</a:t>
            </a:r>
            <a:r>
              <a:rPr lang="en-US" baseline="0" dirty="0" smtClean="0"/>
              <a:t> important and community was able to provide a unique perspective that may have been missed</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If all groups are not open to the HIA process then the outcome won’t reflect issues of all the stakeholders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Note that in this</a:t>
            </a:r>
            <a:r>
              <a:rPr lang="en-US" sz="1200" baseline="0" dirty="0" smtClean="0"/>
              <a:t> example a lot of time and resources were dedicated to stakeholder engagement</a:t>
            </a:r>
            <a:r>
              <a:rPr lang="en-US" sz="1200" dirty="0" smtClean="0"/>
              <a:t> – but it was shared</a:t>
            </a:r>
            <a:r>
              <a:rPr lang="en-US" sz="1200" baseline="0" dirty="0" smtClean="0"/>
              <a:t> with the 2 other studies</a:t>
            </a: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Stakeholder participation is most successful when all groups and interests are able to meaningfully influence the process and outcome</a:t>
            </a:r>
          </a:p>
        </p:txBody>
      </p:sp>
      <p:sp>
        <p:nvSpPr>
          <p:cNvPr id="4" name="Slide Number Placeholder 3"/>
          <p:cNvSpPr>
            <a:spLocks noGrp="1"/>
          </p:cNvSpPr>
          <p:nvPr>
            <p:ph type="sldNum" sz="quarter" idx="10"/>
          </p:nvPr>
        </p:nvSpPr>
        <p:spPr/>
        <p:txBody>
          <a:bodyPr/>
          <a:lstStyle/>
          <a:p>
            <a:fld id="{D0E04720-4EDA-4030-B2CA-BF45A7EA9A14}" type="slidenum">
              <a:rPr lang="en-US" smtClean="0"/>
              <a:t>20</a:t>
            </a:fld>
            <a:endParaRPr lang="en-US"/>
          </a:p>
        </p:txBody>
      </p:sp>
    </p:spTree>
    <p:extLst>
      <p:ext uri="{BB962C8B-B14F-4D97-AF65-F5344CB8AC3E}">
        <p14:creationId xmlns:p14="http://schemas.microsoft.com/office/powerpoint/2010/main" val="6513101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Ultimately the measure was voted down</a:t>
            </a:r>
            <a:endParaRPr lang="en-US" dirty="0"/>
          </a:p>
        </p:txBody>
      </p:sp>
      <p:sp>
        <p:nvSpPr>
          <p:cNvPr id="4" name="Slide Number Placeholder 3"/>
          <p:cNvSpPr>
            <a:spLocks noGrp="1"/>
          </p:cNvSpPr>
          <p:nvPr>
            <p:ph type="sldNum" sz="quarter" idx="10"/>
          </p:nvPr>
        </p:nvSpPr>
        <p:spPr/>
        <p:txBody>
          <a:bodyPr/>
          <a:lstStyle/>
          <a:p>
            <a:pPr>
              <a:defRPr/>
            </a:pPr>
            <a:fld id="{63BDC4E3-CEAC-4266-A04E-2DB6BC722161}" type="slidenum">
              <a:rPr lang="en-CA" smtClean="0"/>
              <a:pPr>
                <a:defRPr/>
              </a:pPr>
              <a:t>21</a:t>
            </a:fld>
            <a:endParaRPr lang="en-CA"/>
          </a:p>
        </p:txBody>
      </p:sp>
    </p:spTree>
    <p:extLst>
      <p:ext uri="{BB962C8B-B14F-4D97-AF65-F5344CB8AC3E}">
        <p14:creationId xmlns:p14="http://schemas.microsoft.com/office/powerpoint/2010/main" val="39219604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E04720-4EDA-4030-B2CA-BF45A7EA9A14}" type="slidenum">
              <a:rPr lang="en-US" smtClean="0"/>
              <a:t>22</a:t>
            </a:fld>
            <a:endParaRPr lang="en-US"/>
          </a:p>
        </p:txBody>
      </p:sp>
    </p:spTree>
    <p:extLst>
      <p:ext uri="{BB962C8B-B14F-4D97-AF65-F5344CB8AC3E}">
        <p14:creationId xmlns:p14="http://schemas.microsoft.com/office/powerpoint/2010/main" val="39413381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smtClean="0"/>
          </a:p>
        </p:txBody>
      </p:sp>
      <p:sp>
        <p:nvSpPr>
          <p:cNvPr id="4" name="Slide Number Placeholder 3"/>
          <p:cNvSpPr>
            <a:spLocks noGrp="1"/>
          </p:cNvSpPr>
          <p:nvPr>
            <p:ph type="sldNum" sz="quarter" idx="10"/>
          </p:nvPr>
        </p:nvSpPr>
        <p:spPr/>
        <p:txBody>
          <a:bodyPr/>
          <a:lstStyle/>
          <a:p>
            <a:fld id="{D0E04720-4EDA-4030-B2CA-BF45A7EA9A14}" type="slidenum">
              <a:rPr lang="en-US" smtClean="0"/>
              <a:t>23</a:t>
            </a:fld>
            <a:endParaRPr lang="en-US"/>
          </a:p>
        </p:txBody>
      </p:sp>
    </p:spTree>
    <p:extLst>
      <p:ext uri="{BB962C8B-B14F-4D97-AF65-F5344CB8AC3E}">
        <p14:creationId xmlns:p14="http://schemas.microsoft.com/office/powerpoint/2010/main" val="651310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Each HIA should have a specific engagement and participation approach that utilizes available participatory or deliberative methods suitable to the needs of stakeholders and  context</a:t>
            </a:r>
          </a:p>
          <a:p>
            <a:endParaRPr lang="en-US" dirty="0" smtClean="0"/>
          </a:p>
          <a:p>
            <a:r>
              <a:rPr lang="en-US" dirty="0" smtClean="0"/>
              <a:t>Guidance on when, how, and to what extent should communities be involved is limited </a:t>
            </a:r>
          </a:p>
          <a:p>
            <a:pPr lvl="1"/>
            <a:r>
              <a:rPr lang="en-US" dirty="0" smtClean="0"/>
              <a:t>Best Practices for Stakeholder Participation in Health Impact Assessments (March 2012)</a:t>
            </a:r>
          </a:p>
          <a:p>
            <a:endParaRPr lang="en-US" dirty="0" smtClean="0"/>
          </a:p>
          <a:p>
            <a:r>
              <a:rPr lang="en-US" sz="1200" kern="1200" dirty="0" smtClean="0">
                <a:solidFill>
                  <a:schemeClr val="tx1"/>
                </a:solidFill>
                <a:effectLst/>
                <a:latin typeface="+mn-lt"/>
                <a:ea typeface="+mn-ea"/>
                <a:cs typeface="+mn-cs"/>
              </a:rPr>
              <a:t>Stakeholder engagement is widely recognized as a fundamental element of Health Impact Assessment</a:t>
            </a:r>
          </a:p>
          <a:p>
            <a:r>
              <a:rPr lang="en-US" sz="1200" kern="1200" dirty="0" smtClean="0">
                <a:solidFill>
                  <a:schemeClr val="tx1"/>
                </a:solidFill>
                <a:effectLst/>
                <a:latin typeface="+mn-lt"/>
                <a:ea typeface="+mn-ea"/>
                <a:cs typeface="+mn-cs"/>
              </a:rPr>
              <a:t>(HIA) but the extent of stakeholder engagement varies widely in HIA practice. </a:t>
            </a:r>
          </a:p>
          <a:p>
            <a:endParaRPr lang="en-US" dirty="0"/>
          </a:p>
        </p:txBody>
      </p:sp>
      <p:sp>
        <p:nvSpPr>
          <p:cNvPr id="4" name="Slide Number Placeholder 3"/>
          <p:cNvSpPr>
            <a:spLocks noGrp="1"/>
          </p:cNvSpPr>
          <p:nvPr>
            <p:ph type="sldNum" sz="quarter" idx="10"/>
          </p:nvPr>
        </p:nvSpPr>
        <p:spPr/>
        <p:txBody>
          <a:bodyPr/>
          <a:lstStyle/>
          <a:p>
            <a:fld id="{D0E04720-4EDA-4030-B2CA-BF45A7EA9A14}" type="slidenum">
              <a:rPr lang="en-US" smtClean="0"/>
              <a:t>3</a:t>
            </a:fld>
            <a:endParaRPr lang="en-US"/>
          </a:p>
        </p:txBody>
      </p:sp>
    </p:spTree>
    <p:extLst>
      <p:ext uri="{BB962C8B-B14F-4D97-AF65-F5344CB8AC3E}">
        <p14:creationId xmlns:p14="http://schemas.microsoft.com/office/powerpoint/2010/main" val="7419945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200"/>
              </a:spcBef>
            </a:pPr>
            <a:r>
              <a:rPr lang="en-US" sz="1200" u="sng" dirty="0" smtClean="0"/>
              <a:t>Phase 1</a:t>
            </a:r>
            <a:r>
              <a:rPr lang="en-US" sz="1200" dirty="0" smtClean="0"/>
              <a:t>: Site Preparation (6 months) – Demolition and construction, including installation of &gt;30 </a:t>
            </a:r>
            <a:r>
              <a:rPr lang="en-US" sz="1200" dirty="0" err="1" smtClean="0"/>
              <a:t>ft</a:t>
            </a:r>
            <a:r>
              <a:rPr lang="en-US" sz="1200" dirty="0" smtClean="0"/>
              <a:t> sound attenuation wall</a:t>
            </a:r>
          </a:p>
          <a:p>
            <a:pPr>
              <a:spcBef>
                <a:spcPts val="1200"/>
              </a:spcBef>
            </a:pPr>
            <a:r>
              <a:rPr lang="en-US" sz="1200" u="sng" dirty="0" smtClean="0"/>
              <a:t>Phase 2</a:t>
            </a:r>
            <a:r>
              <a:rPr lang="en-US" sz="1200" dirty="0" smtClean="0"/>
              <a:t>: Oil Drilling &amp; Testing (1 year) - Conduct tests on 3 wells to determine productivity and economic viability </a:t>
            </a:r>
          </a:p>
          <a:p>
            <a:pPr>
              <a:spcBef>
                <a:spcPts val="1200"/>
              </a:spcBef>
            </a:pPr>
            <a:r>
              <a:rPr lang="en-US" sz="1200" u="sng" dirty="0" smtClean="0"/>
              <a:t>Phase 3</a:t>
            </a:r>
            <a:r>
              <a:rPr lang="en-US" sz="1200" dirty="0" smtClean="0"/>
              <a:t>: Final Design &amp; Construction (1.5 years):  Utilize the information collected in Phase 2 to create a final drilling program, prepare site, and construct production facilities/pipelines</a:t>
            </a:r>
          </a:p>
          <a:p>
            <a:pPr>
              <a:spcBef>
                <a:spcPts val="1200"/>
              </a:spcBef>
            </a:pPr>
            <a:r>
              <a:rPr lang="en-US" sz="1200" u="sng" dirty="0" smtClean="0"/>
              <a:t>Phase 4</a:t>
            </a:r>
            <a:r>
              <a:rPr lang="en-US" sz="1200" dirty="0" smtClean="0"/>
              <a:t>: Development Drilling &amp; Operation (2.5 years drilling + ongoing operation for ~30 years):   Drill additional 30 wells production up to 8,000 barrels/day crude oil</a:t>
            </a:r>
          </a:p>
          <a:p>
            <a:endParaRPr lang="en-US" dirty="0"/>
          </a:p>
        </p:txBody>
      </p:sp>
      <p:sp>
        <p:nvSpPr>
          <p:cNvPr id="4" name="Slide Number Placeholder 3"/>
          <p:cNvSpPr>
            <a:spLocks noGrp="1"/>
          </p:cNvSpPr>
          <p:nvPr>
            <p:ph type="sldNum" sz="quarter" idx="10"/>
          </p:nvPr>
        </p:nvSpPr>
        <p:spPr/>
        <p:txBody>
          <a:bodyPr/>
          <a:lstStyle/>
          <a:p>
            <a:fld id="{D0E04720-4EDA-4030-B2CA-BF45A7EA9A14}" type="slidenum">
              <a:rPr lang="en-US" smtClean="0"/>
              <a:t>4</a:t>
            </a:fld>
            <a:endParaRPr lang="en-US"/>
          </a:p>
        </p:txBody>
      </p:sp>
    </p:spTree>
    <p:extLst>
      <p:ext uri="{BB962C8B-B14F-4D97-AF65-F5344CB8AC3E}">
        <p14:creationId xmlns:p14="http://schemas.microsoft.com/office/powerpoint/2010/main" val="10130893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Reputation for being a small scenic town/friendly beach community (~20,000 </a:t>
            </a:r>
            <a:r>
              <a:rPr lang="en-US" dirty="0" err="1" smtClean="0"/>
              <a:t>ppl</a:t>
            </a:r>
            <a:r>
              <a:rPr lang="en-US" dirty="0" smtClean="0"/>
              <a:t>)</a:t>
            </a:r>
          </a:p>
          <a:p>
            <a:r>
              <a:rPr lang="en-US" dirty="0" smtClean="0"/>
              <a:t>Clean streets, parks, and beaches  </a:t>
            </a:r>
          </a:p>
          <a:p>
            <a:r>
              <a:rPr lang="en-US" dirty="0" smtClean="0"/>
              <a:t>Health conscious community that values exercising and spending time outdoors (surfing and volleyball!)</a:t>
            </a:r>
          </a:p>
          <a:p>
            <a:r>
              <a:rPr lang="en-US" dirty="0" smtClean="0"/>
              <a:t>Accessible city government with active citizen involvement </a:t>
            </a:r>
          </a:p>
          <a:p>
            <a:r>
              <a:rPr lang="en-US" dirty="0" smtClean="0"/>
              <a:t>Safe environment, low crime rate</a:t>
            </a:r>
          </a:p>
          <a:p>
            <a:r>
              <a:rPr lang="en-US" dirty="0" smtClean="0"/>
              <a:t>Known for green/sustainable activities and carbon neutral goal</a:t>
            </a:r>
          </a:p>
          <a:p>
            <a:r>
              <a:rPr lang="en-US" dirty="0" smtClean="0"/>
              <a:t>Schools have a high reputation and benefit from community involvement (residents</a:t>
            </a:r>
            <a:r>
              <a:rPr lang="en-US" baseline="0" dirty="0" smtClean="0"/>
              <a:t> have high educational attainment -75% college grads)</a:t>
            </a:r>
            <a:endParaRPr lang="en-US" dirty="0" smtClean="0"/>
          </a:p>
          <a:p>
            <a:r>
              <a:rPr lang="en-US" dirty="0" smtClean="0"/>
              <a:t>Bars that attract party crowds at night</a:t>
            </a:r>
          </a:p>
          <a:p>
            <a:endParaRPr lang="en-US" dirty="0" smtClean="0"/>
          </a:p>
          <a:p>
            <a:pPr>
              <a:spcBef>
                <a:spcPts val="1680"/>
              </a:spcBef>
            </a:pPr>
            <a:r>
              <a:rPr lang="en-CA" sz="2000" dirty="0" smtClean="0">
                <a:latin typeface="Arial" panose="020B0604020202020204" pitchFamily="34" charset="0"/>
                <a:cs typeface="Arial" panose="020B0604020202020204" pitchFamily="34" charset="0"/>
              </a:rPr>
              <a:t>Highly educated, affluent community with relatively young demographic</a:t>
            </a:r>
          </a:p>
          <a:p>
            <a:pPr lvl="1"/>
            <a:r>
              <a:rPr lang="en-CA" sz="2000" dirty="0" smtClean="0">
                <a:latin typeface="Arial" panose="020B0604020202020204" pitchFamily="34" charset="0"/>
                <a:cs typeface="Arial" panose="020B0604020202020204" pitchFamily="34" charset="0"/>
              </a:rPr>
              <a:t>Average house price &gt;$1M USD</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D0E04720-4EDA-4030-B2CA-BF45A7EA9A14}" type="slidenum">
              <a:rPr lang="en-US" smtClean="0"/>
              <a:t>5</a:t>
            </a:fld>
            <a:endParaRPr lang="en-US"/>
          </a:p>
        </p:txBody>
      </p:sp>
    </p:spTree>
    <p:extLst>
      <p:ext uri="{BB962C8B-B14F-4D97-AF65-F5344CB8AC3E}">
        <p14:creationId xmlns:p14="http://schemas.microsoft.com/office/powerpoint/2010/main" val="28974745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600" dirty="0" smtClean="0"/>
              <a:t>**</a:t>
            </a:r>
            <a:r>
              <a:rPr lang="en-US" sz="1600" baseline="0" dirty="0" smtClean="0"/>
              <a:t> </a:t>
            </a:r>
            <a:r>
              <a:rPr lang="en-US" sz="1600" baseline="0" dirty="0" err="1" smtClean="0"/>
              <a:t>venndiagram</a:t>
            </a:r>
            <a:r>
              <a:rPr lang="en-US" sz="1600" baseline="0" dirty="0" smtClean="0"/>
              <a:t> </a:t>
            </a:r>
          </a:p>
          <a:p>
            <a:pPr lvl="1"/>
            <a:endParaRPr lang="en-US" sz="1600" baseline="0" dirty="0" smtClean="0"/>
          </a:p>
          <a:p>
            <a:pPr lvl="1"/>
            <a:r>
              <a:rPr lang="en-US" sz="1600" dirty="0" smtClean="0"/>
              <a:t>If voters repeal the ban, the City will allow drilling at the maintenance yard</a:t>
            </a:r>
          </a:p>
          <a:p>
            <a:pPr lvl="1"/>
            <a:r>
              <a:rPr lang="en-US" sz="1600" dirty="0" smtClean="0"/>
              <a:t>If voters refuse to lift the ban, the City will owe $17.5 million dollars  </a:t>
            </a:r>
          </a:p>
          <a:p>
            <a:pPr lvl="1"/>
            <a:endParaRPr lang="en-US" sz="16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To inform voters about potential health, social and economic impacts, the City agreed to conduct both a Health Impact Assessment (HIA) and Cost-Benefit Analysis to supplement the required Environmental Impact Report (EIR). City government</a:t>
            </a:r>
            <a:r>
              <a:rPr lang="en-US" sz="1200" baseline="0" dirty="0" smtClean="0"/>
              <a:t> </a:t>
            </a:r>
            <a:r>
              <a:rPr lang="en-US" sz="1200" dirty="0" smtClean="0"/>
              <a:t>does not have a stance on the project.</a:t>
            </a:r>
          </a:p>
          <a:p>
            <a:endParaRPr lang="en-US" dirty="0"/>
          </a:p>
        </p:txBody>
      </p:sp>
      <p:sp>
        <p:nvSpPr>
          <p:cNvPr id="4" name="Slide Number Placeholder 3"/>
          <p:cNvSpPr>
            <a:spLocks noGrp="1"/>
          </p:cNvSpPr>
          <p:nvPr>
            <p:ph type="sldNum" sz="quarter" idx="10"/>
          </p:nvPr>
        </p:nvSpPr>
        <p:spPr/>
        <p:txBody>
          <a:bodyPr/>
          <a:lstStyle/>
          <a:p>
            <a:fld id="{D0E04720-4EDA-4030-B2CA-BF45A7EA9A14}" type="slidenum">
              <a:rPr lang="en-US" smtClean="0"/>
              <a:t>6</a:t>
            </a:fld>
            <a:endParaRPr lang="en-US"/>
          </a:p>
        </p:txBody>
      </p:sp>
    </p:spTree>
    <p:extLst>
      <p:ext uri="{BB962C8B-B14F-4D97-AF65-F5344CB8AC3E}">
        <p14:creationId xmlns:p14="http://schemas.microsoft.com/office/powerpoint/2010/main" val="11790496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Stakeholders are individuals or organizations who stand to gain or lose from a decision or process</a:t>
            </a:r>
            <a:endParaRPr lang="en-US" dirty="0" smtClean="0"/>
          </a:p>
          <a:p>
            <a:endParaRPr lang="en-US" dirty="0" smtClean="0"/>
          </a:p>
          <a:p>
            <a:r>
              <a:rPr lang="en-US" dirty="0" smtClean="0"/>
              <a:t>Vulnerable</a:t>
            </a:r>
            <a:r>
              <a:rPr lang="en-US" baseline="0" dirty="0" smtClean="0"/>
              <a:t> populations were not of high concern</a:t>
            </a:r>
            <a:endParaRPr lang="en-US" dirty="0"/>
          </a:p>
        </p:txBody>
      </p:sp>
      <p:sp>
        <p:nvSpPr>
          <p:cNvPr id="4" name="Slide Number Placeholder 3"/>
          <p:cNvSpPr>
            <a:spLocks noGrp="1"/>
          </p:cNvSpPr>
          <p:nvPr>
            <p:ph type="sldNum" sz="quarter" idx="10"/>
          </p:nvPr>
        </p:nvSpPr>
        <p:spPr/>
        <p:txBody>
          <a:bodyPr/>
          <a:lstStyle/>
          <a:p>
            <a:fld id="{D0E04720-4EDA-4030-B2CA-BF45A7EA9A14}" type="slidenum">
              <a:rPr lang="en-US" smtClean="0"/>
              <a:t>7</a:t>
            </a:fld>
            <a:endParaRPr lang="en-US"/>
          </a:p>
        </p:txBody>
      </p:sp>
    </p:spTree>
    <p:extLst>
      <p:ext uri="{BB962C8B-B14F-4D97-AF65-F5344CB8AC3E}">
        <p14:creationId xmlns:p14="http://schemas.microsoft.com/office/powerpoint/2010/main" val="11790496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a snapshot to introduce</a:t>
            </a:r>
            <a:r>
              <a:rPr lang="en-US" baseline="0" dirty="0" smtClean="0"/>
              <a:t> the next few slides</a:t>
            </a:r>
            <a:endParaRPr lang="en-US" dirty="0"/>
          </a:p>
        </p:txBody>
      </p:sp>
      <p:sp>
        <p:nvSpPr>
          <p:cNvPr id="4" name="Slide Number Placeholder 3"/>
          <p:cNvSpPr>
            <a:spLocks noGrp="1"/>
          </p:cNvSpPr>
          <p:nvPr>
            <p:ph type="sldNum" sz="quarter" idx="10"/>
          </p:nvPr>
        </p:nvSpPr>
        <p:spPr/>
        <p:txBody>
          <a:bodyPr/>
          <a:lstStyle/>
          <a:p>
            <a:fld id="{D0E04720-4EDA-4030-B2CA-BF45A7EA9A14}" type="slidenum">
              <a:rPr lang="en-US" smtClean="0"/>
              <a:t>8</a:t>
            </a:fld>
            <a:endParaRPr lang="en-US"/>
          </a:p>
        </p:txBody>
      </p:sp>
    </p:spTree>
    <p:extLst>
      <p:ext uri="{BB962C8B-B14F-4D97-AF65-F5344CB8AC3E}">
        <p14:creationId xmlns:p14="http://schemas.microsoft.com/office/powerpoint/2010/main" val="11790496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latin typeface="Times" charset="0"/>
            </a:endParaRPr>
          </a:p>
        </p:txBody>
      </p:sp>
      <p:sp>
        <p:nvSpPr>
          <p:cNvPr id="4" name="Slide Number Placeholder 3"/>
          <p:cNvSpPr>
            <a:spLocks noGrp="1"/>
          </p:cNvSpPr>
          <p:nvPr>
            <p:ph type="sldNum" sz="quarter" idx="10"/>
          </p:nvPr>
        </p:nvSpPr>
        <p:spPr/>
        <p:txBody>
          <a:bodyPr/>
          <a:lstStyle/>
          <a:p>
            <a:fld id="{D0E04720-4EDA-4030-B2CA-BF45A7EA9A14}" type="slidenum">
              <a:rPr lang="en-US" smtClean="0"/>
              <a:t>9</a:t>
            </a:fld>
            <a:endParaRPr lang="en-US"/>
          </a:p>
        </p:txBody>
      </p:sp>
    </p:spTree>
    <p:extLst>
      <p:ext uri="{BB962C8B-B14F-4D97-AF65-F5344CB8AC3E}">
        <p14:creationId xmlns:p14="http://schemas.microsoft.com/office/powerpoint/2010/main" val="11790496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566974D-2D88-4B1E-81E3-58EB6C8D8A94}" type="slidenum">
              <a:rPr lang="en-US" smtClean="0">
                <a:solidFill>
                  <a:prstClr val="black">
                    <a:tint val="75000"/>
                  </a:prstClr>
                </a:solidFill>
              </a:rPr>
              <a:pPr/>
              <a:t>‹#›</a:t>
            </a:fld>
            <a:endParaRPr lang="en-US">
              <a:solidFill>
                <a:prstClr val="black">
                  <a:tint val="75000"/>
                </a:prstClr>
              </a:solidFill>
            </a:endParaRPr>
          </a:p>
        </p:txBody>
      </p:sp>
      <p:sp>
        <p:nvSpPr>
          <p:cNvPr id="14" name="Line 11"/>
          <p:cNvSpPr>
            <a:spLocks noChangeShapeType="1"/>
          </p:cNvSpPr>
          <p:nvPr userDrawn="1"/>
        </p:nvSpPr>
        <p:spPr bwMode="auto">
          <a:xfrm flipH="1">
            <a:off x="304800" y="365760"/>
            <a:ext cx="8534400" cy="0"/>
          </a:xfrm>
          <a:prstGeom prst="line">
            <a:avLst/>
          </a:prstGeom>
          <a:noFill/>
          <a:ln w="9525">
            <a:solidFill>
              <a:srgbClr val="00457C"/>
            </a:solidFill>
            <a:round/>
            <a:headEnd/>
            <a:tailEnd/>
          </a:ln>
        </p:spPr>
        <p:txBody>
          <a:bodyPr wrap="none" anchor="ctr"/>
          <a:lstStyle/>
          <a:p>
            <a:pPr defTabSz="914400" eaLnBrk="0" fontAlgn="base" hangingPunct="0">
              <a:spcBef>
                <a:spcPct val="0"/>
              </a:spcBef>
              <a:spcAft>
                <a:spcPct val="0"/>
              </a:spcAft>
            </a:pPr>
            <a:endParaRPr lang="en-CA" sz="2400" b="1">
              <a:solidFill>
                <a:srgbClr val="000000"/>
              </a:solidFill>
              <a:latin typeface="Times" charset="0"/>
              <a:ea typeface="MS PGothic" pitchFamily="34" charset="-128"/>
            </a:endParaRPr>
          </a:p>
        </p:txBody>
      </p:sp>
    </p:spTree>
    <p:extLst>
      <p:ext uri="{BB962C8B-B14F-4D97-AF65-F5344CB8AC3E}">
        <p14:creationId xmlns:p14="http://schemas.microsoft.com/office/powerpoint/2010/main" val="256794061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4000" b="0" cap="none" baseline="0">
                <a:solidFill>
                  <a:srgbClr val="00457C"/>
                </a:solidFill>
              </a:defRPr>
            </a:lvl1pPr>
          </a:lstStyle>
          <a:p>
            <a:r>
              <a:rPr lang="en-US" dirty="0" smtClean="0"/>
              <a:t>Click to edit Master title style</a:t>
            </a:r>
            <a:endParaRPr lang="en-US" dirty="0"/>
          </a:p>
        </p:txBody>
      </p:sp>
      <p:sp>
        <p:nvSpPr>
          <p:cNvPr id="5" name="Content Placeholder 2"/>
          <p:cNvSpPr>
            <a:spLocks noGrp="1"/>
          </p:cNvSpPr>
          <p:nvPr>
            <p:ph idx="4294967295"/>
          </p:nvPr>
        </p:nvSpPr>
        <p:spPr>
          <a:xfrm>
            <a:off x="495300" y="1219200"/>
            <a:ext cx="8229600" cy="5135563"/>
          </a:xfrm>
          <a:noFill/>
          <a:effectLst/>
        </p:spPr>
        <p:txBody>
          <a:bodyPr>
            <a:normAutofit fontScale="92500"/>
          </a:bodyPr>
          <a:lstStyle>
            <a:lvl1pPr marL="457200" indent="-223838">
              <a:buClr>
                <a:schemeClr val="tx1"/>
              </a:buClr>
              <a:buSzPct val="85000"/>
              <a:buFont typeface="Arial" panose="020B0604020202020204" pitchFamily="34" charset="0"/>
              <a:buChar char="•"/>
              <a:defRPr sz="2800"/>
            </a:lvl1pPr>
          </a:lstStyle>
          <a:p>
            <a:pPr>
              <a:lnSpc>
                <a:spcPct val="120000"/>
              </a:lnSpc>
              <a:spcBef>
                <a:spcPts val="1728"/>
              </a:spcBef>
            </a:pPr>
            <a:endParaRPr lang="en-US" dirty="0">
              <a:solidFill>
                <a:schemeClr val="tx1"/>
              </a:solidFill>
              <a:latin typeface="+mj-lt"/>
            </a:endParaRPr>
          </a:p>
        </p:txBody>
      </p:sp>
    </p:spTree>
    <p:extLst>
      <p:ext uri="{BB962C8B-B14F-4D97-AF65-F5344CB8AC3E}">
        <p14:creationId xmlns:p14="http://schemas.microsoft.com/office/powerpoint/2010/main" val="2126109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4000" b="0" cap="none" baseline="0">
                <a:solidFill>
                  <a:srgbClr val="00457C"/>
                </a:solidFill>
              </a:defRPr>
            </a:lvl1pPr>
          </a:lstStyle>
          <a:p>
            <a:r>
              <a:rPr lang="en-US" dirty="0" smtClean="0"/>
              <a:t>Click to edit Master title style</a:t>
            </a:r>
            <a:endParaRPr lang="en-US" dirty="0"/>
          </a:p>
        </p:txBody>
      </p:sp>
      <p:sp>
        <p:nvSpPr>
          <p:cNvPr id="5" name="Content Placeholder 2"/>
          <p:cNvSpPr>
            <a:spLocks noGrp="1"/>
          </p:cNvSpPr>
          <p:nvPr>
            <p:ph idx="4294967295"/>
          </p:nvPr>
        </p:nvSpPr>
        <p:spPr>
          <a:xfrm>
            <a:off x="495300" y="1219200"/>
            <a:ext cx="8229600" cy="5135563"/>
          </a:xfrm>
          <a:noFill/>
          <a:effectLst/>
        </p:spPr>
        <p:txBody>
          <a:bodyPr>
            <a:normAutofit fontScale="92500"/>
          </a:bodyPr>
          <a:lstStyle>
            <a:lvl1pPr marL="457200" indent="-223838">
              <a:buClr>
                <a:schemeClr val="tx1"/>
              </a:buClr>
              <a:buSzPct val="85000"/>
              <a:buFont typeface="Arial" panose="020B0604020202020204" pitchFamily="34" charset="0"/>
              <a:buChar char="•"/>
              <a:defRPr sz="2800"/>
            </a:lvl1pPr>
          </a:lstStyle>
          <a:p>
            <a:pPr>
              <a:lnSpc>
                <a:spcPct val="120000"/>
              </a:lnSpc>
              <a:spcBef>
                <a:spcPts val="1728"/>
              </a:spcBef>
            </a:pPr>
            <a:endParaRPr lang="en-US" dirty="0">
              <a:solidFill>
                <a:schemeClr val="tx1"/>
              </a:solidFill>
              <a:latin typeface="+mj-lt"/>
            </a:endParaRPr>
          </a:p>
        </p:txBody>
      </p:sp>
      <p:pic>
        <p:nvPicPr>
          <p:cNvPr id="7" name="Picture 7" descr="intrinsik2.jpg"/>
          <p:cNvPicPr>
            <a:picLocks noChangeAspect="1"/>
          </p:cNvPicPr>
          <p:nvPr userDrawn="1"/>
        </p:nvPicPr>
        <p:blipFill rotWithShape="1">
          <a:blip r:embed="rId2" cstate="print"/>
          <a:srcRect l="-8757" r="1"/>
          <a:stretch/>
        </p:blipFill>
        <p:spPr bwMode="auto">
          <a:xfrm>
            <a:off x="7772400" y="6135392"/>
            <a:ext cx="1066800" cy="490084"/>
          </a:xfrm>
          <a:prstGeom prst="rect">
            <a:avLst/>
          </a:prstGeom>
          <a:noFill/>
          <a:ln w="9525">
            <a:noFill/>
            <a:miter lim="800000"/>
            <a:headEnd/>
            <a:tailEnd/>
          </a:ln>
        </p:spPr>
      </p:pic>
      <p:sp>
        <p:nvSpPr>
          <p:cNvPr id="10" name="Line 11"/>
          <p:cNvSpPr>
            <a:spLocks noChangeShapeType="1"/>
          </p:cNvSpPr>
          <p:nvPr userDrawn="1"/>
        </p:nvSpPr>
        <p:spPr bwMode="auto">
          <a:xfrm flipH="1">
            <a:off x="537884" y="6494922"/>
            <a:ext cx="7162800" cy="0"/>
          </a:xfrm>
          <a:prstGeom prst="line">
            <a:avLst/>
          </a:prstGeom>
          <a:noFill/>
          <a:ln w="9525">
            <a:solidFill>
              <a:srgbClr val="00457C"/>
            </a:solidFill>
            <a:round/>
            <a:headEnd/>
            <a:tailEnd/>
          </a:ln>
        </p:spPr>
        <p:txBody>
          <a:bodyPr wrap="none" anchor="ctr"/>
          <a:lstStyle/>
          <a:p>
            <a:pPr defTabSz="914400" eaLnBrk="0" fontAlgn="base" hangingPunct="0">
              <a:spcBef>
                <a:spcPct val="0"/>
              </a:spcBef>
              <a:spcAft>
                <a:spcPct val="0"/>
              </a:spcAft>
            </a:pPr>
            <a:endParaRPr lang="en-CA" sz="2400" b="1">
              <a:solidFill>
                <a:srgbClr val="000000"/>
              </a:solidFill>
              <a:latin typeface="Times" charset="0"/>
              <a:ea typeface="MS PGothic" pitchFamily="34" charset="-128"/>
            </a:endParaRPr>
          </a:p>
        </p:txBody>
      </p:sp>
    </p:spTree>
    <p:extLst>
      <p:ext uri="{BB962C8B-B14F-4D97-AF65-F5344CB8AC3E}">
        <p14:creationId xmlns:p14="http://schemas.microsoft.com/office/powerpoint/2010/main" val="161978278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4000" cap="small">
                <a:solidFill>
                  <a:schemeClr val="tx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231017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with sourc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lvl1pPr algn="l">
              <a:defRPr sz="4000" cap="none" baseline="0">
                <a:solidFill>
                  <a:srgbClr val="00457C"/>
                </a:solidFill>
              </a:defRPr>
            </a:lvl1pPr>
          </a:lstStyle>
          <a:p>
            <a:r>
              <a:rPr lang="en-US" dirty="0" smtClean="0"/>
              <a:t>Click to edit Master title style</a:t>
            </a:r>
            <a:endParaRPr lang="en-US" dirty="0"/>
          </a:p>
        </p:txBody>
      </p:sp>
      <p:sp>
        <p:nvSpPr>
          <p:cNvPr id="7" name="Line 11"/>
          <p:cNvSpPr>
            <a:spLocks noChangeShapeType="1"/>
          </p:cNvSpPr>
          <p:nvPr userDrawn="1"/>
        </p:nvSpPr>
        <p:spPr bwMode="auto">
          <a:xfrm flipH="1">
            <a:off x="304800" y="6477000"/>
            <a:ext cx="8534400" cy="0"/>
          </a:xfrm>
          <a:prstGeom prst="line">
            <a:avLst/>
          </a:prstGeom>
          <a:noFill/>
          <a:ln w="9525">
            <a:solidFill>
              <a:srgbClr val="00457C"/>
            </a:solidFill>
            <a:round/>
            <a:headEnd/>
            <a:tailEnd/>
          </a:ln>
        </p:spPr>
        <p:txBody>
          <a:bodyPr wrap="none" anchor="ctr"/>
          <a:lstStyle/>
          <a:p>
            <a:pPr defTabSz="914400" eaLnBrk="0" fontAlgn="base" hangingPunct="0">
              <a:spcBef>
                <a:spcPct val="0"/>
              </a:spcBef>
              <a:spcAft>
                <a:spcPct val="0"/>
              </a:spcAft>
            </a:pPr>
            <a:endParaRPr lang="en-CA" sz="2400" b="1">
              <a:solidFill>
                <a:srgbClr val="000000"/>
              </a:solidFill>
              <a:latin typeface="Times" charset="0"/>
              <a:ea typeface="MS PGothic" pitchFamily="34" charset="-128"/>
            </a:endParaRPr>
          </a:p>
        </p:txBody>
      </p:sp>
    </p:spTree>
    <p:extLst>
      <p:ext uri="{BB962C8B-B14F-4D97-AF65-F5344CB8AC3E}">
        <p14:creationId xmlns:p14="http://schemas.microsoft.com/office/powerpoint/2010/main" val="413572275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071154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Line 11"/>
          <p:cNvSpPr>
            <a:spLocks noChangeShapeType="1"/>
          </p:cNvSpPr>
          <p:nvPr userDrawn="1"/>
        </p:nvSpPr>
        <p:spPr bwMode="auto">
          <a:xfrm flipH="1">
            <a:off x="304800" y="6477000"/>
            <a:ext cx="8534400" cy="0"/>
          </a:xfrm>
          <a:prstGeom prst="line">
            <a:avLst/>
          </a:prstGeom>
          <a:noFill/>
          <a:ln w="9525">
            <a:solidFill>
              <a:srgbClr val="00457C"/>
            </a:solidFill>
            <a:round/>
            <a:headEnd/>
            <a:tailEnd/>
          </a:ln>
        </p:spPr>
        <p:txBody>
          <a:bodyPr wrap="none" anchor="ctr"/>
          <a:lstStyle/>
          <a:p>
            <a:pPr defTabSz="914400" eaLnBrk="0" fontAlgn="base" hangingPunct="0">
              <a:spcBef>
                <a:spcPct val="0"/>
              </a:spcBef>
              <a:spcAft>
                <a:spcPct val="0"/>
              </a:spcAft>
            </a:pPr>
            <a:endParaRPr lang="en-CA" sz="2400" b="1">
              <a:solidFill>
                <a:srgbClr val="000000"/>
              </a:solidFill>
              <a:latin typeface="Times" charset="0"/>
              <a:ea typeface="MS PGothic" pitchFamily="34" charset="-128"/>
            </a:endParaRPr>
          </a:p>
        </p:txBody>
      </p:sp>
    </p:spTree>
    <p:extLst>
      <p:ext uri="{BB962C8B-B14F-4D97-AF65-F5344CB8AC3E}">
        <p14:creationId xmlns:p14="http://schemas.microsoft.com/office/powerpoint/2010/main" val="138832796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5" name="Picture 7" descr="intrinsik2.jpg"/>
          <p:cNvPicPr>
            <a:picLocks noChangeAspect="1"/>
          </p:cNvPicPr>
          <p:nvPr userDrawn="1"/>
        </p:nvPicPr>
        <p:blipFill rotWithShape="1">
          <a:blip r:embed="rId2" cstate="print"/>
          <a:srcRect l="-8757" r="1"/>
          <a:stretch/>
        </p:blipFill>
        <p:spPr bwMode="auto">
          <a:xfrm>
            <a:off x="7772400" y="6135392"/>
            <a:ext cx="1066800" cy="490084"/>
          </a:xfrm>
          <a:prstGeom prst="rect">
            <a:avLst/>
          </a:prstGeom>
          <a:noFill/>
          <a:ln w="9525">
            <a:noFill/>
            <a:miter lim="800000"/>
            <a:headEnd/>
            <a:tailEnd/>
          </a:ln>
        </p:spPr>
      </p:pic>
      <p:sp>
        <p:nvSpPr>
          <p:cNvPr id="6" name="Line 11"/>
          <p:cNvSpPr>
            <a:spLocks noChangeShapeType="1"/>
          </p:cNvSpPr>
          <p:nvPr userDrawn="1"/>
        </p:nvSpPr>
        <p:spPr bwMode="auto">
          <a:xfrm flipH="1">
            <a:off x="537884" y="6494922"/>
            <a:ext cx="7162800" cy="0"/>
          </a:xfrm>
          <a:prstGeom prst="line">
            <a:avLst/>
          </a:prstGeom>
          <a:noFill/>
          <a:ln w="9525">
            <a:solidFill>
              <a:srgbClr val="00457C"/>
            </a:solidFill>
            <a:round/>
            <a:headEnd/>
            <a:tailEnd/>
          </a:ln>
        </p:spPr>
        <p:txBody>
          <a:bodyPr wrap="none" anchor="ctr"/>
          <a:lstStyle/>
          <a:p>
            <a:pPr defTabSz="914400" eaLnBrk="0" fontAlgn="base" hangingPunct="0">
              <a:spcBef>
                <a:spcPct val="0"/>
              </a:spcBef>
              <a:spcAft>
                <a:spcPct val="0"/>
              </a:spcAft>
            </a:pPr>
            <a:endParaRPr lang="en-CA" sz="2400" b="1">
              <a:solidFill>
                <a:srgbClr val="000000"/>
              </a:solidFill>
              <a:latin typeface="Times" charset="0"/>
              <a:ea typeface="MS PGothic" pitchFamily="34" charset="-128"/>
            </a:endParaRPr>
          </a:p>
        </p:txBody>
      </p:sp>
    </p:spTree>
    <p:extLst>
      <p:ext uri="{BB962C8B-B14F-4D97-AF65-F5344CB8AC3E}">
        <p14:creationId xmlns:p14="http://schemas.microsoft.com/office/powerpoint/2010/main" val="357826369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19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264085921"/>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75" r:id="rId3"/>
    <p:sldLayoutId id="2147483668" r:id="rId4"/>
    <p:sldLayoutId id="2147483673" r:id="rId5"/>
    <p:sldLayoutId id="2147483671" r:id="rId6"/>
    <p:sldLayoutId id="2147483676" r:id="rId7"/>
    <p:sldLayoutId id="2147483677" r:id="rId8"/>
  </p:sldLayoutIdLst>
  <p:txStyles>
    <p:titleStyle>
      <a:lvl1pPr algn="l" defTabSz="914400" rtl="0" eaLnBrk="1" latinLnBrk="0" hangingPunct="1">
        <a:spcBef>
          <a:spcPct val="0"/>
        </a:spcBef>
        <a:buNone/>
        <a:defRPr sz="4000" kern="1200" cap="none" baseline="0">
          <a:solidFill>
            <a:srgbClr val="00457C"/>
          </a:solidFill>
          <a:latin typeface="+mj-lt"/>
          <a:ea typeface="+mj-ea"/>
          <a:cs typeface="+mj-cs"/>
        </a:defRPr>
      </a:lvl1pPr>
    </p:titleStyle>
    <p:bodyStyle>
      <a:lvl1pPr marL="342900" indent="-342900" algn="l" defTabSz="914400" rtl="0" eaLnBrk="1" latinLnBrk="0" hangingPunct="1">
        <a:spcBef>
          <a:spcPct val="20000"/>
        </a:spcBef>
        <a:buClrTx/>
        <a:buSzPct val="80000"/>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ClrTx/>
        <a:buSzPct val="80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15.jpeg"/><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tiff"/><Relationship Id="rId4" Type="http://schemas.openxmlformats.org/officeDocument/2006/relationships/image" Target="../media/image22.tiff"/></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2.xml"/><Relationship Id="rId1" Type="http://schemas.openxmlformats.org/officeDocument/2006/relationships/slideLayout" Target="../slideLayouts/slideLayout6.xml"/><Relationship Id="rId5" Type="http://schemas.openxmlformats.org/officeDocument/2006/relationships/image" Target="../media/image26.png"/><Relationship Id="rId4" Type="http://schemas.openxmlformats.org/officeDocument/2006/relationships/hyperlink" Target="mailto:ksouweine@intrinsik.com"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www.optimice.com.au/images/iStock_000017727905Small.jpg"/>
          <p:cNvPicPr>
            <a:picLocks noChangeAspect="1" noChangeArrowheads="1"/>
          </p:cNvPicPr>
          <p:nvPr/>
        </p:nvPicPr>
        <p:blipFill rotWithShape="1">
          <a:blip r:embed="rId3">
            <a:extLst>
              <a:ext uri="{28A0092B-C50C-407E-A947-70E740481C1C}">
                <a14:useLocalDpi xmlns:a14="http://schemas.microsoft.com/office/drawing/2010/main" val="0"/>
              </a:ext>
            </a:extLst>
          </a:blip>
          <a:srcRect t="14612" b="5674"/>
          <a:stretch/>
        </p:blipFill>
        <p:spPr bwMode="auto">
          <a:xfrm>
            <a:off x="1752600" y="1828800"/>
            <a:ext cx="5616388" cy="2438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85800" y="4473575"/>
            <a:ext cx="7772400" cy="1470025"/>
          </a:xfrm>
        </p:spPr>
        <p:txBody>
          <a:bodyPr>
            <a:noAutofit/>
          </a:bodyPr>
          <a:lstStyle/>
          <a:p>
            <a:pPr algn="l">
              <a:lnSpc>
                <a:spcPts val="3600"/>
              </a:lnSpc>
            </a:pPr>
            <a:r>
              <a:rPr lang="en-US" b="1" cap="none" dirty="0" smtClean="0">
                <a:solidFill>
                  <a:srgbClr val="00457C"/>
                </a:solidFill>
              </a:rPr>
              <a:t>Stakeholders’ Role in HIA </a:t>
            </a:r>
            <a:r>
              <a:rPr lang="en-US" cap="none" dirty="0" smtClean="0">
                <a:solidFill>
                  <a:srgbClr val="00457C"/>
                </a:solidFill>
              </a:rPr>
              <a:t/>
            </a:r>
            <a:br>
              <a:rPr lang="en-US" cap="none" dirty="0" smtClean="0">
                <a:solidFill>
                  <a:srgbClr val="00457C"/>
                </a:solidFill>
              </a:rPr>
            </a:br>
            <a:r>
              <a:rPr lang="en-US" sz="3200" cap="none" dirty="0" smtClean="0">
                <a:solidFill>
                  <a:srgbClr val="00457C"/>
                </a:solidFill>
              </a:rPr>
              <a:t>Oil Drilling and Development Project in California</a:t>
            </a:r>
            <a:endParaRPr lang="en-US" sz="3200" cap="none" dirty="0">
              <a:solidFill>
                <a:srgbClr val="00457C"/>
              </a:solidFill>
            </a:endParaRPr>
          </a:p>
        </p:txBody>
      </p:sp>
      <p:sp>
        <p:nvSpPr>
          <p:cNvPr id="3" name="Subtitle 2"/>
          <p:cNvSpPr>
            <a:spLocks noGrp="1"/>
          </p:cNvSpPr>
          <p:nvPr>
            <p:ph type="subTitle" idx="1"/>
          </p:nvPr>
        </p:nvSpPr>
        <p:spPr>
          <a:xfrm>
            <a:off x="685800" y="6019800"/>
            <a:ext cx="8153400" cy="808512"/>
          </a:xfrm>
        </p:spPr>
        <p:txBody>
          <a:bodyPr>
            <a:normAutofit fontScale="92500"/>
          </a:bodyPr>
          <a:lstStyle/>
          <a:p>
            <a:pPr algn="l">
              <a:lnSpc>
                <a:spcPts val="2000"/>
              </a:lnSpc>
              <a:spcBef>
                <a:spcPts val="0"/>
              </a:spcBef>
            </a:pPr>
            <a:r>
              <a:rPr lang="en-US" sz="2000" dirty="0" smtClean="0"/>
              <a:t>Dr</a:t>
            </a:r>
            <a:r>
              <a:rPr lang="en-US" sz="2000" dirty="0"/>
              <a:t>. Mary McDaniel, </a:t>
            </a:r>
            <a:r>
              <a:rPr lang="en-US" sz="2000" u="sng" dirty="0"/>
              <a:t>Kathleen Souweine</a:t>
            </a:r>
            <a:r>
              <a:rPr lang="en-US" sz="2000" dirty="0" smtClean="0"/>
              <a:t>, </a:t>
            </a:r>
            <a:r>
              <a:rPr lang="en-US" sz="2000" dirty="0"/>
              <a:t>Dr. Christopher Ollson, </a:t>
            </a:r>
            <a:r>
              <a:rPr lang="en-US" sz="2000" dirty="0" smtClean="0"/>
              <a:t>Lindsay </a:t>
            </a:r>
            <a:r>
              <a:rPr lang="en-US" sz="2000" dirty="0"/>
              <a:t>McCallum</a:t>
            </a:r>
          </a:p>
          <a:p>
            <a:pPr marL="0" indent="0" algn="l">
              <a:lnSpc>
                <a:spcPts val="2000"/>
              </a:lnSpc>
              <a:spcBef>
                <a:spcPts val="0"/>
              </a:spcBef>
              <a:buNone/>
            </a:pPr>
            <a:r>
              <a:rPr lang="en-US" sz="1600" dirty="0" smtClean="0"/>
              <a:t>June 17, 2015</a:t>
            </a:r>
            <a:endParaRPr lang="en-US" sz="1600" dirty="0"/>
          </a:p>
        </p:txBody>
      </p:sp>
      <p:pic>
        <p:nvPicPr>
          <p:cNvPr id="10" name="Picture 14" descr="5556b_intrinsik_logo_RGB.jpg                                   0000023F MINDSHAPE                      00000000:"/>
          <p:cNvPicPr>
            <a:picLocks noChangeAspect="1" noChangeArrowheads="1"/>
          </p:cNvPicPr>
          <p:nvPr/>
        </p:nvPicPr>
        <p:blipFill>
          <a:blip r:embed="rId4" cstate="print"/>
          <a:srcRect/>
          <a:stretch>
            <a:fillRect/>
          </a:stretch>
        </p:blipFill>
        <p:spPr bwMode="auto">
          <a:xfrm>
            <a:off x="3575258" y="457200"/>
            <a:ext cx="1965325" cy="1138237"/>
          </a:xfrm>
          <a:prstGeom prst="rect">
            <a:avLst/>
          </a:prstGeom>
          <a:noFill/>
          <a:ln w="9525">
            <a:noFill/>
            <a:miter lim="800000"/>
            <a:headEnd/>
            <a:tailEnd/>
          </a:ln>
        </p:spPr>
      </p:pic>
    </p:spTree>
    <p:extLst>
      <p:ext uri="{BB962C8B-B14F-4D97-AF65-F5344CB8AC3E}">
        <p14:creationId xmlns:p14="http://schemas.microsoft.com/office/powerpoint/2010/main" val="27083882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05125" y="1104792"/>
            <a:ext cx="5486400" cy="646331"/>
          </a:xfrm>
          <a:prstGeom prst="rect">
            <a:avLst/>
          </a:prstGeom>
          <a:noFill/>
        </p:spPr>
        <p:txBody>
          <a:bodyPr wrap="square" rtlCol="0">
            <a:spAutoFit/>
          </a:bodyPr>
          <a:lstStyle/>
          <a:p>
            <a:r>
              <a:rPr lang="en-US" dirty="0"/>
              <a:t>Create a plan that defines priority issues, research questions and methods, and participant roles</a:t>
            </a:r>
          </a:p>
        </p:txBody>
      </p:sp>
      <p:sp>
        <p:nvSpPr>
          <p:cNvPr id="5" name="Content Placeholder 2"/>
          <p:cNvSpPr txBox="1">
            <a:spLocks/>
          </p:cNvSpPr>
          <p:nvPr/>
        </p:nvSpPr>
        <p:spPr>
          <a:xfrm>
            <a:off x="703921" y="2590800"/>
            <a:ext cx="3849030" cy="2819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accent5">
                  <a:lumMod val="75000"/>
                </a:schemeClr>
              </a:buClr>
              <a:buSzPct val="85000"/>
              <a:buFont typeface="Wingdings" panose="05000000000000000000" pitchFamily="2" charset="2"/>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400" dirty="0" smtClean="0"/>
          </a:p>
          <a:p>
            <a:pPr marL="0" indent="0">
              <a:buNone/>
            </a:pPr>
            <a:endParaRPr lang="en-US" sz="2400" dirty="0"/>
          </a:p>
        </p:txBody>
      </p:sp>
      <p:sp>
        <p:nvSpPr>
          <p:cNvPr id="6" name="Right Arrow 5"/>
          <p:cNvSpPr/>
          <p:nvPr/>
        </p:nvSpPr>
        <p:spPr>
          <a:xfrm>
            <a:off x="2462212" y="1195666"/>
            <a:ext cx="428625" cy="412581"/>
          </a:xfrm>
          <a:prstGeom prst="rightArrow">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 name="Rectangle 6"/>
          <p:cNvSpPr/>
          <p:nvPr/>
        </p:nvSpPr>
        <p:spPr>
          <a:xfrm>
            <a:off x="1114425" y="1205191"/>
            <a:ext cx="1295400" cy="369332"/>
          </a:xfrm>
          <a:prstGeom prst="rect">
            <a:avLst/>
          </a:prstGeom>
          <a:solidFill>
            <a:schemeClr val="bg1">
              <a:lumMod val="85000"/>
            </a:schemeClr>
          </a:solidFill>
        </p:spPr>
        <p:txBody>
          <a:bodyPr wrap="square">
            <a:spAutoFit/>
          </a:bodyPr>
          <a:lstStyle/>
          <a:p>
            <a:r>
              <a:rPr lang="en-US" dirty="0" smtClean="0"/>
              <a:t>Scoping</a:t>
            </a:r>
            <a:endParaRPr lang="en-US" i="1" dirty="0"/>
          </a:p>
        </p:txBody>
      </p:sp>
      <p:sp>
        <p:nvSpPr>
          <p:cNvPr id="8" name="Rectangle 7"/>
          <p:cNvSpPr/>
          <p:nvPr/>
        </p:nvSpPr>
        <p:spPr>
          <a:xfrm>
            <a:off x="703920" y="1204506"/>
            <a:ext cx="362880" cy="369332"/>
          </a:xfrm>
          <a:prstGeom prst="rect">
            <a:avLst/>
          </a:prstGeom>
          <a:solidFill>
            <a:schemeClr val="bg1">
              <a:lumMod val="85000"/>
            </a:schemeClr>
          </a:solidFill>
        </p:spPr>
        <p:txBody>
          <a:bodyPr wrap="square">
            <a:spAutoFit/>
          </a:bodyPr>
          <a:lstStyle/>
          <a:p>
            <a:r>
              <a:rPr lang="en-US" dirty="0" smtClean="0"/>
              <a:t>2. </a:t>
            </a:r>
            <a:endParaRPr lang="en-US" i="1" dirty="0"/>
          </a:p>
        </p:txBody>
      </p:sp>
      <p:pic>
        <p:nvPicPr>
          <p:cNvPr id="9" name="Picture 8"/>
          <p:cNvPicPr>
            <a:picLocks noChangeAspect="1"/>
          </p:cNvPicPr>
          <p:nvPr/>
        </p:nvPicPr>
        <p:blipFill rotWithShape="1">
          <a:blip r:embed="rId3">
            <a:duotone>
              <a:schemeClr val="bg2">
                <a:shade val="45000"/>
                <a:satMod val="135000"/>
              </a:schemeClr>
              <a:prstClr val="white"/>
            </a:duotone>
            <a:extLst>
              <a:ext uri="{28A0092B-C50C-407E-A947-70E740481C1C}">
                <a14:useLocalDpi xmlns:a14="http://schemas.microsoft.com/office/drawing/2010/main" val="0"/>
              </a:ext>
            </a:extLst>
          </a:blip>
          <a:srcRect b="82109"/>
          <a:stretch/>
        </p:blipFill>
        <p:spPr>
          <a:xfrm>
            <a:off x="666751" y="381000"/>
            <a:ext cx="7412124" cy="609613"/>
          </a:xfrm>
          <a:prstGeom prst="rect">
            <a:avLst/>
          </a:prstGeom>
        </p:spPr>
      </p:pic>
      <p:sp>
        <p:nvSpPr>
          <p:cNvPr id="10" name="Content Placeholder 2"/>
          <p:cNvSpPr txBox="1">
            <a:spLocks/>
          </p:cNvSpPr>
          <p:nvPr/>
        </p:nvSpPr>
        <p:spPr>
          <a:xfrm>
            <a:off x="4191000" y="2590800"/>
            <a:ext cx="4337489" cy="2819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chemeClr val="accent5">
                  <a:lumMod val="75000"/>
                </a:schemeClr>
              </a:buClr>
              <a:buSzPct val="85000"/>
              <a:buFont typeface="Wingdings" panose="05000000000000000000" pitchFamily="2" charset="2"/>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buNone/>
            </a:pPr>
            <a:endParaRPr lang="en-US" sz="2400" dirty="0" smtClean="0"/>
          </a:p>
          <a:p>
            <a:pPr marL="457200" lvl="1" indent="0">
              <a:buNone/>
            </a:pPr>
            <a:endParaRPr lang="en-US" sz="2400" dirty="0" smtClean="0"/>
          </a:p>
        </p:txBody>
      </p:sp>
      <p:sp>
        <p:nvSpPr>
          <p:cNvPr id="11" name="Rectangle 10"/>
          <p:cNvSpPr/>
          <p:nvPr/>
        </p:nvSpPr>
        <p:spPr>
          <a:xfrm>
            <a:off x="533400" y="1043209"/>
            <a:ext cx="7867649" cy="751854"/>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9525">
                <a:solidFill>
                  <a:schemeClr val="tx1"/>
                </a:solidFill>
              </a:ln>
            </a:endParaRPr>
          </a:p>
        </p:txBody>
      </p:sp>
      <p:sp>
        <p:nvSpPr>
          <p:cNvPr id="12" name="Content Placeholder 2"/>
          <p:cNvSpPr txBox="1">
            <a:spLocks/>
          </p:cNvSpPr>
          <p:nvPr/>
        </p:nvSpPr>
        <p:spPr>
          <a:xfrm>
            <a:off x="274277" y="2057400"/>
            <a:ext cx="8229600" cy="39925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Tx/>
              <a:buSzPct val="80000"/>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ClrTx/>
              <a:buSzPct val="80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Open house kick-off event at the Community Center with a “passport” sticker book (HIA, EIR, CBA)</a:t>
            </a:r>
          </a:p>
          <a:p>
            <a:r>
              <a:rPr lang="en-US" dirty="0" smtClean="0"/>
              <a:t>Scoping meeting </a:t>
            </a:r>
          </a:p>
          <a:p>
            <a:r>
              <a:rPr lang="en-US" dirty="0" smtClean="0"/>
              <a:t>Online survey to solicit input </a:t>
            </a:r>
            <a:endParaRPr lang="en-US" dirty="0"/>
          </a:p>
        </p:txBody>
      </p:sp>
      <p:pic>
        <p:nvPicPr>
          <p:cNvPr id="1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4425" y="4038600"/>
            <a:ext cx="2009775" cy="24045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4"/>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0583" r="10524"/>
          <a:stretch/>
        </p:blipFill>
        <p:spPr bwMode="auto">
          <a:xfrm>
            <a:off x="4635128" y="4353627"/>
            <a:ext cx="2680072" cy="19169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33284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cap="none" dirty="0" smtClean="0">
                <a:solidFill>
                  <a:srgbClr val="00457C"/>
                </a:solidFill>
              </a:rPr>
              <a:t>Online Survey</a:t>
            </a:r>
            <a:endParaRPr lang="en-US" cap="none" dirty="0">
              <a:solidFill>
                <a:srgbClr val="00457C"/>
              </a:solidFill>
            </a:endParaRPr>
          </a:p>
        </p:txBody>
      </p:sp>
      <p:graphicFrame>
        <p:nvGraphicFramePr>
          <p:cNvPr id="7" name="Chart 6"/>
          <p:cNvGraphicFramePr>
            <a:graphicFrameLocks/>
          </p:cNvGraphicFramePr>
          <p:nvPr>
            <p:extLst>
              <p:ext uri="{D42A27DB-BD31-4B8C-83A1-F6EECF244321}">
                <p14:modId xmlns:p14="http://schemas.microsoft.com/office/powerpoint/2010/main" val="2230781137"/>
              </p:ext>
            </p:extLst>
          </p:nvPr>
        </p:nvGraphicFramePr>
        <p:xfrm>
          <a:off x="762000" y="1413720"/>
          <a:ext cx="7467600" cy="52578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533400" y="1066800"/>
            <a:ext cx="2514600" cy="461665"/>
          </a:xfrm>
          <a:prstGeom prst="rect">
            <a:avLst/>
          </a:prstGeom>
          <a:noFill/>
        </p:spPr>
        <p:txBody>
          <a:bodyPr wrap="square" rtlCol="0">
            <a:spAutoFit/>
          </a:bodyPr>
          <a:lstStyle/>
          <a:p>
            <a:pPr marL="285750" indent="-285750">
              <a:buFont typeface="Arial" panose="020B0604020202020204" pitchFamily="34" charset="0"/>
              <a:buChar char="•"/>
            </a:pPr>
            <a:r>
              <a:rPr lang="en-US" sz="2400" dirty="0"/>
              <a:t>292 </a:t>
            </a:r>
            <a:r>
              <a:rPr lang="en-US" sz="2400" dirty="0" smtClean="0"/>
              <a:t>Responses</a:t>
            </a:r>
            <a:endParaRPr lang="en-US" sz="2400" dirty="0"/>
          </a:p>
        </p:txBody>
      </p:sp>
    </p:spTree>
    <p:extLst>
      <p:ext uri="{BB962C8B-B14F-4D97-AF65-F5344CB8AC3E}">
        <p14:creationId xmlns:p14="http://schemas.microsoft.com/office/powerpoint/2010/main" val="40487197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Health Determinants</a:t>
            </a:r>
            <a:endParaRPr lang="en-US" dirty="0"/>
          </a:p>
        </p:txBody>
      </p:sp>
      <p:sp>
        <p:nvSpPr>
          <p:cNvPr id="5" name="Double Brace 4"/>
          <p:cNvSpPr/>
          <p:nvPr/>
        </p:nvSpPr>
        <p:spPr bwMode="auto">
          <a:xfrm>
            <a:off x="774626" y="5085184"/>
            <a:ext cx="5472608" cy="1080120"/>
          </a:xfrm>
          <a:prstGeom prst="bracePair">
            <a:avLst/>
          </a:prstGeom>
          <a:noFill/>
          <a:ln w="19050" cap="flat" cmpd="sng" algn="ctr">
            <a:solidFill>
              <a:srgbClr val="00A8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noFill/>
              <a:effectLst/>
              <a:latin typeface="Times" pitchFamily="18" charset="0"/>
            </a:endParaRPr>
          </a:p>
        </p:txBody>
      </p:sp>
      <p:sp>
        <p:nvSpPr>
          <p:cNvPr id="6" name="Double Brace 5"/>
          <p:cNvSpPr/>
          <p:nvPr/>
        </p:nvSpPr>
        <p:spPr bwMode="auto">
          <a:xfrm>
            <a:off x="774626" y="4293096"/>
            <a:ext cx="5400600" cy="576064"/>
          </a:xfrm>
          <a:prstGeom prst="bracePair">
            <a:avLst/>
          </a:prstGeom>
          <a:noFill/>
          <a:ln w="19050" cap="flat" cmpd="sng" algn="ctr">
            <a:solidFill>
              <a:srgbClr val="00A8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pitchFamily="18" charset="0"/>
            </a:endParaRPr>
          </a:p>
        </p:txBody>
      </p:sp>
      <p:sp>
        <p:nvSpPr>
          <p:cNvPr id="7" name="Double Brace 6"/>
          <p:cNvSpPr/>
          <p:nvPr/>
        </p:nvSpPr>
        <p:spPr bwMode="auto">
          <a:xfrm>
            <a:off x="774626" y="3717032"/>
            <a:ext cx="5400600" cy="411910"/>
          </a:xfrm>
          <a:prstGeom prst="bracePair">
            <a:avLst/>
          </a:prstGeom>
          <a:noFill/>
          <a:ln w="19050" cap="flat" cmpd="sng" algn="ctr">
            <a:solidFill>
              <a:srgbClr val="00A8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pitchFamily="18" charset="0"/>
            </a:endParaRPr>
          </a:p>
        </p:txBody>
      </p:sp>
      <p:sp>
        <p:nvSpPr>
          <p:cNvPr id="8" name="Double Brace 7"/>
          <p:cNvSpPr/>
          <p:nvPr/>
        </p:nvSpPr>
        <p:spPr bwMode="auto">
          <a:xfrm>
            <a:off x="774626" y="3089098"/>
            <a:ext cx="5400600" cy="411910"/>
          </a:xfrm>
          <a:prstGeom prst="bracePair">
            <a:avLst/>
          </a:prstGeom>
          <a:noFill/>
          <a:ln w="19050" cap="flat" cmpd="sng" algn="ctr">
            <a:solidFill>
              <a:srgbClr val="00A8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pitchFamily="18" charset="0"/>
            </a:endParaRPr>
          </a:p>
        </p:txBody>
      </p:sp>
      <p:sp>
        <p:nvSpPr>
          <p:cNvPr id="9" name="Double Brace 8"/>
          <p:cNvSpPr/>
          <p:nvPr/>
        </p:nvSpPr>
        <p:spPr bwMode="auto">
          <a:xfrm>
            <a:off x="774626" y="2492896"/>
            <a:ext cx="5400600" cy="411910"/>
          </a:xfrm>
          <a:prstGeom prst="bracePair">
            <a:avLst/>
          </a:prstGeom>
          <a:noFill/>
          <a:ln w="19050" cap="flat" cmpd="sng" algn="ctr">
            <a:solidFill>
              <a:srgbClr val="00A8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pitchFamily="18" charset="0"/>
            </a:endParaRPr>
          </a:p>
        </p:txBody>
      </p:sp>
      <p:sp>
        <p:nvSpPr>
          <p:cNvPr id="10" name="Double Brace 9"/>
          <p:cNvSpPr/>
          <p:nvPr/>
        </p:nvSpPr>
        <p:spPr bwMode="auto">
          <a:xfrm>
            <a:off x="755576" y="1579948"/>
            <a:ext cx="5472608" cy="745776"/>
          </a:xfrm>
          <a:prstGeom prst="bracePair">
            <a:avLst/>
          </a:prstGeom>
          <a:noFill/>
          <a:ln w="19050" cap="flat" cmpd="sng" algn="ctr">
            <a:solidFill>
              <a:srgbClr val="00A8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solidFill>
                  <a:srgbClr val="00A850"/>
                </a:solidFill>
              </a:ln>
              <a:solidFill>
                <a:schemeClr val="tx1"/>
              </a:solidFill>
              <a:effectLst/>
              <a:latin typeface="Times" pitchFamily="18" charset="0"/>
            </a:endParaRPr>
          </a:p>
        </p:txBody>
      </p:sp>
      <p:sp>
        <p:nvSpPr>
          <p:cNvPr id="11" name="TextBox 10"/>
          <p:cNvSpPr txBox="1"/>
          <p:nvPr/>
        </p:nvSpPr>
        <p:spPr>
          <a:xfrm>
            <a:off x="6245110" y="1721729"/>
            <a:ext cx="1944215" cy="369332"/>
          </a:xfrm>
          <a:prstGeom prst="rect">
            <a:avLst/>
          </a:prstGeom>
          <a:noFill/>
        </p:spPr>
        <p:txBody>
          <a:bodyPr wrap="square" rtlCol="0">
            <a:spAutoFit/>
          </a:bodyPr>
          <a:lstStyle/>
          <a:p>
            <a:r>
              <a:rPr lang="en-US" sz="1800" dirty="0" smtClean="0">
                <a:solidFill>
                  <a:srgbClr val="00457C"/>
                </a:solidFill>
                <a:latin typeface="Calibri" panose="020F0502020204030204" pitchFamily="34" charset="0"/>
              </a:rPr>
              <a:t>Air Quality</a:t>
            </a:r>
            <a:endParaRPr lang="en-US" sz="1800" dirty="0">
              <a:solidFill>
                <a:srgbClr val="00457C"/>
              </a:solidFill>
              <a:latin typeface="Calibri" panose="020F0502020204030204" pitchFamily="34" charset="0"/>
            </a:endParaRPr>
          </a:p>
        </p:txBody>
      </p:sp>
      <p:sp>
        <p:nvSpPr>
          <p:cNvPr id="12" name="TextBox 11"/>
          <p:cNvSpPr txBox="1"/>
          <p:nvPr/>
        </p:nvSpPr>
        <p:spPr>
          <a:xfrm>
            <a:off x="6261890" y="2513817"/>
            <a:ext cx="1927436" cy="369332"/>
          </a:xfrm>
          <a:prstGeom prst="rect">
            <a:avLst/>
          </a:prstGeom>
          <a:noFill/>
        </p:spPr>
        <p:txBody>
          <a:bodyPr wrap="square" rtlCol="0">
            <a:spAutoFit/>
          </a:bodyPr>
          <a:lstStyle/>
          <a:p>
            <a:r>
              <a:rPr lang="en-US" sz="1800" dirty="0" smtClean="0">
                <a:solidFill>
                  <a:srgbClr val="00457C"/>
                </a:solidFill>
                <a:latin typeface="Calibri" panose="020F0502020204030204" pitchFamily="34" charset="0"/>
              </a:rPr>
              <a:t>Water and Soil</a:t>
            </a:r>
            <a:endParaRPr lang="en-US" sz="1800" dirty="0">
              <a:solidFill>
                <a:srgbClr val="00457C"/>
              </a:solidFill>
              <a:latin typeface="Calibri" panose="020F0502020204030204" pitchFamily="34" charset="0"/>
            </a:endParaRPr>
          </a:p>
        </p:txBody>
      </p:sp>
      <p:sp>
        <p:nvSpPr>
          <p:cNvPr id="13" name="TextBox 12"/>
          <p:cNvSpPr txBox="1"/>
          <p:nvPr/>
        </p:nvSpPr>
        <p:spPr>
          <a:xfrm>
            <a:off x="6268950" y="3089881"/>
            <a:ext cx="1920376" cy="369332"/>
          </a:xfrm>
          <a:prstGeom prst="rect">
            <a:avLst/>
          </a:prstGeom>
          <a:noFill/>
        </p:spPr>
        <p:txBody>
          <a:bodyPr wrap="square" rtlCol="0">
            <a:spAutoFit/>
          </a:bodyPr>
          <a:lstStyle/>
          <a:p>
            <a:r>
              <a:rPr lang="en-US" sz="1800" dirty="0" smtClean="0">
                <a:solidFill>
                  <a:srgbClr val="00457C"/>
                </a:solidFill>
                <a:latin typeface="Calibri" panose="020F0502020204030204" pitchFamily="34" charset="0"/>
              </a:rPr>
              <a:t>Upset Scenario</a:t>
            </a:r>
            <a:endParaRPr lang="en-US" sz="1800" dirty="0">
              <a:solidFill>
                <a:srgbClr val="00457C"/>
              </a:solidFill>
              <a:latin typeface="Calibri" panose="020F0502020204030204" pitchFamily="34" charset="0"/>
            </a:endParaRPr>
          </a:p>
        </p:txBody>
      </p:sp>
      <p:sp>
        <p:nvSpPr>
          <p:cNvPr id="14" name="TextBox 13"/>
          <p:cNvSpPr txBox="1"/>
          <p:nvPr/>
        </p:nvSpPr>
        <p:spPr>
          <a:xfrm>
            <a:off x="6261890" y="3737953"/>
            <a:ext cx="1927436" cy="369332"/>
          </a:xfrm>
          <a:prstGeom prst="rect">
            <a:avLst/>
          </a:prstGeom>
          <a:noFill/>
        </p:spPr>
        <p:txBody>
          <a:bodyPr wrap="square" rtlCol="0">
            <a:spAutoFit/>
          </a:bodyPr>
          <a:lstStyle/>
          <a:p>
            <a:r>
              <a:rPr lang="en-US" sz="1800" dirty="0" smtClean="0">
                <a:solidFill>
                  <a:srgbClr val="00457C"/>
                </a:solidFill>
                <a:latin typeface="Calibri" panose="020F0502020204030204" pitchFamily="34" charset="0"/>
              </a:rPr>
              <a:t>Noise and Lighting</a:t>
            </a:r>
            <a:endParaRPr lang="en-US" sz="1800" dirty="0">
              <a:solidFill>
                <a:srgbClr val="00457C"/>
              </a:solidFill>
              <a:latin typeface="Calibri" panose="020F0502020204030204" pitchFamily="34" charset="0"/>
            </a:endParaRPr>
          </a:p>
        </p:txBody>
      </p:sp>
      <p:sp>
        <p:nvSpPr>
          <p:cNvPr id="15" name="TextBox 14"/>
          <p:cNvSpPr txBox="1"/>
          <p:nvPr/>
        </p:nvSpPr>
        <p:spPr>
          <a:xfrm>
            <a:off x="6280776" y="4386025"/>
            <a:ext cx="1908550" cy="369332"/>
          </a:xfrm>
          <a:prstGeom prst="rect">
            <a:avLst/>
          </a:prstGeom>
          <a:noFill/>
        </p:spPr>
        <p:txBody>
          <a:bodyPr wrap="square" rtlCol="0">
            <a:spAutoFit/>
          </a:bodyPr>
          <a:lstStyle/>
          <a:p>
            <a:r>
              <a:rPr lang="en-US" sz="1800" dirty="0" smtClean="0">
                <a:solidFill>
                  <a:srgbClr val="00457C"/>
                </a:solidFill>
                <a:latin typeface="Calibri" panose="020F0502020204030204" pitchFamily="34" charset="0"/>
              </a:rPr>
              <a:t>Traffic</a:t>
            </a:r>
            <a:endParaRPr lang="en-US" sz="1800" dirty="0">
              <a:solidFill>
                <a:srgbClr val="00457C"/>
              </a:solidFill>
              <a:latin typeface="Calibri" panose="020F0502020204030204" pitchFamily="34" charset="0"/>
            </a:endParaRPr>
          </a:p>
        </p:txBody>
      </p:sp>
      <p:sp>
        <p:nvSpPr>
          <p:cNvPr id="16" name="TextBox 15"/>
          <p:cNvSpPr txBox="1"/>
          <p:nvPr/>
        </p:nvSpPr>
        <p:spPr>
          <a:xfrm>
            <a:off x="6261890" y="5301208"/>
            <a:ext cx="1927436" cy="646331"/>
          </a:xfrm>
          <a:prstGeom prst="rect">
            <a:avLst/>
          </a:prstGeom>
          <a:noFill/>
        </p:spPr>
        <p:txBody>
          <a:bodyPr wrap="square" rtlCol="0">
            <a:spAutoFit/>
          </a:bodyPr>
          <a:lstStyle/>
          <a:p>
            <a:r>
              <a:rPr lang="en-US" sz="1800" dirty="0" smtClean="0">
                <a:solidFill>
                  <a:srgbClr val="00457C"/>
                </a:solidFill>
                <a:latin typeface="Calibri" panose="020F0502020204030204" pitchFamily="34" charset="0"/>
              </a:rPr>
              <a:t>Community Livability</a:t>
            </a:r>
            <a:endParaRPr lang="en-US" sz="1800" dirty="0">
              <a:solidFill>
                <a:srgbClr val="00457C"/>
              </a:solidFill>
              <a:latin typeface="Calibri" panose="020F0502020204030204" pitchFamily="34" charset="0"/>
            </a:endParaRPr>
          </a:p>
        </p:txBody>
      </p:sp>
      <p:sp>
        <p:nvSpPr>
          <p:cNvPr id="17" name="Rectangle 16"/>
          <p:cNvSpPr/>
          <p:nvPr/>
        </p:nvSpPr>
        <p:spPr bwMode="auto">
          <a:xfrm>
            <a:off x="918642" y="1484784"/>
            <a:ext cx="4694932" cy="1008112"/>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l" defTabSz="914400" rtl="0" eaLnBrk="0" fontAlgn="base" latinLnBrk="0" hangingPunct="0">
              <a:lnSpc>
                <a:spcPct val="100000"/>
              </a:lnSpc>
              <a:spcBef>
                <a:spcPct val="0"/>
              </a:spcBef>
              <a:spcAft>
                <a:spcPct val="0"/>
              </a:spcAft>
              <a:buClrTx/>
              <a:buSzTx/>
              <a:tabLst/>
            </a:pPr>
            <a:r>
              <a:rPr lang="en-US" sz="1800" b="0" dirty="0" smtClean="0">
                <a:latin typeface="Calibri" panose="020F0502020204030204" pitchFamily="34" charset="0"/>
              </a:rPr>
              <a:t>1. Particulate matter </a:t>
            </a:r>
          </a:p>
          <a:p>
            <a:pPr marR="0" algn="l" defTabSz="914400" rtl="0" eaLnBrk="0" fontAlgn="base" latinLnBrk="0" hangingPunct="0">
              <a:lnSpc>
                <a:spcPct val="100000"/>
              </a:lnSpc>
              <a:spcBef>
                <a:spcPct val="0"/>
              </a:spcBef>
              <a:spcAft>
                <a:spcPct val="0"/>
              </a:spcAft>
              <a:buClrTx/>
              <a:buSzTx/>
              <a:tabLst/>
            </a:pPr>
            <a:r>
              <a:rPr lang="en-US" sz="1800" b="0" dirty="0">
                <a:latin typeface="Calibri" panose="020F0502020204030204" pitchFamily="34" charset="0"/>
              </a:rPr>
              <a:t> </a:t>
            </a:r>
            <a:r>
              <a:rPr lang="en-US" sz="1800" b="0" dirty="0" smtClean="0">
                <a:latin typeface="Calibri" panose="020F0502020204030204" pitchFamily="34" charset="0"/>
              </a:rPr>
              <a:t>    (PM)</a:t>
            </a:r>
          </a:p>
          <a:p>
            <a:pPr marR="0" algn="l" defTabSz="914400" rtl="0" eaLnBrk="0" fontAlgn="base" latinLnBrk="0" hangingPunct="0">
              <a:lnSpc>
                <a:spcPct val="100000"/>
              </a:lnSpc>
              <a:spcBef>
                <a:spcPct val="0"/>
              </a:spcBef>
              <a:spcAft>
                <a:spcPct val="0"/>
              </a:spcAft>
              <a:buClrTx/>
              <a:buSzTx/>
              <a:tabLst/>
            </a:pPr>
            <a:r>
              <a:rPr lang="en-US" sz="1800" b="0" dirty="0" smtClean="0">
                <a:latin typeface="Calibri" panose="020F0502020204030204" pitchFamily="34" charset="0"/>
              </a:rPr>
              <a:t>3. Nitrogen dioxide (NO</a:t>
            </a:r>
            <a:r>
              <a:rPr lang="en-US" sz="1800" b="0" baseline="-25000" dirty="0" smtClean="0">
                <a:latin typeface="Calibri" panose="020F0502020204030204" pitchFamily="34" charset="0"/>
              </a:rPr>
              <a:t>2</a:t>
            </a:r>
            <a:r>
              <a:rPr lang="en-US" sz="1800" b="0" dirty="0" smtClean="0">
                <a:latin typeface="Calibri" panose="020F0502020204030204" pitchFamily="34" charset="0"/>
              </a:rPr>
              <a:t>)</a:t>
            </a:r>
          </a:p>
        </p:txBody>
      </p:sp>
      <p:sp>
        <p:nvSpPr>
          <p:cNvPr id="18" name="Rectangle 17"/>
          <p:cNvSpPr/>
          <p:nvPr/>
        </p:nvSpPr>
        <p:spPr bwMode="auto">
          <a:xfrm>
            <a:off x="918642" y="3094360"/>
            <a:ext cx="2880320" cy="41191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l" defTabSz="914400" rtl="0" eaLnBrk="0" fontAlgn="base" latinLnBrk="0" hangingPunct="0">
              <a:lnSpc>
                <a:spcPct val="100000"/>
              </a:lnSpc>
              <a:spcBef>
                <a:spcPct val="0"/>
              </a:spcBef>
              <a:spcAft>
                <a:spcPct val="0"/>
              </a:spcAft>
              <a:buClrTx/>
              <a:buSzTx/>
              <a:tabLst/>
            </a:pPr>
            <a:r>
              <a:rPr lang="en-US" sz="1800" b="0" dirty="0" smtClean="0">
                <a:latin typeface="Calibri" panose="020F0502020204030204" pitchFamily="34" charset="0"/>
              </a:rPr>
              <a:t>7. Oil</a:t>
            </a:r>
            <a:r>
              <a:rPr lang="en-US" sz="1800" dirty="0" smtClean="0">
                <a:latin typeface="Calibri" panose="020F0502020204030204" pitchFamily="34" charset="0"/>
              </a:rPr>
              <a:t> </a:t>
            </a:r>
            <a:r>
              <a:rPr lang="en-US" sz="1800" b="0" dirty="0" smtClean="0">
                <a:latin typeface="Calibri" panose="020F0502020204030204" pitchFamily="34" charset="0"/>
              </a:rPr>
              <a:t>spill</a:t>
            </a:r>
            <a:endParaRPr kumimoji="0" lang="en-US" sz="1800" b="0" i="0" u="none" strike="noStrike" cap="none" normalizeH="0" baseline="0" dirty="0" smtClean="0">
              <a:ln>
                <a:noFill/>
              </a:ln>
              <a:solidFill>
                <a:schemeClr val="tx1"/>
              </a:solidFill>
              <a:effectLst/>
              <a:latin typeface="Calibri" panose="020F0502020204030204" pitchFamily="34" charset="0"/>
            </a:endParaRPr>
          </a:p>
        </p:txBody>
      </p:sp>
      <p:sp>
        <p:nvSpPr>
          <p:cNvPr id="19" name="Rectangle 18"/>
          <p:cNvSpPr/>
          <p:nvPr/>
        </p:nvSpPr>
        <p:spPr bwMode="auto">
          <a:xfrm>
            <a:off x="918642" y="5013176"/>
            <a:ext cx="3470796" cy="1008112"/>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l" defTabSz="914400" rtl="0" eaLnBrk="0" fontAlgn="base" latinLnBrk="0" hangingPunct="0">
              <a:lnSpc>
                <a:spcPct val="100000"/>
              </a:lnSpc>
              <a:spcBef>
                <a:spcPct val="0"/>
              </a:spcBef>
              <a:spcAft>
                <a:spcPct val="0"/>
              </a:spcAft>
              <a:buClrTx/>
              <a:buSzTx/>
              <a:tabLst/>
            </a:pPr>
            <a:r>
              <a:rPr lang="en-US" sz="1800" b="0" dirty="0" smtClean="0">
                <a:latin typeface="Calibri" panose="020F0502020204030204" pitchFamily="34" charset="0"/>
              </a:rPr>
              <a:t>13. Property Values</a:t>
            </a:r>
          </a:p>
          <a:p>
            <a:pPr marL="342900" marR="0" indent="-342900" algn="l" defTabSz="914400" rtl="0" eaLnBrk="0" fontAlgn="base" latinLnBrk="0" hangingPunct="0">
              <a:lnSpc>
                <a:spcPct val="100000"/>
              </a:lnSpc>
              <a:spcBef>
                <a:spcPct val="0"/>
              </a:spcBef>
              <a:spcAft>
                <a:spcPct val="0"/>
              </a:spcAft>
              <a:buClrTx/>
              <a:buSzTx/>
              <a:tabLst/>
            </a:pPr>
            <a:r>
              <a:rPr lang="en-US" sz="1800" b="0" dirty="0" smtClean="0">
                <a:latin typeface="Calibri" panose="020F0502020204030204" pitchFamily="34" charset="0"/>
              </a:rPr>
              <a:t>15. Access to recreation/               green space</a:t>
            </a:r>
          </a:p>
          <a:p>
            <a:pPr marR="0" algn="l" defTabSz="914400" rtl="0" eaLnBrk="0" fontAlgn="base" latinLnBrk="0" hangingPunct="0">
              <a:lnSpc>
                <a:spcPct val="100000"/>
              </a:lnSpc>
              <a:spcBef>
                <a:spcPct val="0"/>
              </a:spcBef>
              <a:spcAft>
                <a:spcPct val="0"/>
              </a:spcAft>
              <a:buClrTx/>
              <a:buSzTx/>
              <a:tabLst/>
            </a:pPr>
            <a:r>
              <a:rPr lang="en-US" sz="1800" b="0" dirty="0" smtClean="0">
                <a:latin typeface="Calibri" panose="020F0502020204030204" pitchFamily="34" charset="0"/>
              </a:rPr>
              <a:t>17. Aesthetics</a:t>
            </a:r>
          </a:p>
        </p:txBody>
      </p:sp>
      <p:sp>
        <p:nvSpPr>
          <p:cNvPr id="20" name="Rectangle 19"/>
          <p:cNvSpPr/>
          <p:nvPr/>
        </p:nvSpPr>
        <p:spPr bwMode="auto">
          <a:xfrm>
            <a:off x="3532002" y="5016185"/>
            <a:ext cx="2859248" cy="1077111"/>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l" defTabSz="914400" rtl="0" eaLnBrk="0" fontAlgn="base" latinLnBrk="0" hangingPunct="0">
              <a:lnSpc>
                <a:spcPct val="100000"/>
              </a:lnSpc>
              <a:spcBef>
                <a:spcPct val="0"/>
              </a:spcBef>
              <a:spcAft>
                <a:spcPct val="0"/>
              </a:spcAft>
              <a:buClrTx/>
              <a:buSzTx/>
              <a:tabLst/>
            </a:pPr>
            <a:r>
              <a:rPr lang="en-US" sz="1800" b="0" dirty="0" smtClean="0">
                <a:latin typeface="Calibri" panose="020F0502020204030204" pitchFamily="34" charset="0"/>
              </a:rPr>
              <a:t>14. Education funding</a:t>
            </a:r>
          </a:p>
          <a:p>
            <a:pPr marR="0" algn="l" defTabSz="914400" rtl="0" eaLnBrk="0" fontAlgn="base" latinLnBrk="0" hangingPunct="0">
              <a:lnSpc>
                <a:spcPct val="100000"/>
              </a:lnSpc>
              <a:spcBef>
                <a:spcPct val="0"/>
              </a:spcBef>
              <a:spcAft>
                <a:spcPct val="0"/>
              </a:spcAft>
              <a:buClrTx/>
              <a:buSzTx/>
              <a:tabLst/>
            </a:pPr>
            <a:r>
              <a:rPr kumimoji="0" lang="en-US" sz="1800" b="0" i="0" u="none" strike="noStrike" cap="none" normalizeH="0" baseline="0" dirty="0" smtClean="0">
                <a:ln>
                  <a:noFill/>
                </a:ln>
                <a:solidFill>
                  <a:schemeClr val="tx1"/>
                </a:solidFill>
                <a:effectLst/>
                <a:latin typeface="Calibri" panose="020F0502020204030204" pitchFamily="34" charset="0"/>
              </a:rPr>
              <a:t>16. Social</a:t>
            </a:r>
            <a:r>
              <a:rPr kumimoji="0" lang="en-US" sz="1800" b="0" i="0" u="none" strike="noStrike" cap="none" normalizeH="0" dirty="0" smtClean="0">
                <a:ln>
                  <a:noFill/>
                </a:ln>
                <a:solidFill>
                  <a:schemeClr val="tx1"/>
                </a:solidFill>
                <a:effectLst/>
                <a:latin typeface="Calibri" panose="020F0502020204030204" pitchFamily="34" charset="0"/>
              </a:rPr>
              <a:t> cohesion</a:t>
            </a:r>
          </a:p>
          <a:p>
            <a:pPr marR="0" algn="l" defTabSz="914400" rtl="0" eaLnBrk="0" fontAlgn="base" latinLnBrk="0" hangingPunct="0">
              <a:lnSpc>
                <a:spcPct val="100000"/>
              </a:lnSpc>
              <a:spcBef>
                <a:spcPct val="0"/>
              </a:spcBef>
              <a:spcAft>
                <a:spcPct val="0"/>
              </a:spcAft>
              <a:buClrTx/>
              <a:buSzTx/>
              <a:tabLst/>
            </a:pPr>
            <a:r>
              <a:rPr lang="en-US" sz="1800" b="0" baseline="0" dirty="0" smtClean="0">
                <a:latin typeface="Calibri" panose="020F0502020204030204" pitchFamily="34" charset="0"/>
              </a:rPr>
              <a:t>18. Political</a:t>
            </a:r>
            <a:r>
              <a:rPr lang="en-US" sz="1800" b="0" dirty="0" smtClean="0">
                <a:latin typeface="Calibri" panose="020F0502020204030204" pitchFamily="34" charset="0"/>
              </a:rPr>
              <a:t> Involvement</a:t>
            </a:r>
            <a:endParaRPr kumimoji="0" lang="en-US" sz="1800" b="0" i="0" u="none" strike="noStrike" cap="none" normalizeH="0" baseline="0" dirty="0" smtClean="0">
              <a:ln>
                <a:noFill/>
              </a:ln>
              <a:solidFill>
                <a:schemeClr val="tx1"/>
              </a:solidFill>
              <a:effectLst/>
              <a:latin typeface="Calibri" panose="020F0502020204030204" pitchFamily="34" charset="0"/>
            </a:endParaRPr>
          </a:p>
        </p:txBody>
      </p:sp>
      <p:sp>
        <p:nvSpPr>
          <p:cNvPr id="21" name="Rectangle 20"/>
          <p:cNvSpPr/>
          <p:nvPr/>
        </p:nvSpPr>
        <p:spPr bwMode="auto">
          <a:xfrm>
            <a:off x="3532002" y="1484784"/>
            <a:ext cx="2859248" cy="1008112"/>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l" defTabSz="914400" rtl="0" eaLnBrk="0" fontAlgn="base" latinLnBrk="0" hangingPunct="0">
              <a:lnSpc>
                <a:spcPct val="100000"/>
              </a:lnSpc>
              <a:spcBef>
                <a:spcPct val="0"/>
              </a:spcBef>
              <a:spcAft>
                <a:spcPct val="0"/>
              </a:spcAft>
              <a:buClrTx/>
              <a:buSzTx/>
              <a:tabLst/>
            </a:pPr>
            <a:r>
              <a:rPr lang="en-US" sz="1800" b="0" dirty="0" smtClean="0">
                <a:latin typeface="Calibri" panose="020F0502020204030204" pitchFamily="34" charset="0"/>
              </a:rPr>
              <a:t>2. Toxic Air Contaminants   </a:t>
            </a:r>
          </a:p>
          <a:p>
            <a:pPr marR="0" algn="l" defTabSz="914400" rtl="0" eaLnBrk="0" fontAlgn="base" latinLnBrk="0" hangingPunct="0">
              <a:lnSpc>
                <a:spcPct val="100000"/>
              </a:lnSpc>
              <a:spcBef>
                <a:spcPct val="0"/>
              </a:spcBef>
              <a:spcAft>
                <a:spcPct val="0"/>
              </a:spcAft>
              <a:buClrTx/>
              <a:buSzTx/>
              <a:tabLst/>
            </a:pPr>
            <a:r>
              <a:rPr lang="en-US" sz="1800" b="0" dirty="0" smtClean="0">
                <a:latin typeface="Calibri" panose="020F0502020204030204" pitchFamily="34" charset="0"/>
              </a:rPr>
              <a:t>     (TAC)</a:t>
            </a:r>
          </a:p>
          <a:p>
            <a:pPr marR="0" algn="l" defTabSz="914400" rtl="0" eaLnBrk="0" fontAlgn="base" latinLnBrk="0" hangingPunct="0">
              <a:lnSpc>
                <a:spcPct val="100000"/>
              </a:lnSpc>
              <a:spcBef>
                <a:spcPct val="0"/>
              </a:spcBef>
              <a:spcAft>
                <a:spcPct val="0"/>
              </a:spcAft>
              <a:buClrTx/>
              <a:buSzTx/>
              <a:tabLst/>
            </a:pPr>
            <a:r>
              <a:rPr lang="en-US" sz="1800" b="0" dirty="0" smtClean="0">
                <a:latin typeface="Calibri" panose="020F0502020204030204" pitchFamily="34" charset="0"/>
              </a:rPr>
              <a:t>4. Odor</a:t>
            </a:r>
            <a:endParaRPr kumimoji="0" lang="en-US" sz="1800" b="0" i="0" u="none" strike="noStrike" cap="none" normalizeH="0" baseline="0" dirty="0" smtClean="0">
              <a:ln>
                <a:noFill/>
              </a:ln>
              <a:solidFill>
                <a:schemeClr val="tx1"/>
              </a:solidFill>
              <a:effectLst/>
              <a:latin typeface="Calibri" panose="020F0502020204030204" pitchFamily="34" charset="0"/>
            </a:endParaRPr>
          </a:p>
        </p:txBody>
      </p:sp>
      <p:sp>
        <p:nvSpPr>
          <p:cNvPr id="22" name="Rectangle 21"/>
          <p:cNvSpPr/>
          <p:nvPr/>
        </p:nvSpPr>
        <p:spPr bwMode="auto">
          <a:xfrm>
            <a:off x="3582938" y="3094360"/>
            <a:ext cx="2429599" cy="41191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l" defTabSz="914400" rtl="0" eaLnBrk="0" fontAlgn="base" latinLnBrk="0" hangingPunct="0">
              <a:lnSpc>
                <a:spcPct val="100000"/>
              </a:lnSpc>
              <a:spcBef>
                <a:spcPct val="0"/>
              </a:spcBef>
              <a:spcAft>
                <a:spcPct val="0"/>
              </a:spcAft>
              <a:buClrTx/>
              <a:buSzTx/>
              <a:tabLst/>
            </a:pPr>
            <a:r>
              <a:rPr kumimoji="0" lang="en-US" sz="1800" b="0" i="0" u="none" strike="noStrike" cap="none" normalizeH="0" baseline="0" dirty="0" smtClean="0">
                <a:ln>
                  <a:noFill/>
                </a:ln>
                <a:solidFill>
                  <a:schemeClr val="tx1"/>
                </a:solidFill>
                <a:effectLst/>
                <a:latin typeface="Calibri" panose="020F0502020204030204" pitchFamily="34" charset="0"/>
              </a:rPr>
              <a:t>8. Well</a:t>
            </a:r>
            <a:r>
              <a:rPr kumimoji="0" lang="en-US" sz="1800" b="0" i="0" u="none" strike="noStrike" cap="none" normalizeH="0" dirty="0" smtClean="0">
                <a:ln>
                  <a:noFill/>
                </a:ln>
                <a:solidFill>
                  <a:schemeClr val="tx1"/>
                </a:solidFill>
                <a:effectLst/>
                <a:latin typeface="Calibri" panose="020F0502020204030204" pitchFamily="34" charset="0"/>
              </a:rPr>
              <a:t> blowout</a:t>
            </a:r>
            <a:endParaRPr kumimoji="0" lang="en-US" sz="1800" b="0" i="0" u="none" strike="noStrike" cap="none" normalizeH="0" baseline="0" dirty="0" smtClean="0">
              <a:ln>
                <a:noFill/>
              </a:ln>
              <a:solidFill>
                <a:schemeClr val="tx1"/>
              </a:solidFill>
              <a:effectLst/>
              <a:latin typeface="Calibri" panose="020F0502020204030204" pitchFamily="34" charset="0"/>
            </a:endParaRPr>
          </a:p>
        </p:txBody>
      </p:sp>
      <p:sp>
        <p:nvSpPr>
          <p:cNvPr id="23" name="Rectangle 22"/>
          <p:cNvSpPr/>
          <p:nvPr/>
        </p:nvSpPr>
        <p:spPr bwMode="auto">
          <a:xfrm>
            <a:off x="918642" y="3742432"/>
            <a:ext cx="2880320" cy="41191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l" defTabSz="914400" rtl="0" eaLnBrk="0" fontAlgn="base" latinLnBrk="0" hangingPunct="0">
              <a:lnSpc>
                <a:spcPct val="100000"/>
              </a:lnSpc>
              <a:spcBef>
                <a:spcPct val="0"/>
              </a:spcBef>
              <a:spcAft>
                <a:spcPct val="0"/>
              </a:spcAft>
              <a:buClrTx/>
              <a:buSzTx/>
              <a:tabLst/>
            </a:pPr>
            <a:r>
              <a:rPr lang="en-US" sz="1800" b="0" dirty="0" smtClean="0">
                <a:latin typeface="Calibri" panose="020F0502020204030204" pitchFamily="34" charset="0"/>
              </a:rPr>
              <a:t>9. Noise</a:t>
            </a:r>
            <a:r>
              <a:rPr lang="en-US" sz="1800" dirty="0" smtClean="0">
                <a:latin typeface="Calibri" panose="020F0502020204030204" pitchFamily="34" charset="0"/>
              </a:rPr>
              <a:t> </a:t>
            </a:r>
            <a:r>
              <a:rPr lang="en-US" sz="1800" b="0" dirty="0" smtClean="0">
                <a:latin typeface="Calibri" panose="020F0502020204030204" pitchFamily="34" charset="0"/>
              </a:rPr>
              <a:t>emissions</a:t>
            </a:r>
            <a:endParaRPr kumimoji="0" lang="en-US" sz="1800" b="0" i="0" u="none" strike="noStrike" cap="none" normalizeH="0" baseline="0" dirty="0" smtClean="0">
              <a:ln>
                <a:noFill/>
              </a:ln>
              <a:solidFill>
                <a:schemeClr val="tx1"/>
              </a:solidFill>
              <a:effectLst/>
              <a:latin typeface="Calibri" panose="020F0502020204030204" pitchFamily="34" charset="0"/>
            </a:endParaRPr>
          </a:p>
        </p:txBody>
      </p:sp>
      <p:sp>
        <p:nvSpPr>
          <p:cNvPr id="24" name="Rectangle 23"/>
          <p:cNvSpPr/>
          <p:nvPr/>
        </p:nvSpPr>
        <p:spPr bwMode="auto">
          <a:xfrm>
            <a:off x="3582938" y="3742432"/>
            <a:ext cx="2429599" cy="41191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l" defTabSz="914400" rtl="0" eaLnBrk="0" fontAlgn="base" latinLnBrk="0" hangingPunct="0">
              <a:lnSpc>
                <a:spcPct val="100000"/>
              </a:lnSpc>
              <a:spcBef>
                <a:spcPct val="0"/>
              </a:spcBef>
              <a:spcAft>
                <a:spcPct val="0"/>
              </a:spcAft>
              <a:buClrTx/>
              <a:buSzTx/>
              <a:tabLst/>
            </a:pPr>
            <a:r>
              <a:rPr kumimoji="0" lang="en-US" sz="1800" b="0" i="0" u="none" strike="noStrike" cap="none" normalizeH="0" baseline="0" dirty="0" smtClean="0">
                <a:ln>
                  <a:noFill/>
                </a:ln>
                <a:solidFill>
                  <a:schemeClr val="tx1"/>
                </a:solidFill>
                <a:effectLst/>
                <a:latin typeface="Calibri" panose="020F0502020204030204" pitchFamily="34" charset="0"/>
              </a:rPr>
              <a:t>10.</a:t>
            </a:r>
            <a:r>
              <a:rPr kumimoji="0" lang="en-US" sz="1800" b="0" i="0" u="none" strike="noStrike" cap="none" normalizeH="0" dirty="0" smtClean="0">
                <a:ln>
                  <a:noFill/>
                </a:ln>
                <a:solidFill>
                  <a:schemeClr val="tx1"/>
                </a:solidFill>
                <a:effectLst/>
                <a:latin typeface="Calibri" panose="020F0502020204030204" pitchFamily="34" charset="0"/>
              </a:rPr>
              <a:t> </a:t>
            </a:r>
            <a:r>
              <a:rPr kumimoji="0" lang="en-US" sz="1800" b="0" i="0" u="none" strike="noStrike" cap="none" normalizeH="0" baseline="0" dirty="0" smtClean="0">
                <a:ln>
                  <a:noFill/>
                </a:ln>
                <a:solidFill>
                  <a:schemeClr val="tx1"/>
                </a:solidFill>
                <a:effectLst/>
                <a:latin typeface="Calibri" panose="020F0502020204030204" pitchFamily="34" charset="0"/>
              </a:rPr>
              <a:t>Light</a:t>
            </a:r>
            <a:r>
              <a:rPr kumimoji="0" lang="en-US" sz="1800" i="0" u="none" strike="noStrike" cap="none" normalizeH="0" baseline="0" dirty="0" smtClean="0">
                <a:ln>
                  <a:noFill/>
                </a:ln>
                <a:solidFill>
                  <a:schemeClr val="tx1"/>
                </a:solidFill>
                <a:effectLst/>
                <a:latin typeface="Calibri" panose="020F0502020204030204" pitchFamily="34" charset="0"/>
              </a:rPr>
              <a:t> </a:t>
            </a:r>
            <a:r>
              <a:rPr kumimoji="0" lang="en-US" sz="1800" b="0" i="0" u="none" strike="noStrike" cap="none" normalizeH="0" baseline="0" dirty="0" smtClean="0">
                <a:ln>
                  <a:noFill/>
                </a:ln>
                <a:solidFill>
                  <a:schemeClr val="tx1"/>
                </a:solidFill>
                <a:effectLst/>
                <a:latin typeface="Calibri" panose="020F0502020204030204" pitchFamily="34" charset="0"/>
              </a:rPr>
              <a:t>emissions</a:t>
            </a:r>
          </a:p>
        </p:txBody>
      </p:sp>
      <p:sp>
        <p:nvSpPr>
          <p:cNvPr id="25" name="Rectangle 24"/>
          <p:cNvSpPr/>
          <p:nvPr/>
        </p:nvSpPr>
        <p:spPr bwMode="auto">
          <a:xfrm>
            <a:off x="918642" y="4293096"/>
            <a:ext cx="2880320" cy="41191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l" defTabSz="914400" rtl="0" eaLnBrk="0" fontAlgn="base" latinLnBrk="0" hangingPunct="0">
              <a:lnSpc>
                <a:spcPct val="100000"/>
              </a:lnSpc>
              <a:spcBef>
                <a:spcPct val="0"/>
              </a:spcBef>
              <a:spcAft>
                <a:spcPct val="0"/>
              </a:spcAft>
              <a:buClrTx/>
              <a:buSzTx/>
              <a:tabLst/>
            </a:pPr>
            <a:r>
              <a:rPr lang="en-US" sz="1800" b="0" dirty="0" smtClean="0">
                <a:latin typeface="Calibri" panose="020F0502020204030204" pitchFamily="34" charset="0"/>
              </a:rPr>
              <a:t>11. Traffic</a:t>
            </a:r>
            <a:r>
              <a:rPr lang="en-US" sz="1800" dirty="0" smtClean="0">
                <a:latin typeface="Calibri" panose="020F0502020204030204" pitchFamily="34" charset="0"/>
              </a:rPr>
              <a:t> </a:t>
            </a:r>
            <a:r>
              <a:rPr lang="en-US" sz="1800" b="0" dirty="0" smtClean="0">
                <a:latin typeface="Calibri" panose="020F0502020204030204" pitchFamily="34" charset="0"/>
              </a:rPr>
              <a:t>safety</a:t>
            </a:r>
            <a:endParaRPr kumimoji="0" lang="en-US" sz="1800" b="0" i="0" u="none" strike="noStrike" cap="none" normalizeH="0" baseline="0" dirty="0" smtClean="0">
              <a:ln>
                <a:noFill/>
              </a:ln>
              <a:solidFill>
                <a:schemeClr val="tx1"/>
              </a:solidFill>
              <a:effectLst/>
              <a:latin typeface="Calibri" panose="020F0502020204030204" pitchFamily="34" charset="0"/>
            </a:endParaRPr>
          </a:p>
        </p:txBody>
      </p:sp>
      <p:sp>
        <p:nvSpPr>
          <p:cNvPr id="26" name="Rectangle 25"/>
          <p:cNvSpPr/>
          <p:nvPr/>
        </p:nvSpPr>
        <p:spPr bwMode="auto">
          <a:xfrm>
            <a:off x="3582938" y="4293096"/>
            <a:ext cx="2429599" cy="41191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0"/>
              </a:spcBef>
              <a:spcAft>
                <a:spcPct val="0"/>
              </a:spcAft>
              <a:buClrTx/>
              <a:buSzTx/>
              <a:tabLst/>
            </a:pPr>
            <a:r>
              <a:rPr kumimoji="0" lang="en-US" sz="1800" b="0" i="0" u="none" strike="noStrike" cap="none" normalizeH="0" baseline="0" dirty="0" smtClean="0">
                <a:ln>
                  <a:noFill/>
                </a:ln>
                <a:solidFill>
                  <a:schemeClr val="tx1"/>
                </a:solidFill>
                <a:effectLst/>
                <a:latin typeface="Calibri" panose="020F0502020204030204" pitchFamily="34" charset="0"/>
              </a:rPr>
              <a:t>12. Perceived</a:t>
            </a:r>
            <a:r>
              <a:rPr kumimoji="0" lang="en-US" sz="1800" i="0" u="none" strike="noStrike" cap="none" normalizeH="0" baseline="0" dirty="0" smtClean="0">
                <a:ln>
                  <a:noFill/>
                </a:ln>
                <a:solidFill>
                  <a:schemeClr val="tx1"/>
                </a:solidFill>
                <a:effectLst/>
                <a:latin typeface="Calibri" panose="020F0502020204030204" pitchFamily="34" charset="0"/>
              </a:rPr>
              <a:t> </a:t>
            </a:r>
            <a:r>
              <a:rPr kumimoji="0" lang="en-US" sz="1800" b="0" i="0" u="none" strike="noStrike" cap="none" normalizeH="0" baseline="0" dirty="0" smtClean="0">
                <a:ln>
                  <a:noFill/>
                </a:ln>
                <a:solidFill>
                  <a:schemeClr val="tx1"/>
                </a:solidFill>
                <a:effectLst/>
                <a:latin typeface="Calibri" panose="020F0502020204030204" pitchFamily="34" charset="0"/>
              </a:rPr>
              <a:t>traffic</a:t>
            </a:r>
            <a:r>
              <a:rPr kumimoji="0" lang="en-US" sz="1800" i="0" u="none" strike="noStrike" cap="none" normalizeH="0" baseline="0" dirty="0" smtClean="0">
                <a:ln>
                  <a:noFill/>
                </a:ln>
                <a:solidFill>
                  <a:schemeClr val="tx1"/>
                </a:solidFill>
                <a:effectLst/>
                <a:latin typeface="Calibri" panose="020F0502020204030204" pitchFamily="34" charset="0"/>
              </a:rPr>
              <a:t>                  </a:t>
            </a:r>
            <a:r>
              <a:rPr kumimoji="0" lang="en-US" sz="1800" i="0" u="none" strike="noStrike" cap="none" normalizeH="0" dirty="0" smtClean="0">
                <a:ln>
                  <a:noFill/>
                </a:ln>
                <a:solidFill>
                  <a:schemeClr val="tx1"/>
                </a:solidFill>
                <a:effectLst/>
                <a:latin typeface="Calibri" panose="020F0502020204030204" pitchFamily="34" charset="0"/>
              </a:rPr>
              <a:t>      </a:t>
            </a:r>
            <a:r>
              <a:rPr kumimoji="0" lang="en-US" sz="1800" b="0" i="0" u="none" strike="noStrike" cap="none" normalizeH="0" baseline="0" dirty="0" smtClean="0">
                <a:ln>
                  <a:noFill/>
                </a:ln>
                <a:solidFill>
                  <a:schemeClr val="tx1"/>
                </a:solidFill>
                <a:effectLst/>
                <a:latin typeface="Calibri" panose="020F0502020204030204" pitchFamily="34" charset="0"/>
              </a:rPr>
              <a:t>hazards</a:t>
            </a:r>
          </a:p>
        </p:txBody>
      </p:sp>
      <p:sp>
        <p:nvSpPr>
          <p:cNvPr id="27" name="Rectangle 26"/>
          <p:cNvSpPr/>
          <p:nvPr/>
        </p:nvSpPr>
        <p:spPr bwMode="auto">
          <a:xfrm>
            <a:off x="918642" y="2492896"/>
            <a:ext cx="2880320" cy="41191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l" defTabSz="914400" rtl="0" eaLnBrk="0" fontAlgn="base" latinLnBrk="0" hangingPunct="0">
              <a:lnSpc>
                <a:spcPct val="100000"/>
              </a:lnSpc>
              <a:spcBef>
                <a:spcPct val="0"/>
              </a:spcBef>
              <a:spcAft>
                <a:spcPct val="0"/>
              </a:spcAft>
              <a:buClrTx/>
              <a:buSzTx/>
              <a:tabLst/>
            </a:pPr>
            <a:r>
              <a:rPr lang="en-US" sz="1800" b="0" dirty="0" smtClean="0">
                <a:latin typeface="Calibri" panose="020F0502020204030204" pitchFamily="34" charset="0"/>
              </a:rPr>
              <a:t>5. Surface</a:t>
            </a:r>
            <a:r>
              <a:rPr lang="en-US" sz="1800" dirty="0" smtClean="0">
                <a:latin typeface="Calibri" panose="020F0502020204030204" pitchFamily="34" charset="0"/>
              </a:rPr>
              <a:t> </a:t>
            </a:r>
            <a:r>
              <a:rPr lang="en-US" sz="1800" b="0" dirty="0" smtClean="0">
                <a:latin typeface="Calibri" panose="020F0502020204030204" pitchFamily="34" charset="0"/>
              </a:rPr>
              <a:t>water</a:t>
            </a:r>
            <a:endParaRPr kumimoji="0" lang="en-US" sz="1800" b="0" i="0" u="none" strike="noStrike" cap="none" normalizeH="0" baseline="0" dirty="0" smtClean="0">
              <a:ln>
                <a:noFill/>
              </a:ln>
              <a:solidFill>
                <a:schemeClr val="tx1"/>
              </a:solidFill>
              <a:effectLst/>
              <a:latin typeface="Calibri" panose="020F0502020204030204" pitchFamily="34" charset="0"/>
            </a:endParaRPr>
          </a:p>
        </p:txBody>
      </p:sp>
      <p:sp>
        <p:nvSpPr>
          <p:cNvPr id="28" name="Rectangle 27"/>
          <p:cNvSpPr/>
          <p:nvPr/>
        </p:nvSpPr>
        <p:spPr bwMode="auto">
          <a:xfrm>
            <a:off x="3582938" y="2492896"/>
            <a:ext cx="2429599" cy="41191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l" defTabSz="914400" rtl="0" eaLnBrk="0" fontAlgn="base" latinLnBrk="0" hangingPunct="0">
              <a:lnSpc>
                <a:spcPct val="100000"/>
              </a:lnSpc>
              <a:spcBef>
                <a:spcPct val="0"/>
              </a:spcBef>
              <a:spcAft>
                <a:spcPct val="0"/>
              </a:spcAft>
              <a:buClrTx/>
              <a:buSzTx/>
              <a:tabLst/>
            </a:pPr>
            <a:r>
              <a:rPr lang="en-US" sz="1800" b="0" dirty="0" smtClean="0">
                <a:latin typeface="Calibri" panose="020F0502020204030204" pitchFamily="34" charset="0"/>
              </a:rPr>
              <a:t>6. Soil</a:t>
            </a:r>
            <a:r>
              <a:rPr lang="en-US" sz="1800" dirty="0" smtClean="0">
                <a:latin typeface="Calibri" panose="020F0502020204030204" pitchFamily="34" charset="0"/>
              </a:rPr>
              <a:t> </a:t>
            </a:r>
            <a:r>
              <a:rPr lang="en-US" sz="1800" b="0" dirty="0" smtClean="0">
                <a:latin typeface="Calibri" panose="020F0502020204030204" pitchFamily="34" charset="0"/>
              </a:rPr>
              <a:t>particulates</a:t>
            </a:r>
            <a:endParaRPr kumimoji="0" lang="en-US" sz="1800" b="0" i="0" u="none" strike="noStrike" cap="none" normalizeH="0" baseline="0" dirty="0" smtClean="0">
              <a:ln>
                <a:noFill/>
              </a:ln>
              <a:solidFill>
                <a:schemeClr val="tx1"/>
              </a:solidFill>
              <a:effectLst/>
              <a:latin typeface="Calibri" panose="020F0502020204030204" pitchFamily="34" charset="0"/>
            </a:endParaRPr>
          </a:p>
        </p:txBody>
      </p:sp>
    </p:spTree>
    <p:extLst>
      <p:ext uri="{BB962C8B-B14F-4D97-AF65-F5344CB8AC3E}">
        <p14:creationId xmlns:p14="http://schemas.microsoft.com/office/powerpoint/2010/main" val="1321431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95600" y="1811887"/>
            <a:ext cx="5486400" cy="923330"/>
          </a:xfrm>
          <a:prstGeom prst="rect">
            <a:avLst/>
          </a:prstGeom>
          <a:noFill/>
        </p:spPr>
        <p:txBody>
          <a:bodyPr wrap="square" rtlCol="0">
            <a:spAutoFit/>
          </a:bodyPr>
          <a:lstStyle/>
          <a:p>
            <a:r>
              <a:rPr lang="en-US" dirty="0"/>
              <a:t>Provide profile of existing conditions, evaluation of potential health impacts, and evidence-based </a:t>
            </a:r>
            <a:r>
              <a:rPr lang="en-US" dirty="0" smtClean="0"/>
              <a:t>recommendations</a:t>
            </a:r>
            <a:endParaRPr lang="en-US" dirty="0"/>
          </a:p>
        </p:txBody>
      </p:sp>
      <p:sp>
        <p:nvSpPr>
          <p:cNvPr id="5" name="Rectangle 4"/>
          <p:cNvSpPr/>
          <p:nvPr/>
        </p:nvSpPr>
        <p:spPr>
          <a:xfrm>
            <a:off x="1115356" y="1952189"/>
            <a:ext cx="1295400" cy="369332"/>
          </a:xfrm>
          <a:prstGeom prst="rect">
            <a:avLst/>
          </a:prstGeom>
          <a:solidFill>
            <a:schemeClr val="bg1">
              <a:lumMod val="85000"/>
            </a:schemeClr>
          </a:solidFill>
        </p:spPr>
        <p:txBody>
          <a:bodyPr wrap="square">
            <a:spAutoFit/>
          </a:bodyPr>
          <a:lstStyle/>
          <a:p>
            <a:r>
              <a:rPr lang="en-US" dirty="0" smtClean="0"/>
              <a:t>Assessment</a:t>
            </a:r>
            <a:endParaRPr lang="en-US" i="1" dirty="0"/>
          </a:p>
        </p:txBody>
      </p:sp>
      <p:sp>
        <p:nvSpPr>
          <p:cNvPr id="6" name="Rectangle 5"/>
          <p:cNvSpPr/>
          <p:nvPr/>
        </p:nvSpPr>
        <p:spPr>
          <a:xfrm>
            <a:off x="704851" y="1951504"/>
            <a:ext cx="362880" cy="369332"/>
          </a:xfrm>
          <a:prstGeom prst="rect">
            <a:avLst/>
          </a:prstGeom>
          <a:solidFill>
            <a:schemeClr val="bg1">
              <a:lumMod val="85000"/>
            </a:schemeClr>
          </a:solidFill>
        </p:spPr>
        <p:txBody>
          <a:bodyPr wrap="square">
            <a:spAutoFit/>
          </a:bodyPr>
          <a:lstStyle/>
          <a:p>
            <a:r>
              <a:rPr lang="en-US" dirty="0" smtClean="0"/>
              <a:t>3. </a:t>
            </a:r>
            <a:endParaRPr lang="en-US" i="1" dirty="0"/>
          </a:p>
        </p:txBody>
      </p:sp>
      <p:pic>
        <p:nvPicPr>
          <p:cNvPr id="7" name="Picture 6"/>
          <p:cNvPicPr>
            <a:picLocks noChangeAspect="1"/>
          </p:cNvPicPr>
          <p:nvPr/>
        </p:nvPicPr>
        <p:blipFill rotWithShape="1">
          <a:blip r:embed="rId3">
            <a:duotone>
              <a:schemeClr val="bg2">
                <a:shade val="45000"/>
                <a:satMod val="135000"/>
              </a:schemeClr>
              <a:prstClr val="white"/>
            </a:duotone>
            <a:extLst>
              <a:ext uri="{28A0092B-C50C-407E-A947-70E740481C1C}">
                <a14:useLocalDpi xmlns:a14="http://schemas.microsoft.com/office/drawing/2010/main" val="0"/>
              </a:ext>
            </a:extLst>
          </a:blip>
          <a:srcRect b="65337"/>
          <a:stretch/>
        </p:blipFill>
        <p:spPr>
          <a:xfrm>
            <a:off x="666751" y="449580"/>
            <a:ext cx="7412124" cy="1181100"/>
          </a:xfrm>
          <a:prstGeom prst="rect">
            <a:avLst/>
          </a:prstGeom>
        </p:spPr>
      </p:pic>
      <p:sp>
        <p:nvSpPr>
          <p:cNvPr id="8" name="Right Arrow 7"/>
          <p:cNvSpPr/>
          <p:nvPr/>
        </p:nvSpPr>
        <p:spPr>
          <a:xfrm>
            <a:off x="2462212" y="1938973"/>
            <a:ext cx="428625" cy="412581"/>
          </a:xfrm>
          <a:prstGeom prst="rightArrow">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 name="Rectangle 8"/>
          <p:cNvSpPr/>
          <p:nvPr/>
        </p:nvSpPr>
        <p:spPr>
          <a:xfrm>
            <a:off x="533400" y="1778512"/>
            <a:ext cx="7867649" cy="964688"/>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2"/>
          <p:cNvSpPr txBox="1">
            <a:spLocks/>
          </p:cNvSpPr>
          <p:nvPr/>
        </p:nvSpPr>
        <p:spPr>
          <a:xfrm>
            <a:off x="274277" y="3124200"/>
            <a:ext cx="8229600" cy="29257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Tx/>
              <a:buSzPct val="80000"/>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ClrTx/>
              <a:buSzPct val="80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Used local data sources as part of the evidence base</a:t>
            </a:r>
          </a:p>
          <a:p>
            <a:pPr lvl="1"/>
            <a:r>
              <a:rPr lang="en-US" dirty="0" smtClean="0"/>
              <a:t>Quality of life committee provided baseline information about community livability </a:t>
            </a:r>
          </a:p>
          <a:p>
            <a:pPr lvl="1"/>
            <a:r>
              <a:rPr lang="en-US" dirty="0"/>
              <a:t>Health District Reports</a:t>
            </a:r>
          </a:p>
          <a:p>
            <a:pPr lvl="1"/>
            <a:r>
              <a:rPr lang="en-US" dirty="0"/>
              <a:t>Local </a:t>
            </a:r>
            <a:r>
              <a:rPr lang="en-US" dirty="0" smtClean="0"/>
              <a:t>University provided the baseline </a:t>
            </a:r>
            <a:r>
              <a:rPr lang="en-US" dirty="0"/>
              <a:t>cancer </a:t>
            </a:r>
            <a:r>
              <a:rPr lang="en-US" dirty="0" smtClean="0"/>
              <a:t>assessment</a:t>
            </a:r>
          </a:p>
          <a:p>
            <a:r>
              <a:rPr lang="en-US" dirty="0" smtClean="0"/>
              <a:t>One-on-one interviews</a:t>
            </a:r>
          </a:p>
          <a:p>
            <a:endParaRPr lang="en-US" dirty="0"/>
          </a:p>
        </p:txBody>
      </p:sp>
    </p:spTree>
    <p:extLst>
      <p:ext uri="{BB962C8B-B14F-4D97-AF65-F5344CB8AC3E}">
        <p14:creationId xmlns:p14="http://schemas.microsoft.com/office/powerpoint/2010/main" val="8560759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2850641" y="3624608"/>
            <a:ext cx="5334000" cy="2057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chemeClr val="accent5">
                  <a:lumMod val="75000"/>
                </a:schemeClr>
              </a:buClr>
              <a:buSzPct val="85000"/>
              <a:buFont typeface="Wingdings" panose="05000000000000000000" pitchFamily="2" charset="2"/>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400" dirty="0"/>
          </a:p>
        </p:txBody>
      </p:sp>
      <p:sp>
        <p:nvSpPr>
          <p:cNvPr id="5" name="TextBox 4"/>
          <p:cNvSpPr txBox="1"/>
          <p:nvPr/>
        </p:nvSpPr>
        <p:spPr>
          <a:xfrm>
            <a:off x="2819400" y="1929730"/>
            <a:ext cx="5486400" cy="646331"/>
          </a:xfrm>
          <a:prstGeom prst="rect">
            <a:avLst/>
          </a:prstGeom>
          <a:noFill/>
        </p:spPr>
        <p:txBody>
          <a:bodyPr wrap="square" rtlCol="0">
            <a:spAutoFit/>
          </a:bodyPr>
          <a:lstStyle/>
          <a:p>
            <a:r>
              <a:rPr lang="en-US" dirty="0"/>
              <a:t>Develop HIA report and communicate findings and </a:t>
            </a:r>
            <a:r>
              <a:rPr lang="en-US" dirty="0" smtClean="0"/>
              <a:t>recommendations</a:t>
            </a:r>
            <a:endParaRPr lang="en-US" dirty="0"/>
          </a:p>
        </p:txBody>
      </p:sp>
      <p:sp>
        <p:nvSpPr>
          <p:cNvPr id="6" name="Rectangle 5"/>
          <p:cNvSpPr/>
          <p:nvPr/>
        </p:nvSpPr>
        <p:spPr>
          <a:xfrm>
            <a:off x="1028700" y="2068229"/>
            <a:ext cx="1295400" cy="369332"/>
          </a:xfrm>
          <a:prstGeom prst="rect">
            <a:avLst/>
          </a:prstGeom>
          <a:solidFill>
            <a:schemeClr val="bg1">
              <a:lumMod val="85000"/>
            </a:schemeClr>
          </a:solidFill>
        </p:spPr>
        <p:txBody>
          <a:bodyPr wrap="square">
            <a:spAutoFit/>
          </a:bodyPr>
          <a:lstStyle/>
          <a:p>
            <a:r>
              <a:rPr lang="en-US" dirty="0" smtClean="0"/>
              <a:t>Reporting</a:t>
            </a:r>
            <a:endParaRPr lang="en-US" i="1" dirty="0"/>
          </a:p>
        </p:txBody>
      </p:sp>
      <p:sp>
        <p:nvSpPr>
          <p:cNvPr id="7" name="Rectangle 6"/>
          <p:cNvSpPr/>
          <p:nvPr/>
        </p:nvSpPr>
        <p:spPr>
          <a:xfrm>
            <a:off x="618195" y="2067544"/>
            <a:ext cx="362880" cy="369332"/>
          </a:xfrm>
          <a:prstGeom prst="rect">
            <a:avLst/>
          </a:prstGeom>
          <a:solidFill>
            <a:schemeClr val="bg1">
              <a:lumMod val="85000"/>
            </a:schemeClr>
          </a:solidFill>
        </p:spPr>
        <p:txBody>
          <a:bodyPr wrap="square">
            <a:spAutoFit/>
          </a:bodyPr>
          <a:lstStyle/>
          <a:p>
            <a:r>
              <a:rPr lang="en-US" dirty="0" smtClean="0"/>
              <a:t>4. </a:t>
            </a:r>
            <a:endParaRPr lang="en-US" i="1" dirty="0"/>
          </a:p>
        </p:txBody>
      </p:sp>
      <p:pic>
        <p:nvPicPr>
          <p:cNvPr id="8" name="Picture 7"/>
          <p:cNvPicPr>
            <a:picLocks noChangeAspect="1"/>
          </p:cNvPicPr>
          <p:nvPr/>
        </p:nvPicPr>
        <p:blipFill rotWithShape="1">
          <a:blip r:embed="rId3">
            <a:duotone>
              <a:schemeClr val="bg2">
                <a:shade val="45000"/>
                <a:satMod val="135000"/>
              </a:schemeClr>
              <a:prstClr val="white"/>
            </a:duotone>
            <a:extLst>
              <a:ext uri="{28A0092B-C50C-407E-A947-70E740481C1C}">
                <a14:useLocalDpi xmlns:a14="http://schemas.microsoft.com/office/drawing/2010/main" val="0"/>
              </a:ext>
            </a:extLst>
          </a:blip>
          <a:srcRect t="18517" b="39320"/>
          <a:stretch/>
        </p:blipFill>
        <p:spPr>
          <a:xfrm>
            <a:off x="571500" y="381000"/>
            <a:ext cx="7412124" cy="1436672"/>
          </a:xfrm>
          <a:prstGeom prst="rect">
            <a:avLst/>
          </a:prstGeom>
        </p:spPr>
      </p:pic>
      <p:sp>
        <p:nvSpPr>
          <p:cNvPr id="9" name="Right Arrow 8"/>
          <p:cNvSpPr/>
          <p:nvPr/>
        </p:nvSpPr>
        <p:spPr>
          <a:xfrm>
            <a:off x="2362200" y="2049180"/>
            <a:ext cx="428625" cy="412581"/>
          </a:xfrm>
          <a:prstGeom prst="rightArrow">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 name="Rectangle 9"/>
          <p:cNvSpPr/>
          <p:nvPr/>
        </p:nvSpPr>
        <p:spPr>
          <a:xfrm>
            <a:off x="533400" y="1893873"/>
            <a:ext cx="7867649" cy="744248"/>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2"/>
          <p:cNvSpPr txBox="1">
            <a:spLocks/>
          </p:cNvSpPr>
          <p:nvPr/>
        </p:nvSpPr>
        <p:spPr>
          <a:xfrm>
            <a:off x="274277" y="3124200"/>
            <a:ext cx="8229600" cy="29257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Tx/>
              <a:buSzPct val="80000"/>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ClrTx/>
              <a:buSzPct val="80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Presentations of draft findings with Q&amp;A sessions</a:t>
            </a:r>
          </a:p>
          <a:p>
            <a:r>
              <a:rPr lang="en-US" dirty="0" smtClean="0"/>
              <a:t>Public comment period on draft report</a:t>
            </a:r>
          </a:p>
          <a:p>
            <a:r>
              <a:rPr lang="en-US" dirty="0" smtClean="0"/>
              <a:t>Other meetings with activist groups, City Council, and oil company</a:t>
            </a:r>
          </a:p>
          <a:p>
            <a:r>
              <a:rPr lang="en-US" dirty="0" smtClean="0"/>
              <a:t>Two final open houses on final HIA prior to vote</a:t>
            </a:r>
          </a:p>
          <a:p>
            <a:endParaRPr lang="en-US" dirty="0" smtClean="0"/>
          </a:p>
        </p:txBody>
      </p:sp>
    </p:spTree>
    <p:extLst>
      <p:ext uri="{BB962C8B-B14F-4D97-AF65-F5344CB8AC3E}">
        <p14:creationId xmlns:p14="http://schemas.microsoft.com/office/powerpoint/2010/main" val="4847377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066800"/>
            <a:ext cx="8229600" cy="1143000"/>
          </a:xfrm>
        </p:spPr>
        <p:txBody>
          <a:bodyPr>
            <a:normAutofit fontScale="90000"/>
          </a:bodyPr>
          <a:lstStyle/>
          <a:p>
            <a:r>
              <a:rPr lang="en-US" dirty="0"/>
              <a:t>Basic strategies of communication </a:t>
            </a:r>
            <a:r>
              <a:rPr lang="en-US" dirty="0" smtClean="0"/>
              <a:t>are essential for </a:t>
            </a:r>
            <a:r>
              <a:rPr lang="en-US" dirty="0"/>
              <a:t>HIA </a:t>
            </a:r>
            <a:r>
              <a:rPr lang="en-US" dirty="0" smtClean="0"/>
              <a:t>engagement</a:t>
            </a:r>
            <a:br>
              <a:rPr lang="en-US" dirty="0" smtClean="0"/>
            </a:br>
            <a:r>
              <a:rPr lang="en-US" dirty="0"/>
              <a:t/>
            </a:r>
            <a:br>
              <a:rPr lang="en-US" dirty="0"/>
            </a:br>
            <a:r>
              <a:rPr lang="en-US" dirty="0" smtClean="0"/>
              <a:t/>
            </a:r>
            <a:br>
              <a:rPr lang="en-US" dirty="0" smtClean="0"/>
            </a:br>
            <a:endParaRPr lang="en-US" dirty="0"/>
          </a:p>
        </p:txBody>
      </p:sp>
      <p:sp>
        <p:nvSpPr>
          <p:cNvPr id="17" name="Title 3"/>
          <p:cNvSpPr txBox="1">
            <a:spLocks/>
          </p:cNvSpPr>
          <p:nvPr/>
        </p:nvSpPr>
        <p:spPr>
          <a:xfrm>
            <a:off x="533400" y="1600200"/>
            <a:ext cx="8229600" cy="1143000"/>
          </a:xfrm>
          <a:prstGeom prst="rect">
            <a:avLst/>
          </a:prstGeom>
        </p:spPr>
        <p:txBody>
          <a:bodyPr vert="horz" lIns="91440" tIns="45720" rIns="91440" bIns="45720" rtlCol="0" anchor="ctr">
            <a:normAutofit fontScale="25000" lnSpcReduction="20000"/>
          </a:bodyPr>
          <a:lstStyle>
            <a:lvl1pPr algn="l" defTabSz="914400" rtl="0" eaLnBrk="1" latinLnBrk="0" hangingPunct="1">
              <a:spcBef>
                <a:spcPct val="0"/>
              </a:spcBef>
              <a:buNone/>
              <a:defRPr sz="4000" b="0" kern="1200" cap="none" baseline="0">
                <a:solidFill>
                  <a:srgbClr val="00457C"/>
                </a:solidFill>
                <a:latin typeface="+mj-lt"/>
                <a:ea typeface="+mj-ea"/>
                <a:cs typeface="+mj-cs"/>
              </a:defRPr>
            </a:lvl1pPr>
          </a:lstStyle>
          <a:p>
            <a:pPr algn="ctr"/>
            <a:r>
              <a:rPr lang="en-US" sz="14400" dirty="0" smtClean="0"/>
              <a:t/>
            </a:r>
            <a:br>
              <a:rPr lang="en-US" sz="14400" dirty="0" smtClean="0"/>
            </a:br>
            <a:r>
              <a:rPr lang="en-US" sz="14400" b="1" cap="small" dirty="0" smtClean="0"/>
              <a:t>Communicating with Stakeholders </a:t>
            </a:r>
            <a:r>
              <a:rPr lang="en-US" sz="16000" b="1" cap="small" dirty="0" smtClean="0"/>
              <a:t>101</a:t>
            </a:r>
            <a:r>
              <a:rPr lang="en-US" sz="14400" b="1" dirty="0" smtClean="0"/>
              <a:t/>
            </a:r>
            <a:br>
              <a:rPr lang="en-US" sz="14400" b="1" dirty="0" smtClean="0"/>
            </a:br>
            <a:r>
              <a:rPr lang="en-US" b="1" dirty="0" smtClean="0"/>
              <a:t/>
            </a:r>
            <a:br>
              <a:rPr lang="en-US" b="1" dirty="0" smtClean="0"/>
            </a:br>
            <a:r>
              <a:rPr lang="en-US" b="1" dirty="0" smtClean="0"/>
              <a:t/>
            </a:r>
            <a:br>
              <a:rPr lang="en-US" b="1" dirty="0" smtClean="0"/>
            </a:br>
            <a:endParaRPr lang="en-US" b="1" dirty="0"/>
          </a:p>
        </p:txBody>
      </p:sp>
      <p:pic>
        <p:nvPicPr>
          <p:cNvPr id="18" name="Picture 17" descr="thin ice.jpg"/>
          <p:cNvPicPr>
            <a:picLocks noChangeAspect="1"/>
          </p:cNvPicPr>
          <p:nvPr/>
        </p:nvPicPr>
        <p:blipFill>
          <a:blip r:embed="rId3" cstate="print"/>
          <a:stretch>
            <a:fillRect/>
          </a:stretch>
        </p:blipFill>
        <p:spPr>
          <a:xfrm>
            <a:off x="2590800" y="2751986"/>
            <a:ext cx="3733800" cy="372501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3" name="Rectangle 2"/>
          <p:cNvSpPr/>
          <p:nvPr/>
        </p:nvSpPr>
        <p:spPr>
          <a:xfrm>
            <a:off x="0" y="0"/>
            <a:ext cx="762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9067800" y="0"/>
            <a:ext cx="762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0" y="6781800"/>
            <a:ext cx="91440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0" y="0"/>
            <a:ext cx="91440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50417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4294967295"/>
          </p:nvPr>
        </p:nvSpPr>
        <p:spPr>
          <a:xfrm>
            <a:off x="609600" y="1669197"/>
            <a:ext cx="3810000" cy="685800"/>
          </a:xfrm>
        </p:spPr>
        <p:txBody>
          <a:bodyPr>
            <a:normAutofit/>
          </a:bodyPr>
          <a:lstStyle/>
          <a:p>
            <a:pPr marL="3175" eaLnBrk="1" hangingPunct="1">
              <a:buNone/>
              <a:defRPr/>
            </a:pPr>
            <a:r>
              <a:rPr lang="en-US" sz="2800" dirty="0" smtClean="0"/>
              <a:t>They have to trust you.</a:t>
            </a:r>
          </a:p>
          <a:p>
            <a:pPr eaLnBrk="1" hangingPunct="1">
              <a:defRPr/>
            </a:pPr>
            <a:endParaRPr lang="en-US" dirty="0" smtClean="0"/>
          </a:p>
        </p:txBody>
      </p:sp>
      <p:sp>
        <p:nvSpPr>
          <p:cNvPr id="6" name="Content Placeholder 2"/>
          <p:cNvSpPr txBox="1">
            <a:spLocks/>
          </p:cNvSpPr>
          <p:nvPr/>
        </p:nvSpPr>
        <p:spPr bwMode="auto">
          <a:xfrm>
            <a:off x="533400" y="2126397"/>
            <a:ext cx="3581400" cy="1828800"/>
          </a:xfrm>
          <a:prstGeom prst="rect">
            <a:avLst/>
          </a:prstGeom>
          <a:noFill/>
          <a:ln w="9525">
            <a:noFill/>
            <a:miter lim="800000"/>
            <a:headEnd/>
            <a:tailEnd/>
          </a:ln>
        </p:spPr>
        <p:txBody>
          <a:bodyPr/>
          <a:lstStyle/>
          <a:p>
            <a:pPr marL="119063" indent="-3175">
              <a:spcBef>
                <a:spcPct val="20000"/>
              </a:spcBef>
            </a:pPr>
            <a:r>
              <a:rPr lang="en-US" sz="2400" dirty="0">
                <a:latin typeface="Calibri" pitchFamily="34" charset="0"/>
              </a:rPr>
              <a:t>People decide within 30 seconds whether they trust you!</a:t>
            </a:r>
            <a:endParaRPr lang="en-US" sz="2400" dirty="0">
              <a:latin typeface="Comic Sans MS" pitchFamily="66" charset="0"/>
            </a:endParaRPr>
          </a:p>
        </p:txBody>
      </p:sp>
      <p:sp>
        <p:nvSpPr>
          <p:cNvPr id="7" name="Content Placeholder 2"/>
          <p:cNvSpPr txBox="1">
            <a:spLocks/>
          </p:cNvSpPr>
          <p:nvPr/>
        </p:nvSpPr>
        <p:spPr bwMode="auto">
          <a:xfrm>
            <a:off x="5029200" y="1669197"/>
            <a:ext cx="3657600" cy="762000"/>
          </a:xfrm>
          <a:prstGeom prst="rect">
            <a:avLst/>
          </a:prstGeom>
          <a:noFill/>
          <a:ln w="9525">
            <a:noFill/>
            <a:miter lim="800000"/>
            <a:headEnd/>
            <a:tailEnd/>
          </a:ln>
        </p:spPr>
        <p:txBody>
          <a:bodyPr/>
          <a:lstStyle/>
          <a:p>
            <a:pPr marL="49213" indent="4763" fontAlgn="auto">
              <a:spcBef>
                <a:spcPct val="20000"/>
              </a:spcBef>
              <a:spcAft>
                <a:spcPts val="0"/>
              </a:spcAft>
              <a:defRPr/>
            </a:pPr>
            <a:r>
              <a:rPr lang="en-US" sz="2800" dirty="0">
                <a:solidFill>
                  <a:schemeClr val="tx1">
                    <a:lumMod val="95000"/>
                    <a:lumOff val="5000"/>
                  </a:schemeClr>
                </a:solidFill>
                <a:latin typeface="Calibri" pitchFamily="34" charset="0"/>
              </a:rPr>
              <a:t>They need to like you.</a:t>
            </a:r>
          </a:p>
        </p:txBody>
      </p:sp>
      <p:sp>
        <p:nvSpPr>
          <p:cNvPr id="8" name="TextBox 7"/>
          <p:cNvSpPr txBox="1"/>
          <p:nvPr/>
        </p:nvSpPr>
        <p:spPr>
          <a:xfrm>
            <a:off x="304800" y="1524000"/>
            <a:ext cx="533400" cy="830997"/>
          </a:xfrm>
          <a:prstGeom prst="rect">
            <a:avLst/>
          </a:prstGeom>
          <a:noFill/>
        </p:spPr>
        <p:txBody>
          <a:bodyPr>
            <a:spAutoFit/>
          </a:bodyPr>
          <a:lstStyle/>
          <a:p>
            <a:pPr>
              <a:defRPr/>
            </a:pPr>
            <a:r>
              <a:rPr lang="en-US" sz="4800" dirty="0">
                <a:solidFill>
                  <a:schemeClr val="tx2">
                    <a:lumMod val="40000"/>
                    <a:lumOff val="60000"/>
                  </a:schemeClr>
                </a:solidFill>
                <a:latin typeface="Impact" pitchFamily="34" charset="0"/>
              </a:rPr>
              <a:t>1</a:t>
            </a:r>
          </a:p>
        </p:txBody>
      </p:sp>
      <p:sp>
        <p:nvSpPr>
          <p:cNvPr id="9" name="TextBox 8"/>
          <p:cNvSpPr txBox="1"/>
          <p:nvPr/>
        </p:nvSpPr>
        <p:spPr>
          <a:xfrm>
            <a:off x="4648200" y="1524000"/>
            <a:ext cx="533400" cy="830997"/>
          </a:xfrm>
          <a:prstGeom prst="rect">
            <a:avLst/>
          </a:prstGeom>
          <a:noFill/>
        </p:spPr>
        <p:txBody>
          <a:bodyPr>
            <a:spAutoFit/>
          </a:bodyPr>
          <a:lstStyle/>
          <a:p>
            <a:pPr>
              <a:defRPr/>
            </a:pPr>
            <a:r>
              <a:rPr lang="en-US" sz="4800" dirty="0">
                <a:solidFill>
                  <a:schemeClr val="tx2">
                    <a:lumMod val="40000"/>
                    <a:lumOff val="60000"/>
                  </a:schemeClr>
                </a:solidFill>
                <a:latin typeface="Impact" pitchFamily="34" charset="0"/>
              </a:rPr>
              <a:t>2</a:t>
            </a:r>
          </a:p>
        </p:txBody>
      </p:sp>
      <p:sp>
        <p:nvSpPr>
          <p:cNvPr id="10" name="Content Placeholder 2"/>
          <p:cNvSpPr txBox="1">
            <a:spLocks/>
          </p:cNvSpPr>
          <p:nvPr/>
        </p:nvSpPr>
        <p:spPr bwMode="auto">
          <a:xfrm>
            <a:off x="5029200" y="2050197"/>
            <a:ext cx="3124200" cy="1219200"/>
          </a:xfrm>
          <a:prstGeom prst="rect">
            <a:avLst/>
          </a:prstGeom>
          <a:noFill/>
          <a:ln w="9525">
            <a:noFill/>
            <a:miter lim="800000"/>
            <a:headEnd/>
            <a:tailEnd/>
          </a:ln>
        </p:spPr>
        <p:txBody>
          <a:bodyPr>
            <a:normAutofit/>
          </a:bodyPr>
          <a:lstStyle/>
          <a:p>
            <a:pPr marL="119063" indent="-3175" fontAlgn="auto">
              <a:spcBef>
                <a:spcPct val="20000"/>
              </a:spcBef>
              <a:spcAft>
                <a:spcPts val="0"/>
              </a:spcAft>
              <a:defRPr/>
            </a:pPr>
            <a:r>
              <a:rPr lang="en-US" sz="2400" dirty="0">
                <a:latin typeface="Calibri" pitchFamily="34" charset="0"/>
              </a:rPr>
              <a:t>	People like people who appear to like them</a:t>
            </a:r>
          </a:p>
          <a:p>
            <a:pPr marL="860425" indent="-806450" fontAlgn="auto">
              <a:spcBef>
                <a:spcPct val="20000"/>
              </a:spcBef>
              <a:spcAft>
                <a:spcPts val="0"/>
              </a:spcAft>
              <a:defRPr/>
            </a:pPr>
            <a:endParaRPr lang="en-US" sz="2400" dirty="0">
              <a:latin typeface="Calibri" pitchFamily="34" charset="0"/>
            </a:endParaRPr>
          </a:p>
        </p:txBody>
      </p:sp>
      <p:pic>
        <p:nvPicPr>
          <p:cNvPr id="11" name="Picture 2"/>
          <p:cNvPicPr>
            <a:picLocks noChangeAspect="1" noChangeArrowheads="1"/>
          </p:cNvPicPr>
          <p:nvPr/>
        </p:nvPicPr>
        <p:blipFill>
          <a:blip r:embed="rId3" cstate="screen"/>
          <a:srcRect/>
          <a:stretch>
            <a:fillRect/>
          </a:stretch>
        </p:blipFill>
        <p:spPr bwMode="auto">
          <a:xfrm>
            <a:off x="1524000" y="3574197"/>
            <a:ext cx="5226050" cy="2819400"/>
          </a:xfrm>
          <a:prstGeom prst="rect">
            <a:avLst/>
          </a:prstGeom>
          <a:noFill/>
          <a:ln w="9525">
            <a:noFill/>
            <a:miter lim="800000"/>
            <a:headEnd/>
            <a:tailEnd/>
          </a:ln>
        </p:spPr>
      </p:pic>
      <p:sp>
        <p:nvSpPr>
          <p:cNvPr id="12" name="Title 3"/>
          <p:cNvSpPr>
            <a:spLocks noGrp="1"/>
          </p:cNvSpPr>
          <p:nvPr>
            <p:ph type="title"/>
          </p:nvPr>
        </p:nvSpPr>
        <p:spPr>
          <a:xfrm>
            <a:off x="457200" y="0"/>
            <a:ext cx="8229600" cy="1143000"/>
          </a:xfrm>
        </p:spPr>
        <p:txBody>
          <a:bodyPr>
            <a:normAutofit/>
          </a:bodyPr>
          <a:lstStyle/>
          <a:p>
            <a:r>
              <a:rPr lang="en-US" cap="small" dirty="0" smtClean="0"/>
              <a:t>How to Engage Stakeholders</a:t>
            </a:r>
            <a:endParaRPr lang="en-US" cap="small" dirty="0"/>
          </a:p>
        </p:txBody>
      </p:sp>
      <p:sp>
        <p:nvSpPr>
          <p:cNvPr id="13" name="Rectangle 12"/>
          <p:cNvSpPr/>
          <p:nvPr/>
        </p:nvSpPr>
        <p:spPr>
          <a:xfrm>
            <a:off x="0" y="0"/>
            <a:ext cx="762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67800" y="0"/>
            <a:ext cx="762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6781800"/>
            <a:ext cx="91440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0"/>
            <a:ext cx="91440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13274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a:xfrm>
            <a:off x="457200" y="0"/>
            <a:ext cx="8229600" cy="1143000"/>
          </a:xfrm>
        </p:spPr>
        <p:txBody>
          <a:bodyPr>
            <a:normAutofit/>
          </a:bodyPr>
          <a:lstStyle/>
          <a:p>
            <a:r>
              <a:rPr lang="en-US" cap="small" dirty="0" smtClean="0"/>
              <a:t>What are your </a:t>
            </a:r>
            <a:r>
              <a:rPr lang="en-US" cap="small" dirty="0"/>
              <a:t>S</a:t>
            </a:r>
            <a:r>
              <a:rPr lang="en-US" cap="small" dirty="0" smtClean="0"/>
              <a:t>takeholders Like?</a:t>
            </a:r>
            <a:endParaRPr lang="en-US" cap="small" dirty="0"/>
          </a:p>
        </p:txBody>
      </p:sp>
      <p:sp>
        <p:nvSpPr>
          <p:cNvPr id="12" name="Rectangle 11"/>
          <p:cNvSpPr/>
          <p:nvPr/>
        </p:nvSpPr>
        <p:spPr>
          <a:xfrm>
            <a:off x="0" y="0"/>
            <a:ext cx="762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67800" y="0"/>
            <a:ext cx="762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6781800"/>
            <a:ext cx="91440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91440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1" descr="bored"/>
          <p:cNvPicPr>
            <a:picLocks noChangeAspect="1" noChangeArrowheads="1"/>
          </p:cNvPicPr>
          <p:nvPr/>
        </p:nvPicPr>
        <p:blipFill>
          <a:blip r:embed="rId3" cstate="print"/>
          <a:srcRect/>
          <a:stretch>
            <a:fillRect/>
          </a:stretch>
        </p:blipFill>
        <p:spPr bwMode="auto">
          <a:xfrm>
            <a:off x="6172200" y="3492500"/>
            <a:ext cx="2667000" cy="2298630"/>
          </a:xfrm>
          <a:prstGeom prst="rect">
            <a:avLst/>
          </a:prstGeom>
          <a:noFill/>
          <a:ln w="9525">
            <a:solidFill>
              <a:schemeClr val="accent1">
                <a:lumMod val="40000"/>
                <a:lumOff val="60000"/>
              </a:schemeClr>
            </a:solidFill>
            <a:miter lim="800000"/>
            <a:headEnd/>
            <a:tailEnd/>
          </a:ln>
        </p:spPr>
      </p:pic>
      <p:pic>
        <p:nvPicPr>
          <p:cNvPr id="18" name="Picture 15" descr="attentive2"/>
          <p:cNvPicPr>
            <a:picLocks noChangeAspect="1" noChangeArrowheads="1"/>
          </p:cNvPicPr>
          <p:nvPr/>
        </p:nvPicPr>
        <p:blipFill>
          <a:blip r:embed="rId4" cstate="print"/>
          <a:srcRect/>
          <a:stretch>
            <a:fillRect/>
          </a:stretch>
        </p:blipFill>
        <p:spPr bwMode="auto">
          <a:xfrm>
            <a:off x="3352800" y="3492500"/>
            <a:ext cx="2504994" cy="2298700"/>
          </a:xfrm>
          <a:prstGeom prst="rect">
            <a:avLst/>
          </a:prstGeom>
          <a:noFill/>
          <a:ln w="9525">
            <a:solidFill>
              <a:schemeClr val="accent1">
                <a:lumMod val="40000"/>
                <a:lumOff val="60000"/>
              </a:schemeClr>
            </a:solidFill>
            <a:miter lim="800000"/>
            <a:headEnd/>
            <a:tailEnd/>
          </a:ln>
        </p:spPr>
      </p:pic>
      <p:pic>
        <p:nvPicPr>
          <p:cNvPr id="19" name="Picture 16" descr="protest"/>
          <p:cNvPicPr>
            <a:picLocks noChangeAspect="1" noChangeArrowheads="1"/>
          </p:cNvPicPr>
          <p:nvPr/>
        </p:nvPicPr>
        <p:blipFill>
          <a:blip r:embed="rId5" cstate="print"/>
          <a:srcRect/>
          <a:stretch>
            <a:fillRect/>
          </a:stretch>
        </p:blipFill>
        <p:spPr bwMode="auto">
          <a:xfrm>
            <a:off x="457200" y="3492570"/>
            <a:ext cx="2474321" cy="2298630"/>
          </a:xfrm>
          <a:prstGeom prst="rect">
            <a:avLst/>
          </a:prstGeom>
          <a:noFill/>
          <a:ln w="9525">
            <a:solidFill>
              <a:schemeClr val="accent1">
                <a:lumMod val="40000"/>
                <a:lumOff val="60000"/>
              </a:schemeClr>
            </a:solidFill>
            <a:miter lim="800000"/>
            <a:headEnd/>
            <a:tailEnd/>
          </a:ln>
        </p:spPr>
      </p:pic>
      <p:sp>
        <p:nvSpPr>
          <p:cNvPr id="20" name="Content Placeholder 2"/>
          <p:cNvSpPr txBox="1">
            <a:spLocks/>
          </p:cNvSpPr>
          <p:nvPr/>
        </p:nvSpPr>
        <p:spPr bwMode="auto">
          <a:xfrm>
            <a:off x="3276600" y="1905000"/>
            <a:ext cx="3276600" cy="83826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07950" marR="0" lvl="0" indent="3175" algn="l" defTabSz="914400" rtl="0" eaLnBrk="0" fontAlgn="base" latinLnBrk="0" hangingPunct="0">
              <a:lnSpc>
                <a:spcPts val="3000"/>
              </a:lnSpc>
              <a:spcBef>
                <a:spcPts val="0"/>
              </a:spcBef>
              <a:spcAft>
                <a:spcPct val="0"/>
              </a:spcAft>
              <a:buClrTx/>
              <a:buSzTx/>
              <a:buFont typeface="Arial" charset="0"/>
              <a:buNone/>
              <a:tabLst/>
              <a:defRPr/>
            </a:pPr>
            <a:r>
              <a:rPr kumimoji="0" lang="en-US" sz="2800" b="0" i="0" u="none" strike="noStrike" kern="1200" cap="none" spc="0" normalizeH="0" baseline="0" noProof="0" dirty="0" smtClean="0">
                <a:ln>
                  <a:noFill/>
                </a:ln>
                <a:solidFill>
                  <a:schemeClr val="tx2">
                    <a:lumMod val="40000"/>
                    <a:lumOff val="60000"/>
                  </a:schemeClr>
                </a:solidFill>
                <a:effectLst/>
                <a:uLnTx/>
                <a:uFillTx/>
                <a:latin typeface="+mj-lt"/>
                <a:ea typeface="+mn-ea"/>
                <a:cs typeface="+mn-cs"/>
              </a:rPr>
              <a:t>Attentive Public </a:t>
            </a:r>
          </a:p>
          <a:p>
            <a:pPr marL="107950" marR="0" lvl="0" indent="3175" algn="l" defTabSz="914400" rtl="0" eaLnBrk="0" fontAlgn="base" latinLnBrk="0" hangingPunct="0">
              <a:lnSpc>
                <a:spcPts val="3000"/>
              </a:lnSpc>
              <a:spcBef>
                <a:spcPts val="0"/>
              </a:spcBef>
              <a:spcAft>
                <a:spcPct val="0"/>
              </a:spcAft>
              <a:buClrTx/>
              <a:buSzTx/>
              <a:buFont typeface="Arial" charset="0"/>
              <a:buNone/>
              <a:tabLst/>
              <a:defRPr/>
            </a:pPr>
            <a:r>
              <a:rPr kumimoji="0" lang="en-US" sz="2800" b="0" i="0" u="none" strike="noStrike" kern="1200" cap="none" spc="0" normalizeH="0" baseline="0" noProof="0" dirty="0" smtClean="0">
                <a:ln>
                  <a:noFill/>
                </a:ln>
                <a:effectLst/>
                <a:uLnTx/>
                <a:uFillTx/>
                <a:latin typeface="+mj-lt"/>
                <a:ea typeface="+mn-ea"/>
                <a:cs typeface="+mn-cs"/>
              </a:rPr>
              <a:t>Relatively aware</a:t>
            </a:r>
          </a:p>
          <a:p>
            <a:pPr marL="107950" marR="0" lvl="0" indent="3175" algn="l" defTabSz="914400" rtl="0" eaLnBrk="0" fontAlgn="base" latinLnBrk="0" hangingPunct="0">
              <a:lnSpc>
                <a:spcPts val="3000"/>
              </a:lnSpc>
              <a:spcBef>
                <a:spcPts val="0"/>
              </a:spcBef>
              <a:spcAft>
                <a:spcPct val="0"/>
              </a:spcAft>
              <a:buClrTx/>
              <a:buSzTx/>
              <a:buFont typeface="Arial" charset="0"/>
              <a:buNone/>
              <a:tabLst/>
              <a:defRPr/>
            </a:pPr>
            <a:endParaRPr kumimoji="0" lang="en-US" sz="2800" b="0" i="0" u="none" strike="noStrike" kern="1200" cap="none" spc="0" normalizeH="0" baseline="0" noProof="0" dirty="0" smtClean="0">
              <a:ln>
                <a:noFill/>
              </a:ln>
              <a:effectLst/>
              <a:uLnTx/>
              <a:uFillTx/>
              <a:latin typeface="+mn-lt"/>
              <a:ea typeface="+mn-ea"/>
              <a:cs typeface="+mn-cs"/>
            </a:endParaRPr>
          </a:p>
        </p:txBody>
      </p:sp>
      <p:sp>
        <p:nvSpPr>
          <p:cNvPr id="23" name="Content Placeholder 2"/>
          <p:cNvSpPr txBox="1">
            <a:spLocks/>
          </p:cNvSpPr>
          <p:nvPr/>
        </p:nvSpPr>
        <p:spPr bwMode="auto">
          <a:xfrm>
            <a:off x="228600" y="1892370"/>
            <a:ext cx="3276600" cy="160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1">
                  <a:lumMod val="50000"/>
                </a:schemeClr>
              </a:buClr>
              <a:buSzPct val="75000"/>
              <a:buFont typeface="Arial"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1">
                  <a:lumMod val="50000"/>
                </a:schemeClr>
              </a:buClr>
              <a:buSzPct val="75000"/>
              <a:buFont typeface="Arial"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bg1">
                  <a:lumMod val="50000"/>
                </a:schemeClr>
              </a:buClr>
              <a:buSzPct val="75000"/>
              <a:buFont typeface="Arial"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bg1">
                  <a:lumMod val="50000"/>
                </a:schemeClr>
              </a:buClr>
              <a:buSzPct val="75000"/>
              <a:buFont typeface="Arial" charset="0"/>
              <a:buChar char="–"/>
              <a:defRPr sz="18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bg1">
                  <a:lumMod val="50000"/>
                </a:schemeClr>
              </a:buClr>
              <a:buSzPct val="75000"/>
              <a:buFont typeface="Arial"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07950" marR="0" lvl="0" indent="3175" algn="l" defTabSz="914400" rtl="0" eaLnBrk="0" fontAlgn="base" latinLnBrk="0" hangingPunct="0">
              <a:lnSpc>
                <a:spcPts val="3000"/>
              </a:lnSpc>
              <a:spcBef>
                <a:spcPts val="0"/>
              </a:spcBef>
              <a:spcAft>
                <a:spcPct val="0"/>
              </a:spcAft>
              <a:buClr>
                <a:sysClr val="window" lastClr="FFFFFF">
                  <a:lumMod val="50000"/>
                </a:sysClr>
              </a:buClr>
              <a:buSzPct val="75000"/>
              <a:buFont typeface="Arial" charset="0"/>
              <a:buNone/>
              <a:tabLst/>
              <a:defRPr/>
            </a:pPr>
            <a:r>
              <a:rPr kumimoji="0" lang="en-US" sz="2800" b="0" i="0" u="none" strike="noStrike" kern="1200" cap="none" spc="0" normalizeH="0" baseline="0" noProof="0" dirty="0" smtClean="0">
                <a:ln>
                  <a:noFill/>
                </a:ln>
                <a:solidFill>
                  <a:srgbClr val="1F497D">
                    <a:lumMod val="40000"/>
                    <a:lumOff val="60000"/>
                  </a:srgbClr>
                </a:solidFill>
                <a:effectLst/>
                <a:uLnTx/>
                <a:uFillTx/>
                <a:latin typeface="Calibri"/>
                <a:ea typeface="+mn-ea"/>
                <a:cs typeface="+mn-cs"/>
              </a:rPr>
              <a:t>Active Public </a:t>
            </a:r>
          </a:p>
          <a:p>
            <a:pPr marL="107950" marR="0" lvl="0" indent="3175" algn="l" defTabSz="914400" rtl="0" eaLnBrk="0" fontAlgn="base" latinLnBrk="0" hangingPunct="0">
              <a:lnSpc>
                <a:spcPts val="3000"/>
              </a:lnSpc>
              <a:spcBef>
                <a:spcPts val="0"/>
              </a:spcBef>
              <a:spcAft>
                <a:spcPct val="0"/>
              </a:spcAft>
              <a:buClr>
                <a:sysClr val="window" lastClr="FFFFFF">
                  <a:lumMod val="50000"/>
                </a:sysClr>
              </a:buClr>
              <a:buSzPct val="75000"/>
              <a:buFont typeface="Arial" charset="0"/>
              <a:buNone/>
              <a:tabLst/>
              <a:defRPr/>
            </a:pPr>
            <a:r>
              <a:rPr kumimoji="0" lang="en-US" sz="2800" b="0" i="0" u="none" strike="noStrike" kern="1200" cap="none" spc="0" normalizeH="0" baseline="0" noProof="0" dirty="0" smtClean="0">
                <a:ln>
                  <a:noFill/>
                </a:ln>
                <a:solidFill>
                  <a:sysClr val="windowText" lastClr="000000"/>
                </a:solidFill>
                <a:effectLst/>
                <a:uLnTx/>
                <a:uFillTx/>
                <a:latin typeface="Calibri"/>
                <a:ea typeface="+mn-ea"/>
                <a:cs typeface="+mn-cs"/>
              </a:rPr>
              <a:t>Seeking to affect decisions and make its views known</a:t>
            </a:r>
          </a:p>
          <a:p>
            <a:pPr marL="107950" marR="0" lvl="0" indent="3175" algn="l" defTabSz="914400" rtl="0" eaLnBrk="0" fontAlgn="base" latinLnBrk="0" hangingPunct="0">
              <a:lnSpc>
                <a:spcPts val="3000"/>
              </a:lnSpc>
              <a:spcBef>
                <a:spcPts val="0"/>
              </a:spcBef>
              <a:spcAft>
                <a:spcPct val="0"/>
              </a:spcAft>
              <a:buClr>
                <a:sysClr val="window" lastClr="FFFFFF">
                  <a:lumMod val="50000"/>
                </a:sysClr>
              </a:buClr>
              <a:buSzPct val="75000"/>
              <a:buFont typeface="Arial" charset="0"/>
              <a:buNone/>
              <a:tabLst/>
              <a:defRPr/>
            </a:pPr>
            <a:endParaRPr kumimoji="0" lang="en-US" sz="2800" b="0" i="0" u="none" strike="noStrike" kern="1200" cap="none" spc="0" normalizeH="0" baseline="0" noProof="0" dirty="0" smtClean="0">
              <a:ln>
                <a:noFill/>
              </a:ln>
              <a:solidFill>
                <a:sysClr val="windowText" lastClr="000000"/>
              </a:solidFill>
              <a:effectLst/>
              <a:uLnTx/>
              <a:uFillTx/>
              <a:latin typeface="Calibri"/>
              <a:ea typeface="+mn-ea"/>
              <a:cs typeface="+mn-cs"/>
            </a:endParaRPr>
          </a:p>
        </p:txBody>
      </p:sp>
      <p:sp>
        <p:nvSpPr>
          <p:cNvPr id="24" name="Content Placeholder 2"/>
          <p:cNvSpPr txBox="1">
            <a:spLocks/>
          </p:cNvSpPr>
          <p:nvPr/>
        </p:nvSpPr>
        <p:spPr bwMode="auto">
          <a:xfrm>
            <a:off x="6019800" y="1905000"/>
            <a:ext cx="3276600" cy="16001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07950" marR="0" lvl="0" indent="3175" defTabSz="914400" eaLnBrk="0" fontAlgn="base" latinLnBrk="0" hangingPunct="0">
              <a:lnSpc>
                <a:spcPts val="3000"/>
              </a:lnSpc>
              <a:spcBef>
                <a:spcPts val="0"/>
              </a:spcBef>
              <a:spcAft>
                <a:spcPct val="0"/>
              </a:spcAft>
              <a:buClrTx/>
              <a:buSzTx/>
              <a:buFont typeface="Arial" charset="0"/>
              <a:buNone/>
              <a:tabLst/>
              <a:defRPr/>
            </a:pPr>
            <a:r>
              <a:rPr kumimoji="0" lang="en-US" sz="2800" b="0" i="0" u="none" strike="noStrike" kern="0" cap="none" spc="0" normalizeH="0" baseline="0" noProof="0" dirty="0" smtClean="0">
                <a:ln>
                  <a:noFill/>
                </a:ln>
                <a:solidFill>
                  <a:srgbClr val="1F497D">
                    <a:lumMod val="40000"/>
                    <a:lumOff val="60000"/>
                  </a:srgbClr>
                </a:solidFill>
                <a:effectLst/>
                <a:uLnTx/>
                <a:uFillTx/>
              </a:rPr>
              <a:t>Passive Public </a:t>
            </a:r>
          </a:p>
          <a:p>
            <a:pPr marL="107950" marR="0" lvl="0" indent="3175" defTabSz="914400" eaLnBrk="0" fontAlgn="base" latinLnBrk="0" hangingPunct="0">
              <a:lnSpc>
                <a:spcPts val="3000"/>
              </a:lnSpc>
              <a:spcBef>
                <a:spcPts val="0"/>
              </a:spcBef>
              <a:spcAft>
                <a:spcPct val="0"/>
              </a:spcAft>
              <a:buClrTx/>
              <a:buSzTx/>
              <a:buFont typeface="Arial" charset="0"/>
              <a:buNone/>
              <a:tabLst/>
              <a:defRPr/>
            </a:pPr>
            <a:r>
              <a:rPr kumimoji="0" lang="en-US" sz="2800" b="0" i="0" u="none" strike="noStrike" kern="0" cap="none" spc="0" normalizeH="0" baseline="0" noProof="0" dirty="0" smtClean="0">
                <a:ln>
                  <a:noFill/>
                </a:ln>
                <a:solidFill>
                  <a:prstClr val="black"/>
                </a:solidFill>
                <a:effectLst/>
                <a:uLnTx/>
                <a:uFillTx/>
              </a:rPr>
              <a:t>Largely unaware</a:t>
            </a:r>
          </a:p>
          <a:p>
            <a:pPr marL="107950" marR="0" lvl="0" indent="3175" defTabSz="914400" eaLnBrk="0" fontAlgn="base" latinLnBrk="0" hangingPunct="0">
              <a:lnSpc>
                <a:spcPts val="3000"/>
              </a:lnSpc>
              <a:spcBef>
                <a:spcPts val="0"/>
              </a:spcBef>
              <a:spcAft>
                <a:spcPct val="0"/>
              </a:spcAft>
              <a:buClrTx/>
              <a:buSzTx/>
              <a:buFont typeface="Arial" charset="0"/>
              <a:buNone/>
              <a:tabLst/>
              <a:defRPr/>
            </a:pPr>
            <a:endParaRPr kumimoji="0" lang="en-US" sz="2800" b="0" i="0" u="none" strike="noStrike" kern="0" cap="none" spc="0" normalizeH="0" baseline="0" noProof="0" dirty="0" smtClean="0">
              <a:ln>
                <a:noFill/>
              </a:ln>
              <a:solidFill>
                <a:prstClr val="black"/>
              </a:solidFill>
              <a:effectLst/>
              <a:uLnTx/>
              <a:uFillTx/>
            </a:endParaRPr>
          </a:p>
        </p:txBody>
      </p:sp>
    </p:spTree>
    <p:extLst>
      <p:ext uri="{BB962C8B-B14F-4D97-AF65-F5344CB8AC3E}">
        <p14:creationId xmlns:p14="http://schemas.microsoft.com/office/powerpoint/2010/main" val="4271327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a:xfrm>
            <a:off x="457200" y="0"/>
            <a:ext cx="8229600" cy="1143000"/>
          </a:xfrm>
        </p:spPr>
        <p:txBody>
          <a:bodyPr>
            <a:normAutofit/>
          </a:bodyPr>
          <a:lstStyle/>
          <a:p>
            <a:r>
              <a:rPr lang="en-US" cap="small" dirty="0" smtClean="0"/>
              <a:t>Most Communication is Unspoken</a:t>
            </a:r>
            <a:endParaRPr lang="en-US" cap="small" dirty="0"/>
          </a:p>
        </p:txBody>
      </p:sp>
      <p:pic>
        <p:nvPicPr>
          <p:cNvPr id="6" name="Picture 2"/>
          <p:cNvPicPr>
            <a:picLocks noChangeAspect="1" noChangeArrowheads="1"/>
          </p:cNvPicPr>
          <p:nvPr/>
        </p:nvPicPr>
        <p:blipFill>
          <a:blip r:embed="rId3" cstate="email"/>
          <a:srcRect/>
          <a:stretch>
            <a:fillRect/>
          </a:stretch>
        </p:blipFill>
        <p:spPr bwMode="auto">
          <a:xfrm>
            <a:off x="152400" y="2209800"/>
            <a:ext cx="1676400" cy="1828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3"/>
          <p:cNvPicPr>
            <a:picLocks noChangeAspect="1" noChangeArrowheads="1"/>
          </p:cNvPicPr>
          <p:nvPr/>
        </p:nvPicPr>
        <p:blipFill>
          <a:blip r:embed="rId4" cstate="email"/>
          <a:srcRect/>
          <a:stretch>
            <a:fillRect/>
          </a:stretch>
        </p:blipFill>
        <p:spPr bwMode="auto">
          <a:xfrm>
            <a:off x="7467600" y="2209800"/>
            <a:ext cx="1524000" cy="18176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4"/>
          <p:cNvPicPr>
            <a:picLocks noChangeAspect="1" noChangeArrowheads="1"/>
          </p:cNvPicPr>
          <p:nvPr/>
        </p:nvPicPr>
        <p:blipFill>
          <a:blip r:embed="rId5" cstate="email"/>
          <a:srcRect/>
          <a:stretch>
            <a:fillRect/>
          </a:stretch>
        </p:blipFill>
        <p:spPr bwMode="auto">
          <a:xfrm>
            <a:off x="3810000" y="2209800"/>
            <a:ext cx="1676400" cy="1828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6"/>
          <p:cNvPicPr>
            <a:picLocks noChangeAspect="1" noChangeArrowheads="1"/>
          </p:cNvPicPr>
          <p:nvPr/>
        </p:nvPicPr>
        <p:blipFill>
          <a:blip r:embed="rId6" cstate="email"/>
          <a:srcRect/>
          <a:stretch>
            <a:fillRect/>
          </a:stretch>
        </p:blipFill>
        <p:spPr bwMode="auto">
          <a:xfrm>
            <a:off x="1981200" y="2209800"/>
            <a:ext cx="1676400" cy="18287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7"/>
          <p:cNvPicPr>
            <a:picLocks noChangeAspect="1" noChangeArrowheads="1"/>
          </p:cNvPicPr>
          <p:nvPr/>
        </p:nvPicPr>
        <p:blipFill>
          <a:blip r:embed="rId7" cstate="email"/>
          <a:srcRect/>
          <a:stretch>
            <a:fillRect/>
          </a:stretch>
        </p:blipFill>
        <p:spPr bwMode="auto">
          <a:xfrm>
            <a:off x="5638800" y="2209800"/>
            <a:ext cx="1676400" cy="18303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Content Placeholder 2"/>
          <p:cNvSpPr txBox="1">
            <a:spLocks/>
          </p:cNvSpPr>
          <p:nvPr/>
        </p:nvSpPr>
        <p:spPr bwMode="auto">
          <a:xfrm>
            <a:off x="228600" y="4191000"/>
            <a:ext cx="8763000" cy="609600"/>
          </a:xfrm>
          <a:prstGeom prst="rect">
            <a:avLst/>
          </a:prstGeom>
          <a:noFill/>
          <a:ln w="9525">
            <a:noFill/>
            <a:miter lim="800000"/>
            <a:headEnd/>
            <a:tailEnd/>
          </a:ln>
        </p:spPr>
        <p:txBody>
          <a:bodyPr/>
          <a:lstStyle/>
          <a:p>
            <a:pPr marL="49213" indent="4763">
              <a:spcBef>
                <a:spcPct val="20000"/>
              </a:spcBef>
            </a:pPr>
            <a:r>
              <a:rPr lang="en-US" sz="2200" dirty="0">
                <a:latin typeface="Calibri" pitchFamily="34" charset="0"/>
              </a:rPr>
              <a:t>Think about how you deliver your statements, not just the words you </a:t>
            </a:r>
            <a:r>
              <a:rPr lang="en-US" sz="2200" dirty="0" smtClean="0">
                <a:latin typeface="Calibri" pitchFamily="34" charset="0"/>
              </a:rPr>
              <a:t>use.</a:t>
            </a:r>
            <a:endParaRPr lang="en-US" sz="2200" dirty="0">
              <a:latin typeface="Calibri" pitchFamily="34" charset="0"/>
            </a:endParaRPr>
          </a:p>
        </p:txBody>
      </p:sp>
      <p:sp>
        <p:nvSpPr>
          <p:cNvPr id="12" name="Rectangle 11"/>
          <p:cNvSpPr/>
          <p:nvPr/>
        </p:nvSpPr>
        <p:spPr>
          <a:xfrm>
            <a:off x="0" y="0"/>
            <a:ext cx="762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67800" y="0"/>
            <a:ext cx="762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6781800"/>
            <a:ext cx="91440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91440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06407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a:xfrm>
            <a:off x="457200" y="0"/>
            <a:ext cx="8229600" cy="1143000"/>
          </a:xfrm>
        </p:spPr>
        <p:txBody>
          <a:bodyPr>
            <a:normAutofit/>
          </a:bodyPr>
          <a:lstStyle/>
          <a:p>
            <a:r>
              <a:rPr lang="en-US" cap="small" dirty="0" smtClean="0"/>
              <a:t>How Can You Better Communicate?</a:t>
            </a:r>
            <a:endParaRPr lang="en-US" cap="small" dirty="0"/>
          </a:p>
        </p:txBody>
      </p:sp>
      <p:sp>
        <p:nvSpPr>
          <p:cNvPr id="12" name="Rectangle 11"/>
          <p:cNvSpPr/>
          <p:nvPr/>
        </p:nvSpPr>
        <p:spPr>
          <a:xfrm>
            <a:off x="0" y="0"/>
            <a:ext cx="762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67800" y="0"/>
            <a:ext cx="762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6781800"/>
            <a:ext cx="91440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91440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3"/>
          <p:cNvSpPr txBox="1">
            <a:spLocks noChangeArrowheads="1"/>
          </p:cNvSpPr>
          <p:nvPr/>
        </p:nvSpPr>
        <p:spPr bwMode="auto">
          <a:xfrm>
            <a:off x="1600200" y="1295400"/>
            <a:ext cx="5943600" cy="4038600"/>
          </a:xfrm>
          <a:prstGeom prst="rect">
            <a:avLst/>
          </a:prstGeom>
          <a:noFill/>
          <a:ln w="9525">
            <a:noFill/>
            <a:miter lim="800000"/>
            <a:headEnd/>
            <a:tailEnd/>
          </a:ln>
        </p:spPr>
        <p:txBody>
          <a:bodyPr lIns="92075" tIns="46038" rIns="92075" bIns="46038"/>
          <a:lstStyle/>
          <a:p>
            <a:pPr marL="341313" indent="-341313" eaLnBrk="0" hangingPunct="0">
              <a:lnSpc>
                <a:spcPts val="2800"/>
              </a:lnSpc>
              <a:spcBef>
                <a:spcPts val="1800"/>
              </a:spcBef>
              <a:buClr>
                <a:schemeClr val="tx2">
                  <a:lumMod val="40000"/>
                  <a:lumOff val="60000"/>
                </a:schemeClr>
              </a:buClr>
              <a:buSzPct val="75000"/>
              <a:buFont typeface="Wingdings" pitchFamily="2" charset="2"/>
              <a:buChar char="ü"/>
            </a:pPr>
            <a:r>
              <a:rPr lang="en-US" sz="2800" dirty="0" smtClean="0">
                <a:latin typeface="Calibri" pitchFamily="34" charset="0"/>
              </a:rPr>
              <a:t>Identify </a:t>
            </a:r>
            <a:r>
              <a:rPr lang="en-US" sz="2800" dirty="0">
                <a:latin typeface="Calibri" pitchFamily="34" charset="0"/>
              </a:rPr>
              <a:t>and understand stakeholder </a:t>
            </a:r>
            <a:r>
              <a:rPr lang="en-US" sz="2800" dirty="0" smtClean="0">
                <a:latin typeface="Calibri" pitchFamily="34" charset="0"/>
              </a:rPr>
              <a:t>values</a:t>
            </a:r>
            <a:r>
              <a:rPr lang="en-US" sz="2800" dirty="0">
                <a:latin typeface="Calibri" pitchFamily="34" charset="0"/>
              </a:rPr>
              <a:t>, perceptions and concerns </a:t>
            </a:r>
          </a:p>
          <a:p>
            <a:pPr marL="341313" indent="-341313" eaLnBrk="0" hangingPunct="0">
              <a:lnSpc>
                <a:spcPts val="2800"/>
              </a:lnSpc>
              <a:spcBef>
                <a:spcPts val="1800"/>
              </a:spcBef>
              <a:buClr>
                <a:schemeClr val="tx2">
                  <a:lumMod val="40000"/>
                  <a:lumOff val="60000"/>
                </a:schemeClr>
              </a:buClr>
              <a:buSzPct val="75000"/>
              <a:buFont typeface="Wingdings" pitchFamily="2" charset="2"/>
              <a:buChar char="ü"/>
            </a:pPr>
            <a:r>
              <a:rPr lang="en-US" sz="2800" dirty="0">
                <a:latin typeface="Calibri" pitchFamily="34" charset="0"/>
              </a:rPr>
              <a:t>Understand the importance of trust and credibility </a:t>
            </a:r>
            <a:endParaRPr lang="en-US" sz="2800" dirty="0" smtClean="0">
              <a:latin typeface="Calibri" pitchFamily="34" charset="0"/>
            </a:endParaRPr>
          </a:p>
          <a:p>
            <a:pPr marL="341313" indent="-341313" eaLnBrk="0" hangingPunct="0">
              <a:lnSpc>
                <a:spcPts val="2800"/>
              </a:lnSpc>
              <a:spcBef>
                <a:spcPts val="1800"/>
              </a:spcBef>
              <a:buClr>
                <a:schemeClr val="accent1">
                  <a:lumMod val="40000"/>
                  <a:lumOff val="60000"/>
                </a:schemeClr>
              </a:buClr>
              <a:buSzPct val="75000"/>
              <a:buFont typeface="Wingdings" pitchFamily="2" charset="2"/>
              <a:buChar char="ü"/>
            </a:pPr>
            <a:r>
              <a:rPr lang="en-US" sz="2800" dirty="0" smtClean="0">
                <a:latin typeface="Calibri" pitchFamily="34" charset="0"/>
              </a:rPr>
              <a:t>Select channels that target your audience  </a:t>
            </a:r>
          </a:p>
          <a:p>
            <a:pPr marL="341313" indent="-341313" eaLnBrk="0" hangingPunct="0">
              <a:lnSpc>
                <a:spcPts val="2800"/>
              </a:lnSpc>
              <a:spcBef>
                <a:spcPts val="1800"/>
              </a:spcBef>
              <a:buClr>
                <a:schemeClr val="accent1">
                  <a:lumMod val="40000"/>
                  <a:lumOff val="60000"/>
                </a:schemeClr>
              </a:buClr>
              <a:buSzPct val="75000"/>
              <a:buFont typeface="Wingdings" pitchFamily="2" charset="2"/>
              <a:buChar char="ü"/>
            </a:pPr>
            <a:r>
              <a:rPr lang="en-US" sz="2800" dirty="0" smtClean="0">
                <a:latin typeface="Calibri" pitchFamily="34" charset="0"/>
              </a:rPr>
              <a:t>Ensure that expectations of stakeholders as a result of their participation are accurate</a:t>
            </a:r>
          </a:p>
          <a:p>
            <a:pPr marL="341313" indent="-341313" eaLnBrk="0" hangingPunct="0">
              <a:lnSpc>
                <a:spcPts val="2800"/>
              </a:lnSpc>
              <a:spcBef>
                <a:spcPts val="1800"/>
              </a:spcBef>
              <a:buClr>
                <a:schemeClr val="accent1">
                  <a:lumMod val="40000"/>
                  <a:lumOff val="60000"/>
                </a:schemeClr>
              </a:buClr>
              <a:buSzPct val="75000"/>
              <a:buFont typeface="Wingdings" pitchFamily="2" charset="2"/>
              <a:buChar char="ü"/>
            </a:pPr>
            <a:r>
              <a:rPr lang="en-US" sz="2800" b="1" cap="small" dirty="0" smtClean="0">
                <a:solidFill>
                  <a:schemeClr val="tx2">
                    <a:lumMod val="40000"/>
                    <a:lumOff val="60000"/>
                  </a:schemeClr>
                </a:solidFill>
                <a:latin typeface="Calibri" pitchFamily="34" charset="0"/>
              </a:rPr>
              <a:t>Evaluate your efforts!</a:t>
            </a:r>
          </a:p>
        </p:txBody>
      </p:sp>
    </p:spTree>
    <p:extLst>
      <p:ext uri="{BB962C8B-B14F-4D97-AF65-F5344CB8AC3E}">
        <p14:creationId xmlns:p14="http://schemas.microsoft.com/office/powerpoint/2010/main" val="5633959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Learning Objectives</a:t>
            </a:r>
            <a:endParaRPr lang="en-US" dirty="0"/>
          </a:p>
        </p:txBody>
      </p:sp>
      <p:sp>
        <p:nvSpPr>
          <p:cNvPr id="3" name="Content Placeholder 2"/>
          <p:cNvSpPr>
            <a:spLocks noGrp="1"/>
          </p:cNvSpPr>
          <p:nvPr>
            <p:ph idx="4294967295"/>
          </p:nvPr>
        </p:nvSpPr>
        <p:spPr>
          <a:xfrm>
            <a:off x="495300" y="1219200"/>
            <a:ext cx="7734300" cy="5135563"/>
          </a:xfrm>
        </p:spPr>
        <p:txBody>
          <a:bodyPr>
            <a:normAutofit/>
          </a:bodyPr>
          <a:lstStyle/>
          <a:p>
            <a:r>
              <a:rPr lang="en-US" dirty="0" smtClean="0"/>
              <a:t>Practical </a:t>
            </a:r>
            <a:r>
              <a:rPr lang="en-US" dirty="0"/>
              <a:t>tools for stakeholder engagement in a </a:t>
            </a:r>
            <a:r>
              <a:rPr lang="en-US" dirty="0" smtClean="0"/>
              <a:t>community-level HIA</a:t>
            </a:r>
          </a:p>
          <a:p>
            <a:r>
              <a:rPr lang="en-US" dirty="0" smtClean="0"/>
              <a:t>Benefits of stakeholder </a:t>
            </a:r>
            <a:r>
              <a:rPr lang="en-US" dirty="0"/>
              <a:t>engagement in </a:t>
            </a:r>
            <a:r>
              <a:rPr lang="en-US" dirty="0" smtClean="0"/>
              <a:t>real practice</a:t>
            </a:r>
          </a:p>
          <a:p>
            <a:r>
              <a:rPr lang="en-US" dirty="0" smtClean="0"/>
              <a:t>See how basic </a:t>
            </a:r>
            <a:r>
              <a:rPr lang="en-US" dirty="0"/>
              <a:t>strategies </a:t>
            </a:r>
            <a:r>
              <a:rPr lang="en-US" dirty="0" smtClean="0"/>
              <a:t>of </a:t>
            </a:r>
            <a:r>
              <a:rPr lang="en-US" dirty="0"/>
              <a:t>communication </a:t>
            </a:r>
            <a:r>
              <a:rPr lang="en-US" dirty="0" smtClean="0"/>
              <a:t>apply </a:t>
            </a:r>
            <a:r>
              <a:rPr lang="en-US" dirty="0"/>
              <a:t>well to HIA</a:t>
            </a:r>
            <a:endParaRPr lang="en-US" dirty="0" smtClean="0"/>
          </a:p>
          <a:p>
            <a:endParaRPr lang="en-US" dirty="0"/>
          </a:p>
          <a:p>
            <a:endParaRPr lang="en-US" dirty="0"/>
          </a:p>
        </p:txBody>
      </p:sp>
    </p:spTree>
    <p:extLst>
      <p:ext uri="{BB962C8B-B14F-4D97-AF65-F5344CB8AC3E}">
        <p14:creationId xmlns:p14="http://schemas.microsoft.com/office/powerpoint/2010/main" val="32511843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86800" cy="1143000"/>
          </a:xfrm>
        </p:spPr>
        <p:txBody>
          <a:bodyPr>
            <a:noAutofit/>
          </a:bodyPr>
          <a:lstStyle/>
          <a:p>
            <a:r>
              <a:rPr lang="en-US" dirty="0" smtClean="0"/>
              <a:t>Conclusions</a:t>
            </a:r>
            <a:endParaRPr lang="en-US" dirty="0"/>
          </a:p>
        </p:txBody>
      </p:sp>
      <p:sp>
        <p:nvSpPr>
          <p:cNvPr id="3" name="Content Placeholder 2"/>
          <p:cNvSpPr>
            <a:spLocks noGrp="1"/>
          </p:cNvSpPr>
          <p:nvPr>
            <p:ph idx="4294967295"/>
          </p:nvPr>
        </p:nvSpPr>
        <p:spPr>
          <a:xfrm>
            <a:off x="457200" y="1219200"/>
            <a:ext cx="8229600" cy="4525963"/>
          </a:xfrm>
          <a:prstGeom prst="rect">
            <a:avLst/>
          </a:prstGeom>
        </p:spPr>
        <p:txBody>
          <a:bodyPr/>
          <a:lstStyle/>
          <a:p>
            <a:r>
              <a:rPr lang="en-US" sz="2400" dirty="0" smtClean="0"/>
              <a:t>A diversity of stakeholder involvement is important at every HIA stage</a:t>
            </a:r>
            <a:endParaRPr lang="en-US" sz="2400" dirty="0"/>
          </a:p>
          <a:p>
            <a:r>
              <a:rPr lang="en-US" sz="2400" dirty="0" smtClean="0"/>
              <a:t>Stakeholder </a:t>
            </a:r>
            <a:r>
              <a:rPr lang="en-US" sz="2400" dirty="0"/>
              <a:t>engagement resulted in addressing health concerns </a:t>
            </a:r>
            <a:r>
              <a:rPr lang="en-US" sz="2400" dirty="0" smtClean="0"/>
              <a:t>important </a:t>
            </a:r>
            <a:r>
              <a:rPr lang="en-US" sz="2400" dirty="0"/>
              <a:t>to the public </a:t>
            </a:r>
            <a:endParaRPr lang="en-US" sz="2400" dirty="0" smtClean="0"/>
          </a:p>
          <a:p>
            <a:r>
              <a:rPr lang="en-US" sz="2400" dirty="0" smtClean="0"/>
              <a:t>Integration with EIR process allowed for sharing engagement opportunities</a:t>
            </a:r>
            <a:endParaRPr lang="en-US" sz="2400" dirty="0"/>
          </a:p>
          <a:p>
            <a:r>
              <a:rPr lang="en-US" sz="2400" dirty="0" smtClean="0"/>
              <a:t>Open </a:t>
            </a:r>
            <a:r>
              <a:rPr lang="en-US" sz="2400" dirty="0"/>
              <a:t>dialogue and communication with community improved the results of </a:t>
            </a:r>
            <a:r>
              <a:rPr lang="en-US" sz="2400" dirty="0" smtClean="0"/>
              <a:t>this HIA</a:t>
            </a:r>
            <a:endParaRPr lang="en-US" sz="2400" dirty="0"/>
          </a:p>
        </p:txBody>
      </p:sp>
      <p:sp>
        <p:nvSpPr>
          <p:cNvPr id="4" name="AutoShape 6" descr="data:image/jpeg;base64,/9j/4AAQSkZJRgABAQAAAQABAAD/2wCEAAkGBxQQEhUUEhQQFBAWFxAVFBUVEBQQEBQVFRQWFxQVFBQYHCggGBolHRUUITEhJSkrLi4uFx8zODMsNygtLisBCgoKDg0OGxAQGywkICYsLCwsLCwsLCwsLCwsLCwsLCwsLCwsLCwsLCwsLCwsLCwsLCwsLCwsLCwsLCwsLCwsLP/AABEIAMsA+AMBEQACEQEDEQH/xAAcAAACAgMBAQAAAAAAAAAAAAAABgQFAQMHAgj/xAA/EAABAwIDBQUECAQGAwAAAAABAAIDBBEFITEGEkFRYRMicYGRBzKhsSNCUnKCwdHhFCRi8BUzQ5KishZz8f/EABsBAQACAwEBAAAAAAAAAAAAAAAEBQECAwYH/8QAMREAAgIBBAEDAwEIAgMAAAAAAAECAxEEEiExBSIyQRNRYUIGFCNxgZGhsdHhFTNS/9oADAMBAAIRAxEAPwDuKAEBhAZQAgMIAQAgBACAEAIAQAgBACAEAIAQAgBACAEAIAQAgBACAEAIAQAgBACAEAIAQAgBACAEAIAQAgBACAqcY2kp6RwZNJZ5G8GhrnOtpcgDIZH0XarT2W8xRGv1dVPvZCZtvRn67x4xP/Rdv3C77EdeV0z+f8G+La2jd/rNH3muZ8wtHo7l+k3j5HTS/WW1LVslF43seObXBw+C4ShKPawS4WQnzF5Ny1NwQAgBACAEAIAQAgBACAEAIAQAgMoDCAEAIAQFbV45DHlvbzvss7x+GQXKV8I/JFt1lVfzl/gqptpJHe5EGjm83PoFHlqn8IgT8lN+yP8AcjHHp+Lox+FafvFhx/f7/ujMW0Uo1Mbh4W+SytRNGY+QvXeGWdBtLHIQ13ccfNvrwXWOqj+rgm6fyMLZbGsMny4pG3Q7x6Zj1UPUea0tTwnuf4LiGmslz0eBiV9G/FQ353Pth/k3/dsfIq7XbMsr3tl33RTBoYSLPa5oJIBaeIJOd1Jo/aadSxs/yQ9R4uFzy2LL/Z9OPcqWH70bm/IlT6v2tj+ut/3IM/Ar4kv7Ed2yddFp2Mg6SWJ8nAKfX+1GjlxLK/oRJ+CtXtwRt6amN5oZYTcfSNyA/G3L4q0o8hpdVxXNP8f9ECzRX6flpr8odcA2yc3dbUEPjOQmAzH/ALANR1Wl+hT5r7+3/BL03lJQajdyvv8A8j2xwIBBBBzBGYI6Kpaxwy+TTWUZQyCAEAIAQAgBACAEAIAQAgBACAEAICPXVbYWOe7RocbcTYXsOZWk7IwWZMPOG0IH+NvrCTI7cjvlG02AH9X2ioNlkpHmLNXO+T3vC+xKZUtb3YmlzugUedsIds61QlN4qi2R6sSWvI9sbONu863yuor1sW8RTZaU+E1Fz9Tx/Lkq56VshtE+ocOLnlrB5NA/NT1hrhFhV+yNS5vm/wCRtwzZ/tDlNMN02e2w8rO/ZV+u1sqMRhHLZpb+zNFM/c8DPBhbIh3RbmTm4+JK8/qLLreZyJ+m01NCxVFL/ZBxHE2Q6kX4Dj6KPptHZfLEEddVrKdLDda8f7K2PHJH+4028Vcx8LheqZ56f7Txb/h1Nr8szJjE7BctuOmvotJ+KnH2vJM0/n9PY8WR2/6NVLttGdXsv94XXB6TUQ+C3VtE1lSRbQbTxu+s0+YXJq2PcTbbB9Mm/wCKwuad8s3CCHAkEEcQRxWabbFYnGLycrowjBuTWDmOFwTMe8Bl4S527mLbt+7kTysvqml8jU64/UlzhHgNQoSk3X9zpWwVe8XgkDrAb0V+A+sy/TULlrHVZiytp/csvFXy5ql/T/gclBLsEAIAQAgBACAEAIAQGUAIDCAygMICqxzGW04sLOlOjeQ5u6Kv12vjpo4XMvsdqaXY/wACpJK6c70hLifQdAOC8pdfZdLdNllGEYLCM0+ExA3LRfxK2WpuSxuIstBppy3OCye62uZTtyAudGjUremqd0ibRpt3pgsIpHb0x35TZvBvAK7pojWuC2hXGpYiuTfTVRd3YGX4bxyaPEpbqq6lls0mormb/oMuFUwgZ72892bjwv06Kg1OsU3uKu+yVsvsvgqto8ZMUbi0XtYX4AnQeOuXRR9Jp7NVPL9pD1upho6XN9/CEWOd0j95xJcV6qmqNcdsVwfO9ZqLL577HlsdMGhAAW5K08EkXM1O0t0Cy0S51xcRDx7CoWSbzmNIde+Q1WIlRZKdcsRbwUUskDTaONp8slc6bxE7VunwjZfXfLk1/U9Qi+gA8FO/8FV8S/wYnOTWJSbJYxKSEXObfl4hV2q8XZSty5Qrk84iy+wPaRryL5O4EGyrOV0TK9Q4vEuGdFwjFRJZrj3uB+1+6lVW54ZfabVKfpl2WykE0EAIAQAgBACAEAIAQAgBACAi4nWiCJ8jtGi9uZ4D1XHUXKqtzfwbQjulg5oap0ry95u5xuf0HReItslZNzl2y3jFRWEWlK5ag84nXiFhcfIczwC601uyaijeuDnJRRQ0DXSuMkn/AMHIL0NVcYLCLdRVcdsTLZP4iTdH+U02+8R+Sg6/V/TW2JGtucfTHsbMOgAAAAAVFF73lkGcn2y4igUqvTqTIsp4Fv2gYc91LdnuxP7RzQNRYgny3iVZ6a114rfRT+Xpd1G5drk55SSWVkmeKsQ3YTXiwzTBJouWOS2lxVobqEJM9RHBznazGO1k7Nug1P5K68TpFOX1JfBxpr3P6j/oQaBi9QjFzGbC4ATwWlksIiVxcpZLapw4OacguEbOcMlzpWMo5xX71JPl7hNx06Kn1vjWm519EmuMdRVz2jo+yeLdqwC+YzB4qikmmcaZyjLY+0MM+3X8O8MmiLm2FnscL8jdp/VXej0z1NW6L5XaLKHltr22R/qifLt5RNi7XtScw3sw36a5/oPDI56LP7ldv24LKvV1WLMWWWCbQwVgPYu7wzLXDdeBztxHgud2nsq9yO0Zxl0Wq4m4IAQAgBACAEAIAKA0zS2QCZt1iN42MB1dc+AH7qm8xN7Iw+5L0i5bFOnnsvNyiTy8w67xfRvNYSMMWcbr+2mDAe40+pVxoatsdz+Sx0NfDmbcZqXQ09mXLiLADVWLaS5O857U5M1bLTWAC85rk22yqUsvLH7D5clAqeDE1kuad2StNPNEOxBVAOaQcwQQR0ORW1s+DVRzwcOmjMMjo3Atc1xaQRY5HK/lZXMc4WTwepq2WSj9mSYqqy3yQZVmZ602WciNWXyLlZTvjkPaBzXOAeN4WJa73T4L1njFihF3scYJY+CZRyq1RDtiMeGVVlrOOSHF7JF47EBu6rgqnkkO9YEDajvvHg4/FdprjB20Lwm/ybthq/s5A06XXkvJU7LX+TfVxxOM0PG18ALGvHA/Bw/YKV4K3bdKv7r/AEcNSuU0c8xDuvb1K9JP3IlaJ8jdgdW6nfHLGe8OehBFiD0XO6Csi4yLZSceUdDwHbWKchktopb2FzeNx6O4HoVT36Cda3R5Rz03lK7Hsnw/8DUoBaAgBACAEBlAYQHh7kBVYlNkgOdbUTEvb4H5qh8tzOK/BO0vTPGz+EunO8cox/yP6KknLHCJYyY88QU7g3KzT8lpFZaRr2c2wCEzSZnPVe20mig6lKRcwl9OpJDHVw3Nj9VRfJaPEPQ+zlb663goaV5gkINwL3F+So9RQ8YfZWQlnoZqPaBrctTyCjQ8fKX4JlWnnZz8FxTbSH7Bt97NSI+NaXEjpPx35LvDK9s5DWnvcQdVyjpLnYq38vsr9RRKlZfRMx/ZanrR9Ky0gFhIw7sg8+I6G69a6YtYZ5+/TV3e5c/cUJvZY6/cqRu8N6G7h5h2a4vS/ZlbLxGXxIusB9n8FOQ+VxnkGY3mhsQPPcubnxJXSFEY8kjT+Nrre6XLKX2xbMmWMVcQu+Ju7KBqYtQ78JJ8ieSt9DdtlsfydNXTlbkcnow52gV3HJWvTuRdQse0fot0yNboZ9oz/GG9gCXHIAC5JOgA5rLaSyQlp3nGCvxKlkiqXRzsLJBu908iLg9dVwhZGz1R6LGVTqhjB7hwtzXh8ZFuSia7Q/vCWHhoiy1MZQ2yGSWpkfHuO6fBR9B4x6e36kmQXN5FnHILGM/1AK3s+Cz8fPMmhooWWjb5LnLsuX7TXUwXuV0hLg8tanubH32f7RGUfw8pvI0XjcdXNGoPUfLwVP5DSqD+pHp9noPFa12L6U+10Oqqy6BACAEBlAYQGqUICnrwgOfbSQF0zGjV2XxVD5biUX+GTtL0xywyARxhoFgAAvOQbk3Jkqf2FPb3FWsYW3u52VuKmaSqVk8/CO9FDsf4EfZyu3ZQeq93oHmnBYTjjgeK14Dmv+q4WPmsauG6v+RpT9hQx+ta524M3AnPkFTPDRpXo0rnL4+xJwSK65ll0hrhp8lskcZWGxjnQuD2mzmm4K2WYvJpKMbYuEumdFw2tE0TZBlcXPQjIj1VlCW5Jnk76XVY4P4NcmMQNNjNCDy7Rt/muihJ/AWntayov+xJgqWSC7HNcObXBw+Cw012c5QlHiSwcZ9q+17pp3UkTiIIzaWxsZJBqD/S3S3O6uvH6VKP1Jdvogai3L2oXsHhBVjJ4OMUM8NHcLk5nXBIwGaKjq43ysYWk7m8RnGXZB4/PoSuGqhK2pqL/wCzEIwU9zRc+2DABLA2rbYSwlrXcN+NzgLdSCQR4lV+gtcZ7PhmddWnDcJGFXLVes8lYvXwSKqs3AbokYipSeBegkdVTDLuNPqVrnPJeaLTKtZ+RvlswNHLMrkuSZfNQrbZviiD23CZwyhUVJEanlNLPHKPqOBP3dHDzBK2nFW1uJzqk6LYzX3OzMcCARmCAQehXl2scHtU8rKMoZBACAEBlAa5UBUV4QCriFODJG7i0m3mFSecj/A3EvSP1YL0Osy/ReZjnbgm4zI4ztJUOnkc86Em3QcF6TT1quCiX1NahDCKCkm3JArnx9uJbX8nK1c5OjUE4ngLT71slayjns5dSyINVC6KdwfzuDzCodRQ6pY+CRCXIz4JKMlFO0hxoJRZdIkSxMg7Q4syFhN8+His43NRRtVBxW5is3H5pWiMyOEIJIYDZufO2vmr7TadVQSObjCVjsxyXOGR3Uhs2bL2CB7O/G5zXDQg2P7rm2nwzlLZNbZLJy3anDn085eSXNkc528dd4m7gfW6ttNapRx9jyfk9B+7z3R9rLPAZxku0iugxzo6loGoUWUXk7JlBtTXN3bDU6Aaldq1tWWc7JJLk24hjVRiIibJdsUbYwGA33nhoDpHnidfC65afTQqbl8sqdbrnZ6I9Hp7hC22V1JXqKzDXC7IFJWukEjGxRP37ASSN7QsGd9xpyubjM30XOyO5p5aS+F8lzotKoRbkst/cuMIwhsDbnULSU88IsoxSLUbJS1dO+dsgjObmNc0kPa0HU8L8PBRbNYq7FBLP3NbtN9at5E7BsbINjkeSn4U0eenW6+Y9DDVESx7wWkPTLBpZ645R0TYev7akjue9H9G78Pu/Cyo9bXsuf55PTeNu+rQvuuC/UQnggBACAEBrlKApMSmABvohlLIinaCOapETDe1zvfVuOA5qj8zNSowvuWlGjnXH6khve28RA4tcPgvOw/T/M6L3o5JJT7zV6ZdHoExVr4S0rrXLa8o0sjlF7s5i27bPovRU2KyGSNj4L7GqBtUzebk7UHkVrdSrI7WbQeBZp6l0Lt1wIcP7yVBbVKuWGSVNMtosecAkabJLMYtnOd9EHickn/MXMYxB8zwXX3QfK6laKvFvq7NLrE4+nolYfJorxHKLG7Cam1lhmz5GunrGlq54OGx5FDbtrXwv6WcPEFSqG4yTOXkalPSTz8ciRhb5He4MhxOitM5PB2XRr7LmJk51dbwTaRJ+Qx0TafD2jvPNzzOZQgW6qdnySZcRZELM1+KxjPZpCucuEjTTUMlS677tZy4nxRzUS302iUeZdjLTUsdO3go0m5ssksE/BqIVMgdKd2AfV0MnTo3qouo1CqW2Pf+jrCG7ljvX4lTshc10sUTSxzRvPawC7bC11VRjJyz2dpSilhnz5BF2kfdI7RmhHG3C/EL0cHmOTy9j+nZh9MvcCr95tidfmt3yskacdksfA6+zyv7KofCT3ZBdv3m/qL+ir/I1bq1NfBYeIu2Wut/J0dUp6QEAIAQGHGyAgV9W1jSXEAAEknIADUlG8GUm3hHG9strTUuMcRLYBqdDJ+jeihW3buF0ei0Pj1Wt8+/9C3hNR2U0b+AcL+ByPzUHUQ+pXKJY3QzBo7hQSB0Y8F5v9OChkmmc3qogJJGjQPeB/uK9JS81pl9W8wTF7GaDiF16Oq5FxrjE7pxU3Saj6cueiNbDDyhqwfFcgCclepprKNVyedopWEAltzwPJcraYWLEkaznKMW49kCgnY4WNrq5hFRilHo8FOTlJufZOOGNeMj5cFpKEJdo61W2VvMG0af8Jcz3dFxemX6WWlPmLI8TjkmUsjmag+i5vTzLKvzGnl7sotIcSy1XN1yXaJ1eqos9skYkozWB0d90Fpu617cslpO36SycvJ2JaZxT74FySndRO7I2kOt2d4Z8DyPQqw0+o3xykz57q9JKU+zdHVTP92J/nYfNd97Iy8eybDhNRL71mD1K1cyRX4+K7LrDtnGR2J7z+ZzXJ2E+FMYdFwGhoWnZ0IdTLYgkBwBBIOhHJbOOYtIZLHEKd8kRfASbtJZbnbIeKoZRcZ4kSs5jlHMZMPfMSZHOMnHeJ3geWei9BCuO1bTzlurcZPceqHD307siC0nTj5LeEHE43aiF65XJY1FDJSTN7RrmNlaJGAi2VyDl4j4ha12QlJqLF1U/pRckXdPVljo5W6sc13oVvKG6Li/khxs2SjNfDO1QSh7WuGjgCPAi4Xl2sPB7aMt0U0e1g2BAYJQEKrqLIDmXtLxshrYGn3+8/7oOQ8z8lG1E8LBb+Ko3Sc38HOw1Qj0aWDYILrBkZ8IxWrYwMD+6BYEtu63ioz0dUpbsESWnrbyyTBTHU5k6k6lSlHCwjfKXB7qKHeC2wFMUMZwktJIGS16OvEkUsEpiNjpwVtotT+iRGnHay7ilEjbHNWpjshVGFkZsuDy4LaNs4e1lXqvF1XepcM0RYhJFk4FSoauD4nwUF3jr6ullFzQbSD6y7+mXTIeZR4aLynxaF+tk2SRncicyOB/Ja5kjbg2DCITpb1Wu9/KGMm+LCIm8AsfUkNqJsVKwaWWjk2bYPbgBosIGmSVbJGCJNNbUrfhdmYxcniKyyM4ki9jZZjbBvCZ3s0N8I75R4J2zWL9i/s3/wCW45E6NcfyKja7Tb4749o41Tw8MY6wQuN5IY3HmWAn1VRGycOE2dp01z90UyK/aGho++6OFjhpaIGT8OV10j9W7jLZycKKedqX9BE9om3cFf2Qjika+JziJHbou1wzbYX4hp8lN09MqXlsi6iSvjhI1YdUBzPQq2T+TzN0NraOz7Hy71HATwbu/wC0lo+S85rFi+S/J63x0t2mg/wXCjE0AgI08tkBS106A5Dtq/fqz0awfMqDqPcem8Sv4OfyVdPHchRi1yMGHYdfOy2SOM7MFhJJHD7xCz0c8ORCdjW8bRMc77rSVlJvpGG4Q98kj2G1j82wut1LQfQlb/Sn9jj++aZPG40Mru8Y6hhY/iHCx8fBc2mnhkiLjJbq3kxXbPxyNuACDyTlco3VmeJFRUYCIIRI2W7w/dfG4WO673HMPHO4PiFbaLU7vRLsjTUo2YS9L+STA24zVmbHqWha7gFgw0n2QJtn2nMC3hktduOiPPSVT7RHOz7x7jiPHNd432R6ZAt8NTL28A2mqY+G8OhXRauXyiFPwk17WS2VtQzWOT+/NdFq4fKI0vFahEykxColyZG5zvs77Gv8muIJ8rrK1VXzwcbNFqK1lxPX/lJhcWTMfG8ate0tcPIronXNelkZ7o9ouKbH45BcFYcUvk3jGU+kz0+tc/KNt+vBR53xj0Wen8XZPmzhf5JlHhZ96Y+X7KHO6Ui7porpWII21dYwDdYBZbU1yk8mmq1EKoPe+10UssSuUeQY77G1rKlnYy27ZgyJ1ewaHxHFUmv0/wBOW+PTJNU8rDFf2jbIyNmEzGOfAWgHdBduOBN7gaA5ZrbQWwjmMiF5Cux4lFZFMYG1491xP3SrNutrloplbenxFlzs7sfUvcGxxvEfFzwWsaOdzr4Bc5aqqpdnR6W/UPmOPydrwyjEETIm6MaG358z5m6oLJuc3J/J6SipVVqC+CStDqCAq6tyAoq16A5ftawiqJ5safS4/JQdSvUel8RLNOPyQcJF3BRy0fQzYhWdjFlrZbZI6jl5ZX0FCHWfL3nHOx90eXFS66FjMil1nkZuThXwhgpiALCwHTIKQkkVTlKXbLOnlWTU14vQR1TN2UZj3XDJ7D0P5aLSdamuSRp9TZRLMWKrHzUDrS9+C+Ug93wd9k9FCnXKB6GnVV6hccMuAYalt2FtzqFqn8o7Jzh2VU+Flnu6clYUa5x4s/ub8Po0AEa5KyhbCazFmjWCQxbmCVTw34LDZhssY6UAXIC1yabivqsViYd0gXW2DIMpYJtN3NattGG2B2YiOpC13s5tJ9pG+LAoY9SLJvZsuOke5sShgFm2usqEpM1nJRW6bwiE6ofPmSQ1TatJjmRT6ryyXpp/ub44gApeEuiklOU3mTyzw9iymamuN7ontkjNntIIP98EnFTi4yCeHlHWMBxRtVC2QZHR7fsuGo/PwIXnL6nVNxZNhJSWSeGDkPRcsmcIyhkygMIDKAqatAUFcgOebZM+kjdzDx6H91E1K5TL7w8uJRKjBPeUR9l0+i0xw3LBzLR8VvFZkiPY9tUn+CwjVmeQfJNhcgJbJbIDLqhARp6rIjgdQcwfJDKbTyhBx2r7Gc/w7d0ADeAJA3jmbcsiMlp+571lF7pNRc4Jy5LHCdsvqyj1yKjWaeyHwTozhL8MZ6epgnGRAPIrim08rg6epfkizRBrrNP6K10V87Mxl8GX1kn0canM4SZ7xCQndiZ7zjZY6WWauShFyZfU+DxGIRPYx7OO80Ek8XX4FQnNt5PPT1NkpuaZAfsDCTeKWeLoCHtHhfP4ror5fJIh5GxdrJuj9n8nCsNusOf/AGWfr/g6/wDk3/8AJYUns+jBvNPNL0Fo2nx1PxWHe/g5y8lY/akhf9pmxTY4m1NI0jshaVgJddmvaC/EcengpWh1G2zEvkrNVOdqzJ5KLZ2uEjADqrif3IMeS3cFpkyR5CtkCO4rbBgaPZ/VFkzo/qyC4+83P5X9Aq3yNeYqf2O9L5wdBVOSQQAgBACAr6qNAL+IRoBG2sp95gPFrgfI5H8lw1EcxyWXi7dl237i7hLbOUBnpv0k7F5QHRlxs0EEnwXStrciLqYt0yS7JtLM14BaQWnQg3CsU0+jykoSg8SJ0bkNT0ZVkGp8qAiTy2BJ0Fyi5MpbngVYx2ji46uJPqrKEcLB6emChBIkPwxrxmAtmkzo4p9nujwgsN2vcByvcKPPTVz7QjmPQxUMJGput4VQrWIozKWS7p+6LrLOT5ZjAY9+R8p0F2s8frH++ZXC+X6UV/krsJVoZonqMUxNhkQFhBMgJjJLoD2WgixsQdQcwUBwraHDf8MxB8bcoH2liHANcTdvk4OHhZei0Vv1aueyDZHZIt46gOAK6uODBqmcsowQ46gOORXTAGTZM/zUXi7/AKlQdZ/6mdavcdMVCSwQAgBACA1TMugKTEadAJ+M09wR4rDWVg2hJxkpIR6Ru7I4dSquSxLB7Ome+tSDaNpLQALkjILaCy8HO6ahByZ62YpXRRkP1JLrcB/dlPhHajzGqu+tPKLxswOhB8Ddb5I7i12jyZEMHkuWQV+NybsduLiG/r8F1pjmRL0Ve61P7FfQwqeeiRZsYgJMQQwWdK1aM0Ztrn7sZWEI8ss8Jj7OJg42BPicz81CseZNnntVPfbJlg2RaEY3wzICdFMgJcU6AmRVCA5r7b4hu0sw94OljPg5ocP+pVp4yTUpIjalcJivg1ZdoVxNEdMm4nLuwvcNQ1x+C5ZwbCzs7VkjXiukJZia9M6RsGd6qZ0bIf8AiR+ag+Q4qZ2p9x05URLBACAEAIAQEapp94IBcxPCi66A5njlE6CYkgi6g6iGHk9J4nUKVf032jDrSAG9iMx4rgnh5RYTgpJxkuCoxmRxyL8uQyHnZdHbKXZHhoqauYr+5W4JviYFl93MO+yV2pTzkgeQnW4YfY3supZRm6OO6GCpx3ORjODRfzd+wUvTr5LnxsPS5G2miUktD3U1AYOqxkw3js0x1TmvLXtc1w1a5pa4eIOYRNPoRkpLKGCglvZas1kb8QZvbrftFo9Stc4TZru2xb/BevhIUA8y3l5PNiEMHtsiGDfHOgJcVQgJTJ0Ai+2OXepYek7fjG8Kw8c/4j/kcNR7RGwOVXvaIaJu1NVu0rubi1o9bn5LhZ0dBa2fm+azp3lcmsjrns5Z/MNP9L/kovkf/Ud6fcdPVESgQAgBACAEAIDy6MFAVmKYJFOLSMDh8fIrDSfZtGcovMWK1RsBDfumQDlvfsuTogTo+T1CWMkCo2GiH1SfvElZjTBGlmvvmsNkN+BCPIADyXUhtt8simksgPbYrIYFquzqHnqB6ABTqfaeh0KxUiezJt12Jg4+zvZ9rh/FytDnEkQgjJrQbF4HMm+fIdVDvm84RTa/UPd9OJX+1zDNySGqaMnfRSfeF3MJ8t4fhC208vg28bb3B/zKPBZ72UiSLaS4GGli3qmEc3A+gJ/Jcpv0MjXvFMhvko1CPOkKekQEGSIhAa0MG6J6Anw5oBV9rNN/Ib/2ZYj67zfzU3QvFhxvXpOa4K7Negj0Qvka67ZeauprxDeLHXI4nLgq/Vaj6c0jvCvchawjZuoY/c7GXfvp2br/ACXau6vGco0cJZ6O3bCbPvpmb82UrhYN+yOvUqq1upVj2x6JNUNqyxrUE7AgBACAEAIAQAgBAYLUBpkpwUBVV1ACNEMi1X0e6gKKsqWs1QCv2gfK5w0JKn0+09Ho1ipFjLkwroSWdY2ZlaaWDc93s4wPwix+IKrp+5nmL0/qSz9yL7QqDt8PnFruY3tW8TeM7x+AcPNZreJI20k9lqZyLBZcwrHtHpe0PGESfzVOTpvEerSAuFi9LImpX8GR0V0ChHnSNLTICBPRoCunpLICGWkFASX18dPG6WZwbG0XJPyA4notoQc3hGG0llnOdvvaLDXUxpoopGgvY7feWi4Yb23Rpw4qzp0sqpbmyNO1TWEK+C6q2r6I77O4ezQ/Qyfeb8lTeTXrX8iXR0OKrTuCAEAIAQAgBAZQGEAIAQAgBAeJGXQC/jVFkbIDmeORkON0Mi5hjreOasq/aeoo9iLeol7hHErLOkjqmzEfY00MZ1awX8TmR6lV03mTPMXz3WNjA0h7SDmCCCOYOq1OKeDgENP2E8kR/wBOSRnk1xAPoArKDzE9TRLdBMbYXHdY9vvMLXDxButWs8BxUsxfyNuzm3EdXL2Lo3RSG+7d281xHC9hY5KLOlxWSk1GgnSt2coayFxIJ4fCCgIk9FdAVFbQHgEBzf2g08r4y3OwsbcMlI0tihYmznbHdFpHKHxEOF1dTi2+CGnhDPgjFKgsI1fZ2z2YsPYSO4FwA8hn81TeTf8AES/BLo6HJVh3BACAEAIAQAgBACAEAIAQAgBAeJYg4ZoBbxvZZk45HmEAlzezqRriWyC3Vv7rrC6USbTrZ1rHZZYZsg2JwfI4vc3MC1m359VmV0pLBtdr52R2rgYO03dVxIBgY42PVw9UBzHamdj66SSM3a/dd+LdAd8R8VN07zEv/HzzVj7F7gc122XSS5JrXOS02fwcGtY4aNJkPQAfrZc7pegi6+xKl5+eDo6hHnQQAgPL4wUBWYlgccwII1QHMtpfZfJvb8ADh9nQqw02t2LbPlHCync8ok7OezaUkGciNnEDvPPQDQKVZ5KKXoXJzjp3nk6hh9CynjbHGLMbpzPMk8SqiyyVkt0uyUkksIkrQyCAEAIAQAgBACAEAIAQAgMoDCAEAIDy5gKA0SUYKAr6zCd4IBTxjZVzrlt0An12zszXA7jsuQuu1Nm18k/Q6lVSxLoY9nMDnccmEDm7IKRK6Baz1tKjnJ0HB8LEAJ1e628eg0A6KLZZuZS6rUu6X4RYrmRQQAgBACAEAIAQAgBACAEAIAQAgBACAEAIAQAgBACAEAIAQAgMboQHnsW8h6ID2AgBACAEAIAQAgBACAEAIAQAgBACAEAIAQAgBACAEAIAQAgAIAQAgBACAEAIAQAgBACAEAIAQAgBACAEAIAQAgBACA//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3429692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election graph.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640096"/>
            <a:ext cx="4499992" cy="2217904"/>
          </a:xfrm>
          <a:prstGeom prst="rect">
            <a:avLst/>
          </a:prstGeom>
        </p:spPr>
      </p:pic>
      <p:pic>
        <p:nvPicPr>
          <p:cNvPr id="6" name="Picture 5" descr="media.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3" y="0"/>
            <a:ext cx="6300755" cy="4697098"/>
          </a:xfrm>
          <a:prstGeom prst="rect">
            <a:avLst/>
          </a:prstGeom>
        </p:spPr>
      </p:pic>
      <p:pic>
        <p:nvPicPr>
          <p:cNvPr id="5" name="Picture 4" descr="media 2.tif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03175" y="3038722"/>
            <a:ext cx="4840825" cy="3789040"/>
          </a:xfrm>
          <a:prstGeom prst="rect">
            <a:avLst/>
          </a:prstGeom>
        </p:spPr>
      </p:pic>
      <p:pic>
        <p:nvPicPr>
          <p:cNvPr id="9" name="Picture 4" descr="http://truedemocracyparty.net/wp-content/uploads/voting-paper-ballots.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56177" y="-1"/>
            <a:ext cx="2987824" cy="29878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66534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Line 11"/>
          <p:cNvSpPr>
            <a:spLocks noChangeShapeType="1"/>
          </p:cNvSpPr>
          <p:nvPr/>
        </p:nvSpPr>
        <p:spPr bwMode="auto">
          <a:xfrm flipH="1">
            <a:off x="457199" y="6096000"/>
            <a:ext cx="6248401" cy="0"/>
          </a:xfrm>
          <a:prstGeom prst="line">
            <a:avLst/>
          </a:prstGeom>
          <a:noFill/>
          <a:ln w="9525">
            <a:solidFill>
              <a:srgbClr val="00457C"/>
            </a:solidFill>
            <a:round/>
            <a:headEnd/>
            <a:tailEnd/>
          </a:ln>
        </p:spPr>
        <p:txBody>
          <a:bodyPr wrap="none" anchor="ctr"/>
          <a:lstStyle/>
          <a:p>
            <a:pPr defTabSz="914400" eaLnBrk="0" fontAlgn="base" hangingPunct="0">
              <a:spcBef>
                <a:spcPct val="0"/>
              </a:spcBef>
              <a:spcAft>
                <a:spcPct val="0"/>
              </a:spcAft>
            </a:pPr>
            <a:endParaRPr lang="en-CA" sz="2400" b="1">
              <a:solidFill>
                <a:srgbClr val="000000"/>
              </a:solidFill>
              <a:latin typeface="Times" charset="0"/>
              <a:ea typeface="MS PGothic" pitchFamily="34" charset="-128"/>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13174" y="5295900"/>
            <a:ext cx="1905000" cy="1167126"/>
          </a:xfrm>
          <a:prstGeom prst="rect">
            <a:avLst/>
          </a:prstGeom>
        </p:spPr>
      </p:pic>
      <p:sp>
        <p:nvSpPr>
          <p:cNvPr id="16" name="Subtitle 2"/>
          <p:cNvSpPr txBox="1">
            <a:spLocks/>
          </p:cNvSpPr>
          <p:nvPr/>
        </p:nvSpPr>
        <p:spPr>
          <a:xfrm>
            <a:off x="654424" y="1371600"/>
            <a:ext cx="4984376" cy="1295400"/>
          </a:xfrm>
          <a:prstGeom prst="rect">
            <a:avLst/>
          </a:prstGeom>
        </p:spPr>
        <p:txBody>
          <a:bodyPr vert="horz" lIns="182880" tIns="0">
            <a:noAutofit/>
          </a:bodyPr>
          <a:lstStyle/>
          <a:p>
            <a:pPr marL="36576" lvl="0">
              <a:buClr>
                <a:schemeClr val="accent1"/>
              </a:buClr>
              <a:buSzPct val="80000"/>
            </a:pPr>
            <a:r>
              <a:rPr kumimoji="0" lang="en-US" sz="2800" b="0" i="0" u="none" strike="noStrike" kern="1200" cap="none" spc="0" normalizeH="0" noProof="0" dirty="0" smtClean="0">
                <a:ln>
                  <a:noFill/>
                </a:ln>
                <a:solidFill>
                  <a:schemeClr val="tx1">
                    <a:lumMod val="75000"/>
                    <a:lumOff val="25000"/>
                  </a:schemeClr>
                </a:solidFill>
                <a:effectLst/>
                <a:uLnTx/>
                <a:uFillTx/>
                <a:latin typeface="Calibri" panose="020F0502020204030204" pitchFamily="34" charset="0"/>
              </a:rPr>
              <a:t>Kathleen Souweine, MPH</a:t>
            </a:r>
          </a:p>
          <a:p>
            <a:pPr marL="36576" lvl="0">
              <a:buClr>
                <a:schemeClr val="accent1"/>
              </a:buClr>
              <a:buSzPct val="80000"/>
            </a:pPr>
            <a:r>
              <a:rPr lang="en-US" sz="2800" dirty="0" smtClean="0">
                <a:solidFill>
                  <a:schemeClr val="tx1">
                    <a:lumMod val="75000"/>
                    <a:lumOff val="25000"/>
                  </a:schemeClr>
                </a:solidFill>
                <a:latin typeface="Calibri" panose="020F0502020204030204" pitchFamily="34" charset="0"/>
                <a:hlinkClick r:id="rId4"/>
              </a:rPr>
              <a:t>ksouweine@intrinsik.com</a:t>
            </a:r>
            <a:endParaRPr lang="en-US" sz="2800" dirty="0" smtClean="0">
              <a:solidFill>
                <a:schemeClr val="tx1">
                  <a:lumMod val="75000"/>
                  <a:lumOff val="25000"/>
                </a:schemeClr>
              </a:solidFill>
              <a:latin typeface="Calibri" panose="020F0502020204030204" pitchFamily="34" charset="0"/>
            </a:endParaRPr>
          </a:p>
          <a:p>
            <a:pPr marL="36576" lvl="0">
              <a:buClr>
                <a:schemeClr val="accent1"/>
              </a:buClr>
              <a:buSzPct val="80000"/>
            </a:pPr>
            <a:r>
              <a:rPr kumimoji="0" lang="en-US" sz="2800" b="0" i="0" u="none" strike="noStrike" kern="1200" cap="none" spc="0" normalizeH="0" noProof="0" dirty="0" smtClean="0">
                <a:ln>
                  <a:noFill/>
                </a:ln>
                <a:solidFill>
                  <a:schemeClr val="tx1">
                    <a:lumMod val="75000"/>
                    <a:lumOff val="25000"/>
                  </a:schemeClr>
                </a:solidFill>
                <a:effectLst/>
                <a:uLnTx/>
                <a:uFillTx/>
                <a:latin typeface="Calibri" panose="020F0502020204030204" pitchFamily="34" charset="0"/>
              </a:rPr>
              <a:t> </a:t>
            </a:r>
          </a:p>
        </p:txBody>
      </p:sp>
      <p:sp>
        <p:nvSpPr>
          <p:cNvPr id="17" name="Subtitle 2"/>
          <p:cNvSpPr txBox="1">
            <a:spLocks/>
          </p:cNvSpPr>
          <p:nvPr/>
        </p:nvSpPr>
        <p:spPr>
          <a:xfrm>
            <a:off x="3733798" y="2053118"/>
            <a:ext cx="4984376" cy="1147282"/>
          </a:xfrm>
          <a:prstGeom prst="rect">
            <a:avLst/>
          </a:prstGeom>
        </p:spPr>
        <p:txBody>
          <a:bodyPr vert="horz" lIns="182880" tIns="0">
            <a:normAutofit/>
          </a:bodyPr>
          <a:lstStyle/>
          <a:p>
            <a:pPr marL="36576" lvl="0">
              <a:lnSpc>
                <a:spcPts val="2000"/>
              </a:lnSpc>
              <a:buClr>
                <a:schemeClr val="accent1"/>
              </a:buClr>
              <a:buSzPct val="80000"/>
            </a:pPr>
            <a:endParaRPr lang="en-US" sz="2800" dirty="0" smtClean="0">
              <a:solidFill>
                <a:schemeClr val="tx1">
                  <a:lumMod val="75000"/>
                  <a:lumOff val="25000"/>
                </a:schemeClr>
              </a:solidFill>
              <a:latin typeface="Calibri" panose="020F0502020204030204" pitchFamily="34" charset="0"/>
            </a:endParaRPr>
          </a:p>
        </p:txBody>
      </p:sp>
      <p:sp>
        <p:nvSpPr>
          <p:cNvPr id="6" name="Title 12"/>
          <p:cNvSpPr txBox="1">
            <a:spLocks/>
          </p:cNvSpPr>
          <p:nvPr/>
        </p:nvSpPr>
        <p:spPr>
          <a:xfrm>
            <a:off x="685622" y="404665"/>
            <a:ext cx="3048178" cy="792088"/>
          </a:xfrm>
          <a:prstGeom prst="rect">
            <a:avLst/>
          </a:prstGeom>
        </p:spPr>
        <p:txBody>
          <a:bodyPr/>
          <a:lstStyle>
            <a:lvl1pPr algn="l" defTabSz="914400" rtl="0" eaLnBrk="1" latinLnBrk="0" hangingPunct="1">
              <a:spcBef>
                <a:spcPct val="0"/>
              </a:spcBef>
              <a:buNone/>
              <a:defRPr sz="4000" kern="1200" cap="none" baseline="0">
                <a:solidFill>
                  <a:srgbClr val="00457C"/>
                </a:solidFill>
                <a:latin typeface="+mj-lt"/>
                <a:ea typeface="+mj-ea"/>
                <a:cs typeface="+mj-cs"/>
              </a:defRPr>
            </a:lvl1pPr>
          </a:lstStyle>
          <a:p>
            <a:r>
              <a:rPr lang="en-CA" dirty="0" smtClean="0"/>
              <a:t>Thank You! </a:t>
            </a:r>
            <a:endParaRPr lang="en-US" b="1" dirty="0"/>
          </a:p>
        </p:txBody>
      </p:sp>
      <p:pic>
        <p:nvPicPr>
          <p:cNvPr id="8" name="Picture 2" descr="http://www.dundrummethodist.com/wp-content/uploads/2014/02/community-pictur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7376" y="2657993"/>
            <a:ext cx="4695824" cy="31332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33200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86800" cy="1143000"/>
          </a:xfrm>
        </p:spPr>
        <p:txBody>
          <a:bodyPr>
            <a:noAutofit/>
          </a:bodyPr>
          <a:lstStyle/>
          <a:p>
            <a:r>
              <a:rPr lang="en-US" dirty="0" smtClean="0"/>
              <a:t>Discussion Questions</a:t>
            </a:r>
            <a:endParaRPr lang="en-US" dirty="0"/>
          </a:p>
        </p:txBody>
      </p:sp>
      <p:sp>
        <p:nvSpPr>
          <p:cNvPr id="3" name="Content Placeholder 2"/>
          <p:cNvSpPr>
            <a:spLocks noGrp="1"/>
          </p:cNvSpPr>
          <p:nvPr>
            <p:ph idx="4294967295"/>
          </p:nvPr>
        </p:nvSpPr>
        <p:spPr>
          <a:xfrm>
            <a:off x="457200" y="1219200"/>
            <a:ext cx="8229600" cy="4525963"/>
          </a:xfrm>
          <a:prstGeom prst="rect">
            <a:avLst/>
          </a:prstGeom>
        </p:spPr>
        <p:txBody>
          <a:bodyPr/>
          <a:lstStyle/>
          <a:p>
            <a:r>
              <a:rPr lang="en-US" sz="2400" dirty="0" smtClean="0"/>
              <a:t>Can anyone provide examples </a:t>
            </a:r>
            <a:r>
              <a:rPr lang="en-US" sz="2400" dirty="0"/>
              <a:t>of effective engagement methods in </a:t>
            </a:r>
            <a:r>
              <a:rPr lang="en-US" sz="2400" dirty="0" smtClean="0"/>
              <a:t>your experience </a:t>
            </a:r>
            <a:r>
              <a:rPr lang="en-US" sz="2400" dirty="0"/>
              <a:t>conducting HIAs? </a:t>
            </a:r>
          </a:p>
          <a:p>
            <a:r>
              <a:rPr lang="en-US" sz="2400" dirty="0"/>
              <a:t>Should community members ever be compensated for time spent participating on HIAs?</a:t>
            </a:r>
          </a:p>
          <a:p>
            <a:r>
              <a:rPr lang="en-US" sz="2400" dirty="0"/>
              <a:t>Stakeholder engagement takes significant time and resources, is stakeholder engagement possible for rapid HIAs?</a:t>
            </a:r>
          </a:p>
        </p:txBody>
      </p:sp>
      <p:sp>
        <p:nvSpPr>
          <p:cNvPr id="4" name="AutoShape 6" descr="data:image/jpeg;base64,/9j/4AAQSkZJRgABAQAAAQABAAD/2wCEAAkGBxQQEhUUEhQQFBAWFxAVFBUVEBQQEBQVFRQWFxQVFBQYHCggGBolHRUUITEhJSkrLi4uFx8zODMsNygtLisBCgoKDg0OGxAQGywkICYsLCwsLCwsLCwsLCwsLCwsLCwsLCwsLCwsLCwsLCwsLCwsLCwsLCwsLCwsLCwsLCwsLP/AABEIAMsA+AMBEQACEQEDEQH/xAAcAAACAgMBAQAAAAAAAAAAAAAABgQFAQMHAgj/xAA/EAABAwIDBQUECAQGAwAAAAABAAIDBBEFITEGEkFRYRMicYGRBzKhsSNCUnKCwdHhFCRi8BUzQ5KishZz8f/EABsBAQACAwEBAAAAAAAAAAAAAAAEBQECAwYH/8QAMREAAgIBBAEDAwEIAgMAAAAAAAECAxEEEiExBSIyQRNRYUIGFCNxgZGhsdHhFTNS/9oADAMBAAIRAxEAPwDuKAEBhAZQAgMIAQAgBACAEAIAQAgBACAEAIAQAgBACAEAIAQAgBACAEAIAQAgBACAEAIAQAgBACAEAIAQAgBACAqcY2kp6RwZNJZ5G8GhrnOtpcgDIZH0XarT2W8xRGv1dVPvZCZtvRn67x4xP/Rdv3C77EdeV0z+f8G+La2jd/rNH3muZ8wtHo7l+k3j5HTS/WW1LVslF43seObXBw+C4ShKPawS4WQnzF5Ny1NwQAgBACAEAIAQAgBACAEAIAQAgMoDCAEAIAQFbV45DHlvbzvss7x+GQXKV8I/JFt1lVfzl/gqptpJHe5EGjm83PoFHlqn8IgT8lN+yP8AcjHHp+Lox+FafvFhx/f7/ujMW0Uo1Mbh4W+SytRNGY+QvXeGWdBtLHIQ13ccfNvrwXWOqj+rgm6fyMLZbGsMny4pG3Q7x6Zj1UPUea0tTwnuf4LiGmslz0eBiV9G/FQ353Pth/k3/dsfIq7XbMsr3tl33RTBoYSLPa5oJIBaeIJOd1Jo/aadSxs/yQ9R4uFzy2LL/Z9OPcqWH70bm/IlT6v2tj+ut/3IM/Ar4kv7Ed2yddFp2Mg6SWJ8nAKfX+1GjlxLK/oRJ+CtXtwRt6amN5oZYTcfSNyA/G3L4q0o8hpdVxXNP8f9ECzRX6flpr8odcA2yc3dbUEPjOQmAzH/ALANR1Wl+hT5r7+3/BL03lJQajdyvv8A8j2xwIBBBBzBGYI6Kpaxwy+TTWUZQyCAEAIAQAgBACAEAIAQAgBACAEAICPXVbYWOe7RocbcTYXsOZWk7IwWZMPOG0IH+NvrCTI7cjvlG02AH9X2ioNlkpHmLNXO+T3vC+xKZUtb3YmlzugUedsIds61QlN4qi2R6sSWvI9sbONu863yuor1sW8RTZaU+E1Fz9Tx/Lkq56VshtE+ocOLnlrB5NA/NT1hrhFhV+yNS5vm/wCRtwzZ/tDlNMN02e2w8rO/ZV+u1sqMRhHLZpb+zNFM/c8DPBhbIh3RbmTm4+JK8/qLLreZyJ+m01NCxVFL/ZBxHE2Q6kX4Dj6KPptHZfLEEddVrKdLDda8f7K2PHJH+4028Vcx8LheqZ56f7Txb/h1Nr8szJjE7BctuOmvotJ+KnH2vJM0/n9PY8WR2/6NVLttGdXsv94XXB6TUQ+C3VtE1lSRbQbTxu+s0+YXJq2PcTbbB9Mm/wCKwuad8s3CCHAkEEcQRxWabbFYnGLycrowjBuTWDmOFwTMe8Bl4S527mLbt+7kTysvqml8jU64/UlzhHgNQoSk3X9zpWwVe8XgkDrAb0V+A+sy/TULlrHVZiytp/csvFXy5ql/T/gclBLsEAIAQAgBACAEAIAQGUAIDCAygMICqxzGW04sLOlOjeQ5u6Kv12vjpo4XMvsdqaXY/wACpJK6c70hLifQdAOC8pdfZdLdNllGEYLCM0+ExA3LRfxK2WpuSxuIstBppy3OCye62uZTtyAudGjUremqd0ibRpt3pgsIpHb0x35TZvBvAK7pojWuC2hXGpYiuTfTVRd3YGX4bxyaPEpbqq6lls0mormb/oMuFUwgZ72892bjwv06Kg1OsU3uKu+yVsvsvgqto8ZMUbi0XtYX4AnQeOuXRR9Jp7NVPL9pD1upho6XN9/CEWOd0j95xJcV6qmqNcdsVwfO9ZqLL577HlsdMGhAAW5K08EkXM1O0t0Cy0S51xcRDx7CoWSbzmNIde+Q1WIlRZKdcsRbwUUskDTaONp8slc6bxE7VunwjZfXfLk1/U9Qi+gA8FO/8FV8S/wYnOTWJSbJYxKSEXObfl4hV2q8XZSty5Qrk84iy+wPaRryL5O4EGyrOV0TK9Q4vEuGdFwjFRJZrj3uB+1+6lVW54ZfabVKfpl2WykE0EAIAQAgBACAEAIAQAgBACAi4nWiCJ8jtGi9uZ4D1XHUXKqtzfwbQjulg5oap0ry95u5xuf0HReItslZNzl2y3jFRWEWlK5ag84nXiFhcfIczwC601uyaijeuDnJRRQ0DXSuMkn/AMHIL0NVcYLCLdRVcdsTLZP4iTdH+U02+8R+Sg6/V/TW2JGtucfTHsbMOgAAAAAVFF73lkGcn2y4igUqvTqTIsp4Fv2gYc91LdnuxP7RzQNRYgny3iVZ6a114rfRT+Xpd1G5drk55SSWVkmeKsQ3YTXiwzTBJouWOS2lxVobqEJM9RHBznazGO1k7Nug1P5K68TpFOX1JfBxpr3P6j/oQaBi9QjFzGbC4ATwWlksIiVxcpZLapw4OacguEbOcMlzpWMo5xX71JPl7hNx06Kn1vjWm519EmuMdRVz2jo+yeLdqwC+YzB4qikmmcaZyjLY+0MM+3X8O8MmiLm2FnscL8jdp/VXej0z1NW6L5XaLKHltr22R/qifLt5RNi7XtScw3sw36a5/oPDI56LP7ldv24LKvV1WLMWWWCbQwVgPYu7wzLXDdeBztxHgud2nsq9yO0Zxl0Wq4m4IAQAgBACAEAIAKA0zS2QCZt1iN42MB1dc+AH7qm8xN7Iw+5L0i5bFOnnsvNyiTy8w67xfRvNYSMMWcbr+2mDAe40+pVxoatsdz+Sx0NfDmbcZqXQ09mXLiLADVWLaS5O857U5M1bLTWAC85rk22yqUsvLH7D5clAqeDE1kuad2StNPNEOxBVAOaQcwQQR0ORW1s+DVRzwcOmjMMjo3Atc1xaQRY5HK/lZXMc4WTwepq2WSj9mSYqqy3yQZVmZ602WciNWXyLlZTvjkPaBzXOAeN4WJa73T4L1njFihF3scYJY+CZRyq1RDtiMeGVVlrOOSHF7JF47EBu6rgqnkkO9YEDajvvHg4/FdprjB20Lwm/ybthq/s5A06XXkvJU7LX+TfVxxOM0PG18ALGvHA/Bw/YKV4K3bdKv7r/AEcNSuU0c8xDuvb1K9JP3IlaJ8jdgdW6nfHLGe8OehBFiD0XO6Csi4yLZSceUdDwHbWKchktopb2FzeNx6O4HoVT36Cda3R5Rz03lK7Hsnw/8DUoBaAgBACAEBlAYQHh7kBVYlNkgOdbUTEvb4H5qh8tzOK/BO0vTPGz+EunO8cox/yP6KknLHCJYyY88QU7g3KzT8lpFZaRr2c2wCEzSZnPVe20mig6lKRcwl9OpJDHVw3Nj9VRfJaPEPQ+zlb663goaV5gkINwL3F+So9RQ8YfZWQlnoZqPaBrctTyCjQ8fKX4JlWnnZz8FxTbSH7Bt97NSI+NaXEjpPx35LvDK9s5DWnvcQdVyjpLnYq38vsr9RRKlZfRMx/ZanrR9Ky0gFhIw7sg8+I6G69a6YtYZ5+/TV3e5c/cUJvZY6/cqRu8N6G7h5h2a4vS/ZlbLxGXxIusB9n8FOQ+VxnkGY3mhsQPPcubnxJXSFEY8kjT+Nrre6XLKX2xbMmWMVcQu+Ju7KBqYtQ78JJ8ieSt9DdtlsfydNXTlbkcnow52gV3HJWvTuRdQse0fot0yNboZ9oz/GG9gCXHIAC5JOgA5rLaSyQlp3nGCvxKlkiqXRzsLJBu908iLg9dVwhZGz1R6LGVTqhjB7hwtzXh8ZFuSia7Q/vCWHhoiy1MZQ2yGSWpkfHuO6fBR9B4x6e36kmQXN5FnHILGM/1AK3s+Cz8fPMmhooWWjb5LnLsuX7TXUwXuV0hLg8tanubH32f7RGUfw8pvI0XjcdXNGoPUfLwVP5DSqD+pHp9noPFa12L6U+10Oqqy6BACAEBlAYQGqUICnrwgOfbSQF0zGjV2XxVD5biUX+GTtL0xywyARxhoFgAAvOQbk3Jkqf2FPb3FWsYW3u52VuKmaSqVk8/CO9FDsf4EfZyu3ZQeq93oHmnBYTjjgeK14Dmv+q4WPmsauG6v+RpT9hQx+ta524M3AnPkFTPDRpXo0rnL4+xJwSK65ll0hrhp8lskcZWGxjnQuD2mzmm4K2WYvJpKMbYuEumdFw2tE0TZBlcXPQjIj1VlCW5Jnk76XVY4P4NcmMQNNjNCDy7Rt/muihJ/AWntayov+xJgqWSC7HNcObXBw+Cw012c5QlHiSwcZ9q+17pp3UkTiIIzaWxsZJBqD/S3S3O6uvH6VKP1Jdvogai3L2oXsHhBVjJ4OMUM8NHcLk5nXBIwGaKjq43ysYWk7m8RnGXZB4/PoSuGqhK2pqL/wCzEIwU9zRc+2DABLA2rbYSwlrXcN+NzgLdSCQR4lV+gtcZ7PhmddWnDcJGFXLVes8lYvXwSKqs3AbokYipSeBegkdVTDLuNPqVrnPJeaLTKtZ+RvlswNHLMrkuSZfNQrbZviiD23CZwyhUVJEanlNLPHKPqOBP3dHDzBK2nFW1uJzqk6LYzX3OzMcCARmCAQehXl2scHtU8rKMoZBACAEBlAa5UBUV4QCriFODJG7i0m3mFSecj/A3EvSP1YL0Osy/ReZjnbgm4zI4ztJUOnkc86Em3QcF6TT1quCiX1NahDCKCkm3JArnx9uJbX8nK1c5OjUE4ngLT71slayjns5dSyINVC6KdwfzuDzCodRQ6pY+CRCXIz4JKMlFO0hxoJRZdIkSxMg7Q4syFhN8+His43NRRtVBxW5is3H5pWiMyOEIJIYDZufO2vmr7TadVQSObjCVjsxyXOGR3Uhs2bL2CB7O/G5zXDQg2P7rm2nwzlLZNbZLJy3anDn085eSXNkc528dd4m7gfW6ttNapRx9jyfk9B+7z3R9rLPAZxku0iugxzo6loGoUWUXk7JlBtTXN3bDU6Aaldq1tWWc7JJLk24hjVRiIibJdsUbYwGA33nhoDpHnidfC65afTQqbl8sqdbrnZ6I9Hp7hC22V1JXqKzDXC7IFJWukEjGxRP37ASSN7QsGd9xpyubjM30XOyO5p5aS+F8lzotKoRbkst/cuMIwhsDbnULSU88IsoxSLUbJS1dO+dsgjObmNc0kPa0HU8L8PBRbNYq7FBLP3NbtN9at5E7BsbINjkeSn4U0eenW6+Y9DDVESx7wWkPTLBpZ645R0TYev7akjue9H9G78Pu/Cyo9bXsuf55PTeNu+rQvuuC/UQnggBACAEBrlKApMSmABvohlLIinaCOapETDe1zvfVuOA5qj8zNSowvuWlGjnXH6khve28RA4tcPgvOw/T/M6L3o5JJT7zV6ZdHoExVr4S0rrXLa8o0sjlF7s5i27bPovRU2KyGSNj4L7GqBtUzebk7UHkVrdSrI7WbQeBZp6l0Lt1wIcP7yVBbVKuWGSVNMtosecAkabJLMYtnOd9EHickn/MXMYxB8zwXX3QfK6laKvFvq7NLrE4+nolYfJorxHKLG7Cam1lhmz5GunrGlq54OGx5FDbtrXwv6WcPEFSqG4yTOXkalPSTz8ciRhb5He4MhxOitM5PB2XRr7LmJk51dbwTaRJ+Qx0TafD2jvPNzzOZQgW6qdnySZcRZELM1+KxjPZpCucuEjTTUMlS677tZy4nxRzUS302iUeZdjLTUsdO3go0m5ssksE/BqIVMgdKd2AfV0MnTo3qouo1CqW2Pf+jrCG7ljvX4lTshc10sUTSxzRvPawC7bC11VRjJyz2dpSilhnz5BF2kfdI7RmhHG3C/EL0cHmOTy9j+nZh9MvcCr95tidfmt3yskacdksfA6+zyv7KofCT3ZBdv3m/qL+ir/I1bq1NfBYeIu2Wut/J0dUp6QEAIAQGHGyAgV9W1jSXEAAEknIADUlG8GUm3hHG9strTUuMcRLYBqdDJ+jeihW3buF0ei0Pj1Wt8+/9C3hNR2U0b+AcL+ByPzUHUQ+pXKJY3QzBo7hQSB0Y8F5v9OChkmmc3qogJJGjQPeB/uK9JS81pl9W8wTF7GaDiF16Oq5FxrjE7pxU3Saj6cueiNbDDyhqwfFcgCclepprKNVyedopWEAltzwPJcraYWLEkaznKMW49kCgnY4WNrq5hFRilHo8FOTlJufZOOGNeMj5cFpKEJdo61W2VvMG0af8Jcz3dFxemX6WWlPmLI8TjkmUsjmag+i5vTzLKvzGnl7sotIcSy1XN1yXaJ1eqos9skYkozWB0d90Fpu617cslpO36SycvJ2JaZxT74FySndRO7I2kOt2d4Z8DyPQqw0+o3xykz57q9JKU+zdHVTP92J/nYfNd97Iy8eybDhNRL71mD1K1cyRX4+K7LrDtnGR2J7z+ZzXJ2E+FMYdFwGhoWnZ0IdTLYgkBwBBIOhHJbOOYtIZLHEKd8kRfASbtJZbnbIeKoZRcZ4kSs5jlHMZMPfMSZHOMnHeJ3geWei9BCuO1bTzlurcZPceqHD307siC0nTj5LeEHE43aiF65XJY1FDJSTN7RrmNlaJGAi2VyDl4j4ha12QlJqLF1U/pRckXdPVljo5W6sc13oVvKG6Li/khxs2SjNfDO1QSh7WuGjgCPAi4Xl2sPB7aMt0U0e1g2BAYJQEKrqLIDmXtLxshrYGn3+8/7oOQ8z8lG1E8LBb+Ko3Sc38HOw1Qj0aWDYILrBkZ8IxWrYwMD+6BYEtu63ioz0dUpbsESWnrbyyTBTHU5k6k6lSlHCwjfKXB7qKHeC2wFMUMZwktJIGS16OvEkUsEpiNjpwVtotT+iRGnHay7ilEjbHNWpjshVGFkZsuDy4LaNs4e1lXqvF1XepcM0RYhJFk4FSoauD4nwUF3jr6ullFzQbSD6y7+mXTIeZR4aLynxaF+tk2SRncicyOB/Ja5kjbg2DCITpb1Wu9/KGMm+LCIm8AsfUkNqJsVKwaWWjk2bYPbgBosIGmSVbJGCJNNbUrfhdmYxcniKyyM4ki9jZZjbBvCZ3s0N8I75R4J2zWL9i/s3/wCW45E6NcfyKja7Tb4749o41Tw8MY6wQuN5IY3HmWAn1VRGycOE2dp01z90UyK/aGho++6OFjhpaIGT8OV10j9W7jLZycKKedqX9BE9om3cFf2Qjika+JziJHbou1wzbYX4hp8lN09MqXlsi6iSvjhI1YdUBzPQq2T+TzN0NraOz7Hy71HATwbu/wC0lo+S85rFi+S/J63x0t2mg/wXCjE0AgI08tkBS106A5Dtq/fqz0awfMqDqPcem8Sv4OfyVdPHchRi1yMGHYdfOy2SOM7MFhJJHD7xCz0c8ORCdjW8bRMc77rSVlJvpGG4Q98kj2G1j82wut1LQfQlb/Sn9jj++aZPG40Mru8Y6hhY/iHCx8fBc2mnhkiLjJbq3kxXbPxyNuACDyTlco3VmeJFRUYCIIRI2W7w/dfG4WO673HMPHO4PiFbaLU7vRLsjTUo2YS9L+STA24zVmbHqWha7gFgw0n2QJtn2nMC3hktduOiPPSVT7RHOz7x7jiPHNd432R6ZAt8NTL28A2mqY+G8OhXRauXyiFPwk17WS2VtQzWOT+/NdFq4fKI0vFahEykxColyZG5zvs77Gv8muIJ8rrK1VXzwcbNFqK1lxPX/lJhcWTMfG8ate0tcPIronXNelkZ7o9ouKbH45BcFYcUvk3jGU+kz0+tc/KNt+vBR53xj0Wen8XZPmzhf5JlHhZ96Y+X7KHO6Ui7porpWII21dYwDdYBZbU1yk8mmq1EKoPe+10UssSuUeQY77G1rKlnYy27ZgyJ1ewaHxHFUmv0/wBOW+PTJNU8rDFf2jbIyNmEzGOfAWgHdBduOBN7gaA5ZrbQWwjmMiF5Cux4lFZFMYG1491xP3SrNutrloplbenxFlzs7sfUvcGxxvEfFzwWsaOdzr4Bc5aqqpdnR6W/UPmOPydrwyjEETIm6MaG358z5m6oLJuc3J/J6SipVVqC+CStDqCAq6tyAoq16A5ftawiqJ5safS4/JQdSvUel8RLNOPyQcJF3BRy0fQzYhWdjFlrZbZI6jl5ZX0FCHWfL3nHOx90eXFS66FjMil1nkZuThXwhgpiALCwHTIKQkkVTlKXbLOnlWTU14vQR1TN2UZj3XDJ7D0P5aLSdamuSRp9TZRLMWKrHzUDrS9+C+Ug93wd9k9FCnXKB6GnVV6hccMuAYalt2FtzqFqn8o7Jzh2VU+Flnu6clYUa5x4s/ub8Po0AEa5KyhbCazFmjWCQxbmCVTw34LDZhssY6UAXIC1yabivqsViYd0gXW2DIMpYJtN3NattGG2B2YiOpC13s5tJ9pG+LAoY9SLJvZsuOke5sShgFm2usqEpM1nJRW6bwiE6ofPmSQ1TatJjmRT6ryyXpp/ub44gApeEuiklOU3mTyzw9iymamuN7ontkjNntIIP98EnFTi4yCeHlHWMBxRtVC2QZHR7fsuGo/PwIXnL6nVNxZNhJSWSeGDkPRcsmcIyhkygMIDKAqatAUFcgOebZM+kjdzDx6H91E1K5TL7w8uJRKjBPeUR9l0+i0xw3LBzLR8VvFZkiPY9tUn+CwjVmeQfJNhcgJbJbIDLqhARp6rIjgdQcwfJDKbTyhBx2r7Gc/w7d0ADeAJA3jmbcsiMlp+571lF7pNRc4Jy5LHCdsvqyj1yKjWaeyHwTozhL8MZ6epgnGRAPIrim08rg6epfkizRBrrNP6K10V87Mxl8GX1kn0canM4SZ7xCQndiZ7zjZY6WWauShFyZfU+DxGIRPYx7OO80Ek8XX4FQnNt5PPT1NkpuaZAfsDCTeKWeLoCHtHhfP4ror5fJIh5GxdrJuj9n8nCsNusOf/AGWfr/g6/wDk3/8AJYUns+jBvNPNL0Fo2nx1PxWHe/g5y8lY/akhf9pmxTY4m1NI0jshaVgJddmvaC/EcengpWh1G2zEvkrNVOdqzJ5KLZ2uEjADqrif3IMeS3cFpkyR5CtkCO4rbBgaPZ/VFkzo/qyC4+83P5X9Aq3yNeYqf2O9L5wdBVOSQQAgBACAr6qNAL+IRoBG2sp95gPFrgfI5H8lw1EcxyWXi7dl237i7hLbOUBnpv0k7F5QHRlxs0EEnwXStrciLqYt0yS7JtLM14BaQWnQg3CsU0+jykoSg8SJ0bkNT0ZVkGp8qAiTy2BJ0Fyi5MpbngVYx2ji46uJPqrKEcLB6emChBIkPwxrxmAtmkzo4p9nujwgsN2vcByvcKPPTVz7QjmPQxUMJGput4VQrWIozKWS7p+6LrLOT5ZjAY9+R8p0F2s8frH++ZXC+X6UV/krsJVoZonqMUxNhkQFhBMgJjJLoD2WgixsQdQcwUBwraHDf8MxB8bcoH2liHANcTdvk4OHhZei0Vv1aueyDZHZIt46gOAK6uODBqmcsowQ46gOORXTAGTZM/zUXi7/AKlQdZ/6mdavcdMVCSwQAgBACA1TMugKTEadAJ+M09wR4rDWVg2hJxkpIR6Ru7I4dSquSxLB7Ome+tSDaNpLQALkjILaCy8HO6ahByZ62YpXRRkP1JLrcB/dlPhHajzGqu+tPKLxswOhB8Ddb5I7i12jyZEMHkuWQV+NybsduLiG/r8F1pjmRL0Ve61P7FfQwqeeiRZsYgJMQQwWdK1aM0Ztrn7sZWEI8ss8Jj7OJg42BPicz81CseZNnntVPfbJlg2RaEY3wzICdFMgJcU6AmRVCA5r7b4hu0sw94OljPg5ocP+pVp4yTUpIjalcJivg1ZdoVxNEdMm4nLuwvcNQ1x+C5ZwbCzs7VkjXiukJZia9M6RsGd6qZ0bIf8AiR+ag+Q4qZ2p9x05URLBACAEAIAQEapp94IBcxPCi66A5njlE6CYkgi6g6iGHk9J4nUKVf032jDrSAG9iMx4rgnh5RYTgpJxkuCoxmRxyL8uQyHnZdHbKXZHhoqauYr+5W4JviYFl93MO+yV2pTzkgeQnW4YfY3supZRm6OO6GCpx3ORjODRfzd+wUvTr5LnxsPS5G2miUktD3U1AYOqxkw3js0x1TmvLXtc1w1a5pa4eIOYRNPoRkpLKGCglvZas1kb8QZvbrftFo9Stc4TZru2xb/BevhIUA8y3l5PNiEMHtsiGDfHOgJcVQgJTJ0Ai+2OXepYek7fjG8Kw8c/4j/kcNR7RGwOVXvaIaJu1NVu0rubi1o9bn5LhZ0dBa2fm+azp3lcmsjrns5Z/MNP9L/kovkf/Ud6fcdPVESgQAgBACAEAIDy6MFAVmKYJFOLSMDh8fIrDSfZtGcovMWK1RsBDfumQDlvfsuTogTo+T1CWMkCo2GiH1SfvElZjTBGlmvvmsNkN+BCPIADyXUhtt8simksgPbYrIYFquzqHnqB6ABTqfaeh0KxUiezJt12Jg4+zvZ9rh/FytDnEkQgjJrQbF4HMm+fIdVDvm84RTa/UPd9OJX+1zDNySGqaMnfRSfeF3MJ8t4fhC208vg28bb3B/zKPBZ72UiSLaS4GGli3qmEc3A+gJ/Jcpv0MjXvFMhvko1CPOkKekQEGSIhAa0MG6J6Anw5oBV9rNN/Ib/2ZYj67zfzU3QvFhxvXpOa4K7Negj0Qvka67ZeauprxDeLHXI4nLgq/Vaj6c0jvCvchawjZuoY/c7GXfvp2br/ACXau6vGco0cJZ6O3bCbPvpmb82UrhYN+yOvUqq1upVj2x6JNUNqyxrUE7AgBACAEAIAQAgBAYLUBpkpwUBVV1ACNEMi1X0e6gKKsqWs1QCv2gfK5w0JKn0+09Ho1ipFjLkwroSWdY2ZlaaWDc93s4wPwix+IKrp+5nmL0/qSz9yL7QqDt8PnFruY3tW8TeM7x+AcPNZreJI20k9lqZyLBZcwrHtHpe0PGESfzVOTpvEerSAuFi9LImpX8GR0V0ChHnSNLTICBPRoCunpLICGWkFASX18dPG6WZwbG0XJPyA4notoQc3hGG0llnOdvvaLDXUxpoopGgvY7feWi4Yb23Rpw4qzp0sqpbmyNO1TWEK+C6q2r6I77O4ezQ/Qyfeb8lTeTXrX8iXR0OKrTuCAEAIAQAgBAZQGEAIAQAgBAeJGXQC/jVFkbIDmeORkON0Mi5hjreOasq/aeoo9iLeol7hHErLOkjqmzEfY00MZ1awX8TmR6lV03mTPMXz3WNjA0h7SDmCCCOYOq1OKeDgENP2E8kR/wBOSRnk1xAPoArKDzE9TRLdBMbYXHdY9vvMLXDxButWs8BxUsxfyNuzm3EdXL2Lo3RSG+7d281xHC9hY5KLOlxWSk1GgnSt2coayFxIJ4fCCgIk9FdAVFbQHgEBzf2g08r4y3OwsbcMlI0tihYmznbHdFpHKHxEOF1dTi2+CGnhDPgjFKgsI1fZ2z2YsPYSO4FwA8hn81TeTf8AES/BLo6HJVh3BACAEAIAQAgBACAEAIAQAgBAeJYg4ZoBbxvZZk45HmEAlzezqRriWyC3Vv7rrC6USbTrZ1rHZZYZsg2JwfI4vc3MC1m359VmV0pLBtdr52R2rgYO03dVxIBgY42PVw9UBzHamdj66SSM3a/dd+LdAd8R8VN07zEv/HzzVj7F7gc122XSS5JrXOS02fwcGtY4aNJkPQAfrZc7pegi6+xKl5+eDo6hHnQQAgPL4wUBWYlgccwII1QHMtpfZfJvb8ADh9nQqw02t2LbPlHCync8ok7OezaUkGciNnEDvPPQDQKVZ5KKXoXJzjp3nk6hh9CynjbHGLMbpzPMk8SqiyyVkt0uyUkksIkrQyCAEAIAQAgBACAEAIAQAgMoDCAEAIDy5gKA0SUYKAr6zCd4IBTxjZVzrlt0An12zszXA7jsuQuu1Nm18k/Q6lVSxLoY9nMDnccmEDm7IKRK6Baz1tKjnJ0HB8LEAJ1e628eg0A6KLZZuZS6rUu6X4RYrmRQQAgBACAEAIAQAgBACAEAIAQAgBACAEAIAQAgBACAEAIAQAgMboQHnsW8h6ID2AgBACAEAIAQAgBACAEAIAQAgBACAEAIAQAgBACAEAIAQAgAIAQAgBACAEAIAQAgBACAEAIAQAgBACAEAIAQAgBACA//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3518073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Stakeholder Engagement</a:t>
            </a:r>
            <a:endParaRPr lang="en-US" dirty="0"/>
          </a:p>
        </p:txBody>
      </p:sp>
      <p:sp>
        <p:nvSpPr>
          <p:cNvPr id="3" name="Content Placeholder 2"/>
          <p:cNvSpPr>
            <a:spLocks noGrp="1"/>
          </p:cNvSpPr>
          <p:nvPr>
            <p:ph idx="4294967295"/>
          </p:nvPr>
        </p:nvSpPr>
        <p:spPr>
          <a:xfrm>
            <a:off x="495300" y="1219200"/>
            <a:ext cx="7734300" cy="5135563"/>
          </a:xfrm>
        </p:spPr>
        <p:txBody>
          <a:bodyPr>
            <a:normAutofit/>
          </a:bodyPr>
          <a:lstStyle/>
          <a:p>
            <a:r>
              <a:rPr lang="en-US" dirty="0" smtClean="0"/>
              <a:t>Meaningful and inclusive participation of diverse stakeholders is an important component of HIA </a:t>
            </a:r>
          </a:p>
          <a:p>
            <a:pPr>
              <a:spcBef>
                <a:spcPts val="0"/>
              </a:spcBef>
            </a:pPr>
            <a:r>
              <a:rPr lang="en-US" dirty="0" smtClean="0"/>
              <a:t>Level and quality of stakeholder engagement varies widely (USEPA 2013)</a:t>
            </a:r>
          </a:p>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3124200"/>
            <a:ext cx="4192766" cy="3349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16637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t>Oil </a:t>
            </a:r>
            <a:r>
              <a:rPr lang="en-US" dirty="0"/>
              <a:t>D</a:t>
            </a:r>
            <a:r>
              <a:rPr lang="en-US" dirty="0" smtClean="0"/>
              <a:t>rilling </a:t>
            </a:r>
            <a:r>
              <a:rPr lang="en-US" dirty="0"/>
              <a:t>P</a:t>
            </a:r>
            <a:r>
              <a:rPr lang="en-US" dirty="0" smtClean="0"/>
              <a:t>roject in Hermosa Beach, CA</a:t>
            </a:r>
            <a:endParaRPr lang="en-US" dirty="0"/>
          </a:p>
        </p:txBody>
      </p:sp>
      <p:sp>
        <p:nvSpPr>
          <p:cNvPr id="4" name="Content Placeholder 3"/>
          <p:cNvSpPr>
            <a:spLocks noGrp="1"/>
          </p:cNvSpPr>
          <p:nvPr>
            <p:ph idx="4294967295"/>
          </p:nvPr>
        </p:nvSpPr>
        <p:spPr>
          <a:xfrm>
            <a:off x="495300" y="1219201"/>
            <a:ext cx="8115300" cy="5334000"/>
          </a:xfrm>
        </p:spPr>
        <p:txBody>
          <a:bodyPr>
            <a:normAutofit/>
          </a:bodyPr>
          <a:lstStyle/>
          <a:p>
            <a:r>
              <a:rPr lang="en-US" dirty="0" smtClean="0"/>
              <a:t>Proposed project for 30 wells drilled on a 1.3 acre site, completed in </a:t>
            </a:r>
            <a:r>
              <a:rPr lang="en-US" dirty="0"/>
              <a:t>4 phases </a:t>
            </a:r>
            <a:r>
              <a:rPr lang="en-US" dirty="0" smtClean="0"/>
              <a:t>over 30-35 years </a:t>
            </a:r>
          </a:p>
          <a:p>
            <a:r>
              <a:rPr lang="en-US" dirty="0" smtClean="0"/>
              <a:t>Project site in densely populated town close to residences and the beach</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7169" t="47562" r="28318" b="15759"/>
          <a:stretch/>
        </p:blipFill>
        <p:spPr bwMode="auto">
          <a:xfrm>
            <a:off x="950258" y="3224561"/>
            <a:ext cx="7279342" cy="363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9011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le:Hermosa beach pier statue.jpg"/>
          <p:cNvPicPr>
            <a:picLocks noChangeAspect="1" noChangeArrowheads="1"/>
          </p:cNvPicPr>
          <p:nvPr/>
        </p:nvPicPr>
        <p:blipFill rotWithShape="1">
          <a:blip r:embed="rId3">
            <a:extLst>
              <a:ext uri="{28A0092B-C50C-407E-A947-70E740481C1C}">
                <a14:useLocalDpi xmlns:a14="http://schemas.microsoft.com/office/drawing/2010/main" val="0"/>
              </a:ext>
            </a:extLst>
          </a:blip>
          <a:srcRect l="7755" r="23959"/>
          <a:stretch/>
        </p:blipFill>
        <p:spPr bwMode="auto">
          <a:xfrm>
            <a:off x="4877946" y="0"/>
            <a:ext cx="4266054" cy="4191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a:spLocks noGrp="1"/>
          </p:cNvSpPr>
          <p:nvPr>
            <p:ph type="title"/>
          </p:nvPr>
        </p:nvSpPr>
        <p:spPr>
          <a:xfrm>
            <a:off x="457200" y="198438"/>
            <a:ext cx="8229600" cy="1401762"/>
          </a:xfrm>
        </p:spPr>
        <p:txBody>
          <a:bodyPr>
            <a:normAutofit/>
          </a:bodyPr>
          <a:lstStyle/>
          <a:p>
            <a:r>
              <a:rPr lang="en-US" dirty="0" smtClean="0"/>
              <a:t>“The Best Little </a:t>
            </a:r>
            <a:br>
              <a:rPr lang="en-US" dirty="0" smtClean="0"/>
            </a:br>
            <a:r>
              <a:rPr lang="en-US" dirty="0" smtClean="0"/>
              <a:t>Beach City”</a:t>
            </a:r>
            <a:endParaRPr lang="en-US" dirty="0"/>
          </a:p>
        </p:txBody>
      </p:sp>
      <p:sp>
        <p:nvSpPr>
          <p:cNvPr id="5" name="Content Placeholder 3"/>
          <p:cNvSpPr>
            <a:spLocks noGrp="1"/>
          </p:cNvSpPr>
          <p:nvPr>
            <p:ph idx="4294967295"/>
          </p:nvPr>
        </p:nvSpPr>
        <p:spPr>
          <a:xfrm>
            <a:off x="495300" y="1905000"/>
            <a:ext cx="8115300" cy="5334000"/>
          </a:xfrm>
        </p:spPr>
        <p:txBody>
          <a:bodyPr>
            <a:normAutofit/>
          </a:bodyPr>
          <a:lstStyle/>
          <a:p>
            <a:r>
              <a:rPr lang="en-US" dirty="0" smtClean="0"/>
              <a:t>Small city in LA County</a:t>
            </a:r>
          </a:p>
          <a:p>
            <a:pPr lvl="1"/>
            <a:r>
              <a:rPr lang="en-US" dirty="0" smtClean="0"/>
              <a:t>20,000 people</a:t>
            </a:r>
          </a:p>
          <a:p>
            <a:pPr lvl="1"/>
            <a:r>
              <a:rPr lang="en-US" dirty="0" smtClean="0"/>
              <a:t>1.43 square miles</a:t>
            </a:r>
          </a:p>
          <a:p>
            <a:r>
              <a:rPr lang="en-US" dirty="0"/>
              <a:t>Highly </a:t>
            </a:r>
            <a:r>
              <a:rPr lang="en-US" dirty="0" smtClean="0"/>
              <a:t>educated</a:t>
            </a:r>
          </a:p>
          <a:p>
            <a:r>
              <a:rPr lang="en-US" dirty="0" smtClean="0"/>
              <a:t>Affluent</a:t>
            </a:r>
          </a:p>
          <a:p>
            <a:r>
              <a:rPr lang="en-US" dirty="0" smtClean="0"/>
              <a:t>Active residents</a:t>
            </a:r>
          </a:p>
          <a:p>
            <a:r>
              <a:rPr lang="en-US" dirty="0"/>
              <a:t>R</a:t>
            </a:r>
            <a:r>
              <a:rPr lang="en-US" dirty="0" smtClean="0"/>
              <a:t>elatively </a:t>
            </a:r>
            <a:r>
              <a:rPr lang="en-US" dirty="0"/>
              <a:t>young </a:t>
            </a:r>
            <a:endParaRPr lang="en-US" dirty="0" smtClean="0"/>
          </a:p>
          <a:p>
            <a:pPr marL="0" indent="344488">
              <a:buNone/>
            </a:pPr>
            <a:r>
              <a:rPr lang="en-US" dirty="0"/>
              <a:t>d</a:t>
            </a:r>
            <a:r>
              <a:rPr lang="en-US" dirty="0" smtClean="0"/>
              <a:t>emographic</a:t>
            </a:r>
          </a:p>
          <a:p>
            <a:pPr marL="0" indent="344488">
              <a:buNone/>
            </a:pPr>
            <a:endParaRPr lang="en-US" dirty="0" smtClean="0"/>
          </a:p>
        </p:txBody>
      </p:sp>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9192" t="30834" r="18771" b="20194"/>
          <a:stretch/>
        </p:blipFill>
        <p:spPr bwMode="auto">
          <a:xfrm>
            <a:off x="4877946" y="3276600"/>
            <a:ext cx="4266053"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16005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People To Decide</a:t>
            </a:r>
            <a:endParaRPr lang="en-US" dirty="0"/>
          </a:p>
        </p:txBody>
      </p:sp>
      <p:sp>
        <p:nvSpPr>
          <p:cNvPr id="4" name="Content Placeholder 3"/>
          <p:cNvSpPr>
            <a:spLocks noGrp="1"/>
          </p:cNvSpPr>
          <p:nvPr>
            <p:ph idx="4294967295"/>
          </p:nvPr>
        </p:nvSpPr>
        <p:spPr>
          <a:xfrm>
            <a:off x="495300" y="1219200"/>
            <a:ext cx="7734300" cy="5135563"/>
          </a:xfrm>
        </p:spPr>
        <p:txBody>
          <a:bodyPr>
            <a:normAutofit/>
          </a:bodyPr>
          <a:lstStyle/>
          <a:p>
            <a:r>
              <a:rPr lang="en-US" dirty="0" smtClean="0"/>
              <a:t>Hermosa beach residents to decide whether to repeal the existing ban on oil drilling </a:t>
            </a:r>
          </a:p>
          <a:p>
            <a:pPr lvl="1"/>
            <a:r>
              <a:rPr lang="en-US" dirty="0" smtClean="0"/>
              <a:t>Repealing the ban would allow the project to move forward</a:t>
            </a:r>
          </a:p>
          <a:p>
            <a:pPr lvl="1"/>
            <a:r>
              <a:rPr lang="en-US" dirty="0" smtClean="0"/>
              <a:t>Or with the ban the City owes the oil company $17.5 million</a:t>
            </a:r>
          </a:p>
          <a:p>
            <a:r>
              <a:rPr lang="en-US" dirty="0" smtClean="0"/>
              <a:t>City initiated public decision-making process with three impact assessments:</a:t>
            </a:r>
          </a:p>
        </p:txBody>
      </p:sp>
      <p:sp>
        <p:nvSpPr>
          <p:cNvPr id="3" name="Oval 2"/>
          <p:cNvSpPr/>
          <p:nvPr/>
        </p:nvSpPr>
        <p:spPr>
          <a:xfrm>
            <a:off x="4464424" y="5105400"/>
            <a:ext cx="1250576" cy="1219200"/>
          </a:xfrm>
          <a:prstGeom prst="ellipse">
            <a:avLst/>
          </a:prstGeom>
          <a:solidFill>
            <a:srgbClr val="007E39">
              <a:alpha val="25000"/>
            </a:srgbClr>
          </a:solidFill>
          <a:ln w="38100">
            <a:solidFill>
              <a:srgbClr val="007E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769224" y="5486400"/>
            <a:ext cx="930088" cy="461665"/>
          </a:xfrm>
          <a:prstGeom prst="rect">
            <a:avLst/>
          </a:prstGeom>
          <a:noFill/>
        </p:spPr>
        <p:txBody>
          <a:bodyPr wrap="square" rtlCol="0">
            <a:spAutoFit/>
          </a:bodyPr>
          <a:lstStyle/>
          <a:p>
            <a:r>
              <a:rPr lang="en-US" sz="2400" b="1" dirty="0" smtClean="0"/>
              <a:t>EIR</a:t>
            </a:r>
            <a:endParaRPr lang="en-US" sz="2400" b="1" dirty="0"/>
          </a:p>
        </p:txBody>
      </p:sp>
      <p:sp>
        <p:nvSpPr>
          <p:cNvPr id="6" name="Oval 5"/>
          <p:cNvSpPr/>
          <p:nvPr/>
        </p:nvSpPr>
        <p:spPr>
          <a:xfrm>
            <a:off x="5499848" y="3505200"/>
            <a:ext cx="1250576" cy="1219200"/>
          </a:xfrm>
          <a:prstGeom prst="ellipse">
            <a:avLst/>
          </a:prstGeom>
          <a:solidFill>
            <a:srgbClr val="DAA600">
              <a:alpha val="24000"/>
            </a:srgbClr>
          </a:solidFill>
          <a:ln w="38100">
            <a:solidFill>
              <a:srgbClr val="DAA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759824" y="3886200"/>
            <a:ext cx="930088" cy="461665"/>
          </a:xfrm>
          <a:prstGeom prst="rect">
            <a:avLst/>
          </a:prstGeom>
          <a:noFill/>
        </p:spPr>
        <p:txBody>
          <a:bodyPr wrap="square" rtlCol="0">
            <a:spAutoFit/>
          </a:bodyPr>
          <a:lstStyle/>
          <a:p>
            <a:r>
              <a:rPr lang="en-US" sz="2400" b="1" dirty="0" smtClean="0"/>
              <a:t>HIA</a:t>
            </a:r>
            <a:endParaRPr lang="en-US" sz="2400" b="1" dirty="0"/>
          </a:p>
        </p:txBody>
      </p:sp>
      <p:sp>
        <p:nvSpPr>
          <p:cNvPr id="8" name="Oval 7"/>
          <p:cNvSpPr/>
          <p:nvPr/>
        </p:nvSpPr>
        <p:spPr>
          <a:xfrm>
            <a:off x="6598024" y="5105400"/>
            <a:ext cx="1250576" cy="1219200"/>
          </a:xfrm>
          <a:prstGeom prst="ellipse">
            <a:avLst/>
          </a:prstGeom>
          <a:solidFill>
            <a:srgbClr val="00457C">
              <a:alpha val="25000"/>
            </a:srgbClr>
          </a:solidFill>
          <a:ln w="38100">
            <a:solidFill>
              <a:srgbClr val="0045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858000" y="5486400"/>
            <a:ext cx="930088" cy="461665"/>
          </a:xfrm>
          <a:prstGeom prst="rect">
            <a:avLst/>
          </a:prstGeom>
          <a:noFill/>
        </p:spPr>
        <p:txBody>
          <a:bodyPr wrap="square" rtlCol="0">
            <a:spAutoFit/>
          </a:bodyPr>
          <a:lstStyle/>
          <a:p>
            <a:r>
              <a:rPr lang="en-US" sz="2400" b="1" dirty="0" smtClean="0"/>
              <a:t>CBA</a:t>
            </a:r>
            <a:endParaRPr lang="en-US" sz="2400" b="1" dirty="0"/>
          </a:p>
        </p:txBody>
      </p:sp>
      <p:cxnSp>
        <p:nvCxnSpPr>
          <p:cNvPr id="11" name="Straight Arrow Connector 10"/>
          <p:cNvCxnSpPr/>
          <p:nvPr/>
        </p:nvCxnSpPr>
        <p:spPr>
          <a:xfrm flipH="1">
            <a:off x="5378824" y="4648200"/>
            <a:ext cx="259976" cy="457200"/>
          </a:xfrm>
          <a:prstGeom prst="straightConnector1">
            <a:avLst/>
          </a:prstGeom>
          <a:ln w="127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5795682" y="5656729"/>
            <a:ext cx="669623" cy="0"/>
          </a:xfrm>
          <a:prstGeom prst="straightConnector1">
            <a:avLst/>
          </a:prstGeom>
          <a:ln w="127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6575611" y="4648200"/>
            <a:ext cx="282389" cy="457200"/>
          </a:xfrm>
          <a:prstGeom prst="straightConnector1">
            <a:avLst/>
          </a:prstGeom>
          <a:ln w="127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30830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Stakeholders</a:t>
            </a:r>
            <a:endParaRPr lang="en-US" dirty="0"/>
          </a:p>
        </p:txBody>
      </p:sp>
      <p:sp>
        <p:nvSpPr>
          <p:cNvPr id="4" name="Content Placeholder 3"/>
          <p:cNvSpPr>
            <a:spLocks noGrp="1"/>
          </p:cNvSpPr>
          <p:nvPr>
            <p:ph idx="4294967295"/>
          </p:nvPr>
        </p:nvSpPr>
        <p:spPr>
          <a:xfrm>
            <a:off x="495300" y="1219200"/>
            <a:ext cx="7734300" cy="5135563"/>
          </a:xfrm>
        </p:spPr>
        <p:txBody>
          <a:bodyPr>
            <a:normAutofit/>
          </a:bodyPr>
          <a:lstStyle/>
          <a:p>
            <a:r>
              <a:rPr lang="en-US" sz="2400" dirty="0" smtClean="0"/>
              <a:t>Residents (population = 20,000) </a:t>
            </a:r>
          </a:p>
          <a:p>
            <a:r>
              <a:rPr lang="en-US" sz="2400" dirty="0" smtClean="0"/>
              <a:t>Community-based organizations </a:t>
            </a:r>
          </a:p>
          <a:p>
            <a:r>
              <a:rPr lang="en-US" sz="2400" dirty="0" smtClean="0"/>
              <a:t>Oil company</a:t>
            </a:r>
          </a:p>
          <a:p>
            <a:r>
              <a:rPr lang="en-US" sz="2400" dirty="0" smtClean="0"/>
              <a:t>Elected officials (City Council)</a:t>
            </a:r>
          </a:p>
          <a:p>
            <a:r>
              <a:rPr lang="en-US" sz="2400" dirty="0" smtClean="0"/>
              <a:t>Small businesses</a:t>
            </a:r>
          </a:p>
          <a:p>
            <a:r>
              <a:rPr lang="en-US" sz="2400" dirty="0" smtClean="0"/>
              <a:t>Public agencies (schools, police department, fire department)</a:t>
            </a:r>
          </a:p>
          <a:p>
            <a:endParaRPr lang="en-US" sz="2400" dirty="0" smtClean="0"/>
          </a:p>
        </p:txBody>
      </p:sp>
    </p:spTree>
    <p:extLst>
      <p:ext uri="{BB962C8B-B14F-4D97-AF65-F5344CB8AC3E}">
        <p14:creationId xmlns:p14="http://schemas.microsoft.com/office/powerpoint/2010/main" val="36132481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Arrow 4"/>
          <p:cNvSpPr/>
          <p:nvPr/>
        </p:nvSpPr>
        <p:spPr>
          <a:xfrm>
            <a:off x="2752725" y="1508641"/>
            <a:ext cx="457200" cy="457200"/>
          </a:xfrm>
          <a:prstGeom prst="rightArrow">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 name="Rectangle 5"/>
          <p:cNvSpPr/>
          <p:nvPr/>
        </p:nvSpPr>
        <p:spPr>
          <a:xfrm>
            <a:off x="1428750" y="1552575"/>
            <a:ext cx="1295400" cy="369332"/>
          </a:xfrm>
          <a:prstGeom prst="rect">
            <a:avLst/>
          </a:prstGeom>
          <a:solidFill>
            <a:schemeClr val="bg1">
              <a:lumMod val="85000"/>
            </a:schemeClr>
          </a:solidFill>
        </p:spPr>
        <p:txBody>
          <a:bodyPr wrap="square">
            <a:spAutoFit/>
          </a:bodyPr>
          <a:lstStyle/>
          <a:p>
            <a:r>
              <a:rPr lang="en-US" dirty="0" smtClean="0"/>
              <a:t>Screening</a:t>
            </a:r>
            <a:endParaRPr lang="en-US" i="1" dirty="0"/>
          </a:p>
        </p:txBody>
      </p:sp>
      <p:sp>
        <p:nvSpPr>
          <p:cNvPr id="7" name="TextBox 6"/>
          <p:cNvSpPr txBox="1"/>
          <p:nvPr/>
        </p:nvSpPr>
        <p:spPr>
          <a:xfrm>
            <a:off x="3200400" y="1451491"/>
            <a:ext cx="4781550" cy="646331"/>
          </a:xfrm>
          <a:prstGeom prst="rect">
            <a:avLst/>
          </a:prstGeom>
          <a:noFill/>
        </p:spPr>
        <p:txBody>
          <a:bodyPr wrap="square" rtlCol="0">
            <a:spAutoFit/>
          </a:bodyPr>
          <a:lstStyle/>
          <a:p>
            <a:r>
              <a:rPr lang="en-US" dirty="0"/>
              <a:t>Decide if a HIA is feasible, timely and adds value to the decision-making </a:t>
            </a:r>
            <a:r>
              <a:rPr lang="en-US" dirty="0" smtClean="0"/>
              <a:t>process</a:t>
            </a:r>
            <a:endParaRPr lang="en-US" dirty="0"/>
          </a:p>
        </p:txBody>
      </p:sp>
      <p:sp>
        <p:nvSpPr>
          <p:cNvPr id="8" name="TextBox 7"/>
          <p:cNvSpPr txBox="1"/>
          <p:nvPr/>
        </p:nvSpPr>
        <p:spPr>
          <a:xfrm>
            <a:off x="3200400" y="2192119"/>
            <a:ext cx="5181600" cy="646331"/>
          </a:xfrm>
          <a:prstGeom prst="rect">
            <a:avLst/>
          </a:prstGeom>
          <a:noFill/>
        </p:spPr>
        <p:txBody>
          <a:bodyPr wrap="square" rtlCol="0">
            <a:spAutoFit/>
          </a:bodyPr>
          <a:lstStyle/>
          <a:p>
            <a:r>
              <a:rPr lang="en-US" dirty="0"/>
              <a:t>Create a plan that defines priority issues, research questions and methods, and participant roles</a:t>
            </a:r>
          </a:p>
        </p:txBody>
      </p:sp>
      <p:sp>
        <p:nvSpPr>
          <p:cNvPr id="9" name="TextBox 8"/>
          <p:cNvSpPr txBox="1"/>
          <p:nvPr/>
        </p:nvSpPr>
        <p:spPr>
          <a:xfrm>
            <a:off x="3200400" y="2954119"/>
            <a:ext cx="4857750" cy="923330"/>
          </a:xfrm>
          <a:prstGeom prst="rect">
            <a:avLst/>
          </a:prstGeom>
          <a:noFill/>
        </p:spPr>
        <p:txBody>
          <a:bodyPr wrap="square" rtlCol="0">
            <a:spAutoFit/>
          </a:bodyPr>
          <a:lstStyle/>
          <a:p>
            <a:r>
              <a:rPr lang="en-US" dirty="0"/>
              <a:t>Provide profile of existing conditions, evaluation of potential health impacts, and evidence-based </a:t>
            </a:r>
            <a:r>
              <a:rPr lang="en-US" dirty="0" smtClean="0"/>
              <a:t>recommendations</a:t>
            </a:r>
            <a:endParaRPr lang="en-US" dirty="0"/>
          </a:p>
        </p:txBody>
      </p:sp>
      <p:sp>
        <p:nvSpPr>
          <p:cNvPr id="10" name="TextBox 9"/>
          <p:cNvSpPr txBox="1"/>
          <p:nvPr/>
        </p:nvSpPr>
        <p:spPr>
          <a:xfrm>
            <a:off x="3181350" y="3886795"/>
            <a:ext cx="5181600" cy="646331"/>
          </a:xfrm>
          <a:prstGeom prst="rect">
            <a:avLst/>
          </a:prstGeom>
          <a:noFill/>
        </p:spPr>
        <p:txBody>
          <a:bodyPr wrap="square" rtlCol="0">
            <a:spAutoFit/>
          </a:bodyPr>
          <a:lstStyle/>
          <a:p>
            <a:r>
              <a:rPr lang="en-US" dirty="0"/>
              <a:t>Develop HIA report and communicate findings and </a:t>
            </a:r>
            <a:r>
              <a:rPr lang="en-US" dirty="0" smtClean="0"/>
              <a:t>recommendations</a:t>
            </a:r>
            <a:endParaRPr lang="en-US" dirty="0"/>
          </a:p>
        </p:txBody>
      </p:sp>
      <p:sp>
        <p:nvSpPr>
          <p:cNvPr id="11" name="TextBox 10"/>
          <p:cNvSpPr txBox="1"/>
          <p:nvPr/>
        </p:nvSpPr>
        <p:spPr>
          <a:xfrm>
            <a:off x="3181350" y="4639270"/>
            <a:ext cx="5010150" cy="646331"/>
          </a:xfrm>
          <a:prstGeom prst="rect">
            <a:avLst/>
          </a:prstGeom>
          <a:noFill/>
        </p:spPr>
        <p:txBody>
          <a:bodyPr wrap="square" rtlCol="0">
            <a:spAutoFit/>
          </a:bodyPr>
          <a:lstStyle/>
          <a:p>
            <a:r>
              <a:rPr lang="en-US" dirty="0"/>
              <a:t>Track the impact of HIA on decision, decision-making process, and health determinants</a:t>
            </a:r>
          </a:p>
        </p:txBody>
      </p:sp>
      <p:sp>
        <p:nvSpPr>
          <p:cNvPr id="12" name="Rectangle 11"/>
          <p:cNvSpPr/>
          <p:nvPr/>
        </p:nvSpPr>
        <p:spPr>
          <a:xfrm>
            <a:off x="1018245" y="1551890"/>
            <a:ext cx="362880" cy="369332"/>
          </a:xfrm>
          <a:prstGeom prst="rect">
            <a:avLst/>
          </a:prstGeom>
          <a:solidFill>
            <a:schemeClr val="bg1">
              <a:lumMod val="85000"/>
            </a:schemeClr>
          </a:solidFill>
        </p:spPr>
        <p:txBody>
          <a:bodyPr wrap="square">
            <a:spAutoFit/>
          </a:bodyPr>
          <a:lstStyle/>
          <a:p>
            <a:r>
              <a:rPr lang="en-US" dirty="0" smtClean="0"/>
              <a:t>1. </a:t>
            </a:r>
            <a:endParaRPr lang="en-US" i="1" dirty="0"/>
          </a:p>
        </p:txBody>
      </p:sp>
      <p:sp>
        <p:nvSpPr>
          <p:cNvPr id="13" name="Right Arrow 12"/>
          <p:cNvSpPr/>
          <p:nvPr/>
        </p:nvSpPr>
        <p:spPr>
          <a:xfrm>
            <a:off x="2763180" y="2257425"/>
            <a:ext cx="457200" cy="457200"/>
          </a:xfrm>
          <a:prstGeom prst="rightArrow">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4" name="Rectangle 13"/>
          <p:cNvSpPr/>
          <p:nvPr/>
        </p:nvSpPr>
        <p:spPr>
          <a:xfrm>
            <a:off x="1439205" y="2301359"/>
            <a:ext cx="1295400" cy="369332"/>
          </a:xfrm>
          <a:prstGeom prst="rect">
            <a:avLst/>
          </a:prstGeom>
          <a:solidFill>
            <a:schemeClr val="bg1">
              <a:lumMod val="85000"/>
            </a:schemeClr>
          </a:solidFill>
        </p:spPr>
        <p:txBody>
          <a:bodyPr wrap="square">
            <a:spAutoFit/>
          </a:bodyPr>
          <a:lstStyle/>
          <a:p>
            <a:r>
              <a:rPr lang="en-US" dirty="0" smtClean="0"/>
              <a:t>Scoping</a:t>
            </a:r>
            <a:endParaRPr lang="en-US" i="1" dirty="0"/>
          </a:p>
        </p:txBody>
      </p:sp>
      <p:sp>
        <p:nvSpPr>
          <p:cNvPr id="15" name="Rectangle 14"/>
          <p:cNvSpPr/>
          <p:nvPr/>
        </p:nvSpPr>
        <p:spPr>
          <a:xfrm>
            <a:off x="1028700" y="2300674"/>
            <a:ext cx="362880" cy="369332"/>
          </a:xfrm>
          <a:prstGeom prst="rect">
            <a:avLst/>
          </a:prstGeom>
          <a:solidFill>
            <a:schemeClr val="bg1">
              <a:lumMod val="85000"/>
            </a:schemeClr>
          </a:solidFill>
        </p:spPr>
        <p:txBody>
          <a:bodyPr wrap="square">
            <a:spAutoFit/>
          </a:bodyPr>
          <a:lstStyle/>
          <a:p>
            <a:r>
              <a:rPr lang="en-US" dirty="0" smtClean="0"/>
              <a:t>2. </a:t>
            </a:r>
            <a:endParaRPr lang="en-US" i="1" dirty="0"/>
          </a:p>
        </p:txBody>
      </p:sp>
      <p:sp>
        <p:nvSpPr>
          <p:cNvPr id="16" name="Right Arrow 15"/>
          <p:cNvSpPr/>
          <p:nvPr/>
        </p:nvSpPr>
        <p:spPr>
          <a:xfrm>
            <a:off x="2763180" y="3009900"/>
            <a:ext cx="457200" cy="457200"/>
          </a:xfrm>
          <a:prstGeom prst="rightArrow">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7" name="Rectangle 16"/>
          <p:cNvSpPr/>
          <p:nvPr/>
        </p:nvSpPr>
        <p:spPr>
          <a:xfrm>
            <a:off x="1439205" y="3053834"/>
            <a:ext cx="1295400" cy="369332"/>
          </a:xfrm>
          <a:prstGeom prst="rect">
            <a:avLst/>
          </a:prstGeom>
          <a:solidFill>
            <a:schemeClr val="bg1">
              <a:lumMod val="85000"/>
            </a:schemeClr>
          </a:solidFill>
        </p:spPr>
        <p:txBody>
          <a:bodyPr wrap="square">
            <a:spAutoFit/>
          </a:bodyPr>
          <a:lstStyle/>
          <a:p>
            <a:r>
              <a:rPr lang="en-US" dirty="0" smtClean="0"/>
              <a:t>Assessment</a:t>
            </a:r>
            <a:endParaRPr lang="en-US" i="1" dirty="0"/>
          </a:p>
        </p:txBody>
      </p:sp>
      <p:sp>
        <p:nvSpPr>
          <p:cNvPr id="18" name="Rectangle 17"/>
          <p:cNvSpPr/>
          <p:nvPr/>
        </p:nvSpPr>
        <p:spPr>
          <a:xfrm>
            <a:off x="1028700" y="3053149"/>
            <a:ext cx="362880" cy="369332"/>
          </a:xfrm>
          <a:prstGeom prst="rect">
            <a:avLst/>
          </a:prstGeom>
          <a:solidFill>
            <a:schemeClr val="bg1">
              <a:lumMod val="85000"/>
            </a:schemeClr>
          </a:solidFill>
        </p:spPr>
        <p:txBody>
          <a:bodyPr wrap="square">
            <a:spAutoFit/>
          </a:bodyPr>
          <a:lstStyle/>
          <a:p>
            <a:r>
              <a:rPr lang="en-US" dirty="0" smtClean="0"/>
              <a:t>3. </a:t>
            </a:r>
            <a:endParaRPr lang="en-US" i="1" dirty="0"/>
          </a:p>
        </p:txBody>
      </p:sp>
      <p:sp>
        <p:nvSpPr>
          <p:cNvPr id="19" name="Right Arrow 18"/>
          <p:cNvSpPr/>
          <p:nvPr/>
        </p:nvSpPr>
        <p:spPr>
          <a:xfrm>
            <a:off x="2763180" y="3886200"/>
            <a:ext cx="457200" cy="457200"/>
          </a:xfrm>
          <a:prstGeom prst="rightArrow">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0" name="Rectangle 19"/>
          <p:cNvSpPr/>
          <p:nvPr/>
        </p:nvSpPr>
        <p:spPr>
          <a:xfrm>
            <a:off x="1439205" y="3939659"/>
            <a:ext cx="1295400" cy="369332"/>
          </a:xfrm>
          <a:prstGeom prst="rect">
            <a:avLst/>
          </a:prstGeom>
          <a:solidFill>
            <a:schemeClr val="bg1">
              <a:lumMod val="85000"/>
            </a:schemeClr>
          </a:solidFill>
        </p:spPr>
        <p:txBody>
          <a:bodyPr wrap="square">
            <a:spAutoFit/>
          </a:bodyPr>
          <a:lstStyle/>
          <a:p>
            <a:r>
              <a:rPr lang="en-US" dirty="0" smtClean="0"/>
              <a:t>Reporting</a:t>
            </a:r>
            <a:endParaRPr lang="en-US" i="1" dirty="0"/>
          </a:p>
        </p:txBody>
      </p:sp>
      <p:sp>
        <p:nvSpPr>
          <p:cNvPr id="21" name="Rectangle 20"/>
          <p:cNvSpPr/>
          <p:nvPr/>
        </p:nvSpPr>
        <p:spPr>
          <a:xfrm>
            <a:off x="1028700" y="3938974"/>
            <a:ext cx="362880" cy="369332"/>
          </a:xfrm>
          <a:prstGeom prst="rect">
            <a:avLst/>
          </a:prstGeom>
          <a:solidFill>
            <a:schemeClr val="bg1">
              <a:lumMod val="85000"/>
            </a:schemeClr>
          </a:solidFill>
        </p:spPr>
        <p:txBody>
          <a:bodyPr wrap="square">
            <a:spAutoFit/>
          </a:bodyPr>
          <a:lstStyle/>
          <a:p>
            <a:r>
              <a:rPr lang="en-US" dirty="0" smtClean="0"/>
              <a:t>4. </a:t>
            </a:r>
            <a:endParaRPr lang="en-US" i="1" dirty="0"/>
          </a:p>
        </p:txBody>
      </p:sp>
      <p:sp>
        <p:nvSpPr>
          <p:cNvPr id="22" name="Right Arrow 21"/>
          <p:cNvSpPr/>
          <p:nvPr/>
        </p:nvSpPr>
        <p:spPr>
          <a:xfrm>
            <a:off x="2763180" y="4692134"/>
            <a:ext cx="457200" cy="457200"/>
          </a:xfrm>
          <a:prstGeom prst="rightArrow">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3" name="Rectangle 22"/>
          <p:cNvSpPr/>
          <p:nvPr/>
        </p:nvSpPr>
        <p:spPr>
          <a:xfrm>
            <a:off x="1439205" y="4692134"/>
            <a:ext cx="1295400" cy="646331"/>
          </a:xfrm>
          <a:prstGeom prst="rect">
            <a:avLst/>
          </a:prstGeom>
          <a:solidFill>
            <a:schemeClr val="bg1">
              <a:lumMod val="85000"/>
            </a:schemeClr>
          </a:solidFill>
        </p:spPr>
        <p:txBody>
          <a:bodyPr wrap="square">
            <a:spAutoFit/>
          </a:bodyPr>
          <a:lstStyle/>
          <a:p>
            <a:r>
              <a:rPr lang="en-US" dirty="0" smtClean="0"/>
              <a:t>Evaluation/Monitoring</a:t>
            </a:r>
            <a:endParaRPr lang="en-US" i="1" dirty="0"/>
          </a:p>
        </p:txBody>
      </p:sp>
      <p:sp>
        <p:nvSpPr>
          <p:cNvPr id="24" name="Rectangle 23"/>
          <p:cNvSpPr/>
          <p:nvPr/>
        </p:nvSpPr>
        <p:spPr>
          <a:xfrm>
            <a:off x="1028700" y="4691449"/>
            <a:ext cx="362880" cy="646331"/>
          </a:xfrm>
          <a:prstGeom prst="rect">
            <a:avLst/>
          </a:prstGeom>
          <a:solidFill>
            <a:schemeClr val="bg1">
              <a:lumMod val="85000"/>
            </a:schemeClr>
          </a:solidFill>
        </p:spPr>
        <p:txBody>
          <a:bodyPr wrap="square">
            <a:spAutoFit/>
          </a:bodyPr>
          <a:lstStyle/>
          <a:p>
            <a:r>
              <a:rPr lang="en-US" dirty="0" smtClean="0"/>
              <a:t>5.</a:t>
            </a:r>
          </a:p>
          <a:p>
            <a:r>
              <a:rPr lang="en-US" dirty="0" smtClean="0"/>
              <a:t> </a:t>
            </a:r>
            <a:endParaRPr lang="en-US" i="1" dirty="0"/>
          </a:p>
        </p:txBody>
      </p:sp>
      <p:sp>
        <p:nvSpPr>
          <p:cNvPr id="25" name="Title 4"/>
          <p:cNvSpPr>
            <a:spLocks noGrp="1"/>
          </p:cNvSpPr>
          <p:nvPr>
            <p:ph type="title"/>
          </p:nvPr>
        </p:nvSpPr>
        <p:spPr>
          <a:xfrm>
            <a:off x="457200" y="0"/>
            <a:ext cx="8229600" cy="1143000"/>
          </a:xfrm>
        </p:spPr>
        <p:txBody>
          <a:bodyPr>
            <a:normAutofit fontScale="90000"/>
          </a:bodyPr>
          <a:lstStyle/>
          <a:p>
            <a:r>
              <a:rPr lang="en-US" cap="none" dirty="0" smtClean="0">
                <a:solidFill>
                  <a:srgbClr val="00457C"/>
                </a:solidFill>
              </a:rPr>
              <a:t>Engaging Stakeholders During all Stages</a:t>
            </a:r>
            <a:endParaRPr lang="en-US" cap="none" dirty="0">
              <a:solidFill>
                <a:srgbClr val="00457C"/>
              </a:solidFill>
            </a:endParaRPr>
          </a:p>
        </p:txBody>
      </p:sp>
    </p:spTree>
    <p:extLst>
      <p:ext uri="{BB962C8B-B14F-4D97-AF65-F5344CB8AC3E}">
        <p14:creationId xmlns:p14="http://schemas.microsoft.com/office/powerpoint/2010/main" val="22786566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a:spLocks noGrp="1"/>
          </p:cNvSpPr>
          <p:nvPr>
            <p:ph idx="4294967295"/>
          </p:nvPr>
        </p:nvSpPr>
        <p:spPr>
          <a:xfrm>
            <a:off x="274277" y="1447800"/>
            <a:ext cx="8229600" cy="4602163"/>
          </a:xfrm>
        </p:spPr>
        <p:txBody>
          <a:bodyPr>
            <a:normAutofit/>
          </a:bodyPr>
          <a:lstStyle/>
          <a:p>
            <a:pPr>
              <a:buClrTx/>
            </a:pPr>
            <a:r>
              <a:rPr lang="en-US" dirty="0"/>
              <a:t>City and citizen concern that the </a:t>
            </a:r>
            <a:r>
              <a:rPr lang="en-US" dirty="0" smtClean="0"/>
              <a:t>legally-required </a:t>
            </a:r>
            <a:r>
              <a:rPr lang="en-US" dirty="0" smtClean="0"/>
              <a:t>EIR </a:t>
            </a:r>
            <a:r>
              <a:rPr lang="en-US" dirty="0" smtClean="0"/>
              <a:t>would </a:t>
            </a:r>
            <a:r>
              <a:rPr lang="en-US" dirty="0"/>
              <a:t>not adequately address potential health issues</a:t>
            </a:r>
          </a:p>
          <a:p>
            <a:pPr>
              <a:buClrTx/>
            </a:pPr>
            <a:r>
              <a:rPr lang="en-US" dirty="0"/>
              <a:t>Oil company </a:t>
            </a:r>
            <a:r>
              <a:rPr lang="en-US" dirty="0" smtClean="0"/>
              <a:t>questioned what HIA, an “undefined document” </a:t>
            </a:r>
            <a:r>
              <a:rPr lang="en-US" dirty="0"/>
              <a:t>c</a:t>
            </a:r>
            <a:r>
              <a:rPr lang="en-US" dirty="0" smtClean="0"/>
              <a:t>ould add that </a:t>
            </a:r>
            <a:r>
              <a:rPr lang="en-US" dirty="0" smtClean="0"/>
              <a:t>EIR </a:t>
            </a:r>
            <a:r>
              <a:rPr lang="en-US" dirty="0" smtClean="0"/>
              <a:t>would not address</a:t>
            </a:r>
            <a:endParaRPr lang="en-US" dirty="0"/>
          </a:p>
        </p:txBody>
      </p:sp>
      <p:sp>
        <p:nvSpPr>
          <p:cNvPr id="12" name="Right Arrow 11"/>
          <p:cNvSpPr/>
          <p:nvPr/>
        </p:nvSpPr>
        <p:spPr>
          <a:xfrm>
            <a:off x="2420280" y="438150"/>
            <a:ext cx="457200" cy="457200"/>
          </a:xfrm>
          <a:prstGeom prst="rightArrow">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 name="Rectangle 12"/>
          <p:cNvSpPr/>
          <p:nvPr/>
        </p:nvSpPr>
        <p:spPr>
          <a:xfrm>
            <a:off x="1096305" y="482084"/>
            <a:ext cx="1295400" cy="369332"/>
          </a:xfrm>
          <a:prstGeom prst="rect">
            <a:avLst/>
          </a:prstGeom>
          <a:solidFill>
            <a:schemeClr val="bg1">
              <a:lumMod val="85000"/>
            </a:schemeClr>
          </a:solidFill>
        </p:spPr>
        <p:txBody>
          <a:bodyPr wrap="square">
            <a:spAutoFit/>
          </a:bodyPr>
          <a:lstStyle/>
          <a:p>
            <a:r>
              <a:rPr lang="en-US" dirty="0" smtClean="0"/>
              <a:t>Screening</a:t>
            </a:r>
            <a:endParaRPr lang="en-US" i="1" dirty="0"/>
          </a:p>
        </p:txBody>
      </p:sp>
      <p:sp>
        <p:nvSpPr>
          <p:cNvPr id="14" name="TextBox 13"/>
          <p:cNvSpPr txBox="1"/>
          <p:nvPr/>
        </p:nvSpPr>
        <p:spPr>
          <a:xfrm>
            <a:off x="2867955" y="381000"/>
            <a:ext cx="4781550" cy="646331"/>
          </a:xfrm>
          <a:prstGeom prst="rect">
            <a:avLst/>
          </a:prstGeom>
          <a:noFill/>
        </p:spPr>
        <p:txBody>
          <a:bodyPr wrap="square" rtlCol="0">
            <a:spAutoFit/>
          </a:bodyPr>
          <a:lstStyle/>
          <a:p>
            <a:r>
              <a:rPr lang="en-US" dirty="0"/>
              <a:t>Decide if a HIA is feasible, timely and adds value to the decision-making </a:t>
            </a:r>
            <a:r>
              <a:rPr lang="en-US" dirty="0" smtClean="0"/>
              <a:t>process</a:t>
            </a:r>
            <a:endParaRPr lang="en-US" dirty="0"/>
          </a:p>
        </p:txBody>
      </p:sp>
      <p:sp>
        <p:nvSpPr>
          <p:cNvPr id="15" name="Rectangle 14"/>
          <p:cNvSpPr/>
          <p:nvPr/>
        </p:nvSpPr>
        <p:spPr>
          <a:xfrm>
            <a:off x="685800" y="481399"/>
            <a:ext cx="362880" cy="369332"/>
          </a:xfrm>
          <a:prstGeom prst="rect">
            <a:avLst/>
          </a:prstGeom>
          <a:solidFill>
            <a:schemeClr val="bg1">
              <a:lumMod val="85000"/>
            </a:schemeClr>
          </a:solidFill>
        </p:spPr>
        <p:txBody>
          <a:bodyPr wrap="square">
            <a:spAutoFit/>
          </a:bodyPr>
          <a:lstStyle/>
          <a:p>
            <a:r>
              <a:rPr lang="en-US" dirty="0" smtClean="0"/>
              <a:t>1. </a:t>
            </a:r>
            <a:endParaRPr lang="en-US" i="1" dirty="0"/>
          </a:p>
        </p:txBody>
      </p:sp>
      <p:sp>
        <p:nvSpPr>
          <p:cNvPr id="16" name="Rectangle 15"/>
          <p:cNvSpPr/>
          <p:nvPr/>
        </p:nvSpPr>
        <p:spPr>
          <a:xfrm>
            <a:off x="533400" y="381000"/>
            <a:ext cx="7867649" cy="751854"/>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9525">
                <a:solidFill>
                  <a:schemeClr val="tx1"/>
                </a:solidFill>
              </a:ln>
            </a:endParaRPr>
          </a:p>
        </p:txBody>
      </p:sp>
    </p:spTree>
    <p:extLst>
      <p:ext uri="{BB962C8B-B14F-4D97-AF65-F5344CB8AC3E}">
        <p14:creationId xmlns:p14="http://schemas.microsoft.com/office/powerpoint/2010/main" val="1722859672"/>
      </p:ext>
    </p:extLst>
  </p:cSld>
  <p:clrMapOvr>
    <a:masterClrMapping/>
  </p:clrMapOvr>
  <p:timing>
    <p:tnLst>
      <p:par>
        <p:cTn id="1" dur="indefinite" restart="never" nodeType="tmRoot"/>
      </p:par>
    </p:tn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1319</TotalTime>
  <Words>1883</Words>
  <Application>Microsoft Office PowerPoint</Application>
  <PresentationFormat>On-screen Show (4:3)</PresentationFormat>
  <Paragraphs>236</Paragraphs>
  <Slides>23</Slides>
  <Notes>23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2_Office Theme</vt:lpstr>
      <vt:lpstr>Stakeholders’ Role in HIA  Oil Drilling and Development Project in California</vt:lpstr>
      <vt:lpstr>Learning Objectives</vt:lpstr>
      <vt:lpstr>Stakeholder Engagement</vt:lpstr>
      <vt:lpstr>Oil Drilling Project in Hermosa Beach, CA</vt:lpstr>
      <vt:lpstr>“The Best Little  Beach City”</vt:lpstr>
      <vt:lpstr>People To Decide</vt:lpstr>
      <vt:lpstr>Stakeholders</vt:lpstr>
      <vt:lpstr>Engaging Stakeholders During all Stages</vt:lpstr>
      <vt:lpstr>PowerPoint Presentation</vt:lpstr>
      <vt:lpstr>PowerPoint Presentation</vt:lpstr>
      <vt:lpstr>Online Survey</vt:lpstr>
      <vt:lpstr>Health Determinants</vt:lpstr>
      <vt:lpstr>PowerPoint Presentation</vt:lpstr>
      <vt:lpstr>PowerPoint Presentation</vt:lpstr>
      <vt:lpstr>Basic strategies of communication are essential for HIA engagement   </vt:lpstr>
      <vt:lpstr>How to Engage Stakeholders</vt:lpstr>
      <vt:lpstr>What are your Stakeholders Like?</vt:lpstr>
      <vt:lpstr>Most Communication is Unspoken</vt:lpstr>
      <vt:lpstr>How Can You Better Communicate?</vt:lpstr>
      <vt:lpstr>Conclusions</vt:lpstr>
      <vt:lpstr>PowerPoint Presentation</vt:lpstr>
      <vt:lpstr>PowerPoint Presentation</vt:lpstr>
      <vt:lpstr>Discussion Questions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Kathleen</dc:creator>
  <cp:lastModifiedBy>Kathleen</cp:lastModifiedBy>
  <cp:revision>188</cp:revision>
  <cp:lastPrinted>2014-04-04T18:02:11Z</cp:lastPrinted>
  <dcterms:created xsi:type="dcterms:W3CDTF">2014-04-04T15:57:01Z</dcterms:created>
  <dcterms:modified xsi:type="dcterms:W3CDTF">2015-06-17T17:27:51Z</dcterms:modified>
</cp:coreProperties>
</file>