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notesMasterIdLst>
    <p:notesMasterId r:id="rId15"/>
  </p:notesMasterIdLst>
  <p:sldIdLst>
    <p:sldId id="256" r:id="rId2"/>
    <p:sldId id="333" r:id="rId3"/>
    <p:sldId id="334" r:id="rId4"/>
    <p:sldId id="313" r:id="rId5"/>
    <p:sldId id="312" r:id="rId6"/>
    <p:sldId id="352" r:id="rId7"/>
    <p:sldId id="314" r:id="rId8"/>
    <p:sldId id="335" r:id="rId9"/>
    <p:sldId id="336" r:id="rId10"/>
    <p:sldId id="351" r:id="rId11"/>
    <p:sldId id="318" r:id="rId12"/>
    <p:sldId id="327" r:id="rId13"/>
    <p:sldId id="35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519CB-AF23-42EA-8C04-056348FCFD4A}" type="datetimeFigureOut">
              <a:rPr lang="en-CA" smtClean="0"/>
              <a:t>28/05/2015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4C2DA-F07E-48EF-9FF1-2B06DEBA45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6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0E15A-F48F-4E94-8BAA-5BA3AC1C1B8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9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0E15A-F48F-4E94-8BAA-5BA3AC1C1B8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1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0E15A-F48F-4E94-8BAA-5BA3AC1C1B8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3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1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647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427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492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0039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377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91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2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1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3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4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7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1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7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1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lmccallum@intrinsik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2304876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 Methodology for an Oil Drilling and Development Project in California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2" y="4567657"/>
            <a:ext cx="8915399" cy="1875088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Lindsay McCallum, </a:t>
            </a:r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CA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Souweine</a:t>
            </a:r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Mary McDaniel, Chris Ollson</a:t>
            </a:r>
            <a:endParaRPr lang="en-C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HIA Meeting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707" y="126327"/>
            <a:ext cx="3236481" cy="12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5556b_intrinsik_logo_RGB.jpg                                   0000023F MINDSHAPE                      0000000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0953" y="188397"/>
            <a:ext cx="2005641" cy="116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1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674" y="908773"/>
            <a:ext cx="10353675" cy="55608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9162" y="651944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= high; M = medium; L = low; U = unlikely; P = possible; R = probable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05863" y="33269"/>
            <a:ext cx="10607840" cy="8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How does it work? (Example: Noise)</a:t>
            </a:r>
            <a:endParaRPr lang="en-US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263455" y="1728095"/>
            <a:ext cx="1008112" cy="648072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n>
                <a:solidFill>
                  <a:srgbClr val="00B050"/>
                </a:solidFill>
              </a:ln>
              <a:latin typeface="Times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55383" y="3280467"/>
            <a:ext cx="824255" cy="504056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n>
                <a:solidFill>
                  <a:srgbClr val="00B050"/>
                </a:solidFill>
              </a:ln>
              <a:latin typeface="Times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855252" y="5119103"/>
            <a:ext cx="512440" cy="404428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n>
                <a:solidFill>
                  <a:srgbClr val="00B050"/>
                </a:solidFill>
              </a:ln>
              <a:latin typeface="Times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41689" y="5993348"/>
            <a:ext cx="927720" cy="476299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n>
                <a:solidFill>
                  <a:srgbClr val="00B050"/>
                </a:solidFill>
              </a:ln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46435" y="56277"/>
            <a:ext cx="363907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/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HIA Results</a:t>
            </a:r>
          </a:p>
          <a:p>
            <a:pPr eaLnBrk="1" hangingPunct="1"/>
            <a:endParaRPr lang="en-US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b="93974"/>
          <a:stretch/>
        </p:blipFill>
        <p:spPr>
          <a:xfrm>
            <a:off x="3741490" y="208632"/>
            <a:ext cx="8058208" cy="72005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3742460" y="928688"/>
            <a:ext cx="8059178" cy="5606338"/>
            <a:chOff x="3524346" y="928687"/>
            <a:chExt cx="8059178" cy="56063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t="43815" b="42447"/>
            <a:stretch/>
          </p:blipFill>
          <p:spPr>
            <a:xfrm>
              <a:off x="3525316" y="4893247"/>
              <a:ext cx="8058208" cy="16417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57470" b="9356"/>
            <a:stretch/>
          </p:blipFill>
          <p:spPr>
            <a:xfrm>
              <a:off x="3524346" y="928687"/>
              <a:ext cx="8058208" cy="39645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3524346" y="2399251"/>
              <a:ext cx="80582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7934741" y="1142301"/>
              <a:ext cx="1244" cy="22804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7933497" y="3636297"/>
              <a:ext cx="1244" cy="1256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933497" y="5106861"/>
              <a:ext cx="0" cy="1428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 bwMode="auto">
          <a:xfrm>
            <a:off x="3613520" y="1113482"/>
            <a:ext cx="927720" cy="476299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n>
                <a:solidFill>
                  <a:srgbClr val="00B050"/>
                </a:solidFill>
              </a:ln>
              <a:latin typeface="Times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7274" r="19974" b="12726"/>
          <a:stretch/>
        </p:blipFill>
        <p:spPr>
          <a:xfrm>
            <a:off x="187383" y="1463946"/>
            <a:ext cx="3112646" cy="4809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3059853" y="2978066"/>
            <a:ext cx="738231" cy="8892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9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95912" y="1560352"/>
            <a:ext cx="8320445" cy="160226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149367" y="61729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/>
            <a:r>
              <a:rPr lang="en-CA" altLang="en-US" sz="4200" dirty="0">
                <a:solidFill>
                  <a:srgbClr val="002060"/>
                </a:solidFill>
                <a:latin typeface="Arial" panose="020B0604020202020204" pitchFamily="34" charset="0"/>
              </a:rPr>
              <a:t>Overall Conclusion </a:t>
            </a:r>
            <a:endParaRPr lang="en-US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92996" y="1752600"/>
            <a:ext cx="77724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en-US" altLang="en-US" sz="2000" b="0" i="1" dirty="0">
                <a:solidFill>
                  <a:schemeClr val="bg1"/>
                </a:solidFill>
                <a:latin typeface="Arial" panose="020B0604020202020204" pitchFamily="34" charset="0"/>
              </a:rPr>
              <a:t>“Based on the proposed mitigation measures in the EIR and additional recommendations provided in the HIA, we do not believe that the Project will have a substantial effect on community health in Hermosa Beach</a:t>
            </a:r>
            <a:r>
              <a:rPr lang="en-US" altLang="en-US" sz="2000" b="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.” </a:t>
            </a:r>
            <a:r>
              <a:rPr lang="en-CA" altLang="en-US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- Final </a:t>
            </a:r>
            <a:r>
              <a:rPr lang="en-CA" altLang="en-US" sz="2000" b="0" dirty="0">
                <a:solidFill>
                  <a:schemeClr val="bg1"/>
                </a:solidFill>
                <a:latin typeface="Arial" panose="020B0604020202020204" pitchFamily="34" charset="0"/>
              </a:rPr>
              <a:t>HIA </a:t>
            </a:r>
            <a:r>
              <a:rPr lang="en-CA" altLang="en-US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(September </a:t>
            </a:r>
            <a:r>
              <a:rPr lang="en-CA" altLang="en-US" sz="2000" b="0" dirty="0">
                <a:solidFill>
                  <a:schemeClr val="bg1"/>
                </a:solidFill>
                <a:latin typeface="Arial" panose="020B0604020202020204" pitchFamily="34" charset="0"/>
              </a:rPr>
              <a:t>2014</a:t>
            </a:r>
            <a:r>
              <a:rPr lang="en-CA" altLang="en-US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marL="0" indent="0" algn="ctr">
              <a:spcBef>
                <a:spcPct val="20000"/>
              </a:spcBef>
            </a:pPr>
            <a:endParaRPr lang="en-CA" altLang="en-US" sz="2000" b="0" dirty="0">
              <a:latin typeface="Arial" panose="020B0604020202020204" pitchFamily="34" charset="0"/>
            </a:endParaRPr>
          </a:p>
          <a:p>
            <a:pPr marL="0" indent="0" algn="ctr">
              <a:spcBef>
                <a:spcPct val="20000"/>
              </a:spcBef>
            </a:pPr>
            <a:endParaRPr lang="en-CA" altLang="en-US" sz="2000" b="0" dirty="0" smtClean="0">
              <a:latin typeface="Arial" panose="020B0604020202020204" pitchFamily="34" charset="0"/>
            </a:endParaRPr>
          </a:p>
          <a:p>
            <a:pPr marL="0" indent="0" algn="ctr">
              <a:spcBef>
                <a:spcPct val="20000"/>
              </a:spcBef>
            </a:pPr>
            <a:endParaRPr lang="en-CA" altLang="en-US" sz="20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CA" altLang="en-US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CA" altLang="en-US" b="0" dirty="0"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31253" y="271663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/>
            <a:endParaRPr lang="en-CA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Outcome of the Vote??? </a:t>
            </a:r>
            <a:endParaRPr lang="en-US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 descr="http://psdblast.com/wp-content/uploads/2011/09/hand-symbol-graph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49123"/>
          <a:stretch/>
        </p:blipFill>
        <p:spPr bwMode="auto">
          <a:xfrm>
            <a:off x="3533084" y="4038778"/>
            <a:ext cx="2242719" cy="243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psdblast.com/wp-content/uploads/2011/09/hand-symbol-graph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8" t="17143"/>
          <a:stretch/>
        </p:blipFill>
        <p:spPr bwMode="auto">
          <a:xfrm>
            <a:off x="6165908" y="4038778"/>
            <a:ext cx="2259435" cy="243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52579" y="1753998"/>
            <a:ext cx="6198919" cy="2328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 smtClean="0"/>
              <a:t>Lindsay McCallum, Ph.D. (Candidate)</a:t>
            </a:r>
          </a:p>
          <a:p>
            <a:pPr marL="0" indent="0">
              <a:buNone/>
            </a:pPr>
            <a:r>
              <a:rPr lang="en-CA" sz="2400" dirty="0" smtClean="0"/>
              <a:t>Environmental Health Scientist</a:t>
            </a:r>
          </a:p>
          <a:p>
            <a:pPr marL="0" indent="0">
              <a:buNone/>
            </a:pPr>
            <a:r>
              <a:rPr lang="en-CA" sz="2400" dirty="0" err="1" smtClean="0"/>
              <a:t>Intrinsik</a:t>
            </a:r>
            <a:r>
              <a:rPr lang="en-CA" sz="2400" dirty="0" smtClean="0"/>
              <a:t> Environmental Sciences Inc.</a:t>
            </a:r>
          </a:p>
          <a:p>
            <a:pPr marL="0" indent="0">
              <a:buNone/>
            </a:pPr>
            <a:r>
              <a:rPr lang="en-CA" sz="2400" dirty="0" smtClean="0"/>
              <a:t>University of Toronto</a:t>
            </a:r>
          </a:p>
          <a:p>
            <a:pPr marL="0" indent="0">
              <a:buNone/>
            </a:pPr>
            <a:r>
              <a:rPr lang="en-CA" sz="2400" dirty="0" smtClean="0">
                <a:hlinkClick r:id="rId2"/>
              </a:rPr>
              <a:t>lmccallum@intrinsik.com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Co-authors: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Kathleen Souweine</a:t>
            </a:r>
          </a:p>
          <a:p>
            <a:pPr marL="0" indent="0">
              <a:buNone/>
            </a:pPr>
            <a:r>
              <a:rPr lang="en-CA" sz="2400" dirty="0" smtClean="0"/>
              <a:t>Mary McDaniel</a:t>
            </a:r>
          </a:p>
          <a:p>
            <a:pPr marL="0" indent="0">
              <a:buNone/>
            </a:pPr>
            <a:r>
              <a:rPr lang="en-CA" sz="2400" dirty="0" smtClean="0"/>
              <a:t>Chris Ollson</a:t>
            </a:r>
            <a:endParaRPr lang="en-CA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803" y="582165"/>
            <a:ext cx="4286048" cy="1280890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www.thewastesolution.co.uk/wp-content/uploads/Global-waste-indust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8597" r="12378" b="8014"/>
          <a:stretch/>
        </p:blipFill>
        <p:spPr bwMode="auto">
          <a:xfrm>
            <a:off x="1375795" y="1753998"/>
            <a:ext cx="4145269" cy="438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1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85757"/>
            <a:ext cx="8915400" cy="467832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Coastal Los Angeles, California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Population = 20,000; Land area = 1.43 square miles</a:t>
            </a:r>
          </a:p>
          <a:p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ighly educated, affluent community with relatively young demographic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house price &gt;$1 Million USD</a:t>
            </a:r>
          </a:p>
        </p:txBody>
      </p:sp>
      <p:pic>
        <p:nvPicPr>
          <p:cNvPr id="2050" name="Picture 2" descr="http://upload.wikimedia.org/wikipedia/commons/thumb/2/26/Hermosa_beach_plaza_100.jpg/1280px-Hermosa_beach_plaza_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53" y="3518299"/>
            <a:ext cx="4884258" cy="32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estination360.com/north-america/us/california/images/s/hermosa-bea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9"/>
          <a:stretch/>
        </p:blipFill>
        <p:spPr bwMode="auto">
          <a:xfrm>
            <a:off x="6485861" y="3518300"/>
            <a:ext cx="4800641" cy="32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50656" y="587062"/>
            <a:ext cx="807535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/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Hermosa Beach</a:t>
            </a:r>
          </a:p>
          <a:p>
            <a:pPr eaLnBrk="1" hangingPunct="1"/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“The best little beach city”</a:t>
            </a:r>
            <a:endParaRPr lang="en-US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102" y="1291905"/>
            <a:ext cx="6523005" cy="521522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proposed E&amp;B Oil Development Project consists of drilling 30 oil wells on a 1.3-acre site located on the current City Maintenance Yard property.</a:t>
            </a:r>
          </a:p>
          <a:p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ISSUE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held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allow City of Hermosa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 residents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to repeal the existing ban on oil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drilling.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3076" name="Picture 4" descr="http://truedemocracyparty.net/wp-content/uploads/voting-paper-ball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543" y="226280"/>
            <a:ext cx="2615608" cy="261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68102" y="246879"/>
            <a:ext cx="807535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/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Hermosa Beach HIA</a:t>
            </a:r>
            <a:endParaRPr lang="en-US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stophermosabeachoil.com/wp-content/uploads/2013/10/Stop-Hermosa-Beach-Logo-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4" y="5201573"/>
            <a:ext cx="4046186" cy="15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ophermosabeachoil.com/wp-content/uploads/2013/07/page1image39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71" y="3175690"/>
            <a:ext cx="5617220" cy="20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ianjinenergy.com/wp-content/uploads/2014/01/Land-Drill-ri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r="9955"/>
          <a:stretch/>
        </p:blipFill>
        <p:spPr bwMode="auto">
          <a:xfrm>
            <a:off x="9339543" y="4565295"/>
            <a:ext cx="2615608" cy="215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2578" b="2460"/>
          <a:stretch/>
        </p:blipFill>
        <p:spPr>
          <a:xfrm>
            <a:off x="830510" y="3227455"/>
            <a:ext cx="3189187" cy="19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193358" y="436948"/>
            <a:ext cx="916533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/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Scoping</a:t>
            </a:r>
            <a:r>
              <a:rPr lang="en-CA" altLang="en-US" sz="4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HIA</a:t>
            </a:r>
            <a:endParaRPr lang="en-US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193359" y="1844824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altLang="en-US" b="0" dirty="0">
                <a:latin typeface="Arial" panose="020B0604020202020204" pitchFamily="34" charset="0"/>
              </a:rPr>
              <a:t>Through consultation with community members, the HIA identified six major categories and 17 determinants of health in relation to the proposed Project:</a:t>
            </a:r>
            <a:endParaRPr lang="en-CA" altLang="en-US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CA" altLang="en-US" dirty="0">
                <a:latin typeface="Arial" panose="020B0604020202020204" pitchFamily="34" charset="0"/>
              </a:rPr>
              <a:t>Air </a:t>
            </a:r>
            <a:r>
              <a:rPr lang="en-CA" altLang="en-US" dirty="0" smtClean="0">
                <a:latin typeface="Arial" panose="020B0604020202020204" pitchFamily="34" charset="0"/>
              </a:rPr>
              <a:t>Quality</a:t>
            </a:r>
            <a:endParaRPr lang="en-CA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CA" altLang="en-US" dirty="0">
                <a:latin typeface="Arial" panose="020B0604020202020204" pitchFamily="34" charset="0"/>
              </a:rPr>
              <a:t>Water and Soil Quality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CA" altLang="en-US" dirty="0">
                <a:latin typeface="Arial" panose="020B0604020202020204" pitchFamily="34" charset="0"/>
              </a:rPr>
              <a:t>Upset Conditions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CA" altLang="en-US" dirty="0">
                <a:latin typeface="Arial" panose="020B0604020202020204" pitchFamily="34" charset="0"/>
              </a:rPr>
              <a:t>Noise and Light Emissions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CA" altLang="en-US" dirty="0">
                <a:latin typeface="Arial" panose="020B0604020202020204" pitchFamily="34" charset="0"/>
              </a:rPr>
              <a:t>Traffic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CA" altLang="en-US" dirty="0">
                <a:latin typeface="Arial" panose="020B0604020202020204" pitchFamily="34" charset="0"/>
              </a:rPr>
              <a:t>Community Livability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altLang="en-US" b="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51" y="3190875"/>
            <a:ext cx="3969285" cy="324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1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09800" y="19812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marL="0" indent="0">
              <a:spcBef>
                <a:spcPct val="20000"/>
              </a:spcBef>
            </a:pPr>
            <a:endParaRPr lang="en-US" altLang="en-US" b="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52925" y="438310"/>
            <a:ext cx="9239075" cy="6419690"/>
          </a:xfrm>
          <a:prstGeom prst="rect">
            <a:avLst/>
          </a:prstGeo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30934" y="139131"/>
            <a:ext cx="4224582" cy="157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/>
            <a:r>
              <a:rPr lang="en-CA" altLang="en-US" sz="4200" dirty="0">
                <a:solidFill>
                  <a:srgbClr val="002060"/>
                </a:solidFill>
                <a:latin typeface="Arial" panose="020B0604020202020204" pitchFamily="34" charset="0"/>
              </a:rPr>
              <a:t>Steps of an </a:t>
            </a:r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HIA</a:t>
            </a:r>
            <a:endParaRPr lang="en-CA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893815" y="39669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/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Key </a:t>
            </a:r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Objectives</a:t>
            </a:r>
            <a:endParaRPr lang="en-US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193359" y="1844824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marL="0" indent="0">
              <a:spcBef>
                <a:spcPct val="20000"/>
              </a:spcBef>
            </a:pPr>
            <a:endParaRPr lang="en-US" altLang="en-US" b="0" dirty="0">
              <a:latin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71706" y="2072081"/>
            <a:ext cx="2508309" cy="228180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Consistent Approach</a:t>
            </a:r>
            <a:endParaRPr lang="en-CA" sz="2000" b="1" dirty="0"/>
          </a:p>
        </p:txBody>
      </p:sp>
      <p:sp>
        <p:nvSpPr>
          <p:cNvPr id="6" name="Oval 5"/>
          <p:cNvSpPr/>
          <p:nvPr/>
        </p:nvSpPr>
        <p:spPr>
          <a:xfrm>
            <a:off x="8800919" y="3701266"/>
            <a:ext cx="2873229" cy="266070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Transparent Decision-making</a:t>
            </a:r>
            <a:endParaRPr lang="en-CA" sz="2000" b="1" dirty="0"/>
          </a:p>
        </p:txBody>
      </p:sp>
      <p:sp>
        <p:nvSpPr>
          <p:cNvPr id="7" name="Oval 6"/>
          <p:cNvSpPr/>
          <p:nvPr/>
        </p:nvSpPr>
        <p:spPr>
          <a:xfrm>
            <a:off x="709123" y="1574733"/>
            <a:ext cx="2053905" cy="202269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Evidence Based</a:t>
            </a:r>
            <a:endParaRPr lang="en-CA" sz="2000" b="1" dirty="0"/>
          </a:p>
        </p:txBody>
      </p:sp>
      <p:sp>
        <p:nvSpPr>
          <p:cNvPr id="8" name="Oval 7"/>
          <p:cNvSpPr/>
          <p:nvPr/>
        </p:nvSpPr>
        <p:spPr>
          <a:xfrm>
            <a:off x="1445702" y="4371533"/>
            <a:ext cx="2547458" cy="23061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Community Input</a:t>
            </a:r>
            <a:endParaRPr lang="en-CA" sz="2000" b="1" dirty="0"/>
          </a:p>
        </p:txBody>
      </p:sp>
      <p:sp>
        <p:nvSpPr>
          <p:cNvPr id="9" name="Oval 8"/>
          <p:cNvSpPr/>
          <p:nvPr/>
        </p:nvSpPr>
        <p:spPr>
          <a:xfrm>
            <a:off x="9620243" y="833478"/>
            <a:ext cx="2053905" cy="202269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Peer Review</a:t>
            </a:r>
            <a:endParaRPr lang="en-CA" sz="2000" b="1" dirty="0"/>
          </a:p>
        </p:txBody>
      </p:sp>
      <p:sp>
        <p:nvSpPr>
          <p:cNvPr id="10" name="Oval 9"/>
          <p:cNvSpPr/>
          <p:nvPr/>
        </p:nvSpPr>
        <p:spPr>
          <a:xfrm>
            <a:off x="5922629" y="436948"/>
            <a:ext cx="2680258" cy="251667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Reproducible</a:t>
            </a:r>
            <a:endParaRPr lang="en-CA" sz="2000" b="1" dirty="0"/>
          </a:p>
        </p:txBody>
      </p:sp>
      <p:sp>
        <p:nvSpPr>
          <p:cNvPr id="11" name="Oval 10"/>
          <p:cNvSpPr/>
          <p:nvPr/>
        </p:nvSpPr>
        <p:spPr>
          <a:xfrm>
            <a:off x="5922629" y="4240127"/>
            <a:ext cx="2053905" cy="202269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Well Defined Matrix</a:t>
            </a:r>
            <a:endParaRPr lang="en-CA" sz="2000" b="1" dirty="0"/>
          </a:p>
        </p:txBody>
      </p:sp>
      <p:cxnSp>
        <p:nvCxnSpPr>
          <p:cNvPr id="17" name="Curved Connector 16"/>
          <p:cNvCxnSpPr>
            <a:endCxn id="2" idx="7"/>
          </p:cNvCxnSpPr>
          <p:nvPr/>
        </p:nvCxnSpPr>
        <p:spPr>
          <a:xfrm rot="10800000" flipV="1">
            <a:off x="5412683" y="1904300"/>
            <a:ext cx="509947" cy="501943"/>
          </a:xfrm>
          <a:prstGeom prst="curvedConnector2">
            <a:avLst/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V="1">
            <a:off x="4934384" y="4288805"/>
            <a:ext cx="1036925" cy="939569"/>
          </a:xfrm>
          <a:prstGeom prst="curvedConnector3">
            <a:avLst>
              <a:gd name="adj1" fmla="val 50000"/>
            </a:avLst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0"/>
          </p:cNvCxnSpPr>
          <p:nvPr/>
        </p:nvCxnSpPr>
        <p:spPr>
          <a:xfrm rot="16200000" flipV="1">
            <a:off x="8682077" y="2145809"/>
            <a:ext cx="1045376" cy="2065538"/>
          </a:xfrm>
          <a:prstGeom prst="curvedConnector2">
            <a:avLst/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>
            <a:off x="8316141" y="968195"/>
            <a:ext cx="1304103" cy="694350"/>
          </a:xfrm>
          <a:prstGeom prst="curvedConnector3">
            <a:avLst>
              <a:gd name="adj1" fmla="val 50000"/>
            </a:avLst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 flipH="1" flipV="1">
            <a:off x="10234820" y="2825649"/>
            <a:ext cx="1043146" cy="708088"/>
          </a:xfrm>
          <a:prstGeom prst="curvedConnector3">
            <a:avLst>
              <a:gd name="adj1" fmla="val 50000"/>
            </a:avLst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6729701" y="2989378"/>
            <a:ext cx="1460987" cy="1093974"/>
          </a:xfrm>
          <a:prstGeom prst="curvedConnector3">
            <a:avLst>
              <a:gd name="adj1" fmla="val 50000"/>
            </a:avLst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0800000" flipV="1">
            <a:off x="7262759" y="5410898"/>
            <a:ext cx="1538161" cy="851919"/>
          </a:xfrm>
          <a:prstGeom prst="curvedConnector3">
            <a:avLst>
              <a:gd name="adj1" fmla="val 50000"/>
            </a:avLst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16200000" flipV="1">
            <a:off x="2283459" y="3510919"/>
            <a:ext cx="1036925" cy="939569"/>
          </a:xfrm>
          <a:prstGeom prst="curvedConnector3">
            <a:avLst>
              <a:gd name="adj1" fmla="val 50000"/>
            </a:avLst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6200000" flipV="1">
            <a:off x="2888222" y="1747223"/>
            <a:ext cx="395037" cy="984685"/>
          </a:xfrm>
          <a:prstGeom prst="curvedConnector2">
            <a:avLst/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5400000">
            <a:off x="3767308" y="4527044"/>
            <a:ext cx="1283790" cy="816685"/>
          </a:xfrm>
          <a:prstGeom prst="curvedConnector3">
            <a:avLst>
              <a:gd name="adj1" fmla="val 50000"/>
            </a:avLst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396611" y="1597169"/>
            <a:ext cx="10264086" cy="5115949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" pitchFamily="18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209799" y="485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/>
            <a:r>
              <a:rPr lang="en-CA" altLang="en-US" sz="4200" dirty="0">
                <a:solidFill>
                  <a:srgbClr val="002060"/>
                </a:solidFill>
                <a:latin typeface="Arial" panose="020B0604020202020204" pitchFamily="34" charset="0"/>
              </a:rPr>
              <a:t>HIA Evaluation </a:t>
            </a:r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Matrix</a:t>
            </a:r>
            <a:endParaRPr lang="en-US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79" y="1909487"/>
            <a:ext cx="9982750" cy="44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786" y="838364"/>
            <a:ext cx="10472695" cy="56810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57786" y="6519446"/>
            <a:ext cx="1047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= high; M = medium; L = low; U = unlikely; P = possible; R = probable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29987" y="0"/>
            <a:ext cx="7586119" cy="8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Decision Making Framework</a:t>
            </a:r>
            <a:endParaRPr lang="en-US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185" y="2357306"/>
            <a:ext cx="10104903" cy="32707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15185" y="404898"/>
            <a:ext cx="10607840" cy="8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r>
              <a:rPr lang="en-CA" altLang="en-US" sz="4200" dirty="0" smtClean="0">
                <a:solidFill>
                  <a:srgbClr val="002060"/>
                </a:solidFill>
                <a:latin typeface="Arial" panose="020B0604020202020204" pitchFamily="34" charset="0"/>
              </a:rPr>
              <a:t>How does it work? (Example: Noise)</a:t>
            </a:r>
            <a:endParaRPr lang="en-US" altLang="en-US" sz="4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58708" b="25641"/>
          <a:stretch/>
        </p:blipFill>
        <p:spPr>
          <a:xfrm>
            <a:off x="1841020" y="2821788"/>
            <a:ext cx="9841837" cy="595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31635" b="58963"/>
          <a:stretch/>
        </p:blipFill>
        <p:spPr>
          <a:xfrm>
            <a:off x="1841020" y="2464003"/>
            <a:ext cx="9841837" cy="357785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715185" y="1263873"/>
            <a:ext cx="973384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altLang="en-US" sz="2000" b="0" dirty="0" smtClean="0">
                <a:latin typeface="Arial" panose="020B0604020202020204" pitchFamily="34" charset="0"/>
              </a:rPr>
              <a:t>After conducting a thorough evidence-based assessment using available noise data and noise/health thresholds from the literature and reputable international agencies, noise impacts (pipeline construction phase) were classified as:</a:t>
            </a:r>
          </a:p>
          <a:p>
            <a:pPr marL="0" indent="0">
              <a:spcBef>
                <a:spcPct val="20000"/>
              </a:spcBef>
            </a:pPr>
            <a:endParaRPr lang="en-US" altLang="en-US" sz="2000" b="0" dirty="0"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altLang="en-US" sz="2000" b="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altLang="en-US" sz="2000" b="0" dirty="0"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altLang="en-US" sz="2000" b="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altLang="en-US" sz="2000" b="0" dirty="0"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altLang="en-US" sz="2000" b="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altLang="en-US" sz="2000" b="0" dirty="0"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altLang="en-US" sz="2000" b="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altLang="en-US" sz="2000" b="0" dirty="0"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altLang="en-US" sz="2000" b="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r>
              <a:rPr lang="en-US" altLang="en-US" sz="2000" b="0" dirty="0" smtClean="0">
                <a:latin typeface="Arial" panose="020B0604020202020204" pitchFamily="34" charset="0"/>
              </a:rPr>
              <a:t>Then use the decision-making framework to determine the ‘post-mitigation’ health effect (i.e., positive, negative, neutral)</a:t>
            </a:r>
            <a:endParaRPr lang="en-US" altLang="en-US" sz="2000" b="0" dirty="0"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26073" b="59033"/>
          <a:stretch/>
        </p:blipFill>
        <p:spPr>
          <a:xfrm>
            <a:off x="1832817" y="3832727"/>
            <a:ext cx="9850040" cy="570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b="91923"/>
          <a:stretch/>
        </p:blipFill>
        <p:spPr>
          <a:xfrm>
            <a:off x="1832817" y="3526085"/>
            <a:ext cx="9850040" cy="309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55871" b="28521"/>
          <a:stretch/>
        </p:blipFill>
        <p:spPr>
          <a:xfrm>
            <a:off x="1841021" y="4535988"/>
            <a:ext cx="9850040" cy="606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91089"/>
          <a:stretch/>
        </p:blipFill>
        <p:spPr>
          <a:xfrm>
            <a:off x="1841021" y="5140361"/>
            <a:ext cx="9850040" cy="3462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8"/>
          <a:stretch/>
        </p:blipFill>
        <p:spPr>
          <a:xfrm>
            <a:off x="11135412" y="32369"/>
            <a:ext cx="998291" cy="21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4822</TotalTime>
  <Words>401</Words>
  <Application>Microsoft Office PowerPoint</Application>
  <PresentationFormat>Widescreen</PresentationFormat>
  <Paragraphs>72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</vt:lpstr>
      <vt:lpstr>Wingdings</vt:lpstr>
      <vt:lpstr>Wingdings 3</vt:lpstr>
      <vt:lpstr>Wisp</vt:lpstr>
      <vt:lpstr>HIA Methodology for an Oil Drilling and Development Project in California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Impact Assessment</dc:title>
  <dc:creator>Lindsay McCallum</dc:creator>
  <cp:lastModifiedBy>Lindsay</cp:lastModifiedBy>
  <cp:revision>180</cp:revision>
  <dcterms:created xsi:type="dcterms:W3CDTF">2014-03-08T19:48:20Z</dcterms:created>
  <dcterms:modified xsi:type="dcterms:W3CDTF">2015-05-28T13:34:31Z</dcterms:modified>
</cp:coreProperties>
</file>