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  <p:sldMasterId id="2147483747" r:id="rId2"/>
  </p:sldMasterIdLst>
  <p:notesMasterIdLst>
    <p:notesMasterId r:id="rId45"/>
  </p:notesMasterIdLst>
  <p:handoutMasterIdLst>
    <p:handoutMasterId r:id="rId46"/>
  </p:handoutMasterIdLst>
  <p:sldIdLst>
    <p:sldId id="348" r:id="rId3"/>
    <p:sldId id="326" r:id="rId4"/>
    <p:sldId id="334" r:id="rId5"/>
    <p:sldId id="328" r:id="rId6"/>
    <p:sldId id="329" r:id="rId7"/>
    <p:sldId id="330" r:id="rId8"/>
    <p:sldId id="335" r:id="rId9"/>
    <p:sldId id="388" r:id="rId10"/>
    <p:sldId id="258" r:id="rId11"/>
    <p:sldId id="363" r:id="rId12"/>
    <p:sldId id="279" r:id="rId13"/>
    <p:sldId id="337" r:id="rId14"/>
    <p:sldId id="385" r:id="rId15"/>
    <p:sldId id="261" r:id="rId16"/>
    <p:sldId id="365" r:id="rId17"/>
    <p:sldId id="364" r:id="rId18"/>
    <p:sldId id="370" r:id="rId19"/>
    <p:sldId id="367" r:id="rId20"/>
    <p:sldId id="353" r:id="rId21"/>
    <p:sldId id="372" r:id="rId22"/>
    <p:sldId id="375" r:id="rId23"/>
    <p:sldId id="380" r:id="rId24"/>
    <p:sldId id="381" r:id="rId25"/>
    <p:sldId id="374" r:id="rId26"/>
    <p:sldId id="378" r:id="rId27"/>
    <p:sldId id="377" r:id="rId28"/>
    <p:sldId id="390" r:id="rId29"/>
    <p:sldId id="392" r:id="rId30"/>
    <p:sldId id="401" r:id="rId31"/>
    <p:sldId id="398" r:id="rId32"/>
    <p:sldId id="403" r:id="rId33"/>
    <p:sldId id="394" r:id="rId34"/>
    <p:sldId id="406" r:id="rId35"/>
    <p:sldId id="399" r:id="rId36"/>
    <p:sldId id="402" r:id="rId37"/>
    <p:sldId id="400" r:id="rId38"/>
    <p:sldId id="387" r:id="rId39"/>
    <p:sldId id="391" r:id="rId40"/>
    <p:sldId id="404" r:id="rId41"/>
    <p:sldId id="359" r:id="rId42"/>
    <p:sldId id="361" r:id="rId43"/>
    <p:sldId id="34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odus, Justicia" initials="RJ" lastIdx="1" clrIdx="0">
    <p:extLst>
      <p:ext uri="{19B8F6BF-5375-455C-9EA6-DF929625EA0E}">
        <p15:presenceInfo xmlns:p15="http://schemas.microsoft.com/office/powerpoint/2012/main" userId="S-1-5-21-1339303556-449845944-1601390327-38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388F00"/>
    <a:srgbClr val="76C102"/>
    <a:srgbClr val="85AEFF"/>
    <a:srgbClr val="6699FF"/>
    <a:srgbClr val="99CCFF"/>
    <a:srgbClr val="6EB302"/>
    <a:srgbClr val="26A808"/>
    <a:srgbClr val="77C206"/>
    <a:srgbClr val="4FD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324" autoAdjust="0"/>
  </p:normalViewPr>
  <p:slideViewPr>
    <p:cSldViewPr>
      <p:cViewPr varScale="1">
        <p:scale>
          <a:sx n="82" d="100"/>
          <a:sy n="82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27A4D-2C4C-476A-8439-FD14725147F1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D597E8FE-12E9-4B8E-8002-75D07C6F5296}">
      <dgm:prSet phldrT="[Text]"/>
      <dgm:spPr/>
      <dgm:t>
        <a:bodyPr/>
        <a:lstStyle/>
        <a:p>
          <a:r>
            <a:rPr lang="en-US" dirty="0" smtClean="0"/>
            <a:t>HIA Process Evaluation</a:t>
          </a:r>
          <a:endParaRPr lang="en-US" dirty="0"/>
        </a:p>
      </dgm:t>
    </dgm:pt>
    <dgm:pt modelId="{03236B62-D0C3-43A4-BBEA-0A80F66B0A90}" type="parTrans" cxnId="{39812620-44DE-4865-BC72-B4D308B3D015}">
      <dgm:prSet/>
      <dgm:spPr/>
      <dgm:t>
        <a:bodyPr/>
        <a:lstStyle/>
        <a:p>
          <a:endParaRPr lang="en-US"/>
        </a:p>
      </dgm:t>
    </dgm:pt>
    <dgm:pt modelId="{AC6064E1-83E4-4CEC-9FEC-4BE11E506D97}" type="sibTrans" cxnId="{39812620-44DE-4865-BC72-B4D308B3D015}">
      <dgm:prSet/>
      <dgm:spPr/>
      <dgm:t>
        <a:bodyPr/>
        <a:lstStyle/>
        <a:p>
          <a:endParaRPr lang="en-US"/>
        </a:p>
      </dgm:t>
    </dgm:pt>
    <dgm:pt modelId="{D87184B0-FD31-4F8C-9D3C-FD4D5E8FDA7E}">
      <dgm:prSet phldrT="[Text]"/>
      <dgm:spPr/>
      <dgm:t>
        <a:bodyPr/>
        <a:lstStyle/>
        <a:p>
          <a:r>
            <a:rPr lang="en-US" dirty="0" smtClean="0"/>
            <a:t>HIA Impact Evaluation</a:t>
          </a:r>
          <a:endParaRPr lang="en-US" dirty="0"/>
        </a:p>
      </dgm:t>
    </dgm:pt>
    <dgm:pt modelId="{67244588-9669-4FD9-9CC2-86F8F023C7CC}" type="parTrans" cxnId="{FFA15FE3-024C-4ED0-8A23-A8D2893EE6C7}">
      <dgm:prSet/>
      <dgm:spPr/>
      <dgm:t>
        <a:bodyPr/>
        <a:lstStyle/>
        <a:p>
          <a:endParaRPr lang="en-US"/>
        </a:p>
      </dgm:t>
    </dgm:pt>
    <dgm:pt modelId="{7FEEDA4A-E1EF-4E25-B4C2-3196173DC1C0}" type="sibTrans" cxnId="{FFA15FE3-024C-4ED0-8A23-A8D2893EE6C7}">
      <dgm:prSet/>
      <dgm:spPr/>
      <dgm:t>
        <a:bodyPr/>
        <a:lstStyle/>
        <a:p>
          <a:endParaRPr lang="en-US"/>
        </a:p>
      </dgm:t>
    </dgm:pt>
    <dgm:pt modelId="{F2F7E60D-73F4-448B-9C53-96D5CF62DCE8}">
      <dgm:prSet phldrT="[Text]"/>
      <dgm:spPr/>
      <dgm:t>
        <a:bodyPr/>
        <a:lstStyle/>
        <a:p>
          <a:r>
            <a:rPr lang="en-US" dirty="0" smtClean="0"/>
            <a:t>HIA Outcome Evaluation</a:t>
          </a:r>
          <a:endParaRPr lang="en-US" dirty="0"/>
        </a:p>
      </dgm:t>
    </dgm:pt>
    <dgm:pt modelId="{23C3D13C-EBD4-44DA-821E-ABC97C292FD4}" type="parTrans" cxnId="{6E2FBBC7-F866-417D-9D18-927823F622D7}">
      <dgm:prSet/>
      <dgm:spPr/>
      <dgm:t>
        <a:bodyPr/>
        <a:lstStyle/>
        <a:p>
          <a:endParaRPr lang="en-US"/>
        </a:p>
      </dgm:t>
    </dgm:pt>
    <dgm:pt modelId="{3BA2DFBD-0D17-44CC-8668-C89895CB0466}" type="sibTrans" cxnId="{6E2FBBC7-F866-417D-9D18-927823F622D7}">
      <dgm:prSet/>
      <dgm:spPr/>
      <dgm:t>
        <a:bodyPr/>
        <a:lstStyle/>
        <a:p>
          <a:endParaRPr lang="en-US"/>
        </a:p>
      </dgm:t>
    </dgm:pt>
    <dgm:pt modelId="{723E4B7B-1EE4-2442-B02F-0CCD825D62FF}">
      <dgm:prSet/>
      <dgm:spPr/>
      <dgm:t>
        <a:bodyPr/>
        <a:lstStyle/>
        <a:p>
          <a:r>
            <a:rPr lang="en-US" dirty="0" smtClean="0"/>
            <a:t>Final decision informed by HIA</a:t>
          </a:r>
          <a:endParaRPr lang="en-US" dirty="0"/>
        </a:p>
      </dgm:t>
    </dgm:pt>
    <dgm:pt modelId="{7222DCA9-426D-434C-86FD-EBFB0A696B34}" type="parTrans" cxnId="{A801B226-9D44-0840-A18C-EAEE8703FC55}">
      <dgm:prSet/>
      <dgm:spPr/>
      <dgm:t>
        <a:bodyPr/>
        <a:lstStyle/>
        <a:p>
          <a:endParaRPr lang="en-US"/>
        </a:p>
      </dgm:t>
    </dgm:pt>
    <dgm:pt modelId="{97536744-CECD-3146-9FDD-8D760D864D39}" type="sibTrans" cxnId="{A801B226-9D44-0840-A18C-EAEE8703FC55}">
      <dgm:prSet/>
      <dgm:spPr/>
      <dgm:t>
        <a:bodyPr/>
        <a:lstStyle/>
        <a:p>
          <a:endParaRPr lang="en-US"/>
        </a:p>
      </dgm:t>
    </dgm:pt>
    <dgm:pt modelId="{52115DCA-4D8A-41AE-A032-216DFB6C8E86}" type="pres">
      <dgm:prSet presAssocID="{7F327A4D-2C4C-476A-8439-FD14725147F1}" presName="Name0" presStyleCnt="0">
        <dgm:presLayoutVars>
          <dgm:dir/>
          <dgm:resizeHandles val="exact"/>
        </dgm:presLayoutVars>
      </dgm:prSet>
      <dgm:spPr/>
    </dgm:pt>
    <dgm:pt modelId="{84803209-79B4-4F60-B28F-CA60AE63E190}" type="pres">
      <dgm:prSet presAssocID="{7F327A4D-2C4C-476A-8439-FD14725147F1}" presName="arrow" presStyleLbl="bgShp" presStyleIdx="0" presStyleCnt="1"/>
      <dgm:spPr>
        <a:solidFill>
          <a:schemeClr val="accent3">
            <a:lumMod val="75000"/>
          </a:schemeClr>
        </a:solidFill>
      </dgm:spPr>
    </dgm:pt>
    <dgm:pt modelId="{AFCCCDF2-79E1-44E9-BBA6-03253861E4CF}" type="pres">
      <dgm:prSet presAssocID="{7F327A4D-2C4C-476A-8439-FD14725147F1}" presName="points" presStyleCnt="0"/>
      <dgm:spPr/>
    </dgm:pt>
    <dgm:pt modelId="{7E5C06A0-ECD2-42D0-BCB1-37DB7730B64A}" type="pres">
      <dgm:prSet presAssocID="{D597E8FE-12E9-4B8E-8002-75D07C6F5296}" presName="compositeA" presStyleCnt="0"/>
      <dgm:spPr/>
    </dgm:pt>
    <dgm:pt modelId="{37038544-B53A-4655-AADD-3CE2906A767E}" type="pres">
      <dgm:prSet presAssocID="{D597E8FE-12E9-4B8E-8002-75D07C6F529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349A-B1AE-4417-8443-4FE193148CFC}" type="pres">
      <dgm:prSet presAssocID="{D597E8FE-12E9-4B8E-8002-75D07C6F5296}" presName="circleA" presStyleLbl="node1" presStyleIdx="0" presStyleCnt="4"/>
      <dgm:spPr/>
    </dgm:pt>
    <dgm:pt modelId="{F9C2544D-533C-4A68-A641-2AE4E0E7BC1A}" type="pres">
      <dgm:prSet presAssocID="{D597E8FE-12E9-4B8E-8002-75D07C6F5296}" presName="spaceA" presStyleCnt="0"/>
      <dgm:spPr/>
    </dgm:pt>
    <dgm:pt modelId="{58DC7DB0-0397-41BE-8ABB-ABFB4D8F71FA}" type="pres">
      <dgm:prSet presAssocID="{AC6064E1-83E4-4CEC-9FEC-4BE11E506D97}" presName="space" presStyleCnt="0"/>
      <dgm:spPr/>
    </dgm:pt>
    <dgm:pt modelId="{E802ED19-5B15-6B44-92A9-B6590BBBE0D8}" type="pres">
      <dgm:prSet presAssocID="{723E4B7B-1EE4-2442-B02F-0CCD825D62FF}" presName="compositeB" presStyleCnt="0"/>
      <dgm:spPr/>
    </dgm:pt>
    <dgm:pt modelId="{1EF4727B-B297-EE41-9BF5-F36BFE2343BB}" type="pres">
      <dgm:prSet presAssocID="{723E4B7B-1EE4-2442-B02F-0CCD825D62FF}" presName="textB" presStyleLbl="revTx" presStyleIdx="1" presStyleCnt="4" custScaleX="126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76AA-85A1-684D-8A85-274DED12849A}" type="pres">
      <dgm:prSet presAssocID="{723E4B7B-1EE4-2442-B02F-0CCD825D62FF}" presName="circleB" presStyleLbl="node1" presStyleIdx="1" presStyleCnt="4"/>
      <dgm:spPr/>
    </dgm:pt>
    <dgm:pt modelId="{0DC74408-F909-544E-A5B3-852059885AE1}" type="pres">
      <dgm:prSet presAssocID="{723E4B7B-1EE4-2442-B02F-0CCD825D62FF}" presName="spaceB" presStyleCnt="0"/>
      <dgm:spPr/>
    </dgm:pt>
    <dgm:pt modelId="{FCA1AA99-DDC8-6941-B7BB-B8AD0A0F7AF5}" type="pres">
      <dgm:prSet presAssocID="{97536744-CECD-3146-9FDD-8D760D864D39}" presName="space" presStyleCnt="0"/>
      <dgm:spPr/>
    </dgm:pt>
    <dgm:pt modelId="{5F54DAD5-C4FB-1C4C-9F99-1F676BC9F95B}" type="pres">
      <dgm:prSet presAssocID="{D87184B0-FD31-4F8C-9D3C-FD4D5E8FDA7E}" presName="compositeA" presStyleCnt="0"/>
      <dgm:spPr/>
    </dgm:pt>
    <dgm:pt modelId="{8A1C644C-4342-4B46-BEC3-86196E8CAEF6}" type="pres">
      <dgm:prSet presAssocID="{D87184B0-FD31-4F8C-9D3C-FD4D5E8FDA7E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ABD17-2FC2-9749-9FCC-473C0C791571}" type="pres">
      <dgm:prSet presAssocID="{D87184B0-FD31-4F8C-9D3C-FD4D5E8FDA7E}" presName="circleA" presStyleLbl="node1" presStyleIdx="2" presStyleCnt="4"/>
      <dgm:spPr/>
    </dgm:pt>
    <dgm:pt modelId="{9FADA7E3-B3D9-604A-B5BE-30BE0967D314}" type="pres">
      <dgm:prSet presAssocID="{D87184B0-FD31-4F8C-9D3C-FD4D5E8FDA7E}" presName="spaceA" presStyleCnt="0"/>
      <dgm:spPr/>
    </dgm:pt>
    <dgm:pt modelId="{85FF18D9-D969-40ED-9CDF-B00C6150714F}" type="pres">
      <dgm:prSet presAssocID="{7FEEDA4A-E1EF-4E25-B4C2-3196173DC1C0}" presName="space" presStyleCnt="0"/>
      <dgm:spPr/>
    </dgm:pt>
    <dgm:pt modelId="{5968A647-845A-D04F-A3C9-D85D346250E8}" type="pres">
      <dgm:prSet presAssocID="{F2F7E60D-73F4-448B-9C53-96D5CF62DCE8}" presName="compositeB" presStyleCnt="0"/>
      <dgm:spPr/>
    </dgm:pt>
    <dgm:pt modelId="{37467A90-01B2-3A4E-8E1C-7EBB198EC063}" type="pres">
      <dgm:prSet presAssocID="{F2F7E60D-73F4-448B-9C53-96D5CF62DCE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74CC4-3985-244E-8298-197D51B556F8}" type="pres">
      <dgm:prSet presAssocID="{F2F7E60D-73F4-448B-9C53-96D5CF62DCE8}" presName="circleB" presStyleLbl="node1" presStyleIdx="3" presStyleCnt="4"/>
      <dgm:spPr/>
    </dgm:pt>
    <dgm:pt modelId="{C87C841F-3385-0C4E-BFE0-789E82D96ED4}" type="pres">
      <dgm:prSet presAssocID="{F2F7E60D-73F4-448B-9C53-96D5CF62DCE8}" presName="spaceB" presStyleCnt="0"/>
      <dgm:spPr/>
    </dgm:pt>
  </dgm:ptLst>
  <dgm:cxnLst>
    <dgm:cxn modelId="{E094CD77-2921-4DB2-B17B-EAC024452FE6}" type="presOf" srcId="{D87184B0-FD31-4F8C-9D3C-FD4D5E8FDA7E}" destId="{8A1C644C-4342-4B46-BEC3-86196E8CAEF6}" srcOrd="0" destOrd="0" presId="urn:microsoft.com/office/officeart/2005/8/layout/hProcess11"/>
    <dgm:cxn modelId="{17397521-6853-4E99-925A-B504AB4EC23C}" type="presOf" srcId="{723E4B7B-1EE4-2442-B02F-0CCD825D62FF}" destId="{1EF4727B-B297-EE41-9BF5-F36BFE2343BB}" srcOrd="0" destOrd="0" presId="urn:microsoft.com/office/officeart/2005/8/layout/hProcess11"/>
    <dgm:cxn modelId="{39812620-44DE-4865-BC72-B4D308B3D015}" srcId="{7F327A4D-2C4C-476A-8439-FD14725147F1}" destId="{D597E8FE-12E9-4B8E-8002-75D07C6F5296}" srcOrd="0" destOrd="0" parTransId="{03236B62-D0C3-43A4-BBEA-0A80F66B0A90}" sibTransId="{AC6064E1-83E4-4CEC-9FEC-4BE11E506D97}"/>
    <dgm:cxn modelId="{FFA15FE3-024C-4ED0-8A23-A8D2893EE6C7}" srcId="{7F327A4D-2C4C-476A-8439-FD14725147F1}" destId="{D87184B0-FD31-4F8C-9D3C-FD4D5E8FDA7E}" srcOrd="2" destOrd="0" parTransId="{67244588-9669-4FD9-9CC2-86F8F023C7CC}" sibTransId="{7FEEDA4A-E1EF-4E25-B4C2-3196173DC1C0}"/>
    <dgm:cxn modelId="{A801B226-9D44-0840-A18C-EAEE8703FC55}" srcId="{7F327A4D-2C4C-476A-8439-FD14725147F1}" destId="{723E4B7B-1EE4-2442-B02F-0CCD825D62FF}" srcOrd="1" destOrd="0" parTransId="{7222DCA9-426D-434C-86FD-EBFB0A696B34}" sibTransId="{97536744-CECD-3146-9FDD-8D760D864D39}"/>
    <dgm:cxn modelId="{BE320A50-A378-48BD-9B0B-D2EB66FE4752}" type="presOf" srcId="{D597E8FE-12E9-4B8E-8002-75D07C6F5296}" destId="{37038544-B53A-4655-AADD-3CE2906A767E}" srcOrd="0" destOrd="0" presId="urn:microsoft.com/office/officeart/2005/8/layout/hProcess11"/>
    <dgm:cxn modelId="{6E2FBBC7-F866-417D-9D18-927823F622D7}" srcId="{7F327A4D-2C4C-476A-8439-FD14725147F1}" destId="{F2F7E60D-73F4-448B-9C53-96D5CF62DCE8}" srcOrd="3" destOrd="0" parTransId="{23C3D13C-EBD4-44DA-821E-ABC97C292FD4}" sibTransId="{3BA2DFBD-0D17-44CC-8668-C89895CB0466}"/>
    <dgm:cxn modelId="{D7C31FDE-4F0D-43CF-8578-626E2D13797F}" type="presOf" srcId="{F2F7E60D-73F4-448B-9C53-96D5CF62DCE8}" destId="{37467A90-01B2-3A4E-8E1C-7EBB198EC063}" srcOrd="0" destOrd="0" presId="urn:microsoft.com/office/officeart/2005/8/layout/hProcess11"/>
    <dgm:cxn modelId="{558D03CC-3D48-4361-8F2F-CE573724E099}" type="presOf" srcId="{7F327A4D-2C4C-476A-8439-FD14725147F1}" destId="{52115DCA-4D8A-41AE-A032-216DFB6C8E86}" srcOrd="0" destOrd="0" presId="urn:microsoft.com/office/officeart/2005/8/layout/hProcess11"/>
    <dgm:cxn modelId="{B7DFA4FB-40F3-4A1A-81A2-B715C1BEFF44}" type="presParOf" srcId="{52115DCA-4D8A-41AE-A032-216DFB6C8E86}" destId="{84803209-79B4-4F60-B28F-CA60AE63E190}" srcOrd="0" destOrd="0" presId="urn:microsoft.com/office/officeart/2005/8/layout/hProcess11"/>
    <dgm:cxn modelId="{E2707C0C-58EA-4A60-9303-3372A9C82259}" type="presParOf" srcId="{52115DCA-4D8A-41AE-A032-216DFB6C8E86}" destId="{AFCCCDF2-79E1-44E9-BBA6-03253861E4CF}" srcOrd="1" destOrd="0" presId="urn:microsoft.com/office/officeart/2005/8/layout/hProcess11"/>
    <dgm:cxn modelId="{900193B5-A955-43DE-9A5D-759204038B92}" type="presParOf" srcId="{AFCCCDF2-79E1-44E9-BBA6-03253861E4CF}" destId="{7E5C06A0-ECD2-42D0-BCB1-37DB7730B64A}" srcOrd="0" destOrd="0" presId="urn:microsoft.com/office/officeart/2005/8/layout/hProcess11"/>
    <dgm:cxn modelId="{C390D871-2A7E-45E7-A88F-9C8200CFEF18}" type="presParOf" srcId="{7E5C06A0-ECD2-42D0-BCB1-37DB7730B64A}" destId="{37038544-B53A-4655-AADD-3CE2906A767E}" srcOrd="0" destOrd="0" presId="urn:microsoft.com/office/officeart/2005/8/layout/hProcess11"/>
    <dgm:cxn modelId="{EA7C2F65-AC6A-411D-80C5-A646FED69686}" type="presParOf" srcId="{7E5C06A0-ECD2-42D0-BCB1-37DB7730B64A}" destId="{0233349A-B1AE-4417-8443-4FE193148CFC}" srcOrd="1" destOrd="0" presId="urn:microsoft.com/office/officeart/2005/8/layout/hProcess11"/>
    <dgm:cxn modelId="{016B8CCB-B25F-49DF-BF55-7B6C13370956}" type="presParOf" srcId="{7E5C06A0-ECD2-42D0-BCB1-37DB7730B64A}" destId="{F9C2544D-533C-4A68-A641-2AE4E0E7BC1A}" srcOrd="2" destOrd="0" presId="urn:microsoft.com/office/officeart/2005/8/layout/hProcess11"/>
    <dgm:cxn modelId="{504D3895-5105-4C3F-AD60-6448F4691DF8}" type="presParOf" srcId="{AFCCCDF2-79E1-44E9-BBA6-03253861E4CF}" destId="{58DC7DB0-0397-41BE-8ABB-ABFB4D8F71FA}" srcOrd="1" destOrd="0" presId="urn:microsoft.com/office/officeart/2005/8/layout/hProcess11"/>
    <dgm:cxn modelId="{B2AE01A5-E9CF-4693-89D1-BF2ED1BA936F}" type="presParOf" srcId="{AFCCCDF2-79E1-44E9-BBA6-03253861E4CF}" destId="{E802ED19-5B15-6B44-92A9-B6590BBBE0D8}" srcOrd="2" destOrd="0" presId="urn:microsoft.com/office/officeart/2005/8/layout/hProcess11"/>
    <dgm:cxn modelId="{2E79EE99-E5C0-426F-A5BA-179E16D7C189}" type="presParOf" srcId="{E802ED19-5B15-6B44-92A9-B6590BBBE0D8}" destId="{1EF4727B-B297-EE41-9BF5-F36BFE2343BB}" srcOrd="0" destOrd="0" presId="urn:microsoft.com/office/officeart/2005/8/layout/hProcess11"/>
    <dgm:cxn modelId="{1F9C0BB5-F8D8-4999-8A33-FA8B59EC5F7F}" type="presParOf" srcId="{E802ED19-5B15-6B44-92A9-B6590BBBE0D8}" destId="{AA8E76AA-85A1-684D-8A85-274DED12849A}" srcOrd="1" destOrd="0" presId="urn:microsoft.com/office/officeart/2005/8/layout/hProcess11"/>
    <dgm:cxn modelId="{A3AA6195-1BD0-4D6A-A24F-E261495EF011}" type="presParOf" srcId="{E802ED19-5B15-6B44-92A9-B6590BBBE0D8}" destId="{0DC74408-F909-544E-A5B3-852059885AE1}" srcOrd="2" destOrd="0" presId="urn:microsoft.com/office/officeart/2005/8/layout/hProcess11"/>
    <dgm:cxn modelId="{25CB1B1C-07C1-4CD2-8A5A-25526FD34F9B}" type="presParOf" srcId="{AFCCCDF2-79E1-44E9-BBA6-03253861E4CF}" destId="{FCA1AA99-DDC8-6941-B7BB-B8AD0A0F7AF5}" srcOrd="3" destOrd="0" presId="urn:microsoft.com/office/officeart/2005/8/layout/hProcess11"/>
    <dgm:cxn modelId="{845BD425-74E9-449A-A1BA-683B91973E87}" type="presParOf" srcId="{AFCCCDF2-79E1-44E9-BBA6-03253861E4CF}" destId="{5F54DAD5-C4FB-1C4C-9F99-1F676BC9F95B}" srcOrd="4" destOrd="0" presId="urn:microsoft.com/office/officeart/2005/8/layout/hProcess11"/>
    <dgm:cxn modelId="{586E8C93-7B37-46B6-A1F4-53DBE7E5D214}" type="presParOf" srcId="{5F54DAD5-C4FB-1C4C-9F99-1F676BC9F95B}" destId="{8A1C644C-4342-4B46-BEC3-86196E8CAEF6}" srcOrd="0" destOrd="0" presId="urn:microsoft.com/office/officeart/2005/8/layout/hProcess11"/>
    <dgm:cxn modelId="{959CAA52-368C-445F-8B0B-BD2A13567136}" type="presParOf" srcId="{5F54DAD5-C4FB-1C4C-9F99-1F676BC9F95B}" destId="{61DABD17-2FC2-9749-9FCC-473C0C791571}" srcOrd="1" destOrd="0" presId="urn:microsoft.com/office/officeart/2005/8/layout/hProcess11"/>
    <dgm:cxn modelId="{C2434363-EA99-40D9-8B7E-69503DA2D06D}" type="presParOf" srcId="{5F54DAD5-C4FB-1C4C-9F99-1F676BC9F95B}" destId="{9FADA7E3-B3D9-604A-B5BE-30BE0967D314}" srcOrd="2" destOrd="0" presId="urn:microsoft.com/office/officeart/2005/8/layout/hProcess11"/>
    <dgm:cxn modelId="{5ACF4961-8526-475A-A6A8-DCE9CEECDE89}" type="presParOf" srcId="{AFCCCDF2-79E1-44E9-BBA6-03253861E4CF}" destId="{85FF18D9-D969-40ED-9CDF-B00C6150714F}" srcOrd="5" destOrd="0" presId="urn:microsoft.com/office/officeart/2005/8/layout/hProcess11"/>
    <dgm:cxn modelId="{F8FE1107-F628-4150-8095-BBEC2AD2F163}" type="presParOf" srcId="{AFCCCDF2-79E1-44E9-BBA6-03253861E4CF}" destId="{5968A647-845A-D04F-A3C9-D85D346250E8}" srcOrd="6" destOrd="0" presId="urn:microsoft.com/office/officeart/2005/8/layout/hProcess11"/>
    <dgm:cxn modelId="{FF27AFC3-2568-449D-9D71-93546AA15C67}" type="presParOf" srcId="{5968A647-845A-D04F-A3C9-D85D346250E8}" destId="{37467A90-01B2-3A4E-8E1C-7EBB198EC063}" srcOrd="0" destOrd="0" presId="urn:microsoft.com/office/officeart/2005/8/layout/hProcess11"/>
    <dgm:cxn modelId="{51FA2596-C48B-48CA-8D0E-9C69C4748DEC}" type="presParOf" srcId="{5968A647-845A-D04F-A3C9-D85D346250E8}" destId="{70D74CC4-3985-244E-8298-197D51B556F8}" srcOrd="1" destOrd="0" presId="urn:microsoft.com/office/officeart/2005/8/layout/hProcess11"/>
    <dgm:cxn modelId="{FD704568-7931-47AF-8A15-49EC6EF16010}" type="presParOf" srcId="{5968A647-845A-D04F-A3C9-D85D346250E8}" destId="{C87C841F-3385-0C4E-BFE0-789E82D96ED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03209-79B4-4F60-B28F-CA60AE63E190}">
      <dsp:nvSpPr>
        <dsp:cNvPr id="0" name=""/>
        <dsp:cNvSpPr/>
      </dsp:nvSpPr>
      <dsp:spPr>
        <a:xfrm>
          <a:off x="0" y="1002339"/>
          <a:ext cx="7240224" cy="1336452"/>
        </a:xfrm>
        <a:prstGeom prst="notchedRightArrow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038544-B53A-4655-AADD-3CE2906A767E}">
      <dsp:nvSpPr>
        <dsp:cNvPr id="0" name=""/>
        <dsp:cNvSpPr/>
      </dsp:nvSpPr>
      <dsp:spPr>
        <a:xfrm>
          <a:off x="2237" y="0"/>
          <a:ext cx="1474736" cy="133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HIA Process Evaluation</a:t>
          </a:r>
          <a:endParaRPr lang="en-US" sz="1900" kern="1200" dirty="0"/>
        </a:p>
      </dsp:txBody>
      <dsp:txXfrm>
        <a:off x="2237" y="0"/>
        <a:ext cx="1474736" cy="1336452"/>
      </dsp:txXfrm>
    </dsp:sp>
    <dsp:sp modelId="{0233349A-B1AE-4417-8443-4FE193148CFC}">
      <dsp:nvSpPr>
        <dsp:cNvPr id="0" name=""/>
        <dsp:cNvSpPr/>
      </dsp:nvSpPr>
      <dsp:spPr>
        <a:xfrm>
          <a:off x="572548" y="1503509"/>
          <a:ext cx="334113" cy="3341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4727B-B297-EE41-9BF5-F36BFE2343BB}">
      <dsp:nvSpPr>
        <dsp:cNvPr id="0" name=""/>
        <dsp:cNvSpPr/>
      </dsp:nvSpPr>
      <dsp:spPr>
        <a:xfrm>
          <a:off x="1550710" y="2004679"/>
          <a:ext cx="1866307" cy="133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Final decision informed by HIA</a:t>
          </a:r>
          <a:endParaRPr lang="en-US" sz="1900" kern="1200" dirty="0"/>
        </a:p>
      </dsp:txBody>
      <dsp:txXfrm>
        <a:off x="1550710" y="2004679"/>
        <a:ext cx="1866307" cy="1336452"/>
      </dsp:txXfrm>
    </dsp:sp>
    <dsp:sp modelId="{AA8E76AA-85A1-684D-8A85-274DED12849A}">
      <dsp:nvSpPr>
        <dsp:cNvPr id="0" name=""/>
        <dsp:cNvSpPr/>
      </dsp:nvSpPr>
      <dsp:spPr>
        <a:xfrm>
          <a:off x="2316807" y="1503509"/>
          <a:ext cx="334113" cy="3341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C644C-4342-4B46-BEC3-86196E8CAEF6}">
      <dsp:nvSpPr>
        <dsp:cNvPr id="0" name=""/>
        <dsp:cNvSpPr/>
      </dsp:nvSpPr>
      <dsp:spPr>
        <a:xfrm>
          <a:off x="3490755" y="0"/>
          <a:ext cx="1474736" cy="133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HIA Impact Evaluation</a:t>
          </a:r>
          <a:endParaRPr lang="en-US" sz="1900" kern="1200" dirty="0"/>
        </a:p>
      </dsp:txBody>
      <dsp:txXfrm>
        <a:off x="3490755" y="0"/>
        <a:ext cx="1474736" cy="1336452"/>
      </dsp:txXfrm>
    </dsp:sp>
    <dsp:sp modelId="{61DABD17-2FC2-9749-9FCC-473C0C791571}">
      <dsp:nvSpPr>
        <dsp:cNvPr id="0" name=""/>
        <dsp:cNvSpPr/>
      </dsp:nvSpPr>
      <dsp:spPr>
        <a:xfrm>
          <a:off x="4061066" y="1503509"/>
          <a:ext cx="334113" cy="3341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67A90-01B2-3A4E-8E1C-7EBB198EC063}">
      <dsp:nvSpPr>
        <dsp:cNvPr id="0" name=""/>
        <dsp:cNvSpPr/>
      </dsp:nvSpPr>
      <dsp:spPr>
        <a:xfrm>
          <a:off x="5039228" y="2004679"/>
          <a:ext cx="1474736" cy="133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HIA Outcome Evaluation</a:t>
          </a:r>
          <a:endParaRPr lang="en-US" sz="1900" kern="1200" dirty="0"/>
        </a:p>
      </dsp:txBody>
      <dsp:txXfrm>
        <a:off x="5039228" y="2004679"/>
        <a:ext cx="1474736" cy="1336452"/>
      </dsp:txXfrm>
    </dsp:sp>
    <dsp:sp modelId="{70D74CC4-3985-244E-8298-197D51B556F8}">
      <dsp:nvSpPr>
        <dsp:cNvPr id="0" name=""/>
        <dsp:cNvSpPr/>
      </dsp:nvSpPr>
      <dsp:spPr>
        <a:xfrm>
          <a:off x="5609539" y="1503509"/>
          <a:ext cx="334113" cy="3341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0EDA97-3889-4685-9639-DAE0DD26C878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DF73CD-D59C-46D7-BAF7-E6FB6109F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0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E994E4-BE25-4097-9159-419A4EAF4B4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EB256B-C974-4C96-907C-0C0F03737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2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9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project of The Kohala Center in collaboration with Kaiser Permanente Center for Health Research, Hawai‘i and the Hawai‘i Department of</a:t>
            </a:r>
            <a:r>
              <a:rPr lang="en-US" baseline="0" dirty="0" smtClean="0"/>
              <a:t> </a:t>
            </a:r>
            <a:r>
              <a:rPr lang="en-US" dirty="0" smtClean="0"/>
              <a:t>Agriculture and funded by the Health Impact Project—a collaboration of the Robert Wood Johnson Foundation and The Pew Charitable Trusts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4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0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0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77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2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27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0D1E0-EBD8-49CF-96D5-6171DDFF48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7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z="1800" dirty="0"/>
              <a:t>Outcome evaluation considers the effects of the decision as a whole, thus it is generally not possible to attribute outcomes to HIA recommendations because they are implemented with the decision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CD81C-8072-4D46-BE99-01CF284877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6A1B-9BDD-41CE-A5EA-7F68AE108A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5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NRC</a:t>
            </a:r>
            <a:r>
              <a:rPr lang="en-US" baseline="0" dirty="0" smtClean="0"/>
              <a:t> 2011 – Report titled “Improving Health in the United States:  The Role of Health Impact Assessment”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dirty="0" smtClean="0"/>
              <a:t>Ross,</a:t>
            </a:r>
            <a:r>
              <a:rPr lang="en-US" baseline="0" dirty="0" smtClean="0"/>
              <a:t> Orenstein, &amp; Botchwey 2014 – Book titled “Health Impact Assessment in the United States”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- Schuchter, Bhatia, Corburn, &amp; Seto 2014 – </a:t>
            </a:r>
            <a:r>
              <a:rPr lang="en-US" i="1" baseline="0" dirty="0" smtClean="0"/>
              <a:t>Environmental Impact Assessment Review</a:t>
            </a:r>
            <a:r>
              <a:rPr lang="en-US" i="0" baseline="0" dirty="0" smtClean="0"/>
              <a:t> journal article titled “Health impact assessment in the United States: Has practice followed standards?”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- Rhodus,</a:t>
            </a:r>
            <a:r>
              <a:rPr lang="en-US" baseline="0" dirty="0" smtClean="0"/>
              <a:t> Fulk, Autrey, O’Shea, and Roth – “A Review of Health Impact Assessments in the U.S.: Current State-of-Science, Best Practices, and Areas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5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256B-C974-4C96-907C-0C0F037376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2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4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2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2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5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7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6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1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2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78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9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3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3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26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6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9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3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8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920" y="6270322"/>
            <a:ext cx="512638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FE616-E5DC-454F-B321-EEB2BF24DFFB}" type="slidenum">
              <a:rPr lang="en-US" smtClean="0">
                <a:solidFill>
                  <a:srgbClr val="EAEBD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6920" y="6270322"/>
            <a:ext cx="512638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7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benefits&amp;qs=n&amp;form=QBIR&amp;pq=benefits&amp;sc=8-7&amp;sp=-1&amp;sk=#view=detail&amp;id=325E3B1ADEC86E83D371BD4AC0A304437FBE528B&amp;selectedIndex=2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benefits&amp;qs=n&amp;form=QBIR&amp;pq=benefits&amp;sc=8-7&amp;sp=-1&amp;sk=#view=detail&amp;id=325E3B1ADEC86E83D371BD4AC0A304437FBE528B&amp;selectedIndex=2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90411"/>
            <a:ext cx="9144000" cy="1280160"/>
          </a:xfrm>
          <a:prstGeom prst="rect">
            <a:avLst/>
          </a:prstGeom>
          <a:solidFill>
            <a:schemeClr val="bg1"/>
          </a:solidFill>
          <a:ln w="19050">
            <a:solidFill>
              <a:srgbClr val="76C10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904" y="819203"/>
            <a:ext cx="7217065" cy="1646302"/>
          </a:xfrm>
        </p:spPr>
        <p:txBody>
          <a:bodyPr/>
          <a:lstStyle/>
          <a:p>
            <a:pPr algn="l"/>
            <a:r>
              <a:rPr lang="en-US" sz="3550" dirty="0" smtClean="0">
                <a:solidFill>
                  <a:schemeClr val="accent1">
                    <a:lumMod val="75000"/>
                  </a:schemeClr>
                </a:solidFill>
              </a:rPr>
              <a:t>Monitoring and Evaluation: Current Status and Opportunities for Improvement</a:t>
            </a:r>
            <a:endParaRPr lang="en-US" sz="35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2544904"/>
            <a:ext cx="8529934" cy="906849"/>
          </a:xfrm>
        </p:spPr>
        <p:txBody>
          <a:bodyPr>
            <a:normAutofit/>
          </a:bodyPr>
          <a:lstStyle/>
          <a:p>
            <a:pPr algn="l"/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3rd Annual National HIA Meeting • June 16, 2015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6" y="5292737"/>
            <a:ext cx="1937943" cy="780189"/>
          </a:xfrm>
          <a:prstGeom prst="rect">
            <a:avLst/>
          </a:prstGeom>
          <a:noFill/>
        </p:spPr>
      </p:pic>
      <p:pic>
        <p:nvPicPr>
          <p:cNvPr id="1026" name="Picture 2" descr="http://www.humanimpact.org/wp-content/uploads/2014/01/head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2"/>
          <a:stretch/>
        </p:blipFill>
        <p:spPr bwMode="auto">
          <a:xfrm>
            <a:off x="2914194" y="5088349"/>
            <a:ext cx="1832460" cy="10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PH ful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75" y="5483319"/>
            <a:ext cx="3599535" cy="5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444" y="3567884"/>
            <a:ext cx="89101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  <a:tab pos="526415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Justicia Rhodus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Kim Gilhuly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Andrew Dannenberg</a:t>
            </a:r>
          </a:p>
          <a:p>
            <a:pPr>
              <a:tabLst>
                <a:tab pos="2743200" algn="l"/>
                <a:tab pos="5264150" algn="l"/>
              </a:tabLs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CSS-Dynamac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c/o U.S.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Human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 	University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Washington, </a:t>
            </a:r>
          </a:p>
          <a:p>
            <a:pPr>
              <a:tabLst>
                <a:tab pos="2743200" algn="l"/>
                <a:tab pos="5264150" algn="l"/>
              </a:tabLs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Cincinnati, Ohio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Oakland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California 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 of Public Health 			Seattle, Washington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965" y="6306112"/>
            <a:ext cx="633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The views expressed in this presentation are those of the author[s] and do not necessarily reflect the views or policies of the U.S. Environmental Protection Agency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5"/>
            <a:ext cx="7924190" cy="1423719"/>
          </a:xfrm>
        </p:spPr>
        <p:txBody>
          <a:bodyPr/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Status of Monitoring and </a:t>
            </a:r>
            <a:b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Evaluation in HIA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901952"/>
            <a:ext cx="6995164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Just over half (13/23) of HIA reports described intentions, plans, or results of monitoring and evaluation.”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Schuchter, Bhatia, Corburn, &amp; Seto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“All three forms of evaluation were lacking in the (81) reviewed HIAs… Proposed plans for impact and/or outcome evaluation were present in only 29 of the HIAs.”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EPA Review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6397140" cy="837590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Benefits </a:t>
            </a: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of Monitoring and 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Evaluation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751" y="1901952"/>
            <a:ext cx="5191053" cy="48865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Holds partners and agencies accountable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validity and precision of health impact predictions made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Adds to the body of knowledge/ evidence base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early warning of unforeseen results/impacts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Empowers communities when they are involved in monitoring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ttp://ts3.mm.bing.net/th?id=HN.608010371159755730&amp;w=162&amp;h=145&amp;c=7&amp;rs=1&amp;url=http%3a%2f%2fwww.anistyping.ie%2fThe_Benefits_to_You.html&amp;pid=1.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818180"/>
            <a:ext cx="2137870" cy="2137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6397140" cy="837590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Benefits </a:t>
            </a: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of Monitoring and 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Evaluation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752" y="1856232"/>
            <a:ext cx="5039264" cy="48865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way to circle back to the community and stakeholders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a better understanding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value of HIA (inform decision-making and protect and promote health)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learned to improve the HIA process and field overall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future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HIAs and Health in All Policies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HIA profile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public health and other fields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ts3.mm.bing.net/th?id=HN.608010371159755730&amp;w=162&amp;h=145&amp;c=7&amp;rs=1&amp;url=http%3a%2f%2fwww.anistyping.ie%2fThe_Benefits_to_You.html&amp;pid=1.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818180"/>
            <a:ext cx="2137870" cy="213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4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http://www.howtobeginabusiness.com/wp-content/uploads/2011/07/challenge-suc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665476"/>
            <a:ext cx="2479822" cy="23223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6619" y="63093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Challenges of Monitoring and Evaluation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7752" y="1856232"/>
            <a:ext cx="5650992" cy="4729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Difficult </a:t>
            </a: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measure impact on </a:t>
            </a: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health </a:t>
            </a: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outcomes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Challenging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due to the long time horizons for change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Many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causal relationships with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health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outcomes </a:t>
            </a:r>
            <a:endParaRPr lang="en-US" sz="2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Difficult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determine what impact the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HIA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itself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had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on a health outcome </a:t>
            </a:r>
            <a:endParaRPr lang="en-US" sz="2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Difficult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differentiate whether the outcome is due to the impact of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decision or HIA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recommendations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96540"/>
            <a:ext cx="4428444" cy="48865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http://www.howtobeginabusiness.com/wp-content/uploads/2011/07/challenge-suc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665476"/>
            <a:ext cx="2479822" cy="232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87751" y="1856232"/>
            <a:ext cx="580187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Lack of funding/resources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Lack of planning/time allocated </a:t>
            </a: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Responsibility for implementation (especially long-term monitoring)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External (political/organizational) </a:t>
            </a: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resistance, pushback, </a:t>
            </a: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 unrealistic expectations</a:t>
            </a: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Selection of </a:t>
            </a: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indicators– choose wisely</a:t>
            </a:r>
            <a:endParaRPr lang="en-US" sz="24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Lack of implementation</a:t>
            </a: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 documentation </a:t>
            </a:r>
            <a:r>
              <a:rPr 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HIA </a:t>
            </a: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(few to no </a:t>
            </a:r>
            <a:b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good examples)</a:t>
            </a:r>
            <a:endParaRPr lang="en-US" sz="24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6619" y="63093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Challenges of Monitoring and Evaluation </a:t>
            </a:r>
          </a:p>
        </p:txBody>
      </p:sp>
    </p:spTree>
    <p:extLst>
      <p:ext uri="{BB962C8B-B14F-4D97-AF65-F5344CB8AC3E}">
        <p14:creationId xmlns:p14="http://schemas.microsoft.com/office/powerpoint/2010/main" val="19513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5"/>
            <a:ext cx="7924190" cy="1423719"/>
          </a:xfrm>
        </p:spPr>
        <p:txBody>
          <a:bodyPr/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Examples of Monitoring and </a:t>
            </a:r>
            <a:b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Evaluation in HIA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901952"/>
            <a:ext cx="699516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2010 Hawai’i County Agriculture Development Plan Health Impact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for All – St Paul Transit Oriented Development HIA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Eastside Greenway Health Impact Assessment: Protecting Health and Equity in All Policies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30936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Hawai’i Agriculture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485806"/>
            <a:ext cx="3707824" cy="4904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3885" y="1929037"/>
            <a:ext cx="4123035" cy="38807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ssessed three policies: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institutional purchase of locally 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grown food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expansion 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locally grown food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of home, community, and school gardening</a:t>
            </a:r>
          </a:p>
        </p:txBody>
      </p:sp>
    </p:spTree>
    <p:extLst>
      <p:ext uri="{BB962C8B-B14F-4D97-AF65-F5344CB8AC3E}">
        <p14:creationId xmlns:p14="http://schemas.microsoft.com/office/powerpoint/2010/main" val="30271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630935" y="1417320"/>
            <a:ext cx="6537049" cy="38807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 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Indicators to Recommendations</a:t>
            </a:r>
          </a:p>
          <a:p>
            <a:pPr marL="292100"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indicators to be monitored, agency responsible for monitoring, and timing for recommendations in each of the three policies assessed</a:t>
            </a:r>
          </a:p>
          <a:p>
            <a:pPr marL="292100"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were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thoughtful,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extensively vetted among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88F00"/>
                </a:solidFill>
              </a:rPr>
              <a:t>Monitoring </a:t>
            </a:r>
            <a:r>
              <a:rPr lang="en-US" sz="2400" dirty="0">
                <a:solidFill>
                  <a:srgbClr val="388F00"/>
                </a:solidFill>
              </a:rPr>
              <a:t>Plan </a:t>
            </a:r>
            <a:r>
              <a:rPr lang="en-US" sz="2400" dirty="0" smtClean="0">
                <a:solidFill>
                  <a:srgbClr val="388F00"/>
                </a:solidFill>
              </a:rPr>
              <a:t>was, </a:t>
            </a:r>
            <a:r>
              <a:rPr lang="en-US" sz="2400" dirty="0">
                <a:solidFill>
                  <a:srgbClr val="388F00"/>
                </a:solidFill>
              </a:rPr>
              <a:t>at the </a:t>
            </a:r>
            <a:r>
              <a:rPr lang="en-US" sz="2400" dirty="0" smtClean="0">
                <a:solidFill>
                  <a:srgbClr val="388F00"/>
                </a:solidFill>
              </a:rPr>
              <a:t>time, </a:t>
            </a:r>
            <a:r>
              <a:rPr lang="en-US" sz="2400" dirty="0">
                <a:solidFill>
                  <a:srgbClr val="388F00"/>
                </a:solidFill>
              </a:rPr>
              <a:t>created with no input; developed simply as an HIA requirement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" y="630936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Hawai’i Agriculture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6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630935" y="1417320"/>
            <a:ext cx="6537049" cy="38807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</a:t>
            </a:r>
          </a:p>
          <a:p>
            <a:pPr marL="0" indent="0">
              <a:buFontTx/>
              <a:buNone/>
            </a:pPr>
            <a:endParaRPr lang="en-US" sz="24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" y="630936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Hawai’i Agriculture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0670" y="2228855"/>
            <a:ext cx="5812340" cy="3706573"/>
            <a:chOff x="1536061" y="2665475"/>
            <a:chExt cx="7275359" cy="37065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372" y="2665475"/>
              <a:ext cx="7242048" cy="23505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-181" r="-1"/>
            <a:stretch/>
          </p:blipFill>
          <p:spPr>
            <a:xfrm>
              <a:off x="1536061" y="4934933"/>
              <a:ext cx="7270500" cy="1437115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83545"/>
              </p:ext>
            </p:extLst>
          </p:nvPr>
        </p:nvGraphicFramePr>
        <p:xfrm>
          <a:off x="202175" y="2504924"/>
          <a:ext cx="2767420" cy="35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420"/>
              </a:tblGrid>
              <a:tr h="35691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HIA Recommendations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AEFF">
                        <a:alpha val="8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633" name="Rounded Rectangle 26632"/>
          <p:cNvSpPr/>
          <p:nvPr/>
        </p:nvSpPr>
        <p:spPr>
          <a:xfrm>
            <a:off x="124801" y="2919873"/>
            <a:ext cx="2920148" cy="7635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Convene a working group to facilitate </a:t>
            </a:r>
            <a:r>
              <a:rPr lang="en-US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under the auspice of the Agricultural Advisory Commission</a:t>
            </a: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3555" y="3751942"/>
            <a:ext cx="2901394" cy="7635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legislature should modify Act 175 SHL 2009 and/or procedures to remove barriers to local produce </a:t>
            </a:r>
            <a:r>
              <a:rPr lang="en-US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by Dept. of Educ. and state agencies </a:t>
            </a: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4801" y="4584011"/>
            <a:ext cx="2901395" cy="76352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Dept. of Educ. School Food Authorities should utilize funds under USDA’s FFVP to purchase local produce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3555" y="5463598"/>
            <a:ext cx="2901394" cy="9436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fontAlgn="t"/>
            <a:r>
              <a:rPr lang="en-US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of Educ. School Food Service </a:t>
            </a:r>
            <a:r>
              <a:rPr lang="en-US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Branch, together with 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culinary </a:t>
            </a:r>
            <a:r>
              <a:rPr lang="en-US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experts, 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revise school lunch and breakfast menus to incorporate locally produced foods</a:t>
            </a:r>
          </a:p>
        </p:txBody>
      </p:sp>
      <p:cxnSp>
        <p:nvCxnSpPr>
          <p:cNvPr id="26636" name="Straight Connector 26635"/>
          <p:cNvCxnSpPr>
            <a:stCxn id="26633" idx="3"/>
          </p:cNvCxnSpPr>
          <p:nvPr/>
        </p:nvCxnSpPr>
        <p:spPr>
          <a:xfrm>
            <a:off x="3044949" y="3301636"/>
            <a:ext cx="190497" cy="238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41" name="Straight Connector 26640"/>
          <p:cNvCxnSpPr>
            <a:endCxn id="42" idx="3"/>
          </p:cNvCxnSpPr>
          <p:nvPr/>
        </p:nvCxnSpPr>
        <p:spPr>
          <a:xfrm flipH="1">
            <a:off x="3044949" y="4133704"/>
            <a:ext cx="19049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46" name="Straight Connector 26645"/>
          <p:cNvCxnSpPr>
            <a:stCxn id="44" idx="3"/>
          </p:cNvCxnSpPr>
          <p:nvPr/>
        </p:nvCxnSpPr>
        <p:spPr>
          <a:xfrm flipV="1">
            <a:off x="3026196" y="4965773"/>
            <a:ext cx="2092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48" name="Straight Connector 26647"/>
          <p:cNvCxnSpPr>
            <a:stCxn id="45" idx="3"/>
          </p:cNvCxnSpPr>
          <p:nvPr/>
        </p:nvCxnSpPr>
        <p:spPr>
          <a:xfrm flipV="1">
            <a:off x="3044949" y="5622893"/>
            <a:ext cx="190497" cy="312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7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30935" y="1417320"/>
            <a:ext cx="684246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hard to come by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(State Agriculture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positions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defunded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funding for monitoring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 in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plan were not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</a:p>
          <a:p>
            <a:pPr marL="0" indent="0">
              <a:buFontTx/>
              <a:buNone/>
            </a:pP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 in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Kohala Center has a vested interest in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implementation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they are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 “chipping away at the monitoring plan.”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Kohala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got USDA grants to increase local food production and purchase; using some to help fund monitoring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480" y="630936"/>
            <a:ext cx="8389624" cy="837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Hawai’i Agriculture Development Plan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6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12"/>
          <p:cNvSpPr>
            <a:spLocks noChangeArrowheads="1"/>
          </p:cNvSpPr>
          <p:nvPr/>
        </p:nvSpPr>
        <p:spPr bwMode="auto">
          <a:xfrm>
            <a:off x="3790899" y="1066801"/>
            <a:ext cx="1572801" cy="461633"/>
          </a:xfrm>
          <a:prstGeom prst="rect">
            <a:avLst/>
          </a:prstGeom>
          <a:noFill/>
          <a:ln w="9525">
            <a:solidFill>
              <a:srgbClr val="63AC1D"/>
            </a:solidFill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 algn="ctr" defTabSz="914079"/>
            <a:r>
              <a:rPr lang="en-US" sz="2400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305157" name="Rectangle 13"/>
          <p:cNvSpPr>
            <a:spLocks noChangeArrowheads="1"/>
          </p:cNvSpPr>
          <p:nvPr/>
        </p:nvSpPr>
        <p:spPr bwMode="auto">
          <a:xfrm>
            <a:off x="3924540" y="2132016"/>
            <a:ext cx="1298687" cy="461633"/>
          </a:xfrm>
          <a:prstGeom prst="rect">
            <a:avLst/>
          </a:prstGeom>
          <a:noFill/>
          <a:ln w="9525">
            <a:solidFill>
              <a:srgbClr val="63AC1D"/>
            </a:solidFill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 algn="ctr" defTabSz="914079"/>
            <a:r>
              <a:rPr lang="en-US" sz="2400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</a:p>
        </p:txBody>
      </p:sp>
      <p:sp>
        <p:nvSpPr>
          <p:cNvPr id="305158" name="Rectangle 14"/>
          <p:cNvSpPr>
            <a:spLocks noChangeArrowheads="1"/>
          </p:cNvSpPr>
          <p:nvPr/>
        </p:nvSpPr>
        <p:spPr bwMode="auto">
          <a:xfrm>
            <a:off x="3658053" y="3121026"/>
            <a:ext cx="1861341" cy="461633"/>
          </a:xfrm>
          <a:prstGeom prst="rect">
            <a:avLst/>
          </a:prstGeom>
          <a:noFill/>
          <a:ln w="9525">
            <a:solidFill>
              <a:srgbClr val="63AC1D"/>
            </a:solidFill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 algn="ctr" defTabSz="914079"/>
            <a:r>
              <a:rPr lang="en-US" sz="2400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305159" name="Rectangle 15"/>
          <p:cNvSpPr>
            <a:spLocks noChangeArrowheads="1"/>
          </p:cNvSpPr>
          <p:nvPr/>
        </p:nvSpPr>
        <p:spPr bwMode="auto">
          <a:xfrm>
            <a:off x="3815663" y="4979991"/>
            <a:ext cx="1521504" cy="461633"/>
          </a:xfrm>
          <a:prstGeom prst="rect">
            <a:avLst/>
          </a:prstGeom>
          <a:noFill/>
          <a:ln w="9525">
            <a:solidFill>
              <a:srgbClr val="63AC1D"/>
            </a:solidFill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 algn="ctr" defTabSz="914079"/>
            <a:r>
              <a:rPr lang="en-US" sz="2400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305160" name="Rectangle 16"/>
          <p:cNvSpPr>
            <a:spLocks noChangeArrowheads="1"/>
          </p:cNvSpPr>
          <p:nvPr/>
        </p:nvSpPr>
        <p:spPr bwMode="auto">
          <a:xfrm>
            <a:off x="2889200" y="5962651"/>
            <a:ext cx="3438696" cy="461633"/>
          </a:xfrm>
          <a:prstGeom prst="rect">
            <a:avLst/>
          </a:prstGeom>
          <a:solidFill>
            <a:srgbClr val="63AC1D"/>
          </a:solidFill>
          <a:ln w="9525">
            <a:solidFill>
              <a:srgbClr val="63AC1D"/>
            </a:solidFill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 algn="ctr" defTabSz="914079"/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Evaluation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162" name="Rectangle 4"/>
          <p:cNvSpPr>
            <a:spLocks noChangeArrowheads="1"/>
          </p:cNvSpPr>
          <p:nvPr/>
        </p:nvSpPr>
        <p:spPr bwMode="auto">
          <a:xfrm>
            <a:off x="3189288" y="4056064"/>
            <a:ext cx="2743200" cy="461633"/>
          </a:xfrm>
          <a:prstGeom prst="rect">
            <a:avLst/>
          </a:prstGeom>
          <a:noFill/>
          <a:ln w="9525">
            <a:solidFill>
              <a:srgbClr val="63AC1D"/>
            </a:solidFill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pPr algn="ctr" defTabSz="914079"/>
            <a:r>
              <a:rPr lang="en-US" sz="2400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cxnSp>
        <p:nvCxnSpPr>
          <p:cNvPr id="305163" name="Straight Arrow Connector 53"/>
          <p:cNvCxnSpPr>
            <a:cxnSpLocks noChangeShapeType="1"/>
            <a:stCxn id="305158" idx="2"/>
            <a:endCxn id="305162" idx="0"/>
          </p:cNvCxnSpPr>
          <p:nvPr/>
        </p:nvCxnSpPr>
        <p:spPr bwMode="auto">
          <a:xfrm flipH="1">
            <a:off x="4560888" y="3582659"/>
            <a:ext cx="27836" cy="473405"/>
          </a:xfrm>
          <a:prstGeom prst="straightConnector1">
            <a:avLst/>
          </a:prstGeom>
          <a:noFill/>
          <a:ln w="3175">
            <a:solidFill>
              <a:srgbClr val="63AC1D"/>
            </a:solidFill>
            <a:round/>
            <a:headEnd/>
            <a:tailEnd type="arrow" w="med" len="med"/>
          </a:ln>
        </p:spPr>
      </p:cxnSp>
      <p:cxnSp>
        <p:nvCxnSpPr>
          <p:cNvPr id="305164" name="Straight Arrow Connector 55"/>
          <p:cNvCxnSpPr>
            <a:cxnSpLocks noChangeShapeType="1"/>
            <a:stCxn id="305162" idx="2"/>
            <a:endCxn id="305159" idx="0"/>
          </p:cNvCxnSpPr>
          <p:nvPr/>
        </p:nvCxnSpPr>
        <p:spPr bwMode="auto">
          <a:xfrm>
            <a:off x="4560888" y="4517697"/>
            <a:ext cx="15527" cy="462294"/>
          </a:xfrm>
          <a:prstGeom prst="straightConnector1">
            <a:avLst/>
          </a:prstGeom>
          <a:noFill/>
          <a:ln w="9525">
            <a:solidFill>
              <a:srgbClr val="63AC1D"/>
            </a:solidFill>
            <a:round/>
            <a:headEnd/>
            <a:tailEnd type="arrow" w="med" len="med"/>
          </a:ln>
        </p:spPr>
      </p:cxnSp>
      <p:cxnSp>
        <p:nvCxnSpPr>
          <p:cNvPr id="305165" name="Straight Arrow Connector 57"/>
          <p:cNvCxnSpPr>
            <a:cxnSpLocks noChangeShapeType="1"/>
            <a:stCxn id="305159" idx="2"/>
          </p:cNvCxnSpPr>
          <p:nvPr/>
        </p:nvCxnSpPr>
        <p:spPr bwMode="auto">
          <a:xfrm flipH="1">
            <a:off x="4557715" y="5441624"/>
            <a:ext cx="18700" cy="521030"/>
          </a:xfrm>
          <a:prstGeom prst="straightConnector1">
            <a:avLst/>
          </a:prstGeom>
          <a:noFill/>
          <a:ln w="9525">
            <a:solidFill>
              <a:srgbClr val="63AC1D"/>
            </a:solidFill>
            <a:round/>
            <a:headEnd/>
            <a:tailEnd type="arrow" w="med" len="med"/>
          </a:ln>
        </p:spPr>
      </p:cxnSp>
      <p:cxnSp>
        <p:nvCxnSpPr>
          <p:cNvPr id="305166" name="Straight Arrow Connector 59"/>
          <p:cNvCxnSpPr>
            <a:cxnSpLocks noChangeShapeType="1"/>
            <a:stCxn id="305156" idx="2"/>
            <a:endCxn id="305157" idx="0"/>
          </p:cNvCxnSpPr>
          <p:nvPr/>
        </p:nvCxnSpPr>
        <p:spPr bwMode="auto">
          <a:xfrm flipH="1">
            <a:off x="4573884" y="1528434"/>
            <a:ext cx="3416" cy="603582"/>
          </a:xfrm>
          <a:prstGeom prst="straightConnector1">
            <a:avLst/>
          </a:prstGeom>
          <a:noFill/>
          <a:ln w="3175">
            <a:solidFill>
              <a:srgbClr val="63AC1D"/>
            </a:solidFill>
            <a:round/>
            <a:headEnd/>
            <a:tailEnd type="arrow" w="med" len="med"/>
          </a:ln>
        </p:spPr>
      </p:cxnSp>
      <p:cxnSp>
        <p:nvCxnSpPr>
          <p:cNvPr id="305167" name="Straight Arrow Connector 62"/>
          <p:cNvCxnSpPr>
            <a:cxnSpLocks noChangeShapeType="1"/>
            <a:stCxn id="305157" idx="2"/>
            <a:endCxn id="305158" idx="0"/>
          </p:cNvCxnSpPr>
          <p:nvPr/>
        </p:nvCxnSpPr>
        <p:spPr bwMode="auto">
          <a:xfrm>
            <a:off x="4573884" y="2593649"/>
            <a:ext cx="14840" cy="527377"/>
          </a:xfrm>
          <a:prstGeom prst="straightConnector1">
            <a:avLst/>
          </a:prstGeom>
          <a:noFill/>
          <a:ln w="3175">
            <a:solidFill>
              <a:srgbClr val="63AC1D"/>
            </a:solidFill>
            <a:round/>
            <a:headEnd/>
            <a:tailEnd type="arrow" w="med" len="med"/>
          </a:ln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626619" y="39337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HIA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pPr>
              <a:defRPr/>
            </a:pPr>
            <a:fld id="{CADAFCB8-B66D-A140-8577-1629796E4473}" type="slidenum">
              <a:rPr lang="en-US" smtClean="0">
                <a:solidFill>
                  <a:srgbClr val="EAEBDE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EAEBDE"/>
              </a:solidFill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236920" y="6270322"/>
            <a:ext cx="5126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2CCC60-E8CD-4174-8B1A-7DF615B22EEF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30935" y="1417320"/>
            <a:ext cx="684246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Learned in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implement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work with them (as the responsible parties for monitoring) to develop the Monitoring Plan to ensure feasibility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lead organization to track and report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agency/org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the data as part of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job, someone must be responsible for gathering all tracked indicators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unrealistic to expect HIA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monitor; must be an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agency/ org with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vested interest in implementation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480" y="630936"/>
            <a:ext cx="8389624" cy="837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Hawai’i Agriculture Development Plan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5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34077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Healthy Corridors for All – St Paul Transit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3" y="1800591"/>
            <a:ext cx="3712464" cy="4776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055929" y="1468526"/>
            <a:ext cx="4028286" cy="544068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Examined rezoning </a:t>
            </a:r>
            <a:b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 along the St. </a:t>
            </a:r>
            <a:b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Paul portion of the </a:t>
            </a:r>
            <a:b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Corridor Light </a:t>
            </a:r>
            <a:b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Rail Transit 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hree priorities: Healthy economy, Affordable healthy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ousing, Safe and sustainable transport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 indicators selected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research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plan/examined in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available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question, relevant,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</a:t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42697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630934" y="1417320"/>
            <a:ext cx="8216805" cy="38807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Assessment to Monitoring and Evaluation</a:t>
            </a:r>
          </a:p>
          <a:p>
            <a:pPr marL="292100"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 the impact of rezoning, a subset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50 indicators used in Assessment (n=13) were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data collection at 5-year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priority objective for Community Steering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Committee:</a:t>
            </a:r>
          </a:p>
          <a:p>
            <a:pPr marL="574675" lvl="2" indent="0">
              <a:buNone/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the negative impacts of </a:t>
            </a: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gentrification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to be monitored,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questions, and organization responsible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0" algn="ctr">
              <a:buNone/>
            </a:pP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" y="680310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Healthy Corridors for All – St Paul Transit HIA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630935" y="1417320"/>
            <a:ext cx="6537049" cy="38807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</a:t>
            </a:r>
          </a:p>
          <a:p>
            <a:pPr marL="0" indent="0">
              <a:buFontTx/>
              <a:buNone/>
            </a:pPr>
            <a:endParaRPr lang="en-US" sz="24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0" algn="ctr">
              <a:buNone/>
            </a:pP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504" y="643151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Healthy Corridors for All – St Paul Transit HIA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0934" y="2054655"/>
            <a:ext cx="7902786" cy="4733856"/>
            <a:chOff x="630934" y="2054655"/>
            <a:chExt cx="7902786" cy="473385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4" y="2054655"/>
              <a:ext cx="7902786" cy="378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869" b="73194"/>
            <a:stretch/>
          </p:blipFill>
          <p:spPr>
            <a:xfrm>
              <a:off x="643023" y="5678425"/>
              <a:ext cx="7890697" cy="1110086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9490" y="6272076"/>
            <a:ext cx="512638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81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30936"/>
            <a:ext cx="8389624" cy="8375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Eastside Greenway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016" r="1994" b="1016"/>
          <a:stretch/>
        </p:blipFill>
        <p:spPr bwMode="auto">
          <a:xfrm>
            <a:off x="288501" y="1414055"/>
            <a:ext cx="3712464" cy="48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000965" y="1615432"/>
            <a:ext cx="4083249" cy="524256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ssessed creation of a multi-use path</a:t>
            </a:r>
          </a:p>
          <a:p>
            <a:pPr marL="342900" lvl="1" indent="-342900">
              <a:spcBef>
                <a:spcPts val="1275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some existing trails + created new ones</a:t>
            </a:r>
          </a:p>
          <a:p>
            <a:pPr marL="342900" lvl="1" indent="-342900">
              <a:spcBef>
                <a:spcPts val="1275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~ 30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of trail</a:t>
            </a:r>
          </a:p>
          <a:p>
            <a:pPr marL="342900" lvl="1" indent="-342900">
              <a:spcBef>
                <a:spcPts val="127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through 17 municipalities</a:t>
            </a:r>
          </a:p>
          <a:p>
            <a:pPr marL="342900" lvl="1" indent="-342900">
              <a:spcBef>
                <a:spcPts val="127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 very different:  SES, race</a:t>
            </a:r>
          </a:p>
          <a:p>
            <a:pPr marL="342900" lvl="1" indent="-342900">
              <a:spcBef>
                <a:spcPts val="127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equity in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70" y="6160496"/>
            <a:ext cx="302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Cuyahoga County, Ohio (Cleveland, Ohio and suburbs)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81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30935" y="1417320"/>
            <a:ext cx="6995165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Use Health Determinants and Health Behaviors as Indicators of Health </a:t>
            </a:r>
            <a:r>
              <a:rPr lang="en-US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Impact</a:t>
            </a:r>
            <a:endParaRPr 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One Indicator: Usage</a:t>
            </a:r>
          </a:p>
          <a:p>
            <a:pPr lvl="1">
              <a:spcBef>
                <a:spcPts val="117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tie from health determinants (is trail constructed and connected?) to health outcomes (physical activity)</a:t>
            </a:r>
          </a:p>
          <a:p>
            <a:pPr>
              <a:spcBef>
                <a:spcPts val="11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in Assessment</a:t>
            </a:r>
          </a:p>
          <a:p>
            <a:pPr>
              <a:spcBef>
                <a:spcPts val="11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Cuyahoga County Board of Health (CCBH)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able to leverage other funding to dedicate to collecting baseline and monitoring usage data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480" y="630936"/>
            <a:ext cx="8389624" cy="837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Eastside Greenway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45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630935" y="1417320"/>
            <a:ext cx="6995165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One Indicator: Usage</a:t>
            </a:r>
          </a:p>
          <a:p>
            <a:pPr>
              <a:spcBef>
                <a:spcPts val="11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parties with a vested interest in tracking usage of trail</a:t>
            </a:r>
          </a:p>
          <a:p>
            <a:pPr lvl="1">
              <a:spcBef>
                <a:spcPts val="117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for Livable Communities Initiative (TLCI)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Planning Organization</a:t>
            </a:r>
          </a:p>
          <a:p>
            <a:pPr lvl="1">
              <a:spcBef>
                <a:spcPts val="117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Metroparks</a:t>
            </a:r>
          </a:p>
          <a:p>
            <a:pPr lvl="1">
              <a:spcBef>
                <a:spcPts val="117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CCBH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Communities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>
              <a:spcBef>
                <a:spcPts val="11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leveraged in part because this indicator was part of the official HIA Monitoring Plan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480" y="630936"/>
            <a:ext cx="8389624" cy="837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Eastside Greenway HIA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2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5"/>
            <a:ext cx="7924190" cy="1729129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Improving Implementation of</a:t>
            </a:r>
            <a:b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Monitoring and Evaluation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901952"/>
            <a:ext cx="6842459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a Monitoring and Evaluation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7080" y="5619784"/>
            <a:ext cx="5870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388F00"/>
                </a:solidFill>
              </a:rPr>
              <a:t>SOPHIA Working Group convened at the 2014 HIA of the Americas Workshop for improving the practice of monitoring and evaluation in HIA</a:t>
            </a:r>
            <a:endParaRPr lang="en-US" sz="2000" dirty="0">
              <a:solidFill>
                <a:srgbClr val="38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6619" y="1901950"/>
            <a:ext cx="7457595" cy="4956050"/>
          </a:xfrm>
        </p:spPr>
        <p:txBody>
          <a:bodyPr>
            <a:noAutofit/>
          </a:bodyPr>
          <a:lstStyle/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monitoring and evaluation early in the 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the right people to the table to put together and vet the monitoring and evaluation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with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data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Stakeholders/those affected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with technical knowledge/experts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proponent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whom you </a:t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doing the project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will implement it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ttp://ts1.mm.bing.net/th?&amp;id=HN.608047269225828057&amp;w=300&amp;h=300&amp;c=0&amp;pid=1.9&amp;rs=0&amp;p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b="9412"/>
          <a:stretch/>
        </p:blipFill>
        <p:spPr bwMode="auto">
          <a:xfrm>
            <a:off x="6709870" y="97005"/>
            <a:ext cx="2290575" cy="1804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1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6619" y="1901950"/>
            <a:ext cx="7304891" cy="4956050"/>
          </a:xfrm>
        </p:spPr>
        <p:txBody>
          <a:bodyPr>
            <a:noAutofit/>
          </a:bodyPr>
          <a:lstStyle/>
          <a:p>
            <a:pPr marL="463550" indent="-4635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Consider/seek funding for monitoring and evaluation</a:t>
            </a:r>
          </a:p>
          <a:p>
            <a:pPr marL="463550" indent="-4635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stakeholders and the community </a:t>
            </a:r>
          </a:p>
          <a:p>
            <a:pPr marL="463550" indent="-4635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in the HIA Report, or at a minimum acknowledge, plans for impact and outcome evaluation</a:t>
            </a:r>
          </a:p>
          <a:p>
            <a:pPr marL="8540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impact and/or outcome evaluation </a:t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infeasible, the HIA should discuss the limitation(s) preventing monitoring and evaluation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http://ts1.mm.bing.net/th?&amp;id=HN.608047269225828057&amp;w=300&amp;h=300&amp;c=0&amp;pid=1.9&amp;rs=0&amp;p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b="9412"/>
          <a:stretch/>
        </p:blipFill>
        <p:spPr bwMode="auto">
          <a:xfrm>
            <a:off x="6709870" y="97005"/>
            <a:ext cx="2290575" cy="180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82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6619" y="63093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Monitoring and Evaluation Objectives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26619" y="1996948"/>
            <a:ext cx="7023100" cy="24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pPr defTabSz="914079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or track the data necessary to inform HIA evaluation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079" eaLnBrk="0" hangingPunct="0">
              <a:lnSpc>
                <a:spcPct val="110000"/>
              </a:lnSpc>
              <a:spcBef>
                <a:spcPct val="50000"/>
              </a:spcBef>
            </a:pPr>
            <a:endParaRPr lang="en-US" dirty="0" smtClean="0">
              <a:solidFill>
                <a:prstClr val="black"/>
              </a:solidFill>
            </a:endParaRPr>
          </a:p>
          <a:p>
            <a:pPr defTabSz="914079" eaLnBrk="0" hangingPunct="0">
              <a:lnSpc>
                <a:spcPct val="110000"/>
              </a:lnSpc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920" y="6272784"/>
            <a:ext cx="512638" cy="365125"/>
          </a:xfrm>
        </p:spPr>
        <p:txBody>
          <a:bodyPr/>
          <a:lstStyle/>
          <a:p>
            <a:pPr algn="r">
              <a:defRPr/>
            </a:pPr>
            <a:fld id="{EF7ED3F3-3A3A-FC49-9483-5E7E4C159F67}" type="slidenum">
              <a:rPr lang="en-US" smtClean="0">
                <a:solidFill>
                  <a:srgbClr val="EAEBDE"/>
                </a:solidFill>
              </a:rPr>
              <a:pPr algn="r">
                <a:defRPr/>
              </a:pPr>
              <a:t>3</a:t>
            </a:fld>
            <a:endParaRPr lang="en-US" dirty="0">
              <a:solidFill>
                <a:srgbClr val="EAEBDE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60069" y="3853951"/>
            <a:ext cx="7023100" cy="28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pPr defTabSz="914079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63AC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evaluate:</a:t>
            </a:r>
          </a:p>
          <a:p>
            <a:pPr marL="457039" indent="-457039" defTabSz="914079" eaLnBrk="0" hangingPunct="0">
              <a:lnSpc>
                <a:spcPct val="110000"/>
              </a:lnSpc>
              <a:spcBef>
                <a:spcPts val="240"/>
              </a:spcBef>
              <a:buFontTx/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conducting the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039" indent="-457039" defTabSz="914079" eaLnBrk="0" hangingPunct="0">
              <a:lnSpc>
                <a:spcPct val="110000"/>
              </a:lnSpc>
              <a:spcBef>
                <a:spcPts val="240"/>
              </a:spcBef>
              <a:buFontTx/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the decision-making process and implementation of the decision </a:t>
            </a:r>
          </a:p>
          <a:p>
            <a:pPr marL="457039" indent="-457039" defTabSz="914079" eaLnBrk="0" hangingPunct="0">
              <a:lnSpc>
                <a:spcPct val="110000"/>
              </a:lnSpc>
              <a:spcBef>
                <a:spcPts val="240"/>
              </a:spcBef>
              <a:buFontTx/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the decision on health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0069" y="2917479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1671" y="1901949"/>
            <a:ext cx="7482544" cy="473349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indicators that can be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assessment and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possible, include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that are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routinely collected and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over time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indicators to recommendations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health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determinants and health behaviors as indicators for health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ttp://ts1.mm.bing.net/th?&amp;id=HN.608047269225828057&amp;w=300&amp;h=300&amp;c=0&amp;pid=1.9&amp;rs=0&amp;p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b="9412"/>
          <a:stretch/>
        </p:blipFill>
        <p:spPr bwMode="auto">
          <a:xfrm>
            <a:off x="6709870" y="97005"/>
            <a:ext cx="2290575" cy="180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463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6619" y="1901952"/>
            <a:ext cx="7152185" cy="4886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an action or notification if monitoring indicates a negative impact or is trending to negative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for/prioritize monitoring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 efforts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limitations, strengths, and value of monitoring and evaluation</a:t>
            </a:r>
          </a:p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monitoring and evaluation</a:t>
            </a:r>
          </a:p>
          <a:p>
            <a:endParaRPr lang="en-US" dirty="0"/>
          </a:p>
        </p:txBody>
      </p:sp>
      <p:pic>
        <p:nvPicPr>
          <p:cNvPr id="6" name="Picture 5" descr="http://ts1.mm.bing.net/th?&amp;id=HN.608047269225828057&amp;w=300&amp;h=300&amp;c=0&amp;pid=1.9&amp;rs=0&amp;p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b="9412"/>
          <a:stretch/>
        </p:blipFill>
        <p:spPr bwMode="auto">
          <a:xfrm>
            <a:off x="6709870" y="97005"/>
            <a:ext cx="2290575" cy="180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709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32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Documents and Settings\jrhodus\Local Settings\Temporary Internet Files\Content.IE5\RZ13SR1W\MC900435236[1].png"/>
          <p:cNvPicPr>
            <a:picLocks noChangeAspect="1" noChangeArrowheads="1"/>
          </p:cNvPicPr>
          <p:nvPr/>
        </p:nvPicPr>
        <p:blipFill>
          <a:blip r:embed="rId2" cstate="print"/>
          <a:srcRect l="12847" t="10431" r="14350"/>
          <a:stretch>
            <a:fillRect/>
          </a:stretch>
        </p:blipFill>
        <p:spPr bwMode="auto">
          <a:xfrm>
            <a:off x="6099050" y="2804114"/>
            <a:ext cx="1676789" cy="2540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936" y="1993392"/>
            <a:ext cx="5698654" cy="492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Think of Monitoring and Evaluation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Early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Scoping, consider how to build process evaluation into the HIA process</a:t>
            </a:r>
          </a:p>
          <a:p>
            <a:pPr marL="341313" indent="-34131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Scoping and Assessment, look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potential data, approaches, indicators, metrics, and performance measures that could be used in both assessment and monitoring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341313" indent="-34131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</p:txBody>
      </p:sp>
    </p:spTree>
    <p:extLst>
      <p:ext uri="{BB962C8B-B14F-4D97-AF65-F5344CB8AC3E}">
        <p14:creationId xmlns:p14="http://schemas.microsoft.com/office/powerpoint/2010/main" val="3105964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33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6" y="1993392"/>
            <a:ext cx="6078934" cy="530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Seek Opportunities to Fund Creatively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Consider/seek funding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lvl="1" indent="-342900">
              <a:spcBef>
                <a:spcPts val="1000"/>
              </a:spcBef>
              <a:buClr>
                <a:srgbClr val="76C10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Parse out portion of your HIA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grant/funding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monitoring</a:t>
            </a:r>
          </a:p>
          <a:p>
            <a:pPr marL="738188" lvl="1" indent="-342900">
              <a:spcBef>
                <a:spcPts val="1000"/>
              </a:spcBef>
              <a:buClr>
                <a:srgbClr val="76C10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other funding sources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creatively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lvl="1" indent="-342900">
              <a:spcBef>
                <a:spcPts val="1000"/>
              </a:spcBef>
              <a:buClr>
                <a:srgbClr val="76C10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grants for monitoring,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it will help implementation</a:t>
            </a:r>
          </a:p>
          <a:p>
            <a:pPr marL="738188" lvl="1" indent="-342900">
              <a:spcBef>
                <a:spcPts val="1000"/>
              </a:spcBef>
              <a:buClr>
                <a:srgbClr val="76C10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other community organizations get funding for their part in monitoring</a:t>
            </a:r>
          </a:p>
          <a:p>
            <a:pPr marL="341313" indent="-34131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</p:txBody>
      </p:sp>
      <p:pic>
        <p:nvPicPr>
          <p:cNvPr id="1030" name="Picture 6" descr="http://sociology.tamu.edu/images/fu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2970885"/>
            <a:ext cx="2238451" cy="22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7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34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5" y="1993392"/>
            <a:ext cx="684245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Link Assessment with Monitoring and Evaluation</a:t>
            </a:r>
          </a:p>
          <a:p>
            <a:pPr marL="349250" indent="-3492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Indicators, metrics,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performance measures in the health, social,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economic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opportunity to link the HIA assessment with a post-decision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plan</a:t>
            </a:r>
          </a:p>
          <a:p>
            <a:pPr marL="349250" indent="-3492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http://ts1.mm.bing.net/th?&amp;id=HN.608013893034313137&amp;w=300&amp;h=300&amp;c=0&amp;pid=1.9&amp;rs=0&amp;p=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4" b="24175"/>
          <a:stretch/>
        </p:blipFill>
        <p:spPr bwMode="auto">
          <a:xfrm rot="19781146">
            <a:off x="4110630" y="4772252"/>
            <a:ext cx="3693259" cy="106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641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 descr="rainb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065" y="3734410"/>
            <a:ext cx="41544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35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6" y="1993392"/>
            <a:ext cx="6400800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Health Determinants and Health Behaviors as Indicators of Health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Impacts</a:t>
            </a:r>
          </a:p>
          <a:p>
            <a:pPr marL="349250" indent="-3492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include: </a:t>
            </a:r>
          </a:p>
          <a:p>
            <a:pPr marL="68580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status</a:t>
            </a:r>
          </a:p>
          <a:p>
            <a:pPr marL="68580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behaviors</a:t>
            </a:r>
          </a:p>
          <a:p>
            <a:pPr marL="685800" lvl="1" indent="-2286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determinants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50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12AB1B-5E0A-44E8-BE1A-60227D2C2CF4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36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6" y="1993392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Engage Stakeholders and the Community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 Practices in Monitoring and Evaluation 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87751" y="2468880"/>
            <a:ext cx="5191053" cy="300864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Meaningfully include stakeholders in planning monitoring and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inherent challenges in monitoring and evaluation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addressed by leveraging resources and using stakeholders and the community in conducting monitoring and evaluation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2" y="3388634"/>
            <a:ext cx="2300229" cy="15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Essential Elements of a Monitoring and Evaluation Plan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4130" y="1807456"/>
            <a:ext cx="5650992" cy="5114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Goals of monitoring and evaluation</a:t>
            </a:r>
          </a:p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responsible actor(s)</a:t>
            </a:r>
          </a:p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Questions/outcomes to be addressed</a:t>
            </a:r>
          </a:p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for monitoring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- </a:t>
            </a:r>
            <a:r>
              <a:rPr lang="en-US" sz="215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easurable, </a:t>
            </a:r>
            <a:r>
              <a:rPr lang="en-US" sz="215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ttainable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ealistic, </a:t>
            </a:r>
            <a:r>
              <a:rPr lang="en-US" sz="215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imely</a:t>
            </a:r>
            <a:endParaRPr lang="en-US" sz="21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 Recommendations</a:t>
            </a:r>
            <a:endParaRPr lang="en-US" sz="21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common set of relationship 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factors/indicators </a:t>
            </a:r>
            <a:b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reporting/measures 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squishy </a:t>
            </a:r>
            <a:r>
              <a:rPr lang="en-US" sz="21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en-US" sz="2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 descr="http://ts1.mm.bing.net/th?&amp;id=HN.608007416227040457&amp;w=300&amp;h=300&amp;c=0&amp;pid=1.9&amp;rs=0&amp;p=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6" y="2360065"/>
            <a:ext cx="1905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8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Essential Elements of a Monitoring and Evaluation Plan</a:t>
            </a:r>
          </a:p>
          <a:p>
            <a:endParaRPr lang="en-US" sz="3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2304" y="1856232"/>
            <a:ext cx="5650992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Frequency/duration of monitoring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reporting out </a:t>
            </a:r>
          </a:p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Monitoring/data collection methods</a:t>
            </a:r>
          </a:p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Triggers or thresholds that may lead to review and adaptation in decision implementation</a:t>
            </a:r>
          </a:p>
          <a:p>
            <a:pPr marL="344488" indent="-344488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Plans for communication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reporting, and dissemination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ts1.mm.bing.net/th?&amp;id=HN.608007416227040457&amp;w=300&amp;h=300&amp;c=0&amp;pid=1.9&amp;rs=0&amp;p=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" y="2360065"/>
            <a:ext cx="1905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993392"/>
            <a:ext cx="7924190" cy="837590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Monitoring and Evaluation Look Like?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Monitoring and Evaluation Large Group Exercise 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2512770"/>
            <a:ext cx="3533517" cy="43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0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6347713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 of Evaluation in HIA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30936" y="1417320"/>
            <a:ext cx="7040681" cy="499060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3200" b="1" u="sng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PROCESS EVALUATION</a:t>
            </a:r>
            <a:r>
              <a:rPr lang="en-US" sz="3200" b="1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evaluates whether the HIA was carried out as planned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accordance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applicable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It typically looks at: </a:t>
            </a:r>
            <a:r>
              <a:rPr lang="en-US" sz="2400" b="0" kern="1200" dirty="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b="0" kern="1200" dirty="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endParaRPr lang="en-US" sz="2200" b="0" kern="1200" dirty="0">
              <a:solidFill>
                <a:schemeClr val="tx2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43555" y="3668609"/>
            <a:ext cx="7843330" cy="2737879"/>
            <a:chOff x="-381735" y="-228688"/>
            <a:chExt cx="8059540" cy="2914738"/>
          </a:xfrm>
        </p:grpSpPr>
        <p:sp>
          <p:nvSpPr>
            <p:cNvPr id="6" name="Text Box 1"/>
            <p:cNvSpPr txBox="1"/>
            <p:nvPr/>
          </p:nvSpPr>
          <p:spPr>
            <a:xfrm>
              <a:off x="-135393" y="543573"/>
              <a:ext cx="2428876" cy="3619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1113" cap="flat" cmpd="sng" algn="ctr">
                    <a:solidFill>
                      <a:srgbClr val="BF9000"/>
                    </a:solidFill>
                    <a:prstDash val="solid"/>
                    <a:round/>
                  </a:ln>
                  <a:solidFill>
                    <a:srgbClr val="FFD9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who was involved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/>
            <p:cNvSpPr txBox="1"/>
            <p:nvPr/>
          </p:nvSpPr>
          <p:spPr>
            <a:xfrm rot="20525313">
              <a:off x="491411" y="1163036"/>
              <a:ext cx="3257550" cy="4476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1113" cap="flat" cmpd="sng" algn="ctr">
                    <a:solidFill>
                      <a:srgbClr val="7F7F7F"/>
                    </a:solidFill>
                    <a:prstDash val="solid"/>
                    <a:round/>
                  </a:ln>
                  <a:solidFill>
                    <a:srgbClr val="BFBFB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strengths and weaknesses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3"/>
            <p:cNvSpPr txBox="1"/>
            <p:nvPr/>
          </p:nvSpPr>
          <p:spPr>
            <a:xfrm rot="21162530">
              <a:off x="4582325" y="-228688"/>
              <a:ext cx="3095480" cy="371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1113" cap="flat" cmpd="sng" algn="ctr">
                    <a:solidFill>
                      <a:srgbClr val="548235"/>
                    </a:solidFill>
                    <a:prstDash val="solid"/>
                    <a:round/>
                  </a:ln>
                  <a:solidFill>
                    <a:srgbClr val="26A80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successes and challenges</a:t>
              </a:r>
              <a:endParaRPr lang="en-US" sz="2400" dirty="0">
                <a:solidFill>
                  <a:srgbClr val="26A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 rot="21311593">
              <a:off x="-381735" y="-127403"/>
              <a:ext cx="4971519" cy="400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spc="50" dirty="0">
                  <a:ln w="9525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effectiveness in meeting HIA goals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"/>
            <p:cNvSpPr txBox="1"/>
            <p:nvPr/>
          </p:nvSpPr>
          <p:spPr>
            <a:xfrm rot="440101">
              <a:off x="2762344" y="1194054"/>
              <a:ext cx="4397756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9525" cap="flat" cmpd="sng" algn="ctr">
                    <a:solidFill>
                      <a:schemeClr val="accent5">
                        <a:lumMod val="40000"/>
                        <a:lumOff val="60000"/>
                      </a:schemeClr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blurRad="12700" dist="38100" dir="2700000" algn="tl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effectiveness in meeting practice standards</a:t>
              </a:r>
              <a:endParaRPr lang="en-US" sz="2400" dirty="0">
                <a:ln w="9525" cap="flat" cmpd="sng" algn="ctr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  <a:round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6"/>
            <p:cNvSpPr txBox="1"/>
            <p:nvPr/>
          </p:nvSpPr>
          <p:spPr>
            <a:xfrm>
              <a:off x="638175" y="2286000"/>
              <a:ext cx="5915025" cy="400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1113" cap="flat" cmpd="sng" algn="ctr">
                    <a:solidFill>
                      <a:schemeClr val="accent6">
                        <a:lumMod val="75000"/>
                      </a:schemeClr>
                    </a:solidFill>
                    <a:prstDash val="solid"/>
                    <a:round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engagement and communication with stakeholders</a:t>
              </a:r>
              <a:endParaRPr lang="en-US" sz="2400" dirty="0">
                <a:ln w="11113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7"/>
            <p:cNvSpPr txBox="1"/>
            <p:nvPr/>
          </p:nvSpPr>
          <p:spPr>
            <a:xfrm rot="540419">
              <a:off x="2907238" y="382288"/>
              <a:ext cx="2437624" cy="3619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1113" cap="flat" cmpd="sng" algn="ctr">
                    <a:solidFill>
                      <a:srgbClr val="ED7D31"/>
                    </a:solidFill>
                    <a:prstDash val="solid"/>
                    <a:round/>
                  </a:ln>
                  <a:solidFill>
                    <a:srgbClr val="FF9E1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lessons learned</a:t>
              </a:r>
              <a:endParaRPr lang="en-US" sz="2400" dirty="0">
                <a:solidFill>
                  <a:srgbClr val="FF9E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82CCC60-E8CD-4174-8B1A-7DF615B22EEF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30936" y="1993392"/>
            <a:ext cx="7147869" cy="448970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Recommendations listed on following slide: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indicators for monitoring and who could be the responsible agency or organization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value of tracking this data in implementation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report out the results of monitoring to ensure transparency, accountability, and that adjustments are made along the way of implementation?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Monitoring and Evaluation Large Group Exercise </a:t>
            </a:r>
          </a:p>
        </p:txBody>
      </p:sp>
    </p:spTree>
    <p:extLst>
      <p:ext uri="{BB962C8B-B14F-4D97-AF65-F5344CB8AC3E}">
        <p14:creationId xmlns:p14="http://schemas.microsoft.com/office/powerpoint/2010/main" val="10585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30935" y="1993392"/>
            <a:ext cx="7147869" cy="388077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Assistance Program (TAP) HIA Recommendations</a:t>
            </a:r>
          </a:p>
          <a:p>
            <a:pPr marL="349250" indent="-349250">
              <a:buFontTx/>
              <a:buAutoNum type="arabicPeriod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NY legislature should restore TAP funding for qualified incarcerated people</a:t>
            </a:r>
          </a:p>
          <a:p>
            <a:pPr marL="349250" indent="-349250">
              <a:buFontTx/>
              <a:buAutoNum type="arabicPeriod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Corrections (DOC) should provide space, security, technology and other resources to ensure successful college programs</a:t>
            </a:r>
          </a:p>
          <a:p>
            <a:pPr marL="349250" indent="-349250">
              <a:buFontTx/>
              <a:buAutoNum type="arabicPeriod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DOC should allow and honor educational holds to limit transfers of students to different prisons</a:t>
            </a:r>
          </a:p>
          <a:p>
            <a:pPr marL="349250" indent="-349250">
              <a:buFontTx/>
              <a:buAutoNum type="arabicPeriod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College providers should meet rigorous academic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6619" y="630935"/>
            <a:ext cx="6541366" cy="1225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Monitoring and Evaluation Large Group Exercise </a:t>
            </a:r>
          </a:p>
        </p:txBody>
      </p:sp>
    </p:spTree>
    <p:extLst>
      <p:ext uri="{BB962C8B-B14F-4D97-AF65-F5344CB8AC3E}">
        <p14:creationId xmlns:p14="http://schemas.microsoft.com/office/powerpoint/2010/main" val="291738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Wrap Up and Charge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936" y="1417320"/>
            <a:ext cx="754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our                    that you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leave this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session with a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better understanding of how to plan for and implement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monitoring and evaluation in HIA </a:t>
            </a:r>
          </a:p>
        </p:txBody>
      </p:sp>
      <p:pic>
        <p:nvPicPr>
          <p:cNvPr id="7" name="Picture 10" descr="http://4.bp.blogspot.com/-Ejw-kCjqcHc/VBe-WwFeArI/AAAAAAAAKZ0/JcLq3gNpA5Q/s1600/thankyou_Arizo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08" y="5730818"/>
            <a:ext cx="2052023" cy="10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XW9eFCRPYrc/TwKrusS2X7I/AAAAAAAABQM/Jd8kkGN9T3A/s1600/ho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4" y="1270000"/>
            <a:ext cx="1241844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2390" y="4123289"/>
            <a:ext cx="366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Andrew Dannenberg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Washington    School of Public Health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adannen@uw.edu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783740"/>
            <a:ext cx="397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Justicia Rhodus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CSS-Dynamac c/o US EPA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rhodus.justicia@epa.gov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675" y="278374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Kim Gilhuly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 Impact Partners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kim@humanimpact.org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6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6347713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 of Evaluation in HIA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30936" y="1417320"/>
            <a:ext cx="7848600" cy="5292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IMPACT EVALUATION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evaluates the 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HIA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decision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decision-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 as the decision-making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general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typically looks at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602" y="3525515"/>
            <a:ext cx="8014905" cy="2967903"/>
            <a:chOff x="63805" y="3382617"/>
            <a:chExt cx="8014905" cy="2967903"/>
          </a:xfrm>
        </p:grpSpPr>
        <p:grpSp>
          <p:nvGrpSpPr>
            <p:cNvPr id="5" name="Group 4"/>
            <p:cNvGrpSpPr/>
            <p:nvPr/>
          </p:nvGrpSpPr>
          <p:grpSpPr>
            <a:xfrm>
              <a:off x="63805" y="3382617"/>
              <a:ext cx="8014905" cy="2967903"/>
              <a:chOff x="0" y="-190315"/>
              <a:chExt cx="8235911" cy="3159899"/>
            </a:xfrm>
          </p:grpSpPr>
          <p:sp>
            <p:nvSpPr>
              <p:cNvPr id="6" name="Text Box 2"/>
              <p:cNvSpPr txBox="1"/>
              <p:nvPr/>
            </p:nvSpPr>
            <p:spPr>
              <a:xfrm rot="855249">
                <a:off x="276342" y="2000149"/>
                <a:ext cx="4005222" cy="9694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kern="1200" dirty="0">
                    <a:ln w="11113" cap="flat" cmpd="sng" algn="ctr">
                      <a:solidFill>
                        <a:srgbClr val="7F7F7F"/>
                      </a:solidFill>
                      <a:prstDash val="solid"/>
                      <a:round/>
                    </a:ln>
                    <a:solidFill>
                      <a:srgbClr val="BFBFB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HIA institutionalization changed as a result of HIA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Text Box 3"/>
              <p:cNvSpPr txBox="1"/>
              <p:nvPr/>
            </p:nvSpPr>
            <p:spPr>
              <a:xfrm rot="21084947">
                <a:off x="4388827" y="-190315"/>
                <a:ext cx="3534927" cy="1020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kern="1200" dirty="0">
                    <a:ln w="11113" cap="flat" cmpd="sng" algn="ctr">
                      <a:solidFill>
                        <a:srgbClr val="548235"/>
                      </a:solidFill>
                      <a:prstDash val="solid"/>
                      <a:round/>
                    </a:ln>
                    <a:solidFill>
                      <a:srgbClr val="26A808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Discussion of HIA findings in decision-making</a:t>
                </a:r>
                <a:endParaRPr lang="en-US" sz="2400" dirty="0">
                  <a:solidFill>
                    <a:srgbClr val="26A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Text Box 4"/>
              <p:cNvSpPr txBox="1"/>
              <p:nvPr/>
            </p:nvSpPr>
            <p:spPr>
              <a:xfrm rot="21303883">
                <a:off x="0" y="0"/>
                <a:ext cx="4439692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kern="1200" spc="50" dirty="0">
                    <a:ln w="9525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Recommendations adoption</a:t>
                </a: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Text Box 5"/>
              <p:cNvSpPr txBox="1"/>
              <p:nvPr/>
            </p:nvSpPr>
            <p:spPr>
              <a:xfrm>
                <a:off x="3039704" y="1198220"/>
                <a:ext cx="5196207" cy="8007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kern="1200" dirty="0" smtClean="0">
                    <a:ln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>
                    <a:solidFill>
                      <a:srgbClr val="C0000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awareness and consideration of health changed in the decision-making </a:t>
                </a:r>
                <a:r>
                  <a:rPr lang="en-US" sz="2400" b="1" kern="1200" dirty="0">
                    <a:ln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>
                    <a:solidFill>
                      <a:srgbClr val="C0000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climate </a:t>
                </a:r>
                <a:r>
                  <a:rPr lang="en-US" sz="2400" b="1" kern="1200" dirty="0" smtClean="0">
                    <a:ln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>
                    <a:solidFill>
                      <a:srgbClr val="C0000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 </a:t>
                </a:r>
                <a:r>
                  <a:rPr lang="en-US" sz="2400" b="1" kern="1200" dirty="0">
                    <a:ln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>
                    <a:solidFill>
                      <a:srgbClr val="C0000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result of HIA</a:t>
                </a:r>
                <a:endParaRPr lang="en-US" sz="2400" dirty="0">
                  <a:ln w="9525" cap="flat" cmpd="sng" algn="ctr">
                    <a:solidFill>
                      <a:schemeClr val="accent5">
                        <a:lumMod val="40000"/>
                        <a:lumOff val="60000"/>
                      </a:schemeClr>
                    </a:solidFill>
                    <a:prstDash val="solid"/>
                    <a:round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ext Box 7"/>
              <p:cNvSpPr txBox="1"/>
              <p:nvPr/>
            </p:nvSpPr>
            <p:spPr>
              <a:xfrm rot="577851">
                <a:off x="2267923" y="334020"/>
                <a:ext cx="2823012" cy="8419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kern="1200" dirty="0">
                    <a:ln w="11113" cap="flat" cmpd="sng" algn="ctr">
                      <a:solidFill>
                        <a:srgbClr val="ED7D31"/>
                      </a:solidFill>
                      <a:prstDash val="solid"/>
                      <a:round/>
                    </a:ln>
                    <a:solidFill>
                      <a:srgbClr val="FF9E1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Decision implementation</a:t>
                </a:r>
                <a:endParaRPr lang="en-US" sz="2400" dirty="0">
                  <a:solidFill>
                    <a:srgbClr val="FF9E1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1"/>
            <p:cNvSpPr txBox="1"/>
            <p:nvPr/>
          </p:nvSpPr>
          <p:spPr>
            <a:xfrm>
              <a:off x="165758" y="4216299"/>
              <a:ext cx="2966289" cy="3399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smtClean="0">
                  <a:ln w="11113" cap="flat" cmpd="sng" algn="ctr">
                    <a:solidFill>
                      <a:srgbClr val="BF9000"/>
                    </a:solidFill>
                    <a:prstDash val="solid"/>
                    <a:round/>
                  </a:ln>
                  <a:solidFill>
                    <a:srgbClr val="FFD9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Capacity and collaboration building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6347713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Types of Evaluation in HIA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30936" y="1417320"/>
            <a:ext cx="7848600" cy="4556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OUTCOME EVALUATION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evaluates the impact of the decision implementation on health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It typically looks at: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requires: </a:t>
            </a:r>
          </a:p>
          <a:p>
            <a:pPr marL="799939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On-going monitoring of health data</a:t>
            </a: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4894" y="3068296"/>
            <a:ext cx="7742695" cy="2402244"/>
            <a:chOff x="201877" y="-322152"/>
            <a:chExt cx="7956196" cy="2306534"/>
          </a:xfrm>
        </p:grpSpPr>
        <p:sp>
          <p:nvSpPr>
            <p:cNvPr id="7" name="Text Box 2"/>
            <p:cNvSpPr txBox="1"/>
            <p:nvPr/>
          </p:nvSpPr>
          <p:spPr>
            <a:xfrm rot="339071">
              <a:off x="435642" y="877449"/>
              <a:ext cx="3631155" cy="11069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kern="1200" dirty="0" smtClean="0">
                  <a:ln w="11113" cap="flat" cmpd="sng" algn="ctr">
                    <a:solidFill>
                      <a:srgbClr val="7F7F7F"/>
                    </a:solidFill>
                    <a:prstDash val="solid"/>
                    <a:round/>
                  </a:ln>
                  <a:solidFill>
                    <a:srgbClr val="BFBFB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Validity </a:t>
              </a:r>
              <a:r>
                <a:rPr lang="en-US" sz="2400" b="1" kern="1200" dirty="0">
                  <a:ln w="11113" cap="flat" cmpd="sng" algn="ctr">
                    <a:solidFill>
                      <a:srgbClr val="7F7F7F"/>
                    </a:solidFill>
                    <a:prstDash val="solid"/>
                    <a:round/>
                  </a:ln>
                  <a:solidFill>
                    <a:srgbClr val="BFBFB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precision of health impact predictions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3"/>
            <p:cNvSpPr txBox="1"/>
            <p:nvPr/>
          </p:nvSpPr>
          <p:spPr>
            <a:xfrm rot="21002072">
              <a:off x="4845034" y="-322152"/>
              <a:ext cx="3313039" cy="10207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kern="1200" dirty="0">
                  <a:ln w="11113" cap="flat" cmpd="sng" algn="ctr">
                    <a:solidFill>
                      <a:srgbClr val="548235"/>
                    </a:solidFill>
                    <a:prstDash val="solid"/>
                    <a:round/>
                  </a:ln>
                  <a:solidFill>
                    <a:srgbClr val="26A80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Impact on health determinants</a:t>
              </a:r>
              <a:endParaRPr lang="en-US" sz="2400" dirty="0">
                <a:solidFill>
                  <a:srgbClr val="26A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4"/>
            <p:cNvSpPr txBox="1"/>
            <p:nvPr/>
          </p:nvSpPr>
          <p:spPr>
            <a:xfrm rot="21319193">
              <a:off x="201877" y="-133563"/>
              <a:ext cx="2384515" cy="400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kern="1200" spc="50" dirty="0">
                  <a:ln w="9525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Impact on health status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7"/>
            <p:cNvSpPr txBox="1"/>
            <p:nvPr/>
          </p:nvSpPr>
          <p:spPr>
            <a:xfrm rot="577794">
              <a:off x="2490235" y="-97815"/>
              <a:ext cx="2823012" cy="8419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kern="1200" dirty="0">
                  <a:ln w="11113" cap="flat" cmpd="sng" algn="ctr">
                    <a:solidFill>
                      <a:srgbClr val="ED7D31"/>
                    </a:solidFill>
                    <a:prstDash val="solid"/>
                    <a:round/>
                  </a:ln>
                  <a:solidFill>
                    <a:srgbClr val="FF9E1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Impact on health behavior</a:t>
              </a:r>
              <a:endParaRPr lang="en-US" sz="2400" dirty="0">
                <a:solidFill>
                  <a:srgbClr val="FF9E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" name="Text Box 5"/>
          <p:cNvSpPr txBox="1"/>
          <p:nvPr/>
        </p:nvSpPr>
        <p:spPr>
          <a:xfrm>
            <a:off x="3422767" y="4146490"/>
            <a:ext cx="5056769" cy="833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200" dirty="0" smtClean="0"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</a:t>
            </a:r>
            <a:r>
              <a:rPr lang="en-US" sz="2400" b="1" kern="1200" dirty="0"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 </a:t>
            </a:r>
            <a:r>
              <a:rPr lang="en-US" sz="2400" b="1" kern="1200" dirty="0" smtClean="0"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 of </a:t>
            </a:r>
            <a:r>
              <a:rPr lang="en-US" sz="2400" b="1" kern="1200" dirty="0"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unexpected </a:t>
            </a:r>
            <a:r>
              <a:rPr lang="en-US" sz="2400" b="1" kern="1200" dirty="0" smtClean="0"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endParaRPr lang="en-US" sz="2400" dirty="0"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248400" cy="1190622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936" y="630936"/>
            <a:ext cx="8229600" cy="1271014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&amp; Evaluation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Timeline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6260" y="1443835"/>
            <a:ext cx="7349609" cy="4275183"/>
            <a:chOff x="288032" y="1571053"/>
            <a:chExt cx="7349609" cy="4275183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2216330706"/>
                </p:ext>
              </p:extLst>
            </p:nvPr>
          </p:nvGraphicFramePr>
          <p:xfrm>
            <a:off x="288032" y="1571053"/>
            <a:ext cx="7240224" cy="3341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Left Brace 3"/>
            <p:cNvSpPr/>
            <p:nvPr/>
          </p:nvSpPr>
          <p:spPr>
            <a:xfrm rot="16200000">
              <a:off x="1981019" y="3062861"/>
              <a:ext cx="653845" cy="3717953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07" tIns="45704" rIns="91407" bIns="45704"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5803654" y="3395521"/>
              <a:ext cx="653846" cy="301412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07" tIns="45704" rIns="91407" bIns="45704"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965" y="5261460"/>
              <a:ext cx="7090831" cy="5847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07" tIns="45704" rIns="91407" bIns="45704" rtlCol="0">
              <a:spAutoFit/>
            </a:bodyPr>
            <a:lstStyle/>
            <a:p>
              <a:pPr algn="ctr" defTabSz="457200"/>
              <a:r>
                <a:rPr lang="en-US" sz="3200" dirty="0">
                  <a:solidFill>
                    <a:prstClr val="white"/>
                  </a:solidFill>
                </a:rPr>
                <a:t>Monitoring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71715" y="6015388"/>
            <a:ext cx="6537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388F00"/>
                </a:solidFill>
              </a:rPr>
              <a:t>“Evaluation </a:t>
            </a:r>
            <a:r>
              <a:rPr lang="en-US" i="1" dirty="0">
                <a:solidFill>
                  <a:srgbClr val="388F00"/>
                </a:solidFill>
              </a:rPr>
              <a:t>of the HIA process, impacts, and outcomes is necessary for field development and practice improvement</a:t>
            </a:r>
            <a:r>
              <a:rPr lang="en-US" i="1" dirty="0" smtClean="0">
                <a:solidFill>
                  <a:srgbClr val="388F00"/>
                </a:solidFill>
              </a:rPr>
              <a:t>.” </a:t>
            </a:r>
            <a:endParaRPr lang="en-US" i="1" dirty="0">
              <a:solidFill>
                <a:srgbClr val="388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630936"/>
            <a:ext cx="6842459" cy="8375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Monitoring and Evaluation Plan: An HIA Minimum Element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40" y="2512770"/>
            <a:ext cx="7177135" cy="1985165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“HIA proposes indicators, actions, and responsible parties, where indicated, for a plan to monitor the implementation of recommendations, as well as health effects and outcomes of the proposal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015" y="5619784"/>
            <a:ext cx="5870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88F00"/>
                </a:solidFill>
              </a:rPr>
              <a:t>The </a:t>
            </a:r>
            <a:r>
              <a:rPr lang="en-US" sz="2000" i="1" dirty="0" smtClean="0">
                <a:solidFill>
                  <a:srgbClr val="388F00"/>
                </a:solidFill>
              </a:rPr>
              <a:t>Minimum Elements and Practice Standards also provide guidelines (practice standards) for monitoring and evaluation.</a:t>
            </a:r>
            <a:endParaRPr lang="en-US" sz="2000" dirty="0">
              <a:solidFill>
                <a:srgbClr val="388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5"/>
            <a:ext cx="7924190" cy="1729129"/>
          </a:xfrm>
        </p:spPr>
        <p:txBody>
          <a:bodyPr/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Status of Monitoring and </a:t>
            </a:r>
            <a:b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Evaluation </a:t>
            </a: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 HIA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901952"/>
            <a:ext cx="6842459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practice, most HIAs do not include process, impact, or outcome evaluation; this has been attributed to a lack of interest, time, and resources in the case of process and impact evaluation and to the length of time (often many years) required for observing changes related to implementation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– National Research Council 2011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“Monitoring is one of the least well developed of all the phases of HIA practice.”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Ross,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Orenstein,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Botchwey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1943</Words>
  <Application>Microsoft Office PowerPoint</Application>
  <PresentationFormat>On-screen Show (4:3)</PresentationFormat>
  <Paragraphs>328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Mincho</vt:lpstr>
      <vt:lpstr>ＭＳ Ｐゴシック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1_Facet</vt:lpstr>
      <vt:lpstr>Monitoring and Evaluation: Current Status and Opportunities for Improvement</vt:lpstr>
      <vt:lpstr>PowerPoint Presentation</vt:lpstr>
      <vt:lpstr>PowerPoint Presentation</vt:lpstr>
      <vt:lpstr>Types of Evaluation in HIA</vt:lpstr>
      <vt:lpstr>Types of Evaluation in HIA</vt:lpstr>
      <vt:lpstr>Types of Evaluation in HIA</vt:lpstr>
      <vt:lpstr>Monitoring &amp; Evaluation  Timeline</vt:lpstr>
      <vt:lpstr>Monitoring and Evaluation Plan: An HIA Minimum Element</vt:lpstr>
      <vt:lpstr>Status of Monitoring and  Evaluation in HIA</vt:lpstr>
      <vt:lpstr>Status of Monitoring and  Evaluation in HIA</vt:lpstr>
      <vt:lpstr>Benefits of Monitoring and  Evaluation</vt:lpstr>
      <vt:lpstr>Benefits of Monitoring and  Evaluation</vt:lpstr>
      <vt:lpstr>PowerPoint Presentation</vt:lpstr>
      <vt:lpstr>PowerPoint Presentation</vt:lpstr>
      <vt:lpstr>Examples of Monitoring and  Evaluation in HIA</vt:lpstr>
      <vt:lpstr>Hawai’i Agriculture Development Plan HIA</vt:lpstr>
      <vt:lpstr>Hawai’i Agriculture Development Plan HIA</vt:lpstr>
      <vt:lpstr>Hawai’i Agriculture Development Plan HIA</vt:lpstr>
      <vt:lpstr>PowerPoint Presentation</vt:lpstr>
      <vt:lpstr>PowerPoint Presentation</vt:lpstr>
      <vt:lpstr>Healthy Corridors for All – St Paul Transit HIA</vt:lpstr>
      <vt:lpstr>Healthy Corridors for All – St Paul Transit HIA</vt:lpstr>
      <vt:lpstr>Healthy Corridors for All – St Paul Transit HIA</vt:lpstr>
      <vt:lpstr>Eastside Greenway HIA</vt:lpstr>
      <vt:lpstr>PowerPoint Presentation</vt:lpstr>
      <vt:lpstr>PowerPoint Presentation</vt:lpstr>
      <vt:lpstr>Improving Implementation of Monitoring and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Monitoring and Evaluation Look Like? </vt:lpstr>
      <vt:lpstr>PowerPoint Presentation</vt:lpstr>
      <vt:lpstr>PowerPoint Presentation</vt:lpstr>
      <vt:lpstr>Wrap Up and Charge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Rhodus, Justicia</cp:lastModifiedBy>
  <cp:revision>271</cp:revision>
  <cp:lastPrinted>2015-05-28T20:44:18Z</cp:lastPrinted>
  <dcterms:created xsi:type="dcterms:W3CDTF">2013-08-21T19:17:07Z</dcterms:created>
  <dcterms:modified xsi:type="dcterms:W3CDTF">2015-06-12T01:09:59Z</dcterms:modified>
</cp:coreProperties>
</file>