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364" r:id="rId3"/>
    <p:sldId id="377" r:id="rId4"/>
    <p:sldId id="376" r:id="rId5"/>
    <p:sldId id="375" r:id="rId6"/>
    <p:sldId id="381" r:id="rId7"/>
    <p:sldId id="378" r:id="rId8"/>
    <p:sldId id="379" r:id="rId9"/>
    <p:sldId id="380" r:id="rId10"/>
    <p:sldId id="388" r:id="rId11"/>
    <p:sldId id="387" r:id="rId12"/>
    <p:sldId id="386" r:id="rId13"/>
    <p:sldId id="361" r:id="rId14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14">
          <p15:clr>
            <a:srgbClr val="A4A3A4"/>
          </p15:clr>
        </p15:guide>
        <p15:guide id="2" pos="1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F1D"/>
    <a:srgbClr val="704132"/>
    <a:srgbClr val="FEFAA8"/>
    <a:srgbClr val="E6D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1496" autoAdjust="0"/>
  </p:normalViewPr>
  <p:slideViewPr>
    <p:cSldViewPr>
      <p:cViewPr varScale="1">
        <p:scale>
          <a:sx n="67" d="100"/>
          <a:sy n="67" d="100"/>
        </p:scale>
        <p:origin x="-1506" y="-102"/>
      </p:cViewPr>
      <p:guideLst>
        <p:guide orient="horz" pos="1214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77E014-6CBC-4568-BE95-8F1C2C6F78AB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B64C5D-B98C-4E5B-8F9D-53612EF8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4C5D-B98C-4E5B-8F9D-53612EF8BB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90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4C5D-B98C-4E5B-8F9D-53612EF8BB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9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4C5D-B98C-4E5B-8F9D-53612EF8BB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4C5D-B98C-4E5B-8F9D-53612EF8BB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0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4C5D-B98C-4E5B-8F9D-53612EF8BB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8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4C5D-B98C-4E5B-8F9D-53612EF8BB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5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4C5D-B98C-4E5B-8F9D-53612EF8BB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1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4C5D-B98C-4E5B-8F9D-53612EF8BB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4C5D-B98C-4E5B-8F9D-53612EF8BB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40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4C5D-B98C-4E5B-8F9D-53612EF8BB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6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4C91-D6E2-4F8F-B3D3-DB09E5BA6C68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61C-DE46-4016-97A7-FCB07D8E2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4C91-D6E2-4F8F-B3D3-DB09E5BA6C68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61C-DE46-4016-97A7-FCB07D8E2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4C91-D6E2-4F8F-B3D3-DB09E5BA6C68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61C-DE46-4016-97A7-FCB07D8E2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4C91-D6E2-4F8F-B3D3-DB09E5BA6C68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61C-DE46-4016-97A7-FCB07D8E2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4C91-D6E2-4F8F-B3D3-DB09E5BA6C68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61C-DE46-4016-97A7-FCB07D8E2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4C91-D6E2-4F8F-B3D3-DB09E5BA6C68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61C-DE46-4016-97A7-FCB07D8E2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4C91-D6E2-4F8F-B3D3-DB09E5BA6C68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61C-DE46-4016-97A7-FCB07D8E2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4C91-D6E2-4F8F-B3D3-DB09E5BA6C68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61C-DE46-4016-97A7-FCB07D8E2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4C91-D6E2-4F8F-B3D3-DB09E5BA6C68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61C-DE46-4016-97A7-FCB07D8E24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4" descr="S:\Health Promotions\CONNIE\CURRENT JOBS\Andy PPT presentation\green pattern transparent 5 copy.jpg"/>
          <p:cNvPicPr>
            <a:picLocks noChangeAspect="1" noChangeArrowheads="1"/>
          </p:cNvPicPr>
          <p:nvPr userDrawn="1"/>
        </p:nvPicPr>
        <p:blipFill>
          <a:blip r:embed="rId2" cstate="print"/>
          <a:srcRect t="37500" b="55833"/>
          <a:stretch>
            <a:fillRect/>
          </a:stretch>
        </p:blipFill>
        <p:spPr bwMode="auto">
          <a:xfrm rot="16200000">
            <a:off x="-1752599" y="3200398"/>
            <a:ext cx="6858000" cy="457202"/>
          </a:xfrm>
          <a:prstGeom prst="rect">
            <a:avLst/>
          </a:prstGeom>
          <a:noFill/>
        </p:spPr>
      </p:pic>
      <p:pic>
        <p:nvPicPr>
          <p:cNvPr id="10" name="Picture 4" descr="S:\Health Promotions\CONNIE\CURRENT JOBS\Andy PPT presentation\orange pattern.jpg"/>
          <p:cNvPicPr>
            <a:picLocks noChangeAspect="1" noChangeArrowheads="1"/>
          </p:cNvPicPr>
          <p:nvPr userDrawn="1"/>
        </p:nvPicPr>
        <p:blipFill>
          <a:blip r:embed="rId3" cstate="print"/>
          <a:srcRect r="94444"/>
          <a:stretch>
            <a:fillRect/>
          </a:stretch>
        </p:blipFill>
        <p:spPr bwMode="auto">
          <a:xfrm>
            <a:off x="1524000" y="0"/>
            <a:ext cx="381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4C91-D6E2-4F8F-B3D3-DB09E5BA6C68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61C-DE46-4016-97A7-FCB07D8E2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4C91-D6E2-4F8F-B3D3-DB09E5BA6C68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61C-DE46-4016-97A7-FCB07D8E2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4C91-D6E2-4F8F-B3D3-DB09E5BA6C68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C61C-DE46-4016-97A7-FCB07D8E24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 descr="S:\Health Promotions\CONNIE\CURRENT JOBS\Andy PPT presentation\green pattern 5 copy.jpg"/>
          <p:cNvPicPr>
            <a:picLocks noChangeAspect="1" noChangeArrowheads="1"/>
          </p:cNvPicPr>
          <p:nvPr userDrawn="1"/>
        </p:nvPicPr>
        <p:blipFill>
          <a:blip r:embed="rId13" cstate="print"/>
          <a:srcRect l="26666" r="50000"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1600200" y="0"/>
            <a:ext cx="75438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S:\Health Promotions\CONNIE\CURRENT JOBS\Andy PPT presentation\green pattern transparent 5 copy.jpg"/>
          <p:cNvPicPr>
            <a:picLocks noChangeAspect="1" noChangeArrowheads="1"/>
          </p:cNvPicPr>
          <p:nvPr userDrawn="1"/>
        </p:nvPicPr>
        <p:blipFill>
          <a:blip r:embed="rId14" cstate="print"/>
          <a:srcRect t="37500" b="55833"/>
          <a:stretch>
            <a:fillRect/>
          </a:stretch>
        </p:blipFill>
        <p:spPr bwMode="auto">
          <a:xfrm rot="16200000">
            <a:off x="-1752599" y="3200398"/>
            <a:ext cx="6858000" cy="457202"/>
          </a:xfrm>
          <a:prstGeom prst="rect">
            <a:avLst/>
          </a:prstGeom>
          <a:noFill/>
        </p:spPr>
      </p:pic>
      <p:pic>
        <p:nvPicPr>
          <p:cNvPr id="1028" name="Picture 4" descr="S:\Health Promotions\CONNIE\CURRENT JOBS\Andy PPT presentation\orange pattern.jpg"/>
          <p:cNvPicPr>
            <a:picLocks noChangeAspect="1" noChangeArrowheads="1"/>
          </p:cNvPicPr>
          <p:nvPr userDrawn="1"/>
        </p:nvPicPr>
        <p:blipFill>
          <a:blip r:embed="rId15" cstate="print"/>
          <a:srcRect r="94444"/>
          <a:stretch>
            <a:fillRect/>
          </a:stretch>
        </p:blipFill>
        <p:spPr bwMode="auto">
          <a:xfrm>
            <a:off x="1524000" y="0"/>
            <a:ext cx="381001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3962400"/>
            <a:ext cx="9144000" cy="2895600"/>
            <a:chOff x="0" y="0"/>
            <a:chExt cx="9144000" cy="2895600"/>
          </a:xfrm>
        </p:grpSpPr>
        <p:pic>
          <p:nvPicPr>
            <p:cNvPr id="17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r="58984" b="17968"/>
            <a:stretch>
              <a:fillRect/>
            </a:stretch>
          </p:blipFill>
          <p:spPr bwMode="auto">
            <a:xfrm>
              <a:off x="6477000" y="0"/>
              <a:ext cx="2667000" cy="2895600"/>
            </a:xfrm>
            <a:prstGeom prst="rect">
              <a:avLst/>
            </a:prstGeom>
            <a:noFill/>
          </p:spPr>
        </p:pic>
        <p:pic>
          <p:nvPicPr>
            <p:cNvPr id="2052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b="17969"/>
            <a:stretch>
              <a:fillRect/>
            </a:stretch>
          </p:blipFill>
          <p:spPr bwMode="auto">
            <a:xfrm>
              <a:off x="0" y="0"/>
              <a:ext cx="6502400" cy="2895600"/>
            </a:xfrm>
            <a:prstGeom prst="rect">
              <a:avLst/>
            </a:prstGeom>
            <a:noFill/>
          </p:spPr>
        </p:pic>
      </p:grpSp>
      <p:pic>
        <p:nvPicPr>
          <p:cNvPr id="7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r="50313" b="25001"/>
          <a:stretch>
            <a:fillRect/>
          </a:stretch>
        </p:blipFill>
        <p:spPr bwMode="auto">
          <a:xfrm>
            <a:off x="6115050" y="0"/>
            <a:ext cx="3028950" cy="4572000"/>
          </a:xfrm>
          <a:prstGeom prst="rect">
            <a:avLst/>
          </a:prstGeom>
          <a:noFill/>
        </p:spPr>
      </p:pic>
      <p:pic>
        <p:nvPicPr>
          <p:cNvPr id="2050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b="27160"/>
          <a:stretch>
            <a:fillRect/>
          </a:stretch>
        </p:blipFill>
        <p:spPr bwMode="auto">
          <a:xfrm>
            <a:off x="0" y="0"/>
            <a:ext cx="6172200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2563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Health as a Language for Democracy:                          Omaha’s Experience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4800600"/>
            <a:ext cx="8610600" cy="762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Andy Wessel, MPH</a:t>
            </a:r>
          </a:p>
        </p:txBody>
      </p:sp>
      <p:pic>
        <p:nvPicPr>
          <p:cNvPr id="7169" name="Picture 1" descr="DCHD%20LOGO%202003%20smal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29000" y="5410200"/>
            <a:ext cx="2203108" cy="102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S:\Health Promotions\CONNIE\CURRENT JOBS\Andy PPT presentation\orange pattern.jpg"/>
          <p:cNvPicPr>
            <a:picLocks noChangeAspect="1" noChangeArrowheads="1"/>
          </p:cNvPicPr>
          <p:nvPr/>
        </p:nvPicPr>
        <p:blipFill>
          <a:blip r:embed="rId6" cstate="print"/>
          <a:srcRect r="2506" b="97215"/>
          <a:stretch>
            <a:fillRect/>
          </a:stretch>
        </p:blipFill>
        <p:spPr bwMode="auto">
          <a:xfrm>
            <a:off x="0" y="4495800"/>
            <a:ext cx="9144000" cy="261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828800" y="3657600"/>
            <a:ext cx="7315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6900" y="2286000"/>
            <a:ext cx="723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C653C"/>
                </a:solidFill>
                <a:ea typeface="+mj-ea"/>
                <a:cs typeface="+mj-cs"/>
              </a:rPr>
              <a:t>Lessons Learned from our Neighborhood Engagement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095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0" y="3962400"/>
            <a:ext cx="9144000" cy="2895600"/>
            <a:chOff x="0" y="0"/>
            <a:chExt cx="9144000" cy="2895600"/>
          </a:xfrm>
        </p:grpSpPr>
        <p:pic>
          <p:nvPicPr>
            <p:cNvPr id="17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r="58984" b="17968"/>
            <a:stretch>
              <a:fillRect/>
            </a:stretch>
          </p:blipFill>
          <p:spPr bwMode="auto">
            <a:xfrm>
              <a:off x="6477000" y="0"/>
              <a:ext cx="2667000" cy="2895600"/>
            </a:xfrm>
            <a:prstGeom prst="rect">
              <a:avLst/>
            </a:prstGeom>
            <a:noFill/>
          </p:spPr>
        </p:pic>
        <p:pic>
          <p:nvPicPr>
            <p:cNvPr id="2052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b="17969"/>
            <a:stretch>
              <a:fillRect/>
            </a:stretch>
          </p:blipFill>
          <p:spPr bwMode="auto">
            <a:xfrm>
              <a:off x="0" y="0"/>
              <a:ext cx="6502400" cy="2895600"/>
            </a:xfrm>
            <a:prstGeom prst="rect">
              <a:avLst/>
            </a:prstGeom>
            <a:noFill/>
          </p:spPr>
        </p:pic>
      </p:grpSp>
      <p:pic>
        <p:nvPicPr>
          <p:cNvPr id="7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r="50313" b="25001"/>
          <a:stretch>
            <a:fillRect/>
          </a:stretch>
        </p:blipFill>
        <p:spPr bwMode="auto">
          <a:xfrm>
            <a:off x="6115050" y="0"/>
            <a:ext cx="3028950" cy="4495800"/>
          </a:xfrm>
          <a:prstGeom prst="rect">
            <a:avLst/>
          </a:prstGeom>
          <a:noFill/>
        </p:spPr>
      </p:pic>
      <p:pic>
        <p:nvPicPr>
          <p:cNvPr id="2050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b="27160"/>
          <a:stretch>
            <a:fillRect/>
          </a:stretch>
        </p:blipFill>
        <p:spPr bwMode="auto">
          <a:xfrm>
            <a:off x="0" y="0"/>
            <a:ext cx="6172200" cy="4495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537"/>
            <a:ext cx="9144000" cy="24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83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0" y="3962400"/>
            <a:ext cx="9144000" cy="2895600"/>
            <a:chOff x="0" y="0"/>
            <a:chExt cx="9144000" cy="2895600"/>
          </a:xfrm>
        </p:grpSpPr>
        <p:pic>
          <p:nvPicPr>
            <p:cNvPr id="17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r="58984" b="17968"/>
            <a:stretch>
              <a:fillRect/>
            </a:stretch>
          </p:blipFill>
          <p:spPr bwMode="auto">
            <a:xfrm>
              <a:off x="6477000" y="0"/>
              <a:ext cx="2667000" cy="2895600"/>
            </a:xfrm>
            <a:prstGeom prst="rect">
              <a:avLst/>
            </a:prstGeom>
            <a:noFill/>
          </p:spPr>
        </p:pic>
        <p:pic>
          <p:nvPicPr>
            <p:cNvPr id="2052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b="17969"/>
            <a:stretch>
              <a:fillRect/>
            </a:stretch>
          </p:blipFill>
          <p:spPr bwMode="auto">
            <a:xfrm>
              <a:off x="0" y="0"/>
              <a:ext cx="6502400" cy="2895600"/>
            </a:xfrm>
            <a:prstGeom prst="rect">
              <a:avLst/>
            </a:prstGeom>
            <a:noFill/>
          </p:spPr>
        </p:pic>
      </p:grpSp>
      <p:pic>
        <p:nvPicPr>
          <p:cNvPr id="7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r="50313" b="25001"/>
          <a:stretch>
            <a:fillRect/>
          </a:stretch>
        </p:blipFill>
        <p:spPr bwMode="auto">
          <a:xfrm>
            <a:off x="6115050" y="0"/>
            <a:ext cx="3028950" cy="4572000"/>
          </a:xfrm>
          <a:prstGeom prst="rect">
            <a:avLst/>
          </a:prstGeom>
          <a:noFill/>
        </p:spPr>
      </p:pic>
      <p:pic>
        <p:nvPicPr>
          <p:cNvPr id="2050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b="27160"/>
          <a:stretch>
            <a:fillRect/>
          </a:stretch>
        </p:blipFill>
        <p:spPr bwMode="auto">
          <a:xfrm>
            <a:off x="0" y="0"/>
            <a:ext cx="6172200" cy="44958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11"/>
            <a:ext cx="9144000" cy="68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296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3962400"/>
            <a:ext cx="9144000" cy="2895600"/>
            <a:chOff x="0" y="0"/>
            <a:chExt cx="9144000" cy="2895600"/>
          </a:xfrm>
        </p:grpSpPr>
        <p:pic>
          <p:nvPicPr>
            <p:cNvPr id="17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r="58984" b="17968"/>
            <a:stretch>
              <a:fillRect/>
            </a:stretch>
          </p:blipFill>
          <p:spPr bwMode="auto">
            <a:xfrm>
              <a:off x="6477000" y="0"/>
              <a:ext cx="2667000" cy="2895600"/>
            </a:xfrm>
            <a:prstGeom prst="rect">
              <a:avLst/>
            </a:prstGeom>
            <a:noFill/>
          </p:spPr>
        </p:pic>
        <p:pic>
          <p:nvPicPr>
            <p:cNvPr id="2052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b="17969"/>
            <a:stretch>
              <a:fillRect/>
            </a:stretch>
          </p:blipFill>
          <p:spPr bwMode="auto">
            <a:xfrm>
              <a:off x="0" y="0"/>
              <a:ext cx="6502400" cy="2895600"/>
            </a:xfrm>
            <a:prstGeom prst="rect">
              <a:avLst/>
            </a:prstGeom>
            <a:noFill/>
          </p:spPr>
        </p:pic>
      </p:grpSp>
      <p:pic>
        <p:nvPicPr>
          <p:cNvPr id="7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r="50313" b="25001"/>
          <a:stretch>
            <a:fillRect/>
          </a:stretch>
        </p:blipFill>
        <p:spPr bwMode="auto">
          <a:xfrm>
            <a:off x="6115050" y="0"/>
            <a:ext cx="3028950" cy="4572000"/>
          </a:xfrm>
          <a:prstGeom prst="rect">
            <a:avLst/>
          </a:prstGeom>
          <a:noFill/>
        </p:spPr>
      </p:pic>
      <p:pic>
        <p:nvPicPr>
          <p:cNvPr id="2050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b="27160"/>
          <a:stretch>
            <a:fillRect/>
          </a:stretch>
        </p:blipFill>
        <p:spPr bwMode="auto">
          <a:xfrm>
            <a:off x="0" y="0"/>
            <a:ext cx="6172200" cy="4495800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190976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Community Engagement Takeaways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2051" name="Picture 3" descr="S:\Health Promotions\CONNIE\CURRENT JOBS\Andy PPT presentation\orange pattern.jpg"/>
          <p:cNvPicPr>
            <a:picLocks noChangeAspect="1" noChangeArrowheads="1"/>
          </p:cNvPicPr>
          <p:nvPr/>
        </p:nvPicPr>
        <p:blipFill>
          <a:blip r:embed="rId5" cstate="print"/>
          <a:srcRect r="2506" b="97215"/>
          <a:stretch>
            <a:fillRect/>
          </a:stretch>
        </p:blipFill>
        <p:spPr bwMode="auto">
          <a:xfrm>
            <a:off x="0" y="4495800"/>
            <a:ext cx="9144000" cy="261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422189"/>
              </p:ext>
            </p:extLst>
          </p:nvPr>
        </p:nvGraphicFramePr>
        <p:xfrm>
          <a:off x="0" y="1676399"/>
          <a:ext cx="9192126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6063"/>
                <a:gridCol w="4596063"/>
              </a:tblGrid>
              <a:tr h="376844">
                <a:tc>
                  <a:txBody>
                    <a:bodyPr/>
                    <a:lstStyle/>
                    <a:p>
                      <a:r>
                        <a:rPr lang="en-US" dirty="0" smtClean="0"/>
                        <a:t>Key Findings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Recommendations</a:t>
                      </a:r>
                      <a:endParaRPr lang="en-US" dirty="0"/>
                    </a:p>
                  </a:txBody>
                  <a:tcPr/>
                </a:tc>
              </a:tr>
              <a:tr h="94210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Barriers typically exist around language and perspective that make it difficult to develop shared solutions (Tower of Babel Effect)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Brand</a:t>
                      </a:r>
                      <a:r>
                        <a:rPr lang="en-US" dirty="0" smtClean="0"/>
                        <a:t> (public) health as a language</a:t>
                      </a:r>
                      <a:r>
                        <a:rPr lang="en-US" baseline="0" dirty="0" smtClean="0"/>
                        <a:t> and perspective that can bridge silos and improve communication</a:t>
                      </a:r>
                      <a:endParaRPr lang="en-US" dirty="0"/>
                    </a:p>
                  </a:txBody>
                  <a:tcPr/>
                </a:tc>
              </a:tr>
              <a:tr h="20726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Engagement is about coming to the community with questions at the heart of the decision (instead of trying to come to them with the right answers)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Develop</a:t>
                      </a:r>
                      <a:r>
                        <a:rPr lang="en-US" baseline="0" dirty="0" smtClean="0"/>
                        <a:t> effective ways for involving more people in answering the question(s) posed by the decision being made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Interviews (1 on 1s)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Surveys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Small Group Meetings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Workshops</a:t>
                      </a:r>
                      <a:endParaRPr lang="en-US" dirty="0"/>
                    </a:p>
                  </a:txBody>
                  <a:tcPr/>
                </a:tc>
              </a:tr>
              <a:tr h="179000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Planners, engineers and even developers typically want to do right by the community but they lack the facilitation skills and relationships to do early neighborhood engagement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i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Develop democracy (facilitation) skills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sng" dirty="0" smtClean="0"/>
                        <a:t>Crucial Conversations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 smtClean="0"/>
                        <a:t>Tech</a:t>
                      </a:r>
                      <a:r>
                        <a:rPr lang="en-US" u="none" baseline="0" dirty="0" smtClean="0"/>
                        <a:t>nology of Participation (</a:t>
                      </a:r>
                      <a:r>
                        <a:rPr lang="en-US" u="none" baseline="0" dirty="0" err="1" smtClean="0"/>
                        <a:t>ToP</a:t>
                      </a:r>
                      <a:r>
                        <a:rPr lang="en-US" u="none" baseline="0" dirty="0" smtClean="0"/>
                        <a:t>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Intentionally develop relationships with community organizers and base-builders</a:t>
                      </a:r>
                      <a:endParaRPr lang="en-US" u="non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5485" y="1209127"/>
            <a:ext cx="9534970" cy="652329"/>
          </a:xfrm>
          <a:prstGeom prst="rect">
            <a:avLst/>
          </a:prstGeom>
        </p:spPr>
      </p:pic>
      <p:pic>
        <p:nvPicPr>
          <p:cNvPr id="14" name="Picture 1" descr="DCHD%20LOGO%202003%20smal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02400" y="190976"/>
            <a:ext cx="2203108" cy="102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77260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0" y="3962400"/>
            <a:ext cx="9144000" cy="2895600"/>
            <a:chOff x="0" y="0"/>
            <a:chExt cx="9144000" cy="2895600"/>
          </a:xfrm>
        </p:grpSpPr>
        <p:pic>
          <p:nvPicPr>
            <p:cNvPr id="17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r="58984" b="17968"/>
            <a:stretch>
              <a:fillRect/>
            </a:stretch>
          </p:blipFill>
          <p:spPr bwMode="auto">
            <a:xfrm>
              <a:off x="6477000" y="0"/>
              <a:ext cx="2667000" cy="2895600"/>
            </a:xfrm>
            <a:prstGeom prst="rect">
              <a:avLst/>
            </a:prstGeom>
            <a:noFill/>
          </p:spPr>
        </p:pic>
        <p:pic>
          <p:nvPicPr>
            <p:cNvPr id="2052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b="17969"/>
            <a:stretch>
              <a:fillRect/>
            </a:stretch>
          </p:blipFill>
          <p:spPr bwMode="auto">
            <a:xfrm>
              <a:off x="0" y="0"/>
              <a:ext cx="6502400" cy="2895600"/>
            </a:xfrm>
            <a:prstGeom prst="rect">
              <a:avLst/>
            </a:prstGeom>
            <a:noFill/>
          </p:spPr>
        </p:pic>
      </p:grpSp>
      <p:pic>
        <p:nvPicPr>
          <p:cNvPr id="7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r="50313" b="25001"/>
          <a:stretch>
            <a:fillRect/>
          </a:stretch>
        </p:blipFill>
        <p:spPr bwMode="auto">
          <a:xfrm>
            <a:off x="6115050" y="0"/>
            <a:ext cx="3028950" cy="4572000"/>
          </a:xfrm>
          <a:prstGeom prst="rect">
            <a:avLst/>
          </a:prstGeom>
          <a:noFill/>
        </p:spPr>
      </p:pic>
      <p:pic>
        <p:nvPicPr>
          <p:cNvPr id="2050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b="27160"/>
          <a:stretch>
            <a:fillRect/>
          </a:stretch>
        </p:blipFill>
        <p:spPr bwMode="auto">
          <a:xfrm>
            <a:off x="0" y="0"/>
            <a:ext cx="6172200" cy="4495800"/>
          </a:xfrm>
          <a:prstGeom prst="rect">
            <a:avLst/>
          </a:prstGeom>
          <a:noFill/>
        </p:spPr>
      </p:pic>
      <p:pic>
        <p:nvPicPr>
          <p:cNvPr id="2051" name="Picture 3" descr="S:\Health Promotions\CONNIE\CURRENT JOBS\Andy PPT presentation\orange pattern.jpg"/>
          <p:cNvPicPr>
            <a:picLocks noChangeAspect="1" noChangeArrowheads="1"/>
          </p:cNvPicPr>
          <p:nvPr/>
        </p:nvPicPr>
        <p:blipFill>
          <a:blip r:embed="rId5" cstate="print"/>
          <a:srcRect r="2506" b="97215"/>
          <a:stretch>
            <a:fillRect/>
          </a:stretch>
        </p:blipFill>
        <p:spPr bwMode="auto">
          <a:xfrm>
            <a:off x="0" y="4495800"/>
            <a:ext cx="9144000" cy="261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786"/>
            <a:ext cx="9144000" cy="62463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8600" y="620956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Tower of Babel by </a:t>
            </a:r>
            <a:r>
              <a:rPr lang="en-US" sz="2400" dirty="0" err="1" smtClean="0"/>
              <a:t>Joos</a:t>
            </a:r>
            <a:r>
              <a:rPr lang="en-US" sz="2400" dirty="0" smtClean="0"/>
              <a:t> de </a:t>
            </a:r>
            <a:r>
              <a:rPr lang="en-US" sz="2400" dirty="0" err="1" smtClean="0"/>
              <a:t>Momper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5253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0" y="3962400"/>
            <a:ext cx="9144000" cy="2895600"/>
            <a:chOff x="0" y="0"/>
            <a:chExt cx="9144000" cy="2895600"/>
          </a:xfrm>
        </p:grpSpPr>
        <p:pic>
          <p:nvPicPr>
            <p:cNvPr id="17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r="58984" b="17968"/>
            <a:stretch>
              <a:fillRect/>
            </a:stretch>
          </p:blipFill>
          <p:spPr bwMode="auto">
            <a:xfrm>
              <a:off x="6477000" y="0"/>
              <a:ext cx="2667000" cy="2895600"/>
            </a:xfrm>
            <a:prstGeom prst="rect">
              <a:avLst/>
            </a:prstGeom>
            <a:noFill/>
          </p:spPr>
        </p:pic>
        <p:pic>
          <p:nvPicPr>
            <p:cNvPr id="2052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b="17969"/>
            <a:stretch>
              <a:fillRect/>
            </a:stretch>
          </p:blipFill>
          <p:spPr bwMode="auto">
            <a:xfrm>
              <a:off x="0" y="0"/>
              <a:ext cx="6502400" cy="2895600"/>
            </a:xfrm>
            <a:prstGeom prst="rect">
              <a:avLst/>
            </a:prstGeom>
            <a:noFill/>
          </p:spPr>
        </p:pic>
      </p:grpSp>
      <p:pic>
        <p:nvPicPr>
          <p:cNvPr id="7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r="50313" b="25001"/>
          <a:stretch>
            <a:fillRect/>
          </a:stretch>
        </p:blipFill>
        <p:spPr bwMode="auto">
          <a:xfrm>
            <a:off x="6115050" y="0"/>
            <a:ext cx="3028950" cy="4572000"/>
          </a:xfrm>
          <a:prstGeom prst="rect">
            <a:avLst/>
          </a:prstGeom>
          <a:noFill/>
        </p:spPr>
      </p:pic>
      <p:pic>
        <p:nvPicPr>
          <p:cNvPr id="2050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b="27160"/>
          <a:stretch>
            <a:fillRect/>
          </a:stretch>
        </p:blipFill>
        <p:spPr bwMode="auto">
          <a:xfrm>
            <a:off x="0" y="0"/>
            <a:ext cx="6172200" cy="4495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805162"/>
            <a:ext cx="8077200" cy="6052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26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Announce and Defend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05593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0" y="3962400"/>
            <a:ext cx="9144000" cy="2895600"/>
            <a:chOff x="0" y="0"/>
            <a:chExt cx="9144000" cy="2895600"/>
          </a:xfrm>
        </p:grpSpPr>
        <p:pic>
          <p:nvPicPr>
            <p:cNvPr id="17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r="58984" b="17968"/>
            <a:stretch>
              <a:fillRect/>
            </a:stretch>
          </p:blipFill>
          <p:spPr bwMode="auto">
            <a:xfrm>
              <a:off x="6477000" y="0"/>
              <a:ext cx="2667000" cy="2895600"/>
            </a:xfrm>
            <a:prstGeom prst="rect">
              <a:avLst/>
            </a:prstGeom>
            <a:noFill/>
          </p:spPr>
        </p:pic>
        <p:pic>
          <p:nvPicPr>
            <p:cNvPr id="2052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b="17969"/>
            <a:stretch>
              <a:fillRect/>
            </a:stretch>
          </p:blipFill>
          <p:spPr bwMode="auto">
            <a:xfrm>
              <a:off x="0" y="0"/>
              <a:ext cx="6502400" cy="2895600"/>
            </a:xfrm>
            <a:prstGeom prst="rect">
              <a:avLst/>
            </a:prstGeom>
            <a:noFill/>
          </p:spPr>
        </p:pic>
      </p:grpSp>
      <p:pic>
        <p:nvPicPr>
          <p:cNvPr id="7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r="50313" b="25001"/>
          <a:stretch>
            <a:fillRect/>
          </a:stretch>
        </p:blipFill>
        <p:spPr bwMode="auto">
          <a:xfrm>
            <a:off x="6115050" y="0"/>
            <a:ext cx="3028950" cy="4572000"/>
          </a:xfrm>
          <a:prstGeom prst="rect">
            <a:avLst/>
          </a:prstGeom>
          <a:noFill/>
        </p:spPr>
      </p:pic>
      <p:pic>
        <p:nvPicPr>
          <p:cNvPr id="2050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b="27160"/>
          <a:stretch>
            <a:fillRect/>
          </a:stretch>
        </p:blipFill>
        <p:spPr bwMode="auto">
          <a:xfrm>
            <a:off x="0" y="0"/>
            <a:ext cx="6172200" cy="4495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781099"/>
            <a:ext cx="8109465" cy="60769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826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Announce and Defend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2924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0" y="3962400"/>
            <a:ext cx="9144000" cy="2895600"/>
            <a:chOff x="0" y="0"/>
            <a:chExt cx="9144000" cy="2895600"/>
          </a:xfrm>
        </p:grpSpPr>
        <p:pic>
          <p:nvPicPr>
            <p:cNvPr id="17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r="58984" b="17968"/>
            <a:stretch>
              <a:fillRect/>
            </a:stretch>
          </p:blipFill>
          <p:spPr bwMode="auto">
            <a:xfrm>
              <a:off x="6477000" y="0"/>
              <a:ext cx="2667000" cy="2895600"/>
            </a:xfrm>
            <a:prstGeom prst="rect">
              <a:avLst/>
            </a:prstGeom>
            <a:noFill/>
          </p:spPr>
        </p:pic>
        <p:pic>
          <p:nvPicPr>
            <p:cNvPr id="2052" name="Picture 4" descr="S:\Health Promotions\CONNIE\CURRENT JOBS\Andy PPT presentation\green pattern transparent 5 copy.jpg"/>
            <p:cNvPicPr>
              <a:picLocks noChangeAspect="1" noChangeArrowheads="1"/>
            </p:cNvPicPr>
            <p:nvPr/>
          </p:nvPicPr>
          <p:blipFill>
            <a:blip r:embed="rId3" cstate="print"/>
            <a:srcRect t="37500" b="17969"/>
            <a:stretch>
              <a:fillRect/>
            </a:stretch>
          </p:blipFill>
          <p:spPr bwMode="auto">
            <a:xfrm>
              <a:off x="0" y="0"/>
              <a:ext cx="6502400" cy="2895600"/>
            </a:xfrm>
            <a:prstGeom prst="rect">
              <a:avLst/>
            </a:prstGeom>
            <a:noFill/>
          </p:spPr>
        </p:pic>
      </p:grpSp>
      <p:pic>
        <p:nvPicPr>
          <p:cNvPr id="7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r="50313" b="25001"/>
          <a:stretch>
            <a:fillRect/>
          </a:stretch>
        </p:blipFill>
        <p:spPr bwMode="auto">
          <a:xfrm>
            <a:off x="6115050" y="0"/>
            <a:ext cx="3028950" cy="4572000"/>
          </a:xfrm>
          <a:prstGeom prst="rect">
            <a:avLst/>
          </a:prstGeom>
          <a:noFill/>
        </p:spPr>
      </p:pic>
      <p:pic>
        <p:nvPicPr>
          <p:cNvPr id="2050" name="Picture 2" descr="S:\Health Promotions\CONNIE\CURRENT JOBS\Andy PPT presentation\green pattern 5 copy.jpg"/>
          <p:cNvPicPr>
            <a:picLocks noChangeAspect="1" noChangeArrowheads="1"/>
          </p:cNvPicPr>
          <p:nvPr/>
        </p:nvPicPr>
        <p:blipFill>
          <a:blip r:embed="rId4" cstate="print"/>
          <a:srcRect b="27160"/>
          <a:stretch>
            <a:fillRect/>
          </a:stretch>
        </p:blipFill>
        <p:spPr bwMode="auto">
          <a:xfrm>
            <a:off x="0" y="0"/>
            <a:ext cx="6172200" cy="44958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" y="0"/>
            <a:ext cx="9138777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249044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7620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South 24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Street Road Diet </a:t>
            </a:r>
            <a:endParaRPr lang="en-US" sz="3600" b="1" dirty="0"/>
          </a:p>
        </p:txBody>
      </p:sp>
      <p:pic>
        <p:nvPicPr>
          <p:cNvPr id="5" name="Picture 2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9144000" cy="2905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7414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ss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763000" cy="5695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228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Crossroads Mall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310771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5" name="Picture 4" descr="IMG_1887.JPG"/>
          <p:cNvPicPr>
            <a:picLocks noChangeAspect="1"/>
          </p:cNvPicPr>
          <p:nvPr/>
        </p:nvPicPr>
        <p:blipFill>
          <a:blip r:embed="rId3" cstate="print"/>
          <a:srcRect t="13793"/>
          <a:stretch>
            <a:fillRect/>
          </a:stretch>
        </p:blipFill>
        <p:spPr>
          <a:xfrm>
            <a:off x="0" y="3639864"/>
            <a:ext cx="4800600" cy="3103836"/>
          </a:xfrm>
          <a:prstGeom prst="rect">
            <a:avLst/>
          </a:prstGeom>
        </p:spPr>
      </p:pic>
      <p:pic>
        <p:nvPicPr>
          <p:cNvPr id="8" name="Picture 7" descr="IMG_1891.JPG"/>
          <p:cNvPicPr>
            <a:picLocks noChangeAspect="1"/>
          </p:cNvPicPr>
          <p:nvPr/>
        </p:nvPicPr>
        <p:blipFill>
          <a:blip r:embed="rId4" cstate="print"/>
          <a:srcRect t="15819"/>
          <a:stretch>
            <a:fillRect/>
          </a:stretch>
        </p:blipFill>
        <p:spPr>
          <a:xfrm>
            <a:off x="4605250" y="0"/>
            <a:ext cx="4538749" cy="2971800"/>
          </a:xfrm>
          <a:prstGeom prst="rect">
            <a:avLst/>
          </a:prstGeom>
        </p:spPr>
      </p:pic>
      <p:pic>
        <p:nvPicPr>
          <p:cNvPr id="9" name="Picture 8" descr="IMG_1892.JPG"/>
          <p:cNvPicPr>
            <a:picLocks noChangeAspect="1"/>
          </p:cNvPicPr>
          <p:nvPr/>
        </p:nvPicPr>
        <p:blipFill>
          <a:blip r:embed="rId5" cstate="print"/>
          <a:srcRect t="29146"/>
          <a:stretch>
            <a:fillRect/>
          </a:stretch>
        </p:blipFill>
        <p:spPr>
          <a:xfrm>
            <a:off x="5029200" y="3186615"/>
            <a:ext cx="3886200" cy="367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5358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New Picture (18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55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59703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Custom 12">
      <a:dk1>
        <a:srgbClr val="668220"/>
      </a:dk1>
      <a:lt1>
        <a:srgbClr val="FFFFFF"/>
      </a:lt1>
      <a:dk2>
        <a:srgbClr val="668220"/>
      </a:dk2>
      <a:lt2>
        <a:srgbClr val="3C653C"/>
      </a:lt2>
      <a:accent1>
        <a:srgbClr val="BCD6A2"/>
      </a:accent1>
      <a:accent2>
        <a:srgbClr val="90BC64"/>
      </a:accent2>
      <a:accent3>
        <a:srgbClr val="FFFFFF"/>
      </a:accent3>
      <a:accent4>
        <a:srgbClr val="CBE38F"/>
      </a:accent4>
      <a:accent5>
        <a:srgbClr val="ADE2E2"/>
      </a:accent5>
      <a:accent6>
        <a:srgbClr val="8AB98A"/>
      </a:accent6>
      <a:hlink>
        <a:srgbClr val="BCD6A2"/>
      </a:hlink>
      <a:folHlink>
        <a:srgbClr val="4C61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5135</TotalTime>
  <Words>193</Words>
  <Application>Microsoft Office PowerPoint</Application>
  <PresentationFormat>On-screen Show (4:3)</PresentationFormat>
  <Paragraphs>37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 Health as a Language for Democracy:                          Omaha’s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Engagement Takeaways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ajwessel</dc:creator>
  <cp:lastModifiedBy>Whitney Magendie</cp:lastModifiedBy>
  <cp:revision>282</cp:revision>
  <cp:lastPrinted>2015-05-19T14:22:04Z</cp:lastPrinted>
  <dcterms:created xsi:type="dcterms:W3CDTF">2012-03-01T16:42:55Z</dcterms:created>
  <dcterms:modified xsi:type="dcterms:W3CDTF">2015-06-18T13:37:03Z</dcterms:modified>
</cp:coreProperties>
</file>