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68" r:id="rId2"/>
  </p:sldMasterIdLst>
  <p:notesMasterIdLst>
    <p:notesMasterId r:id="rId22"/>
  </p:notesMasterIdLst>
  <p:sldIdLst>
    <p:sldId id="257" r:id="rId3"/>
    <p:sldId id="272" r:id="rId4"/>
    <p:sldId id="262" r:id="rId5"/>
    <p:sldId id="266" r:id="rId6"/>
    <p:sldId id="270" r:id="rId7"/>
    <p:sldId id="271" r:id="rId8"/>
    <p:sldId id="277" r:id="rId9"/>
    <p:sldId id="282" r:id="rId10"/>
    <p:sldId id="275" r:id="rId11"/>
    <p:sldId id="276" r:id="rId12"/>
    <p:sldId id="264" r:id="rId13"/>
    <p:sldId id="280" r:id="rId14"/>
    <p:sldId id="278" r:id="rId15"/>
    <p:sldId id="258" r:id="rId16"/>
    <p:sldId id="267" r:id="rId17"/>
    <p:sldId id="265" r:id="rId18"/>
    <p:sldId id="263" r:id="rId19"/>
    <p:sldId id="273" r:id="rId20"/>
    <p:sldId id="27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keppard" initials="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62" autoAdjust="0"/>
  </p:normalViewPr>
  <p:slideViewPr>
    <p:cSldViewPr>
      <p:cViewPr>
        <p:scale>
          <a:sx n="94" d="100"/>
          <a:sy n="94" d="100"/>
        </p:scale>
        <p:origin x="-128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08F4AE-EE5E-470D-8E13-0AE840D4C99F}" type="datetimeFigureOut">
              <a:rPr lang="en-US" smtClean="0"/>
              <a:pPr/>
              <a:t>5/27/2015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C44386-B3DE-46A9-8A21-EE147385EA01}" type="slidenum">
              <a:rPr lang="en-US" smtClean="0"/>
              <a:pPr/>
              <a:t>‹#›</a:t>
            </a:fld>
            <a:endParaRPr lang="en-US"/>
          </a:p>
        </p:txBody>
      </p:sp>
    </p:spTree>
    <p:extLst>
      <p:ext uri="{BB962C8B-B14F-4D97-AF65-F5344CB8AC3E}">
        <p14:creationId xmlns:p14="http://schemas.microsoft.com/office/powerpoint/2010/main" val="3144759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from Scoping session</a:t>
            </a:r>
            <a:endParaRPr lang="en-US" dirty="0"/>
          </a:p>
        </p:txBody>
      </p:sp>
      <p:sp>
        <p:nvSpPr>
          <p:cNvPr id="4" name="Slide Number Placeholder 3"/>
          <p:cNvSpPr>
            <a:spLocks noGrp="1"/>
          </p:cNvSpPr>
          <p:nvPr>
            <p:ph type="sldNum" sz="quarter" idx="10"/>
          </p:nvPr>
        </p:nvSpPr>
        <p:spPr/>
        <p:txBody>
          <a:bodyPr/>
          <a:lstStyle/>
          <a:p>
            <a:fld id="{DA55209F-CBF4-4D2F-B91B-CD73A4A08A00}"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 these as what we think about when engaging in a project</a:t>
            </a:r>
            <a:r>
              <a:rPr lang="en-US" baseline="0" dirty="0" smtClean="0"/>
              <a:t> and how they came from our experiences with the three projects we will present about. Then ask them to brainstorm their questions/issues as they relate to working in the broad content area of community development and health.</a:t>
            </a:r>
            <a:endParaRPr lang="en-US" dirty="0"/>
          </a:p>
        </p:txBody>
      </p:sp>
      <p:sp>
        <p:nvSpPr>
          <p:cNvPr id="4" name="Slide Number Placeholder 3"/>
          <p:cNvSpPr>
            <a:spLocks noGrp="1"/>
          </p:cNvSpPr>
          <p:nvPr>
            <p:ph type="sldNum" sz="quarter" idx="10"/>
          </p:nvPr>
        </p:nvSpPr>
        <p:spPr/>
        <p:txBody>
          <a:bodyPr/>
          <a:lstStyle/>
          <a:p>
            <a:fld id="{81C44386-B3DE-46A9-8A21-EE147385EA01}" type="slidenum">
              <a:rPr lang="en-US" smtClean="0"/>
              <a:pPr/>
              <a:t>2</a:t>
            </a:fld>
            <a:endParaRPr lang="en-US"/>
          </a:p>
        </p:txBody>
      </p:sp>
    </p:spTree>
    <p:extLst>
      <p:ext uri="{BB962C8B-B14F-4D97-AF65-F5344CB8AC3E}">
        <p14:creationId xmlns:p14="http://schemas.microsoft.com/office/powerpoint/2010/main" val="3115307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ln/>
        </p:spPr>
      </p:sp>
      <p:sp>
        <p:nvSpPr>
          <p:cNvPr id="78850" name="Rectangle 3"/>
          <p:cNvSpPr>
            <a:spLocks noGrp="1" noChangeArrowheads="1"/>
          </p:cNvSpPr>
          <p:nvPr>
            <p:ph type="body" idx="1"/>
          </p:nvPr>
        </p:nvSpPr>
        <p:spPr>
          <a:noFill/>
          <a:ln/>
        </p:spPr>
        <p:txBody>
          <a:bodyPr/>
          <a:lstStyle/>
          <a:p>
            <a:pPr eaLnBrk="1" hangingPunct="1"/>
            <a:r>
              <a:rPr lang="en-US" dirty="0" smtClean="0">
                <a:ea typeface="ＭＳ Ｐゴシック"/>
              </a:rPr>
              <a:t>AA</a:t>
            </a:r>
          </a:p>
          <a:p>
            <a:pPr eaLnBrk="1" hangingPunct="1"/>
            <a:endParaRPr lang="en-US" dirty="0" smtClean="0">
              <a:ea typeface="ＭＳ Ｐゴシック"/>
            </a:endParaRPr>
          </a:p>
          <a:p>
            <a:pPr eaLnBrk="1" hangingPunct="1"/>
            <a:r>
              <a:rPr lang="en-US" dirty="0" smtClean="0">
                <a:ea typeface="ＭＳ Ｐゴシック"/>
              </a:rPr>
              <a:t>Here is the HIA field’s formal definition of the</a:t>
            </a:r>
            <a:r>
              <a:rPr lang="en-US" baseline="0" dirty="0" smtClean="0">
                <a:ea typeface="ＭＳ Ｐゴシック"/>
              </a:rPr>
              <a:t> process</a:t>
            </a:r>
          </a:p>
          <a:p>
            <a:pPr eaLnBrk="1" hangingPunct="1"/>
            <a:endParaRPr lang="en-US" baseline="0" dirty="0" smtClean="0">
              <a:ea typeface="ＭＳ Ｐゴシック"/>
            </a:endParaRPr>
          </a:p>
          <a:p>
            <a:pPr eaLnBrk="0" hangingPunct="0">
              <a:lnSpc>
                <a:spcPct val="130000"/>
              </a:lnSpc>
            </a:pPr>
            <a:r>
              <a:rPr lang="en-US" b="1" dirty="0"/>
              <a:t>HIA Definition: </a:t>
            </a:r>
          </a:p>
          <a:p>
            <a:pPr eaLnBrk="0" hangingPunct="0">
              <a:lnSpc>
                <a:spcPct val="130000"/>
              </a:lnSpc>
            </a:pPr>
            <a:r>
              <a:rPr lang="en-US" dirty="0"/>
              <a:t>A systematic process that uses an array of data sources and analytic methods and considers input from stakeholders to determine the potential effects of a proposed policy, plan, program or project on the health of a population and the distribution of those effects within the population.  HIA provides recommendations on monitoring and managing those effects.</a:t>
            </a:r>
            <a:endParaRPr lang="en-US" dirty="0">
              <a:latin typeface="Times New Roman" pitchFamily="18" charset="0"/>
            </a:endParaRPr>
          </a:p>
          <a:p>
            <a:pPr eaLnBrk="1" hangingPunct="1"/>
            <a:endParaRPr lang="en-US" dirty="0" smtClean="0">
              <a:ea typeface="ＭＳ Ｐゴシック"/>
            </a:endParaRPr>
          </a:p>
        </p:txBody>
      </p:sp>
    </p:spTree>
    <p:extLst>
      <p:ext uri="{BB962C8B-B14F-4D97-AF65-F5344CB8AC3E}">
        <p14:creationId xmlns:p14="http://schemas.microsoft.com/office/powerpoint/2010/main" val="85423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C44386-B3DE-46A9-8A21-EE147385EA01}" type="slidenum">
              <a:rPr lang="en-US" smtClean="0"/>
              <a:pPr/>
              <a:t>5</a:t>
            </a:fld>
            <a:endParaRPr lang="en-US"/>
          </a:p>
        </p:txBody>
      </p:sp>
    </p:spTree>
    <p:extLst>
      <p:ext uri="{BB962C8B-B14F-4D97-AF65-F5344CB8AC3E}">
        <p14:creationId xmlns:p14="http://schemas.microsoft.com/office/powerpoint/2010/main" val="353270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Looked</a:t>
            </a:r>
            <a:r>
              <a:rPr lang="en-US" baseline="0" dirty="0" smtClean="0"/>
              <a:t> holistically at demographic, environmental, and health conditions, which w</a:t>
            </a:r>
            <a:r>
              <a:rPr lang="en-US" dirty="0" smtClean="0"/>
              <a:t>e</a:t>
            </a:r>
            <a:r>
              <a:rPr lang="en-US" baseline="0" dirty="0" smtClean="0"/>
              <a:t> defined broadly to include mental, physical, and social health. </a:t>
            </a:r>
            <a:endParaRPr lang="en-US" dirty="0" smtClean="0"/>
          </a:p>
          <a:p>
            <a:r>
              <a:rPr lang="en-US" dirty="0" smtClean="0"/>
              <a:t>2 scoping sessions: 1 in Boston,</a:t>
            </a:r>
            <a:r>
              <a:rPr lang="en-US" baseline="0" dirty="0" smtClean="0"/>
              <a:t> 1 in Western Mass, to get ensure representation from urban, rural, and gateway CDCs. </a:t>
            </a:r>
            <a:endParaRPr lang="en-US" dirty="0"/>
          </a:p>
        </p:txBody>
      </p:sp>
      <p:sp>
        <p:nvSpPr>
          <p:cNvPr id="4" name="Slide Number Placeholder 3"/>
          <p:cNvSpPr>
            <a:spLocks noGrp="1"/>
          </p:cNvSpPr>
          <p:nvPr>
            <p:ph type="sldNum" sz="quarter" idx="10"/>
          </p:nvPr>
        </p:nvSpPr>
        <p:spPr/>
        <p:txBody>
          <a:bodyPr/>
          <a:lstStyle/>
          <a:p>
            <a:fld id="{9CBB494E-6C27-4E03-AF75-4ABD77E7D095}"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chemeClr val="accent4"/>
                </a:solidFill>
              </a:rPr>
              <a:t>Communications tools for partnership building and dissemination</a:t>
            </a:r>
            <a:endParaRPr lang="en-US" dirty="0"/>
          </a:p>
        </p:txBody>
      </p:sp>
      <p:sp>
        <p:nvSpPr>
          <p:cNvPr id="4" name="Slide Number Placeholder 3"/>
          <p:cNvSpPr>
            <a:spLocks noGrp="1"/>
          </p:cNvSpPr>
          <p:nvPr>
            <p:ph type="sldNum" sz="quarter" idx="10"/>
          </p:nvPr>
        </p:nvSpPr>
        <p:spPr/>
        <p:txBody>
          <a:bodyPr/>
          <a:lstStyle/>
          <a:p>
            <a:fld id="{81C44386-B3DE-46A9-8A21-EE147385EA01}"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from RWJF</a:t>
            </a:r>
            <a:r>
              <a:rPr lang="en-US" baseline="0" dirty="0" smtClean="0"/>
              <a:t> Time to Act</a:t>
            </a:r>
            <a:endParaRPr lang="en-US" dirty="0"/>
          </a:p>
        </p:txBody>
      </p:sp>
      <p:sp>
        <p:nvSpPr>
          <p:cNvPr id="4" name="Slide Number Placeholder 3"/>
          <p:cNvSpPr>
            <a:spLocks noGrp="1"/>
          </p:cNvSpPr>
          <p:nvPr>
            <p:ph type="sldNum" sz="quarter" idx="10"/>
          </p:nvPr>
        </p:nvSpPr>
        <p:spPr/>
        <p:txBody>
          <a:bodyPr/>
          <a:lstStyle/>
          <a:p>
            <a:fld id="{DA55209F-CBF4-4D2F-B91B-CD73A4A08A00}" type="slidenum">
              <a:rPr lang="en-US" smtClean="0"/>
              <a:pPr/>
              <a:t>14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a:t>
            </a:r>
            <a:r>
              <a:rPr lang="en-US" baseline="0" dirty="0" smtClean="0"/>
              <a:t> these back up and then have them get in small groups to answer these questions in their contexts or do a large group exercise depending on numbers</a:t>
            </a:r>
            <a:endParaRPr lang="en-US" dirty="0"/>
          </a:p>
        </p:txBody>
      </p:sp>
      <p:sp>
        <p:nvSpPr>
          <p:cNvPr id="4" name="Slide Number Placeholder 3"/>
          <p:cNvSpPr>
            <a:spLocks noGrp="1"/>
          </p:cNvSpPr>
          <p:nvPr>
            <p:ph type="sldNum" sz="quarter" idx="10"/>
          </p:nvPr>
        </p:nvSpPr>
        <p:spPr/>
        <p:txBody>
          <a:bodyPr/>
          <a:lstStyle/>
          <a:p>
            <a:fld id="{81C44386-B3DE-46A9-8A21-EE147385EA0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15307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C44386-B3DE-46A9-8A21-EE147385EA01}"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fld id="{F315E6BC-753D-42FC-8EF0-30D022D495C5}" type="datetimeFigureOut">
              <a:rPr lang="en-US" smtClean="0">
                <a:solidFill>
                  <a:srgbClr val="D34817">
                    <a:lumMod val="50000"/>
                  </a:srgbClr>
                </a:solidFill>
              </a:rPr>
              <a:pPr>
                <a:defRPr/>
              </a:pPr>
              <a:t>5/27/2015</a:t>
            </a:fld>
            <a:endParaRPr lang="en-US" dirty="0">
              <a:solidFill>
                <a:srgbClr val="D34817">
                  <a:lumMod val="50000"/>
                </a:srgbClr>
              </a:solidFill>
            </a:endParaRPr>
          </a:p>
        </p:txBody>
      </p:sp>
      <p:sp>
        <p:nvSpPr>
          <p:cNvPr id="17" name="Footer Placeholder 16"/>
          <p:cNvSpPr>
            <a:spLocks noGrp="1"/>
          </p:cNvSpPr>
          <p:nvPr>
            <p:ph type="ftr" sz="quarter" idx="11"/>
          </p:nvPr>
        </p:nvSpPr>
        <p:spPr/>
        <p:txBody>
          <a:bodyPr/>
          <a:lstStyle/>
          <a:p>
            <a:pPr>
              <a:defRPr/>
            </a:pPr>
            <a:endParaRPr lang="en-US" dirty="0">
              <a:solidFill>
                <a:srgbClr val="D34817">
                  <a:lumMod val="50000"/>
                </a:srgb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26FCDEFB-80BC-45F3-ABB4-E69F1E73474E}" type="slidenum">
              <a:rPr lang="en-US" smtClean="0"/>
              <a:pPr>
                <a:defRPr/>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3ED5D22F-3166-4E19-8690-6353A492C5B4}" type="datetimeFigureOut">
              <a:rPr lang="en-US" smtClean="0">
                <a:solidFill>
                  <a:srgbClr val="D34817">
                    <a:lumMod val="50000"/>
                  </a:srgbClr>
                </a:solidFill>
              </a:rPr>
              <a:pPr>
                <a:defRPr/>
              </a:pPr>
              <a:t>5/27/2015</a:t>
            </a:fld>
            <a:endParaRPr lang="en-US" dirty="0">
              <a:solidFill>
                <a:srgbClr val="D34817">
                  <a:lumMod val="5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D34817">
                  <a:lumMod val="50000"/>
                </a:srgbClr>
              </a:solidFill>
            </a:endParaRPr>
          </a:p>
        </p:txBody>
      </p:sp>
      <p:sp>
        <p:nvSpPr>
          <p:cNvPr id="6" name="Slide Number Placeholder 5"/>
          <p:cNvSpPr>
            <a:spLocks noGrp="1"/>
          </p:cNvSpPr>
          <p:nvPr>
            <p:ph type="sldNum" sz="quarter" idx="12"/>
          </p:nvPr>
        </p:nvSpPr>
        <p:spPr/>
        <p:txBody>
          <a:bodyPr/>
          <a:lstStyle/>
          <a:p>
            <a:pPr>
              <a:defRPr/>
            </a:pPr>
            <a:fld id="{57F41094-EC53-4A36-B527-B0FE68575312}"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A51184F-9EBB-4937-B4E1-282337121091}" type="datetimeFigureOut">
              <a:rPr lang="en-US" smtClean="0">
                <a:solidFill>
                  <a:srgbClr val="D34817">
                    <a:lumMod val="50000"/>
                  </a:srgbClr>
                </a:solidFill>
              </a:rPr>
              <a:pPr>
                <a:defRPr/>
              </a:pPr>
              <a:t>5/27/2015</a:t>
            </a:fld>
            <a:endParaRPr lang="en-US" dirty="0">
              <a:solidFill>
                <a:srgbClr val="D34817">
                  <a:lumMod val="5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D34817">
                  <a:lumMod val="50000"/>
                </a:srgbClr>
              </a:solidFill>
            </a:endParaRPr>
          </a:p>
        </p:txBody>
      </p:sp>
      <p:sp>
        <p:nvSpPr>
          <p:cNvPr id="6" name="Slide Number Placeholder 5"/>
          <p:cNvSpPr>
            <a:spLocks noGrp="1"/>
          </p:cNvSpPr>
          <p:nvPr>
            <p:ph type="sldNum" sz="quarter" idx="12"/>
          </p:nvPr>
        </p:nvSpPr>
        <p:spPr/>
        <p:txBody>
          <a:bodyPr/>
          <a:lstStyle/>
          <a:p>
            <a:pPr>
              <a:defRPr/>
            </a:pPr>
            <a:fld id="{F64B395F-6FDE-4F83-A3C8-3F683BCDA926}"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C44F7FED-897B-4CF8-B6E3-0C87DDA12EE8}" type="datetimeFigureOut">
              <a:rPr lang="en-US" smtClean="0"/>
              <a:pPr/>
              <a:t>5/27/2015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C6F2F40-F87A-4336-978A-9B030840E60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44F7FED-897B-4CF8-B6E3-0C87DDA12EE8}" type="datetimeFigureOut">
              <a:rPr lang="en-US" smtClean="0"/>
              <a:pPr/>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C6F2F40-F87A-4336-978A-9B030840E609}"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C44F7FED-897B-4CF8-B6E3-0C87DDA12EE8}" type="datetimeFigureOut">
              <a:rPr lang="en-US" smtClean="0"/>
              <a:pPr/>
              <a:t>5/27/2015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C6F2F40-F87A-4336-978A-9B030840E609}"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C44F7FED-897B-4CF8-B6E3-0C87DDA12EE8}" type="datetimeFigureOut">
              <a:rPr lang="en-US" smtClean="0"/>
              <a:pPr/>
              <a:t>5/27/2015</a:t>
            </a:fld>
            <a:endParaRPr lang="en-US"/>
          </a:p>
        </p:txBody>
      </p:sp>
      <p:sp>
        <p:nvSpPr>
          <p:cNvPr id="10" name="Slide Number Placeholder 9"/>
          <p:cNvSpPr>
            <a:spLocks noGrp="1"/>
          </p:cNvSpPr>
          <p:nvPr>
            <p:ph type="sldNum" sz="quarter" idx="16"/>
          </p:nvPr>
        </p:nvSpPr>
        <p:spPr/>
        <p:txBody>
          <a:bodyPr rtlCol="0"/>
          <a:lstStyle/>
          <a:p>
            <a:fld id="{AC6F2F40-F87A-4336-978A-9B030840E609}"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C44F7FED-897B-4CF8-B6E3-0C87DDA12EE8}" type="datetimeFigureOut">
              <a:rPr lang="en-US" smtClean="0"/>
              <a:pPr/>
              <a:t>5/27/2015</a:t>
            </a:fld>
            <a:endParaRPr lang="en-US"/>
          </a:p>
        </p:txBody>
      </p:sp>
      <p:sp>
        <p:nvSpPr>
          <p:cNvPr id="12" name="Slide Number Placeholder 11"/>
          <p:cNvSpPr>
            <a:spLocks noGrp="1"/>
          </p:cNvSpPr>
          <p:nvPr>
            <p:ph type="sldNum" sz="quarter" idx="16"/>
          </p:nvPr>
        </p:nvSpPr>
        <p:spPr/>
        <p:txBody>
          <a:bodyPr rtlCol="0"/>
          <a:lstStyle/>
          <a:p>
            <a:fld id="{AC6F2F40-F87A-4336-978A-9B030840E609}"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44F7FED-897B-4CF8-B6E3-0C87DDA12EE8}" type="datetimeFigureOut">
              <a:rPr lang="en-US" smtClean="0"/>
              <a:pPr/>
              <a:t>5/27/2015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C6F2F40-F87A-4336-978A-9B030840E60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4F7FED-897B-4CF8-B6E3-0C87DDA12EE8}" type="datetimeFigureOut">
              <a:rPr lang="en-US" smtClean="0"/>
              <a:pPr/>
              <a:t>5/27/2015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C6F2F40-F87A-4336-978A-9B030840E609}"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44F7FED-897B-4CF8-B6E3-0C87DDA12EE8}" type="datetimeFigureOut">
              <a:rPr lang="en-US" smtClean="0"/>
              <a:pPr/>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C6F2F40-F87A-4336-978A-9B030840E609}"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F1FC6B8E-50CD-4B2B-B4E1-81E560CCA70E}" type="datetimeFigureOut">
              <a:rPr lang="en-US" smtClean="0">
                <a:solidFill>
                  <a:srgbClr val="D34817">
                    <a:lumMod val="50000"/>
                  </a:srgbClr>
                </a:solidFill>
              </a:rPr>
              <a:pPr>
                <a:defRPr/>
              </a:pPr>
              <a:t>5/27/2015</a:t>
            </a:fld>
            <a:endParaRPr lang="en-US" dirty="0">
              <a:solidFill>
                <a:srgbClr val="D34817">
                  <a:lumMod val="5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D34817">
                  <a:lumMod val="50000"/>
                </a:srgbClr>
              </a:solidFill>
            </a:endParaRPr>
          </a:p>
        </p:txBody>
      </p:sp>
      <p:sp>
        <p:nvSpPr>
          <p:cNvPr id="6" name="Slide Number Placeholder 5"/>
          <p:cNvSpPr>
            <a:spLocks noGrp="1"/>
          </p:cNvSpPr>
          <p:nvPr>
            <p:ph type="sldNum" sz="quarter" idx="12"/>
          </p:nvPr>
        </p:nvSpPr>
        <p:spPr/>
        <p:txBody>
          <a:bodyPr/>
          <a:lstStyle/>
          <a:p>
            <a:pPr>
              <a:defRPr/>
            </a:pPr>
            <a:fld id="{1F2DFC73-9097-49F0-8A4F-7AB335862615}" type="slidenum">
              <a:rPr lang="en-US" smtClean="0"/>
              <a:pPr>
                <a:defRPr/>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C44F7FED-897B-4CF8-B6E3-0C87DDA12EE8}" type="datetimeFigureOut">
              <a:rPr lang="en-US" smtClean="0"/>
              <a:pPr/>
              <a:t>5/27/2015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AC6F2F40-F87A-4336-978A-9B030840E609}"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44F7FED-897B-4CF8-B6E3-0C87DDA12EE8}" type="datetimeFigureOut">
              <a:rPr lang="en-US" smtClean="0"/>
              <a:pPr/>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F2F40-F87A-4336-978A-9B030840E60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C44F7FED-897B-4CF8-B6E3-0C87DDA12EE8}" type="datetimeFigureOut">
              <a:rPr lang="en-US" smtClean="0"/>
              <a:pPr/>
              <a:t>5/27/2015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AC6F2F40-F87A-4336-978A-9B030840E60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C1485920-DDF1-4B0D-9F05-A7DE9E2A4760}" type="datetimeFigureOut">
              <a:rPr lang="en-US" smtClean="0">
                <a:solidFill>
                  <a:srgbClr val="D34817">
                    <a:lumMod val="50000"/>
                  </a:srgbClr>
                </a:solidFill>
              </a:rPr>
              <a:pPr>
                <a:defRPr/>
              </a:pPr>
              <a:t>5/27/2015</a:t>
            </a:fld>
            <a:endParaRPr lang="en-US" dirty="0">
              <a:solidFill>
                <a:srgbClr val="D34817">
                  <a:lumMod val="50000"/>
                </a:srgbClr>
              </a:solidFill>
            </a:endParaRPr>
          </a:p>
        </p:txBody>
      </p:sp>
      <p:sp>
        <p:nvSpPr>
          <p:cNvPr id="5" name="Footer Placeholder 4"/>
          <p:cNvSpPr>
            <a:spLocks noGrp="1"/>
          </p:cNvSpPr>
          <p:nvPr>
            <p:ph type="ftr" sz="quarter" idx="11"/>
          </p:nvPr>
        </p:nvSpPr>
        <p:spPr>
          <a:xfrm>
            <a:off x="800100" y="6172200"/>
            <a:ext cx="4000500" cy="457200"/>
          </a:xfrm>
        </p:spPr>
        <p:txBody>
          <a:bodyPr/>
          <a:lstStyle/>
          <a:p>
            <a:pPr>
              <a:defRPr/>
            </a:pPr>
            <a:endParaRPr lang="en-US" dirty="0">
              <a:solidFill>
                <a:srgbClr val="D34817">
                  <a:lumMod val="50000"/>
                </a:srgbClr>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pPr>
              <a:defRPr/>
            </a:pPr>
            <a:fld id="{F1C63E07-91BC-4819-B715-A793CB49FBE6}"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280F0DDB-9B0D-471E-B88A-8F673AE01A93}" type="datetimeFigureOut">
              <a:rPr lang="en-US" smtClean="0">
                <a:solidFill>
                  <a:srgbClr val="D34817">
                    <a:lumMod val="50000"/>
                  </a:srgbClr>
                </a:solidFill>
              </a:rPr>
              <a:pPr>
                <a:defRPr/>
              </a:pPr>
              <a:t>5/27/2015</a:t>
            </a:fld>
            <a:endParaRPr lang="en-US" dirty="0">
              <a:solidFill>
                <a:srgbClr val="D34817">
                  <a:lumMod val="50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D34817">
                  <a:lumMod val="50000"/>
                </a:srgbClr>
              </a:solidFill>
            </a:endParaRPr>
          </a:p>
        </p:txBody>
      </p:sp>
      <p:sp>
        <p:nvSpPr>
          <p:cNvPr id="7" name="Slide Number Placeholder 6"/>
          <p:cNvSpPr>
            <a:spLocks noGrp="1"/>
          </p:cNvSpPr>
          <p:nvPr>
            <p:ph type="sldNum" sz="quarter" idx="12"/>
          </p:nvPr>
        </p:nvSpPr>
        <p:spPr/>
        <p:txBody>
          <a:bodyPr/>
          <a:lstStyle/>
          <a:p>
            <a:pPr>
              <a:defRPr/>
            </a:pPr>
            <a:fld id="{EC194FDA-4284-48FF-B2A6-BCBC97D20883}" type="slidenum">
              <a:rPr lang="en-US" smtClean="0"/>
              <a:pPr>
                <a:defRPr/>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fld id="{BCDF8A73-14FE-408C-AAB1-71EF2C1A35B3}" type="datetimeFigureOut">
              <a:rPr lang="en-US" smtClean="0">
                <a:solidFill>
                  <a:srgbClr val="D34817">
                    <a:lumMod val="50000"/>
                  </a:srgbClr>
                </a:solidFill>
              </a:rPr>
              <a:pPr>
                <a:defRPr/>
              </a:pPr>
              <a:t>5/27/2015</a:t>
            </a:fld>
            <a:endParaRPr lang="en-US" dirty="0">
              <a:solidFill>
                <a:srgbClr val="D34817">
                  <a:lumMod val="50000"/>
                </a:srgbClr>
              </a:solidFill>
            </a:endParaRPr>
          </a:p>
        </p:txBody>
      </p:sp>
      <p:sp>
        <p:nvSpPr>
          <p:cNvPr id="8" name="Footer Placeholder 7"/>
          <p:cNvSpPr>
            <a:spLocks noGrp="1"/>
          </p:cNvSpPr>
          <p:nvPr>
            <p:ph type="ftr" sz="quarter" idx="11"/>
          </p:nvPr>
        </p:nvSpPr>
        <p:spPr/>
        <p:txBody>
          <a:bodyPr/>
          <a:lstStyle/>
          <a:p>
            <a:pPr>
              <a:defRPr/>
            </a:pPr>
            <a:endParaRPr lang="en-US" dirty="0">
              <a:solidFill>
                <a:srgbClr val="D34817">
                  <a:lumMod val="50000"/>
                </a:srgbClr>
              </a:solidFill>
            </a:endParaRPr>
          </a:p>
        </p:txBody>
      </p:sp>
      <p:sp>
        <p:nvSpPr>
          <p:cNvPr id="9" name="Slide Number Placeholder 8"/>
          <p:cNvSpPr>
            <a:spLocks noGrp="1"/>
          </p:cNvSpPr>
          <p:nvPr>
            <p:ph type="sldNum" sz="quarter" idx="12"/>
          </p:nvPr>
        </p:nvSpPr>
        <p:spPr/>
        <p:txBody>
          <a:bodyPr/>
          <a:lstStyle/>
          <a:p>
            <a:pPr>
              <a:defRPr/>
            </a:pPr>
            <a:fld id="{98CD4441-CB79-4519-9E81-E33698932D7D}" type="slidenum">
              <a:rPr lang="en-US" smtClean="0"/>
              <a:pPr>
                <a:defRPr/>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E41AB951-CEB4-4020-9A63-DCCC99C348A3}" type="datetimeFigureOut">
              <a:rPr lang="en-US" smtClean="0">
                <a:solidFill>
                  <a:srgbClr val="D34817">
                    <a:lumMod val="50000"/>
                  </a:srgbClr>
                </a:solidFill>
              </a:rPr>
              <a:pPr>
                <a:defRPr/>
              </a:pPr>
              <a:t>5/27/2015</a:t>
            </a:fld>
            <a:endParaRPr lang="en-US" dirty="0">
              <a:solidFill>
                <a:srgbClr val="D34817">
                  <a:lumMod val="50000"/>
                </a:srgbClr>
              </a:solidFill>
            </a:endParaRPr>
          </a:p>
        </p:txBody>
      </p:sp>
      <p:sp>
        <p:nvSpPr>
          <p:cNvPr id="4" name="Footer Placeholder 3"/>
          <p:cNvSpPr>
            <a:spLocks noGrp="1"/>
          </p:cNvSpPr>
          <p:nvPr>
            <p:ph type="ftr" sz="quarter" idx="11"/>
          </p:nvPr>
        </p:nvSpPr>
        <p:spPr/>
        <p:txBody>
          <a:bodyPr/>
          <a:lstStyle/>
          <a:p>
            <a:pPr>
              <a:defRPr/>
            </a:pPr>
            <a:endParaRPr lang="en-US" dirty="0">
              <a:solidFill>
                <a:srgbClr val="D34817">
                  <a:lumMod val="50000"/>
                </a:srgbClr>
              </a:solidFill>
            </a:endParaRPr>
          </a:p>
        </p:txBody>
      </p:sp>
      <p:sp>
        <p:nvSpPr>
          <p:cNvPr id="5" name="Slide Number Placeholder 4"/>
          <p:cNvSpPr>
            <a:spLocks noGrp="1"/>
          </p:cNvSpPr>
          <p:nvPr>
            <p:ph type="sldNum" sz="quarter" idx="12"/>
          </p:nvPr>
        </p:nvSpPr>
        <p:spPr/>
        <p:txBody>
          <a:bodyPr/>
          <a:lstStyle/>
          <a:p>
            <a:pPr>
              <a:defRPr/>
            </a:pPr>
            <a:fld id="{A9670105-7D8A-4126-9121-D5D0E7D33037}"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2C1A59D-D685-411A-B55C-447981316ECC}" type="datetimeFigureOut">
              <a:rPr lang="en-US" smtClean="0">
                <a:solidFill>
                  <a:srgbClr val="D34817">
                    <a:lumMod val="50000"/>
                  </a:srgbClr>
                </a:solidFill>
              </a:rPr>
              <a:pPr>
                <a:defRPr/>
              </a:pPr>
              <a:t>5/27/2015</a:t>
            </a:fld>
            <a:endParaRPr lang="en-US" dirty="0">
              <a:solidFill>
                <a:srgbClr val="D34817">
                  <a:lumMod val="50000"/>
                </a:srgbClr>
              </a:solidFill>
            </a:endParaRPr>
          </a:p>
        </p:txBody>
      </p:sp>
      <p:sp>
        <p:nvSpPr>
          <p:cNvPr id="3" name="Footer Placeholder 2"/>
          <p:cNvSpPr>
            <a:spLocks noGrp="1"/>
          </p:cNvSpPr>
          <p:nvPr>
            <p:ph type="ftr" sz="quarter" idx="11"/>
          </p:nvPr>
        </p:nvSpPr>
        <p:spPr/>
        <p:txBody>
          <a:bodyPr/>
          <a:lstStyle/>
          <a:p>
            <a:pPr>
              <a:defRPr/>
            </a:pPr>
            <a:endParaRPr lang="en-US" dirty="0">
              <a:solidFill>
                <a:srgbClr val="D34817">
                  <a:lumMod val="50000"/>
                </a:srgbClr>
              </a:solidFill>
            </a:endParaRPr>
          </a:p>
        </p:txBody>
      </p:sp>
      <p:sp>
        <p:nvSpPr>
          <p:cNvPr id="4" name="Slide Number Placeholder 3"/>
          <p:cNvSpPr>
            <a:spLocks noGrp="1"/>
          </p:cNvSpPr>
          <p:nvPr>
            <p:ph type="sldNum" sz="quarter" idx="12"/>
          </p:nvPr>
        </p:nvSpPr>
        <p:spPr/>
        <p:txBody>
          <a:bodyPr/>
          <a:lstStyle/>
          <a:p>
            <a:pPr>
              <a:defRPr/>
            </a:pPr>
            <a:fld id="{72BCC1A6-8684-4484-AB82-8B67A732BEF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EFF3B144-0398-43E8-841E-F2BFA2925984}" type="datetimeFigureOut">
              <a:rPr lang="en-US" smtClean="0">
                <a:solidFill>
                  <a:srgbClr val="D34817">
                    <a:lumMod val="50000"/>
                  </a:srgbClr>
                </a:solidFill>
              </a:rPr>
              <a:pPr>
                <a:defRPr/>
              </a:pPr>
              <a:t>5/27/2015</a:t>
            </a:fld>
            <a:endParaRPr lang="en-US" dirty="0">
              <a:solidFill>
                <a:srgbClr val="D34817">
                  <a:lumMod val="50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D34817">
                  <a:lumMod val="50000"/>
                </a:srgbClr>
              </a:solidFill>
            </a:endParaRPr>
          </a:p>
        </p:txBody>
      </p:sp>
      <p:sp>
        <p:nvSpPr>
          <p:cNvPr id="7" name="Slide Number Placeholder 6"/>
          <p:cNvSpPr>
            <a:spLocks noGrp="1"/>
          </p:cNvSpPr>
          <p:nvPr>
            <p:ph type="sldNum" sz="quarter" idx="12"/>
          </p:nvPr>
        </p:nvSpPr>
        <p:spPr/>
        <p:txBody>
          <a:bodyPr/>
          <a:lstStyle/>
          <a:p>
            <a:pPr>
              <a:defRPr/>
            </a:pPr>
            <a:fld id="{C34D24D3-A07A-4FAE-AEFC-22BBC2E50E4E}" type="slidenum">
              <a:rPr lang="en-US" smtClean="0"/>
              <a:pPr>
                <a:defRPr/>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40F5F80B-D4D3-45DB-813A-72D282E162BC}" type="datetimeFigureOut">
              <a:rPr lang="en-US" smtClean="0">
                <a:solidFill>
                  <a:srgbClr val="D34817">
                    <a:lumMod val="50000"/>
                  </a:srgbClr>
                </a:solidFill>
              </a:rPr>
              <a:pPr>
                <a:defRPr/>
              </a:pPr>
              <a:t>5/27/2015</a:t>
            </a:fld>
            <a:endParaRPr lang="en-US" dirty="0">
              <a:solidFill>
                <a:srgbClr val="D34817">
                  <a:lumMod val="50000"/>
                </a:srgbClr>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kumimoji="0"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B075F714-461F-4198-8CD9-846660582EC1}" type="slidenum">
              <a:rPr lang="en-US" smtClean="0"/>
              <a:pPr>
                <a:defRPr/>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fontAlgn="base">
              <a:spcBef>
                <a:spcPct val="0"/>
              </a:spcBef>
              <a:spcAft>
                <a:spcPct val="0"/>
              </a:spcAft>
              <a:defRPr/>
            </a:pPr>
            <a:r>
              <a:rPr lang="en-US" smtClean="0">
                <a:solidFill>
                  <a:srgbClr val="D34817">
                    <a:lumMod val="50000"/>
                  </a:srgbClr>
                </a:solidFill>
                <a:latin typeface="Arial" charset="0"/>
                <a:ea typeface="ＭＳ Ｐゴシック"/>
              </a:rPr>
              <a:t>April 2, 2012</a:t>
            </a:r>
            <a:endParaRPr lang="en-US" dirty="0">
              <a:solidFill>
                <a:srgbClr val="D34817">
                  <a:lumMod val="50000"/>
                </a:srgbClr>
              </a:solidFill>
              <a:latin typeface="Arial" charset="0"/>
              <a:ea typeface="ＭＳ Ｐゴシック"/>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fontAlgn="base">
              <a:spcBef>
                <a:spcPct val="0"/>
              </a:spcBef>
              <a:spcAft>
                <a:spcPct val="0"/>
              </a:spcAft>
              <a:defRPr/>
            </a:pPr>
            <a:r>
              <a:rPr lang="en-US" smtClean="0">
                <a:solidFill>
                  <a:srgbClr val="D34817">
                    <a:lumMod val="50000"/>
                  </a:srgbClr>
                </a:solidFill>
                <a:latin typeface="Arial" charset="0"/>
                <a:ea typeface="ＭＳ Ｐゴシック"/>
              </a:rPr>
              <a:t>|       Long Title of the Presentation and/or Meeting: </a:t>
            </a:r>
            <a:r>
              <a:rPr lang="en-US" i="1" smtClean="0">
                <a:solidFill>
                  <a:srgbClr val="D34817">
                    <a:lumMod val="50000"/>
                  </a:srgbClr>
                </a:solidFill>
                <a:latin typeface="Arial" charset="0"/>
                <a:ea typeface="ＭＳ Ｐゴシック"/>
              </a:rPr>
              <a:t>Lorem ipsum dolore de sit</a:t>
            </a:r>
            <a:endParaRPr lang="en-US" i="1" dirty="0">
              <a:solidFill>
                <a:srgbClr val="D34817">
                  <a:lumMod val="50000"/>
                </a:srgbClr>
              </a:solidFill>
              <a:latin typeface="Arial" charset="0"/>
              <a:ea typeface="ＭＳ Ｐゴシック"/>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fontAlgn="base">
              <a:spcBef>
                <a:spcPct val="0"/>
              </a:spcBef>
              <a:spcAft>
                <a:spcPct val="0"/>
              </a:spcAft>
            </a:pPr>
            <a:fld id="{4FAB73BC-B049-4115-A692-8D63A059BFB8}" type="slidenum">
              <a:rPr lang="en-US" smtClean="0">
                <a:ea typeface="ＭＳ Ｐゴシック"/>
              </a:rPr>
              <a:pPr fontAlgn="base">
                <a:spcBef>
                  <a:spcPct val="0"/>
                </a:spcBef>
                <a:spcAft>
                  <a:spcPct val="0"/>
                </a:spcAft>
              </a:pPr>
              <a:t>‹#›</a:t>
            </a:fld>
            <a:endParaRPr lang="en-US" dirty="0">
              <a:ea typeface="ＭＳ Ｐゴシック"/>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fontAlgn="base">
              <a:spcBef>
                <a:spcPct val="0"/>
              </a:spcBef>
              <a:spcAft>
                <a:spcPct val="0"/>
              </a:spcAft>
              <a:defRPr/>
            </a:pPr>
            <a:r>
              <a:rPr lang="en-US" smtClean="0">
                <a:solidFill>
                  <a:srgbClr val="D34817">
                    <a:lumMod val="50000"/>
                  </a:srgbClr>
                </a:solidFill>
                <a:latin typeface="Arial" charset="0"/>
                <a:ea typeface="ＭＳ Ｐゴシック"/>
              </a:rPr>
              <a:t>April 2, 2012</a:t>
            </a:r>
            <a:endParaRPr lang="en-US" dirty="0">
              <a:solidFill>
                <a:srgbClr val="D34817">
                  <a:lumMod val="50000"/>
                </a:srgbClr>
              </a:solidFill>
              <a:latin typeface="Arial" charset="0"/>
              <a:ea typeface="ＭＳ Ｐゴシック"/>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fontAlgn="base">
              <a:spcBef>
                <a:spcPct val="0"/>
              </a:spcBef>
              <a:spcAft>
                <a:spcPct val="0"/>
              </a:spcAft>
              <a:defRPr/>
            </a:pPr>
            <a:r>
              <a:rPr lang="en-US" smtClean="0">
                <a:solidFill>
                  <a:srgbClr val="D34817">
                    <a:lumMod val="50000"/>
                  </a:srgbClr>
                </a:solidFill>
                <a:latin typeface="Arial" charset="0"/>
                <a:ea typeface="ＭＳ Ｐゴシック"/>
              </a:rPr>
              <a:t>|       Long Title of the Presentation and/or Meeting: </a:t>
            </a:r>
            <a:r>
              <a:rPr lang="en-US" i="1" smtClean="0">
                <a:solidFill>
                  <a:srgbClr val="D34817">
                    <a:lumMod val="50000"/>
                  </a:srgbClr>
                </a:solidFill>
                <a:latin typeface="Arial" charset="0"/>
                <a:ea typeface="ＭＳ Ｐゴシック"/>
              </a:rPr>
              <a:t>Lorem ipsum dolore de sit</a:t>
            </a:r>
            <a:endParaRPr lang="en-US" i="1" dirty="0">
              <a:solidFill>
                <a:srgbClr val="D34817">
                  <a:lumMod val="50000"/>
                </a:srgbClr>
              </a:solidFill>
              <a:latin typeface="Arial" charset="0"/>
              <a:ea typeface="ＭＳ Ｐゴシック"/>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fontAlgn="base">
              <a:spcBef>
                <a:spcPct val="0"/>
              </a:spcBef>
              <a:spcAft>
                <a:spcPct val="0"/>
              </a:spcAft>
            </a:pPr>
            <a:fld id="{4FAB73BC-B049-4115-A692-8D63A059BFB8}" type="slidenum">
              <a:rPr lang="en-US" smtClean="0">
                <a:ea typeface="ＭＳ Ｐゴシック"/>
              </a:rPr>
              <a:pPr fontAlgn="base">
                <a:spcBef>
                  <a:spcPct val="0"/>
                </a:spcBef>
                <a:spcAft>
                  <a:spcPct val="0"/>
                </a:spcAft>
              </a:pPr>
              <a:t>‹#›</a:t>
            </a:fld>
            <a:endParaRPr lang="en-US" dirty="0">
              <a:ea typeface="ＭＳ Ｐゴシック"/>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8.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K:\SG Public Health\Health Impact Assessment\CITC HIA\Drafts\Scoping\Sessions\CITC_ScSession_1 (1).JPG"/>
          <p:cNvPicPr>
            <a:picLocks noChangeAspect="1" noChangeArrowheads="1"/>
          </p:cNvPicPr>
          <p:nvPr/>
        </p:nvPicPr>
        <p:blipFill>
          <a:blip r:embed="rId3" cstate="print"/>
          <a:srcRect/>
          <a:stretch>
            <a:fillRect/>
          </a:stretch>
        </p:blipFill>
        <p:spPr bwMode="auto">
          <a:xfrm>
            <a:off x="0" y="-4114800"/>
            <a:ext cx="9144000" cy="12242380"/>
          </a:xfrm>
          <a:prstGeom prst="rect">
            <a:avLst/>
          </a:prstGeom>
          <a:blipFill dpi="0" rotWithShape="1">
            <a:blip r:embed="rId4" cstate="print">
              <a:alphaModFix amt="59000"/>
            </a:blip>
            <a:srcRect/>
            <a:stretch>
              <a:fillRect/>
            </a:stretch>
          </a:blipFill>
        </p:spPr>
      </p:pic>
      <p:sp>
        <p:nvSpPr>
          <p:cNvPr id="4" name="Title 3"/>
          <p:cNvSpPr>
            <a:spLocks noGrp="1"/>
          </p:cNvSpPr>
          <p:nvPr>
            <p:ph type="title"/>
          </p:nvPr>
        </p:nvSpPr>
        <p:spPr>
          <a:xfrm>
            <a:off x="0" y="4648200"/>
            <a:ext cx="9144000" cy="1219200"/>
          </a:xfrm>
          <a:solidFill>
            <a:srgbClr val="0070C0"/>
          </a:solidFill>
          <a:ln>
            <a:noFill/>
          </a:ln>
        </p:spPr>
        <p:txBody>
          <a:bodyPr>
            <a:noAutofit/>
          </a:bodyPr>
          <a:lstStyle/>
          <a:p>
            <a:pPr>
              <a:spcAft>
                <a:spcPts val="600"/>
              </a:spcAft>
            </a:pPr>
            <a:r>
              <a:rPr lang="en-US" sz="3200" cap="all" dirty="0" smtClean="0">
                <a:solidFill>
                  <a:schemeClr val="bg1"/>
                </a:solidFill>
                <a:latin typeface="Rockwell" pitchFamily="18" charset="0"/>
              </a:rPr>
              <a:t>Community development + Health</a:t>
            </a:r>
            <a:br>
              <a:rPr lang="en-US" sz="3200" cap="all" dirty="0" smtClean="0">
                <a:solidFill>
                  <a:schemeClr val="bg1"/>
                </a:solidFill>
                <a:latin typeface="Rockwell" pitchFamily="18" charset="0"/>
              </a:rPr>
            </a:br>
            <a:r>
              <a:rPr lang="en-US" sz="600" cap="all" dirty="0" smtClean="0">
                <a:solidFill>
                  <a:schemeClr val="bg1"/>
                </a:solidFill>
                <a:latin typeface="Rockwell" pitchFamily="18" charset="0"/>
              </a:rPr>
              <a:t/>
            </a:r>
            <a:br>
              <a:rPr lang="en-US" sz="600" cap="all" dirty="0" smtClean="0">
                <a:solidFill>
                  <a:schemeClr val="bg1"/>
                </a:solidFill>
                <a:latin typeface="Rockwell" pitchFamily="18" charset="0"/>
              </a:rPr>
            </a:br>
            <a:r>
              <a:rPr lang="en-US" sz="1400" cap="all" dirty="0" smtClean="0">
                <a:solidFill>
                  <a:schemeClr val="bg1"/>
                </a:solidFill>
                <a:latin typeface="Rockwell" pitchFamily="18" charset="0"/>
              </a:rPr>
              <a:t>How can we leverage Community Development in a Multi-</a:t>
            </a:r>
            <a:r>
              <a:rPr lang="en-US" sz="1400" cap="all" dirty="0" err="1" smtClean="0">
                <a:solidFill>
                  <a:schemeClr val="bg1"/>
                </a:solidFill>
                <a:latin typeface="Rockwell" pitchFamily="18" charset="0"/>
              </a:rPr>
              <a:t>Sectoral</a:t>
            </a:r>
            <a:r>
              <a:rPr lang="en-US" sz="1400" cap="all" dirty="0" smtClean="0">
                <a:solidFill>
                  <a:schemeClr val="bg1"/>
                </a:solidFill>
                <a:latin typeface="Rockwell" pitchFamily="18" charset="0"/>
              </a:rPr>
              <a:t> Partnership? </a:t>
            </a:r>
            <a:r>
              <a:rPr lang="en-US" sz="600" cap="all" dirty="0" smtClean="0">
                <a:solidFill>
                  <a:schemeClr val="bg1"/>
                </a:solidFill>
                <a:latin typeface="Rockwell" pitchFamily="18" charset="0"/>
              </a:rPr>
              <a:t/>
            </a:r>
            <a:br>
              <a:rPr lang="en-US" sz="600" cap="all" dirty="0" smtClean="0">
                <a:solidFill>
                  <a:schemeClr val="bg1"/>
                </a:solidFill>
                <a:latin typeface="Rockwell" pitchFamily="18" charset="0"/>
              </a:rPr>
            </a:br>
            <a:endParaRPr lang="en-US" sz="600" dirty="0">
              <a:solidFill>
                <a:schemeClr val="bg1"/>
              </a:solidFill>
              <a:latin typeface="Rockwell" pitchFamily="18" charset="0"/>
            </a:endParaRPr>
          </a:p>
        </p:txBody>
      </p:sp>
      <p:sp>
        <p:nvSpPr>
          <p:cNvPr id="5" name="TextBox 4"/>
          <p:cNvSpPr txBox="1"/>
          <p:nvPr/>
        </p:nvSpPr>
        <p:spPr>
          <a:xfrm>
            <a:off x="76200" y="5867400"/>
            <a:ext cx="4876800" cy="923330"/>
          </a:xfrm>
          <a:prstGeom prst="rect">
            <a:avLst/>
          </a:prstGeom>
          <a:noFill/>
        </p:spPr>
        <p:txBody>
          <a:bodyPr wrap="square" rtlCol="0">
            <a:spAutoFit/>
          </a:bodyPr>
          <a:lstStyle/>
          <a:p>
            <a:r>
              <a:rPr lang="en-US" b="1" dirty="0" smtClean="0">
                <a:effectLst>
                  <a:glow rad="101600">
                    <a:schemeClr val="bg1">
                      <a:alpha val="60000"/>
                    </a:schemeClr>
                  </a:glow>
                </a:effectLst>
                <a:latin typeface="Rockwell" pitchFamily="18" charset="0"/>
              </a:rPr>
              <a:t>National HIA Meeting 2015</a:t>
            </a:r>
          </a:p>
          <a:p>
            <a:r>
              <a:rPr lang="en-US" b="1" dirty="0" smtClean="0">
                <a:effectLst>
                  <a:glow rad="101600">
                    <a:schemeClr val="bg1">
                      <a:alpha val="60000"/>
                    </a:schemeClr>
                  </a:glow>
                </a:effectLst>
                <a:latin typeface="Rockwell" pitchFamily="18" charset="0"/>
              </a:rPr>
              <a:t>Washington, DC</a:t>
            </a:r>
          </a:p>
          <a:p>
            <a:r>
              <a:rPr lang="en-US" b="1" dirty="0" smtClean="0">
                <a:effectLst>
                  <a:glow rad="101600">
                    <a:schemeClr val="bg1">
                      <a:alpha val="60000"/>
                    </a:schemeClr>
                  </a:glow>
                </a:effectLst>
                <a:latin typeface="Rockwell" pitchFamily="18" charset="0"/>
              </a:rPr>
              <a:t>Ben Wood, Noémie Sportiche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smtClean="0">
                <a:solidFill>
                  <a:schemeClr val="tx2">
                    <a:lumMod val="60000"/>
                    <a:lumOff val="40000"/>
                  </a:schemeClr>
                </a:solidFill>
              </a:rPr>
              <a:t>CITC HIA: An HIA of the Community Investment Tax Credit Program</a:t>
            </a:r>
            <a:endParaRPr lang="en-US" b="1" dirty="0">
              <a:solidFill>
                <a:schemeClr val="tx2">
                  <a:lumMod val="60000"/>
                  <a:lumOff val="40000"/>
                </a:schemeClr>
              </a:solidFill>
            </a:endParaRPr>
          </a:p>
        </p:txBody>
      </p:sp>
      <p:sp>
        <p:nvSpPr>
          <p:cNvPr id="6" name="Content Placeholder 5"/>
          <p:cNvSpPr>
            <a:spLocks noGrp="1"/>
          </p:cNvSpPr>
          <p:nvPr>
            <p:ph sz="quarter" idx="1"/>
          </p:nvPr>
        </p:nvSpPr>
        <p:spPr>
          <a:xfrm>
            <a:off x="457200" y="1600200"/>
            <a:ext cx="4876800" cy="4572000"/>
          </a:xfrm>
        </p:spPr>
        <p:txBody>
          <a:bodyPr>
            <a:normAutofit lnSpcReduction="10000"/>
          </a:bodyPr>
          <a:lstStyle/>
          <a:p>
            <a:r>
              <a:rPr lang="en-US" sz="2800" dirty="0" smtClean="0">
                <a:latin typeface="Tw Cen MT" pitchFamily="34" charset="0"/>
              </a:rPr>
              <a:t>Two Goals:</a:t>
            </a:r>
          </a:p>
          <a:p>
            <a:pPr lvl="1"/>
            <a:r>
              <a:rPr lang="en-US" sz="2500" dirty="0" smtClean="0">
                <a:latin typeface="Tw Cen MT" pitchFamily="34" charset="0"/>
              </a:rPr>
              <a:t>To comprehensively link CDC activities to health</a:t>
            </a:r>
          </a:p>
          <a:p>
            <a:pPr lvl="1"/>
            <a:r>
              <a:rPr lang="en-US" sz="2500" dirty="0" smtClean="0">
                <a:latin typeface="Tw Cen MT" pitchFamily="34" charset="0"/>
              </a:rPr>
              <a:t>To look at how CITC funding might change CDC activities and through that, health</a:t>
            </a:r>
          </a:p>
          <a:p>
            <a:r>
              <a:rPr lang="en-US" sz="2800" dirty="0" smtClean="0">
                <a:latin typeface="Tw Cen MT" pitchFamily="34" charset="0"/>
              </a:rPr>
              <a:t>CDC leadership very involved</a:t>
            </a:r>
          </a:p>
          <a:p>
            <a:r>
              <a:rPr lang="en-US" sz="2800" dirty="0" smtClean="0">
                <a:latin typeface="Tw Cen MT" pitchFamily="34" charset="0"/>
              </a:rPr>
              <a:t>Outcomes suggested meaningful health impacts primarily targeted at vulnerable populations</a:t>
            </a:r>
          </a:p>
          <a:p>
            <a:endParaRPr lang="en-US" sz="2800" dirty="0" smtClean="0">
              <a:latin typeface="Tw Cen MT" pitchFamily="34" charset="0"/>
            </a:endParaRPr>
          </a:p>
          <a:p>
            <a:endParaRPr lang="en-US" sz="2800" dirty="0" smtClean="0">
              <a:latin typeface="Tw Cen MT" pitchFamily="34" charset="0"/>
            </a:endParaRPr>
          </a:p>
          <a:p>
            <a:endParaRPr lang="en-US" sz="2800" dirty="0" smtClean="0">
              <a:latin typeface="Tw Cen MT" pitchFamily="34" charset="0"/>
            </a:endParaRPr>
          </a:p>
          <a:p>
            <a:pPr>
              <a:buNone/>
            </a:pPr>
            <a:endParaRPr lang="en-US" sz="2800" dirty="0" smtClean="0">
              <a:latin typeface="Tw Cen MT" pitchFamily="34" charset="0"/>
            </a:endParaRPr>
          </a:p>
          <a:p>
            <a:endParaRPr lang="en-US" sz="2800" dirty="0" smtClean="0">
              <a:latin typeface="Tw Cen MT" pitchFamily="34" charset="0"/>
            </a:endParaRPr>
          </a:p>
          <a:p>
            <a:pPr>
              <a:buNone/>
            </a:pPr>
            <a:endParaRPr lang="en-US" sz="2800" dirty="0" smtClean="0">
              <a:latin typeface="Tw Cen MT" pitchFamily="34" charset="0"/>
            </a:endParaRPr>
          </a:p>
        </p:txBody>
      </p:sp>
      <p:sp>
        <p:nvSpPr>
          <p:cNvPr id="12" name="Content Placeholder 2"/>
          <p:cNvSpPr txBox="1">
            <a:spLocks/>
          </p:cNvSpPr>
          <p:nvPr/>
        </p:nvSpPr>
        <p:spPr>
          <a:xfrm>
            <a:off x="304800" y="2057400"/>
            <a:ext cx="3127248" cy="3889248"/>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7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7" name="Group 5"/>
          <p:cNvGrpSpPr/>
          <p:nvPr/>
        </p:nvGrpSpPr>
        <p:grpSpPr>
          <a:xfrm>
            <a:off x="6019800" y="1905000"/>
            <a:ext cx="2514600" cy="2048483"/>
            <a:chOff x="1600200" y="152400"/>
            <a:chExt cx="5222249" cy="4426606"/>
          </a:xfrm>
        </p:grpSpPr>
        <p:pic>
          <p:nvPicPr>
            <p:cNvPr id="9" name="Picture 2" descr="K:\SG Public Health\Health Impact Assessment\CITC HIA\Drafts\Graphics\140213_Pathway-Icons\04-Physical.jpg"/>
            <p:cNvPicPr>
              <a:picLocks noChangeAspect="1" noChangeArrowheads="1"/>
            </p:cNvPicPr>
            <p:nvPr/>
          </p:nvPicPr>
          <p:blipFill>
            <a:blip r:embed="rId3" cstate="print"/>
            <a:srcRect/>
            <a:stretch>
              <a:fillRect/>
            </a:stretch>
          </p:blipFill>
          <p:spPr bwMode="auto">
            <a:xfrm>
              <a:off x="1600200" y="152400"/>
              <a:ext cx="2286000" cy="2286000"/>
            </a:xfrm>
            <a:prstGeom prst="rect">
              <a:avLst/>
            </a:prstGeom>
            <a:noFill/>
          </p:spPr>
        </p:pic>
        <p:pic>
          <p:nvPicPr>
            <p:cNvPr id="10" name="Picture 3" descr="K:\SG Public Health\Health Impact Assessment\CITC HIA\Drafts\Graphics\140213_Pathway-Icons\01-Community.jpg"/>
            <p:cNvPicPr>
              <a:picLocks noChangeAspect="1" noChangeArrowheads="1"/>
            </p:cNvPicPr>
            <p:nvPr/>
          </p:nvPicPr>
          <p:blipFill>
            <a:blip r:embed="rId4" cstate="print"/>
            <a:srcRect/>
            <a:stretch>
              <a:fillRect/>
            </a:stretch>
          </p:blipFill>
          <p:spPr bwMode="auto">
            <a:xfrm>
              <a:off x="4536449" y="2293006"/>
              <a:ext cx="2286000" cy="2286000"/>
            </a:xfrm>
            <a:prstGeom prst="rect">
              <a:avLst/>
            </a:prstGeom>
            <a:noFill/>
          </p:spPr>
        </p:pic>
        <p:pic>
          <p:nvPicPr>
            <p:cNvPr id="11" name="Picture 4" descr="K:\SG Public Health\Health Impact Assessment\CITC HIA\Drafts\Graphics\140213_Pathway-Icons\02-Asset.jpg"/>
            <p:cNvPicPr>
              <a:picLocks noChangeAspect="1" noChangeArrowheads="1"/>
            </p:cNvPicPr>
            <p:nvPr/>
          </p:nvPicPr>
          <p:blipFill>
            <a:blip r:embed="rId5" cstate="print"/>
            <a:srcRect/>
            <a:stretch>
              <a:fillRect/>
            </a:stretch>
          </p:blipFill>
          <p:spPr bwMode="auto">
            <a:xfrm>
              <a:off x="1600200" y="2293006"/>
              <a:ext cx="2286000" cy="2286000"/>
            </a:xfrm>
            <a:prstGeom prst="rect">
              <a:avLst/>
            </a:prstGeom>
            <a:noFill/>
          </p:spPr>
        </p:pic>
        <p:pic>
          <p:nvPicPr>
            <p:cNvPr id="13" name="Picture 5" descr="K:\SG Public Health\Health Impact Assessment\CITC HIA\Drafts\Graphics\140213_Pathway-Icons\03-Economic.jpg"/>
            <p:cNvPicPr>
              <a:picLocks noChangeAspect="1" noChangeArrowheads="1"/>
            </p:cNvPicPr>
            <p:nvPr/>
          </p:nvPicPr>
          <p:blipFill>
            <a:blip r:embed="rId6" cstate="print"/>
            <a:srcRect/>
            <a:stretch>
              <a:fillRect/>
            </a:stretch>
          </p:blipFill>
          <p:spPr bwMode="auto">
            <a:xfrm>
              <a:off x="4536449" y="152400"/>
              <a:ext cx="2286000" cy="2285999"/>
            </a:xfrm>
            <a:prstGeom prst="rect">
              <a:avLst/>
            </a:prstGeom>
            <a:noFill/>
          </p:spPr>
        </p:pic>
      </p:grpSp>
      <p:sp>
        <p:nvSpPr>
          <p:cNvPr id="17" name="Right Arrow 16"/>
          <p:cNvSpPr/>
          <p:nvPr/>
        </p:nvSpPr>
        <p:spPr>
          <a:xfrm>
            <a:off x="4953000" y="2667000"/>
            <a:ext cx="914400" cy="152400"/>
          </a:xfrm>
          <a:prstGeom prst="rightArrow">
            <a:avLst/>
          </a:prstGeom>
          <a:ln w="31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TextBox 19"/>
          <p:cNvSpPr txBox="1"/>
          <p:nvPr/>
        </p:nvSpPr>
        <p:spPr>
          <a:xfrm>
            <a:off x="6019800" y="1447800"/>
            <a:ext cx="1114023" cy="523220"/>
          </a:xfrm>
          <a:prstGeom prst="rect">
            <a:avLst/>
          </a:prstGeom>
          <a:noFill/>
        </p:spPr>
        <p:txBody>
          <a:bodyPr wrap="none" rtlCol="0">
            <a:spAutoFit/>
          </a:bodyPr>
          <a:lstStyle/>
          <a:p>
            <a:pPr algn="ctr"/>
            <a:r>
              <a:rPr lang="en-US" sz="1400" dirty="0" smtClean="0"/>
              <a:t>Physical </a:t>
            </a:r>
          </a:p>
          <a:p>
            <a:pPr algn="ctr"/>
            <a:r>
              <a:rPr lang="en-US" sz="1400" dirty="0" smtClean="0"/>
              <a:t>Development</a:t>
            </a:r>
            <a:endParaRPr lang="en-US" sz="1400" dirty="0"/>
          </a:p>
        </p:txBody>
      </p:sp>
      <p:sp>
        <p:nvSpPr>
          <p:cNvPr id="21" name="TextBox 20"/>
          <p:cNvSpPr txBox="1"/>
          <p:nvPr/>
        </p:nvSpPr>
        <p:spPr>
          <a:xfrm>
            <a:off x="7467600" y="1447800"/>
            <a:ext cx="1114023" cy="523220"/>
          </a:xfrm>
          <a:prstGeom prst="rect">
            <a:avLst/>
          </a:prstGeom>
          <a:noFill/>
        </p:spPr>
        <p:txBody>
          <a:bodyPr wrap="none" rtlCol="0">
            <a:spAutoFit/>
          </a:bodyPr>
          <a:lstStyle/>
          <a:p>
            <a:pPr algn="ctr"/>
            <a:r>
              <a:rPr lang="en-US" sz="1400" dirty="0" smtClean="0"/>
              <a:t>Economic</a:t>
            </a:r>
          </a:p>
          <a:p>
            <a:pPr algn="ctr"/>
            <a:r>
              <a:rPr lang="en-US" sz="1400" dirty="0" smtClean="0"/>
              <a:t>Development</a:t>
            </a:r>
            <a:endParaRPr lang="en-US" sz="1400" dirty="0"/>
          </a:p>
        </p:txBody>
      </p:sp>
      <p:sp>
        <p:nvSpPr>
          <p:cNvPr id="22" name="TextBox 21"/>
          <p:cNvSpPr txBox="1"/>
          <p:nvPr/>
        </p:nvSpPr>
        <p:spPr>
          <a:xfrm>
            <a:off x="6048777" y="3896380"/>
            <a:ext cx="1114023" cy="523220"/>
          </a:xfrm>
          <a:prstGeom prst="rect">
            <a:avLst/>
          </a:prstGeom>
          <a:noFill/>
        </p:spPr>
        <p:txBody>
          <a:bodyPr wrap="none" rtlCol="0">
            <a:spAutoFit/>
          </a:bodyPr>
          <a:lstStyle/>
          <a:p>
            <a:pPr algn="ctr"/>
            <a:r>
              <a:rPr lang="en-US" sz="1400" dirty="0" smtClean="0"/>
              <a:t>Asset</a:t>
            </a:r>
          </a:p>
          <a:p>
            <a:pPr algn="ctr"/>
            <a:r>
              <a:rPr lang="en-US" sz="1400" dirty="0" smtClean="0"/>
              <a:t>Development</a:t>
            </a:r>
            <a:endParaRPr lang="en-US" sz="1400" dirty="0"/>
          </a:p>
        </p:txBody>
      </p:sp>
      <p:sp>
        <p:nvSpPr>
          <p:cNvPr id="23" name="TextBox 22"/>
          <p:cNvSpPr txBox="1"/>
          <p:nvPr/>
        </p:nvSpPr>
        <p:spPr>
          <a:xfrm>
            <a:off x="7148837" y="3896380"/>
            <a:ext cx="1995163" cy="523220"/>
          </a:xfrm>
          <a:prstGeom prst="rect">
            <a:avLst/>
          </a:prstGeom>
          <a:noFill/>
        </p:spPr>
        <p:txBody>
          <a:bodyPr wrap="none" rtlCol="0">
            <a:spAutoFit/>
          </a:bodyPr>
          <a:lstStyle/>
          <a:p>
            <a:pPr algn="ctr"/>
            <a:r>
              <a:rPr lang="en-US" sz="1400" dirty="0" smtClean="0"/>
              <a:t>Community Organizing, </a:t>
            </a:r>
          </a:p>
          <a:p>
            <a:pPr algn="ctr"/>
            <a:r>
              <a:rPr lang="en-US" sz="1400" dirty="0" smtClean="0"/>
              <a:t>Building, &amp; Empowerment</a:t>
            </a:r>
            <a:endParaRPr lang="en-US" sz="1400" dirty="0"/>
          </a:p>
        </p:txBody>
      </p:sp>
      <p:pic>
        <p:nvPicPr>
          <p:cNvPr id="24" name="Picture 2"/>
          <p:cNvPicPr>
            <a:picLocks noChangeAspect="1" noChangeArrowheads="1"/>
          </p:cNvPicPr>
          <p:nvPr/>
        </p:nvPicPr>
        <p:blipFill>
          <a:blip r:embed="rId7" cstate="print"/>
          <a:srcRect l="5900" r="7068"/>
          <a:stretch>
            <a:fillRect/>
          </a:stretch>
        </p:blipFill>
        <p:spPr bwMode="auto">
          <a:xfrm>
            <a:off x="5791200" y="4495800"/>
            <a:ext cx="3046015"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accent4"/>
                </a:solidFill>
              </a:rPr>
              <a:t>Results and Follow up</a:t>
            </a:r>
            <a:endParaRPr lang="en-US" dirty="0">
              <a:solidFill>
                <a:schemeClr val="accent4"/>
              </a:solidFill>
            </a:endParaRPr>
          </a:p>
        </p:txBody>
      </p:sp>
      <p:sp>
        <p:nvSpPr>
          <p:cNvPr id="5" name="Content Placeholder 4"/>
          <p:cNvSpPr>
            <a:spLocks noGrp="1"/>
          </p:cNvSpPr>
          <p:nvPr>
            <p:ph sz="quarter" idx="1"/>
          </p:nvPr>
        </p:nvSpPr>
        <p:spPr/>
        <p:txBody>
          <a:bodyPr>
            <a:normAutofit fontScale="92500" lnSpcReduction="10000"/>
          </a:bodyPr>
          <a:lstStyle/>
          <a:p>
            <a:pPr>
              <a:buNone/>
            </a:pPr>
            <a:r>
              <a:rPr lang="en-US" dirty="0" smtClean="0"/>
              <a:t>As with our other HIAs:</a:t>
            </a:r>
          </a:p>
          <a:p>
            <a:r>
              <a:rPr lang="en-US" dirty="0" smtClean="0"/>
              <a:t>Executive Summary and HIA Report</a:t>
            </a:r>
          </a:p>
          <a:p>
            <a:r>
              <a:rPr lang="en-US" dirty="0" smtClean="0"/>
              <a:t>Stakeholder engagement</a:t>
            </a:r>
          </a:p>
          <a:p>
            <a:pPr>
              <a:buNone/>
            </a:pPr>
            <a:r>
              <a:rPr lang="en-US" dirty="0" smtClean="0"/>
              <a:t>New Approach and Tools based on lessons learned:</a:t>
            </a:r>
          </a:p>
          <a:p>
            <a:r>
              <a:rPr lang="en-US" dirty="0" smtClean="0"/>
              <a:t>White Paper</a:t>
            </a:r>
          </a:p>
          <a:p>
            <a:r>
              <a:rPr lang="en-US" dirty="0" smtClean="0"/>
              <a:t>Videos</a:t>
            </a:r>
          </a:p>
          <a:p>
            <a:pPr lvl="1"/>
            <a:r>
              <a:rPr lang="en-US" dirty="0" smtClean="0"/>
              <a:t>Promotional</a:t>
            </a:r>
          </a:p>
          <a:p>
            <a:pPr lvl="1"/>
            <a:r>
              <a:rPr lang="en-US" dirty="0" smtClean="0"/>
              <a:t>Educational</a:t>
            </a:r>
          </a:p>
          <a:p>
            <a:pPr lvl="1"/>
            <a:r>
              <a:rPr lang="en-US" dirty="0" smtClean="0"/>
              <a:t>Data</a:t>
            </a:r>
          </a:p>
          <a:p>
            <a:r>
              <a:rPr lang="en-US" u="sng" dirty="0" smtClean="0"/>
              <a:t>Presentations and Trainings</a:t>
            </a:r>
          </a:p>
          <a:p>
            <a:endParaRPr lang="en-US" dirty="0" smtClean="0"/>
          </a:p>
          <a:p>
            <a:pPr lvl="1"/>
            <a:endParaRPr lang="en-US" dirty="0" smtClean="0">
              <a:solidFill>
                <a:schemeClr val="bg1"/>
              </a:solidFill>
            </a:endParaRPr>
          </a:p>
          <a:p>
            <a:pPr lvl="1"/>
            <a:endParaRPr lang="en-US" dirty="0">
              <a:solidFill>
                <a:schemeClr val="bg1"/>
              </a:solidFill>
            </a:endParaRPr>
          </a:p>
        </p:txBody>
      </p:sp>
      <p:pic>
        <p:nvPicPr>
          <p:cNvPr id="1026" name="Picture 2"/>
          <p:cNvPicPr>
            <a:picLocks noChangeAspect="1" noChangeArrowheads="1"/>
          </p:cNvPicPr>
          <p:nvPr/>
        </p:nvPicPr>
        <p:blipFill>
          <a:blip r:embed="rId3" cstate="print"/>
          <a:srcRect l="5000" t="6684" r="57277" b="23457"/>
          <a:stretch>
            <a:fillRect/>
          </a:stretch>
        </p:blipFill>
        <p:spPr bwMode="auto">
          <a:xfrm>
            <a:off x="5181600" y="3657600"/>
            <a:ext cx="3413760" cy="21336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chemeClr val="tx2">
                    <a:lumMod val="60000"/>
                    <a:lumOff val="40000"/>
                  </a:schemeClr>
                </a:solidFill>
              </a:rPr>
              <a:t>Lessons learned (CITC)</a:t>
            </a:r>
            <a:endParaRPr lang="en-US" dirty="0">
              <a:solidFill>
                <a:schemeClr val="tx2">
                  <a:lumMod val="60000"/>
                  <a:lumOff val="40000"/>
                </a:schemeClr>
              </a:solidFill>
            </a:endParaRPr>
          </a:p>
        </p:txBody>
      </p:sp>
      <p:sp>
        <p:nvSpPr>
          <p:cNvPr id="5" name="Date Placeholder 4"/>
          <p:cNvSpPr>
            <a:spLocks noGrp="1"/>
          </p:cNvSpPr>
          <p:nvPr>
            <p:ph type="dt" sz="half" idx="10"/>
          </p:nvPr>
        </p:nvSpPr>
        <p:spPr/>
        <p:txBody>
          <a:bodyPr/>
          <a:lstStyle/>
          <a:p>
            <a:pPr>
              <a:defRPr/>
            </a:pPr>
            <a:fld id="{17EB190F-11B5-41F9-A067-40FD038F8CA5}" type="datetime1">
              <a:rPr lang="en-US" smtClean="0">
                <a:solidFill>
                  <a:srgbClr val="D34817">
                    <a:lumMod val="50000"/>
                  </a:srgbClr>
                </a:solidFill>
              </a:rPr>
              <a:pPr>
                <a:defRPr/>
              </a:pPr>
              <a:t>5/27/2015</a:t>
            </a:fld>
            <a:endParaRPr lang="en-US" dirty="0">
              <a:solidFill>
                <a:srgbClr val="D34817">
                  <a:lumMod val="50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D34817">
                  <a:lumMod val="50000"/>
                </a:srgbClr>
              </a:solidFill>
            </a:endParaRPr>
          </a:p>
        </p:txBody>
      </p:sp>
      <p:sp>
        <p:nvSpPr>
          <p:cNvPr id="8" name="Content Placeholder 7"/>
          <p:cNvSpPr>
            <a:spLocks noGrp="1"/>
          </p:cNvSpPr>
          <p:nvPr>
            <p:ph sz="quarter" idx="1"/>
          </p:nvPr>
        </p:nvSpPr>
        <p:spPr/>
        <p:txBody>
          <a:bodyPr>
            <a:normAutofit fontScale="92500" lnSpcReduction="10000"/>
          </a:bodyPr>
          <a:lstStyle/>
          <a:p>
            <a:r>
              <a:rPr lang="en-US" dirty="0" smtClean="0"/>
              <a:t>Lessons about working with DHCD (government entity):</a:t>
            </a:r>
          </a:p>
          <a:p>
            <a:pPr lvl="1"/>
            <a:r>
              <a:rPr lang="en-US" dirty="0" smtClean="0"/>
              <a:t>Engaged but not invested in the same way as decision-makers in the previous projects (evidenced by length of review time of draft recommendations)</a:t>
            </a:r>
          </a:p>
          <a:p>
            <a:r>
              <a:rPr lang="en-US" dirty="0" smtClean="0"/>
              <a:t>Working with the MACDC versus individual CDCs</a:t>
            </a:r>
          </a:p>
          <a:p>
            <a:pPr lvl="1"/>
            <a:r>
              <a:rPr lang="en-US" dirty="0" smtClean="0"/>
              <a:t>They have their own agenda; mostly fits with the values of HIA but as an advocacy group need to pay attention to this</a:t>
            </a:r>
          </a:p>
          <a:p>
            <a:r>
              <a:rPr lang="en-US" dirty="0" smtClean="0"/>
              <a:t>Lessons about the scale of the project:</a:t>
            </a:r>
          </a:p>
          <a:p>
            <a:pPr lvl="1"/>
            <a:r>
              <a:rPr lang="en-US" dirty="0" smtClean="0"/>
              <a:t>Scale made for difficult methodological questions</a:t>
            </a:r>
          </a:p>
          <a:p>
            <a:pPr lvl="1"/>
            <a:r>
              <a:rPr lang="en-US" dirty="0" smtClean="0"/>
              <a:t>More theoretical than project level HIAs which was difficult mostly from a communication perspective </a:t>
            </a:r>
          </a:p>
        </p:txBody>
      </p:sp>
    </p:spTree>
    <p:extLst>
      <p:ext uri="{BB962C8B-B14F-4D97-AF65-F5344CB8AC3E}">
        <p14:creationId xmlns:p14="http://schemas.microsoft.com/office/powerpoint/2010/main" val="833651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Looking back: What was critical to our success so far overall</a:t>
            </a:r>
            <a:endParaRPr lang="en-US" dirty="0"/>
          </a:p>
        </p:txBody>
      </p:sp>
      <p:sp>
        <p:nvSpPr>
          <p:cNvPr id="3" name="Date Placeholder 2"/>
          <p:cNvSpPr>
            <a:spLocks noGrp="1"/>
          </p:cNvSpPr>
          <p:nvPr>
            <p:ph type="dt" sz="half" idx="10"/>
          </p:nvPr>
        </p:nvSpPr>
        <p:spPr/>
        <p:txBody>
          <a:bodyPr/>
          <a:lstStyle/>
          <a:p>
            <a:fld id="{EDFEE8E3-C4EE-45C7-920B-B1A69776B716}" type="datetime1">
              <a:rPr lang="en-US" smtClean="0"/>
              <a:pPr/>
              <a:t>5/27/2015</a:t>
            </a:fld>
            <a:endParaRPr lang="en-US"/>
          </a:p>
        </p:txBody>
      </p:sp>
      <p:sp>
        <p:nvSpPr>
          <p:cNvPr id="4" name="Footer Placeholder 3"/>
          <p:cNvSpPr>
            <a:spLocks noGrp="1"/>
          </p:cNvSpPr>
          <p:nvPr>
            <p:ph type="ftr" sz="quarter" idx="11"/>
          </p:nvPr>
        </p:nvSpPr>
        <p:spPr/>
        <p:txBody>
          <a:bodyPr/>
          <a:lstStyle/>
          <a:p>
            <a:endParaRPr lang="en-US"/>
          </a:p>
        </p:txBody>
      </p:sp>
      <p:sp>
        <p:nvSpPr>
          <p:cNvPr id="5" name="Content Placeholder 4"/>
          <p:cNvSpPr>
            <a:spLocks noGrp="1"/>
          </p:cNvSpPr>
          <p:nvPr>
            <p:ph sz="quarter" idx="1"/>
          </p:nvPr>
        </p:nvSpPr>
        <p:spPr/>
        <p:txBody>
          <a:bodyPr/>
          <a:lstStyle/>
          <a:p>
            <a:r>
              <a:rPr lang="en-US" dirty="0" smtClean="0"/>
              <a:t>Being open to feedback throughout the HIA process—use it as a partnership building tool</a:t>
            </a:r>
          </a:p>
          <a:p>
            <a:r>
              <a:rPr lang="en-US" dirty="0" smtClean="0"/>
              <a:t>CDC leadership buy in through project partnership</a:t>
            </a:r>
          </a:p>
          <a:p>
            <a:r>
              <a:rPr lang="en-US" dirty="0" smtClean="0"/>
              <a:t>Trainings and engaging exercises</a:t>
            </a:r>
          </a:p>
          <a:p>
            <a:r>
              <a:rPr lang="en-US" dirty="0" smtClean="0"/>
              <a:t>Developing simple, useful, and engaging communication tools for dissemination</a:t>
            </a:r>
          </a:p>
          <a:p>
            <a:r>
              <a:rPr lang="en-US" dirty="0" smtClean="0"/>
              <a:t>Emphasizing potential resource (including funding) opportunities that come with health frame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46450" y="0"/>
            <a:ext cx="9236900" cy="6858000"/>
          </a:xfrm>
          <a:prstGeom prst="rect">
            <a:avLst/>
          </a:prstGeom>
          <a:noFill/>
          <a:ln w="9525">
            <a:noFill/>
            <a:miter lim="800000"/>
            <a:headEnd/>
            <a:tailEnd/>
          </a:ln>
        </p:spPr>
      </p:pic>
      <p:sp>
        <p:nvSpPr>
          <p:cNvPr id="4" name="Title 3"/>
          <p:cNvSpPr>
            <a:spLocks noGrp="1"/>
          </p:cNvSpPr>
          <p:nvPr>
            <p:ph type="title"/>
          </p:nvPr>
        </p:nvSpPr>
        <p:spPr>
          <a:xfrm>
            <a:off x="0" y="4800600"/>
            <a:ext cx="9144000" cy="1066800"/>
          </a:xfrm>
          <a:solidFill>
            <a:srgbClr val="00B0F0"/>
          </a:solidFill>
        </p:spPr>
        <p:txBody>
          <a:bodyPr>
            <a:noAutofit/>
          </a:bodyPr>
          <a:lstStyle/>
          <a:p>
            <a:r>
              <a:rPr lang="en-US" sz="3200" cap="all" dirty="0" smtClean="0">
                <a:solidFill>
                  <a:schemeClr val="bg1"/>
                </a:solidFill>
                <a:latin typeface="Rockwell" pitchFamily="18" charset="0"/>
              </a:rPr>
              <a:t>Health</a:t>
            </a:r>
            <a:r>
              <a:rPr lang="en-US" sz="3200" dirty="0" smtClean="0">
                <a:solidFill>
                  <a:schemeClr val="bg1"/>
                </a:solidFill>
                <a:latin typeface="Rockwell" pitchFamily="18" charset="0"/>
              </a:rPr>
              <a:t> starts—long before illness—in our homes, schools, and jobs.</a:t>
            </a:r>
            <a:endParaRPr lang="en-US" sz="3200" dirty="0">
              <a:solidFill>
                <a:schemeClr val="bg1"/>
              </a:solidFill>
              <a:latin typeface="Rockwell"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engagement tool</a:t>
            </a:r>
            <a:endParaRPr lang="en-US" dirty="0"/>
          </a:p>
        </p:txBody>
      </p:sp>
      <p:pic>
        <p:nvPicPr>
          <p:cNvPr id="4" name="Picture 6" descr="HealthFactors2"/>
          <p:cNvPicPr>
            <a:picLocks noGrp="1" noChangeAspect="1" noChangeArrowheads="1"/>
          </p:cNvPicPr>
          <p:nvPr>
            <p:ph sz="quarter" idx="1"/>
          </p:nvPr>
        </p:nvPicPr>
        <p:blipFill>
          <a:blip r:embed="rId2" cstate="print"/>
          <a:stretch>
            <a:fillRect/>
          </a:stretch>
        </p:blipFill>
        <p:spPr bwMode="auto">
          <a:xfrm>
            <a:off x="1107259" y="1790231"/>
            <a:ext cx="7164432" cy="4115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K:\SG Public Health\Health Impact Assessment\CITC HIA\Drafts\Graphics\140213_Pathway-Icons\04-Physical.jpg"/>
          <p:cNvPicPr>
            <a:picLocks noChangeAspect="1" noChangeArrowheads="1"/>
          </p:cNvPicPr>
          <p:nvPr/>
        </p:nvPicPr>
        <p:blipFill>
          <a:blip r:embed="rId2" cstate="print"/>
          <a:srcRect/>
          <a:stretch>
            <a:fillRect/>
          </a:stretch>
        </p:blipFill>
        <p:spPr bwMode="auto">
          <a:xfrm>
            <a:off x="76200" y="228600"/>
            <a:ext cx="1295400" cy="1295400"/>
          </a:xfrm>
          <a:prstGeom prst="rect">
            <a:avLst/>
          </a:prstGeom>
          <a:noFill/>
        </p:spPr>
      </p:pic>
      <p:sp>
        <p:nvSpPr>
          <p:cNvPr id="4" name="TextBox 3"/>
          <p:cNvSpPr txBox="1"/>
          <p:nvPr/>
        </p:nvSpPr>
        <p:spPr>
          <a:xfrm>
            <a:off x="76200" y="1447800"/>
            <a:ext cx="2133600" cy="1631216"/>
          </a:xfrm>
          <a:prstGeom prst="rect">
            <a:avLst/>
          </a:prstGeom>
          <a:noFill/>
        </p:spPr>
        <p:txBody>
          <a:bodyPr wrap="square" rtlCol="0">
            <a:spAutoFit/>
          </a:bodyPr>
          <a:lstStyle/>
          <a:p>
            <a:pPr fontAlgn="auto">
              <a:spcBef>
                <a:spcPts val="0"/>
              </a:spcBef>
              <a:spcAft>
                <a:spcPts val="0"/>
              </a:spcAft>
            </a:pPr>
            <a:r>
              <a:rPr lang="en-US" sz="2000" b="1" dirty="0" smtClean="0">
                <a:latin typeface="Rockwell" pitchFamily="18" charset="0"/>
              </a:rPr>
              <a:t>Physical Development and Community Planning</a:t>
            </a:r>
            <a:endParaRPr lang="en-US" sz="2000" b="1" dirty="0">
              <a:latin typeface="Rockwell" pitchFamily="18" charset="0"/>
            </a:endParaRPr>
          </a:p>
        </p:txBody>
      </p:sp>
      <p:pic>
        <p:nvPicPr>
          <p:cNvPr id="56323" name="Picture 3" descr="K:\SG Public Health\Health Impact Assessment\CITC HIA\Drafts\Graphics\Updated_Pathways_06-30\140630 HIA Pathway PNGs\140630-HIA_Pathways1.png"/>
          <p:cNvPicPr>
            <a:picLocks noChangeAspect="1" noChangeArrowheads="1"/>
          </p:cNvPicPr>
          <p:nvPr/>
        </p:nvPicPr>
        <p:blipFill>
          <a:blip r:embed="rId3" cstate="print"/>
          <a:srcRect l="6434" t="18902" r="5331" b="12938"/>
          <a:stretch>
            <a:fillRect/>
          </a:stretch>
        </p:blipFill>
        <p:spPr bwMode="auto">
          <a:xfrm>
            <a:off x="2286000" y="0"/>
            <a:ext cx="6858000"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0" name="Picture 8" descr="http://rencentermarin.org/wp-content/uploads/2014/07/awardeess.jpg"/>
          <p:cNvPicPr>
            <a:picLocks noChangeAspect="1" noChangeArrowheads="1"/>
          </p:cNvPicPr>
          <p:nvPr/>
        </p:nvPicPr>
        <p:blipFill>
          <a:blip r:embed="rId2" cstate="print"/>
          <a:srcRect/>
          <a:stretch>
            <a:fillRect/>
          </a:stretch>
        </p:blipFill>
        <p:spPr bwMode="auto">
          <a:xfrm>
            <a:off x="2133600" y="0"/>
            <a:ext cx="4572000" cy="2286000"/>
          </a:xfrm>
          <a:prstGeom prst="rect">
            <a:avLst/>
          </a:prstGeom>
          <a:noFill/>
        </p:spPr>
      </p:pic>
      <p:pic>
        <p:nvPicPr>
          <p:cNvPr id="58370" name="Picture 2" descr="K:\SG Public Health\Health Impact Assessment\CITC HIA\Drafts\Graphics\Updated_Pathways_06-30\140630 HIA Pathway PNGs\20141023130558932_0001.jpg"/>
          <p:cNvPicPr>
            <a:picLocks noChangeAspect="1" noChangeArrowheads="1"/>
          </p:cNvPicPr>
          <p:nvPr/>
        </p:nvPicPr>
        <p:blipFill>
          <a:blip r:embed="rId3" cstate="print"/>
          <a:srcRect l="5882" t="16667" r="6863" b="50682"/>
          <a:stretch>
            <a:fillRect/>
          </a:stretch>
        </p:blipFill>
        <p:spPr bwMode="auto">
          <a:xfrm>
            <a:off x="0" y="2429839"/>
            <a:ext cx="9144000" cy="4428161"/>
          </a:xfrm>
          <a:prstGeom prst="rect">
            <a:avLst/>
          </a:prstGeom>
          <a:noFill/>
        </p:spPr>
      </p:pic>
      <p:pic>
        <p:nvPicPr>
          <p:cNvPr id="28676" name="Picture 4" descr="http://www.rentassistance.us/gallery/873_SaveOurHomesWalk.jpg"/>
          <p:cNvPicPr>
            <a:picLocks noChangeAspect="1" noChangeArrowheads="1"/>
          </p:cNvPicPr>
          <p:nvPr/>
        </p:nvPicPr>
        <p:blipFill>
          <a:blip r:embed="rId4" cstate="print"/>
          <a:srcRect/>
          <a:stretch>
            <a:fillRect/>
          </a:stretch>
        </p:blipFill>
        <p:spPr bwMode="auto">
          <a:xfrm>
            <a:off x="0" y="0"/>
            <a:ext cx="3048000" cy="2286000"/>
          </a:xfrm>
          <a:prstGeom prst="rect">
            <a:avLst/>
          </a:prstGeom>
          <a:noFill/>
        </p:spPr>
      </p:pic>
      <p:pic>
        <p:nvPicPr>
          <p:cNvPr id="28678" name="Picture 6" descr="http://www.locallifetacoma.org/wp-content/uploads/2012/06/P1010077-1024x768.jpg"/>
          <p:cNvPicPr>
            <a:picLocks noChangeAspect="1" noChangeArrowheads="1"/>
          </p:cNvPicPr>
          <p:nvPr/>
        </p:nvPicPr>
        <p:blipFill>
          <a:blip r:embed="rId5" cstate="print"/>
          <a:srcRect/>
          <a:stretch>
            <a:fillRect/>
          </a:stretch>
        </p:blipFill>
        <p:spPr bwMode="auto">
          <a:xfrm>
            <a:off x="6019800" y="-38100"/>
            <a:ext cx="3124200" cy="2343150"/>
          </a:xfrm>
          <a:prstGeom prst="rect">
            <a:avLst/>
          </a:prstGeom>
          <a:noFill/>
        </p:spPr>
      </p:pic>
      <p:sp>
        <p:nvSpPr>
          <p:cNvPr id="9" name="Right Arrow 8"/>
          <p:cNvSpPr/>
          <p:nvPr/>
        </p:nvSpPr>
        <p:spPr>
          <a:xfrm rot="3052054">
            <a:off x="686205" y="3703957"/>
            <a:ext cx="2839546"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rot="7674680">
            <a:off x="5468189" y="3539829"/>
            <a:ext cx="2839546"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Lessons Learned and Questions to Ask</a:t>
            </a:r>
            <a:endParaRPr lang="en-US" dirty="0"/>
          </a:p>
        </p:txBody>
      </p:sp>
      <p:sp>
        <p:nvSpPr>
          <p:cNvPr id="3" name="Content Placeholder 2"/>
          <p:cNvSpPr>
            <a:spLocks noGrp="1"/>
          </p:cNvSpPr>
          <p:nvPr>
            <p:ph sz="quarter" idx="1"/>
          </p:nvPr>
        </p:nvSpPr>
        <p:spPr/>
        <p:txBody>
          <a:bodyPr/>
          <a:lstStyle/>
          <a:p>
            <a:r>
              <a:rPr lang="en-US" dirty="0" smtClean="0"/>
              <a:t>Potential </a:t>
            </a:r>
            <a:r>
              <a:rPr lang="en-US" dirty="0"/>
              <a:t>partners to </a:t>
            </a:r>
            <a:r>
              <a:rPr lang="en-US" dirty="0" smtClean="0"/>
              <a:t>engage</a:t>
            </a:r>
          </a:p>
          <a:p>
            <a:r>
              <a:rPr lang="en-US" dirty="0" smtClean="0"/>
              <a:t>Strategies </a:t>
            </a:r>
            <a:r>
              <a:rPr lang="en-US" dirty="0"/>
              <a:t>for multi-sector </a:t>
            </a:r>
            <a:r>
              <a:rPr lang="en-US" dirty="0" smtClean="0"/>
              <a:t>engagement</a:t>
            </a:r>
          </a:p>
          <a:p>
            <a:r>
              <a:rPr lang="en-US" dirty="0" smtClean="0"/>
              <a:t>Funding </a:t>
            </a:r>
            <a:r>
              <a:rPr lang="en-US" dirty="0"/>
              <a:t>sources to </a:t>
            </a:r>
            <a:r>
              <a:rPr lang="en-US" dirty="0" smtClean="0"/>
              <a:t>leverage</a:t>
            </a:r>
          </a:p>
          <a:p>
            <a:r>
              <a:rPr lang="en-US" dirty="0" smtClean="0"/>
              <a:t>Further </a:t>
            </a:r>
            <a:r>
              <a:rPr lang="en-US" dirty="0"/>
              <a:t>resources </a:t>
            </a:r>
            <a:r>
              <a:rPr lang="en-US" dirty="0" smtClean="0"/>
              <a:t>required</a:t>
            </a:r>
          </a:p>
          <a:p>
            <a:r>
              <a:rPr lang="en-US" dirty="0" smtClean="0"/>
              <a:t>Avenues </a:t>
            </a:r>
            <a:r>
              <a:rPr lang="en-US" dirty="0"/>
              <a:t>for future </a:t>
            </a:r>
            <a:r>
              <a:rPr lang="en-US" dirty="0" smtClean="0"/>
              <a:t>research</a:t>
            </a:r>
          </a:p>
          <a:p>
            <a:r>
              <a:rPr lang="en-US" dirty="0" smtClean="0"/>
              <a:t>Challenges </a:t>
            </a:r>
            <a:r>
              <a:rPr lang="en-US" dirty="0"/>
              <a:t>to </a:t>
            </a:r>
            <a:r>
              <a:rPr lang="en-US" dirty="0" smtClean="0"/>
              <a:t>collaboration</a:t>
            </a:r>
            <a:endParaRPr lang="en-US" dirty="0"/>
          </a:p>
        </p:txBody>
      </p:sp>
    </p:spTree>
    <p:extLst>
      <p:ext uri="{BB962C8B-B14F-4D97-AF65-F5344CB8AC3E}">
        <p14:creationId xmlns:p14="http://schemas.microsoft.com/office/powerpoint/2010/main" val="4113645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Communicating the Value of + Health</a:t>
            </a:r>
            <a:endParaRPr lang="en-US" dirty="0"/>
          </a:p>
        </p:txBody>
      </p:sp>
      <p:sp>
        <p:nvSpPr>
          <p:cNvPr id="7" name="Content Placeholder 6"/>
          <p:cNvSpPr>
            <a:spLocks noGrp="1"/>
          </p:cNvSpPr>
          <p:nvPr>
            <p:ph sz="quarter" idx="1"/>
          </p:nvPr>
        </p:nvSpPr>
        <p:spPr>
          <a:xfrm>
            <a:off x="4648200" y="3124200"/>
            <a:ext cx="4114800" cy="3048000"/>
          </a:xfrm>
        </p:spPr>
        <p:txBody>
          <a:bodyPr/>
          <a:lstStyle/>
          <a:p>
            <a:r>
              <a:rPr lang="en-US" dirty="0" smtClean="0"/>
              <a:t>[Insert Video]</a:t>
            </a:r>
            <a:endParaRPr lang="en-US" dirty="0"/>
          </a:p>
        </p:txBody>
      </p:sp>
    </p:spTree>
    <p:controls>
      <mc:AlternateContent xmlns:mc="http://schemas.openxmlformats.org/markup-compatibility/2006">
        <mc:Choice xmlns:v="urn:schemas-microsoft-com:vml" Requires="v">
          <p:control spid="4097" name="ShockwaveFlash1" r:id="rId2" imgW="7238095" imgH="4723810"/>
        </mc:Choice>
        <mc:Fallback>
          <p:control name="ShockwaveFlash1" r:id="rId2" imgW="7238095" imgH="4723810">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752600"/>
                  <a:ext cx="7239000" cy="472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821229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Lessons Learned and Questions to Ask</a:t>
            </a:r>
            <a:endParaRPr lang="en-US" dirty="0"/>
          </a:p>
        </p:txBody>
      </p:sp>
      <p:sp>
        <p:nvSpPr>
          <p:cNvPr id="3" name="Content Placeholder 2"/>
          <p:cNvSpPr>
            <a:spLocks noGrp="1"/>
          </p:cNvSpPr>
          <p:nvPr>
            <p:ph sz="quarter" idx="1"/>
          </p:nvPr>
        </p:nvSpPr>
        <p:spPr/>
        <p:txBody>
          <a:bodyPr/>
          <a:lstStyle/>
          <a:p>
            <a:r>
              <a:rPr lang="en-US" dirty="0" smtClean="0"/>
              <a:t>Potential </a:t>
            </a:r>
            <a:r>
              <a:rPr lang="en-US" dirty="0"/>
              <a:t>partners to </a:t>
            </a:r>
            <a:r>
              <a:rPr lang="en-US" dirty="0" smtClean="0"/>
              <a:t>engage</a:t>
            </a:r>
          </a:p>
          <a:p>
            <a:r>
              <a:rPr lang="en-US" dirty="0" smtClean="0"/>
              <a:t>Strategies </a:t>
            </a:r>
            <a:r>
              <a:rPr lang="en-US" dirty="0"/>
              <a:t>for multi-sector </a:t>
            </a:r>
            <a:r>
              <a:rPr lang="en-US" dirty="0" smtClean="0"/>
              <a:t>engagement</a:t>
            </a:r>
          </a:p>
          <a:p>
            <a:r>
              <a:rPr lang="en-US" dirty="0" smtClean="0"/>
              <a:t>Funding </a:t>
            </a:r>
            <a:r>
              <a:rPr lang="en-US" dirty="0"/>
              <a:t>sources to </a:t>
            </a:r>
            <a:r>
              <a:rPr lang="en-US" dirty="0" smtClean="0"/>
              <a:t>leverage</a:t>
            </a:r>
          </a:p>
          <a:p>
            <a:r>
              <a:rPr lang="en-US" dirty="0" smtClean="0"/>
              <a:t>Further </a:t>
            </a:r>
            <a:r>
              <a:rPr lang="en-US" dirty="0"/>
              <a:t>resources </a:t>
            </a:r>
            <a:r>
              <a:rPr lang="en-US" dirty="0" smtClean="0"/>
              <a:t>required </a:t>
            </a:r>
          </a:p>
          <a:p>
            <a:r>
              <a:rPr lang="en-US" dirty="0" smtClean="0"/>
              <a:t>Avenues </a:t>
            </a:r>
            <a:r>
              <a:rPr lang="en-US" dirty="0"/>
              <a:t>for future </a:t>
            </a:r>
            <a:r>
              <a:rPr lang="en-US" dirty="0" smtClean="0"/>
              <a:t>research</a:t>
            </a:r>
          </a:p>
          <a:p>
            <a:r>
              <a:rPr lang="en-US" dirty="0" smtClean="0"/>
              <a:t>Challenges </a:t>
            </a:r>
            <a:r>
              <a:rPr lang="en-US" dirty="0"/>
              <a:t>to </a:t>
            </a:r>
            <a:r>
              <a:rPr lang="en-US" dirty="0" smtClean="0"/>
              <a:t>collaboration</a:t>
            </a:r>
            <a:endParaRPr lang="en-US" dirty="0"/>
          </a:p>
        </p:txBody>
      </p:sp>
    </p:spTree>
    <p:extLst>
      <p:ext uri="{BB962C8B-B14F-4D97-AF65-F5344CB8AC3E}">
        <p14:creationId xmlns:p14="http://schemas.microsoft.com/office/powerpoint/2010/main" val="1287028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533400" y="533400"/>
            <a:ext cx="3505200" cy="3590544"/>
          </a:xfrm>
        </p:spPr>
        <p:txBody>
          <a:bodyPr>
            <a:noAutofit/>
          </a:bodyPr>
          <a:lstStyle/>
          <a:p>
            <a:r>
              <a:rPr lang="en-US" sz="4800" b="1" dirty="0" smtClean="0">
                <a:ln>
                  <a:solidFill>
                    <a:schemeClr val="tx1"/>
                  </a:solidFill>
                </a:ln>
                <a:solidFill>
                  <a:schemeClr val="bg1"/>
                </a:solidFill>
              </a:rPr>
              <a:t>One tool in the toolbox: </a:t>
            </a:r>
            <a:br>
              <a:rPr lang="en-US" sz="4800" b="1" dirty="0" smtClean="0">
                <a:ln>
                  <a:solidFill>
                    <a:schemeClr val="tx1"/>
                  </a:solidFill>
                </a:ln>
                <a:solidFill>
                  <a:schemeClr val="bg1"/>
                </a:solidFill>
              </a:rPr>
            </a:br>
            <a:r>
              <a:rPr lang="en-US" sz="4800" b="1" dirty="0" smtClean="0">
                <a:ln>
                  <a:solidFill>
                    <a:schemeClr val="tx1"/>
                  </a:solidFill>
                </a:ln>
                <a:solidFill>
                  <a:schemeClr val="bg1"/>
                </a:solidFill>
              </a:rPr>
              <a:t>Health Impact Assessments</a:t>
            </a:r>
            <a:endParaRPr lang="en-US" sz="4800" b="1" dirty="0">
              <a:ln>
                <a:solidFill>
                  <a:schemeClr val="tx1"/>
                </a:solidFill>
              </a:ln>
              <a:solidFill>
                <a:schemeClr val="bg1"/>
              </a:solidFill>
            </a:endParaRPr>
          </a:p>
        </p:txBody>
      </p:sp>
      <p:pic>
        <p:nvPicPr>
          <p:cNvPr id="9" name="Picture 8" descr="CITC_ScSession_2 (2).JPG"/>
          <p:cNvPicPr>
            <a:picLocks noChangeAspect="1"/>
          </p:cNvPicPr>
          <p:nvPr/>
        </p:nvPicPr>
        <p:blipFill>
          <a:blip r:embed="rId3" cstate="print"/>
          <a:srcRect l="17273" t="22222" r="10207" b="5556"/>
          <a:stretch>
            <a:fillRect/>
          </a:stretch>
        </p:blipFill>
        <p:spPr>
          <a:xfrm>
            <a:off x="4648200" y="457200"/>
            <a:ext cx="4114801" cy="5486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Using Health Impact Assessments to Establish a Partnership</a:t>
            </a:r>
            <a:endParaRPr lang="en-US" dirty="0"/>
          </a:p>
        </p:txBody>
      </p:sp>
      <p:sp>
        <p:nvSpPr>
          <p:cNvPr id="9" name="Content Placeholder 8"/>
          <p:cNvSpPr>
            <a:spLocks noGrp="1"/>
          </p:cNvSpPr>
          <p:nvPr>
            <p:ph sz="quarter" idx="1"/>
          </p:nvPr>
        </p:nvSpPr>
        <p:spPr>
          <a:xfrm>
            <a:off x="457200" y="1676400"/>
            <a:ext cx="5105400" cy="4572000"/>
          </a:xfrm>
        </p:spPr>
        <p:txBody>
          <a:bodyPr>
            <a:normAutofit lnSpcReduction="10000"/>
          </a:bodyPr>
          <a:lstStyle/>
          <a:p>
            <a:pPr marL="514350" indent="-514350">
              <a:buFont typeface="+mj-lt"/>
              <a:buAutoNum type="arabicPeriod"/>
            </a:pPr>
            <a:r>
              <a:rPr lang="en-US" dirty="0" smtClean="0"/>
              <a:t>The Oasis on </a:t>
            </a:r>
            <a:r>
              <a:rPr lang="en-US" dirty="0" err="1" smtClean="0"/>
              <a:t>Ballou</a:t>
            </a:r>
            <a:r>
              <a:rPr lang="en-US" dirty="0" smtClean="0"/>
              <a:t> HIA</a:t>
            </a:r>
          </a:p>
          <a:p>
            <a:pPr marL="834390" lvl="1" indent="-514350"/>
            <a:r>
              <a:rPr lang="en-US" dirty="0" smtClean="0"/>
              <a:t>One lot</a:t>
            </a:r>
          </a:p>
          <a:p>
            <a:pPr marL="834390" lvl="1" indent="-514350">
              <a:buNone/>
            </a:pPr>
            <a:endParaRPr lang="en-US" dirty="0" smtClean="0"/>
          </a:p>
          <a:p>
            <a:pPr marL="514350" indent="-514350">
              <a:buFont typeface="+mj-lt"/>
              <a:buAutoNum type="arabicPeriod"/>
            </a:pPr>
            <a:r>
              <a:rPr lang="en-US" dirty="0" smtClean="0"/>
              <a:t>The Healthy Neighborhood Equity Fund (HNEF) HIA</a:t>
            </a:r>
          </a:p>
          <a:p>
            <a:pPr marL="834390" lvl="1" indent="-514350"/>
            <a:r>
              <a:rPr lang="en-US" dirty="0" smtClean="0"/>
              <a:t>A neighborhood</a:t>
            </a:r>
          </a:p>
          <a:p>
            <a:pPr marL="834390" lvl="1" indent="-514350">
              <a:buNone/>
            </a:pPr>
            <a:endParaRPr lang="en-US" dirty="0" smtClean="0"/>
          </a:p>
          <a:p>
            <a:pPr marL="514350" indent="-514350">
              <a:buFont typeface="+mj-lt"/>
              <a:buAutoNum type="arabicPeriod"/>
            </a:pPr>
            <a:r>
              <a:rPr lang="en-US" dirty="0" smtClean="0"/>
              <a:t>The Community Investment Tax Credit (CITC) HIA </a:t>
            </a:r>
          </a:p>
          <a:p>
            <a:pPr marL="834390" lvl="1" indent="-514350"/>
            <a:r>
              <a:rPr lang="en-US" dirty="0" smtClean="0"/>
              <a:t>A state policy</a:t>
            </a:r>
          </a:p>
          <a:p>
            <a:pPr marL="834390" lvl="1" indent="-514350">
              <a:buFont typeface="+mj-lt"/>
              <a:buAutoNum type="arabicPeriod"/>
            </a:pPr>
            <a:endParaRPr lang="en-US" dirty="0"/>
          </a:p>
        </p:txBody>
      </p:sp>
      <p:sp>
        <p:nvSpPr>
          <p:cNvPr id="4" name="Content Placeholder 3"/>
          <p:cNvSpPr>
            <a:spLocks noGrp="1"/>
          </p:cNvSpPr>
          <p:nvPr>
            <p:ph sz="quarter" idx="2"/>
          </p:nvPr>
        </p:nvSpPr>
        <p:spPr>
          <a:xfrm>
            <a:off x="5105401" y="1589567"/>
            <a:ext cx="3625700" cy="4572000"/>
          </a:xfrm>
        </p:spPr>
        <p:txBody>
          <a:bodyPr>
            <a:normAutofit lnSpcReduction="10000"/>
          </a:bodyPr>
          <a:lstStyle/>
          <a:p>
            <a:pPr>
              <a:buNone/>
            </a:pPr>
            <a:r>
              <a:rPr lang="en-US" dirty="0" smtClean="0"/>
              <a:t>			</a:t>
            </a:r>
          </a:p>
          <a:p>
            <a:endParaRPr lang="en-US" dirty="0" smtClean="0"/>
          </a:p>
          <a:p>
            <a:endParaRPr lang="en-US" dirty="0" smtClean="0"/>
          </a:p>
          <a:p>
            <a:pPr>
              <a:buNone/>
            </a:pPr>
            <a:endParaRPr lang="en-US" dirty="0" smtClean="0"/>
          </a:p>
          <a:p>
            <a:pPr>
              <a:buNone/>
            </a:pPr>
            <a:endParaRPr lang="en-US" dirty="0" smtClean="0"/>
          </a:p>
        </p:txBody>
      </p:sp>
      <p:pic>
        <p:nvPicPr>
          <p:cNvPr id="39942" name="Picture 6" descr="https://s3.amazonaws.com/media.courbanize.com/thumbnails/project/ballou-urban-farm_225/00PC000000WFx76MAD_19.jpg.0x400_q95.jpg"/>
          <p:cNvPicPr>
            <a:picLocks noChangeAspect="1" noChangeArrowheads="1"/>
          </p:cNvPicPr>
          <p:nvPr/>
        </p:nvPicPr>
        <p:blipFill>
          <a:blip r:embed="rId2" cstate="print"/>
          <a:srcRect/>
          <a:stretch>
            <a:fillRect/>
          </a:stretch>
        </p:blipFill>
        <p:spPr bwMode="auto">
          <a:xfrm>
            <a:off x="4800600" y="1600200"/>
            <a:ext cx="1477107" cy="1066800"/>
          </a:xfrm>
          <a:prstGeom prst="rect">
            <a:avLst/>
          </a:prstGeom>
          <a:noFill/>
        </p:spPr>
      </p:pic>
      <p:pic>
        <p:nvPicPr>
          <p:cNvPr id="10" name="Picture 9" descr="HIA_Roxbury_StudyArea.png"/>
          <p:cNvPicPr/>
          <p:nvPr/>
        </p:nvPicPr>
        <p:blipFill>
          <a:blip r:embed="rId3" cstate="print"/>
          <a:srcRect l="3245" t="9742" r="573" b="23161"/>
          <a:stretch>
            <a:fillRect/>
          </a:stretch>
        </p:blipFill>
        <p:spPr>
          <a:xfrm>
            <a:off x="6400800" y="1905000"/>
            <a:ext cx="2514600" cy="2286000"/>
          </a:xfrm>
          <a:prstGeom prst="rect">
            <a:avLst/>
          </a:prstGeom>
        </p:spPr>
      </p:pic>
      <p:cxnSp>
        <p:nvCxnSpPr>
          <p:cNvPr id="12" name="Straight Arrow Connector 11"/>
          <p:cNvCxnSpPr/>
          <p:nvPr/>
        </p:nvCxnSpPr>
        <p:spPr>
          <a:xfrm>
            <a:off x="4800600" y="3733800"/>
            <a:ext cx="1371600" cy="0"/>
          </a:xfrm>
          <a:prstGeom prst="straightConnector1">
            <a:avLst/>
          </a:prstGeom>
          <a:ln w="38100">
            <a:solidFill>
              <a:srgbClr val="FF6600"/>
            </a:solidFill>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3733800" y="2362200"/>
            <a:ext cx="685800" cy="0"/>
          </a:xfrm>
          <a:prstGeom prst="straightConnector1">
            <a:avLst/>
          </a:prstGeom>
          <a:ln w="38100">
            <a:solidFill>
              <a:srgbClr val="FFC000"/>
            </a:solidFill>
            <a:tailEnd type="arrow"/>
          </a:ln>
        </p:spPr>
        <p:style>
          <a:lnRef idx="1">
            <a:schemeClr val="accent4"/>
          </a:lnRef>
          <a:fillRef idx="0">
            <a:schemeClr val="accent4"/>
          </a:fillRef>
          <a:effectRef idx="0">
            <a:schemeClr val="accent4"/>
          </a:effectRef>
          <a:fontRef idx="minor">
            <a:schemeClr val="tx1"/>
          </a:fontRef>
        </p:style>
      </p:cxnSp>
      <p:pic>
        <p:nvPicPr>
          <p:cNvPr id="17" name="Picture 2"/>
          <p:cNvPicPr>
            <a:picLocks noChangeAspect="1" noChangeArrowheads="1"/>
          </p:cNvPicPr>
          <p:nvPr/>
        </p:nvPicPr>
        <p:blipFill>
          <a:blip r:embed="rId4" cstate="print"/>
          <a:srcRect l="49941" r="-12515" b="19009"/>
          <a:stretch>
            <a:fillRect/>
          </a:stretch>
        </p:blipFill>
        <p:spPr bwMode="auto">
          <a:xfrm>
            <a:off x="6400800" y="4419600"/>
            <a:ext cx="2910555" cy="2076196"/>
          </a:xfrm>
          <a:prstGeom prst="rect">
            <a:avLst/>
          </a:prstGeom>
          <a:noFill/>
          <a:ln w="9525">
            <a:noFill/>
            <a:miter lim="800000"/>
            <a:headEnd/>
            <a:tailEnd/>
          </a:ln>
        </p:spPr>
      </p:pic>
      <p:cxnSp>
        <p:nvCxnSpPr>
          <p:cNvPr id="18" name="Straight Arrow Connector 17"/>
          <p:cNvCxnSpPr/>
          <p:nvPr/>
        </p:nvCxnSpPr>
        <p:spPr>
          <a:xfrm>
            <a:off x="4800600" y="5486400"/>
            <a:ext cx="1371600" cy="0"/>
          </a:xfrm>
          <a:prstGeom prst="straightConnector1">
            <a:avLst/>
          </a:prstGeom>
          <a:ln w="3810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86200" y="274638"/>
            <a:ext cx="4419600" cy="1401762"/>
          </a:xfrm>
        </p:spPr>
        <p:txBody>
          <a:bodyPr/>
          <a:lstStyle/>
          <a:p>
            <a:pPr algn="ctr"/>
            <a:r>
              <a:rPr lang="en-US" dirty="0" smtClean="0">
                <a:solidFill>
                  <a:schemeClr val="tx1"/>
                </a:solidFill>
              </a:rPr>
              <a:t>Oasis on </a:t>
            </a:r>
            <a:r>
              <a:rPr lang="en-US" dirty="0" err="1" smtClean="0">
                <a:solidFill>
                  <a:schemeClr val="tx1"/>
                </a:solidFill>
              </a:rPr>
              <a:t>Ballou</a:t>
            </a:r>
            <a:r>
              <a:rPr lang="en-US" dirty="0" smtClean="0">
                <a:solidFill>
                  <a:schemeClr val="tx1"/>
                </a:solidFill>
              </a:rPr>
              <a:t> HIA</a:t>
            </a:r>
            <a:endParaRPr lang="en-US" dirty="0">
              <a:solidFill>
                <a:schemeClr val="tx1"/>
              </a:solidFill>
            </a:endParaRPr>
          </a:p>
        </p:txBody>
      </p:sp>
      <p:sp>
        <p:nvSpPr>
          <p:cNvPr id="5" name="Date Placeholder 4"/>
          <p:cNvSpPr>
            <a:spLocks noGrp="1"/>
          </p:cNvSpPr>
          <p:nvPr>
            <p:ph type="dt" sz="half" idx="10"/>
          </p:nvPr>
        </p:nvSpPr>
        <p:spPr/>
        <p:txBody>
          <a:bodyPr/>
          <a:lstStyle/>
          <a:p>
            <a:pPr>
              <a:defRPr/>
            </a:pPr>
            <a:fld id="{F76070BC-3953-4264-9F8F-0699CE3995C7}" type="datetime1">
              <a:rPr lang="en-US" smtClean="0">
                <a:solidFill>
                  <a:srgbClr val="D34817">
                    <a:lumMod val="50000"/>
                  </a:srgbClr>
                </a:solidFill>
              </a:rPr>
              <a:pPr>
                <a:defRPr/>
              </a:pPr>
              <a:t>5/27/2015</a:t>
            </a:fld>
            <a:endParaRPr lang="en-US" dirty="0">
              <a:solidFill>
                <a:srgbClr val="D34817">
                  <a:lumMod val="50000"/>
                </a:srgbClr>
              </a:solidFill>
            </a:endParaRPr>
          </a:p>
        </p:txBody>
      </p:sp>
      <p:sp>
        <p:nvSpPr>
          <p:cNvPr id="3" name="Content Placeholder 2"/>
          <p:cNvSpPr>
            <a:spLocks noGrp="1"/>
          </p:cNvSpPr>
          <p:nvPr>
            <p:ph sz="quarter" idx="1"/>
          </p:nvPr>
        </p:nvSpPr>
        <p:spPr>
          <a:xfrm>
            <a:off x="533400" y="1447800"/>
            <a:ext cx="3749040" cy="4572000"/>
          </a:xfrm>
        </p:spPr>
        <p:txBody>
          <a:bodyPr>
            <a:normAutofit fontScale="70000" lnSpcReduction="20000"/>
          </a:bodyPr>
          <a:lstStyle/>
          <a:p>
            <a:pPr marL="0" lvl="0" indent="0" algn="ctr">
              <a:lnSpc>
                <a:spcPct val="100000"/>
              </a:lnSpc>
              <a:spcBef>
                <a:spcPct val="20000"/>
              </a:spcBef>
              <a:buClrTx/>
              <a:buSzTx/>
              <a:buNone/>
            </a:pPr>
            <a:r>
              <a:rPr lang="en-US" sz="2200" dirty="0">
                <a:solidFill>
                  <a:schemeClr val="bg1"/>
                </a:solidFill>
                <a:latin typeface="Calibri"/>
              </a:rPr>
              <a:t>Goals of the HIA</a:t>
            </a:r>
          </a:p>
          <a:p>
            <a:pPr marL="0" lvl="0" indent="0">
              <a:lnSpc>
                <a:spcPct val="100000"/>
              </a:lnSpc>
              <a:spcBef>
                <a:spcPct val="20000"/>
              </a:spcBef>
              <a:buClrTx/>
              <a:buSzTx/>
              <a:buNone/>
            </a:pPr>
            <a:endParaRPr lang="en-US" sz="2000" dirty="0" smtClean="0">
              <a:latin typeface="Calibri"/>
            </a:endParaRPr>
          </a:p>
          <a:p>
            <a:pPr marL="0" lvl="0" indent="0">
              <a:lnSpc>
                <a:spcPct val="100000"/>
              </a:lnSpc>
              <a:spcBef>
                <a:spcPct val="20000"/>
              </a:spcBef>
              <a:buClrTx/>
              <a:buSzTx/>
              <a:buNone/>
            </a:pPr>
            <a:endParaRPr lang="en-US" sz="2000" dirty="0" smtClean="0">
              <a:latin typeface="Calibri"/>
            </a:endParaRPr>
          </a:p>
          <a:p>
            <a:pPr marL="0" lvl="0" indent="0">
              <a:lnSpc>
                <a:spcPct val="100000"/>
              </a:lnSpc>
              <a:spcBef>
                <a:spcPct val="20000"/>
              </a:spcBef>
              <a:buClrTx/>
              <a:buSzTx/>
              <a:buNone/>
            </a:pPr>
            <a:endParaRPr lang="en-US" sz="2000" dirty="0" smtClean="0">
              <a:latin typeface="Calibri"/>
            </a:endParaRPr>
          </a:p>
          <a:p>
            <a:pPr marL="0" lvl="0" indent="0">
              <a:lnSpc>
                <a:spcPct val="100000"/>
              </a:lnSpc>
              <a:spcBef>
                <a:spcPct val="20000"/>
              </a:spcBef>
              <a:buClrTx/>
              <a:buSzTx/>
              <a:buNone/>
            </a:pPr>
            <a:endParaRPr lang="en-US" sz="2000" dirty="0" smtClean="0">
              <a:latin typeface="Calibri"/>
            </a:endParaRPr>
          </a:p>
          <a:p>
            <a:pPr marL="0" lvl="0" indent="0">
              <a:lnSpc>
                <a:spcPct val="100000"/>
              </a:lnSpc>
              <a:spcBef>
                <a:spcPct val="20000"/>
              </a:spcBef>
              <a:buClrTx/>
              <a:buSzTx/>
              <a:buNone/>
            </a:pPr>
            <a:endParaRPr lang="en-US" sz="2000" dirty="0" smtClean="0">
              <a:latin typeface="Calibri"/>
            </a:endParaRPr>
          </a:p>
          <a:p>
            <a:pPr marL="0" lvl="0" indent="0">
              <a:lnSpc>
                <a:spcPct val="100000"/>
              </a:lnSpc>
              <a:spcBef>
                <a:spcPct val="20000"/>
              </a:spcBef>
              <a:buClrTx/>
              <a:buSzTx/>
              <a:buNone/>
            </a:pPr>
            <a:endParaRPr lang="en-US" sz="2000" dirty="0" smtClean="0">
              <a:latin typeface="Calibri"/>
            </a:endParaRPr>
          </a:p>
          <a:p>
            <a:pPr marL="0" lvl="0" indent="0">
              <a:lnSpc>
                <a:spcPct val="100000"/>
              </a:lnSpc>
              <a:spcBef>
                <a:spcPct val="20000"/>
              </a:spcBef>
              <a:buClrTx/>
              <a:buSzTx/>
              <a:buNone/>
            </a:pPr>
            <a:endParaRPr lang="en-US" sz="2000" dirty="0" smtClean="0">
              <a:latin typeface="Calibri"/>
            </a:endParaRPr>
          </a:p>
          <a:p>
            <a:pPr marL="0" lvl="0" indent="0">
              <a:lnSpc>
                <a:spcPct val="100000"/>
              </a:lnSpc>
              <a:spcBef>
                <a:spcPct val="20000"/>
              </a:spcBef>
              <a:buClrTx/>
              <a:buSzTx/>
              <a:buNone/>
            </a:pPr>
            <a:endParaRPr lang="en-US" sz="2000" dirty="0" smtClean="0">
              <a:latin typeface="Calibri"/>
            </a:endParaRPr>
          </a:p>
          <a:p>
            <a:pPr marL="0" lvl="0" indent="0">
              <a:lnSpc>
                <a:spcPct val="100000"/>
              </a:lnSpc>
              <a:spcBef>
                <a:spcPct val="20000"/>
              </a:spcBef>
              <a:buClrTx/>
              <a:buSzTx/>
              <a:buNone/>
            </a:pPr>
            <a:endParaRPr lang="en-US" sz="2000" dirty="0" smtClean="0">
              <a:latin typeface="Calibri"/>
            </a:endParaRPr>
          </a:p>
          <a:p>
            <a:pPr marL="0" lvl="0" indent="0">
              <a:lnSpc>
                <a:spcPct val="100000"/>
              </a:lnSpc>
              <a:spcBef>
                <a:spcPct val="20000"/>
              </a:spcBef>
              <a:buClrTx/>
              <a:buSzTx/>
              <a:buNone/>
            </a:pPr>
            <a:r>
              <a:rPr lang="en-US" sz="2000" dirty="0" smtClean="0">
                <a:latin typeface="Calibri"/>
              </a:rPr>
              <a:t>1</a:t>
            </a:r>
            <a:r>
              <a:rPr lang="en-US" sz="2000" dirty="0">
                <a:latin typeface="Calibri"/>
              </a:rPr>
              <a:t>. To build capacity among stakeholders (individuals and organizations) to understand and utilize the HIA process</a:t>
            </a:r>
          </a:p>
          <a:p>
            <a:pPr marL="0" lvl="0" indent="0">
              <a:lnSpc>
                <a:spcPct val="100000"/>
              </a:lnSpc>
              <a:spcBef>
                <a:spcPct val="20000"/>
              </a:spcBef>
              <a:buClrTx/>
              <a:buSzTx/>
              <a:buNone/>
            </a:pPr>
            <a:endParaRPr lang="en-US" sz="2000" dirty="0">
              <a:latin typeface="Calibri"/>
            </a:endParaRPr>
          </a:p>
          <a:p>
            <a:pPr marL="0" lvl="0" indent="0">
              <a:lnSpc>
                <a:spcPct val="100000"/>
              </a:lnSpc>
              <a:spcBef>
                <a:spcPct val="20000"/>
              </a:spcBef>
              <a:buClrTx/>
              <a:buSzTx/>
              <a:buNone/>
            </a:pPr>
            <a:r>
              <a:rPr lang="en-US" sz="2000" dirty="0">
                <a:latin typeface="Calibri"/>
              </a:rPr>
              <a:t>2. To empower the CSNDC and Woodrow Mountain residents (“The Friends”) to envision and plan for the redevelopment of the vacant 100 Ballou Avenue site with an explicit consideration of the health impacts of the site</a:t>
            </a:r>
          </a:p>
          <a:p>
            <a:endParaRPr lang="en-US" dirty="0"/>
          </a:p>
        </p:txBody>
      </p:sp>
      <p:sp>
        <p:nvSpPr>
          <p:cNvPr id="4" name="Content Placeholder 3"/>
          <p:cNvSpPr>
            <a:spLocks noGrp="1"/>
          </p:cNvSpPr>
          <p:nvPr>
            <p:ph sz="quarter" idx="2"/>
          </p:nvPr>
        </p:nvSpPr>
        <p:spPr>
          <a:xfrm>
            <a:off x="4724400" y="1447800"/>
            <a:ext cx="3749040" cy="4572000"/>
          </a:xfrm>
        </p:spPr>
        <p:txBody>
          <a:bodyPr>
            <a:normAutofit fontScale="70000" lnSpcReduction="20000"/>
          </a:bodyPr>
          <a:lstStyle/>
          <a:p>
            <a:pPr marL="0" indent="0">
              <a:buNone/>
            </a:pPr>
            <a:r>
              <a:rPr lang="en-US" dirty="0">
                <a:solidFill>
                  <a:schemeClr val="bg1"/>
                </a:solidFill>
              </a:rPr>
              <a:t>	</a:t>
            </a:r>
            <a:r>
              <a:rPr lang="en-US" sz="2200" dirty="0">
                <a:solidFill>
                  <a:schemeClr val="bg1"/>
                </a:solidFill>
                <a:latin typeface="Calibri" panose="020F0502020204030204" pitchFamily="34" charset="0"/>
              </a:rPr>
              <a:t> </a:t>
            </a:r>
            <a:r>
              <a:rPr lang="en-US" sz="2200" dirty="0" smtClean="0">
                <a:solidFill>
                  <a:schemeClr val="bg1"/>
                </a:solidFill>
                <a:latin typeface="Calibri" panose="020F0502020204030204" pitchFamily="34" charset="0"/>
              </a:rPr>
              <a:t>   Findings</a:t>
            </a:r>
          </a:p>
          <a:p>
            <a:endParaRPr lang="en-US" dirty="0">
              <a:latin typeface="Calibri" panose="020F0502020204030204" pitchFamily="34" charset="0"/>
            </a:endParaRPr>
          </a:p>
          <a:p>
            <a:r>
              <a:rPr lang="en-US" dirty="0" smtClean="0">
                <a:latin typeface="Calibri" panose="020F0502020204030204" pitchFamily="34" charset="0"/>
              </a:rPr>
              <a:t>Potential </a:t>
            </a:r>
            <a:r>
              <a:rPr lang="en-US" dirty="0">
                <a:latin typeface="Calibri" panose="020F0502020204030204" pitchFamily="34" charset="0"/>
              </a:rPr>
              <a:t>for positive impacts on levels of physical activity, healthy food access and healthy eating, social interaction and social cohesion.</a:t>
            </a:r>
          </a:p>
          <a:p>
            <a:r>
              <a:rPr lang="en-US" dirty="0" smtClean="0">
                <a:latin typeface="Calibri" panose="020F0502020204030204" pitchFamily="34" charset="0"/>
              </a:rPr>
              <a:t>Potential </a:t>
            </a:r>
            <a:r>
              <a:rPr lang="en-US" dirty="0">
                <a:latin typeface="Calibri" panose="020F0502020204030204" pitchFamily="34" charset="0"/>
              </a:rPr>
              <a:t>negative impacts include exposure to soil toxins, injuries, and crime.</a:t>
            </a:r>
          </a:p>
          <a:p>
            <a:r>
              <a:rPr lang="en-US" dirty="0">
                <a:latin typeface="Calibri" panose="020F0502020204030204" pitchFamily="34" charset="0"/>
              </a:rPr>
              <a:t>Overall, the HIA found that Oasis on </a:t>
            </a:r>
            <a:r>
              <a:rPr lang="en-US" dirty="0" smtClean="0">
                <a:latin typeface="Calibri" panose="020F0502020204030204" pitchFamily="34" charset="0"/>
              </a:rPr>
              <a:t>Ballou would </a:t>
            </a:r>
            <a:r>
              <a:rPr lang="en-US" dirty="0">
                <a:latin typeface="Calibri" panose="020F0502020204030204" pitchFamily="34" charset="0"/>
              </a:rPr>
              <a:t>have significant positive impacts on the health of local residents if designed according to the recommendations and resources presented in the report.</a:t>
            </a:r>
          </a:p>
        </p:txBody>
      </p:sp>
      <p:pic>
        <p:nvPicPr>
          <p:cNvPr id="36868" name="Picture 4" descr="https://www.seedsofchangegrant.com/uploads/a9695e86-e059-4add-9ce9-2f95a3bb10d4.jpg"/>
          <p:cNvPicPr>
            <a:picLocks noChangeAspect="1" noChangeArrowheads="1"/>
          </p:cNvPicPr>
          <p:nvPr/>
        </p:nvPicPr>
        <p:blipFill>
          <a:blip r:embed="rId3" cstate="print"/>
          <a:srcRect t="20000" r="1502" b="12000"/>
          <a:stretch>
            <a:fillRect/>
          </a:stretch>
        </p:blipFill>
        <p:spPr bwMode="auto">
          <a:xfrm>
            <a:off x="457200" y="457200"/>
            <a:ext cx="3491753" cy="2895600"/>
          </a:xfrm>
          <a:prstGeom prst="rect">
            <a:avLst/>
          </a:prstGeom>
          <a:noFill/>
        </p:spPr>
      </p:pic>
    </p:spTree>
    <p:extLst>
      <p:ext uri="{BB962C8B-B14F-4D97-AF65-F5344CB8AC3E}">
        <p14:creationId xmlns:p14="http://schemas.microsoft.com/office/powerpoint/2010/main" val="1302511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tx1"/>
                </a:solidFill>
              </a:rPr>
              <a:t>Lessons learned (Oasis on Ballou)</a:t>
            </a:r>
            <a:endParaRPr lang="en-US" dirty="0">
              <a:solidFill>
                <a:schemeClr val="tx1"/>
              </a:solidFill>
            </a:endParaRPr>
          </a:p>
        </p:txBody>
      </p:sp>
      <p:sp>
        <p:nvSpPr>
          <p:cNvPr id="5" name="Date Placeholder 4"/>
          <p:cNvSpPr>
            <a:spLocks noGrp="1"/>
          </p:cNvSpPr>
          <p:nvPr>
            <p:ph type="dt" sz="half" idx="10"/>
          </p:nvPr>
        </p:nvSpPr>
        <p:spPr/>
        <p:txBody>
          <a:bodyPr/>
          <a:lstStyle/>
          <a:p>
            <a:pPr>
              <a:defRPr/>
            </a:pPr>
            <a:fld id="{17EB190F-11B5-41F9-A067-40FD038F8CA5}" type="datetime1">
              <a:rPr lang="en-US" smtClean="0">
                <a:solidFill>
                  <a:srgbClr val="D34817">
                    <a:lumMod val="50000"/>
                  </a:srgbClr>
                </a:solidFill>
              </a:rPr>
              <a:pPr>
                <a:defRPr/>
              </a:pPr>
              <a:t>5/27/2015</a:t>
            </a:fld>
            <a:endParaRPr lang="en-US" dirty="0">
              <a:solidFill>
                <a:srgbClr val="D34817">
                  <a:lumMod val="50000"/>
                </a:srgbClr>
              </a:solidFill>
            </a:endParaRPr>
          </a:p>
        </p:txBody>
      </p:sp>
      <p:sp>
        <p:nvSpPr>
          <p:cNvPr id="8" name="Content Placeholder 7"/>
          <p:cNvSpPr>
            <a:spLocks noGrp="1"/>
          </p:cNvSpPr>
          <p:nvPr>
            <p:ph sz="quarter" idx="1"/>
          </p:nvPr>
        </p:nvSpPr>
        <p:spPr/>
        <p:txBody>
          <a:bodyPr/>
          <a:lstStyle/>
          <a:p>
            <a:r>
              <a:rPr lang="en-US" dirty="0" smtClean="0"/>
              <a:t>Lessons about working with a CDC:</a:t>
            </a:r>
          </a:p>
          <a:p>
            <a:pPr lvl="1"/>
            <a:r>
              <a:rPr lang="en-US" dirty="0" smtClean="0"/>
              <a:t>Brought the community to the table easily</a:t>
            </a:r>
          </a:p>
          <a:p>
            <a:r>
              <a:rPr lang="en-US" dirty="0" smtClean="0"/>
              <a:t>Lessons about the scale of the project:</a:t>
            </a:r>
          </a:p>
          <a:p>
            <a:pPr lvl="1"/>
            <a:r>
              <a:rPr lang="en-US" dirty="0" smtClean="0"/>
              <a:t>Impactful but best use of resources? Why we wanted to move towards a different level of decision-making</a:t>
            </a:r>
            <a:endParaRPr lang="en-US" dirty="0"/>
          </a:p>
        </p:txBody>
      </p:sp>
    </p:spTree>
    <p:extLst>
      <p:ext uri="{BB962C8B-B14F-4D97-AF65-F5344CB8AC3E}">
        <p14:creationId xmlns:p14="http://schemas.microsoft.com/office/powerpoint/2010/main" val="1143489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47800"/>
            <a:ext cx="9144000" cy="5410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itle 1"/>
          <p:cNvSpPr>
            <a:spLocks noGrp="1"/>
          </p:cNvSpPr>
          <p:nvPr>
            <p:ph type="title"/>
          </p:nvPr>
        </p:nvSpPr>
        <p:spPr/>
        <p:txBody>
          <a:bodyPr>
            <a:normAutofit fontScale="90000"/>
          </a:bodyPr>
          <a:lstStyle/>
          <a:p>
            <a:r>
              <a:rPr lang="en-US" b="1" dirty="0" smtClean="0"/>
              <a:t>HNEF HIA: defining and measuring healthy neighborhoods</a:t>
            </a:r>
            <a:endParaRPr lang="en-US" b="1" dirty="0"/>
          </a:p>
        </p:txBody>
      </p:sp>
      <p:sp>
        <p:nvSpPr>
          <p:cNvPr id="6" name="Content Placeholder 5"/>
          <p:cNvSpPr>
            <a:spLocks noGrp="1"/>
          </p:cNvSpPr>
          <p:nvPr>
            <p:ph sz="quarter" idx="1"/>
          </p:nvPr>
        </p:nvSpPr>
        <p:spPr>
          <a:xfrm>
            <a:off x="304800" y="1447800"/>
            <a:ext cx="8461248" cy="4191000"/>
          </a:xfrm>
        </p:spPr>
        <p:txBody>
          <a:bodyPr/>
          <a:lstStyle/>
          <a:p>
            <a:r>
              <a:rPr lang="en-US" sz="2600" dirty="0" smtClean="0"/>
              <a:t>CLF &amp; MHIC proposed$30 million private equity fund for investors who want social returns</a:t>
            </a:r>
          </a:p>
          <a:p>
            <a:r>
              <a:rPr lang="en-US" sz="2600" dirty="0" smtClean="0"/>
              <a:t>Used HIA of 3 proposed developments in Roxbury as case study to answer:</a:t>
            </a:r>
          </a:p>
          <a:p>
            <a:pPr lvl="1"/>
            <a:r>
              <a:rPr lang="en-US" sz="2000" dirty="0" smtClean="0"/>
              <a:t>What defines a healthy neighborhood? </a:t>
            </a:r>
          </a:p>
          <a:p>
            <a:pPr lvl="1"/>
            <a:r>
              <a:rPr lang="en-US" sz="2000" dirty="0" smtClean="0"/>
              <a:t>How do we measure it?</a:t>
            </a:r>
          </a:p>
          <a:p>
            <a:r>
              <a:rPr lang="en-US" sz="2600" dirty="0" smtClean="0"/>
              <a:t>Developed methods to measure impact via12 pathways</a:t>
            </a:r>
          </a:p>
        </p:txBody>
      </p:sp>
      <p:pic>
        <p:nvPicPr>
          <p:cNvPr id="4" name="Picture 3" descr="f.JPG"/>
          <p:cNvPicPr>
            <a:picLocks noChangeAspect="1"/>
          </p:cNvPicPr>
          <p:nvPr/>
        </p:nvPicPr>
        <p:blipFill>
          <a:blip r:embed="rId2" cstate="print"/>
          <a:stretch>
            <a:fillRect/>
          </a:stretch>
        </p:blipFill>
        <p:spPr>
          <a:xfrm>
            <a:off x="0" y="4495800"/>
            <a:ext cx="9144000" cy="23622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7" name="Picture 2"/>
          <p:cNvPicPr>
            <a:picLocks noGrp="1" noChangeAspect="1" noChangeArrowheads="1"/>
          </p:cNvPicPr>
          <p:nvPr>
            <p:ph sz="quarter" idx="1"/>
          </p:nvPr>
        </p:nvPicPr>
        <p:blipFill>
          <a:blip r:embed="rId2" cstate="print"/>
          <a:stretch>
            <a:fillRect/>
          </a:stretch>
        </p:blipFill>
        <p:spPr bwMode="auto">
          <a:xfrm>
            <a:off x="0" y="1676400"/>
            <a:ext cx="5017018" cy="4334740"/>
          </a:xfrm>
          <a:prstGeom prst="rect">
            <a:avLst/>
          </a:prstGeom>
          <a:noFill/>
          <a:ln w="9525">
            <a:noFill/>
            <a:miter lim="800000"/>
            <a:headEnd/>
            <a:tailEnd/>
          </a:ln>
        </p:spPr>
      </p:pic>
      <p:sp>
        <p:nvSpPr>
          <p:cNvPr id="11" name="Content Placeholder 10"/>
          <p:cNvSpPr>
            <a:spLocks noGrp="1"/>
          </p:cNvSpPr>
          <p:nvPr>
            <p:ph sz="quarter" idx="2"/>
          </p:nvPr>
        </p:nvSpPr>
        <p:spPr/>
        <p:txBody>
          <a:bodyPr/>
          <a:lstStyle/>
          <a:p>
            <a:r>
              <a:rPr lang="en-US" dirty="0" smtClean="0"/>
              <a:t>Indicators were refined based on these findings</a:t>
            </a:r>
          </a:p>
          <a:p>
            <a:r>
              <a:rPr lang="en-US" dirty="0" smtClean="0"/>
              <a:t>CLF piloting metrics now in Boston and Chelsea</a:t>
            </a:r>
          </a:p>
          <a:p>
            <a:r>
              <a:rPr lang="en-US" dirty="0" smtClean="0"/>
              <a:t>Findings informing current neighborhood work</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chemeClr val="tx2">
                    <a:lumMod val="60000"/>
                    <a:lumOff val="40000"/>
                  </a:schemeClr>
                </a:solidFill>
              </a:rPr>
              <a:t>Lessons learned (HNEF)</a:t>
            </a:r>
            <a:endParaRPr lang="en-US" dirty="0">
              <a:solidFill>
                <a:schemeClr val="tx2">
                  <a:lumMod val="60000"/>
                  <a:lumOff val="40000"/>
                </a:schemeClr>
              </a:solidFill>
            </a:endParaRPr>
          </a:p>
        </p:txBody>
      </p:sp>
      <p:sp>
        <p:nvSpPr>
          <p:cNvPr id="5" name="Date Placeholder 4"/>
          <p:cNvSpPr>
            <a:spLocks noGrp="1"/>
          </p:cNvSpPr>
          <p:nvPr>
            <p:ph type="dt" sz="half" idx="10"/>
          </p:nvPr>
        </p:nvSpPr>
        <p:spPr/>
        <p:txBody>
          <a:bodyPr/>
          <a:lstStyle/>
          <a:p>
            <a:pPr>
              <a:defRPr/>
            </a:pPr>
            <a:fld id="{17EB190F-11B5-41F9-A067-40FD038F8CA5}" type="datetime1">
              <a:rPr lang="en-US" smtClean="0">
                <a:solidFill>
                  <a:srgbClr val="D34817">
                    <a:lumMod val="50000"/>
                  </a:srgbClr>
                </a:solidFill>
              </a:rPr>
              <a:pPr>
                <a:defRPr/>
              </a:pPr>
              <a:t>5/27/2015</a:t>
            </a:fld>
            <a:endParaRPr lang="en-US" dirty="0">
              <a:solidFill>
                <a:srgbClr val="D34817">
                  <a:lumMod val="50000"/>
                </a:srgbClr>
              </a:solidFill>
            </a:endParaRPr>
          </a:p>
        </p:txBody>
      </p:sp>
      <p:sp>
        <p:nvSpPr>
          <p:cNvPr id="8" name="Content Placeholder 7"/>
          <p:cNvSpPr>
            <a:spLocks noGrp="1"/>
          </p:cNvSpPr>
          <p:nvPr>
            <p:ph sz="quarter" idx="1"/>
          </p:nvPr>
        </p:nvSpPr>
        <p:spPr/>
        <p:txBody>
          <a:bodyPr>
            <a:normAutofit fontScale="92500"/>
          </a:bodyPr>
          <a:lstStyle/>
          <a:p>
            <a:r>
              <a:rPr lang="en-US" dirty="0" smtClean="0"/>
              <a:t>Lessons about working with a CDC:</a:t>
            </a:r>
          </a:p>
          <a:p>
            <a:pPr lvl="1"/>
            <a:r>
              <a:rPr lang="en-US" dirty="0" smtClean="0"/>
              <a:t>Again, brought the community to the table easily</a:t>
            </a:r>
          </a:p>
          <a:p>
            <a:pPr lvl="1"/>
            <a:r>
              <a:rPr lang="en-US" dirty="0" smtClean="0"/>
              <a:t>Investment in social justice related concerns by the developer (e.g. displacement) meshed with values of HIA</a:t>
            </a:r>
          </a:p>
          <a:p>
            <a:r>
              <a:rPr lang="en-US" dirty="0" smtClean="0"/>
              <a:t>Lessons about the scale of the project:</a:t>
            </a:r>
          </a:p>
          <a:p>
            <a:pPr lvl="1"/>
            <a:r>
              <a:rPr lang="en-US" dirty="0" smtClean="0"/>
              <a:t>Size of projects likely have potential for transformational community (and therefore health) impact.</a:t>
            </a:r>
          </a:p>
          <a:p>
            <a:pPr lvl="1"/>
            <a:r>
              <a:rPr lang="en-US" dirty="0" smtClean="0"/>
              <a:t>Success in informing the HNEF led us to think about ways to inform community development in even broader ways.</a:t>
            </a:r>
            <a:endParaRPr lang="en-US" dirty="0"/>
          </a:p>
        </p:txBody>
      </p:sp>
    </p:spTree>
    <p:extLst>
      <p:ext uri="{BB962C8B-B14F-4D97-AF65-F5344CB8AC3E}">
        <p14:creationId xmlns:p14="http://schemas.microsoft.com/office/powerpoint/2010/main" val="29391778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612</TotalTime>
  <Words>911</Words>
  <Application>Microsoft Office PowerPoint</Application>
  <PresentationFormat>On-screen Show (4:3)</PresentationFormat>
  <Paragraphs>147</Paragraphs>
  <Slides>19</Slides>
  <Notes>9</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Equity</vt:lpstr>
      <vt:lpstr>Median</vt:lpstr>
      <vt:lpstr>Community development + Health  How can we leverage Community Development in a Multi-Sectoral Partnership?  </vt:lpstr>
      <vt:lpstr>Lessons Learned and Questions to Ask</vt:lpstr>
      <vt:lpstr>One tool in the toolbox:  Health Impact Assessments</vt:lpstr>
      <vt:lpstr>Using Health Impact Assessments to Establish a Partnership</vt:lpstr>
      <vt:lpstr>Oasis on Ballou HIA</vt:lpstr>
      <vt:lpstr>Lessons learned (Oasis on Ballou)</vt:lpstr>
      <vt:lpstr>HNEF HIA: defining and measuring healthy neighborhoods</vt:lpstr>
      <vt:lpstr>Results:</vt:lpstr>
      <vt:lpstr>Lessons learned (HNEF)</vt:lpstr>
      <vt:lpstr>CITC HIA: An HIA of the Community Investment Tax Credit Program</vt:lpstr>
      <vt:lpstr>Results and Follow up</vt:lpstr>
      <vt:lpstr>Lessons learned (CITC)</vt:lpstr>
      <vt:lpstr>Looking back: What was critical to our success so far overall</vt:lpstr>
      <vt:lpstr>Health starts—long before illness—in our homes, schools, and jobs.</vt:lpstr>
      <vt:lpstr>An engagement tool</vt:lpstr>
      <vt:lpstr>PowerPoint Presentation</vt:lpstr>
      <vt:lpstr>PowerPoint Presentation</vt:lpstr>
      <vt:lpstr>Lessons Learned and Questions to Ask</vt:lpstr>
      <vt:lpstr>Communicating the Value of + Health</vt:lpstr>
    </vt:vector>
  </TitlesOfParts>
  <Company>Metropolitan Area Planning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development + Health  How can we leverage</dc:title>
  <dc:creator>nsportiche</dc:creator>
  <cp:lastModifiedBy> </cp:lastModifiedBy>
  <cp:revision>62</cp:revision>
  <dcterms:created xsi:type="dcterms:W3CDTF">2015-05-22T14:49:18Z</dcterms:created>
  <dcterms:modified xsi:type="dcterms:W3CDTF">2015-05-27T17:50:18Z</dcterms:modified>
</cp:coreProperties>
</file>