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lvl1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1pPr>
    <a:lvl2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2pPr>
    <a:lvl3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3pPr>
    <a:lvl4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4pPr>
    <a:lvl5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5pPr>
    <a:lvl6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6pPr>
    <a:lvl7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7pPr>
    <a:lvl8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8pPr>
    <a:lvl9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4DAE0"/>
          </a:solidFill>
        </a:fill>
      </a:tcStyle>
    </a:wholeTbl>
    <a:band2H>
      <a:tcTxStyle b="def" i="def"/>
      <a:tcStyle>
        <a:tcBdr/>
        <a:fill>
          <a:solidFill>
            <a:srgbClr val="EBEDF0"/>
          </a:solidFill>
        </a:fill>
      </a:tcStyle>
    </a:band2H>
    <a:firstCol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708CA5"/>
          </a:solidFill>
        </a:fill>
      </a:tcStyle>
    </a:firstCol>
    <a:la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708CA5"/>
          </a:solidFill>
        </a:fill>
      </a:tcStyle>
    </a:lastRow>
    <a:fir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708CA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DE0D3"/>
          </a:solidFill>
        </a:fill>
      </a:tcStyle>
    </a:wholeTbl>
    <a:band2H>
      <a:tcTxStyle b="def" i="def"/>
      <a:tcStyle>
        <a:tcBdr/>
        <a:fill>
          <a:solidFill>
            <a:srgbClr val="EFF0EA"/>
          </a:solidFill>
        </a:fill>
      </a:tcStyle>
    </a:band2H>
    <a:firstCol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98A66D"/>
          </a:solidFill>
        </a:fill>
      </a:tcStyle>
    </a:firstCol>
    <a:la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98A66D"/>
          </a:solidFill>
        </a:fill>
      </a:tcStyle>
    </a:lastRow>
    <a:fir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98A66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8D6DD"/>
          </a:solidFill>
        </a:fill>
      </a:tcStyle>
    </a:wholeTbl>
    <a:band2H>
      <a:tcTxStyle b="def" i="def"/>
      <a:tcStyle>
        <a:tcBdr/>
        <a:fill>
          <a:solidFill>
            <a:srgbClr val="ECECEF"/>
          </a:solidFill>
        </a:fill>
      </a:tcStyle>
    </a:band2H>
    <a:firstCol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837B9A"/>
          </a:solidFill>
        </a:fill>
      </a:tcStyle>
    </a:firstCol>
    <a:la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837B9A"/>
          </a:solidFill>
        </a:fill>
      </a:tcStyle>
    </a:lastRow>
    <a:fir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837B9A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00060"/>
          </a:solidFill>
        </a:fill>
      </a:tcStyle>
    </a:band2H>
    <a:firstCol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08CA5"/>
          </a:solidFill>
        </a:fill>
      </a:tcStyle>
    </a:firstCol>
    <a:lastRow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06060"/>
              </a:solidFill>
              <a:prstDash val="solid"/>
              <a:bevel/>
            </a:ln>
          </a:top>
          <a:bottom>
            <a:ln w="254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60"/>
          </a:solidFill>
        </a:fill>
      </a:tcStyle>
    </a:lastRow>
    <a:fir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bevel/>
            </a:ln>
          </a:top>
          <a:bottom>
            <a:ln w="254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08CA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606060"/>
          </a:solidFill>
        </a:fill>
      </a:tcStyle>
    </a:firstCol>
    <a:la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606060"/>
          </a:solidFill>
        </a:fill>
      </a:tcStyle>
    </a:lastRow>
    <a:firstRow>
      <a:tcTxStyle b="on" i="on">
        <a:font>
          <a:latin typeface="Gill Sans SemiBold"/>
          <a:ea typeface="Gill Sans SemiBold"/>
          <a:cs typeface="Gill Sans SemiBold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60606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12700" cap="flat">
              <a:solidFill>
                <a:srgbClr val="606060"/>
              </a:solidFill>
              <a:prstDash val="solid"/>
              <a:bevel/>
            </a:ln>
          </a:top>
          <a:bottom>
            <a:ln w="127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solidFill>
            <a:srgbClr val="60606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12700" cap="flat">
              <a:solidFill>
                <a:srgbClr val="606060"/>
              </a:solidFill>
              <a:prstDash val="solid"/>
              <a:bevel/>
            </a:ln>
          </a:top>
          <a:bottom>
            <a:ln w="127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solidFill>
            <a:srgbClr val="606060">
              <a:alpha val="20000"/>
            </a:srgbClr>
          </a:solidFill>
        </a:fill>
      </a:tcStyle>
    </a:firstCol>
    <a:lastRow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50800" cap="flat">
              <a:solidFill>
                <a:srgbClr val="606060"/>
              </a:solidFill>
              <a:prstDash val="solid"/>
              <a:bevel/>
            </a:ln>
          </a:top>
          <a:bottom>
            <a:ln w="127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ill Sans SemiBold"/>
          <a:ea typeface="Gill Sans SemiBold"/>
          <a:cs typeface="Gill Sans SemiBold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12700" cap="flat">
              <a:solidFill>
                <a:srgbClr val="606060"/>
              </a:solidFill>
              <a:prstDash val="solid"/>
              <a:bevel/>
            </a:ln>
          </a:top>
          <a:bottom>
            <a:ln w="254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5" name="Shape 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" name="Shape 9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" name="Shape 10"/>
          <p:cNvSpPr/>
          <p:nvPr/>
        </p:nvSpPr>
        <p:spPr>
          <a:xfrm>
            <a:off x="508000" y="51800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508000" y="571500"/>
            <a:ext cx="11988800" cy="44704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508000" y="5562600"/>
            <a:ext cx="11988800" cy="3263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One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Two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Three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Four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" name="Shape 47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0" name="Shape 50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3" name="Shape 53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508000" y="4660900"/>
            <a:ext cx="11988800" cy="35560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08000" y="8267700"/>
            <a:ext cx="11988800" cy="1485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One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Two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Three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Four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" name="Shape 20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" name="Shape 25"/>
          <p:cNvSpPr/>
          <p:nvPr>
            <p:ph type="title"/>
          </p:nvPr>
        </p:nvSpPr>
        <p:spPr>
          <a:xfrm>
            <a:off x="508000" y="2400300"/>
            <a:ext cx="5829300" cy="7353300"/>
          </a:xfrm>
          <a:prstGeom prst="rect">
            <a:avLst/>
          </a:prstGeom>
        </p:spPr>
        <p:txBody>
          <a:bodyPr anchor="t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508000" y="1168400"/>
            <a:ext cx="5829300" cy="1231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One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Two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Three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Four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507999" y="2576512"/>
            <a:ext cx="1199729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" name="Shape 30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508000" y="134535"/>
            <a:ext cx="11988800" cy="282973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One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Two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Three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Four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508000" y="442457"/>
            <a:ext cx="11988800" cy="2213886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6781800" y="2656342"/>
            <a:ext cx="5727700" cy="6155416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One</a:t>
            </a:r>
            <a:endParaRPr sz="30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Two</a:t>
            </a:r>
            <a:endParaRPr sz="30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Three</a:t>
            </a:r>
            <a:endParaRPr sz="30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Four</a:t>
            </a:r>
            <a:endParaRPr sz="30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" name="Shape 40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One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Two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Three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Four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" name="Shape 44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5765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9244009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508000" y="506412"/>
            <a:ext cx="119888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" name="Shape 5"/>
          <p:cNvSpPr/>
          <p:nvPr>
            <p:ph type="title"/>
          </p:nvPr>
        </p:nvSpPr>
        <p:spPr>
          <a:xfrm>
            <a:off x="508000" y="396341"/>
            <a:ext cx="11988800" cy="230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508000" y="2702458"/>
            <a:ext cx="11988800" cy="6393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One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Two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Three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Four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1pPr>
      <a:lvl2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2pPr>
      <a:lvl3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3pPr>
      <a:lvl4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4pPr>
      <a:lvl5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5pPr>
      <a:lvl6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6pPr>
      <a:lvl7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7pPr>
      <a:lvl8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8pPr>
      <a:lvl9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4191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1pPr>
      <a:lvl2pPr marL="8382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2pPr>
      <a:lvl3pPr marL="12573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3pPr>
      <a:lvl4pPr marL="16764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4pPr>
      <a:lvl5pPr marL="20955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5pPr>
      <a:lvl6pPr marL="25146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6pPr>
      <a:lvl7pPr marL="29337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7pPr>
      <a:lvl8pPr marL="33528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8pPr>
      <a:lvl9pPr marL="37719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deborah@kyenvironmentalfoundation.org" TargetMode="External"/><Relationship Id="rId3" Type="http://schemas.openxmlformats.org/officeDocument/2006/relationships/hyperlink" Target="http://www.kyenvironmentalfoundation.org" TargetMode="External"/><Relationship Id="rId4" Type="http://schemas.openxmlformats.org/officeDocument/2006/relationships/image" Target="../media/image1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Health Impact Assessment of the Shawnee Fossil Plant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833926" y="5440791"/>
            <a:ext cx="5377243" cy="1589820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606060"/>
                </a:solidFill>
              </a:rPr>
              <a:t>Deborah Payne, MPH </a:t>
            </a:r>
          </a:p>
        </p:txBody>
      </p:sp>
      <p:pic>
        <p:nvPicPr>
          <p:cNvPr id="59" name="image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0071" y="6941798"/>
            <a:ext cx="4145193" cy="2101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1" indent="22860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Air Quality and health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461437" y="2849054"/>
            <a:ext cx="6290521" cy="5727703"/>
          </a:xfrm>
          <a:prstGeom prst="rect">
            <a:avLst/>
          </a:prstGeom>
        </p:spPr>
        <p:txBody>
          <a:bodyPr/>
          <a:lstStyle/>
          <a:p>
            <a:pPr lvl="0" marL="0" indent="0" defTabSz="549148">
              <a:spcBef>
                <a:spcPts val="3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</a:rPr>
              <a:t>The prevalence of asthma in adults in Ballard County is 16% while it is 15% in McCracken County. </a:t>
            </a:r>
            <a:endParaRPr sz="3100"/>
          </a:p>
          <a:p>
            <a:pPr lvl="0" marL="0" indent="0" defTabSz="549148">
              <a:spcBef>
                <a:spcPts val="3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</a:rPr>
              <a:t>The prevalence of asthma in the region for children is 15.8%, greater than the Kentucky rate of 10.7% and the national rate of 8.4%.</a:t>
            </a:r>
            <a:endParaRPr sz="3100"/>
          </a:p>
          <a:p>
            <a:pPr lvl="0" marL="0" indent="0" defTabSz="549148">
              <a:spcBef>
                <a:spcPts val="3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</a:rPr>
              <a:t>The Shawnee plant is the main source of air pollution in the area according to TRI data.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6939623" y="3570487"/>
            <a:ext cx="5644872" cy="3943863"/>
            <a:chOff x="0" y="0"/>
            <a:chExt cx="5644870" cy="3943861"/>
          </a:xfrm>
        </p:grpSpPr>
        <p:pic>
          <p:nvPicPr>
            <p:cNvPr id="98" name="image8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390872" cy="3613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image9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644872" cy="3943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977" y="0"/>
            <a:ext cx="771684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body" idx="1"/>
          </p:nvPr>
        </p:nvSpPr>
        <p:spPr>
          <a:xfrm>
            <a:off x="6741217" y="2654300"/>
            <a:ext cx="5740133" cy="5727700"/>
          </a:xfrm>
          <a:prstGeom prst="rect">
            <a:avLst/>
          </a:prstGeom>
        </p:spPr>
        <p:txBody>
          <a:bodyPr/>
          <a:lstStyle/>
          <a:p>
            <a:pPr lvl="0" marL="0" indent="0" defTabSz="391413"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Coal plants generate large amounts coal ash. </a:t>
            </a:r>
            <a:endParaRPr sz="31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marL="565263" indent="-565263" defTabSz="391413"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</a:rPr>
              <a:t>Metals commonly found in coal ash: arsenic, manganese, boron, chromium, and selenium.  </a:t>
            </a:r>
            <a:endParaRPr sz="2800"/>
          </a:p>
          <a:p>
            <a:pPr lvl="0" marL="565263" indent="-565263" defTabSz="391413"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</a:rPr>
              <a:t>Consumption of untreated ground water or fish contaminated by heavy metals can impact public health. </a:t>
            </a:r>
            <a:endParaRPr sz="2800"/>
          </a:p>
          <a:p>
            <a:pPr lvl="0" marL="565263" indent="-565263" defTabSz="391413"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</a:rPr>
              <a:t>Aquifers under the Shawnee plant have been contaminated by coal ash.</a:t>
            </a:r>
          </a:p>
        </p:txBody>
      </p:sp>
      <p:sp>
        <p:nvSpPr>
          <p:cNvPr id="105" name="Shape 105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Water Quality and health</a:t>
            </a:r>
          </a:p>
        </p:txBody>
      </p:sp>
      <p:grpSp>
        <p:nvGrpSpPr>
          <p:cNvPr id="108" name="Group 108"/>
          <p:cNvGrpSpPr/>
          <p:nvPr/>
        </p:nvGrpSpPr>
        <p:grpSpPr>
          <a:xfrm>
            <a:off x="239246" y="3274438"/>
            <a:ext cx="6358812" cy="4397590"/>
            <a:chOff x="0" y="0"/>
            <a:chExt cx="6358810" cy="4397589"/>
          </a:xfrm>
        </p:grpSpPr>
        <p:pic>
          <p:nvPicPr>
            <p:cNvPr id="106" name="image10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899"/>
              <a:ext cx="6104812" cy="4067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image11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6358812" cy="4397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845" y="0"/>
            <a:ext cx="1169311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Recommendations 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/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Communicate with local Area Development District, County Judge Executive, and other local leaders around intentions of plant retirement. 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Create strong transition plans for current employees.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Implement air quality monitoring system at schools using AQI.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Replace fish advisory signage at a lake near the plant. 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Reporting</a:t>
            </a:r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xfrm>
            <a:off x="508000" y="2794000"/>
            <a:ext cx="11988800" cy="5727700"/>
          </a:xfrm>
          <a:prstGeom prst="rect">
            <a:avLst/>
          </a:prstGeom>
        </p:spPr>
        <p:txBody>
          <a:bodyPr/>
          <a:lstStyle/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Release to state and local papers.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Radio interview on NPR.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Face to face communication with TVA.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Follow up meetings with Purchase Area Development District, Purchase District Health Department.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Monitoring and Evaluation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/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Review of TVA’s integrated resource plan addressing long term plans around Shawnee Fossil Plant.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Continued communication with Purchase District Health Department on school air monitoring plan.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Posting of signage at local fishing lake. 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Thank you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/>
          <a:p>
            <a:pPr lvl="0" marL="0" indent="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Deborah Payne, MPH</a:t>
            </a:r>
            <a:endParaRPr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1" marL="0" indent="22860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hlinkClick r:id="rId2" invalidUrl="" action="" tgtFrame="" tooltip="" history="1" highlightClick="0" endSnd="0"/>
              </a:rPr>
              <a:t>deborah@kyenvironmentalfoundation.org</a:t>
            </a:r>
          </a:p>
          <a:p>
            <a:pPr lvl="1" marL="0" indent="22860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859-986-0868</a:t>
            </a:r>
            <a:endParaRPr sz="3400">
              <a:solidFill>
                <a:srgbClr val="606060"/>
              </a:solidFill>
            </a:endParaRPr>
          </a:p>
          <a:p>
            <a:pPr lvl="1" marL="0" indent="22860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400">
                <a:hlinkClick r:id="rId3" invalidUrl="" action="" tgtFrame="" tooltip="" history="1" highlightClick="0" endSnd="0"/>
              </a:rPr>
              <a:t>www.kyenvironmentalfoundation.org</a:t>
            </a:r>
          </a:p>
        </p:txBody>
      </p:sp>
      <p:pic>
        <p:nvPicPr>
          <p:cNvPr id="123" name="image1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2794" y="7824978"/>
            <a:ext cx="2319211" cy="1175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Acknowledgements</a:t>
            </a:r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508000" y="3041650"/>
            <a:ext cx="11988800" cy="5727700"/>
          </a:xfrm>
          <a:prstGeom prst="rect">
            <a:avLst/>
          </a:prstGeom>
        </p:spPr>
        <p:txBody>
          <a:bodyPr/>
          <a:lstStyle/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The Health Impact Project, a collaboration of the Robert Wood Johnson Foundation and the Pew Charitable Trusts. 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Local community stakeholders, the HIA advisory committee, the Purchase District Health Department, TVA, Synapse Economics, and the Georgia Health Policy Center. </a:t>
            </a:r>
            <a:endParaRPr sz="3400">
              <a:solidFill>
                <a:srgbClr val="606060"/>
              </a:solidFill>
            </a:endParaRPr>
          </a:p>
          <a:p>
            <a:pPr lvl="0" marL="791633" indent="-7916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The views expressed are those of the author(s) and do not necessarily reflect the views of The Pew Charitable Trusts or the Robert Wood Johnson Foundation.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Screening 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368316" y="3094079"/>
            <a:ext cx="5529716" cy="4905364"/>
          </a:xfrm>
          <a:prstGeom prst="rect">
            <a:avLst/>
          </a:prstGeom>
        </p:spPr>
        <p:txBody>
          <a:bodyPr/>
          <a:lstStyle/>
          <a:p>
            <a:pPr lvl="1" marL="0" indent="112013" defTabSz="286258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Social Factors of health: </a:t>
            </a:r>
            <a:endParaRPr sz="28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2" marL="0" indent="224026" defTabSz="286258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</a:rPr>
              <a:t>Employment and Economy affect access to income for housing, nutrition and health insurance</a:t>
            </a:r>
            <a:endParaRPr sz="2800"/>
          </a:p>
          <a:p>
            <a:pPr lvl="1" marL="0" indent="112013" defTabSz="286258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Environmental factors of health:</a:t>
            </a:r>
            <a:endParaRPr sz="28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2" marL="0" indent="224026" defTabSz="286258">
              <a:spcBef>
                <a:spcPts val="2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</a:rPr>
              <a:t>Air and water quality can affect rates of asthma, heart disease, low birth weight, and cancer. </a:t>
            </a:r>
            <a:endParaRPr sz="2800"/>
          </a:p>
          <a:p>
            <a:pPr lvl="0" marL="0" indent="0" defTabSz="224026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900">
              <a:solidFill>
                <a:srgbClr val="8E8E8E"/>
              </a:solidFill>
              <a:latin typeface="Times"/>
              <a:ea typeface="Times"/>
              <a:cs typeface="Times"/>
              <a:sym typeface="Times"/>
            </a:endParaRPr>
          </a:p>
          <a:p>
            <a:pPr lvl="0" marL="0" indent="0" defTabSz="224026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900">
              <a:solidFill>
                <a:srgbClr val="8E8E8E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68" name="Group 68"/>
          <p:cNvGrpSpPr/>
          <p:nvPr/>
        </p:nvGrpSpPr>
        <p:grpSpPr>
          <a:xfrm>
            <a:off x="6278528" y="3236916"/>
            <a:ext cx="6298281" cy="4619693"/>
            <a:chOff x="0" y="0"/>
            <a:chExt cx="6298280" cy="4619691"/>
          </a:xfrm>
        </p:grpSpPr>
        <p:pic>
          <p:nvPicPr>
            <p:cNvPr id="66" name="image2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044281" cy="4289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image3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6298281" cy="4619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" name="Shape 69"/>
          <p:cNvSpPr/>
          <p:nvPr/>
        </p:nvSpPr>
        <p:spPr>
          <a:xfrm>
            <a:off x="6359885" y="736599"/>
            <a:ext cx="6135565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Shawnee Fossil Plant </a:t>
            </a:r>
            <a:r>
              <a:rPr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under evaluation for plant retrofit or retirement.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508000" y="596900"/>
            <a:ext cx="11988800" cy="1654177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Scoping</a:t>
            </a:r>
          </a:p>
        </p:txBody>
      </p:sp>
      <p:sp>
        <p:nvSpPr>
          <p:cNvPr id="72" name="Shape 72"/>
          <p:cNvSpPr/>
          <p:nvPr/>
        </p:nvSpPr>
        <p:spPr>
          <a:xfrm>
            <a:off x="6362050" y="3539973"/>
            <a:ext cx="6141515" cy="367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900" u="sng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Local Economy</a:t>
            </a:r>
            <a:endParaRPr sz="3900" u="sng">
              <a:latin typeface="Gill Sans"/>
              <a:ea typeface="Gill Sans"/>
              <a:cs typeface="Gill Sans"/>
              <a:sym typeface="Gill Sans"/>
            </a:endParaRPr>
          </a:p>
          <a:p>
            <a:pPr lvl="1" marL="955986" indent="-536886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How much does the Shawnee plant contribute to school and county taxes?</a:t>
            </a:r>
            <a:endParaRPr sz="2800">
              <a:latin typeface="Gill Sans"/>
              <a:ea typeface="Gill Sans"/>
              <a:cs typeface="Gill Sans"/>
              <a:sym typeface="Gill Sans"/>
            </a:endParaRPr>
          </a:p>
          <a:p>
            <a:pPr lvl="1" marL="955986" indent="-536886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How would a reduction in employees affect school enrollment?</a:t>
            </a:r>
          </a:p>
        </p:txBody>
      </p:sp>
      <p:sp>
        <p:nvSpPr>
          <p:cNvPr id="73" name="Shape 73"/>
          <p:cNvSpPr/>
          <p:nvPr/>
        </p:nvSpPr>
        <p:spPr>
          <a:xfrm>
            <a:off x="619509" y="3540123"/>
            <a:ext cx="5531615" cy="471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900" u="sng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Employment</a:t>
            </a:r>
            <a:endParaRPr sz="3900" u="sng">
              <a:latin typeface="Gill Sans"/>
              <a:ea typeface="Gill Sans"/>
              <a:cs typeface="Gill Sans"/>
              <a:sym typeface="Gill Sans"/>
            </a:endParaRPr>
          </a:p>
          <a:p>
            <a:pPr lvl="1" marL="955986" indent="-536886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Who would be impacted by a plant retirement? Retrofit?</a:t>
            </a:r>
            <a:endParaRPr sz="2800">
              <a:latin typeface="Gill Sans"/>
              <a:ea typeface="Gill Sans"/>
              <a:cs typeface="Gill Sans"/>
              <a:sym typeface="Gill Sans"/>
            </a:endParaRPr>
          </a:p>
          <a:p>
            <a:pPr lvl="1" marL="955986" indent="-536886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How many jobs would be lost with retirement?</a:t>
            </a:r>
            <a:endParaRPr sz="2800">
              <a:latin typeface="Gill Sans"/>
              <a:ea typeface="Gill Sans"/>
              <a:cs typeface="Gill Sans"/>
              <a:sym typeface="Gill Sans"/>
            </a:endParaRPr>
          </a:p>
          <a:p>
            <a:pPr lvl="1" marL="955986" indent="-536886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How would transitions be managed?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Scoping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1066732" y="2896519"/>
            <a:ext cx="5166869" cy="3960561"/>
          </a:xfrm>
          <a:prstGeom prst="rect">
            <a:avLst/>
          </a:prstGeom>
        </p:spPr>
        <p:txBody>
          <a:bodyPr/>
          <a:lstStyle/>
          <a:p>
            <a:pPr lvl="0" marL="0" indent="0" defTabSz="543305">
              <a:spcBef>
                <a:spcPts val="3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 u="sng">
                <a:solidFill>
                  <a:srgbClr val="606060"/>
                </a:solidFill>
              </a:rPr>
              <a:t>Air</a:t>
            </a:r>
            <a:endParaRPr sz="3600" u="sng"/>
          </a:p>
          <a:p>
            <a:pPr lvl="0" marL="541337" indent="-541337" defTabSz="543305">
              <a:spcBef>
                <a:spcPts val="39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606060"/>
                </a:solidFill>
              </a:rPr>
              <a:t>What amount of pollution does Shawnee contribute to the air?</a:t>
            </a:r>
            <a:endParaRPr sz="2500"/>
          </a:p>
          <a:p>
            <a:pPr lvl="0" marL="541337" indent="-541337" defTabSz="543305">
              <a:spcBef>
                <a:spcPts val="39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606060"/>
                </a:solidFill>
              </a:rPr>
              <a:t>Who is affected by poor air quality?</a:t>
            </a:r>
            <a:endParaRPr sz="2500"/>
          </a:p>
          <a:p>
            <a:pPr lvl="0" marL="541337" indent="-541337" defTabSz="543305">
              <a:spcBef>
                <a:spcPts val="39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606060"/>
                </a:solidFill>
              </a:rPr>
              <a:t>How would a retrofit affect air quality?</a:t>
            </a:r>
          </a:p>
        </p:txBody>
      </p:sp>
      <p:sp>
        <p:nvSpPr>
          <p:cNvPr id="77" name="Shape 77"/>
          <p:cNvSpPr/>
          <p:nvPr/>
        </p:nvSpPr>
        <p:spPr>
          <a:xfrm>
            <a:off x="6678903" y="2876547"/>
            <a:ext cx="5731802" cy="595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900" u="sng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Water</a:t>
            </a:r>
            <a:endParaRPr sz="3900" u="sng">
              <a:latin typeface="Gill Sans"/>
              <a:ea typeface="Gill Sans"/>
              <a:cs typeface="Gill Sans"/>
              <a:sym typeface="Gill Sans"/>
            </a:endParaRPr>
          </a:p>
          <a:p>
            <a:pPr lvl="0" marL="628650" indent="-628650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How does Shawnee currently affect water quality?</a:t>
            </a:r>
            <a:endParaRPr sz="2700">
              <a:latin typeface="Gill Sans"/>
              <a:ea typeface="Gill Sans"/>
              <a:cs typeface="Gill Sans"/>
              <a:sym typeface="Gill Sans"/>
            </a:endParaRPr>
          </a:p>
          <a:p>
            <a:pPr lvl="0" marL="628650" indent="-628650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How would a retrofit affect water quality?</a:t>
            </a:r>
            <a:endParaRPr sz="2700">
              <a:latin typeface="Gill Sans"/>
              <a:ea typeface="Gill Sans"/>
              <a:cs typeface="Gill Sans"/>
              <a:sym typeface="Gill Sans"/>
            </a:endParaRPr>
          </a:p>
          <a:p>
            <a:pPr lvl="0" marL="628650" indent="-628650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Who is affected by poor water quality?</a:t>
            </a:r>
            <a:endParaRPr sz="2700">
              <a:latin typeface="Gill Sans"/>
              <a:ea typeface="Gill Sans"/>
              <a:cs typeface="Gill Sans"/>
              <a:sym typeface="Gill Sans"/>
            </a:endParaRPr>
          </a:p>
          <a:p>
            <a:pPr lvl="0" marL="628650" indent="-628650" algn="l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What would be done to clean up existing water contamination?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Assessment:</a:t>
            </a:r>
            <a:endParaRPr cap="all" sz="6400">
              <a:solidFill>
                <a:srgbClr val="606060"/>
              </a:solidFill>
            </a:endParaRP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Employment and Health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290713" y="2990847"/>
            <a:ext cx="7491409" cy="5727703"/>
          </a:xfrm>
          <a:prstGeom prst="rect">
            <a:avLst/>
          </a:prstGeom>
        </p:spPr>
        <p:txBody>
          <a:bodyPr/>
          <a:lstStyle/>
          <a:p>
            <a:pPr lvl="0" marL="0" indent="0" defTabSz="537462">
              <a:spcBef>
                <a:spcPts val="3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</a:rPr>
              <a:t>The Shawnee Fossil Plant employs approximately 300 individuals.  </a:t>
            </a:r>
            <a:endParaRPr sz="3100"/>
          </a:p>
          <a:p>
            <a:pPr lvl="0" marL="0" indent="0" defTabSz="537462">
              <a:spcBef>
                <a:spcPts val="3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</a:rPr>
              <a:t>Additional retrofits required for the plant might build in as many as 350 additional jobs.  </a:t>
            </a:r>
            <a:endParaRPr sz="3100"/>
          </a:p>
          <a:p>
            <a:pPr lvl="0" marL="664040" indent="-664040" defTabSz="537462">
              <a:spcBef>
                <a:spcPts val="38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</a:rPr>
              <a:t>Maximum potential job loss from retirement: 750 jobs in 2018 and 2019 ($37.5 million in income)</a:t>
            </a:r>
            <a:endParaRPr sz="3100"/>
          </a:p>
          <a:p>
            <a:pPr lvl="0" marL="664040" indent="-664040" defTabSz="537462">
              <a:spcBef>
                <a:spcPts val="3800"/>
              </a:spcBef>
              <a:buClr>
                <a:srgbClr val="BEBEBE"/>
              </a:buClr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06060"/>
                </a:solidFill>
              </a:rPr>
              <a:t>Minimum job loss of 440 jobs in 2017 ($24.1 million in income).  </a:t>
            </a:r>
          </a:p>
        </p:txBody>
      </p:sp>
      <p:grpSp>
        <p:nvGrpSpPr>
          <p:cNvPr id="83" name="Group 83"/>
          <p:cNvGrpSpPr/>
          <p:nvPr/>
        </p:nvGrpSpPr>
        <p:grpSpPr>
          <a:xfrm>
            <a:off x="7873617" y="3151106"/>
            <a:ext cx="4562151" cy="4734089"/>
            <a:chOff x="0" y="0"/>
            <a:chExt cx="4562150" cy="4734087"/>
          </a:xfrm>
        </p:grpSpPr>
        <p:pic>
          <p:nvPicPr>
            <p:cNvPr id="81" name="image4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900"/>
              <a:ext cx="4308152" cy="4403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image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562152" cy="4734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809772" y="5581650"/>
            <a:ext cx="103693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8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983" y="671875"/>
            <a:ext cx="11820834" cy="8175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Local Economy and health</a:t>
            </a:r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xfrm>
            <a:off x="6560948" y="3041650"/>
            <a:ext cx="5894870" cy="5727700"/>
          </a:xfrm>
          <a:prstGeom prst="rect">
            <a:avLst/>
          </a:prstGeom>
        </p:spPr>
        <p:txBody>
          <a:bodyPr/>
          <a:lstStyle/>
          <a:p>
            <a:pPr lvl="0" marL="0" indent="0" defTabSz="397256"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Closure of the Shawnee Fossil Plant would reduce the $1.1 million in payment-in-lieu-of-tax</a:t>
            </a:r>
            <a:r>
              <a:rPr sz="2400">
                <a:solidFill>
                  <a:srgbClr val="606060"/>
                </a:solidFill>
              </a:rPr>
              <a:t> </a:t>
            </a:r>
            <a:r>
              <a:rPr sz="2300">
                <a:solidFill>
                  <a:srgbClr val="606060"/>
                </a:solidFill>
              </a:rPr>
              <a:t>financial contribution provided to the County.  </a:t>
            </a:r>
            <a:endParaRPr sz="2400"/>
          </a:p>
          <a:p>
            <a:pPr lvl="0" marL="0" indent="0" defTabSz="397256"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Shawnee’s workers are also responsible for $300,000 in payroll taxes </a:t>
            </a:r>
            <a:r>
              <a:rPr sz="2300">
                <a:solidFill>
                  <a:srgbClr val="606060"/>
                </a:solidFill>
              </a:rPr>
              <a:t>paid to the county leading to potential impact funding for police, fire forces and EMS, critical for public safety.</a:t>
            </a:r>
            <a:endParaRPr sz="2400"/>
          </a:p>
          <a:p>
            <a:pPr lvl="0" marL="0" indent="0" defTabSz="397256"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TVA contributed $3,713,739.97 to the McCracken County School </a:t>
            </a:r>
            <a:r>
              <a:rPr sz="2300">
                <a:solidFill>
                  <a:srgbClr val="606060"/>
                </a:solidFill>
              </a:rPr>
              <a:t>budget for the 2014 fiscal year.  Such funds play a role in ensuring the quality of education and sustainability of the school.  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431732" y="3392402"/>
            <a:ext cx="5576952" cy="4251498"/>
            <a:chOff x="0" y="0"/>
            <a:chExt cx="5576951" cy="4251496"/>
          </a:xfrm>
        </p:grpSpPr>
        <p:pic>
          <p:nvPicPr>
            <p:cNvPr id="90" name="image6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899"/>
              <a:ext cx="5322952" cy="3921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image7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576952" cy="4251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1774944"/>
            <a:ext cx="12382501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60606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60"/>
        </a:solidFill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60"/>
        </a:solidFill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