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732" r:id="rId3"/>
    <p:sldMasterId id="2147483756" r:id="rId4"/>
    <p:sldMasterId id="2147483780" r:id="rId5"/>
    <p:sldMasterId id="2147483792" r:id="rId6"/>
    <p:sldMasterId id="2147483804" r:id="rId7"/>
    <p:sldMasterId id="2147483816" r:id="rId8"/>
    <p:sldMasterId id="2147483828" r:id="rId9"/>
    <p:sldMasterId id="2147483840" r:id="rId10"/>
  </p:sldMasterIdLst>
  <p:sldIdLst>
    <p:sldId id="405" r:id="rId11"/>
    <p:sldId id="408" r:id="rId12"/>
    <p:sldId id="414" r:id="rId13"/>
    <p:sldId id="410" r:id="rId14"/>
    <p:sldId id="411" r:id="rId15"/>
    <p:sldId id="412" r:id="rId16"/>
    <p:sldId id="406" r:id="rId17"/>
    <p:sldId id="407" r:id="rId18"/>
    <p:sldId id="362" r:id="rId19"/>
    <p:sldId id="391" r:id="rId20"/>
    <p:sldId id="392" r:id="rId21"/>
    <p:sldId id="354" r:id="rId22"/>
    <p:sldId id="394" r:id="rId23"/>
    <p:sldId id="371" r:id="rId24"/>
    <p:sldId id="293" r:id="rId25"/>
    <p:sldId id="305" r:id="rId26"/>
    <p:sldId id="334" r:id="rId27"/>
    <p:sldId id="397" r:id="rId28"/>
    <p:sldId id="398" r:id="rId29"/>
    <p:sldId id="403" r:id="rId30"/>
    <p:sldId id="399" r:id="rId31"/>
    <p:sldId id="400" r:id="rId32"/>
    <p:sldId id="402" r:id="rId33"/>
    <p:sldId id="393" r:id="rId34"/>
    <p:sldId id="395" r:id="rId35"/>
    <p:sldId id="396" r:id="rId36"/>
    <p:sldId id="401" r:id="rId37"/>
    <p:sldId id="404" r:id="rId38"/>
    <p:sldId id="389" r:id="rId39"/>
    <p:sldId id="388" r:id="rId40"/>
    <p:sldId id="374" r:id="rId41"/>
    <p:sldId id="387" r:id="rId42"/>
    <p:sldId id="372" r:id="rId43"/>
    <p:sldId id="373" r:id="rId44"/>
    <p:sldId id="336" r:id="rId45"/>
    <p:sldId id="364" r:id="rId46"/>
    <p:sldId id="370" r:id="rId47"/>
    <p:sldId id="378" r:id="rId48"/>
    <p:sldId id="379" r:id="rId49"/>
    <p:sldId id="361" r:id="rId50"/>
    <p:sldId id="375" r:id="rId51"/>
    <p:sldId id="259"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94660"/>
  </p:normalViewPr>
  <p:slideViewPr>
    <p:cSldViewPr>
      <p:cViewPr>
        <p:scale>
          <a:sx n="80" d="100"/>
          <a:sy n="80" d="100"/>
        </p:scale>
        <p:origin x="-1602" y="-34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t>5/27/2015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E9636-C975-4623-9318-D091D2DC4BF7}" type="slidenum">
              <a:rPr lang="en-US" smtClean="0"/>
              <a:t>‹#›</a:t>
            </a:fld>
            <a:endParaRPr lang="en-US"/>
          </a:p>
        </p:txBody>
      </p:sp>
    </p:spTree>
    <p:extLst>
      <p:ext uri="{BB962C8B-B14F-4D97-AF65-F5344CB8AC3E}">
        <p14:creationId xmlns:p14="http://schemas.microsoft.com/office/powerpoint/2010/main" val="1562757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t>5/27/2015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E9636-C975-4623-9318-D091D2DC4BF7}" type="slidenum">
              <a:rPr lang="en-US" smtClean="0"/>
              <a:t>‹#›</a:t>
            </a:fld>
            <a:endParaRPr lang="en-US"/>
          </a:p>
        </p:txBody>
      </p:sp>
    </p:spTree>
    <p:extLst>
      <p:ext uri="{BB962C8B-B14F-4D97-AF65-F5344CB8AC3E}">
        <p14:creationId xmlns:p14="http://schemas.microsoft.com/office/powerpoint/2010/main" val="10566877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4233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1267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0923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3019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126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09969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8185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01791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9750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768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t>5/27/2015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E9636-C975-4623-9318-D091D2DC4BF7}" type="slidenum">
              <a:rPr lang="en-US" smtClean="0"/>
              <a:t>‹#›</a:t>
            </a:fld>
            <a:endParaRPr lang="en-US"/>
          </a:p>
        </p:txBody>
      </p:sp>
    </p:spTree>
    <p:extLst>
      <p:ext uri="{BB962C8B-B14F-4D97-AF65-F5344CB8AC3E}">
        <p14:creationId xmlns:p14="http://schemas.microsoft.com/office/powerpoint/2010/main" val="27035335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085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B4E79C-BA6A-4DC4-87D7-B52F2472C73D}" type="datetimeFigureOut">
              <a:rPr lang="en-US">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195A2-71CF-451F-93E1-BB5F996A361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443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B4E79C-BA6A-4DC4-87D7-B52F2472C73D}" type="datetimeFigureOut">
              <a:rPr lang="en-US">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195A2-71CF-451F-93E1-BB5F996A361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3734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B4E79C-BA6A-4DC4-87D7-B52F2472C73D}" type="datetimeFigureOut">
              <a:rPr lang="en-US">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195A2-71CF-451F-93E1-BB5F996A361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782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B4E79C-BA6A-4DC4-87D7-B52F2472C73D}" type="datetimeFigureOut">
              <a:rPr lang="en-US">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195A2-71CF-451F-93E1-BB5F996A361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110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B4E79C-BA6A-4DC4-87D7-B52F2472C73D}" type="datetimeFigureOut">
              <a:rPr lang="en-US">
                <a:solidFill>
                  <a:prstClr val="black">
                    <a:tint val="75000"/>
                  </a:prstClr>
                </a:solidFill>
              </a:rPr>
              <a:pPr/>
              <a:t>5/27/2015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B195A2-71CF-451F-93E1-BB5F996A361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638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B4E79C-BA6A-4DC4-87D7-B52F2472C73D}" type="datetimeFigureOut">
              <a:rPr lang="en-US">
                <a:solidFill>
                  <a:prstClr val="black">
                    <a:tint val="75000"/>
                  </a:prstClr>
                </a:solidFill>
              </a:rPr>
              <a:pPr/>
              <a:t>5/27/2015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B195A2-71CF-451F-93E1-BB5F996A361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253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B4E79C-BA6A-4DC4-87D7-B52F2472C73D}" type="datetimeFigureOut">
              <a:rPr lang="en-US">
                <a:solidFill>
                  <a:prstClr val="black">
                    <a:tint val="75000"/>
                  </a:prstClr>
                </a:solidFill>
              </a:rPr>
              <a:pPr/>
              <a:t>5/27/2015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B195A2-71CF-451F-93E1-BB5F996A361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404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B4E79C-BA6A-4DC4-87D7-B52F2472C73D}" type="datetimeFigureOut">
              <a:rPr lang="en-US">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195A2-71CF-451F-93E1-BB5F996A361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838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t>5/27/2015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E9636-C975-4623-9318-D091D2DC4BF7}" type="slidenum">
              <a:rPr lang="en-US" smtClean="0"/>
              <a:t>‹#›</a:t>
            </a:fld>
            <a:endParaRPr lang="en-US"/>
          </a:p>
        </p:txBody>
      </p:sp>
    </p:spTree>
    <p:extLst>
      <p:ext uri="{BB962C8B-B14F-4D97-AF65-F5344CB8AC3E}">
        <p14:creationId xmlns:p14="http://schemas.microsoft.com/office/powerpoint/2010/main" val="3372025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B4E79C-BA6A-4DC4-87D7-B52F2472C73D}" type="datetimeFigureOut">
              <a:rPr lang="en-US">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B195A2-71CF-451F-93E1-BB5F996A361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7034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B4E79C-BA6A-4DC4-87D7-B52F2472C73D}" type="datetimeFigureOut">
              <a:rPr lang="en-US">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195A2-71CF-451F-93E1-BB5F996A361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2368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B4E79C-BA6A-4DC4-87D7-B52F2472C73D}" type="datetimeFigureOut">
              <a:rPr lang="en-US">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B195A2-71CF-451F-93E1-BB5F996A361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315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1174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1130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7465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0154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9862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30545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324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8D4C11-E335-4352-9ABF-A6D237CC1957}" type="datetimeFigureOut">
              <a:rPr lang="en-US" smtClean="0"/>
              <a:t>5/27/2015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E9636-C975-4623-9318-D091D2DC4BF7}" type="slidenum">
              <a:rPr lang="en-US" smtClean="0"/>
              <a:t>‹#›</a:t>
            </a:fld>
            <a:endParaRPr lang="en-US"/>
          </a:p>
        </p:txBody>
      </p:sp>
    </p:spTree>
    <p:extLst>
      <p:ext uri="{BB962C8B-B14F-4D97-AF65-F5344CB8AC3E}">
        <p14:creationId xmlns:p14="http://schemas.microsoft.com/office/powerpoint/2010/main" val="25411093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221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39460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655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5171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0321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2415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1502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106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3005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550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8D4C11-E335-4352-9ABF-A6D237CC1957}" type="datetimeFigureOut">
              <a:rPr lang="en-US" smtClean="0"/>
              <a:t>5/27/2015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E9636-C975-4623-9318-D091D2DC4BF7}" type="slidenum">
              <a:rPr lang="en-US" smtClean="0"/>
              <a:t>‹#›</a:t>
            </a:fld>
            <a:endParaRPr lang="en-US"/>
          </a:p>
        </p:txBody>
      </p:sp>
    </p:spTree>
    <p:extLst>
      <p:ext uri="{BB962C8B-B14F-4D97-AF65-F5344CB8AC3E}">
        <p14:creationId xmlns:p14="http://schemas.microsoft.com/office/powerpoint/2010/main" val="7681002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7557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0446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7601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7733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2350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592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98441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9024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5900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2556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8D4C11-E335-4352-9ABF-A6D237CC1957}" type="datetimeFigureOut">
              <a:rPr lang="en-US" smtClean="0"/>
              <a:t>5/27/2015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9E9636-C975-4623-9318-D091D2DC4BF7}" type="slidenum">
              <a:rPr lang="en-US" smtClean="0"/>
              <a:t>‹#›</a:t>
            </a:fld>
            <a:endParaRPr lang="en-US"/>
          </a:p>
        </p:txBody>
      </p:sp>
    </p:spTree>
    <p:extLst>
      <p:ext uri="{BB962C8B-B14F-4D97-AF65-F5344CB8AC3E}">
        <p14:creationId xmlns:p14="http://schemas.microsoft.com/office/powerpoint/2010/main" val="4202774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580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6441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2797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30291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0188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763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8028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0277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22418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296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8D4C11-E335-4352-9ABF-A6D237CC1957}" type="datetimeFigureOut">
              <a:rPr lang="en-US" smtClean="0"/>
              <a:t>5/27/2015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9E9636-C975-4623-9318-D091D2DC4BF7}" type="slidenum">
              <a:rPr lang="en-US" smtClean="0"/>
              <a:t>‹#›</a:t>
            </a:fld>
            <a:endParaRPr lang="en-US"/>
          </a:p>
        </p:txBody>
      </p:sp>
    </p:spTree>
    <p:extLst>
      <p:ext uri="{BB962C8B-B14F-4D97-AF65-F5344CB8AC3E}">
        <p14:creationId xmlns:p14="http://schemas.microsoft.com/office/powerpoint/2010/main" val="23640413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1049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333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7469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39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90437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5468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986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CC622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301A0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85A9162-8927-49E4-ABED-34BF91513236}"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3BAB9D-548E-4AB7-9A16-A25F255AB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374545"/>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5A9162-8927-49E4-ABED-34BF91513236}"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3BAB9D-548E-4AB7-9A16-A25F255AB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1027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5A9162-8927-49E4-ABED-34BF91513236}"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3BAB9D-548E-4AB7-9A16-A25F255AB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561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D4C11-E335-4352-9ABF-A6D237CC1957}" type="datetimeFigureOut">
              <a:rPr lang="en-US" smtClean="0"/>
              <a:t>5/27/2015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9E9636-C975-4623-9318-D091D2DC4BF7}" type="slidenum">
              <a:rPr lang="en-US" smtClean="0"/>
              <a:t>‹#›</a:t>
            </a:fld>
            <a:endParaRPr lang="en-US"/>
          </a:p>
        </p:txBody>
      </p:sp>
    </p:spTree>
    <p:extLst>
      <p:ext uri="{BB962C8B-B14F-4D97-AF65-F5344CB8AC3E}">
        <p14:creationId xmlns:p14="http://schemas.microsoft.com/office/powerpoint/2010/main" val="14853977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5A9162-8927-49E4-ABED-34BF91513236}"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3BAB9D-548E-4AB7-9A16-A25F255AB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5547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5A9162-8927-49E4-ABED-34BF91513236}" type="datetimeFigureOut">
              <a:rPr lang="en-US" smtClean="0">
                <a:solidFill>
                  <a:prstClr val="black">
                    <a:tint val="75000"/>
                  </a:prstClr>
                </a:solidFill>
              </a:rPr>
              <a:pPr/>
              <a:t>5/27/2015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3BAB9D-548E-4AB7-9A16-A25F255AB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5079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5A9162-8927-49E4-ABED-34BF91513236}" type="datetimeFigureOut">
              <a:rPr lang="en-US" smtClean="0">
                <a:solidFill>
                  <a:prstClr val="black">
                    <a:tint val="75000"/>
                  </a:prstClr>
                </a:solidFill>
              </a:rPr>
              <a:pPr/>
              <a:t>5/27/2015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3BAB9D-548E-4AB7-9A16-A25F255AB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6437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5A9162-8927-49E4-ABED-34BF91513236}" type="datetimeFigureOut">
              <a:rPr lang="en-US" smtClean="0">
                <a:solidFill>
                  <a:prstClr val="black">
                    <a:tint val="75000"/>
                  </a:prstClr>
                </a:solidFill>
              </a:rPr>
              <a:pPr/>
              <a:t>5/27/2015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3BAB9D-548E-4AB7-9A16-A25F255AB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8303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5A9162-8927-49E4-ABED-34BF91513236}"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3BAB9D-548E-4AB7-9A16-A25F255AB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4316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5A9162-8927-49E4-ABED-34BF91513236}"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3BAB9D-548E-4AB7-9A16-A25F255AB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0734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5A9162-8927-49E4-ABED-34BF91513236}"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3BAB9D-548E-4AB7-9A16-A25F255AB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7679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5A9162-8927-49E4-ABED-34BF91513236}"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3BAB9D-548E-4AB7-9A16-A25F255AB9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3364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1377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072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D4C11-E335-4352-9ABF-A6D237CC1957}" type="datetimeFigureOut">
              <a:rPr lang="en-US" smtClean="0"/>
              <a:t>5/27/2015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E9636-C975-4623-9318-D091D2DC4BF7}" type="slidenum">
              <a:rPr lang="en-US" smtClean="0"/>
              <a:t>‹#›</a:t>
            </a:fld>
            <a:endParaRPr lang="en-US"/>
          </a:p>
        </p:txBody>
      </p:sp>
    </p:spTree>
    <p:extLst>
      <p:ext uri="{BB962C8B-B14F-4D97-AF65-F5344CB8AC3E}">
        <p14:creationId xmlns:p14="http://schemas.microsoft.com/office/powerpoint/2010/main" val="23300790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2372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5069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0474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35321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5489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60865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0499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26015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2332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325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D4C11-E335-4352-9ABF-A6D237CC1957}" type="datetimeFigureOut">
              <a:rPr lang="en-US" smtClean="0"/>
              <a:t>5/27/2015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E9636-C975-4623-9318-D091D2DC4BF7}" type="slidenum">
              <a:rPr lang="en-US" smtClean="0"/>
              <a:t>‹#›</a:t>
            </a:fld>
            <a:endParaRPr lang="en-US"/>
          </a:p>
        </p:txBody>
      </p:sp>
    </p:spTree>
    <p:extLst>
      <p:ext uri="{BB962C8B-B14F-4D97-AF65-F5344CB8AC3E}">
        <p14:creationId xmlns:p14="http://schemas.microsoft.com/office/powerpoint/2010/main" val="38606017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1021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7907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43869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97553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3139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9920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2192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6155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9888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587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8D4C11-E335-4352-9ABF-A6D237CC1957}" type="datetimeFigureOut">
              <a:rPr lang="en-US" smtClean="0"/>
              <a:t>5/27/2015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E9636-C975-4623-9318-D091D2DC4BF7}" type="slidenum">
              <a:rPr lang="en-US" smtClean="0"/>
              <a:t>‹#›</a:t>
            </a:fld>
            <a:endParaRPr lang="en-US"/>
          </a:p>
        </p:txBody>
      </p:sp>
    </p:spTree>
    <p:extLst>
      <p:ext uri="{BB962C8B-B14F-4D97-AF65-F5344CB8AC3E}">
        <p14:creationId xmlns:p14="http://schemas.microsoft.com/office/powerpoint/2010/main" val="4144270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66307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4E79C-BA6A-4DC4-87D7-B52F2472C73D}" type="datetimeFigureOut">
              <a:rPr lang="en-US" smtClean="0">
                <a:solidFill>
                  <a:prstClr val="black">
                    <a:tint val="75000"/>
                  </a:prstClr>
                </a:solidFill>
              </a:rPr>
              <a:pPr/>
              <a:t>5/27/2015</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195A2-71CF-451F-93E1-BB5F996A361A}"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20839288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130421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53563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01583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84318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3E8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5A9162-8927-49E4-ABED-34BF91513236}"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BAB9D-548E-4AB7-9A16-A25F255AB9D9}"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600" y="6400800"/>
            <a:ext cx="931164" cy="277442"/>
          </a:xfrm>
          <a:prstGeom prst="rect">
            <a:avLst/>
          </a:prstGeom>
        </p:spPr>
      </p:pic>
    </p:spTree>
    <p:extLst>
      <p:ext uri="{BB962C8B-B14F-4D97-AF65-F5344CB8AC3E}">
        <p14:creationId xmlns:p14="http://schemas.microsoft.com/office/powerpoint/2010/main" val="184466803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69516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8D4C11-E335-4352-9ABF-A6D237CC1957}" type="datetimeFigureOut">
              <a:rPr lang="en-US" smtClean="0">
                <a:solidFill>
                  <a:prstClr val="black">
                    <a:tint val="75000"/>
                  </a:prstClr>
                </a:solidFill>
              </a:rPr>
              <a:pPr/>
              <a:t>5/27/2015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E9636-C975-4623-9318-D091D2DC4B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19902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21.emf"/><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g"/><Relationship Id="rId1" Type="http://schemas.openxmlformats.org/officeDocument/2006/relationships/slideLayout" Target="../slideLayouts/slideLayout34.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g"/><Relationship Id="rId1" Type="http://schemas.openxmlformats.org/officeDocument/2006/relationships/slideLayout" Target="../slideLayouts/slideLayout34.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Layout" Target="../slideLayouts/slideLayout34.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34.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g"/><Relationship Id="rId1" Type="http://schemas.openxmlformats.org/officeDocument/2006/relationships/slideLayout" Target="../slideLayouts/slideLayout34.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0.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jpg"/><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g"/><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89.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jpg"/><Relationship Id="rId1" Type="http://schemas.openxmlformats.org/officeDocument/2006/relationships/slideLayout" Target="../slideLayouts/slideLayout90.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9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07026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133600" y="304800"/>
            <a:ext cx="3276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http://www.victorianweb.org/science/health/5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914" y="800100"/>
            <a:ext cx="6941535" cy="509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4538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133600" y="304800"/>
            <a:ext cx="3276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http://djcoregon.com/dailyblog/files/2012/07/Chicago-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800100"/>
            <a:ext cx="6364141"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1972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665506"/>
            <a:ext cx="6934200" cy="4847481"/>
          </a:xfrm>
          <a:prstGeom prst="rect">
            <a:avLst/>
          </a:prstGeom>
          <a:noFill/>
        </p:spPr>
        <p:txBody>
          <a:bodyPr wrap="square" rtlCol="0">
            <a:spAutoFit/>
          </a:bodyPr>
          <a:lstStyle/>
          <a:p>
            <a:r>
              <a:rPr lang="en-US" sz="3000" dirty="0" smtClean="0">
                <a:solidFill>
                  <a:prstClr val="black"/>
                </a:solidFill>
              </a:rPr>
              <a:t>The MountainWise HIA: </a:t>
            </a:r>
            <a:r>
              <a:rPr lang="en-US" sz="3000" i="1" dirty="0" err="1" smtClean="0">
                <a:solidFill>
                  <a:prstClr val="black"/>
                </a:solidFill>
              </a:rPr>
              <a:t>MountainElements</a:t>
            </a:r>
            <a:endParaRPr lang="en-US" sz="3000" i="1" dirty="0" smtClean="0">
              <a:solidFill>
                <a:prstClr val="black"/>
              </a:solidFill>
            </a:endParaRPr>
          </a:p>
          <a:p>
            <a:pPr marL="285750" lvl="1" indent="-285750">
              <a:spcBef>
                <a:spcPts val="300"/>
              </a:spcBef>
              <a:spcAft>
                <a:spcPts val="300"/>
              </a:spcAft>
              <a:buFont typeface="Arial" panose="020B0604020202020204" pitchFamily="34" charset="0"/>
              <a:buChar char="•"/>
            </a:pPr>
            <a:r>
              <a:rPr lang="en-US" sz="2200" dirty="0">
                <a:solidFill>
                  <a:prstClr val="black"/>
                </a:solidFill>
              </a:rPr>
              <a:t>8-county HIA aimed at assessing proposed actions related to planning efforts across the region, including: </a:t>
            </a:r>
            <a:endParaRPr lang="en-US" sz="2200" dirty="0" smtClean="0">
              <a:solidFill>
                <a:prstClr val="black"/>
              </a:solidFill>
            </a:endParaRPr>
          </a:p>
          <a:p>
            <a:pPr marL="742950" lvl="2" indent="-285750">
              <a:spcBef>
                <a:spcPts val="300"/>
              </a:spcBef>
              <a:spcAft>
                <a:spcPts val="300"/>
              </a:spcAft>
              <a:buFont typeface="Arial" panose="020B0604020202020204" pitchFamily="34" charset="0"/>
              <a:buChar char="•"/>
            </a:pPr>
            <a:r>
              <a:rPr lang="en-US" sz="2200" dirty="0" smtClean="0">
                <a:solidFill>
                  <a:prstClr val="black"/>
                </a:solidFill>
              </a:rPr>
              <a:t>Comprehensive Plans (adopted or being developed)</a:t>
            </a:r>
          </a:p>
          <a:p>
            <a:pPr marL="742950" lvl="2" indent="-285750">
              <a:spcBef>
                <a:spcPts val="300"/>
              </a:spcBef>
              <a:spcAft>
                <a:spcPts val="300"/>
              </a:spcAft>
              <a:buFont typeface="Arial" panose="020B0604020202020204" pitchFamily="34" charset="0"/>
              <a:buChar char="•"/>
            </a:pPr>
            <a:r>
              <a:rPr lang="en-US" sz="2200" dirty="0" smtClean="0">
                <a:solidFill>
                  <a:prstClr val="black"/>
                </a:solidFill>
              </a:rPr>
              <a:t>Other Plans: Recreation, Econ. Development, Transportation, etc. </a:t>
            </a:r>
            <a:endParaRPr lang="en-US" sz="2200" dirty="0" smtClean="0">
              <a:solidFill>
                <a:prstClr val="black"/>
              </a:solidFill>
            </a:endParaRPr>
          </a:p>
          <a:p>
            <a:pPr marL="457200" lvl="2"/>
            <a:endParaRPr lang="en-US" sz="2200" dirty="0">
              <a:solidFill>
                <a:prstClr val="black"/>
              </a:solidFill>
            </a:endParaRPr>
          </a:p>
          <a:p>
            <a:pPr marL="285750" lvl="1" indent="-285750">
              <a:buFont typeface="Arial" panose="020B0604020202020204" pitchFamily="34" charset="0"/>
              <a:buChar char="•"/>
            </a:pPr>
            <a:r>
              <a:rPr lang="en-US" sz="2200" dirty="0" smtClean="0">
                <a:solidFill>
                  <a:prstClr val="black"/>
                </a:solidFill>
              </a:rPr>
              <a:t>Produce 8 Health &amp; Wellness Chapters for each county’s Comprehensive Plan (where applicable)</a:t>
            </a:r>
          </a:p>
          <a:p>
            <a:pPr marL="742950" lvl="1" indent="-285750">
              <a:buFont typeface="Arial" panose="020B0604020202020204" pitchFamily="34" charset="0"/>
              <a:buChar char="•"/>
            </a:pPr>
            <a:endParaRPr lang="en-US" sz="2200" dirty="0" smtClean="0">
              <a:solidFill>
                <a:prstClr val="black"/>
              </a:solidFill>
            </a:endParaRPr>
          </a:p>
          <a:p>
            <a:pPr marL="285750" indent="-285750">
              <a:buFont typeface="Arial" panose="020B0604020202020204" pitchFamily="34" charset="0"/>
              <a:buChar char="•"/>
            </a:pPr>
            <a:endParaRPr lang="en-US" sz="2200" dirty="0" smtClean="0">
              <a:solidFill>
                <a:prstClr val="black"/>
              </a:solidFill>
            </a:endParaRPr>
          </a:p>
          <a:p>
            <a:pPr marL="285750" indent="-285750">
              <a:buFont typeface="Arial" panose="020B0604020202020204" pitchFamily="34" charset="0"/>
              <a:buChar char="•"/>
            </a:pPr>
            <a:endParaRPr lang="en-US" sz="2200" i="1" dirty="0" smtClean="0">
              <a:solidFill>
                <a:prstClr val="black"/>
              </a:solidFill>
            </a:endParaRPr>
          </a:p>
          <a:p>
            <a:pPr marL="285750" indent="-285750">
              <a:buFont typeface="Arial" panose="020B0604020202020204" pitchFamily="34" charset="0"/>
              <a:buChar char="•"/>
            </a:pPr>
            <a:endParaRPr lang="en-US" sz="2200" i="1" dirty="0">
              <a:solidFill>
                <a:prstClr val="black"/>
              </a:solidFill>
            </a:endParaRPr>
          </a:p>
        </p:txBody>
      </p:sp>
      <p:sp>
        <p:nvSpPr>
          <p:cNvPr id="3" name="Rectangle 2"/>
          <p:cNvSpPr/>
          <p:nvPr/>
        </p:nvSpPr>
        <p:spPr>
          <a:xfrm>
            <a:off x="2133600" y="304800"/>
            <a:ext cx="3276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MountainEleme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2934" y="207963"/>
            <a:ext cx="2220912" cy="123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6774885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133600" y="304800"/>
            <a:ext cx="3276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703" y="304799"/>
            <a:ext cx="6677297" cy="5770503"/>
          </a:xfrm>
          <a:prstGeom prst="rect">
            <a:avLst/>
          </a:prstGeom>
        </p:spPr>
      </p:pic>
    </p:spTree>
    <p:extLst>
      <p:ext uri="{BB962C8B-B14F-4D97-AF65-F5344CB8AC3E}">
        <p14:creationId xmlns:p14="http://schemas.microsoft.com/office/powerpoint/2010/main" val="3666331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133600" y="304800"/>
            <a:ext cx="3276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l="6790" t="8702" r="10814" b="4724"/>
          <a:stretch>
            <a:fillRect/>
          </a:stretch>
        </p:blipFill>
        <p:spPr bwMode="auto">
          <a:xfrm>
            <a:off x="2514600" y="169974"/>
            <a:ext cx="5791200" cy="61546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387996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160693"/>
            <a:ext cx="550127"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572000"/>
            <a:ext cx="533400" cy="634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09800" y="304800"/>
            <a:ext cx="2971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743200" y="1066800"/>
            <a:ext cx="6172200" cy="1446550"/>
          </a:xfrm>
          <a:prstGeom prst="rect">
            <a:avLst/>
          </a:prstGeom>
        </p:spPr>
        <p:txBody>
          <a:bodyPr wrap="square">
            <a:spAutoFit/>
          </a:bodyPr>
          <a:lstStyle/>
          <a:p>
            <a:pPr>
              <a:spcBef>
                <a:spcPts val="600"/>
              </a:spcBef>
            </a:pPr>
            <a:r>
              <a:rPr lang="en-US" sz="2400" dirty="0" smtClean="0">
                <a:solidFill>
                  <a:schemeClr val="accent6">
                    <a:lumMod val="75000"/>
                  </a:schemeClr>
                </a:solidFill>
                <a:latin typeface="Aharoni" panose="02010803020104030203" pitchFamily="2" charset="-79"/>
                <a:cs typeface="Aharoni" panose="02010803020104030203" pitchFamily="2" charset="-79"/>
              </a:rPr>
              <a:t>Physical- </a:t>
            </a:r>
            <a:r>
              <a:rPr lang="en-US" sz="1600" b="1" dirty="0">
                <a:solidFill>
                  <a:schemeClr val="accent2">
                    <a:lumMod val="75000"/>
                  </a:schemeClr>
                </a:solidFill>
              </a:rPr>
              <a:t>the ability to maintain a healthy quality of life that allows us to get through our daily activities without undue fatigue or physical stress. </a:t>
            </a:r>
            <a:r>
              <a:rPr lang="en-US" sz="1600" b="1" dirty="0" smtClean="0">
                <a:solidFill>
                  <a:schemeClr val="accent2">
                    <a:lumMod val="75000"/>
                  </a:schemeClr>
                </a:solidFill>
              </a:rPr>
              <a:t>.. </a:t>
            </a:r>
            <a:r>
              <a:rPr lang="en-US" sz="1600" b="1" dirty="0">
                <a:solidFill>
                  <a:schemeClr val="accent2">
                    <a:lumMod val="75000"/>
                  </a:schemeClr>
                </a:solidFill>
              </a:rPr>
              <a:t>ability to recognize that our behaviors </a:t>
            </a:r>
            <a:r>
              <a:rPr lang="en-US" sz="1600" b="1" dirty="0" smtClean="0">
                <a:solidFill>
                  <a:schemeClr val="accent2">
                    <a:lumMod val="75000"/>
                  </a:schemeClr>
                </a:solidFill>
              </a:rPr>
              <a:t>impact our wellness.. adopting </a:t>
            </a:r>
            <a:r>
              <a:rPr lang="en-US" sz="1600" b="1" dirty="0">
                <a:solidFill>
                  <a:schemeClr val="accent2">
                    <a:lumMod val="75000"/>
                  </a:schemeClr>
                </a:solidFill>
              </a:rPr>
              <a:t>healthful habits </a:t>
            </a:r>
            <a:r>
              <a:rPr lang="en-US" sz="1600" b="1" dirty="0" smtClean="0">
                <a:solidFill>
                  <a:schemeClr val="accent2">
                    <a:lumMod val="75000"/>
                  </a:schemeClr>
                </a:solidFill>
              </a:rPr>
              <a:t>while </a:t>
            </a:r>
            <a:r>
              <a:rPr lang="en-US" sz="1600" b="1" dirty="0">
                <a:solidFill>
                  <a:schemeClr val="accent2">
                    <a:lumMod val="75000"/>
                  </a:schemeClr>
                </a:solidFill>
              </a:rPr>
              <a:t>avoiding destructive habits </a:t>
            </a:r>
            <a:r>
              <a:rPr lang="en-US" sz="1600" b="1" dirty="0" smtClean="0">
                <a:solidFill>
                  <a:schemeClr val="accent2">
                    <a:lumMod val="75000"/>
                  </a:schemeClr>
                </a:solidFill>
              </a:rPr>
              <a:t>will </a:t>
            </a:r>
            <a:r>
              <a:rPr lang="en-US" sz="1600" b="1" dirty="0">
                <a:solidFill>
                  <a:schemeClr val="accent2">
                    <a:lumMod val="75000"/>
                  </a:schemeClr>
                </a:solidFill>
              </a:rPr>
              <a:t>lead to optimal Physical Wellness</a:t>
            </a:r>
            <a:r>
              <a:rPr lang="en-US" sz="1600" b="1" dirty="0" smtClean="0">
                <a:solidFill>
                  <a:schemeClr val="accent2">
                    <a:lumMod val="75000"/>
                  </a:schemeClr>
                </a:solidFill>
              </a:rPr>
              <a:t>.</a:t>
            </a:r>
            <a:endParaRPr lang="en-US" sz="1600" b="1" dirty="0">
              <a:solidFill>
                <a:schemeClr val="accent2">
                  <a:lumMod val="75000"/>
                </a:schemeClr>
              </a:solidFill>
            </a:endParaRP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383774"/>
            <a:ext cx="609600" cy="55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43200" y="2932093"/>
            <a:ext cx="6172200" cy="954107"/>
          </a:xfrm>
          <a:prstGeom prst="rect">
            <a:avLst/>
          </a:prstGeom>
          <a:noFill/>
        </p:spPr>
        <p:txBody>
          <a:bodyPr wrap="square" rtlCol="0">
            <a:spAutoFit/>
          </a:bodyPr>
          <a:lstStyle/>
          <a:p>
            <a:pPr lvl="0">
              <a:spcBef>
                <a:spcPts val="600"/>
              </a:spcBef>
            </a:pPr>
            <a:r>
              <a:rPr lang="en-US" sz="2400" dirty="0">
                <a:solidFill>
                  <a:srgbClr val="F79646">
                    <a:lumMod val="75000"/>
                  </a:srgbClr>
                </a:solidFill>
                <a:latin typeface="Aharoni" panose="02010803020104030203" pitchFamily="2" charset="-79"/>
                <a:cs typeface="Aharoni" panose="02010803020104030203" pitchFamily="2" charset="-79"/>
              </a:rPr>
              <a:t>Social- </a:t>
            </a:r>
            <a:r>
              <a:rPr lang="en-US" sz="1600" b="1" dirty="0">
                <a:solidFill>
                  <a:srgbClr val="C0504D">
                    <a:lumMod val="75000"/>
                  </a:srgbClr>
                </a:solidFill>
              </a:rPr>
              <a:t>the ability to relate to and connect with other people in our world…establish and maintain positive relationships with family, friends and co-workers </a:t>
            </a:r>
            <a:endParaRPr lang="en-US" sz="1600" b="1" dirty="0">
              <a:solidFill>
                <a:srgbClr val="C0504D">
                  <a:lumMod val="75000"/>
                </a:srgbClr>
              </a:solidFill>
              <a:latin typeface="Aharoni" panose="02010803020104030203" pitchFamily="2" charset="-79"/>
              <a:cs typeface="Aharoni" panose="02010803020104030203" pitchFamily="2" charset="-79"/>
            </a:endParaRPr>
          </a:p>
        </p:txBody>
      </p:sp>
      <p:sp>
        <p:nvSpPr>
          <p:cNvPr id="12" name="TextBox 11"/>
          <p:cNvSpPr txBox="1"/>
          <p:nvPr/>
        </p:nvSpPr>
        <p:spPr>
          <a:xfrm>
            <a:off x="2743200" y="4267200"/>
            <a:ext cx="6096000" cy="1446550"/>
          </a:xfrm>
          <a:prstGeom prst="rect">
            <a:avLst/>
          </a:prstGeom>
          <a:noFill/>
        </p:spPr>
        <p:txBody>
          <a:bodyPr wrap="square" rtlCol="0">
            <a:spAutoFit/>
          </a:bodyPr>
          <a:lstStyle/>
          <a:p>
            <a:pPr lvl="0">
              <a:spcBef>
                <a:spcPts val="600"/>
              </a:spcBef>
            </a:pPr>
            <a:r>
              <a:rPr lang="en-US" sz="2400" dirty="0">
                <a:solidFill>
                  <a:srgbClr val="F79646">
                    <a:lumMod val="75000"/>
                  </a:srgbClr>
                </a:solidFill>
                <a:latin typeface="Aharoni" panose="02010803020104030203" pitchFamily="2" charset="-79"/>
                <a:cs typeface="Aharoni" panose="02010803020104030203" pitchFamily="2" charset="-79"/>
              </a:rPr>
              <a:t>Economic (Occupational)-</a:t>
            </a:r>
            <a:r>
              <a:rPr lang="en-US" sz="1600" b="1" dirty="0">
                <a:solidFill>
                  <a:srgbClr val="C0504D">
                    <a:lumMod val="75000"/>
                  </a:srgbClr>
                </a:solidFill>
              </a:rPr>
              <a:t>is the ability to get fulfillment from our jobs or career fields while still maintaining balance in our lives. Our desire to contribute in our careers to make a positive impact on the organizations we work in and to society as a whole.</a:t>
            </a:r>
          </a:p>
        </p:txBody>
      </p:sp>
      <p:sp>
        <p:nvSpPr>
          <p:cNvPr id="9" name="TextBox 8"/>
          <p:cNvSpPr txBox="1"/>
          <p:nvPr/>
        </p:nvSpPr>
        <p:spPr>
          <a:xfrm>
            <a:off x="2057400" y="-152400"/>
            <a:ext cx="6934200" cy="1600438"/>
          </a:xfrm>
          <a:prstGeom prst="rect">
            <a:avLst/>
          </a:prstGeom>
          <a:noFill/>
        </p:spPr>
        <p:txBody>
          <a:bodyPr wrap="square" rtlCol="0">
            <a:spAutoFit/>
          </a:bodyPr>
          <a:lstStyle/>
          <a:p>
            <a:r>
              <a:rPr lang="en-US" sz="4000" dirty="0">
                <a:solidFill>
                  <a:srgbClr val="F79646">
                    <a:lumMod val="50000"/>
                  </a:srgbClr>
                </a:solidFill>
                <a:latin typeface="Aharoni" panose="02010803020104030203" pitchFamily="2" charset="-79"/>
                <a:cs typeface="Aharoni" panose="02010803020104030203" pitchFamily="2" charset="-79"/>
              </a:rPr>
              <a:t>The </a:t>
            </a:r>
            <a:r>
              <a:rPr lang="en-US" sz="8000" dirty="0">
                <a:solidFill>
                  <a:srgbClr val="F79646">
                    <a:lumMod val="50000"/>
                  </a:srgbClr>
                </a:solidFill>
                <a:latin typeface="Aharoni" panose="02010803020104030203" pitchFamily="2" charset="-79"/>
                <a:cs typeface="Aharoni" panose="02010803020104030203" pitchFamily="2" charset="-79"/>
              </a:rPr>
              <a:t>7</a:t>
            </a:r>
            <a:r>
              <a:rPr lang="en-US" sz="4000" dirty="0">
                <a:solidFill>
                  <a:srgbClr val="F79646">
                    <a:lumMod val="50000"/>
                  </a:srgbClr>
                </a:solidFill>
                <a:latin typeface="Aharoni" panose="02010803020104030203" pitchFamily="2" charset="-79"/>
                <a:cs typeface="Aharoni" panose="02010803020104030203" pitchFamily="2" charset="-79"/>
              </a:rPr>
              <a:t> Dimensions of Health</a:t>
            </a:r>
          </a:p>
          <a:p>
            <a:endParaRPr lang="en-US" dirty="0"/>
          </a:p>
        </p:txBody>
      </p:sp>
    </p:spTree>
    <p:extLst>
      <p:ext uri="{BB962C8B-B14F-4D97-AF65-F5344CB8AC3E}">
        <p14:creationId xmlns:p14="http://schemas.microsoft.com/office/powerpoint/2010/main" val="357164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371600"/>
            <a:ext cx="53514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590800"/>
            <a:ext cx="44854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3962400"/>
            <a:ext cx="591231" cy="605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5181600"/>
            <a:ext cx="41660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09800" y="304800"/>
            <a:ext cx="2971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743200" y="953125"/>
            <a:ext cx="6019800" cy="1446550"/>
          </a:xfrm>
          <a:prstGeom prst="rect">
            <a:avLst/>
          </a:prstGeom>
        </p:spPr>
        <p:txBody>
          <a:bodyPr wrap="square">
            <a:spAutoFit/>
          </a:bodyPr>
          <a:lstStyle/>
          <a:p>
            <a:pPr>
              <a:spcBef>
                <a:spcPts val="600"/>
              </a:spcBef>
            </a:pPr>
            <a:r>
              <a:rPr lang="en-US" sz="2400" dirty="0" smtClean="0">
                <a:solidFill>
                  <a:schemeClr val="accent6">
                    <a:lumMod val="75000"/>
                  </a:schemeClr>
                </a:solidFill>
                <a:latin typeface="Aharoni" panose="02010803020104030203" pitchFamily="2" charset="-79"/>
                <a:cs typeface="Aharoni" panose="02010803020104030203" pitchFamily="2" charset="-79"/>
              </a:rPr>
              <a:t>Environmental- </a:t>
            </a:r>
            <a:r>
              <a:rPr lang="en-US" sz="1600" dirty="0" smtClean="0">
                <a:solidFill>
                  <a:schemeClr val="accent2">
                    <a:lumMod val="75000"/>
                  </a:schemeClr>
                </a:solidFill>
                <a:latin typeface="Aharoni" panose="02010803020104030203" pitchFamily="2" charset="-79"/>
                <a:cs typeface="Aharoni" panose="02010803020104030203" pitchFamily="2" charset="-79"/>
              </a:rPr>
              <a:t>the </a:t>
            </a:r>
            <a:r>
              <a:rPr lang="en-US" sz="1600" dirty="0">
                <a:solidFill>
                  <a:schemeClr val="accent2">
                    <a:lumMod val="75000"/>
                  </a:schemeClr>
                </a:solidFill>
                <a:latin typeface="Aharoni" panose="02010803020104030203" pitchFamily="2" charset="-79"/>
                <a:cs typeface="Aharoni" panose="02010803020104030203" pitchFamily="2" charset="-79"/>
              </a:rPr>
              <a:t>ability to recognize our own responsibility for the quality of the air, the water and the land that surrounds us. The ability to make a positive impact on the quality of our environment, be it our homes, our communities or our </a:t>
            </a:r>
            <a:r>
              <a:rPr lang="en-US" sz="1600" dirty="0" smtClean="0">
                <a:solidFill>
                  <a:schemeClr val="accent2">
                    <a:lumMod val="75000"/>
                  </a:schemeClr>
                </a:solidFill>
                <a:latin typeface="Aharoni" panose="02010803020104030203" pitchFamily="2" charset="-79"/>
                <a:cs typeface="Aharoni" panose="02010803020104030203" pitchFamily="2" charset="-79"/>
              </a:rPr>
              <a:t>planet.</a:t>
            </a:r>
            <a:endParaRPr lang="en-US" sz="2400" dirty="0">
              <a:solidFill>
                <a:srgbClr val="F79646">
                  <a:lumMod val="50000"/>
                </a:srgbClr>
              </a:solidFill>
              <a:latin typeface="Aharoni" panose="02010803020104030203" pitchFamily="2" charset="-79"/>
              <a:cs typeface="Aharoni" panose="02010803020104030203" pitchFamily="2" charset="-79"/>
            </a:endParaRPr>
          </a:p>
        </p:txBody>
      </p:sp>
      <p:sp>
        <p:nvSpPr>
          <p:cNvPr id="2" name="TextBox 1"/>
          <p:cNvSpPr txBox="1"/>
          <p:nvPr/>
        </p:nvSpPr>
        <p:spPr>
          <a:xfrm>
            <a:off x="2743200" y="2438400"/>
            <a:ext cx="5867400" cy="1200329"/>
          </a:xfrm>
          <a:prstGeom prst="rect">
            <a:avLst/>
          </a:prstGeom>
          <a:noFill/>
        </p:spPr>
        <p:txBody>
          <a:bodyPr wrap="square" rtlCol="0">
            <a:spAutoFit/>
          </a:bodyPr>
          <a:lstStyle/>
          <a:p>
            <a:pPr lvl="0">
              <a:spcBef>
                <a:spcPts val="600"/>
              </a:spcBef>
            </a:pPr>
            <a:r>
              <a:rPr lang="en-US" sz="2400" dirty="0">
                <a:solidFill>
                  <a:srgbClr val="F79646">
                    <a:lumMod val="75000"/>
                  </a:srgbClr>
                </a:solidFill>
                <a:latin typeface="Aharoni" panose="02010803020104030203" pitchFamily="2" charset="-79"/>
                <a:cs typeface="Aharoni" panose="02010803020104030203" pitchFamily="2" charset="-79"/>
              </a:rPr>
              <a:t>Spiritual- </a:t>
            </a:r>
            <a:r>
              <a:rPr lang="en-US" sz="1600" dirty="0">
                <a:solidFill>
                  <a:schemeClr val="accent2">
                    <a:lumMod val="75000"/>
                  </a:schemeClr>
                </a:solidFill>
                <a:latin typeface="Aharoni" panose="02010803020104030203" pitchFamily="2" charset="-79"/>
                <a:cs typeface="Aharoni" panose="02010803020104030203" pitchFamily="2" charset="-79"/>
              </a:rPr>
              <a:t>the ability to establish peace and harmony in our lives. The ability to develop congruency between values and actions and to realize a common purpose that binds creation </a:t>
            </a:r>
            <a:r>
              <a:rPr lang="en-US" sz="1600" dirty="0" smtClean="0">
                <a:solidFill>
                  <a:schemeClr val="accent2">
                    <a:lumMod val="75000"/>
                  </a:schemeClr>
                </a:solidFill>
                <a:latin typeface="Aharoni" panose="02010803020104030203" pitchFamily="2" charset="-79"/>
                <a:cs typeface="Aharoni" panose="02010803020104030203" pitchFamily="2" charset="-79"/>
              </a:rPr>
              <a:t>together. </a:t>
            </a:r>
            <a:endParaRPr lang="en-US" sz="1600" dirty="0">
              <a:solidFill>
                <a:schemeClr val="accent2">
                  <a:lumMod val="75000"/>
                </a:schemeClr>
              </a:solidFill>
              <a:latin typeface="Aharoni" panose="02010803020104030203" pitchFamily="2" charset="-79"/>
              <a:cs typeface="Aharoni" panose="02010803020104030203" pitchFamily="2" charset="-79"/>
            </a:endParaRPr>
          </a:p>
        </p:txBody>
      </p:sp>
      <p:sp>
        <p:nvSpPr>
          <p:cNvPr id="12" name="TextBox 11"/>
          <p:cNvSpPr txBox="1"/>
          <p:nvPr/>
        </p:nvSpPr>
        <p:spPr>
          <a:xfrm>
            <a:off x="2743200" y="3810000"/>
            <a:ext cx="6096000" cy="1200329"/>
          </a:xfrm>
          <a:prstGeom prst="rect">
            <a:avLst/>
          </a:prstGeom>
          <a:noFill/>
        </p:spPr>
        <p:txBody>
          <a:bodyPr wrap="square" rtlCol="0">
            <a:spAutoFit/>
          </a:bodyPr>
          <a:lstStyle/>
          <a:p>
            <a:pPr lvl="0">
              <a:spcBef>
                <a:spcPts val="600"/>
              </a:spcBef>
            </a:pPr>
            <a:r>
              <a:rPr lang="en-US" sz="2400" dirty="0" smtClean="0">
                <a:solidFill>
                  <a:srgbClr val="F79646">
                    <a:lumMod val="75000"/>
                  </a:srgbClr>
                </a:solidFill>
                <a:latin typeface="Aharoni" panose="02010803020104030203" pitchFamily="2" charset="-79"/>
                <a:cs typeface="Aharoni" panose="02010803020104030203" pitchFamily="2" charset="-79"/>
              </a:rPr>
              <a:t>Emotional-</a:t>
            </a:r>
            <a:r>
              <a:rPr lang="en-US" sz="2400" dirty="0"/>
              <a:t> </a:t>
            </a:r>
            <a:r>
              <a:rPr lang="en-US" sz="1600" dirty="0">
                <a:solidFill>
                  <a:schemeClr val="accent2">
                    <a:lumMod val="75000"/>
                  </a:schemeClr>
                </a:solidFill>
                <a:latin typeface="Aharoni" panose="02010803020104030203" pitchFamily="2" charset="-79"/>
                <a:cs typeface="Aharoni" panose="02010803020104030203" pitchFamily="2" charset="-79"/>
              </a:rPr>
              <a:t>the ability to understand ourselves and cope with the challenges life can bring. The ability to acknowledge and share feelings of anger, fear, sadness or stress; hope, love, joy and happiness in a productive </a:t>
            </a:r>
            <a:r>
              <a:rPr lang="en-US" sz="1600" dirty="0" smtClean="0">
                <a:solidFill>
                  <a:schemeClr val="accent2">
                    <a:lumMod val="75000"/>
                  </a:schemeClr>
                </a:solidFill>
                <a:latin typeface="Aharoni" panose="02010803020104030203" pitchFamily="2" charset="-79"/>
                <a:cs typeface="Aharoni" panose="02010803020104030203" pitchFamily="2" charset="-79"/>
              </a:rPr>
              <a:t>manner.</a:t>
            </a:r>
            <a:endParaRPr lang="en-US" sz="1600" dirty="0">
              <a:solidFill>
                <a:schemeClr val="accent2">
                  <a:lumMod val="75000"/>
                </a:schemeClr>
              </a:solidFill>
              <a:latin typeface="Aharoni" panose="02010803020104030203" pitchFamily="2" charset="-79"/>
              <a:cs typeface="Aharoni" panose="02010803020104030203" pitchFamily="2" charset="-79"/>
            </a:endParaRPr>
          </a:p>
        </p:txBody>
      </p:sp>
      <p:sp>
        <p:nvSpPr>
          <p:cNvPr id="13" name="TextBox 12"/>
          <p:cNvSpPr txBox="1"/>
          <p:nvPr/>
        </p:nvSpPr>
        <p:spPr>
          <a:xfrm>
            <a:off x="2743200" y="5105400"/>
            <a:ext cx="6019800" cy="1446550"/>
          </a:xfrm>
          <a:prstGeom prst="rect">
            <a:avLst/>
          </a:prstGeom>
          <a:noFill/>
        </p:spPr>
        <p:txBody>
          <a:bodyPr wrap="square" rtlCol="0">
            <a:spAutoFit/>
          </a:bodyPr>
          <a:lstStyle/>
          <a:p>
            <a:r>
              <a:rPr lang="en-US" sz="2400" dirty="0" smtClean="0">
                <a:solidFill>
                  <a:srgbClr val="F79646">
                    <a:lumMod val="75000"/>
                  </a:srgbClr>
                </a:solidFill>
                <a:latin typeface="Aharoni" panose="02010803020104030203" pitchFamily="2" charset="-79"/>
                <a:cs typeface="Aharoni" panose="02010803020104030203" pitchFamily="2" charset="-79"/>
              </a:rPr>
              <a:t>Intellectual- </a:t>
            </a:r>
            <a:r>
              <a:rPr lang="en-US" sz="1600" dirty="0" smtClean="0">
                <a:solidFill>
                  <a:schemeClr val="accent2">
                    <a:lumMod val="75000"/>
                  </a:schemeClr>
                </a:solidFill>
                <a:latin typeface="Aharoni" panose="02010803020104030203" pitchFamily="2" charset="-79"/>
                <a:cs typeface="Aharoni" panose="02010803020104030203" pitchFamily="2" charset="-79"/>
              </a:rPr>
              <a:t>the </a:t>
            </a:r>
            <a:r>
              <a:rPr lang="en-US" sz="1600" dirty="0">
                <a:solidFill>
                  <a:schemeClr val="accent2">
                    <a:lumMod val="75000"/>
                  </a:schemeClr>
                </a:solidFill>
                <a:latin typeface="Aharoni" panose="02010803020104030203" pitchFamily="2" charset="-79"/>
                <a:cs typeface="Aharoni" panose="02010803020104030203" pitchFamily="2" charset="-79"/>
              </a:rPr>
              <a:t>ability to open our minds to new ideas and experiences that can be applied to personal decisions, group interaction and community betterment. The desire to learn new concepts, improve skills and seek challenges in pursuit of lifelong </a:t>
            </a:r>
            <a:r>
              <a:rPr lang="en-US" sz="1600" dirty="0" smtClean="0">
                <a:solidFill>
                  <a:schemeClr val="accent2">
                    <a:lumMod val="75000"/>
                  </a:schemeClr>
                </a:solidFill>
                <a:latin typeface="Aharoni" panose="02010803020104030203" pitchFamily="2" charset="-79"/>
                <a:cs typeface="Aharoni" panose="02010803020104030203" pitchFamily="2" charset="-79"/>
              </a:rPr>
              <a:t>learning.</a:t>
            </a:r>
            <a:endParaRPr lang="en-US" sz="1600" dirty="0">
              <a:solidFill>
                <a:schemeClr val="accent2">
                  <a:lumMod val="75000"/>
                </a:schemeClr>
              </a:solidFill>
              <a:latin typeface="Aharoni" panose="02010803020104030203" pitchFamily="2" charset="-79"/>
              <a:cs typeface="Aharoni" panose="02010803020104030203" pitchFamily="2" charset="-79"/>
            </a:endParaRPr>
          </a:p>
        </p:txBody>
      </p:sp>
      <p:sp>
        <p:nvSpPr>
          <p:cNvPr id="5" name="TextBox 4"/>
          <p:cNvSpPr txBox="1"/>
          <p:nvPr/>
        </p:nvSpPr>
        <p:spPr>
          <a:xfrm>
            <a:off x="2057400" y="-152400"/>
            <a:ext cx="6934200" cy="1600438"/>
          </a:xfrm>
          <a:prstGeom prst="rect">
            <a:avLst/>
          </a:prstGeom>
          <a:noFill/>
        </p:spPr>
        <p:txBody>
          <a:bodyPr wrap="square" rtlCol="0">
            <a:spAutoFit/>
          </a:bodyPr>
          <a:lstStyle/>
          <a:p>
            <a:r>
              <a:rPr lang="en-US" sz="4000" dirty="0">
                <a:solidFill>
                  <a:srgbClr val="F79646">
                    <a:lumMod val="50000"/>
                  </a:srgbClr>
                </a:solidFill>
                <a:latin typeface="Aharoni" panose="02010803020104030203" pitchFamily="2" charset="-79"/>
                <a:cs typeface="Aharoni" panose="02010803020104030203" pitchFamily="2" charset="-79"/>
              </a:rPr>
              <a:t>The </a:t>
            </a:r>
            <a:r>
              <a:rPr lang="en-US" sz="8000" dirty="0">
                <a:solidFill>
                  <a:srgbClr val="F79646">
                    <a:lumMod val="50000"/>
                  </a:srgbClr>
                </a:solidFill>
                <a:latin typeface="Aharoni" panose="02010803020104030203" pitchFamily="2" charset="-79"/>
                <a:cs typeface="Aharoni" panose="02010803020104030203" pitchFamily="2" charset="-79"/>
              </a:rPr>
              <a:t>7</a:t>
            </a:r>
            <a:r>
              <a:rPr lang="en-US" sz="4000" dirty="0">
                <a:solidFill>
                  <a:srgbClr val="F79646">
                    <a:lumMod val="50000"/>
                  </a:srgbClr>
                </a:solidFill>
                <a:latin typeface="Aharoni" panose="02010803020104030203" pitchFamily="2" charset="-79"/>
                <a:cs typeface="Aharoni" panose="02010803020104030203" pitchFamily="2" charset="-79"/>
              </a:rPr>
              <a:t> Dimensions of Health</a:t>
            </a:r>
          </a:p>
          <a:p>
            <a:endParaRPr lang="en-US" dirty="0"/>
          </a:p>
        </p:txBody>
      </p:sp>
    </p:spTree>
    <p:extLst>
      <p:ext uri="{BB962C8B-B14F-4D97-AF65-F5344CB8AC3E}">
        <p14:creationId xmlns:p14="http://schemas.microsoft.com/office/powerpoint/2010/main" val="397010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09800" y="304800"/>
            <a:ext cx="2971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2133600" y="376535"/>
            <a:ext cx="6629400" cy="461665"/>
          </a:xfrm>
          <a:prstGeom prst="rect">
            <a:avLst/>
          </a:prstGeom>
          <a:noFill/>
        </p:spPr>
        <p:txBody>
          <a:bodyPr wrap="square" rtlCol="0">
            <a:spAutoFit/>
          </a:bodyPr>
          <a:lstStyle/>
          <a:p>
            <a:r>
              <a:rPr lang="en-US" sz="2400" dirty="0" smtClean="0">
                <a:solidFill>
                  <a:srgbClr val="F79646">
                    <a:lumMod val="50000"/>
                  </a:srgbClr>
                </a:solidFill>
                <a:latin typeface="Aharoni" panose="02010803020104030203" pitchFamily="2" charset="-79"/>
                <a:cs typeface="Aharoni" panose="02010803020104030203" pitchFamily="2" charset="-79"/>
              </a:rPr>
              <a:t>Four-Pronged Assessment/Evaluation </a:t>
            </a:r>
            <a:endParaRPr lang="en-US" sz="2400" dirty="0">
              <a:solidFill>
                <a:srgbClr val="F79646">
                  <a:lumMod val="50000"/>
                </a:srgbClr>
              </a:solidFill>
              <a:latin typeface="Aharoni" panose="02010803020104030203" pitchFamily="2" charset="-79"/>
              <a:cs typeface="Aharoni" panose="02010803020104030203" pitchFamily="2" charset="-79"/>
            </a:endParaRPr>
          </a:p>
        </p:txBody>
      </p:sp>
      <p:sp>
        <p:nvSpPr>
          <p:cNvPr id="3" name="Rounded Rectangle 2"/>
          <p:cNvSpPr/>
          <p:nvPr/>
        </p:nvSpPr>
        <p:spPr>
          <a:xfrm>
            <a:off x="3124200" y="990600"/>
            <a:ext cx="2743200" cy="1981200"/>
          </a:xfrm>
          <a:prstGeom prst="roundRect">
            <a:avLst/>
          </a:prstGeom>
          <a:solidFill>
            <a:schemeClr val="bg2">
              <a:lumMod val="9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tx1"/>
                </a:solidFill>
              </a:rPr>
              <a:t>Existing Plans</a:t>
            </a:r>
          </a:p>
          <a:p>
            <a:pPr algn="ctr"/>
            <a:r>
              <a:rPr lang="en-US" sz="2200" b="1" dirty="0" smtClean="0">
                <a:solidFill>
                  <a:schemeClr val="tx1"/>
                </a:solidFill>
              </a:rPr>
              <a:t>evaluation through lens of 7 dimensions of health/wellness</a:t>
            </a:r>
            <a:endParaRPr lang="en-US" sz="2200" b="1" dirty="0">
              <a:solidFill>
                <a:schemeClr val="tx1"/>
              </a:solidFill>
            </a:endParaRPr>
          </a:p>
        </p:txBody>
      </p:sp>
      <p:sp>
        <p:nvSpPr>
          <p:cNvPr id="5" name="Rounded Rectangle 4"/>
          <p:cNvSpPr/>
          <p:nvPr/>
        </p:nvSpPr>
        <p:spPr>
          <a:xfrm>
            <a:off x="5715000" y="1828800"/>
            <a:ext cx="2743200" cy="1981200"/>
          </a:xfrm>
          <a:prstGeom prst="roundRect">
            <a:avLst/>
          </a:prstGeom>
          <a:solidFill>
            <a:schemeClr val="bg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tx1"/>
                </a:solidFill>
              </a:rPr>
              <a:t>Mapping via Census &amp; SCHS data to identify “Hot Spots” </a:t>
            </a:r>
            <a:endParaRPr lang="en-US" sz="2200" b="1" dirty="0">
              <a:solidFill>
                <a:schemeClr val="tx1"/>
              </a:solidFill>
            </a:endParaRPr>
          </a:p>
        </p:txBody>
      </p:sp>
      <p:sp>
        <p:nvSpPr>
          <p:cNvPr id="6" name="Rounded Rectangle 5"/>
          <p:cNvSpPr/>
          <p:nvPr/>
        </p:nvSpPr>
        <p:spPr>
          <a:xfrm>
            <a:off x="4953000" y="3505200"/>
            <a:ext cx="2743200" cy="1981200"/>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tx1"/>
                </a:solidFill>
              </a:rPr>
              <a:t>Policy Evaluation, primary NC context (few sub or zoning ordinances in WNC)</a:t>
            </a:r>
            <a:endParaRPr lang="en-US" sz="2200" b="1" dirty="0">
              <a:solidFill>
                <a:schemeClr val="tx1"/>
              </a:solidFill>
            </a:endParaRPr>
          </a:p>
        </p:txBody>
      </p:sp>
      <p:sp>
        <p:nvSpPr>
          <p:cNvPr id="7" name="Rounded Rectangle 6"/>
          <p:cNvSpPr/>
          <p:nvPr/>
        </p:nvSpPr>
        <p:spPr>
          <a:xfrm>
            <a:off x="2286000" y="2819400"/>
            <a:ext cx="2743200" cy="1981200"/>
          </a:xfrm>
          <a:prstGeom prst="round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tx1"/>
                </a:solidFill>
              </a:rPr>
              <a:t>Budget/finance analysis via Financial Reports (CAFRs), budget</a:t>
            </a:r>
            <a:endParaRPr lang="en-US" sz="2200" b="1" dirty="0">
              <a:solidFill>
                <a:schemeClr val="tx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4543446"/>
            <a:ext cx="1676400" cy="2241323"/>
          </a:xfrm>
          <a:prstGeom prst="rect">
            <a:avLst/>
          </a:prstGeom>
        </p:spPr>
      </p:pic>
    </p:spTree>
    <p:extLst>
      <p:ext uri="{BB962C8B-B14F-4D97-AF65-F5344CB8AC3E}">
        <p14:creationId xmlns:p14="http://schemas.microsoft.com/office/powerpoint/2010/main" val="313335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09800" y="304800"/>
            <a:ext cx="2971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Content Placeholder 2"/>
          <p:cNvSpPr txBox="1">
            <a:spLocks/>
          </p:cNvSpPr>
          <p:nvPr/>
        </p:nvSpPr>
        <p:spPr>
          <a:xfrm>
            <a:off x="1905000" y="1371600"/>
            <a:ext cx="7543800" cy="4525963"/>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Wingdings" panose="05000000000000000000" pitchFamily="2" charset="2"/>
              <a:buChar char="§"/>
            </a:pPr>
            <a:r>
              <a:rPr lang="en-US" sz="2800" dirty="0" smtClean="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Total Population</a:t>
            </a:r>
          </a:p>
          <a:p>
            <a:pPr marL="457200" indent="-457200" algn="l">
              <a:buFont typeface="Wingdings" panose="05000000000000000000" pitchFamily="2" charset="2"/>
              <a:buChar char="§"/>
            </a:pPr>
            <a:r>
              <a:rPr lang="en-US" sz="2800" dirty="0" smtClean="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Population Density</a:t>
            </a:r>
          </a:p>
          <a:p>
            <a:pPr marL="457200" indent="-457200" algn="l">
              <a:buFont typeface="Wingdings" panose="05000000000000000000" pitchFamily="2" charset="2"/>
              <a:buChar char="§"/>
            </a:pPr>
            <a:r>
              <a:rPr lang="en-US" sz="2800" dirty="0" smtClean="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 African American Population </a:t>
            </a:r>
          </a:p>
          <a:p>
            <a:pPr marL="457200" indent="-457200" algn="l">
              <a:buFont typeface="Wingdings" panose="05000000000000000000" pitchFamily="2" charset="2"/>
              <a:buChar char="§"/>
            </a:pPr>
            <a:r>
              <a:rPr lang="en-US" sz="2800" dirty="0" smtClean="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 Hispanic Population</a:t>
            </a:r>
          </a:p>
          <a:p>
            <a:pPr marL="457200" indent="-457200" algn="l">
              <a:buFont typeface="Wingdings" panose="05000000000000000000" pitchFamily="2" charset="2"/>
              <a:buChar char="§"/>
            </a:pPr>
            <a:r>
              <a:rPr lang="en-US" sz="2800" dirty="0" smtClean="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 Below Poverty</a:t>
            </a:r>
          </a:p>
          <a:p>
            <a:pPr marL="457200" indent="-457200" algn="l">
              <a:buFont typeface="Wingdings" panose="05000000000000000000" pitchFamily="2" charset="2"/>
              <a:buChar char="§"/>
            </a:pPr>
            <a:r>
              <a:rPr lang="en-US" sz="2800" dirty="0" smtClean="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 High School Graduation</a:t>
            </a:r>
          </a:p>
          <a:p>
            <a:pPr marL="457200" indent="-457200" algn="l">
              <a:buFont typeface="Wingdings" panose="05000000000000000000" pitchFamily="2" charset="2"/>
              <a:buChar char="§"/>
            </a:pPr>
            <a:r>
              <a:rPr lang="en-US" sz="2800" dirty="0" smtClean="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 Population Spending &gt;30% on Housing</a:t>
            </a:r>
          </a:p>
          <a:p>
            <a:pPr marL="457200" indent="-457200" algn="l">
              <a:buFont typeface="Wingdings" panose="05000000000000000000" pitchFamily="2" charset="2"/>
              <a:buChar char="§"/>
            </a:pPr>
            <a:r>
              <a:rPr lang="en-US" sz="2800" dirty="0" smtClean="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 of Household on Food Stamps</a:t>
            </a:r>
          </a:p>
          <a:p>
            <a:endParaRPr lang="en-US" dirty="0"/>
          </a:p>
        </p:txBody>
      </p:sp>
      <p:sp>
        <p:nvSpPr>
          <p:cNvPr id="9" name="Title 1"/>
          <p:cNvSpPr txBox="1">
            <a:spLocks/>
          </p:cNvSpPr>
          <p:nvPr/>
        </p:nvSpPr>
        <p:spPr>
          <a:xfrm>
            <a:off x="905494"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Demographic Data</a:t>
            </a:r>
            <a:endParaRPr lang="en-US" dirty="0"/>
          </a:p>
        </p:txBody>
      </p:sp>
    </p:spTree>
    <p:extLst>
      <p:ext uri="{BB962C8B-B14F-4D97-AF65-F5344CB8AC3E}">
        <p14:creationId xmlns:p14="http://schemas.microsoft.com/office/powerpoint/2010/main" val="24708602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09800" y="304800"/>
            <a:ext cx="2971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txBox="1">
            <a:spLocks/>
          </p:cNvSpPr>
          <p:nvPr/>
        </p:nvSpPr>
        <p:spPr>
          <a:xfrm>
            <a:off x="1905000" y="1447800"/>
            <a:ext cx="7315200"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spcAft>
                <a:spcPts val="600"/>
              </a:spcAft>
              <a:buFont typeface="Wingdings" panose="05000000000000000000" pitchFamily="2" charset="2"/>
              <a:buChar char="§"/>
            </a:pPr>
            <a:r>
              <a:rPr lang="en-US" sz="2800" dirty="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Health Care Workers</a:t>
            </a:r>
          </a:p>
          <a:p>
            <a:pPr marL="457200" indent="-457200" algn="l">
              <a:spcAft>
                <a:spcPts val="600"/>
              </a:spcAft>
              <a:buFont typeface="Wingdings" panose="05000000000000000000" pitchFamily="2" charset="2"/>
              <a:buChar char="§"/>
            </a:pPr>
            <a:r>
              <a:rPr lang="en-US" sz="2800" dirty="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 of Population w/Low Access to Grocery Stores</a:t>
            </a:r>
          </a:p>
          <a:p>
            <a:pPr marL="457200" indent="-457200" algn="l">
              <a:spcAft>
                <a:spcPts val="600"/>
              </a:spcAft>
              <a:buFont typeface="Wingdings" panose="05000000000000000000" pitchFamily="2" charset="2"/>
              <a:buChar char="§"/>
            </a:pPr>
            <a:r>
              <a:rPr lang="en-US" sz="2800" dirty="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Heart Disease Mortality Rate </a:t>
            </a:r>
            <a:r>
              <a:rPr lang="en-US" sz="2800" dirty="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 </a:t>
            </a:r>
            <a:r>
              <a:rPr lang="en-US" sz="2800" dirty="0" smtClean="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          per </a:t>
            </a:r>
            <a:r>
              <a:rPr lang="en-US" sz="2800" dirty="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100K </a:t>
            </a:r>
            <a:r>
              <a:rPr lang="en-US" sz="2800" dirty="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People</a:t>
            </a:r>
          </a:p>
          <a:p>
            <a:pPr marL="457200" indent="-457200" algn="l">
              <a:spcAft>
                <a:spcPts val="600"/>
              </a:spcAft>
              <a:buFont typeface="Wingdings" panose="05000000000000000000" pitchFamily="2" charset="2"/>
              <a:buChar char="§"/>
            </a:pPr>
            <a:r>
              <a:rPr lang="en-US" sz="2800" dirty="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Stroke Mortality Rate per </a:t>
            </a:r>
            <a:r>
              <a:rPr lang="en-US" sz="2800" dirty="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100K </a:t>
            </a:r>
            <a:r>
              <a:rPr lang="en-US" sz="2800" dirty="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People</a:t>
            </a:r>
          </a:p>
          <a:p>
            <a:pPr marL="457200" indent="-457200" algn="l">
              <a:spcAft>
                <a:spcPts val="600"/>
              </a:spcAft>
              <a:buFont typeface="Wingdings" panose="05000000000000000000" pitchFamily="2" charset="2"/>
              <a:buChar char="§"/>
            </a:pPr>
            <a:r>
              <a:rPr lang="en-US" sz="2800" dirty="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Cancer Rates per </a:t>
            </a:r>
            <a:r>
              <a:rPr lang="en-US" sz="2800" dirty="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100K </a:t>
            </a:r>
            <a:r>
              <a:rPr lang="en-US" sz="2800" dirty="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People</a:t>
            </a:r>
          </a:p>
        </p:txBody>
      </p:sp>
      <p:sp>
        <p:nvSpPr>
          <p:cNvPr id="5" name="Title 1"/>
          <p:cNvSpPr txBox="1">
            <a:spLocks/>
          </p:cNvSpPr>
          <p:nvPr/>
        </p:nvSpPr>
        <p:spPr>
          <a:xfrm>
            <a:off x="838200"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Health Considerations</a:t>
            </a:r>
            <a:endParaRPr lang="en-US" dirty="0"/>
          </a:p>
        </p:txBody>
      </p:sp>
    </p:spTree>
    <p:extLst>
      <p:ext uri="{BB962C8B-B14F-4D97-AF65-F5344CB8AC3E}">
        <p14:creationId xmlns:p14="http://schemas.microsoft.com/office/powerpoint/2010/main" val="39732392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09800" y="1447800"/>
            <a:ext cx="6248400" cy="4832092"/>
          </a:xfrm>
          <a:prstGeom prst="rect">
            <a:avLst/>
          </a:prstGeom>
          <a:noFill/>
        </p:spPr>
        <p:txBody>
          <a:bodyPr wrap="square" rtlCol="0">
            <a:spAutoFit/>
          </a:bodyPr>
          <a:lstStyle/>
          <a:p>
            <a:pPr marL="76200">
              <a:buClr>
                <a:prstClr val="black"/>
              </a:buClr>
              <a:buSzPct val="166666"/>
            </a:pPr>
            <a:r>
              <a:rPr lang="en-US" sz="2800" b="1" dirty="0" smtClean="0">
                <a:solidFill>
                  <a:prstClr val="black"/>
                </a:solidFill>
                <a:ea typeface="Calibri"/>
                <a:cs typeface="Calibri"/>
                <a:sym typeface="Calibri"/>
              </a:rPr>
              <a:t>Presenters:</a:t>
            </a:r>
          </a:p>
          <a:p>
            <a:pPr marL="76200">
              <a:buClr>
                <a:prstClr val="black"/>
              </a:buClr>
              <a:buSzPct val="166666"/>
            </a:pPr>
            <a:endParaRPr lang="en-US" sz="1600" dirty="0">
              <a:solidFill>
                <a:prstClr val="black"/>
              </a:solidFill>
            </a:endParaRPr>
          </a:p>
          <a:p>
            <a:pPr marL="76200">
              <a:buClr>
                <a:prstClr val="black"/>
              </a:buClr>
              <a:buSzPct val="166666"/>
            </a:pPr>
            <a:r>
              <a:rPr lang="en-US" sz="2400" dirty="0" smtClean="0">
                <a:solidFill>
                  <a:prstClr val="black"/>
                </a:solidFill>
                <a:ea typeface="Calibri"/>
                <a:cs typeface="Calibri"/>
                <a:sym typeface="Calibri"/>
              </a:rPr>
              <a:t>Sarah Tennyson, MPH</a:t>
            </a:r>
          </a:p>
          <a:p>
            <a:pPr marL="76200">
              <a:buClr>
                <a:prstClr val="black"/>
              </a:buClr>
              <a:buSzPct val="166666"/>
            </a:pPr>
            <a:r>
              <a:rPr lang="en-US" sz="2400" dirty="0" smtClean="0">
                <a:solidFill>
                  <a:prstClr val="black"/>
                </a:solidFill>
                <a:ea typeface="Calibri"/>
                <a:cs typeface="Calibri"/>
                <a:sym typeface="Calibri"/>
              </a:rPr>
              <a:t>Regional Coordinator</a:t>
            </a:r>
          </a:p>
          <a:p>
            <a:pPr marL="76200">
              <a:buClr>
                <a:prstClr val="black"/>
              </a:buClr>
              <a:buSzPct val="166666"/>
            </a:pPr>
            <a:r>
              <a:rPr lang="en-US" sz="2400" dirty="0" smtClean="0">
                <a:solidFill>
                  <a:prstClr val="black"/>
                </a:solidFill>
                <a:ea typeface="Calibri"/>
                <a:cs typeface="Calibri"/>
                <a:sym typeface="Calibri"/>
              </a:rPr>
              <a:t>MountainWise Partnership</a:t>
            </a:r>
          </a:p>
          <a:p>
            <a:pPr marL="76200">
              <a:buClr>
                <a:prstClr val="black"/>
              </a:buClr>
              <a:buSzPct val="166666"/>
            </a:pPr>
            <a:endParaRPr lang="en-US" sz="2400" dirty="0">
              <a:solidFill>
                <a:prstClr val="black"/>
              </a:solidFill>
              <a:ea typeface="Calibri"/>
              <a:cs typeface="Calibri"/>
              <a:sym typeface="Calibri"/>
            </a:endParaRPr>
          </a:p>
          <a:p>
            <a:pPr marL="76200">
              <a:buClr>
                <a:prstClr val="black"/>
              </a:buClr>
              <a:buSzPct val="166666"/>
            </a:pPr>
            <a:r>
              <a:rPr lang="en-US" sz="2400" dirty="0" smtClean="0">
                <a:solidFill>
                  <a:prstClr val="black"/>
                </a:solidFill>
                <a:ea typeface="Calibri"/>
                <a:cs typeface="Calibri"/>
                <a:sym typeface="Calibri"/>
              </a:rPr>
              <a:t>Don </a:t>
            </a:r>
            <a:r>
              <a:rPr lang="en-US" sz="2400" dirty="0" err="1" smtClean="0">
                <a:solidFill>
                  <a:prstClr val="black"/>
                </a:solidFill>
                <a:ea typeface="Calibri"/>
                <a:cs typeface="Calibri"/>
                <a:sym typeface="Calibri"/>
              </a:rPr>
              <a:t>Kostelec</a:t>
            </a:r>
            <a:r>
              <a:rPr lang="en-US" sz="2400" dirty="0" smtClean="0">
                <a:solidFill>
                  <a:prstClr val="black"/>
                </a:solidFill>
                <a:ea typeface="Calibri"/>
                <a:cs typeface="Calibri"/>
                <a:sym typeface="Calibri"/>
              </a:rPr>
              <a:t>, AICP</a:t>
            </a:r>
          </a:p>
          <a:p>
            <a:pPr marL="76200">
              <a:buClr>
                <a:prstClr val="black"/>
              </a:buClr>
              <a:buSzPct val="166666"/>
            </a:pPr>
            <a:r>
              <a:rPr lang="en-US" sz="2400" dirty="0" smtClean="0">
                <a:solidFill>
                  <a:prstClr val="black"/>
                </a:solidFill>
                <a:ea typeface="Calibri"/>
                <a:cs typeface="Calibri"/>
                <a:sym typeface="Calibri"/>
              </a:rPr>
              <a:t>Principal</a:t>
            </a:r>
          </a:p>
          <a:p>
            <a:pPr marL="76200">
              <a:buClr>
                <a:prstClr val="black"/>
              </a:buClr>
              <a:buSzPct val="166666"/>
            </a:pPr>
            <a:r>
              <a:rPr lang="en-US" sz="2400" dirty="0" err="1" smtClean="0">
                <a:solidFill>
                  <a:prstClr val="black"/>
                </a:solidFill>
                <a:ea typeface="Calibri"/>
                <a:cs typeface="Calibri"/>
                <a:sym typeface="Calibri"/>
              </a:rPr>
              <a:t>Kostelec</a:t>
            </a:r>
            <a:r>
              <a:rPr lang="en-US" sz="2400" dirty="0" smtClean="0">
                <a:solidFill>
                  <a:prstClr val="black"/>
                </a:solidFill>
                <a:ea typeface="Calibri"/>
                <a:cs typeface="Calibri"/>
                <a:sym typeface="Calibri"/>
              </a:rPr>
              <a:t> Planning</a:t>
            </a:r>
          </a:p>
          <a:p>
            <a:pPr marL="76200">
              <a:buClr>
                <a:prstClr val="black"/>
              </a:buClr>
              <a:buSzPct val="166666"/>
            </a:pPr>
            <a:endParaRPr lang="en-US" sz="2400" dirty="0">
              <a:solidFill>
                <a:prstClr val="black"/>
              </a:solidFill>
              <a:ea typeface="Calibri"/>
              <a:cs typeface="Calibri"/>
              <a:sym typeface="Calibri"/>
            </a:endParaRPr>
          </a:p>
          <a:p>
            <a:pPr marL="76200">
              <a:buClr>
                <a:prstClr val="black"/>
              </a:buClr>
              <a:buSzPct val="166666"/>
            </a:pPr>
            <a:r>
              <a:rPr lang="en-US" sz="2400" dirty="0" smtClean="0">
                <a:solidFill>
                  <a:prstClr val="black"/>
                </a:solidFill>
                <a:ea typeface="Calibri"/>
                <a:cs typeface="Calibri"/>
                <a:sym typeface="Calibri"/>
              </a:rPr>
              <a:t>Chris Danley, </a:t>
            </a:r>
            <a:endParaRPr lang="en-US" sz="2400" dirty="0">
              <a:solidFill>
                <a:prstClr val="black"/>
              </a:solidFill>
              <a:ea typeface="Calibri"/>
              <a:cs typeface="Calibri"/>
              <a:sym typeface="Calibri"/>
            </a:endParaRPr>
          </a:p>
          <a:p>
            <a:pPr marL="76200">
              <a:buClr>
                <a:prstClr val="black"/>
              </a:buClr>
              <a:buSzPct val="166666"/>
            </a:pPr>
            <a:r>
              <a:rPr lang="en-US" sz="2400" dirty="0" smtClean="0">
                <a:solidFill>
                  <a:prstClr val="black"/>
                </a:solidFill>
                <a:ea typeface="Calibri"/>
                <a:cs typeface="Calibri"/>
                <a:sym typeface="Calibri"/>
              </a:rPr>
              <a:t>Principal</a:t>
            </a:r>
            <a:endParaRPr lang="en-US" sz="2400" dirty="0" smtClean="0">
              <a:solidFill>
                <a:prstClr val="black"/>
              </a:solidFill>
              <a:ea typeface="Calibri"/>
              <a:cs typeface="Calibri"/>
              <a:sym typeface="Calibri"/>
            </a:endParaRPr>
          </a:p>
          <a:p>
            <a:pPr marL="76200">
              <a:buClr>
                <a:prstClr val="black"/>
              </a:buClr>
              <a:buSzPct val="166666"/>
            </a:pPr>
            <a:r>
              <a:rPr lang="en-US" sz="2400" dirty="0" smtClean="0">
                <a:solidFill>
                  <a:prstClr val="black"/>
                </a:solidFill>
                <a:ea typeface="Calibri"/>
                <a:cs typeface="Calibri"/>
                <a:sym typeface="Calibri"/>
              </a:rPr>
              <a:t>Vitruvian Planning</a:t>
            </a:r>
            <a:endParaRPr lang="en-US" sz="2400" dirty="0">
              <a:solidFill>
                <a:prstClr val="black"/>
              </a:solidFill>
              <a:ea typeface="Calibri"/>
              <a:cs typeface="Calibri"/>
              <a:sym typeface="Calibri"/>
            </a:endParaRPr>
          </a:p>
        </p:txBody>
      </p:sp>
    </p:spTree>
    <p:extLst>
      <p:ext uri="{BB962C8B-B14F-4D97-AF65-F5344CB8AC3E}">
        <p14:creationId xmlns:p14="http://schemas.microsoft.com/office/powerpoint/2010/main" val="15806740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09800" y="304800"/>
            <a:ext cx="2971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txBox="1">
            <a:spLocks/>
          </p:cNvSpPr>
          <p:nvPr/>
        </p:nvSpPr>
        <p:spPr>
          <a:xfrm>
            <a:off x="2133600" y="1447800"/>
            <a:ext cx="6477000"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spcAft>
                <a:spcPts val="600"/>
              </a:spcAft>
              <a:buFont typeface="Wingdings" panose="05000000000000000000" pitchFamily="2" charset="2"/>
              <a:buChar char="§"/>
            </a:pPr>
            <a:r>
              <a:rPr lang="en-US" sz="2800" dirty="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Land Use</a:t>
            </a:r>
          </a:p>
          <a:p>
            <a:pPr marL="457200" indent="-457200" algn="l">
              <a:spcAft>
                <a:spcPts val="600"/>
              </a:spcAft>
              <a:buFont typeface="Wingdings" panose="05000000000000000000" pitchFamily="2" charset="2"/>
              <a:buChar char="§"/>
            </a:pPr>
            <a:r>
              <a:rPr lang="en-US" sz="2800" dirty="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Transportation</a:t>
            </a:r>
          </a:p>
          <a:p>
            <a:pPr marL="457200" indent="-457200" algn="l">
              <a:spcAft>
                <a:spcPts val="600"/>
              </a:spcAft>
              <a:buFont typeface="Wingdings" panose="05000000000000000000" pitchFamily="2" charset="2"/>
              <a:buChar char="§"/>
            </a:pPr>
            <a:r>
              <a:rPr lang="en-US" sz="2800" dirty="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Economic Development</a:t>
            </a:r>
          </a:p>
          <a:p>
            <a:pPr marL="457200" indent="-457200" algn="l">
              <a:spcAft>
                <a:spcPts val="600"/>
              </a:spcAft>
              <a:buFont typeface="Wingdings" panose="05000000000000000000" pitchFamily="2" charset="2"/>
              <a:buChar char="§"/>
            </a:pPr>
            <a:r>
              <a:rPr lang="en-US" sz="2800" dirty="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Environment, Health and Culture</a:t>
            </a:r>
          </a:p>
          <a:p>
            <a:pPr marL="457200" indent="-457200" algn="l">
              <a:spcAft>
                <a:spcPts val="600"/>
              </a:spcAft>
              <a:buFont typeface="Wingdings" panose="05000000000000000000" pitchFamily="2" charset="2"/>
              <a:buChar char="§"/>
            </a:pPr>
            <a:r>
              <a:rPr lang="en-US" sz="2800" dirty="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Schools</a:t>
            </a:r>
          </a:p>
          <a:p>
            <a:pPr marL="457200" indent="-457200" algn="l">
              <a:spcAft>
                <a:spcPts val="600"/>
              </a:spcAft>
              <a:buFont typeface="Wingdings" panose="05000000000000000000" pitchFamily="2" charset="2"/>
              <a:buChar char="§"/>
            </a:pPr>
            <a:r>
              <a:rPr lang="en-US" sz="2800" dirty="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rPr>
              <a:t>Open Space, Recreation</a:t>
            </a:r>
            <a:endParaRPr lang="en-US" sz="2800" dirty="0">
              <a:solidFill>
                <a:schemeClr val="tx2">
                  <a:lumMod val="50000"/>
                </a:schemeClr>
              </a:solidFill>
              <a:latin typeface="Meiryo" panose="020B0604030504040204" pitchFamily="34" charset="-128"/>
              <a:ea typeface="Meiryo" panose="020B0604030504040204" pitchFamily="34" charset="-128"/>
              <a:cs typeface="Meiryo" panose="020B0604030504040204" pitchFamily="34" charset="-128"/>
            </a:endParaRPr>
          </a:p>
        </p:txBody>
      </p:sp>
      <p:sp>
        <p:nvSpPr>
          <p:cNvPr id="5" name="Title 1"/>
          <p:cNvSpPr txBox="1">
            <a:spLocks/>
          </p:cNvSpPr>
          <p:nvPr/>
        </p:nvSpPr>
        <p:spPr>
          <a:xfrm>
            <a:off x="881743"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Comprehensive Plans</a:t>
            </a:r>
            <a:endParaRPr lang="en-US" dirty="0"/>
          </a:p>
        </p:txBody>
      </p:sp>
    </p:spTree>
    <p:extLst>
      <p:ext uri="{BB962C8B-B14F-4D97-AF65-F5344CB8AC3E}">
        <p14:creationId xmlns:p14="http://schemas.microsoft.com/office/powerpoint/2010/main" val="10398597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09800" y="304800"/>
            <a:ext cx="2971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219200"/>
            <a:ext cx="3336076" cy="4291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286000"/>
            <a:ext cx="3363100" cy="431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1828800" y="228600"/>
            <a:ext cx="7162800" cy="960438"/>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Community Health Assessments</a:t>
            </a:r>
            <a:endParaRPr lang="en-US" dirty="0"/>
          </a:p>
        </p:txBody>
      </p:sp>
    </p:spTree>
    <p:extLst>
      <p:ext uri="{BB962C8B-B14F-4D97-AF65-F5344CB8AC3E}">
        <p14:creationId xmlns:p14="http://schemas.microsoft.com/office/powerpoint/2010/main" val="6357261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09800" y="304800"/>
            <a:ext cx="2971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447800"/>
            <a:ext cx="3500599" cy="449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209800"/>
            <a:ext cx="3144607" cy="4038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1371600" y="7620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Community Health Implementation</a:t>
            </a:r>
            <a:endParaRPr lang="en-US" sz="3600" dirty="0"/>
          </a:p>
        </p:txBody>
      </p:sp>
    </p:spTree>
    <p:extLst>
      <p:ext uri="{BB962C8B-B14F-4D97-AF65-F5344CB8AC3E}">
        <p14:creationId xmlns:p14="http://schemas.microsoft.com/office/powerpoint/2010/main" val="38363895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09800" y="304800"/>
            <a:ext cx="2971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74" t="1828" r="3259" b="1933"/>
          <a:stretch/>
        </p:blipFill>
        <p:spPr bwMode="auto">
          <a:xfrm>
            <a:off x="2057400" y="1371600"/>
            <a:ext cx="3352800" cy="38056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133600"/>
            <a:ext cx="3278888" cy="4191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1905000" y="152400"/>
            <a:ext cx="6629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mtClean="0"/>
              <a:t>Surveys</a:t>
            </a:r>
            <a:endParaRPr lang="en-US" dirty="0"/>
          </a:p>
        </p:txBody>
      </p:sp>
    </p:spTree>
    <p:extLst>
      <p:ext uri="{BB962C8B-B14F-4D97-AF65-F5344CB8AC3E}">
        <p14:creationId xmlns:p14="http://schemas.microsoft.com/office/powerpoint/2010/main" val="8998412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133600" y="304800"/>
            <a:ext cx="3276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4364" y="87086"/>
            <a:ext cx="5482836" cy="6161314"/>
          </a:xfrm>
          <a:prstGeom prst="rect">
            <a:avLst/>
          </a:prstGeom>
        </p:spPr>
      </p:pic>
    </p:spTree>
    <p:extLst>
      <p:ext uri="{BB962C8B-B14F-4D97-AF65-F5344CB8AC3E}">
        <p14:creationId xmlns:p14="http://schemas.microsoft.com/office/powerpoint/2010/main" val="19779666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show="0">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E3E8DB"/>
                </a:solidFill>
                <a:effectLst>
                  <a:outerShdw blurRad="38100" dist="38100" dir="2700000" algn="tl">
                    <a:srgbClr val="000000">
                      <a:alpha val="43137"/>
                    </a:srgbClr>
                  </a:outerShdw>
                </a:effectLst>
              </a:rPr>
              <a:t>North Carolina General Statutes</a:t>
            </a:r>
            <a:endParaRPr lang="en-US" dirty="0">
              <a:solidFill>
                <a:srgbClr val="E3E8DB"/>
              </a:solidFill>
            </a:endParaRPr>
          </a:p>
        </p:txBody>
      </p:sp>
      <p:sp>
        <p:nvSpPr>
          <p:cNvPr id="3" name="Content Placeholder 2"/>
          <p:cNvSpPr>
            <a:spLocks noGrp="1"/>
          </p:cNvSpPr>
          <p:nvPr>
            <p:ph idx="1"/>
          </p:nvPr>
        </p:nvSpPr>
        <p:spPr/>
        <p:txBody>
          <a:bodyPr>
            <a:normAutofit fontScale="77500" lnSpcReduction="20000"/>
          </a:bodyPr>
          <a:lstStyle/>
          <a:p>
            <a:pPr marL="0" indent="0">
              <a:buNone/>
            </a:pPr>
            <a:r>
              <a:rPr lang="en-US" b="1" u="sng" dirty="0">
                <a:solidFill>
                  <a:schemeClr val="bg1"/>
                </a:solidFill>
              </a:rPr>
              <a:t>Chapter 160A. Cities and Towns. </a:t>
            </a:r>
          </a:p>
          <a:p>
            <a:pPr marL="0" indent="0">
              <a:buNone/>
            </a:pPr>
            <a:r>
              <a:rPr lang="en-US" dirty="0">
                <a:solidFill>
                  <a:schemeClr val="bg1"/>
                </a:solidFill>
              </a:rPr>
              <a:t>Part 2. Subdivision Regulation.</a:t>
            </a:r>
            <a:endParaRPr lang="en-US" b="1" dirty="0">
              <a:solidFill>
                <a:schemeClr val="bg1"/>
              </a:solidFill>
            </a:endParaRPr>
          </a:p>
          <a:p>
            <a:pPr marL="0" indent="0">
              <a:buNone/>
            </a:pPr>
            <a:r>
              <a:rPr lang="en-US" b="1" dirty="0">
                <a:solidFill>
                  <a:schemeClr val="bg1"/>
                </a:solidFill>
              </a:rPr>
              <a:t>§ 160A‑372.  Contents and requirements of ordinance.</a:t>
            </a:r>
          </a:p>
          <a:p>
            <a:pPr marL="0" indent="0">
              <a:buNone/>
            </a:pPr>
            <a:r>
              <a:rPr lang="en-US" dirty="0">
                <a:solidFill>
                  <a:schemeClr val="bg1"/>
                </a:solidFill>
              </a:rPr>
              <a:t>(a) </a:t>
            </a:r>
            <a:r>
              <a:rPr lang="en-US" dirty="0" smtClean="0">
                <a:solidFill>
                  <a:schemeClr val="bg1"/>
                </a:solidFill>
              </a:rPr>
              <a:t>A </a:t>
            </a:r>
            <a:r>
              <a:rPr lang="en-US" dirty="0">
                <a:solidFill>
                  <a:schemeClr val="bg1"/>
                </a:solidFill>
              </a:rPr>
              <a:t>subdivision control ordinance may provide for the orderly growth and development of the city; for the coordination of transportation networks and utilities within proposed subdivisions with existing or planned streets and highways and with other public facilities; … and rights‑of‑way or easements for street and utility purposes including the dedication of rights‑of‑way … </a:t>
            </a:r>
            <a:r>
              <a:rPr lang="en-US" dirty="0">
                <a:solidFill>
                  <a:srgbClr val="FFFF00"/>
                </a:solidFill>
              </a:rPr>
              <a:t>and for </a:t>
            </a:r>
            <a:r>
              <a:rPr lang="en-US" u="sng" dirty="0">
                <a:solidFill>
                  <a:srgbClr val="FFFF00"/>
                </a:solidFill>
              </a:rPr>
              <a:t>the distribution of population and traffic </a:t>
            </a:r>
            <a:r>
              <a:rPr lang="en-US" dirty="0">
                <a:solidFill>
                  <a:schemeClr val="bg1"/>
                </a:solidFill>
              </a:rPr>
              <a:t>in a manner that will avoid congestion and overcrowding and </a:t>
            </a:r>
            <a:r>
              <a:rPr lang="en-US" u="sng" dirty="0">
                <a:solidFill>
                  <a:srgbClr val="FFFF00"/>
                </a:solidFill>
              </a:rPr>
              <a:t>will create conditions that substantially promote public health, safety, and the general welfare</a:t>
            </a:r>
            <a:r>
              <a:rPr lang="en-US" dirty="0">
                <a:solidFill>
                  <a:srgbClr val="FFFF00"/>
                </a:solidFill>
              </a:rPr>
              <a:t>.</a:t>
            </a:r>
          </a:p>
          <a:p>
            <a:endParaRPr lang="en-US" dirty="0"/>
          </a:p>
        </p:txBody>
      </p:sp>
    </p:spTree>
    <p:extLst>
      <p:ext uri="{BB962C8B-B14F-4D97-AF65-F5344CB8AC3E}">
        <p14:creationId xmlns:p14="http://schemas.microsoft.com/office/powerpoint/2010/main" val="15049802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show="0">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E3E8DB"/>
                </a:solidFill>
                <a:effectLst>
                  <a:outerShdw blurRad="38100" dist="38100" dir="2700000" algn="tl">
                    <a:srgbClr val="000000">
                      <a:alpha val="43137"/>
                    </a:srgbClr>
                  </a:outerShdw>
                </a:effectLst>
              </a:rPr>
              <a:t>North Carolina General Statutes</a:t>
            </a:r>
            <a:endParaRPr lang="en-US" dirty="0">
              <a:solidFill>
                <a:srgbClr val="E3E8DB"/>
              </a:solidFill>
            </a:endParaRPr>
          </a:p>
        </p:txBody>
      </p:sp>
      <p:sp>
        <p:nvSpPr>
          <p:cNvPr id="3" name="Content Placeholder 2"/>
          <p:cNvSpPr>
            <a:spLocks noGrp="1"/>
          </p:cNvSpPr>
          <p:nvPr>
            <p:ph idx="1"/>
          </p:nvPr>
        </p:nvSpPr>
        <p:spPr/>
        <p:txBody>
          <a:bodyPr>
            <a:normAutofit/>
          </a:bodyPr>
          <a:lstStyle/>
          <a:p>
            <a:pPr marL="0" indent="0">
              <a:buNone/>
            </a:pPr>
            <a:r>
              <a:rPr lang="en-US" sz="2500" b="1" dirty="0">
                <a:solidFill>
                  <a:schemeClr val="bg1"/>
                </a:solidFill>
              </a:rPr>
              <a:t>§ 160A‑383.  Purposes in view.</a:t>
            </a:r>
          </a:p>
          <a:p>
            <a:pPr marL="0" indent="0">
              <a:buNone/>
            </a:pPr>
            <a:r>
              <a:rPr lang="en-US" sz="2500" dirty="0" smtClean="0">
                <a:solidFill>
                  <a:schemeClr val="bg1"/>
                </a:solidFill>
              </a:rPr>
              <a:t>Zoning </a:t>
            </a:r>
            <a:r>
              <a:rPr lang="en-US" sz="2500" dirty="0">
                <a:solidFill>
                  <a:schemeClr val="bg1"/>
                </a:solidFill>
              </a:rPr>
              <a:t>regulations </a:t>
            </a:r>
            <a:r>
              <a:rPr lang="en-US" sz="2500" dirty="0">
                <a:solidFill>
                  <a:srgbClr val="FFFF00"/>
                </a:solidFill>
              </a:rPr>
              <a:t>shall </a:t>
            </a:r>
            <a:r>
              <a:rPr lang="en-US" sz="2500" dirty="0">
                <a:solidFill>
                  <a:schemeClr val="bg1"/>
                </a:solidFill>
              </a:rPr>
              <a:t>be designed to </a:t>
            </a:r>
            <a:r>
              <a:rPr lang="en-US" sz="2500" dirty="0">
                <a:solidFill>
                  <a:srgbClr val="FFFF00"/>
                </a:solidFill>
              </a:rPr>
              <a:t>promote the public health, safety, and general welfare</a:t>
            </a:r>
            <a:r>
              <a:rPr lang="en-US" sz="2500" dirty="0">
                <a:solidFill>
                  <a:schemeClr val="bg1"/>
                </a:solidFill>
              </a:rPr>
              <a:t>. To that end, the regulations may address, among other things, the following public purposes: to provide adequate light and air; to prevent the overcrowding of land; to avoid undue concentration of population; to lessen congestion in the streets; to secure safety from fire, panic, and dangers; and to facilitate the efficient and adequate provision of transportation, water, sewerage, schools, parks, and other public requirements.</a:t>
            </a:r>
          </a:p>
        </p:txBody>
      </p:sp>
    </p:spTree>
    <p:extLst>
      <p:ext uri="{BB962C8B-B14F-4D97-AF65-F5344CB8AC3E}">
        <p14:creationId xmlns:p14="http://schemas.microsoft.com/office/powerpoint/2010/main" val="40627943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09800" y="304800"/>
            <a:ext cx="2971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itle 1"/>
          <p:cNvSpPr txBox="1">
            <a:spLocks/>
          </p:cNvSpPr>
          <p:nvPr/>
        </p:nvSpPr>
        <p:spPr>
          <a:xfrm>
            <a:off x="1905000" y="2286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a:t>Park, Transportation, Sub Area Plans</a:t>
            </a:r>
            <a:endParaRPr lang="en-US" sz="36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861" y="1066800"/>
            <a:ext cx="4298539" cy="3133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886200"/>
            <a:ext cx="3673098"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19767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09800" y="304800"/>
            <a:ext cx="2971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64"/>
          <a:stretch/>
        </p:blipFill>
        <p:spPr bwMode="auto">
          <a:xfrm>
            <a:off x="1981200" y="1143000"/>
            <a:ext cx="4590181" cy="335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581400"/>
            <a:ext cx="4800600" cy="28803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1828800" y="152400"/>
            <a:ext cx="7315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Budget Review</a:t>
            </a:r>
            <a:endParaRPr lang="en-US" dirty="0"/>
          </a:p>
        </p:txBody>
      </p:sp>
    </p:spTree>
    <p:extLst>
      <p:ext uri="{BB962C8B-B14F-4D97-AF65-F5344CB8AC3E}">
        <p14:creationId xmlns:p14="http://schemas.microsoft.com/office/powerpoint/2010/main" val="32375125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133600" y="304800"/>
            <a:ext cx="3276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2" descr="MountainEleme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2934" y="207963"/>
            <a:ext cx="2220912" cy="123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5307543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09800" y="1447800"/>
            <a:ext cx="6248400" cy="4462760"/>
          </a:xfrm>
          <a:prstGeom prst="rect">
            <a:avLst/>
          </a:prstGeom>
          <a:noFill/>
        </p:spPr>
        <p:txBody>
          <a:bodyPr wrap="square" rtlCol="0">
            <a:spAutoFit/>
          </a:bodyPr>
          <a:lstStyle/>
          <a:p>
            <a:endParaRPr lang="en-US" sz="3000" dirty="0">
              <a:solidFill>
                <a:prstClr val="black"/>
              </a:solidFill>
            </a:endParaRPr>
          </a:p>
          <a:p>
            <a:r>
              <a:rPr lang="en-US" sz="3000" dirty="0" smtClean="0">
                <a:solidFill>
                  <a:prstClr val="black"/>
                </a:solidFill>
              </a:rPr>
              <a:t>Making healthy living easier through providing…</a:t>
            </a:r>
          </a:p>
          <a:p>
            <a:pPr marL="285750" indent="-285750">
              <a:buFont typeface="Arial" panose="020B0604020202020204" pitchFamily="34" charset="0"/>
              <a:buChar char="•"/>
            </a:pPr>
            <a:r>
              <a:rPr lang="en-US" sz="2200" dirty="0" smtClean="0">
                <a:solidFill>
                  <a:prstClr val="black"/>
                </a:solidFill>
              </a:rPr>
              <a:t>Opportunities for physical activity</a:t>
            </a:r>
          </a:p>
          <a:p>
            <a:pPr marL="285750" indent="-285750">
              <a:buFont typeface="Arial" panose="020B0604020202020204" pitchFamily="34" charset="0"/>
              <a:buChar char="•"/>
            </a:pPr>
            <a:r>
              <a:rPr lang="en-US" sz="2200" dirty="0" smtClean="0">
                <a:solidFill>
                  <a:prstClr val="black"/>
                </a:solidFill>
              </a:rPr>
              <a:t>Access to local fresh fruits and vegetables</a:t>
            </a:r>
          </a:p>
          <a:p>
            <a:pPr marL="285750" indent="-285750">
              <a:buFont typeface="Arial" panose="020B0604020202020204" pitchFamily="34" charset="0"/>
              <a:buChar char="•"/>
            </a:pPr>
            <a:r>
              <a:rPr lang="en-US" sz="2200" dirty="0" smtClean="0">
                <a:solidFill>
                  <a:prstClr val="black"/>
                </a:solidFill>
              </a:rPr>
              <a:t>Support for tobacco-free places</a:t>
            </a:r>
          </a:p>
          <a:p>
            <a:pPr marL="285750" indent="-285750">
              <a:buFont typeface="Arial" panose="020B0604020202020204" pitchFamily="34" charset="0"/>
              <a:buChar char="•"/>
            </a:pPr>
            <a:r>
              <a:rPr lang="en-US" sz="2200" dirty="0" smtClean="0">
                <a:solidFill>
                  <a:prstClr val="black"/>
                </a:solidFill>
              </a:rPr>
              <a:t>Access to services for chronic disease management</a:t>
            </a:r>
          </a:p>
          <a:p>
            <a:endParaRPr lang="en-US" dirty="0" smtClean="0">
              <a:solidFill>
                <a:prstClr val="black"/>
              </a:solidFill>
            </a:endParaRPr>
          </a:p>
          <a:p>
            <a:pPr algn="ctr"/>
            <a:r>
              <a:rPr lang="en-US" sz="2200" i="1" dirty="0" smtClean="0">
                <a:solidFill>
                  <a:prstClr val="black"/>
                </a:solidFill>
              </a:rPr>
              <a:t>By honoring traditions and embracing natural resources, we can make the healthy choice the easy choice.</a:t>
            </a:r>
            <a:endParaRPr lang="en-US" sz="2200" i="1" dirty="0">
              <a:solidFill>
                <a:prstClr val="black"/>
              </a:solidFill>
            </a:endParaRPr>
          </a:p>
        </p:txBody>
      </p:sp>
    </p:spTree>
    <p:extLst>
      <p:ext uri="{BB962C8B-B14F-4D97-AF65-F5344CB8AC3E}">
        <p14:creationId xmlns:p14="http://schemas.microsoft.com/office/powerpoint/2010/main" val="18050077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0104"/>
            <a:ext cx="9144000" cy="5457791"/>
          </a:xfrm>
          <a:prstGeom prst="rect">
            <a:avLst/>
          </a:prstGeom>
        </p:spPr>
      </p:pic>
    </p:spTree>
    <p:extLst>
      <p:ext uri="{BB962C8B-B14F-4D97-AF65-F5344CB8AC3E}">
        <p14:creationId xmlns:p14="http://schemas.microsoft.com/office/powerpoint/2010/main" val="21001856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133600" y="1521797"/>
            <a:ext cx="6286500" cy="3816429"/>
          </a:xfrm>
          <a:prstGeom prst="rect">
            <a:avLst/>
          </a:prstGeom>
          <a:noFill/>
        </p:spPr>
        <p:txBody>
          <a:bodyPr wrap="square" rtlCol="0">
            <a:spAutoFit/>
          </a:bodyPr>
          <a:lstStyle/>
          <a:p>
            <a:r>
              <a:rPr lang="en-US" sz="3000" dirty="0" smtClean="0">
                <a:solidFill>
                  <a:prstClr val="black"/>
                </a:solidFill>
              </a:rPr>
              <a:t>Major Findings: </a:t>
            </a:r>
          </a:p>
          <a:p>
            <a:pPr marL="285750" indent="-285750">
              <a:buFont typeface="Arial" panose="020B0604020202020204" pitchFamily="34" charset="0"/>
              <a:buChar char="•"/>
            </a:pPr>
            <a:r>
              <a:rPr lang="en-US" sz="2400" b="1" dirty="0"/>
              <a:t>Growing local food initiatives </a:t>
            </a:r>
            <a:r>
              <a:rPr lang="en-US" sz="2400" b="1" dirty="0" smtClean="0"/>
              <a:t>and preservation </a:t>
            </a:r>
            <a:r>
              <a:rPr lang="en-US" sz="2400" b="1" dirty="0"/>
              <a:t>of agriculture </a:t>
            </a:r>
            <a:r>
              <a:rPr lang="en-US" sz="2400" b="1" dirty="0" smtClean="0"/>
              <a:t>land </a:t>
            </a:r>
            <a:r>
              <a:rPr lang="en-US" sz="2400" b="1" dirty="0"/>
              <a:t>may improve </a:t>
            </a:r>
            <a:r>
              <a:rPr lang="en-US" sz="2400" b="1" dirty="0" smtClean="0"/>
              <a:t>nutrition</a:t>
            </a:r>
          </a:p>
          <a:p>
            <a:pPr marL="285750" indent="-285750">
              <a:buFont typeface="Arial" panose="020B0604020202020204" pitchFamily="34" charset="0"/>
              <a:buChar char="•"/>
            </a:pPr>
            <a:endParaRPr lang="en-US" sz="2400" b="1" dirty="0" smtClean="0"/>
          </a:p>
          <a:p>
            <a:pPr marL="285750" indent="-285750">
              <a:buFont typeface="Arial" panose="020B0604020202020204" pitchFamily="34" charset="0"/>
              <a:buChar char="•"/>
            </a:pPr>
            <a:r>
              <a:rPr lang="en-US" sz="2400" b="1" dirty="0" smtClean="0"/>
              <a:t>Agricultural </a:t>
            </a:r>
            <a:r>
              <a:rPr lang="en-US" sz="2400" b="1" dirty="0"/>
              <a:t>land preservation &amp; focused land use planning </a:t>
            </a:r>
            <a:r>
              <a:rPr lang="en-US" sz="2400" b="1" dirty="0" smtClean="0"/>
              <a:t>are </a:t>
            </a:r>
            <a:r>
              <a:rPr lang="en-US" sz="2400" b="1" dirty="0"/>
              <a:t>keys to healthy food systems  </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200" i="1" dirty="0">
              <a:solidFill>
                <a:prstClr val="black"/>
              </a:solidFill>
            </a:endParaRPr>
          </a:p>
          <a:p>
            <a:endParaRPr lang="en-US" sz="2200" dirty="0" smtClean="0">
              <a:solidFill>
                <a:prstClr val="black"/>
              </a:solidFill>
            </a:endParaRPr>
          </a:p>
        </p:txBody>
      </p:sp>
      <p:sp>
        <p:nvSpPr>
          <p:cNvPr id="3" name="Rectangle 2"/>
          <p:cNvSpPr/>
          <p:nvPr/>
        </p:nvSpPr>
        <p:spPr>
          <a:xfrm>
            <a:off x="2133600" y="304800"/>
            <a:ext cx="3276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2" descr="MountainEleme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2934" y="207963"/>
            <a:ext cx="2220912" cy="123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7304397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133600" y="304800"/>
            <a:ext cx="3276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290" y="609600"/>
            <a:ext cx="7009820" cy="5248222"/>
          </a:xfrm>
          <a:prstGeom prst="rect">
            <a:avLst/>
          </a:prstGeom>
        </p:spPr>
      </p:pic>
    </p:spTree>
    <p:extLst>
      <p:ext uri="{BB962C8B-B14F-4D97-AF65-F5344CB8AC3E}">
        <p14:creationId xmlns:p14="http://schemas.microsoft.com/office/powerpoint/2010/main" val="4124049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133600" y="304800"/>
            <a:ext cx="3276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74" name="Picture 2" descr="Food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81000"/>
            <a:ext cx="6633835" cy="4724400"/>
          </a:xfrm>
          <a:prstGeom prst="rect">
            <a:avLst/>
          </a:prstGeom>
          <a:noFill/>
          <a:ln w="9525" algn="in">
            <a:solidFill>
              <a:srgbClr val="006EAD"/>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9026744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133600" y="304800"/>
            <a:ext cx="3276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599" y="457200"/>
            <a:ext cx="6800045" cy="50292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Tree>
    <p:extLst>
      <p:ext uri="{BB962C8B-B14F-4D97-AF65-F5344CB8AC3E}">
        <p14:creationId xmlns:p14="http://schemas.microsoft.com/office/powerpoint/2010/main" val="40503392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8125" y="30574"/>
            <a:ext cx="8753475" cy="672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14400" y="304800"/>
            <a:ext cx="7718042" cy="1077218"/>
          </a:xfrm>
          <a:prstGeom prst="rect">
            <a:avLst/>
          </a:prstGeom>
        </p:spPr>
        <p:txBody>
          <a:bodyPr wrap="square">
            <a:spAutoFit/>
          </a:bodyPr>
          <a:lstStyle/>
          <a:p>
            <a:pPr lvl="0"/>
            <a:r>
              <a:rPr lang="en-US" sz="4000" dirty="0" smtClean="0">
                <a:solidFill>
                  <a:schemeClr val="accent6">
                    <a:lumMod val="50000"/>
                  </a:schemeClr>
                </a:solidFill>
                <a:latin typeface="Aharoni" panose="02010803020104030203" pitchFamily="2" charset="-79"/>
                <a:cs typeface="Aharoni" panose="02010803020104030203" pitchFamily="2" charset="-79"/>
              </a:rPr>
              <a:t>Hot Spots</a:t>
            </a:r>
          </a:p>
          <a:p>
            <a:pPr lvl="0"/>
            <a:endParaRPr lang="en-US" sz="2400" dirty="0">
              <a:solidFill>
                <a:schemeClr val="accent6">
                  <a:lumMod val="50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5478123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28600" y="150732"/>
            <a:ext cx="8686800" cy="655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37569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t="47" b="47"/>
          <a:stretch>
            <a:fillRect/>
          </a:stretch>
        </p:blipFill>
        <p:spPr bwMode="auto">
          <a:xfrm>
            <a:off x="2273300" y="36286"/>
            <a:ext cx="6870700" cy="293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7" name="Picture 3" descr="MWHGrahamHealth1014"/>
          <p:cNvPicPr>
            <a:picLocks noChangeAspect="1" noChangeArrowheads="1"/>
          </p:cNvPicPr>
          <p:nvPr/>
        </p:nvPicPr>
        <p:blipFill>
          <a:blip r:embed="rId3">
            <a:extLst>
              <a:ext uri="{28A0092B-C50C-407E-A947-70E740481C1C}">
                <a14:useLocalDpi xmlns:a14="http://schemas.microsoft.com/office/drawing/2010/main" val="0"/>
              </a:ext>
            </a:extLst>
          </a:blip>
          <a:srcRect t="50" b="50"/>
          <a:stretch>
            <a:fillRect/>
          </a:stretch>
        </p:blipFill>
        <p:spPr bwMode="auto">
          <a:xfrm>
            <a:off x="102882700" y="110788450"/>
            <a:ext cx="6815138" cy="340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8" name="Picture 4" descr="Graham-111914vF"/>
          <p:cNvPicPr>
            <a:picLocks noChangeAspect="1" noChangeArrowheads="1"/>
          </p:cNvPicPr>
          <p:nvPr/>
        </p:nvPicPr>
        <p:blipFill>
          <a:blip r:embed="rId4">
            <a:extLst>
              <a:ext uri="{28A0092B-C50C-407E-A947-70E740481C1C}">
                <a14:useLocalDpi xmlns:a14="http://schemas.microsoft.com/office/drawing/2010/main" val="0"/>
              </a:ext>
            </a:extLst>
          </a:blip>
          <a:srcRect t="15063"/>
          <a:stretch>
            <a:fillRect/>
          </a:stretch>
        </p:blipFill>
        <p:spPr bwMode="auto">
          <a:xfrm>
            <a:off x="102874763" y="106859388"/>
            <a:ext cx="2514600" cy="213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1" name="Picture 7" descr="MWHGrahamHealth1014"/>
          <p:cNvPicPr>
            <a:picLocks noChangeAspect="1" noChangeArrowheads="1"/>
          </p:cNvPicPr>
          <p:nvPr/>
        </p:nvPicPr>
        <p:blipFill>
          <a:blip r:embed="rId3">
            <a:extLst>
              <a:ext uri="{28A0092B-C50C-407E-A947-70E740481C1C}">
                <a14:useLocalDpi xmlns:a14="http://schemas.microsoft.com/office/drawing/2010/main" val="0"/>
              </a:ext>
            </a:extLst>
          </a:blip>
          <a:srcRect t="50" b="50"/>
          <a:stretch>
            <a:fillRect/>
          </a:stretch>
        </p:blipFill>
        <p:spPr bwMode="auto">
          <a:xfrm>
            <a:off x="2057400" y="2969986"/>
            <a:ext cx="6815137" cy="3408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2" name="Picture 8" descr="Graham-111914vF"/>
          <p:cNvPicPr>
            <a:picLocks noChangeAspect="1" noChangeArrowheads="1"/>
          </p:cNvPicPr>
          <p:nvPr/>
        </p:nvPicPr>
        <p:blipFill>
          <a:blip r:embed="rId4">
            <a:extLst>
              <a:ext uri="{28A0092B-C50C-407E-A947-70E740481C1C}">
                <a14:useLocalDpi xmlns:a14="http://schemas.microsoft.com/office/drawing/2010/main" val="0"/>
              </a:ext>
            </a:extLst>
          </a:blip>
          <a:srcRect t="15063"/>
          <a:stretch>
            <a:fillRect/>
          </a:stretch>
        </p:blipFill>
        <p:spPr bwMode="auto">
          <a:xfrm>
            <a:off x="152400" y="609600"/>
            <a:ext cx="2514600" cy="213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6279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301" y="0"/>
            <a:ext cx="5645397" cy="6858000"/>
          </a:xfrm>
          <a:prstGeom prst="rect">
            <a:avLst/>
          </a:prstGeom>
        </p:spPr>
      </p:pic>
    </p:spTree>
    <p:extLst>
      <p:ext uri="{BB962C8B-B14F-4D97-AF65-F5344CB8AC3E}">
        <p14:creationId xmlns:p14="http://schemas.microsoft.com/office/powerpoint/2010/main" val="425879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854" y="228600"/>
            <a:ext cx="3470001" cy="6629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105239"/>
            <a:ext cx="3886200" cy="6723073"/>
          </a:xfrm>
          <a:prstGeom prst="rect">
            <a:avLst/>
          </a:prstGeom>
        </p:spPr>
      </p:pic>
    </p:spTree>
    <p:extLst>
      <p:ext uri="{BB962C8B-B14F-4D97-AF65-F5344CB8AC3E}">
        <p14:creationId xmlns:p14="http://schemas.microsoft.com/office/powerpoint/2010/main" val="39058582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905000" y="1295400"/>
            <a:ext cx="6629400" cy="6463308"/>
          </a:xfrm>
          <a:prstGeom prst="rect">
            <a:avLst/>
          </a:prstGeom>
          <a:noFill/>
        </p:spPr>
        <p:txBody>
          <a:bodyPr wrap="square" rtlCol="0">
            <a:spAutoFit/>
          </a:bodyPr>
          <a:lstStyle/>
          <a:p>
            <a:pPr marL="76200">
              <a:buClr>
                <a:prstClr val="black"/>
              </a:buClr>
              <a:buSzPct val="166666"/>
            </a:pPr>
            <a:r>
              <a:rPr lang="en-US" sz="2800" dirty="0" smtClean="0">
                <a:solidFill>
                  <a:prstClr val="black"/>
                </a:solidFill>
                <a:ea typeface="Calibri"/>
                <a:cs typeface="Calibri"/>
                <a:sym typeface="Calibri"/>
              </a:rPr>
              <a:t>CTG in North Carolina</a:t>
            </a:r>
          </a:p>
          <a:p>
            <a:pPr marL="76200">
              <a:buClr>
                <a:prstClr val="black"/>
              </a:buClr>
              <a:buSzPct val="166666"/>
            </a:pPr>
            <a:endParaRPr lang="en-US" sz="1200" dirty="0" smtClean="0">
              <a:solidFill>
                <a:prstClr val="black"/>
              </a:solidFill>
              <a:ea typeface="Calibri"/>
              <a:cs typeface="Calibri"/>
              <a:sym typeface="Calibri"/>
            </a:endParaRPr>
          </a:p>
          <a:p>
            <a:pPr marL="285750" indent="-285750">
              <a:buFont typeface="Arial" panose="020B0604020202020204" pitchFamily="34" charset="0"/>
              <a:buChar char="•"/>
            </a:pPr>
            <a:r>
              <a:rPr lang="en-US" sz="2100" dirty="0" smtClean="0">
                <a:solidFill>
                  <a:prstClr val="black"/>
                </a:solidFill>
              </a:rPr>
              <a:t>12 Priority Areas that focus on healthy eating, active living, tobacco-free living</a:t>
            </a:r>
          </a:p>
          <a:p>
            <a:pPr marL="285750" indent="-285750">
              <a:buFont typeface="Arial" panose="020B0604020202020204" pitchFamily="34" charset="0"/>
              <a:buChar char="•"/>
            </a:pPr>
            <a:r>
              <a:rPr lang="en-US" sz="2100" dirty="0" smtClean="0">
                <a:solidFill>
                  <a:prstClr val="black"/>
                </a:solidFill>
              </a:rPr>
              <a:t>Most of the evidence-base is in an urban setting, for example</a:t>
            </a:r>
          </a:p>
          <a:p>
            <a:pPr marL="1200150" lvl="2" indent="-285750">
              <a:buFont typeface="Arial" panose="020B0604020202020204" pitchFamily="34" charset="0"/>
              <a:buChar char="•"/>
            </a:pPr>
            <a:r>
              <a:rPr lang="en-US" sz="2100" dirty="0" smtClean="0">
                <a:solidFill>
                  <a:prstClr val="black"/>
                </a:solidFill>
              </a:rPr>
              <a:t>Healthy Corner Stores in Philadelphia and Baltimore</a:t>
            </a:r>
          </a:p>
          <a:p>
            <a:pPr marL="1200150" lvl="2" indent="-285750">
              <a:buFont typeface="Arial" panose="020B0604020202020204" pitchFamily="34" charset="0"/>
              <a:buChar char="•"/>
            </a:pPr>
            <a:r>
              <a:rPr lang="en-US" sz="2100" dirty="0" smtClean="0">
                <a:solidFill>
                  <a:prstClr val="black"/>
                </a:solidFill>
              </a:rPr>
              <a:t>Smoke-free Multi Unit Housing in cities in Minneapolis</a:t>
            </a:r>
          </a:p>
          <a:p>
            <a:pPr marL="1200150" lvl="2" indent="-285750">
              <a:buFont typeface="Arial" panose="020B0604020202020204" pitchFamily="34" charset="0"/>
              <a:buChar char="•"/>
            </a:pPr>
            <a:r>
              <a:rPr lang="en-US" sz="2100" dirty="0" smtClean="0">
                <a:solidFill>
                  <a:prstClr val="black"/>
                </a:solidFill>
              </a:rPr>
              <a:t>Health Considerations in Comprehensive plans in Portland</a:t>
            </a:r>
          </a:p>
          <a:p>
            <a:endParaRPr lang="en-US" sz="2200" dirty="0" smtClean="0">
              <a:solidFill>
                <a:prstClr val="black"/>
              </a:solidFill>
            </a:endParaRPr>
          </a:p>
          <a:p>
            <a:endParaRPr lang="en-US" sz="2200" dirty="0" smtClean="0">
              <a:solidFill>
                <a:prstClr val="black"/>
              </a:solidFill>
            </a:endParaRPr>
          </a:p>
          <a:p>
            <a:endParaRPr lang="en-US" sz="2200" dirty="0">
              <a:solidFill>
                <a:prstClr val="black"/>
              </a:solidFill>
            </a:endParaRPr>
          </a:p>
          <a:p>
            <a:pPr marL="285750" indent="-285750">
              <a:buFont typeface="Arial" panose="020B0604020202020204" pitchFamily="34" charset="0"/>
              <a:buChar char="•"/>
            </a:pPr>
            <a:endParaRPr lang="en-US" sz="2200" dirty="0" smtClean="0">
              <a:solidFill>
                <a:prstClr val="black"/>
              </a:solidFill>
              <a:ea typeface="Calibri"/>
              <a:cs typeface="Calibri"/>
              <a:sym typeface="Calibri"/>
            </a:endParaRPr>
          </a:p>
          <a:p>
            <a:pPr marL="76200">
              <a:buClr>
                <a:prstClr val="black"/>
              </a:buClr>
              <a:buSzPct val="166666"/>
            </a:pPr>
            <a:endParaRPr lang="en-US" sz="2800" dirty="0" smtClean="0">
              <a:solidFill>
                <a:prstClr val="black"/>
              </a:solidFill>
              <a:ea typeface="Calibri"/>
              <a:cs typeface="Calibri"/>
              <a:sym typeface="Calibri"/>
            </a:endParaRPr>
          </a:p>
          <a:p>
            <a:pPr marL="76200">
              <a:buClr>
                <a:prstClr val="black"/>
              </a:buClr>
              <a:buSzPct val="166666"/>
            </a:pPr>
            <a:endParaRPr lang="en-US" sz="2400" dirty="0">
              <a:solidFill>
                <a:prstClr val="black"/>
              </a:solidFill>
              <a:ea typeface="Calibri"/>
              <a:cs typeface="Calibri"/>
              <a:sym typeface="Calibri"/>
            </a:endParaRPr>
          </a:p>
          <a:p>
            <a:pPr marL="457200" indent="-381000">
              <a:buClr>
                <a:prstClr val="black"/>
              </a:buClr>
              <a:buSzPct val="166666"/>
              <a:buFont typeface="Arial"/>
              <a:buChar char="•"/>
            </a:pPr>
            <a:endParaRPr lang="en-US" sz="2400" dirty="0">
              <a:solidFill>
                <a:prstClr val="black"/>
              </a:solidFill>
              <a:ea typeface="Calibri"/>
              <a:cs typeface="Calibri"/>
              <a:sym typeface="Calibri"/>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633503570"/>
              </p:ext>
            </p:extLst>
          </p:nvPr>
        </p:nvGraphicFramePr>
        <p:xfrm>
          <a:off x="6400799" y="152400"/>
          <a:ext cx="2286000" cy="1711778"/>
        </p:xfrm>
        <a:graphic>
          <a:graphicData uri="http://schemas.openxmlformats.org/presentationml/2006/ole">
            <mc:AlternateContent xmlns:mc="http://schemas.openxmlformats.org/markup-compatibility/2006">
              <mc:Choice xmlns:v="urn:schemas-microsoft-com:vml" Requires="v">
                <p:oleObj spid="_x0000_s1032" name="Acrobat Document" r:id="rId4" imgW="2666800" imgH="1996429" progId="AcroExch.Document.11">
                  <p:embed/>
                </p:oleObj>
              </mc:Choice>
              <mc:Fallback>
                <p:oleObj name="Acrobat Document" r:id="rId4" imgW="2666800" imgH="1996429" progId="AcroExch.Document.11">
                  <p:embed/>
                  <p:pic>
                    <p:nvPicPr>
                      <p:cNvPr id="0" name=""/>
                      <p:cNvPicPr/>
                      <p:nvPr/>
                    </p:nvPicPr>
                    <p:blipFill>
                      <a:blip r:embed="rId5"/>
                      <a:stretch>
                        <a:fillRect/>
                      </a:stretch>
                    </p:blipFill>
                    <p:spPr>
                      <a:xfrm>
                        <a:off x="6400799" y="152400"/>
                        <a:ext cx="2286000" cy="1711778"/>
                      </a:xfrm>
                      <a:prstGeom prst="rect">
                        <a:avLst/>
                      </a:prstGeom>
                    </p:spPr>
                  </p:pic>
                </p:oleObj>
              </mc:Fallback>
            </mc:AlternateContent>
          </a:graphicData>
        </a:graphic>
      </p:graphicFrame>
      <p:pic>
        <p:nvPicPr>
          <p:cNvPr id="5" name="Picture 2"/>
          <p:cNvPicPr>
            <a:picLocks noChangeAspect="1" noChangeArrowheads="1"/>
          </p:cNvPicPr>
          <p:nvPr/>
        </p:nvPicPr>
        <p:blipFill>
          <a:blip r:embed="rId6" cstate="print"/>
          <a:srcRect l="7886" t="24660" r="6989" b="12280"/>
          <a:stretch>
            <a:fillRect/>
          </a:stretch>
        </p:blipFill>
        <p:spPr bwMode="auto">
          <a:xfrm>
            <a:off x="5257801" y="5105400"/>
            <a:ext cx="3886199" cy="1799286"/>
          </a:xfrm>
          <a:prstGeom prst="rect">
            <a:avLst/>
          </a:prstGeom>
          <a:noFill/>
          <a:ln w="9525">
            <a:noFill/>
            <a:miter lim="800000"/>
            <a:headEnd/>
            <a:tailEnd/>
          </a:ln>
        </p:spPr>
      </p:pic>
    </p:spTree>
    <p:extLst>
      <p:ext uri="{BB962C8B-B14F-4D97-AF65-F5344CB8AC3E}">
        <p14:creationId xmlns:p14="http://schemas.microsoft.com/office/powerpoint/2010/main" val="31222717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133600" y="1521797"/>
            <a:ext cx="6286500" cy="3939540"/>
          </a:xfrm>
          <a:prstGeom prst="rect">
            <a:avLst/>
          </a:prstGeom>
          <a:noFill/>
        </p:spPr>
        <p:txBody>
          <a:bodyPr wrap="square" rtlCol="0">
            <a:spAutoFit/>
          </a:bodyPr>
          <a:lstStyle/>
          <a:p>
            <a:r>
              <a:rPr lang="en-US" sz="3000" dirty="0" smtClean="0">
                <a:solidFill>
                  <a:prstClr val="black"/>
                </a:solidFill>
              </a:rPr>
              <a:t>Assessment: </a:t>
            </a:r>
          </a:p>
          <a:p>
            <a:pPr marL="285750" indent="-285750">
              <a:buFont typeface="Arial" panose="020B0604020202020204" pitchFamily="34" charset="0"/>
              <a:buChar char="•"/>
            </a:pPr>
            <a:r>
              <a:rPr lang="en-US" sz="2200" dirty="0" smtClean="0">
                <a:solidFill>
                  <a:prstClr val="black"/>
                </a:solidFill>
              </a:rPr>
              <a:t>Little momentum in the region for zoning or more rigorous land use policy.</a:t>
            </a:r>
          </a:p>
          <a:p>
            <a:pPr marL="285750" indent="-285750">
              <a:buFont typeface="Arial" panose="020B0604020202020204" pitchFamily="34" charset="0"/>
              <a:buChar char="•"/>
            </a:pPr>
            <a:r>
              <a:rPr lang="en-US" sz="2200" dirty="0" smtClean="0">
                <a:solidFill>
                  <a:prstClr val="black"/>
                </a:solidFill>
              </a:rPr>
              <a:t>Concerns over access to care and unemployment. </a:t>
            </a:r>
          </a:p>
          <a:p>
            <a:pPr marL="285750" indent="-285750">
              <a:buFont typeface="Arial" panose="020B0604020202020204" pitchFamily="34" charset="0"/>
              <a:buChar char="•"/>
            </a:pPr>
            <a:r>
              <a:rPr lang="en-US" sz="2200" dirty="0">
                <a:solidFill>
                  <a:prstClr val="black"/>
                </a:solidFill>
              </a:rPr>
              <a:t>Major momentum in the region for Food Systems Planning.</a:t>
            </a:r>
          </a:p>
          <a:p>
            <a:pPr marL="285750" indent="-285750">
              <a:buFont typeface="Arial" panose="020B0604020202020204" pitchFamily="34" charset="0"/>
              <a:buChar char="•"/>
            </a:pPr>
            <a:r>
              <a:rPr lang="en-US" sz="2200" dirty="0" smtClean="0">
                <a:solidFill>
                  <a:prstClr val="black"/>
                </a:solidFill>
              </a:rPr>
              <a:t>Uncertainty over future of federal and state funding support for health programs, transportation,  and economic development. </a:t>
            </a:r>
          </a:p>
          <a:p>
            <a:pPr marL="285750" indent="-285750">
              <a:buFont typeface="Arial" panose="020B0604020202020204" pitchFamily="34" charset="0"/>
              <a:buChar char="•"/>
            </a:pPr>
            <a:endParaRPr lang="en-US" sz="2200" i="1" dirty="0">
              <a:solidFill>
                <a:prstClr val="black"/>
              </a:solidFill>
            </a:endParaRPr>
          </a:p>
          <a:p>
            <a:endParaRPr lang="en-US" sz="2200" dirty="0" smtClean="0">
              <a:solidFill>
                <a:prstClr val="black"/>
              </a:solidFill>
            </a:endParaRPr>
          </a:p>
        </p:txBody>
      </p:sp>
      <p:sp>
        <p:nvSpPr>
          <p:cNvPr id="3" name="Rectangle 2"/>
          <p:cNvSpPr/>
          <p:nvPr/>
        </p:nvSpPr>
        <p:spPr>
          <a:xfrm>
            <a:off x="2133600" y="304800"/>
            <a:ext cx="3276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2" descr="MountainEleme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2934" y="207963"/>
            <a:ext cx="2220912" cy="123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7355201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133600" y="1521797"/>
            <a:ext cx="6858000" cy="6401753"/>
          </a:xfrm>
          <a:prstGeom prst="rect">
            <a:avLst/>
          </a:prstGeom>
          <a:noFill/>
        </p:spPr>
        <p:txBody>
          <a:bodyPr wrap="square" rtlCol="0">
            <a:spAutoFit/>
          </a:bodyPr>
          <a:lstStyle/>
          <a:p>
            <a:r>
              <a:rPr lang="en-US" sz="3000" dirty="0" smtClean="0">
                <a:solidFill>
                  <a:prstClr val="black"/>
                </a:solidFill>
              </a:rPr>
              <a:t>Other Findings: </a:t>
            </a:r>
          </a:p>
          <a:p>
            <a:pPr marL="342900" indent="-342900">
              <a:buFont typeface="Arial" panose="020B0604020202020204" pitchFamily="34" charset="0"/>
              <a:buChar char="•"/>
            </a:pPr>
            <a:r>
              <a:rPr lang="en-US" sz="2400" b="1" dirty="0"/>
              <a:t>Active transportation options can </a:t>
            </a:r>
            <a:r>
              <a:rPr lang="en-US" sz="2400" b="1" dirty="0" smtClean="0"/>
              <a:t>improve </a:t>
            </a:r>
            <a:r>
              <a:rPr lang="en-US" sz="2400" b="1" dirty="0"/>
              <a:t>physical activity rates</a:t>
            </a:r>
            <a:endParaRPr lang="en-US" sz="2400" dirty="0"/>
          </a:p>
          <a:p>
            <a:pPr marL="285750" indent="-285750">
              <a:buFont typeface="Arial" panose="020B0604020202020204" pitchFamily="34" charset="0"/>
              <a:buChar char="•"/>
            </a:pPr>
            <a:r>
              <a:rPr lang="en-US" sz="2400" b="1" dirty="0"/>
              <a:t>Income disparities will fuel health </a:t>
            </a:r>
            <a:r>
              <a:rPr lang="en-US" sz="2400" b="1" dirty="0" smtClean="0"/>
              <a:t>inequalities</a:t>
            </a:r>
          </a:p>
          <a:p>
            <a:pPr marL="285750" indent="-285750">
              <a:buFont typeface="Arial" panose="020B0604020202020204" pitchFamily="34" charset="0"/>
              <a:buChar char="•"/>
            </a:pPr>
            <a:r>
              <a:rPr lang="en-US" sz="2400" b="1" dirty="0"/>
              <a:t>Continued federal funding reliance could </a:t>
            </a:r>
            <a:br>
              <a:rPr lang="en-US" sz="2400" b="1" dirty="0"/>
            </a:br>
            <a:r>
              <a:rPr lang="en-US" sz="2400" b="1" dirty="0"/>
              <a:t>have negative repercussions</a:t>
            </a:r>
            <a:endParaRPr lang="en-US" sz="2400" dirty="0"/>
          </a:p>
          <a:p>
            <a:pPr marL="285750" indent="-285750">
              <a:buFont typeface="Arial" panose="020B0604020202020204" pitchFamily="34" charset="0"/>
              <a:buChar char="•"/>
            </a:pPr>
            <a:r>
              <a:rPr lang="en-US" sz="2400" b="1" dirty="0"/>
              <a:t>Education attainment levels may hinder future health </a:t>
            </a:r>
            <a:r>
              <a:rPr lang="en-US" sz="2400" b="1" dirty="0" smtClean="0"/>
              <a:t>improvements</a:t>
            </a:r>
          </a:p>
          <a:p>
            <a:pPr marL="285750" indent="-285750">
              <a:buFont typeface="Arial" panose="020B0604020202020204" pitchFamily="34" charset="0"/>
              <a:buChar char="•"/>
            </a:pPr>
            <a:r>
              <a:rPr lang="en-US" sz="2400" b="1" dirty="0"/>
              <a:t>Communities are in need of local, small town and </a:t>
            </a:r>
            <a:r>
              <a:rPr lang="en-US" sz="2400" b="1" dirty="0" smtClean="0"/>
              <a:t>rural </a:t>
            </a:r>
            <a:r>
              <a:rPr lang="en-US" sz="2400" b="1" dirty="0"/>
              <a:t>community activity </a:t>
            </a:r>
            <a:r>
              <a:rPr lang="en-US" sz="2400" b="1" dirty="0" smtClean="0"/>
              <a:t>hubs</a:t>
            </a:r>
          </a:p>
          <a:p>
            <a:pPr marL="285750" indent="-285750">
              <a:buFont typeface="Arial" panose="020B0604020202020204" pitchFamily="34" charset="0"/>
              <a:buChar char="•"/>
            </a:pPr>
            <a:r>
              <a:rPr lang="en-US" sz="2400" b="1" dirty="0"/>
              <a:t>Limited access to care prevents early detection and prevention</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200" i="1" dirty="0">
              <a:solidFill>
                <a:prstClr val="black"/>
              </a:solidFill>
            </a:endParaRPr>
          </a:p>
          <a:p>
            <a:endParaRPr lang="en-US" sz="2200" dirty="0" smtClean="0">
              <a:solidFill>
                <a:prstClr val="black"/>
              </a:solidFill>
            </a:endParaRPr>
          </a:p>
        </p:txBody>
      </p:sp>
      <p:sp>
        <p:nvSpPr>
          <p:cNvPr id="3" name="Rectangle 2"/>
          <p:cNvSpPr/>
          <p:nvPr/>
        </p:nvSpPr>
        <p:spPr>
          <a:xfrm>
            <a:off x="2133600" y="304800"/>
            <a:ext cx="3276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2" descr="MountainEleme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2934" y="207963"/>
            <a:ext cx="2220912" cy="123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02929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0540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4" name="Picture 6" descr="Map of Southern Appalach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730" y="3708654"/>
            <a:ext cx="3368170" cy="26159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6096000" cy="792162"/>
          </a:xfrm>
        </p:spPr>
        <p:txBody>
          <a:bodyPr/>
          <a:lstStyle/>
          <a:p>
            <a:endParaRPr lang="en-US" dirty="0"/>
          </a:p>
        </p:txBody>
      </p:sp>
      <p:sp>
        <p:nvSpPr>
          <p:cNvPr id="3" name="Content Placeholder 2"/>
          <p:cNvSpPr>
            <a:spLocks noGrp="1"/>
          </p:cNvSpPr>
          <p:nvPr>
            <p:ph idx="1"/>
          </p:nvPr>
        </p:nvSpPr>
        <p:spPr>
          <a:xfrm>
            <a:off x="1874520" y="1752600"/>
            <a:ext cx="6781800" cy="4876800"/>
          </a:xfrm>
        </p:spPr>
        <p:txBody>
          <a:bodyPr>
            <a:normAutofit lnSpcReduction="10000"/>
          </a:bodyPr>
          <a:lstStyle/>
          <a:p>
            <a:pPr marL="0" indent="0">
              <a:buNone/>
            </a:pPr>
            <a:r>
              <a:rPr lang="en-US" sz="2800" dirty="0" smtClean="0"/>
              <a:t>Snapshot</a:t>
            </a:r>
            <a:r>
              <a:rPr lang="en-US" dirty="0" smtClean="0"/>
              <a:t> of SW North Carolina</a:t>
            </a:r>
          </a:p>
          <a:p>
            <a:r>
              <a:rPr lang="en-US" sz="2200" dirty="0" smtClean="0"/>
              <a:t>Rural (largest population </a:t>
            </a:r>
            <a:r>
              <a:rPr lang="en-US" sz="2200" dirty="0" err="1" smtClean="0"/>
              <a:t>appx</a:t>
            </a:r>
            <a:r>
              <a:rPr lang="en-US" sz="2200" dirty="0" smtClean="0"/>
              <a:t>. 58,000, smallest </a:t>
            </a:r>
            <a:r>
              <a:rPr lang="en-US" sz="2200" dirty="0" err="1" smtClean="0"/>
              <a:t>appx</a:t>
            </a:r>
            <a:r>
              <a:rPr lang="en-US" sz="2200" dirty="0" smtClean="0"/>
              <a:t>. 8,500)</a:t>
            </a:r>
          </a:p>
          <a:p>
            <a:r>
              <a:rPr lang="en-US" sz="2200" dirty="0" smtClean="0"/>
              <a:t>Economically distressed Tier 1 &amp;2 Counties</a:t>
            </a:r>
          </a:p>
          <a:p>
            <a:r>
              <a:rPr lang="en-US" sz="2200" dirty="0" smtClean="0"/>
              <a:t>High Rates of Unemployment </a:t>
            </a:r>
          </a:p>
          <a:p>
            <a:r>
              <a:rPr lang="en-US" sz="2200" dirty="0" smtClean="0"/>
              <a:t>High poverty rate</a:t>
            </a:r>
          </a:p>
          <a:p>
            <a:r>
              <a:rPr lang="en-US" sz="2200" dirty="0" smtClean="0"/>
              <a:t>Poor Health Outcomes</a:t>
            </a:r>
          </a:p>
          <a:p>
            <a:r>
              <a:rPr lang="en-US" sz="2200" dirty="0" smtClean="0"/>
              <a:t>Plentiful natural resources</a:t>
            </a:r>
          </a:p>
          <a:p>
            <a:endParaRPr lang="en-US" sz="2200" dirty="0"/>
          </a:p>
          <a:p>
            <a:endParaRPr lang="en-US" sz="2200" dirty="0" smtClean="0"/>
          </a:p>
          <a:p>
            <a:endParaRPr lang="en-US" sz="2200" dirty="0"/>
          </a:p>
          <a:p>
            <a:pPr marL="0" indent="0">
              <a:buNone/>
            </a:pPr>
            <a:r>
              <a:rPr lang="en-US" sz="1200" i="1" dirty="0" smtClean="0"/>
              <a:t>2014 NC Department of Commerce</a:t>
            </a:r>
          </a:p>
          <a:p>
            <a:pPr marL="0" indent="0">
              <a:buNone/>
            </a:pPr>
            <a:r>
              <a:rPr lang="en-US" sz="1200" i="1" dirty="0" smtClean="0"/>
              <a:t>2012 PRC Community Health Assessment</a:t>
            </a:r>
          </a:p>
          <a:p>
            <a:endParaRPr lang="en-US" sz="2200" dirty="0" smtClean="0"/>
          </a:p>
          <a:p>
            <a:endParaRPr lang="en-US" sz="2100" dirty="0"/>
          </a:p>
        </p:txBody>
      </p:sp>
      <p:pic>
        <p:nvPicPr>
          <p:cNvPr id="11" name="Picture 8" descr="C:\Users\Sarah Tennyson\Downloads\MountainWiseWebHeader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520" y="1385"/>
            <a:ext cx="4749245" cy="1587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5033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362200" y="1524000"/>
            <a:ext cx="6781800" cy="4525963"/>
          </a:xfrm>
        </p:spPr>
        <p:txBody>
          <a:bodyPr/>
          <a:lstStyle/>
          <a:p>
            <a:endParaRPr lang="en-US" sz="2200" dirty="0" smtClean="0"/>
          </a:p>
          <a:p>
            <a:endParaRPr lang="en-US" sz="2100" dirty="0"/>
          </a:p>
        </p:txBody>
      </p:sp>
      <p:pic>
        <p:nvPicPr>
          <p:cNvPr id="205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938089"/>
            <a:ext cx="2667000" cy="2310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584581"/>
            <a:ext cx="3200400" cy="2456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524000"/>
            <a:ext cx="3633787" cy="2149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3886200"/>
            <a:ext cx="3266233"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34887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905000" y="1447800"/>
            <a:ext cx="7010400" cy="6093976"/>
          </a:xfrm>
          <a:prstGeom prst="rect">
            <a:avLst/>
          </a:prstGeom>
          <a:noFill/>
        </p:spPr>
        <p:txBody>
          <a:bodyPr wrap="square" rtlCol="0">
            <a:spAutoFit/>
          </a:bodyPr>
          <a:lstStyle/>
          <a:p>
            <a:pPr algn="ctr"/>
            <a:r>
              <a:rPr lang="en-US" sz="2800" i="1" dirty="0" smtClean="0">
                <a:solidFill>
                  <a:prstClr val="black"/>
                </a:solidFill>
              </a:rPr>
              <a:t>Planning for Health: Partnerships that Work</a:t>
            </a:r>
          </a:p>
          <a:p>
            <a:pPr algn="ctr"/>
            <a:endParaRPr lang="en-US" sz="1000" b="1" dirty="0" smtClean="0">
              <a:solidFill>
                <a:prstClr val="black"/>
              </a:solidFill>
            </a:endParaRPr>
          </a:p>
          <a:p>
            <a:pPr algn="ctr"/>
            <a:r>
              <a:rPr lang="en-US" sz="2200" b="1" dirty="0" smtClean="0">
                <a:solidFill>
                  <a:prstClr val="black"/>
                </a:solidFill>
              </a:rPr>
              <a:t>Background</a:t>
            </a:r>
          </a:p>
          <a:p>
            <a:pPr marL="342900" indent="-342900">
              <a:buFont typeface="Arial" panose="020B0604020202020204" pitchFamily="34" charset="0"/>
              <a:buChar char="•"/>
            </a:pPr>
            <a:r>
              <a:rPr lang="en-US" sz="2200" dirty="0" smtClean="0">
                <a:solidFill>
                  <a:prstClr val="black"/>
                </a:solidFill>
              </a:rPr>
              <a:t>Most of the evidence base is in an urban setting, how do we make this relevant to rural Southwestern North Carolina</a:t>
            </a:r>
          </a:p>
          <a:p>
            <a:pPr marL="342900" indent="-342900">
              <a:buFont typeface="Arial" panose="020B0604020202020204" pitchFamily="34" charset="0"/>
              <a:buChar char="•"/>
            </a:pPr>
            <a:r>
              <a:rPr lang="en-US" sz="2200" dirty="0" smtClean="0">
                <a:solidFill>
                  <a:prstClr val="black"/>
                </a:solidFill>
              </a:rPr>
              <a:t>Many of our counties have no planning staff/boards and no zoning</a:t>
            </a:r>
          </a:p>
          <a:p>
            <a:pPr marL="342900" indent="-342900">
              <a:buFont typeface="Arial" panose="020B0604020202020204" pitchFamily="34" charset="0"/>
              <a:buChar char="•"/>
            </a:pPr>
            <a:r>
              <a:rPr lang="en-US" sz="2200" dirty="0" smtClean="0">
                <a:solidFill>
                  <a:prstClr val="black"/>
                </a:solidFill>
              </a:rPr>
              <a:t>Wanted to become a model </a:t>
            </a:r>
            <a:r>
              <a:rPr lang="en-US" sz="2200" dirty="0">
                <a:solidFill>
                  <a:prstClr val="black"/>
                </a:solidFill>
              </a:rPr>
              <a:t>for best practice for planning/public health </a:t>
            </a:r>
            <a:r>
              <a:rPr lang="en-US" sz="2200" dirty="0" smtClean="0">
                <a:solidFill>
                  <a:prstClr val="black"/>
                </a:solidFill>
              </a:rPr>
              <a:t>partnerships </a:t>
            </a:r>
            <a:r>
              <a:rPr lang="en-US" sz="2200" dirty="0">
                <a:solidFill>
                  <a:prstClr val="black"/>
                </a:solidFill>
              </a:rPr>
              <a:t>in a rural </a:t>
            </a:r>
            <a:r>
              <a:rPr lang="en-US" sz="2200" dirty="0" smtClean="0">
                <a:solidFill>
                  <a:prstClr val="black"/>
                </a:solidFill>
              </a:rPr>
              <a:t>region</a:t>
            </a:r>
          </a:p>
          <a:p>
            <a:pPr marL="285750" indent="-285750">
              <a:buFont typeface="Arial" panose="020B0604020202020204" pitchFamily="34" charset="0"/>
              <a:buChar char="•"/>
            </a:pPr>
            <a:r>
              <a:rPr lang="en-US" sz="2200" dirty="0" smtClean="0">
                <a:solidFill>
                  <a:prstClr val="black"/>
                </a:solidFill>
              </a:rPr>
              <a:t>Made the decision to move forward with a Regional approach rather than county specific </a:t>
            </a:r>
          </a:p>
          <a:p>
            <a:pPr marL="285750" indent="-285750">
              <a:buFont typeface="Arial" panose="020B0604020202020204" pitchFamily="34" charset="0"/>
              <a:buChar char="•"/>
            </a:pPr>
            <a:r>
              <a:rPr lang="en-US" sz="2200" dirty="0" smtClean="0">
                <a:solidFill>
                  <a:prstClr val="black"/>
                </a:solidFill>
              </a:rPr>
              <a:t>Decided a Health Impact Assessment would be an effective way for Public Health to have a seat at the larger decision making table</a:t>
            </a:r>
          </a:p>
          <a:p>
            <a:pPr marL="285750" indent="-285750">
              <a:buFont typeface="Arial" panose="020B0604020202020204" pitchFamily="34" charset="0"/>
              <a:buChar char="•"/>
            </a:pPr>
            <a:endParaRPr lang="en-US" sz="2200" dirty="0" smtClean="0">
              <a:solidFill>
                <a:prstClr val="black"/>
              </a:solidFill>
            </a:endParaRPr>
          </a:p>
          <a:p>
            <a:pPr marL="285750" indent="-285750">
              <a:buFont typeface="Arial" panose="020B0604020202020204" pitchFamily="34" charset="0"/>
              <a:buChar char="•"/>
            </a:pPr>
            <a:endParaRPr lang="en-US" sz="2200" i="1" dirty="0" smtClean="0">
              <a:solidFill>
                <a:prstClr val="black"/>
              </a:solidFill>
            </a:endParaRPr>
          </a:p>
          <a:p>
            <a:pPr marL="285750" indent="-285750">
              <a:buFont typeface="Arial" panose="020B0604020202020204" pitchFamily="34" charset="0"/>
              <a:buChar char="•"/>
            </a:pPr>
            <a:endParaRPr lang="en-US" sz="2200" i="1" dirty="0">
              <a:solidFill>
                <a:prstClr val="black"/>
              </a:solidFill>
            </a:endParaRPr>
          </a:p>
        </p:txBody>
      </p:sp>
      <p:sp>
        <p:nvSpPr>
          <p:cNvPr id="3" name="Rectangle 2"/>
          <p:cNvSpPr/>
          <p:nvPr/>
        </p:nvSpPr>
        <p:spPr>
          <a:xfrm>
            <a:off x="2133600" y="304800"/>
            <a:ext cx="3276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2" descr="MountainEleme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2934" y="207963"/>
            <a:ext cx="2220912" cy="123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9746918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905000" y="1447800"/>
            <a:ext cx="7010400" cy="4216539"/>
          </a:xfrm>
          <a:prstGeom prst="rect">
            <a:avLst/>
          </a:prstGeom>
          <a:noFill/>
        </p:spPr>
        <p:txBody>
          <a:bodyPr wrap="square" rtlCol="0">
            <a:spAutoFit/>
          </a:bodyPr>
          <a:lstStyle/>
          <a:p>
            <a:pPr algn="ctr"/>
            <a:endParaRPr lang="en-US" sz="2400" b="1" dirty="0" smtClean="0">
              <a:solidFill>
                <a:prstClr val="black"/>
              </a:solidFill>
            </a:endParaRPr>
          </a:p>
          <a:p>
            <a:pPr algn="ctr"/>
            <a:r>
              <a:rPr lang="en-US" sz="2400" b="1" dirty="0" smtClean="0">
                <a:solidFill>
                  <a:prstClr val="black"/>
                </a:solidFill>
              </a:rPr>
              <a:t>Implementation</a:t>
            </a:r>
            <a:endParaRPr lang="en-US" sz="1600" b="1" dirty="0" smtClean="0">
              <a:solidFill>
                <a:prstClr val="black"/>
              </a:solidFill>
            </a:endParaRPr>
          </a:p>
          <a:p>
            <a:pPr marL="342900" indent="-342900">
              <a:buFont typeface="Arial" panose="020B0604020202020204" pitchFamily="34" charset="0"/>
              <a:buChar char="•"/>
            </a:pPr>
            <a:r>
              <a:rPr lang="en-US" sz="2200" dirty="0" smtClean="0">
                <a:solidFill>
                  <a:prstClr val="black"/>
                </a:solidFill>
              </a:rPr>
              <a:t>Partnered with the Southwestern Planning and Economic Development Commission (Regional Council of Government) was better positioned to handle this kind of regional project</a:t>
            </a:r>
          </a:p>
          <a:p>
            <a:pPr marL="342900" indent="-342900">
              <a:buFont typeface="Arial" panose="020B0604020202020204" pitchFamily="34" charset="0"/>
              <a:buChar char="•"/>
            </a:pPr>
            <a:r>
              <a:rPr lang="en-US" sz="2200" dirty="0" smtClean="0">
                <a:solidFill>
                  <a:prstClr val="black"/>
                </a:solidFill>
              </a:rPr>
              <a:t>Because of the sensitive political climate and to ensure support, a letter of support was required from each county manager to move forward</a:t>
            </a:r>
          </a:p>
          <a:p>
            <a:endParaRPr lang="en-US" sz="2200" dirty="0" smtClean="0">
              <a:solidFill>
                <a:prstClr val="black"/>
              </a:solidFill>
            </a:endParaRPr>
          </a:p>
          <a:p>
            <a:pPr marL="285750" indent="-285750">
              <a:buFont typeface="Arial" panose="020B0604020202020204" pitchFamily="34" charset="0"/>
              <a:buChar char="•"/>
            </a:pPr>
            <a:endParaRPr lang="en-US" sz="2200" i="1" dirty="0" smtClean="0">
              <a:solidFill>
                <a:prstClr val="black"/>
              </a:solidFill>
            </a:endParaRPr>
          </a:p>
          <a:p>
            <a:pPr marL="285750" indent="-285750">
              <a:buFont typeface="Arial" panose="020B0604020202020204" pitchFamily="34" charset="0"/>
              <a:buChar char="•"/>
            </a:pPr>
            <a:endParaRPr lang="en-US" sz="2200" i="1" dirty="0">
              <a:solidFill>
                <a:prstClr val="black"/>
              </a:solidFill>
            </a:endParaRPr>
          </a:p>
        </p:txBody>
      </p:sp>
      <p:sp>
        <p:nvSpPr>
          <p:cNvPr id="3" name="Rectangle 2"/>
          <p:cNvSpPr/>
          <p:nvPr/>
        </p:nvSpPr>
        <p:spPr>
          <a:xfrm>
            <a:off x="2133600" y="304800"/>
            <a:ext cx="3276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2" descr="MountainEleme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2934" y="207963"/>
            <a:ext cx="2220912" cy="123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5154799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609600"/>
            <a:ext cx="4203272" cy="2343000"/>
          </a:xfrm>
          <a:prstGeom prst="rect">
            <a:avLst/>
          </a:prstGeom>
        </p:spPr>
      </p:pic>
      <p:pic>
        <p:nvPicPr>
          <p:cNvPr id="3"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2480" y="2571600"/>
            <a:ext cx="5595524" cy="320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11723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11453</TotalTime>
  <Words>953</Words>
  <Application>Microsoft Office PowerPoint</Application>
  <PresentationFormat>On-screen Show (4:3)</PresentationFormat>
  <Paragraphs>138</Paragraphs>
  <Slides>42</Slides>
  <Notes>0</Notes>
  <HiddenSlides>4</HiddenSlides>
  <MMClips>0</MMClips>
  <ScaleCrop>false</ScaleCrop>
  <HeadingPairs>
    <vt:vector size="6" baseType="variant">
      <vt:variant>
        <vt:lpstr>Theme</vt:lpstr>
      </vt:variant>
      <vt:variant>
        <vt:i4>10</vt:i4>
      </vt:variant>
      <vt:variant>
        <vt:lpstr>Embedded OLE Servers</vt:lpstr>
      </vt:variant>
      <vt:variant>
        <vt:i4>1</vt:i4>
      </vt:variant>
      <vt:variant>
        <vt:lpstr>Slide Titles</vt:lpstr>
      </vt:variant>
      <vt:variant>
        <vt:i4>42</vt:i4>
      </vt:variant>
    </vt:vector>
  </HeadingPairs>
  <TitlesOfParts>
    <vt:vector size="53" baseType="lpstr">
      <vt:lpstr>Office Theme</vt:lpstr>
      <vt:lpstr>3_Office Theme</vt:lpstr>
      <vt:lpstr>7_Office Theme</vt:lpstr>
      <vt:lpstr>6_Office Theme</vt:lpstr>
      <vt:lpstr>4_Office Theme</vt:lpstr>
      <vt:lpstr>1_Office Theme</vt:lpstr>
      <vt:lpstr>5_Office Theme</vt:lpstr>
      <vt:lpstr>2_Office Theme</vt:lpstr>
      <vt:lpstr>8_Office Theme</vt:lpstr>
      <vt:lpstr>9_Office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 Carolina General Statutes</vt:lpstr>
      <vt:lpstr>North Carolina General Statutes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dc:creator>
  <cp:lastModifiedBy>Chris</cp:lastModifiedBy>
  <cp:revision>123</cp:revision>
  <dcterms:created xsi:type="dcterms:W3CDTF">2013-07-12T15:50:43Z</dcterms:created>
  <dcterms:modified xsi:type="dcterms:W3CDTF">2015-05-27T15:52:11Z</dcterms:modified>
</cp:coreProperties>
</file>