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60" r:id="rId5"/>
    <p:sldId id="257" r:id="rId6"/>
    <p:sldId id="258" r:id="rId7"/>
    <p:sldId id="259" r:id="rId8"/>
    <p:sldId id="261" r:id="rId9"/>
    <p:sldId id="262" r:id="rId10"/>
    <p:sldId id="264" r:id="rId11"/>
    <p:sldId id="263" r:id="rId12"/>
    <p:sldId id="283" r:id="rId13"/>
    <p:sldId id="267" r:id="rId14"/>
    <p:sldId id="268" r:id="rId15"/>
    <p:sldId id="269" r:id="rId16"/>
    <p:sldId id="284" r:id="rId17"/>
    <p:sldId id="270" r:id="rId18"/>
    <p:sldId id="285" r:id="rId19"/>
    <p:sldId id="279" r:id="rId20"/>
    <p:sldId id="274" r:id="rId21"/>
    <p:sldId id="275" r:id="rId22"/>
    <p:sldId id="282" r:id="rId23"/>
    <p:sldId id="280" r:id="rId24"/>
    <p:sldId id="281" r:id="rId25"/>
    <p:sldId id="286" r:id="rId26"/>
    <p:sldId id="287" r:id="rId27"/>
    <p:sldId id="266" r:id="rId28"/>
    <p:sldId id="272" r:id="rId29"/>
    <p:sldId id="291" r:id="rId30"/>
    <p:sldId id="289" r:id="rId31"/>
    <p:sldId id="271" r:id="rId32"/>
    <p:sldId id="265"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Grid="0" snapToObjects="1">
      <p:cViewPr varScale="1">
        <p:scale>
          <a:sx n="52" d="100"/>
          <a:sy n="52" d="100"/>
        </p:scale>
        <p:origin x="-630" y="-9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6/17/2015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6/17/2015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6/17/2015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6/17/2015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9899" y="815504"/>
            <a:ext cx="7174965" cy="1569660"/>
          </a:xfrm>
          <a:prstGeom prst="rect">
            <a:avLst/>
          </a:prstGeom>
        </p:spPr>
        <p:txBody>
          <a:bodyPr wrap="square">
            <a:spAutoFit/>
          </a:bodyPr>
          <a:lstStyle/>
          <a:p>
            <a:pPr algn="ctr"/>
            <a:r>
              <a:rPr lang="en-US" sz="9600" b="1" dirty="0"/>
              <a:t>HIA </a:t>
            </a:r>
            <a:r>
              <a:rPr lang="en-US" sz="9600" b="1" dirty="0" smtClean="0"/>
              <a:t>101</a:t>
            </a:r>
            <a:endParaRPr lang="en-US" sz="9600" b="1" dirty="0"/>
          </a:p>
        </p:txBody>
      </p:sp>
      <p:sp>
        <p:nvSpPr>
          <p:cNvPr id="6" name="Rectangle 5"/>
          <p:cNvSpPr/>
          <p:nvPr/>
        </p:nvSpPr>
        <p:spPr>
          <a:xfrm>
            <a:off x="650162" y="2070614"/>
            <a:ext cx="7611190" cy="830997"/>
          </a:xfrm>
          <a:prstGeom prst="rect">
            <a:avLst/>
          </a:prstGeom>
        </p:spPr>
        <p:txBody>
          <a:bodyPr wrap="square">
            <a:spAutoFit/>
          </a:bodyPr>
          <a:lstStyle/>
          <a:p>
            <a:pPr algn="ctr"/>
            <a:r>
              <a:rPr lang="en-US" sz="2400" dirty="0" smtClean="0"/>
              <a:t>Getting </a:t>
            </a:r>
            <a:r>
              <a:rPr lang="en-US" sz="2400" dirty="0"/>
              <a:t>Out of the Weeds: Using Marketing </a:t>
            </a:r>
            <a:r>
              <a:rPr lang="en-US" sz="2400" dirty="0" smtClean="0"/>
              <a:t>&amp; Communications </a:t>
            </a:r>
            <a:r>
              <a:rPr lang="en-US" sz="2400" dirty="0"/>
              <a:t>to Advance the HIA Reporting Process</a:t>
            </a:r>
          </a:p>
        </p:txBody>
      </p:sp>
      <p:sp>
        <p:nvSpPr>
          <p:cNvPr id="7" name="Rectangle 6"/>
          <p:cNvSpPr/>
          <p:nvPr/>
        </p:nvSpPr>
        <p:spPr>
          <a:xfrm>
            <a:off x="859899" y="3262966"/>
            <a:ext cx="7174965" cy="1077218"/>
          </a:xfrm>
          <a:prstGeom prst="rect">
            <a:avLst/>
          </a:prstGeom>
        </p:spPr>
        <p:txBody>
          <a:bodyPr wrap="square">
            <a:spAutoFit/>
          </a:bodyPr>
          <a:lstStyle/>
          <a:p>
            <a:pPr algn="ctr"/>
            <a:r>
              <a:rPr lang="en-US" sz="3200" b="1" dirty="0" smtClean="0"/>
              <a:t>@</a:t>
            </a:r>
            <a:r>
              <a:rPr lang="en-US" sz="3200" b="1" dirty="0" err="1" smtClean="0"/>
              <a:t>FranKritz</a:t>
            </a:r>
            <a:endParaRPr lang="en-US" sz="3200" b="1" dirty="0" smtClean="0"/>
          </a:p>
          <a:p>
            <a:pPr algn="ctr"/>
            <a:r>
              <a:rPr lang="en-US" sz="3200" b="1" dirty="0" smtClean="0"/>
              <a:t>@</a:t>
            </a:r>
            <a:r>
              <a:rPr lang="en-US" sz="3200" b="1" dirty="0" err="1" smtClean="0"/>
              <a:t>JeremySThompson</a:t>
            </a:r>
            <a:endParaRPr lang="en-US" sz="3200" b="1" dirty="0"/>
          </a:p>
        </p:txBody>
      </p:sp>
    </p:spTree>
    <p:extLst>
      <p:ext uri="{BB962C8B-B14F-4D97-AF65-F5344CB8AC3E}">
        <p14:creationId xmlns:p14="http://schemas.microsoft.com/office/powerpoint/2010/main" val="1980452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261" y="780554"/>
            <a:ext cx="8925523" cy="3539431"/>
          </a:xfrm>
          <a:prstGeom prst="rect">
            <a:avLst/>
          </a:prstGeom>
        </p:spPr>
        <p:txBody>
          <a:bodyPr wrap="square">
            <a:spAutoFit/>
          </a:bodyPr>
          <a:lstStyle/>
          <a:p>
            <a:r>
              <a:rPr lang="en-US" sz="2800" dirty="0"/>
              <a:t>The National Research Council defines HIA as “a systematic process that uses an array of data sources and analytic methods, and considers input from stakeholders to determine the potential effects of a proposed policy, plan, program, or project on the health of a population and the distribution of those effects within the population. HIA provides recommendations on monitoring and managing those effects.”</a:t>
            </a:r>
          </a:p>
        </p:txBody>
      </p:sp>
    </p:spTree>
    <p:extLst>
      <p:ext uri="{BB962C8B-B14F-4D97-AF65-F5344CB8AC3E}">
        <p14:creationId xmlns:p14="http://schemas.microsoft.com/office/powerpoint/2010/main" val="358935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706" y="582504"/>
            <a:ext cx="8924034" cy="3970318"/>
          </a:xfrm>
          <a:prstGeom prst="rect">
            <a:avLst/>
          </a:prstGeom>
        </p:spPr>
        <p:txBody>
          <a:bodyPr wrap="square">
            <a:spAutoFit/>
          </a:bodyPr>
          <a:lstStyle/>
          <a:p>
            <a:r>
              <a:rPr lang="en-US" sz="3600" dirty="0"/>
              <a:t>The CDC puts it more simply: Doctors advise their patients on how they can stay healthy. In many ways, Health Impact Assessment (HIA) provides the same advice to communities. This advice helps communities make informed choices about improving public health through community design.</a:t>
            </a:r>
          </a:p>
        </p:txBody>
      </p:sp>
    </p:spTree>
    <p:extLst>
      <p:ext uri="{BB962C8B-B14F-4D97-AF65-F5344CB8AC3E}">
        <p14:creationId xmlns:p14="http://schemas.microsoft.com/office/powerpoint/2010/main" val="1372590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png"/>
          <p:cNvPicPr>
            <a:picLocks noChangeAspect="1"/>
          </p:cNvPicPr>
          <p:nvPr/>
        </p:nvPicPr>
        <p:blipFill rotWithShape="1">
          <a:blip r:embed="rId2">
            <a:extLst>
              <a:ext uri="{28A0092B-C50C-407E-A947-70E740481C1C}">
                <a14:useLocalDpi xmlns:a14="http://schemas.microsoft.com/office/drawing/2010/main" val="0"/>
              </a:ext>
            </a:extLst>
          </a:blip>
          <a:srcRect l="8333" t="36960" b="19217"/>
          <a:stretch/>
        </p:blipFill>
        <p:spPr>
          <a:xfrm>
            <a:off x="143763" y="1186272"/>
            <a:ext cx="8909041" cy="2672103"/>
          </a:xfrm>
          <a:prstGeom prst="rect">
            <a:avLst/>
          </a:prstGeom>
        </p:spPr>
      </p:pic>
    </p:spTree>
    <p:extLst>
      <p:ext uri="{BB962C8B-B14F-4D97-AF65-F5344CB8AC3E}">
        <p14:creationId xmlns:p14="http://schemas.microsoft.com/office/powerpoint/2010/main" val="164114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441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5-06-17 10.01.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732" y="0"/>
            <a:ext cx="4006976" cy="5143500"/>
          </a:xfrm>
          <a:prstGeom prst="rect">
            <a:avLst/>
          </a:prstGeom>
        </p:spPr>
      </p:pic>
    </p:spTree>
    <p:extLst>
      <p:ext uri="{BB962C8B-B14F-4D97-AF65-F5344CB8AC3E}">
        <p14:creationId xmlns:p14="http://schemas.microsoft.com/office/powerpoint/2010/main" val="1513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441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5-06-17 10.08.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40" y="0"/>
            <a:ext cx="8207237" cy="5143500"/>
          </a:xfrm>
          <a:prstGeom prst="rect">
            <a:avLst/>
          </a:prstGeom>
        </p:spPr>
      </p:pic>
    </p:spTree>
    <p:extLst>
      <p:ext uri="{BB962C8B-B14F-4D97-AF65-F5344CB8AC3E}">
        <p14:creationId xmlns:p14="http://schemas.microsoft.com/office/powerpoint/2010/main" val="359226734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5-06-17 10.08.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094"/>
            <a:ext cx="9144000" cy="5011406"/>
          </a:xfrm>
          <a:prstGeom prst="rect">
            <a:avLst/>
          </a:prstGeom>
        </p:spPr>
      </p:pic>
    </p:spTree>
    <p:extLst>
      <p:ext uri="{BB962C8B-B14F-4D97-AF65-F5344CB8AC3E}">
        <p14:creationId xmlns:p14="http://schemas.microsoft.com/office/powerpoint/2010/main" val="245511968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15-06-17 10.10.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2"/>
            <a:ext cx="9144000" cy="5136078"/>
          </a:xfrm>
          <a:prstGeom prst="rect">
            <a:avLst/>
          </a:prstGeom>
        </p:spPr>
      </p:pic>
    </p:spTree>
    <p:extLst>
      <p:ext uri="{BB962C8B-B14F-4D97-AF65-F5344CB8AC3E}">
        <p14:creationId xmlns:p14="http://schemas.microsoft.com/office/powerpoint/2010/main" val="200109453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5-06-17 10.11.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919194"/>
          </a:xfrm>
          <a:prstGeom prst="rect">
            <a:avLst/>
          </a:prstGeom>
        </p:spPr>
      </p:pic>
    </p:spTree>
    <p:extLst>
      <p:ext uri="{BB962C8B-B14F-4D97-AF65-F5344CB8AC3E}">
        <p14:creationId xmlns:p14="http://schemas.microsoft.com/office/powerpoint/2010/main" val="359226734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on786.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485" y="0"/>
            <a:ext cx="3982641" cy="5143500"/>
          </a:xfrm>
          <a:prstGeom prst="rect">
            <a:avLst/>
          </a:prstGeom>
        </p:spPr>
      </p:pic>
    </p:spTree>
    <p:extLst>
      <p:ext uri="{BB962C8B-B14F-4D97-AF65-F5344CB8AC3E}">
        <p14:creationId xmlns:p14="http://schemas.microsoft.com/office/powerpoint/2010/main" val="1653532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5-06-17 10.12.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74"/>
            <a:ext cx="9144000" cy="5107926"/>
          </a:xfrm>
          <a:prstGeom prst="rect">
            <a:avLst/>
          </a:prstGeom>
        </p:spPr>
      </p:pic>
    </p:spTree>
    <p:extLst>
      <p:ext uri="{BB962C8B-B14F-4D97-AF65-F5344CB8AC3E}">
        <p14:creationId xmlns:p14="http://schemas.microsoft.com/office/powerpoint/2010/main" val="359226734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5-06-17 10.12.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741"/>
            <a:ext cx="9144000" cy="5067759"/>
          </a:xfrm>
          <a:prstGeom prst="rect">
            <a:avLst/>
          </a:prstGeom>
        </p:spPr>
      </p:pic>
    </p:spTree>
    <p:extLst>
      <p:ext uri="{BB962C8B-B14F-4D97-AF65-F5344CB8AC3E}">
        <p14:creationId xmlns:p14="http://schemas.microsoft.com/office/powerpoint/2010/main" val="359226734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485" y="2015459"/>
            <a:ext cx="8815459" cy="769441"/>
          </a:xfrm>
          <a:prstGeom prst="rect">
            <a:avLst/>
          </a:prstGeom>
        </p:spPr>
        <p:txBody>
          <a:bodyPr wrap="none">
            <a:spAutoFit/>
          </a:bodyPr>
          <a:lstStyle/>
          <a:p>
            <a:r>
              <a:rPr lang="en-US" sz="4400" b="1" dirty="0">
                <a:latin typeface="American Typewriter"/>
                <a:cs typeface="American Typewriter"/>
              </a:rPr>
              <a:t>HIP is in the New York Times!</a:t>
            </a:r>
          </a:p>
        </p:txBody>
      </p:sp>
      <p:sp>
        <p:nvSpPr>
          <p:cNvPr id="5" name="Title 1"/>
          <p:cNvSpPr txBox="1">
            <a:spLocks/>
          </p:cNvSpPr>
          <p:nvPr/>
        </p:nvSpPr>
        <p:spPr>
          <a:xfrm>
            <a:off x="6606751" y="2686313"/>
            <a:ext cx="1325429" cy="55920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000" i="1" dirty="0" smtClean="0"/>
              <a:t>-3.6.2013</a:t>
            </a:r>
            <a:endParaRPr lang="en-US" sz="2000" i="1" dirty="0"/>
          </a:p>
        </p:txBody>
      </p:sp>
    </p:spTree>
    <p:extLst>
      <p:ext uri="{BB962C8B-B14F-4D97-AF65-F5344CB8AC3E}">
        <p14:creationId xmlns:p14="http://schemas.microsoft.com/office/powerpoint/2010/main" val="4048994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8639" y="1805594"/>
            <a:ext cx="6115865" cy="923330"/>
          </a:xfrm>
          <a:prstGeom prst="rect">
            <a:avLst/>
          </a:prstGeom>
        </p:spPr>
        <p:txBody>
          <a:bodyPr wrap="none">
            <a:spAutoFit/>
          </a:bodyPr>
          <a:lstStyle/>
          <a:p>
            <a:r>
              <a:rPr lang="en-US" sz="5400" b="1" dirty="0" smtClean="0"/>
              <a:t>Jeremy S. Thompson</a:t>
            </a:r>
            <a:endParaRPr lang="en-US" sz="5400" dirty="0"/>
          </a:p>
        </p:txBody>
      </p:sp>
      <p:sp>
        <p:nvSpPr>
          <p:cNvPr id="5" name="Rectangle 4"/>
          <p:cNvSpPr/>
          <p:nvPr/>
        </p:nvSpPr>
        <p:spPr>
          <a:xfrm>
            <a:off x="2485701" y="2563450"/>
            <a:ext cx="4198585" cy="584776"/>
          </a:xfrm>
          <a:prstGeom prst="rect">
            <a:avLst/>
          </a:prstGeom>
        </p:spPr>
        <p:txBody>
          <a:bodyPr wrap="none">
            <a:spAutoFit/>
          </a:bodyPr>
          <a:lstStyle/>
          <a:p>
            <a:r>
              <a:rPr lang="en-US" sz="3200" dirty="0" smtClean="0"/>
              <a:t>Digital Media Strategist </a:t>
            </a:r>
            <a:endParaRPr lang="en-US" sz="3200" dirty="0"/>
          </a:p>
        </p:txBody>
      </p:sp>
    </p:spTree>
    <p:extLst>
      <p:ext uri="{BB962C8B-B14F-4D97-AF65-F5344CB8AC3E}">
        <p14:creationId xmlns:p14="http://schemas.microsoft.com/office/powerpoint/2010/main" val="3699609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721" y="788483"/>
            <a:ext cx="3879816" cy="857250"/>
          </a:xfrm>
        </p:spPr>
        <p:txBody>
          <a:bodyPr>
            <a:noAutofit/>
          </a:bodyPr>
          <a:lstStyle/>
          <a:p>
            <a:r>
              <a:rPr lang="en-US" sz="6000" b="1" dirty="0" smtClean="0"/>
              <a:t>Twitter</a:t>
            </a:r>
            <a:endParaRPr lang="en-US" sz="6000" b="1" dirty="0"/>
          </a:p>
        </p:txBody>
      </p:sp>
      <p:sp>
        <p:nvSpPr>
          <p:cNvPr id="4" name="Title 1"/>
          <p:cNvSpPr txBox="1">
            <a:spLocks/>
          </p:cNvSpPr>
          <p:nvPr/>
        </p:nvSpPr>
        <p:spPr>
          <a:xfrm>
            <a:off x="108559" y="1735858"/>
            <a:ext cx="8802399" cy="1759158"/>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a:t>Twitter is a free social networking </a:t>
            </a:r>
            <a:r>
              <a:rPr lang="en-US" i="1" dirty="0" err="1"/>
              <a:t>microblogging</a:t>
            </a:r>
            <a:r>
              <a:rPr lang="en-US" i="1" dirty="0"/>
              <a:t> service that allows registered members to broadcast short posts called tweets.</a:t>
            </a:r>
          </a:p>
        </p:txBody>
      </p:sp>
    </p:spTree>
    <p:extLst>
      <p:ext uri="{BB962C8B-B14F-4D97-AF65-F5344CB8AC3E}">
        <p14:creationId xmlns:p14="http://schemas.microsoft.com/office/powerpoint/2010/main" val="4208961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721" y="788483"/>
            <a:ext cx="3879816" cy="857250"/>
          </a:xfrm>
        </p:spPr>
        <p:txBody>
          <a:bodyPr>
            <a:noAutofit/>
          </a:bodyPr>
          <a:lstStyle/>
          <a:p>
            <a:r>
              <a:rPr lang="en-US" sz="6000" b="1" dirty="0" smtClean="0"/>
              <a:t>Twitter</a:t>
            </a:r>
            <a:endParaRPr lang="en-US" sz="6000" b="1" dirty="0"/>
          </a:p>
        </p:txBody>
      </p:sp>
      <p:sp>
        <p:nvSpPr>
          <p:cNvPr id="4" name="Title 1"/>
          <p:cNvSpPr txBox="1">
            <a:spLocks/>
          </p:cNvSpPr>
          <p:nvPr/>
        </p:nvSpPr>
        <p:spPr>
          <a:xfrm>
            <a:off x="108559" y="1735858"/>
            <a:ext cx="8802399" cy="1759158"/>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a:t>Saying all you can in 140 Characters or less and if you add a link things get really crazy… don</a:t>
            </a:r>
            <a:r>
              <a:rPr lang="fr-FR" i="1" dirty="0"/>
              <a:t>’</a:t>
            </a:r>
            <a:r>
              <a:rPr lang="en-US" i="1" dirty="0"/>
              <a:t>t get me started with </a:t>
            </a:r>
            <a:r>
              <a:rPr lang="en-US" i="1" dirty="0" smtClean="0"/>
              <a:t>photos, </a:t>
            </a:r>
            <a:r>
              <a:rPr lang="en-US" i="1" dirty="0" err="1" smtClean="0"/>
              <a:t>infographics</a:t>
            </a:r>
            <a:r>
              <a:rPr lang="en-US" i="1" dirty="0" smtClean="0"/>
              <a:t>, GIF’s…</a:t>
            </a:r>
            <a:endParaRPr lang="en-US" i="1" dirty="0"/>
          </a:p>
        </p:txBody>
      </p:sp>
    </p:spTree>
    <p:extLst>
      <p:ext uri="{BB962C8B-B14F-4D97-AF65-F5344CB8AC3E}">
        <p14:creationId xmlns:p14="http://schemas.microsoft.com/office/powerpoint/2010/main" val="916051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1602" y="1735858"/>
            <a:ext cx="8229600" cy="1759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i="1" dirty="0"/>
          </a:p>
        </p:txBody>
      </p:sp>
      <p:pic>
        <p:nvPicPr>
          <p:cNvPr id="5" name="Picture 4" descr="Twitter_logo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632" y="1571973"/>
            <a:ext cx="2008103" cy="1632575"/>
          </a:xfrm>
          <a:prstGeom prst="rect">
            <a:avLst/>
          </a:prstGeom>
        </p:spPr>
      </p:pic>
    </p:spTree>
    <p:extLst>
      <p:ext uri="{BB962C8B-B14F-4D97-AF65-F5344CB8AC3E}">
        <p14:creationId xmlns:p14="http://schemas.microsoft.com/office/powerpoint/2010/main" val="989873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8559" y="1735858"/>
            <a:ext cx="8802399" cy="1759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Bite-sized</a:t>
            </a:r>
            <a:endParaRPr lang="en-US" dirty="0"/>
          </a:p>
        </p:txBody>
      </p:sp>
    </p:spTree>
    <p:extLst>
      <p:ext uri="{BB962C8B-B14F-4D97-AF65-F5344CB8AC3E}">
        <p14:creationId xmlns:p14="http://schemas.microsoft.com/office/powerpoint/2010/main" val="1334034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1602" y="1735858"/>
            <a:ext cx="8229600" cy="1759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i="1" dirty="0"/>
          </a:p>
        </p:txBody>
      </p:sp>
      <p:pic>
        <p:nvPicPr>
          <p:cNvPr id="5" name="Picture 4" descr="Twitter_logo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632" y="1571973"/>
            <a:ext cx="2008103" cy="1632575"/>
          </a:xfrm>
          <a:prstGeom prst="rect">
            <a:avLst/>
          </a:prstGeom>
        </p:spPr>
      </p:pic>
    </p:spTree>
    <p:extLst>
      <p:ext uri="{BB962C8B-B14F-4D97-AF65-F5344CB8AC3E}">
        <p14:creationId xmlns:p14="http://schemas.microsoft.com/office/powerpoint/2010/main" val="2972290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323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5-06-17 09.31.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29" y="0"/>
            <a:ext cx="9513988" cy="5143500"/>
          </a:xfrm>
          <a:prstGeom prst="rect">
            <a:avLst/>
          </a:prstGeom>
        </p:spPr>
      </p:pic>
    </p:spTree>
    <p:extLst>
      <p:ext uri="{BB962C8B-B14F-4D97-AF65-F5344CB8AC3E}">
        <p14:creationId xmlns:p14="http://schemas.microsoft.com/office/powerpoint/2010/main" val="1296343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90" y="448092"/>
            <a:ext cx="8922610" cy="4154983"/>
          </a:xfrm>
          <a:prstGeom prst="rect">
            <a:avLst/>
          </a:prstGeom>
        </p:spPr>
        <p:txBody>
          <a:bodyPr wrap="square">
            <a:spAutoFit/>
          </a:bodyPr>
          <a:lstStyle/>
          <a:p>
            <a:pPr marL="285750" indent="-285750">
              <a:buFont typeface="Arial"/>
              <a:buChar char="•"/>
            </a:pPr>
            <a:r>
              <a:rPr lang="en-US" sz="4400" dirty="0" smtClean="0"/>
              <a:t>Screening</a:t>
            </a:r>
          </a:p>
          <a:p>
            <a:pPr marL="285750" indent="-285750">
              <a:buFont typeface="Arial"/>
              <a:buChar char="•"/>
            </a:pPr>
            <a:r>
              <a:rPr lang="en-US" sz="4400" dirty="0" smtClean="0"/>
              <a:t>Scoping</a:t>
            </a:r>
          </a:p>
          <a:p>
            <a:pPr marL="285750" indent="-285750">
              <a:buFont typeface="Arial"/>
              <a:buChar char="•"/>
            </a:pPr>
            <a:r>
              <a:rPr lang="en-US" sz="4400" dirty="0" smtClean="0"/>
              <a:t>Assessing Risks &amp; Benefits </a:t>
            </a:r>
            <a:endParaRPr lang="en-US" sz="4400" dirty="0"/>
          </a:p>
          <a:p>
            <a:pPr marL="285750" indent="-285750">
              <a:buFont typeface="Arial"/>
              <a:buChar char="•"/>
            </a:pPr>
            <a:r>
              <a:rPr lang="en-US" sz="4400" dirty="0" smtClean="0"/>
              <a:t>Developing </a:t>
            </a:r>
            <a:r>
              <a:rPr lang="en-US" sz="4400" dirty="0"/>
              <a:t>R</a:t>
            </a:r>
            <a:r>
              <a:rPr lang="en-US" sz="4400" dirty="0" smtClean="0"/>
              <a:t>ecommendations </a:t>
            </a:r>
          </a:p>
          <a:p>
            <a:pPr marL="285750" indent="-285750">
              <a:buFont typeface="Arial"/>
              <a:buChar char="•"/>
            </a:pPr>
            <a:r>
              <a:rPr lang="en-US" sz="4400" dirty="0" smtClean="0"/>
              <a:t>Reporting</a:t>
            </a:r>
          </a:p>
          <a:p>
            <a:pPr marL="285750" indent="-285750">
              <a:buFont typeface="Arial"/>
              <a:buChar char="•"/>
            </a:pPr>
            <a:r>
              <a:rPr lang="en-US" sz="4400" dirty="0" smtClean="0"/>
              <a:t>Monitoring &amp; Evaluating</a:t>
            </a:r>
            <a:endParaRPr lang="en-US" sz="4400" dirty="0"/>
          </a:p>
        </p:txBody>
      </p:sp>
    </p:spTree>
    <p:extLst>
      <p:ext uri="{BB962C8B-B14F-4D97-AF65-F5344CB8AC3E}">
        <p14:creationId xmlns:p14="http://schemas.microsoft.com/office/powerpoint/2010/main" val="137795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765" y="788483"/>
            <a:ext cx="3879816" cy="857250"/>
          </a:xfrm>
        </p:spPr>
        <p:txBody>
          <a:bodyPr>
            <a:noAutofit/>
          </a:bodyPr>
          <a:lstStyle/>
          <a:p>
            <a:r>
              <a:rPr lang="en-US" sz="6000" b="1" dirty="0" smtClean="0"/>
              <a:t>Reporting</a:t>
            </a:r>
            <a:endParaRPr lang="en-US" sz="6000" b="1" dirty="0"/>
          </a:p>
        </p:txBody>
      </p:sp>
      <p:sp>
        <p:nvSpPr>
          <p:cNvPr id="4" name="Title 1"/>
          <p:cNvSpPr txBox="1">
            <a:spLocks/>
          </p:cNvSpPr>
          <p:nvPr/>
        </p:nvSpPr>
        <p:spPr>
          <a:xfrm>
            <a:off x="341602" y="1735858"/>
            <a:ext cx="8229600" cy="17591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smtClean="0"/>
              <a:t>Re</a:t>
            </a:r>
            <a:r>
              <a:rPr lang="en-US" i="1" dirty="0"/>
              <a:t>presenting the results to decision</a:t>
            </a:r>
            <a:r>
              <a:rPr lang="en-US" i="1" dirty="0" smtClean="0"/>
              <a:t>-makers</a:t>
            </a:r>
            <a:endParaRPr lang="en-US" i="1" dirty="0"/>
          </a:p>
        </p:txBody>
      </p:sp>
    </p:spTree>
    <p:extLst>
      <p:ext uri="{BB962C8B-B14F-4D97-AF65-F5344CB8AC3E}">
        <p14:creationId xmlns:p14="http://schemas.microsoft.com/office/powerpoint/2010/main" val="57051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5-06-17 09.53.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7" y="-12498"/>
            <a:ext cx="9458560" cy="5429774"/>
          </a:xfrm>
          <a:prstGeom prst="rect">
            <a:avLst/>
          </a:prstGeom>
        </p:spPr>
      </p:pic>
    </p:spTree>
    <p:extLst>
      <p:ext uri="{BB962C8B-B14F-4D97-AF65-F5344CB8AC3E}">
        <p14:creationId xmlns:p14="http://schemas.microsoft.com/office/powerpoint/2010/main" val="8919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92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shot 2015-06-17 09.55.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86" y="0"/>
            <a:ext cx="9375400" cy="5143500"/>
          </a:xfrm>
          <a:prstGeom prst="rect">
            <a:avLst/>
          </a:prstGeom>
        </p:spPr>
      </p:pic>
    </p:spTree>
    <p:extLst>
      <p:ext uri="{BB962C8B-B14F-4D97-AF65-F5344CB8AC3E}">
        <p14:creationId xmlns:p14="http://schemas.microsoft.com/office/powerpoint/2010/main" val="1534076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441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dcmitype/"/>
    <ds:schemaRef ds:uri="http://schemas.microsoft.com/office/2006/metadata/properties"/>
    <ds:schemaRef ds:uri="http://schemas.microsoft.com/office/2006/documentManagement/types"/>
    <ds:schemaRef ds:uri="http://schemas.microsoft.com/sharepoint/v3/fields"/>
    <ds:schemaRef ds:uri="http://purl.org/dc/terms/"/>
    <ds:schemaRef ds:uri="http://purl.org/dc/elements/1.1/"/>
    <ds:schemaRef ds:uri="http://www.w3.org/XML/1998/namespace"/>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213</TotalTime>
  <Words>166</Words>
  <Application>Microsoft Office PowerPoint</Application>
  <PresentationFormat>On-screen Show (16:9)</PresentationFormat>
  <Paragraphs>23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Reporting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Twitter</vt:lpstr>
      <vt:lpstr>Twitter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PEW</cp:lastModifiedBy>
  <cp:revision>51</cp:revision>
  <dcterms:created xsi:type="dcterms:W3CDTF">2010-04-12T23:12:02Z</dcterms:created>
  <dcterms:modified xsi:type="dcterms:W3CDTF">2015-06-17T14:56:10Z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