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handoutMasterIdLst>
    <p:handoutMasterId r:id="rId48"/>
  </p:handoutMasterIdLst>
  <p:sldIdLst>
    <p:sldId id="256" r:id="rId2"/>
    <p:sldId id="257" r:id="rId3"/>
    <p:sldId id="317" r:id="rId4"/>
    <p:sldId id="319" r:id="rId5"/>
    <p:sldId id="285" r:id="rId6"/>
    <p:sldId id="284" r:id="rId7"/>
    <p:sldId id="258" r:id="rId8"/>
    <p:sldId id="268" r:id="rId9"/>
    <p:sldId id="270" r:id="rId10"/>
    <p:sldId id="312" r:id="rId11"/>
    <p:sldId id="313" r:id="rId12"/>
    <p:sldId id="316" r:id="rId13"/>
    <p:sldId id="271" r:id="rId14"/>
    <p:sldId id="282" r:id="rId15"/>
    <p:sldId id="294" r:id="rId16"/>
    <p:sldId id="290" r:id="rId17"/>
    <p:sldId id="263" r:id="rId18"/>
    <p:sldId id="322" r:id="rId19"/>
    <p:sldId id="309" r:id="rId20"/>
    <p:sldId id="286" r:id="rId21"/>
    <p:sldId id="274" r:id="rId22"/>
    <p:sldId id="314" r:id="rId23"/>
    <p:sldId id="275" r:id="rId24"/>
    <p:sldId id="267" r:id="rId25"/>
    <p:sldId id="304" r:id="rId26"/>
    <p:sldId id="310" r:id="rId27"/>
    <p:sldId id="291" r:id="rId28"/>
    <p:sldId id="276" r:id="rId29"/>
    <p:sldId id="277" r:id="rId30"/>
    <p:sldId id="305" r:id="rId31"/>
    <p:sldId id="295" r:id="rId32"/>
    <p:sldId id="298" r:id="rId33"/>
    <p:sldId id="302" r:id="rId34"/>
    <p:sldId id="287" r:id="rId35"/>
    <p:sldId id="279" r:id="rId36"/>
    <p:sldId id="289" r:id="rId37"/>
    <p:sldId id="308" r:id="rId38"/>
    <p:sldId id="321" r:id="rId39"/>
    <p:sldId id="280" r:id="rId40"/>
    <p:sldId id="303" r:id="rId41"/>
    <p:sldId id="320" r:id="rId42"/>
    <p:sldId id="281" r:id="rId43"/>
    <p:sldId id="262" r:id="rId44"/>
    <p:sldId id="261" r:id="rId45"/>
    <p:sldId id="259" r:id="rId4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hodus, Justicia" initials="RJ" lastIdx="2" clrIdx="0">
    <p:extLst>
      <p:ext uri="{19B8F6BF-5375-455C-9EA6-DF929625EA0E}">
        <p15:presenceInfo xmlns:p15="http://schemas.microsoft.com/office/powerpoint/2012/main" userId="S-1-5-21-1339303556-449845944-1601390327-388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2F2F2"/>
    <a:srgbClr val="008000"/>
    <a:srgbClr val="FF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75400" autoAdjust="0"/>
  </p:normalViewPr>
  <p:slideViewPr>
    <p:cSldViewPr snapToGrid="0">
      <p:cViewPr varScale="1">
        <p:scale>
          <a:sx n="66" d="100"/>
          <a:sy n="66" d="100"/>
        </p:scale>
        <p:origin x="1008" y="60"/>
      </p:cViewPr>
      <p:guideLst/>
    </p:cSldViewPr>
  </p:slideViewPr>
  <p:outlineViewPr>
    <p:cViewPr>
      <p:scale>
        <a:sx n="33" d="100"/>
        <a:sy n="33" d="100"/>
      </p:scale>
      <p:origin x="0" y="-117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2294" tIns="46147" rIns="92294" bIns="46147" rtlCol="0"/>
          <a:lstStyle>
            <a:lvl1pPr algn="l">
              <a:defRPr sz="1100"/>
            </a:lvl1pPr>
          </a:lstStyle>
          <a:p>
            <a:endParaRPr lang="en-US"/>
          </a:p>
        </p:txBody>
      </p:sp>
      <p:sp>
        <p:nvSpPr>
          <p:cNvPr id="3" name="Date Placeholder 2"/>
          <p:cNvSpPr>
            <a:spLocks noGrp="1"/>
          </p:cNvSpPr>
          <p:nvPr>
            <p:ph type="dt" sz="quarter" idx="1"/>
          </p:nvPr>
        </p:nvSpPr>
        <p:spPr>
          <a:xfrm>
            <a:off x="3884613" y="1"/>
            <a:ext cx="2971800" cy="466434"/>
          </a:xfrm>
          <a:prstGeom prst="rect">
            <a:avLst/>
          </a:prstGeom>
        </p:spPr>
        <p:txBody>
          <a:bodyPr vert="horz" lIns="92294" tIns="46147" rIns="92294" bIns="46147" rtlCol="0"/>
          <a:lstStyle>
            <a:lvl1pPr algn="r">
              <a:defRPr sz="1100"/>
            </a:lvl1pPr>
          </a:lstStyle>
          <a:p>
            <a:fld id="{297E920C-2B51-4BA6-83B7-67A6B9CC780E}" type="datetimeFigureOut">
              <a:rPr lang="en-US" smtClean="0"/>
              <a:t>6/15/2015</a:t>
            </a:fld>
            <a:endParaRPr lang="en-US"/>
          </a:p>
        </p:txBody>
      </p:sp>
      <p:sp>
        <p:nvSpPr>
          <p:cNvPr id="4" name="Footer Placeholder 3"/>
          <p:cNvSpPr>
            <a:spLocks noGrp="1"/>
          </p:cNvSpPr>
          <p:nvPr>
            <p:ph type="ftr" sz="quarter" idx="2"/>
          </p:nvPr>
        </p:nvSpPr>
        <p:spPr>
          <a:xfrm>
            <a:off x="0" y="8829968"/>
            <a:ext cx="2971800" cy="466433"/>
          </a:xfrm>
          <a:prstGeom prst="rect">
            <a:avLst/>
          </a:prstGeom>
        </p:spPr>
        <p:txBody>
          <a:bodyPr vert="horz" lIns="92294" tIns="46147" rIns="92294" bIns="46147" rtlCol="0" anchor="b"/>
          <a:lstStyle>
            <a:lvl1pPr algn="l">
              <a:defRPr sz="1100"/>
            </a:lvl1pPr>
          </a:lstStyle>
          <a:p>
            <a:endParaRPr lang="en-US"/>
          </a:p>
        </p:txBody>
      </p:sp>
      <p:sp>
        <p:nvSpPr>
          <p:cNvPr id="5" name="Slide Number Placeholder 4"/>
          <p:cNvSpPr>
            <a:spLocks noGrp="1"/>
          </p:cNvSpPr>
          <p:nvPr>
            <p:ph type="sldNum" sz="quarter" idx="3"/>
          </p:nvPr>
        </p:nvSpPr>
        <p:spPr>
          <a:xfrm>
            <a:off x="3884613" y="8829968"/>
            <a:ext cx="2971800" cy="466433"/>
          </a:xfrm>
          <a:prstGeom prst="rect">
            <a:avLst/>
          </a:prstGeom>
        </p:spPr>
        <p:txBody>
          <a:bodyPr vert="horz" lIns="92294" tIns="46147" rIns="92294" bIns="46147" rtlCol="0" anchor="b"/>
          <a:lstStyle>
            <a:lvl1pPr algn="r">
              <a:defRPr sz="1100"/>
            </a:lvl1pPr>
          </a:lstStyle>
          <a:p>
            <a:fld id="{845F1CD5-C0B3-40DB-9380-A49B736FF4FA}" type="slidenum">
              <a:rPr lang="en-US" smtClean="0"/>
              <a:t>‹#›</a:t>
            </a:fld>
            <a:endParaRPr lang="en-US"/>
          </a:p>
        </p:txBody>
      </p:sp>
    </p:spTree>
    <p:extLst>
      <p:ext uri="{BB962C8B-B14F-4D97-AF65-F5344CB8AC3E}">
        <p14:creationId xmlns:p14="http://schemas.microsoft.com/office/powerpoint/2010/main" val="2530712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2294" tIns="46147" rIns="92294" bIns="46147" rtlCol="0"/>
          <a:lstStyle>
            <a:lvl1pPr algn="l">
              <a:defRPr sz="1100"/>
            </a:lvl1pPr>
          </a:lstStyle>
          <a:p>
            <a:endParaRPr lang="en-US"/>
          </a:p>
        </p:txBody>
      </p:sp>
      <p:sp>
        <p:nvSpPr>
          <p:cNvPr id="3" name="Date Placeholder 2"/>
          <p:cNvSpPr>
            <a:spLocks noGrp="1"/>
          </p:cNvSpPr>
          <p:nvPr>
            <p:ph type="dt" idx="1"/>
          </p:nvPr>
        </p:nvSpPr>
        <p:spPr>
          <a:xfrm>
            <a:off x="3884613" y="1"/>
            <a:ext cx="2971800" cy="466434"/>
          </a:xfrm>
          <a:prstGeom prst="rect">
            <a:avLst/>
          </a:prstGeom>
        </p:spPr>
        <p:txBody>
          <a:bodyPr vert="horz" lIns="92294" tIns="46147" rIns="92294" bIns="46147" rtlCol="0"/>
          <a:lstStyle>
            <a:lvl1pPr algn="r">
              <a:defRPr sz="1100"/>
            </a:lvl1pPr>
          </a:lstStyle>
          <a:p>
            <a:fld id="{C1EC8067-9AC8-45E2-B67F-20E0871BBDCB}" type="datetimeFigureOut">
              <a:rPr lang="en-US" smtClean="0"/>
              <a:t>6/15/2015</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2294" tIns="46147" rIns="92294" bIns="46147"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2294" tIns="46147" rIns="92294" bIns="4614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6433"/>
          </a:xfrm>
          <a:prstGeom prst="rect">
            <a:avLst/>
          </a:prstGeom>
        </p:spPr>
        <p:txBody>
          <a:bodyPr vert="horz" lIns="92294" tIns="46147" rIns="92294" bIns="46147" rtlCol="0" anchor="b"/>
          <a:lstStyle>
            <a:lvl1pPr algn="l">
              <a:defRPr sz="1100"/>
            </a:lvl1pPr>
          </a:lstStyle>
          <a:p>
            <a:endParaRPr lang="en-U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2294" tIns="46147" rIns="92294" bIns="46147" rtlCol="0" anchor="b"/>
          <a:lstStyle>
            <a:lvl1pPr algn="r">
              <a:defRPr sz="1100"/>
            </a:lvl1pPr>
          </a:lstStyle>
          <a:p>
            <a:fld id="{CA05732E-15C2-4D78-8461-1A16FDC7E148}" type="slidenum">
              <a:rPr lang="en-US" smtClean="0"/>
              <a:t>‹#›</a:t>
            </a:fld>
            <a:endParaRPr lang="en-US"/>
          </a:p>
        </p:txBody>
      </p:sp>
    </p:spTree>
    <p:extLst>
      <p:ext uri="{BB962C8B-B14F-4D97-AF65-F5344CB8AC3E}">
        <p14:creationId xmlns:p14="http://schemas.microsoft.com/office/powerpoint/2010/main" val="3052045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humanimpact.org/doc-lib/finish/11/9"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nap.edu/openbook.php?record_id=13229&amp;page=1"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Hello and welcome everyone to this full session.  My Name is Lauren Adkins and for the past two years I have been working as a contractor to the U.S. Environmental Protection Agency providing support for EPA’s HIA initiatives. Prior to working as a contractor, I had participated in different types of health assessments through my graduate studies and internship, but was not familiar with the specific HIA process.  I started at CSS-Dynamac in the middle of the Scoping step for the Gerena Community School HIA and during Screening of the Boone Boulevard HIA.  Since then, I have helped development and implement two additional HIAs, and developed and facilitated HIA trainings for fellow public health practitioners, local government officials, and FEMA.  I am accompanied today, by Steve White from Oregon Public Health Institute.</a:t>
            </a:r>
          </a:p>
          <a:p>
            <a:pPr defTabSz="922939">
              <a:defRPr/>
            </a:pPr>
            <a:endParaRPr lang="en-US" sz="1100" dirty="0"/>
          </a:p>
          <a:p>
            <a:pPr defTabSz="922939">
              <a:defRPr/>
            </a:pPr>
            <a:r>
              <a:rPr lang="en-US" sz="1100" dirty="0"/>
              <a:t>Steve White (intro).</a:t>
            </a:r>
          </a:p>
          <a:p>
            <a:endParaRPr lang="en-US" sz="1100" dirty="0"/>
          </a:p>
          <a:p>
            <a:r>
              <a:rPr lang="en-US" sz="1100" dirty="0"/>
              <a:t>(If time available) Really quick, I would like to provide some background on EPA’s involvement in HIA.  Many communities across the United States are facing issues related to aging infrastructure, limited financial resources, and impaired natural resources. EPA is developing and testing models, tools, and best practices to help communities move towards more sustainable and healthy states.  EPA’s Sustainable and Healthy Communities Research Program is evaluating HIA as one of many decision-support tools for providing science-based resources and information to decision-makers.  </a:t>
            </a:r>
          </a:p>
        </p:txBody>
      </p:sp>
      <p:sp>
        <p:nvSpPr>
          <p:cNvPr id="4" name="Slide Number Placeholder 3"/>
          <p:cNvSpPr>
            <a:spLocks noGrp="1"/>
          </p:cNvSpPr>
          <p:nvPr>
            <p:ph type="sldNum" sz="quarter" idx="10"/>
          </p:nvPr>
        </p:nvSpPr>
        <p:spPr/>
        <p:txBody>
          <a:bodyPr/>
          <a:lstStyle/>
          <a:p>
            <a:fld id="{CA05732E-15C2-4D78-8461-1A16FDC7E148}" type="slidenum">
              <a:rPr lang="en-US" smtClean="0"/>
              <a:t>1</a:t>
            </a:fld>
            <a:endParaRPr lang="en-US"/>
          </a:p>
        </p:txBody>
      </p:sp>
    </p:spTree>
    <p:extLst>
      <p:ext uri="{BB962C8B-B14F-4D97-AF65-F5344CB8AC3E}">
        <p14:creationId xmlns:p14="http://schemas.microsoft.com/office/powerpoint/2010/main" val="2567742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baseline="0" dirty="0" smtClean="0"/>
              <a:t>(Click to see each of the 4 goals from the HIA case study.)</a:t>
            </a:r>
          </a:p>
        </p:txBody>
      </p:sp>
      <p:sp>
        <p:nvSpPr>
          <p:cNvPr id="4" name="Slide Number Placeholder 3"/>
          <p:cNvSpPr>
            <a:spLocks noGrp="1"/>
          </p:cNvSpPr>
          <p:nvPr>
            <p:ph type="sldNum" sz="quarter" idx="10"/>
          </p:nvPr>
        </p:nvSpPr>
        <p:spPr/>
        <p:txBody>
          <a:bodyPr/>
          <a:lstStyle/>
          <a:p>
            <a:fld id="{CA05732E-15C2-4D78-8461-1A16FDC7E148}" type="slidenum">
              <a:rPr lang="en-US" smtClean="0"/>
              <a:t>10</a:t>
            </a:fld>
            <a:endParaRPr lang="en-US"/>
          </a:p>
        </p:txBody>
      </p:sp>
    </p:spTree>
    <p:extLst>
      <p:ext uri="{BB962C8B-B14F-4D97-AF65-F5344CB8AC3E}">
        <p14:creationId xmlns:p14="http://schemas.microsoft.com/office/powerpoint/2010/main" val="2707515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9">
              <a:defRPr/>
            </a:pPr>
            <a:r>
              <a:rPr lang="en-US" dirty="0" smtClean="0"/>
              <a:t>In</a:t>
            </a:r>
            <a:r>
              <a:rPr lang="en-US" baseline="0" dirty="0" smtClean="0"/>
              <a:t> the latest review of HIAs performed in the U.S., </a:t>
            </a:r>
            <a:r>
              <a:rPr lang="en-US" baseline="0" dirty="0" err="1" smtClean="0"/>
              <a:t>Bourcier</a:t>
            </a:r>
            <a:r>
              <a:rPr lang="en-US" baseline="0" dirty="0" smtClean="0"/>
              <a:t> et al (2015) found that “one of the biggest challenges to successful HIAs include underestimating the level of effort required” to complete an HIA.  One recommendation from the review included “paying more attention to the needs of vulnerable populations by focusing on practical factors such as the resources and skills needed and the HIA timeline.”  </a:t>
            </a:r>
          </a:p>
          <a:p>
            <a:endParaRPr lang="en-US" b="1" u="sng" dirty="0" smtClean="0"/>
          </a:p>
          <a:p>
            <a:r>
              <a:rPr lang="en-US" b="1" u="sng" dirty="0" smtClean="0"/>
              <a:t>Timing</a:t>
            </a:r>
          </a:p>
          <a:p>
            <a:r>
              <a:rPr lang="en-US" dirty="0" smtClean="0"/>
              <a:t>For most</a:t>
            </a:r>
            <a:r>
              <a:rPr lang="en-US" baseline="0" dirty="0" smtClean="0"/>
              <a:t> HIAs, the </a:t>
            </a:r>
            <a:r>
              <a:rPr lang="en-US" dirty="0" smtClean="0"/>
              <a:t>Scoping</a:t>
            </a:r>
            <a:r>
              <a:rPr lang="en-US" baseline="0" dirty="0" smtClean="0"/>
              <a:t> step lasts from 1 month (for rapid HIAs) to 5 months (for comprehensive HIAs).  In comparison, the entire HIA process can last 4 months (for rapid HIAs) to 24 months or more (for comprehensive HIAs).  The variation in timelines depends on how many health impacts are appraised, the extent and duration of stakeholder engagement, whether HIA training or other workshops are conducted, and whether unexpected challenges arise, such as project delays. </a:t>
            </a:r>
            <a:endParaRPr lang="en-US" dirty="0" smtClean="0"/>
          </a:p>
          <a:p>
            <a:endParaRPr lang="en-US" dirty="0" smtClean="0"/>
          </a:p>
          <a:p>
            <a:pPr defTabSz="922939">
              <a:defRPr/>
            </a:pPr>
            <a:r>
              <a:rPr lang="en-US" b="1" u="sng" baseline="0" dirty="0" smtClean="0"/>
              <a:t>Funding </a:t>
            </a:r>
          </a:p>
          <a:p>
            <a:pPr defTabSz="922939">
              <a:defRPr/>
            </a:pPr>
            <a:r>
              <a:rPr lang="en-US" dirty="0"/>
              <a:t>Because HIA can be described as a spectrum of practice, there is no standard cost for conducting </a:t>
            </a:r>
            <a:r>
              <a:rPr lang="en-US" dirty="0" smtClean="0"/>
              <a:t>an HIA.  HIA budgets should be tailored at an individual basis.  For example,</a:t>
            </a:r>
            <a:r>
              <a:rPr lang="en-US" baseline="0" dirty="0" smtClean="0"/>
              <a:t> </a:t>
            </a:r>
            <a:r>
              <a:rPr lang="en-US" dirty="0" smtClean="0"/>
              <a:t>rapid HIAs that consider a few health impacts </a:t>
            </a:r>
            <a:r>
              <a:rPr lang="en-US" dirty="0"/>
              <a:t>can cost as little as $10,000, while comprehensive HIAs can cost upwards of $150,000.</a:t>
            </a:r>
            <a:r>
              <a:rPr lang="en-US" baseline="30000" dirty="0"/>
              <a:t>1</a:t>
            </a:r>
            <a:r>
              <a:rPr lang="en-US" dirty="0"/>
              <a:t>  Expenses can include costs of providing food, beverages, and renting space for stakeholder meetings, travel for HIA meetings, compensating HIA Project Team members and/or community participants, hiring contractors to perform data </a:t>
            </a:r>
            <a:r>
              <a:rPr lang="en-US" dirty="0" smtClean="0"/>
              <a:t>collection and analysis </a:t>
            </a:r>
            <a:r>
              <a:rPr lang="en-US" dirty="0"/>
              <a:t>and </a:t>
            </a:r>
            <a:r>
              <a:rPr lang="en-US" dirty="0" smtClean="0"/>
              <a:t>develop </a:t>
            </a:r>
            <a:r>
              <a:rPr lang="en-US" dirty="0"/>
              <a:t>survey tools and/or reports, etc.  </a:t>
            </a:r>
          </a:p>
          <a:p>
            <a:pPr defTabSz="922939">
              <a:defRPr/>
            </a:pPr>
            <a:endParaRPr lang="en-US" dirty="0"/>
          </a:p>
          <a:p>
            <a:pPr defTabSz="922939">
              <a:defRPr/>
            </a:pPr>
            <a:r>
              <a:rPr lang="en-US" dirty="0"/>
              <a:t>If outside technical assistance is needed, then extra funding will have to be secured.  There are funding vehicles for HIA technical assistance through third-party organizations, like the CDC and/or Human Impact Project (a collaboration between the Pew Charitable Trusts and Robert Wood Johnson Foundation).  Two </a:t>
            </a:r>
            <a:r>
              <a:rPr lang="en-US" dirty="0" smtClean="0"/>
              <a:t>of the </a:t>
            </a:r>
            <a:r>
              <a:rPr lang="en-US" dirty="0"/>
              <a:t>EPA-led HIAs received HIA technical assistance from Oregon Public Health Institute </a:t>
            </a:r>
            <a:r>
              <a:rPr lang="en-US" dirty="0" smtClean="0"/>
              <a:t>(Steve White) and </a:t>
            </a:r>
            <a:r>
              <a:rPr lang="en-US" dirty="0"/>
              <a:t>Georgia Health Policy Center, which were funded through a cooperative agreement with the CDC. </a:t>
            </a:r>
            <a:r>
              <a:rPr lang="en-US" dirty="0" smtClean="0"/>
              <a:t>Contractors were secured for the EPA-led HIAs through grant funding from EPA’s Regional Sustainability and Environmental Sciences research program.  Thus, grant-writing was a skillset needed to complete that HIA.</a:t>
            </a:r>
          </a:p>
          <a:p>
            <a:pPr defTabSz="922939">
              <a:defRPr/>
            </a:pPr>
            <a:endParaRPr lang="en-US" dirty="0"/>
          </a:p>
          <a:p>
            <a:pPr defTabSz="922939">
              <a:defRPr/>
            </a:pPr>
            <a:r>
              <a:rPr lang="en-US" dirty="0" smtClean="0"/>
              <a:t>Investigators </a:t>
            </a:r>
            <a:r>
              <a:rPr lang="en-US" dirty="0"/>
              <a:t>can </a:t>
            </a:r>
            <a:r>
              <a:rPr lang="en-US" baseline="0" dirty="0" smtClean="0"/>
              <a:t>cut expenses and/or expedite the process by using tools and information already developed.  In a review published in the American Journal of Preventive Medicine, Dannenberg et al (2008) found that “fewer resources may be needed to conduct new HIAs if investigators can draw on the literature reviews and methods from similar HIAs previously completed in the U.S., noting the differences in local environment and decision specifications.”</a:t>
            </a:r>
            <a:r>
              <a:rPr lang="en-US" dirty="0" smtClean="0"/>
              <a:t> HIA leads also must consider whether there is enough funding in case the HIA timeline is extended.</a:t>
            </a:r>
            <a:r>
              <a:rPr lang="en-US" baseline="0" dirty="0" smtClean="0"/>
              <a:t>  If not, the HIA leads should implement extra precautions to ensure the timeline is met and/or identify potential back-up funding vehicles.</a:t>
            </a:r>
            <a:endParaRPr lang="en-US" dirty="0" smtClean="0"/>
          </a:p>
          <a:p>
            <a:pPr defTabSz="922939">
              <a:defRPr/>
            </a:pPr>
            <a:endParaRPr lang="en-US" baseline="0" dirty="0" smtClean="0"/>
          </a:p>
          <a:p>
            <a:pPr defTabSz="922939">
              <a:defRPr/>
            </a:pPr>
            <a:r>
              <a:rPr lang="en-US" b="1" u="sng" dirty="0"/>
              <a:t>Personnel</a:t>
            </a:r>
          </a:p>
          <a:p>
            <a:r>
              <a:rPr lang="en-US" baseline="0" dirty="0" smtClean="0"/>
              <a:t>Bringing the right people to the table means including stakeholders, decision-makers, those with critical data, those with technical knowledge and experience with the specific topics being examined in the assessment.</a:t>
            </a:r>
          </a:p>
          <a:p>
            <a:r>
              <a:rPr lang="en-US" u="sng" baseline="0" dirty="0" smtClean="0"/>
              <a:t>Footnotes:</a:t>
            </a:r>
          </a:p>
          <a:p>
            <a:pPr defTabSz="922939">
              <a:defRPr/>
            </a:pPr>
            <a:r>
              <a:rPr lang="en-US" u="none" baseline="30000" dirty="0" smtClean="0"/>
              <a:t>1</a:t>
            </a:r>
            <a:r>
              <a:rPr lang="en-US" dirty="0"/>
              <a:t> For more information, visit: http://www.humanimpact.org/new-to-hia/faq/#cost.</a:t>
            </a:r>
            <a:endParaRPr lang="en-US" dirty="0" smtClean="0"/>
          </a:p>
          <a:p>
            <a:endParaRPr lang="en-US" u="none" baseline="30000" dirty="0" smtClean="0"/>
          </a:p>
        </p:txBody>
      </p:sp>
      <p:sp>
        <p:nvSpPr>
          <p:cNvPr id="4" name="Slide Number Placeholder 3"/>
          <p:cNvSpPr>
            <a:spLocks noGrp="1"/>
          </p:cNvSpPr>
          <p:nvPr>
            <p:ph type="sldNum" sz="quarter" idx="10"/>
          </p:nvPr>
        </p:nvSpPr>
        <p:spPr/>
        <p:txBody>
          <a:bodyPr/>
          <a:lstStyle/>
          <a:p>
            <a:fld id="{CA05732E-15C2-4D78-8461-1A16FDC7E148}" type="slidenum">
              <a:rPr lang="en-US" smtClean="0"/>
              <a:t>11</a:t>
            </a:fld>
            <a:endParaRPr lang="en-US"/>
          </a:p>
        </p:txBody>
      </p:sp>
    </p:spTree>
    <p:extLst>
      <p:ext uri="{BB962C8B-B14F-4D97-AF65-F5344CB8AC3E}">
        <p14:creationId xmlns:p14="http://schemas.microsoft.com/office/powerpoint/2010/main" val="2680557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baseline="0" dirty="0" smtClean="0"/>
          </a:p>
        </p:txBody>
      </p:sp>
      <p:sp>
        <p:nvSpPr>
          <p:cNvPr id="4" name="Slide Number Placeholder 3"/>
          <p:cNvSpPr>
            <a:spLocks noGrp="1"/>
          </p:cNvSpPr>
          <p:nvPr>
            <p:ph type="sldNum" sz="quarter" idx="10"/>
          </p:nvPr>
        </p:nvSpPr>
        <p:spPr/>
        <p:txBody>
          <a:bodyPr/>
          <a:lstStyle/>
          <a:p>
            <a:fld id="{CA05732E-15C2-4D78-8461-1A16FDC7E148}" type="slidenum">
              <a:rPr lang="en-US" smtClean="0"/>
              <a:t>12</a:t>
            </a:fld>
            <a:endParaRPr lang="en-US"/>
          </a:p>
        </p:txBody>
      </p:sp>
    </p:spTree>
    <p:extLst>
      <p:ext uri="{BB962C8B-B14F-4D97-AF65-F5344CB8AC3E}">
        <p14:creationId xmlns:p14="http://schemas.microsoft.com/office/powerpoint/2010/main" val="196462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9">
              <a:defRPr/>
            </a:pPr>
            <a:r>
              <a:rPr lang="en-US" sz="1100" dirty="0"/>
              <a:t>Establishing the HIA Project Team is dependent on who initiated the HIA and whether there are requirements and/or limitations to developing materials, gaining access to data, communicating with the public, etc.  HIA leads need to consider the ways or mechanisms in which stakeholders will participate in the HIA.  </a:t>
            </a:r>
            <a:r>
              <a:rPr lang="en-US" sz="1100" dirty="0" smtClean="0"/>
              <a:t>If </a:t>
            </a:r>
            <a:r>
              <a:rPr lang="en-US" sz="1100" dirty="0"/>
              <a:t>the HIA was initiated by the decision-makers, will community stakeholders participate directly through the HIA Project Team or indirectly through an Advisory </a:t>
            </a:r>
            <a:r>
              <a:rPr lang="en-US" sz="1100" dirty="0" smtClean="0"/>
              <a:t>Committee?  </a:t>
            </a:r>
            <a:r>
              <a:rPr lang="en-US" sz="1100" dirty="0"/>
              <a:t>If the HIA is conducted by a grassroots organization, wouldn’t it be beneficial to have the decision-maker serve on an Advisory Committee to ensure the HIA recommendations are feasible?  In the latest review of HIAs performed in the U.S., </a:t>
            </a:r>
            <a:r>
              <a:rPr lang="en-US" sz="1100" dirty="0" err="1"/>
              <a:t>Bourcier</a:t>
            </a:r>
            <a:r>
              <a:rPr lang="en-US" sz="1100" dirty="0"/>
              <a:t> et al (2015) found that “the composition of the HIA team is crucial, since successful HIAs rely on many kinds of expertise and require sustained collaborative effort.” An HIA Technical Advisor can be immensely helpful in ensuring the success and completion of the HIA, especially if the team that initiated the HIA has little to no experience with the process.  </a:t>
            </a:r>
          </a:p>
          <a:p>
            <a:endParaRPr lang="en-US" sz="1100" dirty="0"/>
          </a:p>
          <a:p>
            <a:r>
              <a:rPr lang="en-US" sz="1100" dirty="0"/>
              <a:t>It is also important to understand that each person working on the HIA project may have their own set of initiatives and expectations for participating in the HIA.  This can lead to a state of “herding cats,” which can prove difficult to maneuver and time consuming.  </a:t>
            </a:r>
            <a:r>
              <a:rPr lang="en-US" sz="1100" dirty="0" err="1"/>
              <a:t>Bourcier</a:t>
            </a:r>
            <a:r>
              <a:rPr lang="en-US" sz="1100" dirty="0"/>
              <a:t> et al (2015) recommends “focusing on practical factors and how shared expectations are developed and managed” to improve the conduct of HIAs.   One of the best ways to manage expectations among HIA participants is to develop and implement a Rules of Engagement Agreement early in the project.  The ROE Agreement is a documented contract among team members that outlines: a) basic courtesies and ground rules for participating, b) details about operations and how the HIA will be managed (i.e., how project decisions will be made and how conflicts will be resolved), and c) the roles and responsibilities for which members will be held accountable.  Once this document is drafted, it should be posted and signed by the HIA participants, especially those on the HIA Project Team.  For an example ROE agreement, visit Appendix A of the report for the Healthy Corridor for All HIA in St. Paul, Minnesota.</a:t>
            </a:r>
          </a:p>
        </p:txBody>
      </p:sp>
      <p:sp>
        <p:nvSpPr>
          <p:cNvPr id="4" name="Slide Number Placeholder 3"/>
          <p:cNvSpPr>
            <a:spLocks noGrp="1"/>
          </p:cNvSpPr>
          <p:nvPr>
            <p:ph type="sldNum" sz="quarter" idx="10"/>
          </p:nvPr>
        </p:nvSpPr>
        <p:spPr/>
        <p:txBody>
          <a:bodyPr/>
          <a:lstStyle/>
          <a:p>
            <a:fld id="{CA05732E-15C2-4D78-8461-1A16FDC7E148}" type="slidenum">
              <a:rPr lang="en-US" smtClean="0"/>
              <a:t>13</a:t>
            </a:fld>
            <a:endParaRPr lang="en-US"/>
          </a:p>
        </p:txBody>
      </p:sp>
    </p:spTree>
    <p:extLst>
      <p:ext uri="{BB962C8B-B14F-4D97-AF65-F5344CB8AC3E}">
        <p14:creationId xmlns:p14="http://schemas.microsoft.com/office/powerpoint/2010/main" val="4009586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a:t>
            </a:r>
            <a:r>
              <a:rPr lang="en-US" baseline="0" dirty="0" smtClean="0"/>
              <a:t> table listing common roles found in an HIA and the skills needed to fulfill those roles. </a:t>
            </a:r>
            <a:endParaRPr lang="en-US" dirty="0"/>
          </a:p>
        </p:txBody>
      </p:sp>
      <p:sp>
        <p:nvSpPr>
          <p:cNvPr id="4" name="Slide Number Placeholder 3"/>
          <p:cNvSpPr>
            <a:spLocks noGrp="1"/>
          </p:cNvSpPr>
          <p:nvPr>
            <p:ph type="sldNum" sz="quarter" idx="10"/>
          </p:nvPr>
        </p:nvSpPr>
        <p:spPr/>
        <p:txBody>
          <a:bodyPr/>
          <a:lstStyle/>
          <a:p>
            <a:fld id="{CA05732E-15C2-4D78-8461-1A16FDC7E148}" type="slidenum">
              <a:rPr lang="en-US" smtClean="0"/>
              <a:t>14</a:t>
            </a:fld>
            <a:endParaRPr lang="en-US"/>
          </a:p>
        </p:txBody>
      </p:sp>
    </p:spTree>
    <p:extLst>
      <p:ext uri="{BB962C8B-B14F-4D97-AF65-F5344CB8AC3E}">
        <p14:creationId xmlns:p14="http://schemas.microsoft.com/office/powerpoint/2010/main" val="1994818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many organizational t</a:t>
            </a:r>
            <a:r>
              <a:rPr lang="en-US" dirty="0" smtClean="0"/>
              <a:t>ools that are available through</a:t>
            </a:r>
            <a:r>
              <a:rPr lang="en-US" baseline="0" dirty="0" smtClean="0"/>
              <a:t> the guidance report on stakeholder participation in HIA, is the Stakeholder Analysis Worksheet.  This matrix helps HIA project leaders establish who the key players are (i.e., the key stakeholder groups) and the specific information needed to discern the level of participation and/or engagement in the HIA.  For each group, HIA project leaders should identify a point of contact, the value they could bring to the HIA, the role they could perform, and what influential factors may be in play (i.e., their interests and/or concerns about the HIA and/or decision, the influence/power they have on the final decision, etc.), and when and how they should be engaged. </a:t>
            </a:r>
            <a:endParaRPr lang="en-US" dirty="0"/>
          </a:p>
        </p:txBody>
      </p:sp>
      <p:sp>
        <p:nvSpPr>
          <p:cNvPr id="4" name="Slide Number Placeholder 3"/>
          <p:cNvSpPr>
            <a:spLocks noGrp="1"/>
          </p:cNvSpPr>
          <p:nvPr>
            <p:ph type="sldNum" sz="quarter" idx="10"/>
          </p:nvPr>
        </p:nvSpPr>
        <p:spPr/>
        <p:txBody>
          <a:bodyPr/>
          <a:lstStyle/>
          <a:p>
            <a:fld id="{CA05732E-15C2-4D78-8461-1A16FDC7E148}" type="slidenum">
              <a:rPr lang="en-US" smtClean="0"/>
              <a:t>15</a:t>
            </a:fld>
            <a:endParaRPr lang="en-US"/>
          </a:p>
        </p:txBody>
      </p:sp>
    </p:spTree>
    <p:extLst>
      <p:ext uri="{BB962C8B-B14F-4D97-AF65-F5344CB8AC3E}">
        <p14:creationId xmlns:p14="http://schemas.microsoft.com/office/powerpoint/2010/main" val="2472954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dirty="0" smtClean="0"/>
              <a:t>Question for the audience:</a:t>
            </a:r>
            <a:r>
              <a:rPr lang="en-US" baseline="0" dirty="0" smtClean="0"/>
              <a:t> “What additional strategy could you employ to help manage expectations of the HIA?”</a:t>
            </a:r>
            <a:endParaRPr lang="en-US" dirty="0"/>
          </a:p>
        </p:txBody>
      </p:sp>
      <p:sp>
        <p:nvSpPr>
          <p:cNvPr id="4" name="Slide Number Placeholder 3"/>
          <p:cNvSpPr>
            <a:spLocks noGrp="1"/>
          </p:cNvSpPr>
          <p:nvPr>
            <p:ph type="sldNum" sz="quarter" idx="10"/>
          </p:nvPr>
        </p:nvSpPr>
        <p:spPr/>
        <p:txBody>
          <a:bodyPr/>
          <a:lstStyle/>
          <a:p>
            <a:fld id="{CA05732E-15C2-4D78-8461-1A16FDC7E148}" type="slidenum">
              <a:rPr lang="en-US" smtClean="0"/>
              <a:t>16</a:t>
            </a:fld>
            <a:endParaRPr lang="en-US"/>
          </a:p>
        </p:txBody>
      </p:sp>
    </p:spTree>
    <p:extLst>
      <p:ext uri="{BB962C8B-B14F-4D97-AF65-F5344CB8AC3E}">
        <p14:creationId xmlns:p14="http://schemas.microsoft.com/office/powerpoint/2010/main" val="1897998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HIA Minimum Elements and Practice Standards (version 3.0) states that “Each HIA should have a specific engagement and participation approach that uses participatory or deliberative methods suitable to the needs of stakeholders and context.”  Furthermore, a plan should be developed that “establishes the methods that will be utilized to promote stakeholder participation (i.e., a communications plan).”  </a:t>
            </a:r>
          </a:p>
          <a:p>
            <a:endParaRPr lang="en-US" baseline="0" dirty="0" smtClean="0"/>
          </a:p>
          <a:p>
            <a:r>
              <a:rPr lang="en-US" dirty="0" smtClean="0"/>
              <a:t>What are</a:t>
            </a:r>
            <a:r>
              <a:rPr lang="en-US" baseline="0" dirty="0" smtClean="0"/>
              <a:t> the essential elements to a good (effective) communications plan?  A good communications strategy has:</a:t>
            </a:r>
          </a:p>
          <a:p>
            <a:pPr marL="230734" indent="-230734">
              <a:buAutoNum type="arabicPeriod"/>
            </a:pPr>
            <a:r>
              <a:rPr lang="en-US" baseline="0" dirty="0" smtClean="0"/>
              <a:t>Defined and detailed objectives for communicating, including the principles underpinning the communications strategy and key messages to convey.</a:t>
            </a:r>
          </a:p>
          <a:p>
            <a:pPr marL="230734" indent="-230734">
              <a:buAutoNum type="arabicPeriod"/>
            </a:pPr>
            <a:r>
              <a:rPr lang="en-US" baseline="0" dirty="0" smtClean="0"/>
              <a:t>Detailed descriptions of target audience (categorized) and user groups (i.e., who is receiving the information), including what they need to know and the contact information and/or point of contact</a:t>
            </a:r>
          </a:p>
          <a:p>
            <a:pPr marL="230734" indent="-230734">
              <a:buAutoNum type="arabicPeriod"/>
            </a:pPr>
            <a:r>
              <a:rPr lang="en-US" dirty="0" smtClean="0"/>
              <a:t>Rankings of the target audience by importance;</a:t>
            </a:r>
            <a:r>
              <a:rPr lang="en-US" baseline="0" dirty="0" smtClean="0"/>
              <a:t> and </a:t>
            </a:r>
          </a:p>
          <a:p>
            <a:pPr marL="230734" indent="-230734">
              <a:buAutoNum type="arabicPeriod"/>
            </a:pPr>
            <a:r>
              <a:rPr lang="en-US" baseline="0" dirty="0" smtClean="0"/>
              <a:t>The preferred and/or appropriate channel of communication (e.g., e-mail updates, website, newsletter, etc.)</a:t>
            </a:r>
            <a:endParaRPr lang="en-US" dirty="0" smtClean="0"/>
          </a:p>
          <a:p>
            <a:endParaRPr lang="en-US" dirty="0" smtClean="0"/>
          </a:p>
          <a:p>
            <a:r>
              <a:rPr lang="en-US" dirty="0" smtClean="0"/>
              <a:t>It can be helpful to have a table showing the planned meetings by stakeholder group, meeting purpose,</a:t>
            </a:r>
            <a:r>
              <a:rPr lang="en-US" baseline="0" dirty="0" smtClean="0"/>
              <a:t> and date.  There are several formats to choose from when communicating with stakeholders.  It helps to get the preferred format from the stakeholder you are trying to communicate with and/or decide which format is more appropriate.  For example, most community residents are not going to look through a 200 page scientific report.  A more appropriate medium could be fact sheets, newsletters, brochures, YouTube videos, etc. that are easier to manage.  During the budget process, public officials may not have time to schedule a full day meeting for the HIA Project Team to present on HIA findings and recommendations.  Thus, an official letter or executive summary with that information may prove more suitable to getting the main points across to the decision-maker in an appropriate and timely fashion.  It should be noted that HIA project managers should include multiple mediums for communication and even consider different languages, if appropriate.  (The word cloud was developed using the free, online word cloud tool from http://www.abcya.com/.)</a:t>
            </a:r>
          </a:p>
        </p:txBody>
      </p:sp>
      <p:sp>
        <p:nvSpPr>
          <p:cNvPr id="4" name="Slide Number Placeholder 3"/>
          <p:cNvSpPr>
            <a:spLocks noGrp="1"/>
          </p:cNvSpPr>
          <p:nvPr>
            <p:ph type="sldNum" sz="quarter" idx="10"/>
          </p:nvPr>
        </p:nvSpPr>
        <p:spPr/>
        <p:txBody>
          <a:bodyPr/>
          <a:lstStyle/>
          <a:p>
            <a:fld id="{CA05732E-15C2-4D78-8461-1A16FDC7E148}" type="slidenum">
              <a:rPr lang="en-US" smtClean="0"/>
              <a:t>17</a:t>
            </a:fld>
            <a:endParaRPr lang="en-US"/>
          </a:p>
        </p:txBody>
      </p:sp>
    </p:spTree>
    <p:extLst>
      <p:ext uri="{BB962C8B-B14F-4D97-AF65-F5344CB8AC3E}">
        <p14:creationId xmlns:p14="http://schemas.microsoft.com/office/powerpoint/2010/main" val="731016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3963" y="1106488"/>
            <a:ext cx="3981450" cy="2987675"/>
          </a:xfrm>
        </p:spPr>
      </p:sp>
      <p:sp>
        <p:nvSpPr>
          <p:cNvPr id="3" name="Notes Placeholder 2"/>
          <p:cNvSpPr>
            <a:spLocks noGrp="1"/>
          </p:cNvSpPr>
          <p:nvPr>
            <p:ph type="body" idx="1"/>
          </p:nvPr>
        </p:nvSpPr>
        <p:spPr/>
        <p:txBody>
          <a:bodyPr/>
          <a:lstStyle/>
          <a:p>
            <a:pPr defTabSz="873161">
              <a:defRPr/>
            </a:pPr>
            <a:r>
              <a:rPr lang="en-US" dirty="0" smtClean="0"/>
              <a:t>There are numerous templates and other tools available for</a:t>
            </a:r>
            <a:r>
              <a:rPr lang="en-US" baseline="0" dirty="0" smtClean="0"/>
              <a:t> developing a communications plan for your study.  Templates have been developed by government agencies</a:t>
            </a:r>
            <a:r>
              <a:rPr lang="en-US" baseline="30000" dirty="0" smtClean="0"/>
              <a:t>1</a:t>
            </a:r>
            <a:r>
              <a:rPr lang="en-US" baseline="0" dirty="0" smtClean="0"/>
              <a:t>, nonprofits</a:t>
            </a:r>
            <a:r>
              <a:rPr lang="en-US" baseline="30000" dirty="0" smtClean="0"/>
              <a:t>2</a:t>
            </a:r>
            <a:r>
              <a:rPr lang="en-US" baseline="0" dirty="0" smtClean="0"/>
              <a:t>, and HIA organizations, such as the Society of Practitioners of HIA (SOPHIA) and Human Impact Partners.  The template shown on the slide is one that was developed and commonly used by Oregon Public Health Institute.</a:t>
            </a:r>
            <a:endParaRPr lang="en-US" dirty="0" smtClean="0"/>
          </a:p>
          <a:p>
            <a:endParaRPr lang="en-US" dirty="0" smtClean="0"/>
          </a:p>
          <a:p>
            <a:r>
              <a:rPr lang="en-US" u="sng" dirty="0" smtClean="0"/>
              <a:t>Footnotes:</a:t>
            </a:r>
          </a:p>
          <a:p>
            <a:r>
              <a:rPr lang="en-US" baseline="30000" dirty="0" smtClean="0"/>
              <a:t>1 </a:t>
            </a:r>
            <a:r>
              <a:rPr lang="en-US" dirty="0" smtClean="0"/>
              <a:t>This graphic was taken</a:t>
            </a:r>
            <a:r>
              <a:rPr lang="en-US" baseline="0" dirty="0" smtClean="0"/>
              <a:t> from the Communications Strategy Template developed and published in August 2014 by the Delaware State Office of Management and Budget, Department of  Human Resources Management.  </a:t>
            </a:r>
          </a:p>
          <a:p>
            <a:r>
              <a:rPr lang="en-US" baseline="30000" dirty="0" smtClean="0"/>
              <a:t>2 </a:t>
            </a:r>
            <a:r>
              <a:rPr lang="en-US" baseline="0" dirty="0" smtClean="0"/>
              <a:t>The World Wildlife Fund also has a nice Program/Project Communications Strategy Template, as does the Center for First Nations Governance in Canada. </a:t>
            </a:r>
            <a:endParaRPr lang="en-US" dirty="0"/>
          </a:p>
        </p:txBody>
      </p:sp>
      <p:sp>
        <p:nvSpPr>
          <p:cNvPr id="4" name="Slide Number Placeholder 3"/>
          <p:cNvSpPr>
            <a:spLocks noGrp="1"/>
          </p:cNvSpPr>
          <p:nvPr>
            <p:ph type="sldNum" sz="quarter" idx="10"/>
          </p:nvPr>
        </p:nvSpPr>
        <p:spPr/>
        <p:txBody>
          <a:bodyPr/>
          <a:lstStyle/>
          <a:p>
            <a:fld id="{CA05732E-15C2-4D78-8461-1A16FDC7E148}"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737588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a:t>
            </a:r>
            <a:r>
              <a:rPr lang="en-US" baseline="0" dirty="0" smtClean="0"/>
              <a:t> the biggest lessons learned from implementing a federally-led HIA is developing a decision-tree for how information will be shared and to whom it will be shared.  There can be differences between government agencies and among the different levels of a government agency on how and when information can be shared.  </a:t>
            </a:r>
            <a:r>
              <a:rPr lang="en-US" dirty="0" smtClean="0"/>
              <a:t>Outlining a plan for disseminating information and/or products of the HIA can help </a:t>
            </a:r>
            <a:r>
              <a:rPr lang="en-US" baseline="0" dirty="0" smtClean="0"/>
              <a:t>avoid potential miscommunication and/or misunderstanding among the HIA Project Team and between the HIA Project Team and external groups.  </a:t>
            </a:r>
          </a:p>
          <a:p>
            <a:endParaRPr lang="en-US" baseline="0" dirty="0" smtClean="0"/>
          </a:p>
          <a:p>
            <a:r>
              <a:rPr lang="en-US" baseline="0" dirty="0" smtClean="0"/>
              <a:t>The graphic shown, which was taken from the Rules of Engagement Memo for the EPA-led HIA in Suffolk County, New York, illustrates how information is shared among the key parties involved in the HIA and how the decision is made to distribute that information.  The HIA Project Team develops the informational material and transmits it to the HIA Project Leads.  The HIA Project Leads then decide whether the information needs further revision (level 1 review) or if it is ready to be distributed.  If the information needs input from stakeholders, then it will be sent to the Technical Advisory Committee and/or Community Stakeholder Steering Committee  and undergo level 2 review.  Once stakeholder input is received and incorporated in the informational materials, the HIA Project Leads then decide whether the information needs to be reviewed internally by the agency or externally by peers.  If the answer is no, then the informational material is ready to be distributed.  If the answer is yes, then the informational materials is sent by the HIA Project Leads to the appropriate reviewers. </a:t>
            </a:r>
            <a:endParaRPr lang="en-US" dirty="0"/>
          </a:p>
        </p:txBody>
      </p:sp>
      <p:sp>
        <p:nvSpPr>
          <p:cNvPr id="4" name="Slide Number Placeholder 3"/>
          <p:cNvSpPr>
            <a:spLocks noGrp="1"/>
          </p:cNvSpPr>
          <p:nvPr>
            <p:ph type="sldNum" sz="quarter" idx="10"/>
          </p:nvPr>
        </p:nvSpPr>
        <p:spPr/>
        <p:txBody>
          <a:bodyPr/>
          <a:lstStyle/>
          <a:p>
            <a:fld id="{CA05732E-15C2-4D78-8461-1A16FDC7E148}" type="slidenum">
              <a:rPr lang="en-US" smtClean="0"/>
              <a:t>19</a:t>
            </a:fld>
            <a:endParaRPr lang="en-US"/>
          </a:p>
        </p:txBody>
      </p:sp>
    </p:spTree>
    <p:extLst>
      <p:ext uri="{BB962C8B-B14F-4D97-AF65-F5344CB8AC3E}">
        <p14:creationId xmlns:p14="http://schemas.microsoft.com/office/powerpoint/2010/main" val="3182996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session was developed entirely from the perspective of lessons learned as a new practitioner in the HIA field of practice.  The most important step for any study is the planning step.  In HIA, the planning step occurs in Scoping.  Even for well-practiced researchers, the Scoping step can appear daunting and time-consuming.  Nevertheless, Scoping sets the stage for the Assessment.  Insufficient planning in the Scoping step can lead to challenges later in the HIA, such as complications in executing the analyses and interpretations of the data, excessive iterations, and missed deadlines. </a:t>
            </a:r>
          </a:p>
          <a:p>
            <a:endParaRPr lang="en-US" sz="1100" dirty="0"/>
          </a:p>
          <a:p>
            <a:r>
              <a:rPr lang="en-US" sz="1100" dirty="0"/>
              <a:t>Our objectives today are to help build capacity to develop and complete the Scoping step and to expand our knowledge of the resources available for this critical point in the process.  By the end of this session, we hope you will have a raised awareness of the level of involvement and resources needed to complete the tasks associated with this step.  In addition, we would like to share our experience and lessons learned to provide you with some tips and tricks for navigating potential challenges during this step.</a:t>
            </a:r>
          </a:p>
        </p:txBody>
      </p:sp>
      <p:sp>
        <p:nvSpPr>
          <p:cNvPr id="4" name="Slide Number Placeholder 3"/>
          <p:cNvSpPr>
            <a:spLocks noGrp="1"/>
          </p:cNvSpPr>
          <p:nvPr>
            <p:ph type="sldNum" sz="quarter" idx="10"/>
          </p:nvPr>
        </p:nvSpPr>
        <p:spPr/>
        <p:txBody>
          <a:bodyPr/>
          <a:lstStyle/>
          <a:p>
            <a:fld id="{CA05732E-15C2-4D78-8461-1A16FDC7E148}" type="slidenum">
              <a:rPr lang="en-US" smtClean="0"/>
              <a:t>2</a:t>
            </a:fld>
            <a:endParaRPr lang="en-US"/>
          </a:p>
        </p:txBody>
      </p:sp>
    </p:spTree>
    <p:extLst>
      <p:ext uri="{BB962C8B-B14F-4D97-AF65-F5344CB8AC3E}">
        <p14:creationId xmlns:p14="http://schemas.microsoft.com/office/powerpoint/2010/main" val="252134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803">
              <a:defRPr/>
            </a:pPr>
            <a:r>
              <a:rPr lang="en-US" dirty="0" smtClean="0"/>
              <a:t>As with any other project or </a:t>
            </a:r>
            <a:r>
              <a:rPr lang="en-US" baseline="0" dirty="0" smtClean="0"/>
              <a:t>study, </a:t>
            </a:r>
            <a:r>
              <a:rPr lang="en-US" dirty="0" smtClean="0"/>
              <a:t>HIA project leaders </a:t>
            </a:r>
            <a:r>
              <a:rPr lang="en-US" baseline="0" dirty="0" smtClean="0"/>
              <a:t>need to consider how the HIA Project Team intends to ensure the quality and/or validity of the process.  There are many guides, reviews, and tools available to help practitioners ensure the HIA upholds the core practice principals: democracy in the decision-making, equity in the opportunity for healthy living, sustainable development, transparent and ethical use of the evidence, and a comprehensive approach to public health.  T</a:t>
            </a:r>
            <a:r>
              <a:rPr lang="en-US" dirty="0" smtClean="0"/>
              <a:t>he </a:t>
            </a:r>
            <a:r>
              <a:rPr lang="en-US" i="1" u="sng" dirty="0" smtClean="0">
                <a:hlinkClick r:id="rId3"/>
              </a:rPr>
              <a:t>Minimum Elements and Practice Standards for Health Impact Assessment</a:t>
            </a:r>
            <a:r>
              <a:rPr lang="en-US" dirty="0" smtClean="0"/>
              <a:t> (Version 3) was issued by the North American HIA Practice Standards Working Group in 2014 and identifies essential elements that constitute an HIA and practice benchmarks for how best to conduct an HIA.  The National Research Council was tasked to develop a framework, terminology, and guidance for conducting HIAs, and in 2011, the NRC issued </a:t>
            </a:r>
            <a:r>
              <a:rPr lang="en-US" i="1" u="sng" dirty="0" smtClean="0">
                <a:hlinkClick r:id="rId4"/>
              </a:rPr>
              <a:t>Improving Health in the United States: The Role of Health Impact Assessment</a:t>
            </a:r>
            <a:r>
              <a:rPr lang="en-US" dirty="0" smtClean="0"/>
              <a:t> - a report that defines and describes the elements of HIA, the challenges to its practice, and the approaches to advancing it and integrating it into today’s decision-making processes.  Lessons learned from previous HIAs recommend </a:t>
            </a:r>
            <a:r>
              <a:rPr lang="en-US" baseline="0" dirty="0" smtClean="0"/>
              <a:t>having an H</a:t>
            </a:r>
            <a:r>
              <a:rPr lang="en-US" dirty="0" smtClean="0"/>
              <a:t>IA advisor on the HIA Project</a:t>
            </a:r>
            <a:r>
              <a:rPr lang="en-US" baseline="0" dirty="0" smtClean="0"/>
              <a:t> Team to help guide the process along and ensure that minimum elements and practice standards are met as the HIA progresses.  This helps to reduce potential “fixes” later and avoid potential short-comings of the HIA.</a:t>
            </a:r>
            <a:endParaRPr lang="en-US" dirty="0"/>
          </a:p>
        </p:txBody>
      </p:sp>
      <p:sp>
        <p:nvSpPr>
          <p:cNvPr id="4" name="Slide Number Placeholder 3"/>
          <p:cNvSpPr>
            <a:spLocks noGrp="1"/>
          </p:cNvSpPr>
          <p:nvPr>
            <p:ph type="sldNum" sz="quarter" idx="10"/>
          </p:nvPr>
        </p:nvSpPr>
        <p:spPr/>
        <p:txBody>
          <a:bodyPr/>
          <a:lstStyle/>
          <a:p>
            <a:fld id="{CA05732E-15C2-4D78-8461-1A16FDC7E148}" type="slidenum">
              <a:rPr lang="en-US" smtClean="0"/>
              <a:t>20</a:t>
            </a:fld>
            <a:endParaRPr lang="en-US"/>
          </a:p>
        </p:txBody>
      </p:sp>
    </p:spTree>
    <p:extLst>
      <p:ext uri="{BB962C8B-B14F-4D97-AF65-F5344CB8AC3E}">
        <p14:creationId xmlns:p14="http://schemas.microsoft.com/office/powerpoint/2010/main" val="2593362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baseline="0" dirty="0" smtClean="0"/>
              <a:t>A general standard of HIA practice includes establishing “a plan for external and public review.  Each HIA process should begin with explicit written goals that can be used to evaluate the success and impacts of an HIA” (HIA Practice Standards Working Group 2014).  This task should be completed early in the process so HIA project leads can establish contracts and compensation (if needed) for peer-reviewers.  HIA project leads should be aware of existing Agency and/or funding vehicle requirements for the review process, which can vary in intensity and timing. </a:t>
            </a:r>
            <a:r>
              <a:rPr lang="en-US" dirty="0" smtClean="0"/>
              <a:t>For example, EPA serves not only as a research center, but also as a regulator.  Because of this, any materials produced by an EPA-led project must undergo an Agency review prior to being published.  Thus,</a:t>
            </a:r>
            <a:r>
              <a:rPr lang="en-US" baseline="0" dirty="0" smtClean="0"/>
              <a:t> extra time needs to be allocated for the internal review process, in addition to the time needed for the HIA Project Team to review and finalize HIA materials.  </a:t>
            </a:r>
            <a:endParaRPr lang="en-US" dirty="0" smtClean="0"/>
          </a:p>
        </p:txBody>
      </p:sp>
      <p:sp>
        <p:nvSpPr>
          <p:cNvPr id="4" name="Slide Number Placeholder 3"/>
          <p:cNvSpPr>
            <a:spLocks noGrp="1"/>
          </p:cNvSpPr>
          <p:nvPr>
            <p:ph type="sldNum" sz="quarter" idx="10"/>
          </p:nvPr>
        </p:nvSpPr>
        <p:spPr/>
        <p:txBody>
          <a:bodyPr/>
          <a:lstStyle/>
          <a:p>
            <a:fld id="{CA05732E-15C2-4D78-8461-1A16FDC7E148}" type="slidenum">
              <a:rPr lang="en-US" smtClean="0"/>
              <a:t>21</a:t>
            </a:fld>
            <a:endParaRPr lang="en-US"/>
          </a:p>
        </p:txBody>
      </p:sp>
    </p:spTree>
    <p:extLst>
      <p:ext uri="{BB962C8B-B14F-4D97-AF65-F5344CB8AC3E}">
        <p14:creationId xmlns:p14="http://schemas.microsoft.com/office/powerpoint/2010/main" val="3040038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baseline="0" dirty="0" smtClean="0"/>
              <a:t>Developing a logic model for your HIA provides a relatively easy-to-understand visual for those trying to understand what the HIA plans to use to achieve its intended outcomes.  Logic models can also prove helpful when trying to enlist support for and/or participation in the HIA, because it specifies the resources needed, the activities that will occur, and what the anticipated outcomes of the HIA are in a quick and easy-to-understand graphic.  </a:t>
            </a:r>
            <a:endParaRPr lang="en-US" dirty="0"/>
          </a:p>
        </p:txBody>
      </p:sp>
      <p:sp>
        <p:nvSpPr>
          <p:cNvPr id="4" name="Slide Number Placeholder 3"/>
          <p:cNvSpPr>
            <a:spLocks noGrp="1"/>
          </p:cNvSpPr>
          <p:nvPr>
            <p:ph type="sldNum" sz="quarter" idx="10"/>
          </p:nvPr>
        </p:nvSpPr>
        <p:spPr/>
        <p:txBody>
          <a:bodyPr/>
          <a:lstStyle/>
          <a:p>
            <a:fld id="{CA05732E-15C2-4D78-8461-1A16FDC7E148}" type="slidenum">
              <a:rPr lang="en-US" smtClean="0"/>
              <a:t>22</a:t>
            </a:fld>
            <a:endParaRPr lang="en-US"/>
          </a:p>
        </p:txBody>
      </p:sp>
    </p:spTree>
    <p:extLst>
      <p:ext uri="{BB962C8B-B14F-4D97-AF65-F5344CB8AC3E}">
        <p14:creationId xmlns:p14="http://schemas.microsoft.com/office/powerpoint/2010/main" val="3604141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should be 3:45 PM, there are</a:t>
            </a:r>
            <a:r>
              <a:rPr lang="en-US" baseline="0" dirty="0" smtClean="0"/>
              <a:t> 20 minutes alloted for the next 13 slides.</a:t>
            </a:r>
            <a:endParaRPr lang="en-US" dirty="0"/>
          </a:p>
        </p:txBody>
      </p:sp>
      <p:sp>
        <p:nvSpPr>
          <p:cNvPr id="4" name="Slide Number Placeholder 3"/>
          <p:cNvSpPr>
            <a:spLocks noGrp="1"/>
          </p:cNvSpPr>
          <p:nvPr>
            <p:ph type="sldNum" sz="quarter" idx="10"/>
          </p:nvPr>
        </p:nvSpPr>
        <p:spPr/>
        <p:txBody>
          <a:bodyPr/>
          <a:lstStyle/>
          <a:p>
            <a:fld id="{CA05732E-15C2-4D78-8461-1A16FDC7E148}" type="slidenum">
              <a:rPr lang="en-US" smtClean="0"/>
              <a:t>23</a:t>
            </a:fld>
            <a:endParaRPr lang="en-US"/>
          </a:p>
        </p:txBody>
      </p:sp>
    </p:spTree>
    <p:extLst>
      <p:ext uri="{BB962C8B-B14F-4D97-AF65-F5344CB8AC3E}">
        <p14:creationId xmlns:p14="http://schemas.microsoft.com/office/powerpoint/2010/main" val="597234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breadth of health impacts appraised can depend</a:t>
            </a:r>
            <a:r>
              <a:rPr lang="en-US" baseline="0" dirty="0" smtClean="0"/>
              <a:t> greatly on how much time and how many resources are available to complete the assessment.  In general, there are 4 types of HIAs.  The desk-based and rapid HIAs are typically limited by the time available, and thus only look at a few health impacts or look at the health impacts of interest in a broader, less detailed manner.  There is usually no time for new data collection when performing a desk-based or rapid HIA; thus practitioners must rely on the evidence and data available.  Intermediate HIAs may be limited by time and/or funding and thus are usually completed within 12 weeks to 6 months.  Intermediate HIAs provide a more thorough or in-depth assessment of health impacts compared to rapid HIAs and may involve some new data collection through focus groups and/or interviews with key stakeholders.  Comprehensive HIAs are more extensive and typically require 6 months or more to complete.  More time allows the HIA to look at more health impacts of interest and/or provide a more in-depth analysis of health impacts.  Comprehensive HIAs typically have more time for stakeholder engagement and collecting data (which requires more detailed data collection and analysis plans and may even require an internal review board approval).  It is important to note that more stakeholder engagement and collecting new data will also require more funding.  </a:t>
            </a:r>
            <a:endParaRPr lang="en-US" dirty="0"/>
          </a:p>
        </p:txBody>
      </p:sp>
      <p:sp>
        <p:nvSpPr>
          <p:cNvPr id="4" name="Slide Number Placeholder 3"/>
          <p:cNvSpPr>
            <a:spLocks noGrp="1"/>
          </p:cNvSpPr>
          <p:nvPr>
            <p:ph type="sldNum" sz="quarter" idx="10"/>
          </p:nvPr>
        </p:nvSpPr>
        <p:spPr/>
        <p:txBody>
          <a:bodyPr/>
          <a:lstStyle/>
          <a:p>
            <a:fld id="{CA05732E-15C2-4D78-8461-1A16FDC7E148}" type="slidenum">
              <a:rPr lang="en-US" smtClean="0"/>
              <a:t>24</a:t>
            </a:fld>
            <a:endParaRPr lang="en-US"/>
          </a:p>
        </p:txBody>
      </p:sp>
    </p:spTree>
    <p:extLst>
      <p:ext uri="{BB962C8B-B14F-4D97-AF65-F5344CB8AC3E}">
        <p14:creationId xmlns:p14="http://schemas.microsoft.com/office/powerpoint/2010/main" val="3099437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nutshell, all HIAs evaluate a proposed policy, plan, program</a:t>
            </a:r>
            <a:r>
              <a:rPr lang="en-US" baseline="0" dirty="0" smtClean="0"/>
              <a:t> or project for its potential to affect determinants of health and lead to health outcomes, and then provides recommendations for managing those impacts.</a:t>
            </a:r>
            <a:endParaRPr lang="en-US" dirty="0"/>
          </a:p>
        </p:txBody>
      </p:sp>
      <p:sp>
        <p:nvSpPr>
          <p:cNvPr id="4" name="Slide Number Placeholder 3"/>
          <p:cNvSpPr>
            <a:spLocks noGrp="1"/>
          </p:cNvSpPr>
          <p:nvPr>
            <p:ph type="sldNum" sz="quarter" idx="10"/>
          </p:nvPr>
        </p:nvSpPr>
        <p:spPr/>
        <p:txBody>
          <a:bodyPr/>
          <a:lstStyle/>
          <a:p>
            <a:fld id="{CA05732E-15C2-4D78-8461-1A16FDC7E148}" type="slidenum">
              <a:rPr lang="en-US" smtClean="0"/>
              <a:t>25</a:t>
            </a:fld>
            <a:endParaRPr lang="en-US"/>
          </a:p>
        </p:txBody>
      </p:sp>
    </p:spTree>
    <p:extLst>
      <p:ext uri="{BB962C8B-B14F-4D97-AF65-F5344CB8AC3E}">
        <p14:creationId xmlns:p14="http://schemas.microsoft.com/office/powerpoint/2010/main" val="1486594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task</a:t>
            </a:r>
            <a:r>
              <a:rPr lang="en-US" baseline="0" dirty="0" smtClean="0"/>
              <a:t> related to designing the assessment is to identify the potential (theoretical) pathways through which the proposal could affect health, including direct and indirect impacts. </a:t>
            </a:r>
          </a:p>
          <a:p>
            <a:endParaRPr lang="en-US" baseline="0" dirty="0" smtClean="0"/>
          </a:p>
          <a:p>
            <a:r>
              <a:rPr lang="en-US" baseline="0" dirty="0" smtClean="0"/>
              <a:t>Question for the Audience: “Given the plan to reduce lanes and add streetscaping, how might the proposed project affect health of street users?” (Give the audience a few minutes to respond.)</a:t>
            </a:r>
            <a:endParaRPr lang="en-US" dirty="0"/>
          </a:p>
        </p:txBody>
      </p:sp>
      <p:sp>
        <p:nvSpPr>
          <p:cNvPr id="4" name="Slide Number Placeholder 3"/>
          <p:cNvSpPr>
            <a:spLocks noGrp="1"/>
          </p:cNvSpPr>
          <p:nvPr>
            <p:ph type="sldNum" sz="quarter" idx="10"/>
          </p:nvPr>
        </p:nvSpPr>
        <p:spPr/>
        <p:txBody>
          <a:bodyPr/>
          <a:lstStyle/>
          <a:p>
            <a:fld id="{CA05732E-15C2-4D78-8461-1A16FDC7E148}" type="slidenum">
              <a:rPr lang="en-US" smtClean="0"/>
              <a:t>26</a:t>
            </a:fld>
            <a:endParaRPr lang="en-US"/>
          </a:p>
        </p:txBody>
      </p:sp>
    </p:spTree>
    <p:extLst>
      <p:ext uri="{BB962C8B-B14F-4D97-AF65-F5344CB8AC3E}">
        <p14:creationId xmlns:p14="http://schemas.microsoft.com/office/powerpoint/2010/main" val="1269081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most widely used tool or method in the Scoping step of HIA is the pathway diagram (first graphic).  A pathway diagram is a theory-based graphic that displays a step-by-step mechanism through which the proposal may affect health.</a:t>
            </a:r>
            <a:r>
              <a:rPr lang="en-US" baseline="30000" dirty="0" smtClean="0"/>
              <a:t>1</a:t>
            </a:r>
            <a:r>
              <a:rPr lang="en-US" baseline="0" dirty="0" smtClean="0"/>
              <a:t>  </a:t>
            </a:r>
            <a:r>
              <a:rPr lang="en-US" baseline="0" dirty="0" smtClean="0"/>
              <a:t>For example</a:t>
            </a:r>
            <a:r>
              <a:rPr lang="en-US" baseline="0" smtClean="0"/>
              <a:t>, investigators </a:t>
            </a:r>
            <a:r>
              <a:rPr lang="en-US" baseline="0" dirty="0" smtClean="0"/>
              <a:t>may postulate that implementing a road diet will directly change the number and width of lanes.  That change may indirectly lead to more traffic congestion along that route and less speeding vehicles. Those two intermediate impacts can affect driver attitude and/or behavior and ultimately traffic safety for other drivers and pedestrians.  As you consider other potential pathways of impact, you begin to notice how a single proposal could relate to multiple pathways.  The second graphic illustrates the compilation of all of the pathways through which a proposal could lead to health outcomes.  This is often called a logic framework (not to be confused with a logic model).</a:t>
            </a:r>
            <a:r>
              <a:rPr lang="en-US" baseline="30000" dirty="0" smtClean="0"/>
              <a:t>2</a:t>
            </a:r>
          </a:p>
        </p:txBody>
      </p:sp>
      <p:sp>
        <p:nvSpPr>
          <p:cNvPr id="4" name="Slide Number Placeholder 3"/>
          <p:cNvSpPr>
            <a:spLocks noGrp="1"/>
          </p:cNvSpPr>
          <p:nvPr>
            <p:ph type="sldNum" sz="quarter" idx="10"/>
          </p:nvPr>
        </p:nvSpPr>
        <p:spPr/>
        <p:txBody>
          <a:bodyPr/>
          <a:lstStyle/>
          <a:p>
            <a:fld id="{CA05732E-15C2-4D78-8461-1A16FDC7E148}" type="slidenum">
              <a:rPr lang="en-US" smtClean="0"/>
              <a:t>27</a:t>
            </a:fld>
            <a:endParaRPr lang="en-US"/>
          </a:p>
        </p:txBody>
      </p:sp>
    </p:spTree>
    <p:extLst>
      <p:ext uri="{BB962C8B-B14F-4D97-AF65-F5344CB8AC3E}">
        <p14:creationId xmlns:p14="http://schemas.microsoft.com/office/powerpoint/2010/main" val="1118070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is important to recognize that the HIA may not be able to assess all the potential pathways identified.  The next task is to narrow down the scope of the assessment to the health impacts that are most important and achievable with the resources available.   The HIA Project Team needs to decide how to discern which health impacts are more important than others.  There are several criteria that have been used in previous HIAs to do this, including a) whether the health impact was a major concern for stakeholders (community residents and/or decision-makers), b) whether there is enough evidence that supports the pathway identified, and c) whether there are enough data available to analyze and/or make predictions.  Once the health impacts are ranked, the HIA Project Team should select those health impacts that will be appraised in the Assessment step.  </a:t>
            </a:r>
          </a:p>
          <a:p>
            <a:endParaRPr lang="en-US" baseline="0" dirty="0" smtClean="0"/>
          </a:p>
          <a:p>
            <a:r>
              <a:rPr lang="en-US" baseline="0" dirty="0" smtClean="0"/>
              <a:t>Stakeholder engagement is most critical at this stage in the process, because the scope of the HIA can determine how useable the HIA will be to the varying stakeholder groups.  For example, if the HIA appraises the health impacts that have been a major concern among community stakeholders, then the information gleamed from the HIA could be used to advocate for needs of the community.   </a:t>
            </a:r>
          </a:p>
        </p:txBody>
      </p:sp>
      <p:sp>
        <p:nvSpPr>
          <p:cNvPr id="4" name="Slide Number Placeholder 3"/>
          <p:cNvSpPr>
            <a:spLocks noGrp="1"/>
          </p:cNvSpPr>
          <p:nvPr>
            <p:ph type="sldNum" sz="quarter" idx="10"/>
          </p:nvPr>
        </p:nvSpPr>
        <p:spPr/>
        <p:txBody>
          <a:bodyPr/>
          <a:lstStyle/>
          <a:p>
            <a:fld id="{CA05732E-15C2-4D78-8461-1A16FDC7E148}" type="slidenum">
              <a:rPr lang="en-US" smtClean="0"/>
              <a:t>28</a:t>
            </a:fld>
            <a:endParaRPr lang="en-US"/>
          </a:p>
        </p:txBody>
      </p:sp>
    </p:spTree>
    <p:extLst>
      <p:ext uri="{BB962C8B-B14F-4D97-AF65-F5344CB8AC3E}">
        <p14:creationId xmlns:p14="http://schemas.microsoft.com/office/powerpoint/2010/main" val="23489744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baseline="0" dirty="0" smtClean="0"/>
              <a:t>Research questions are used to guide study design by helping to identify the information you want the study to provide.  In HIA, research questions are segmented to provide information about the baseline conditions and the predicted changes that will result from the proposal.  Questions that are too broad can result in too much time spent trying to answer the question and/or do not provide enough guidance for structuring the analysis.</a:t>
            </a:r>
            <a:r>
              <a:rPr lang="en-US" baseline="30000" dirty="0" smtClean="0"/>
              <a:t>1</a:t>
            </a:r>
            <a:r>
              <a:rPr lang="en-US" baseline="0" dirty="0" smtClean="0"/>
              <a:t>  For example, try to answer the question “how will implementing green infrastructure affect health?” (wait for audience) This question is too broad, lends itself to too much theoretical answers and could lead the investigator on a “wild goose chase.”  Questions that are too specific may lead to little to no need for performing an analysis.  For example, how could you answer the question: “How many residents live near the proposed green street project?” (wait for audience) A quick internet search of the number of residents in the area could answer that question, thus no further analysis needed and the information gained is not very insightful.  It is also important to consider how impacts will be monitored after the HIA is completed.  Making research questions that can be re-tested will help with developing the monitoring plan down the road. Research questions can be answered using both numeric data or non-numeric data.  For example, research questions related to how much pollution will change after the proposal has been implemented may use sampling data and mathematical modeling to compare changes in concentrations.  Research questions related to how perceptions may change after the proposal is implemented may use community surveys, focus groups, and/or other qualitative data collection methods.  </a:t>
            </a:r>
          </a:p>
          <a:p>
            <a:endParaRPr lang="en-US" baseline="0" dirty="0" smtClean="0"/>
          </a:p>
          <a:p>
            <a:r>
              <a:rPr lang="en-US" baseline="0" dirty="0" smtClean="0"/>
              <a:t>Question for the audience: “How would you frame a research question so that the assessment will tell you how the rate of traffic collisions will change after the proposed project is implemented.”  (wait for audience’s response)</a:t>
            </a:r>
          </a:p>
          <a:p>
            <a:endParaRPr lang="en-US" baseline="0" dirty="0" smtClean="0"/>
          </a:p>
          <a:p>
            <a:r>
              <a:rPr lang="en-US" baseline="0" dirty="0" smtClean="0"/>
              <a:t>(Additional information) It helps to pick a general topic first and do a preliminary search of the literature to determine what is known about the topic.  For example, ask “how is green infrastructure related to flooding?”  The investigator can do a quick reference search and find that green infrastructure is used to capture and treat stormwater.  However, the efficiency of green infrastructure to capture and treat stormwater can depend on the type of technology used, the soil type of the area, the meteorological conditions of the area, and the size of the project.  Thus, more analysis is needed to figure out just how well the proposed project can achieve its purpose(s).  An appropriate research question may be “how efficient will the proposed project be at capturing 100% of stormwater from a precipitation event in the study area?”</a:t>
            </a:r>
          </a:p>
          <a:p>
            <a:r>
              <a:rPr lang="en-US" u="sng" baseline="0" dirty="0" smtClean="0"/>
              <a:t>Footnotes:</a:t>
            </a:r>
          </a:p>
          <a:p>
            <a:r>
              <a:rPr lang="en-US" baseline="30000" dirty="0" smtClean="0"/>
              <a:t>1 </a:t>
            </a:r>
            <a:r>
              <a:rPr lang="en-US" baseline="0" dirty="0" smtClean="0"/>
              <a:t>The following information (above) is reflective of the recommendations for designing research questions, given by the Thompson Writing Program at Duke University in Durham, North Carolina. </a:t>
            </a:r>
          </a:p>
        </p:txBody>
      </p:sp>
      <p:sp>
        <p:nvSpPr>
          <p:cNvPr id="4" name="Slide Number Placeholder 3"/>
          <p:cNvSpPr>
            <a:spLocks noGrp="1"/>
          </p:cNvSpPr>
          <p:nvPr>
            <p:ph type="sldNum" sz="quarter" idx="10"/>
          </p:nvPr>
        </p:nvSpPr>
        <p:spPr/>
        <p:txBody>
          <a:bodyPr/>
          <a:lstStyle/>
          <a:p>
            <a:fld id="{CA05732E-15C2-4D78-8461-1A16FDC7E148}" type="slidenum">
              <a:rPr lang="en-US" smtClean="0"/>
              <a:t>29</a:t>
            </a:fld>
            <a:endParaRPr lang="en-US"/>
          </a:p>
        </p:txBody>
      </p:sp>
    </p:spTree>
    <p:extLst>
      <p:ext uri="{BB962C8B-B14F-4D97-AF65-F5344CB8AC3E}">
        <p14:creationId xmlns:p14="http://schemas.microsoft.com/office/powerpoint/2010/main" val="104889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sz="1100" dirty="0"/>
              <a:t>As we progress through this presentation, we will be revisiting an example scope from an EPA-led HIA case study to support discussions and a group activity.  You can also refer back to the handout provided for more information. </a:t>
            </a:r>
            <a:endParaRPr lang="en-US" dirty="0"/>
          </a:p>
        </p:txBody>
      </p:sp>
      <p:sp>
        <p:nvSpPr>
          <p:cNvPr id="4" name="Slide Number Placeholder 3"/>
          <p:cNvSpPr>
            <a:spLocks noGrp="1"/>
          </p:cNvSpPr>
          <p:nvPr>
            <p:ph type="sldNum" sz="quarter" idx="10"/>
          </p:nvPr>
        </p:nvSpPr>
        <p:spPr/>
        <p:txBody>
          <a:bodyPr/>
          <a:lstStyle/>
          <a:p>
            <a:fld id="{CA05732E-15C2-4D78-8461-1A16FDC7E148}" type="slidenum">
              <a:rPr lang="en-US" smtClean="0"/>
              <a:t>3</a:t>
            </a:fld>
            <a:endParaRPr lang="en-US"/>
          </a:p>
        </p:txBody>
      </p:sp>
    </p:spTree>
    <p:extLst>
      <p:ext uri="{BB962C8B-B14F-4D97-AF65-F5344CB8AC3E}">
        <p14:creationId xmlns:p14="http://schemas.microsoft.com/office/powerpoint/2010/main" val="1300797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Indicators are values used to measure the status of a condition or outcome of interest.  Indicators can be numeric or non-numeric.  For example, researchers trying to capture the current state of neighborhood security among residents might use a survey tool with ranking scale (from 1 to 10) or categorical values (high, medium, low).  In HIA, researchers can predict changes in health status or (most often) predict changes in health determinants and health behaviors.  When trying to estimate these changes, investigators need to choose appropriate indicators for use in establishing a baseline.  It is important to note that “metric” is a standard of measurement (always numeric), whereas “indicator” is a proxy value that represents an observation (can be numeric or non-numeric).  For example, the presence of particulate matter less than 10 microns can be used to indicate air quality. </a:t>
            </a:r>
          </a:p>
          <a:p>
            <a:endParaRPr lang="en-US" baseline="0" dirty="0" smtClean="0"/>
          </a:p>
          <a:p>
            <a:r>
              <a:rPr lang="en-US" dirty="0" smtClean="0"/>
              <a:t>(Additional information) Another indicator is</a:t>
            </a:r>
            <a:r>
              <a:rPr lang="en-US" baseline="0" dirty="0" smtClean="0"/>
              <a:t> the</a:t>
            </a:r>
            <a:r>
              <a:rPr lang="en-US" dirty="0" smtClean="0"/>
              <a:t> quality adjusted life years, which is a product of the number of years a person lives, adjusted for the reduction in quality of life caused by an illness that a person experiences (ranging from 1.0 completely healthy to 0.0 near</a:t>
            </a:r>
            <a:r>
              <a:rPr lang="en-US" baseline="0" dirty="0" smtClean="0"/>
              <a:t> death)</a:t>
            </a:r>
            <a:r>
              <a:rPr lang="en-US" dirty="0" smtClean="0"/>
              <a:t>.  This measure is used to compare changes</a:t>
            </a:r>
            <a:r>
              <a:rPr lang="en-US" baseline="0" dirty="0" smtClean="0"/>
              <a:t> in health status between different populations or scenarios (Swedish National Institute of Public Health 2008).  This measure is easier to calculate if investigators use existing data from surveys or interview instruments.</a:t>
            </a:r>
            <a:r>
              <a:rPr lang="en-US" baseline="30000" dirty="0" smtClean="0"/>
              <a:t>1  </a:t>
            </a:r>
            <a:r>
              <a:rPr lang="en-US" baseline="0" dirty="0" smtClean="0"/>
              <a:t>In comparison, disability adjusted life years</a:t>
            </a:r>
            <a:r>
              <a:rPr lang="en-US" dirty="0" smtClean="0"/>
              <a:t> is a product of the number of years of life adjusted for reduced functional status which does not have to be illness-related (ranging from 0.0 no disability to 1.0 full disability).</a:t>
            </a:r>
            <a:r>
              <a:rPr lang="en-US" baseline="0" dirty="0" smtClean="0"/>
              <a:t>  This measure is used to compare changes in functional status between different populations or scenarios (Swedish National Institute of Public Health 2008).  DALYs measure the absence of disability or the loss of social participation.  It is important to note that using QALY and DALY does not account for other life changes and/or health-related behaviors, so there is inherent assumption that all other factors remain constant. </a:t>
            </a:r>
          </a:p>
          <a:p>
            <a:r>
              <a:rPr lang="en-US" u="sng" baseline="0" dirty="0" smtClean="0"/>
              <a:t>Footnotes:</a:t>
            </a:r>
          </a:p>
          <a:p>
            <a:r>
              <a:rPr lang="en-US" u="none" baseline="30000" dirty="0" smtClean="0"/>
              <a:t>1</a:t>
            </a:r>
            <a:r>
              <a:rPr lang="en-US" u="none" baseline="0" dirty="0" smtClean="0"/>
              <a:t> </a:t>
            </a:r>
            <a:r>
              <a:rPr lang="en-US" sz="1100" dirty="0"/>
              <a:t>EQ-5D™ (a trade mark of the </a:t>
            </a:r>
            <a:r>
              <a:rPr lang="en-US" sz="1100" dirty="0" err="1"/>
              <a:t>EuroQol</a:t>
            </a:r>
            <a:r>
              <a:rPr lang="en-US" sz="1100" dirty="0"/>
              <a:t> Group) is a widely used survey instrument in Europe that is applicable to a wide range of health conditions and treatments, it provides a simple descriptive profile and a single index value for health status.</a:t>
            </a:r>
            <a:endParaRPr lang="en-US" u="none" baseline="30000" dirty="0" smtClean="0"/>
          </a:p>
          <a:p>
            <a:endParaRPr lang="en-US" dirty="0"/>
          </a:p>
        </p:txBody>
      </p:sp>
      <p:sp>
        <p:nvSpPr>
          <p:cNvPr id="4" name="Slide Number Placeholder 3"/>
          <p:cNvSpPr>
            <a:spLocks noGrp="1"/>
          </p:cNvSpPr>
          <p:nvPr>
            <p:ph type="sldNum" sz="quarter" idx="10"/>
          </p:nvPr>
        </p:nvSpPr>
        <p:spPr/>
        <p:txBody>
          <a:bodyPr/>
          <a:lstStyle/>
          <a:p>
            <a:fld id="{CA05732E-15C2-4D78-8461-1A16FDC7E148}" type="slidenum">
              <a:rPr lang="en-US" smtClean="0"/>
              <a:t>30</a:t>
            </a:fld>
            <a:endParaRPr lang="en-US"/>
          </a:p>
        </p:txBody>
      </p:sp>
    </p:spTree>
    <p:extLst>
      <p:ext uri="{BB962C8B-B14F-4D97-AF65-F5344CB8AC3E}">
        <p14:creationId xmlns:p14="http://schemas.microsoft.com/office/powerpoint/2010/main" val="2915927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information)</a:t>
            </a:r>
          </a:p>
          <a:p>
            <a:r>
              <a:rPr lang="en-US" b="1" u="sng" dirty="0" smtClean="0"/>
              <a:t>Examples</a:t>
            </a:r>
            <a:r>
              <a:rPr lang="en-US" b="1" u="sng" baseline="0" dirty="0" smtClean="0"/>
              <a:t> of data sources from the U.S. Census Bureau include: </a:t>
            </a:r>
          </a:p>
          <a:p>
            <a:r>
              <a:rPr lang="en-US" baseline="0" dirty="0" smtClean="0"/>
              <a:t>Interactive Population Search/Map</a:t>
            </a:r>
          </a:p>
          <a:p>
            <a:r>
              <a:rPr lang="en-US" baseline="0" dirty="0" smtClean="0"/>
              <a:t>American Fact Finder</a:t>
            </a:r>
          </a:p>
          <a:p>
            <a:r>
              <a:rPr lang="en-US" baseline="0" dirty="0" smtClean="0"/>
              <a:t>American Community Survey</a:t>
            </a:r>
          </a:p>
          <a:p>
            <a:r>
              <a:rPr lang="en-US" baseline="0" dirty="0" smtClean="0"/>
              <a:t>American Housing Survey Dataset</a:t>
            </a:r>
          </a:p>
          <a:p>
            <a:r>
              <a:rPr lang="en-US" baseline="0" dirty="0" smtClean="0"/>
              <a:t>Economic Census</a:t>
            </a:r>
          </a:p>
          <a:p>
            <a:r>
              <a:rPr lang="en-US" baseline="0" dirty="0" smtClean="0"/>
              <a:t>Longitudinal Employment and Household Dynamics </a:t>
            </a:r>
          </a:p>
          <a:p>
            <a:r>
              <a:rPr lang="en-US" b="1" u="sng" dirty="0" smtClean="0"/>
              <a:t>Examples</a:t>
            </a:r>
            <a:r>
              <a:rPr lang="en-US" b="1" u="sng" baseline="0" dirty="0" smtClean="0"/>
              <a:t> of data sources from the U.S. Department of Housing and Urban Development (HUD):</a:t>
            </a:r>
          </a:p>
          <a:p>
            <a:r>
              <a:rPr lang="en-US" baseline="0" dirty="0" smtClean="0"/>
              <a:t>Interactive Thematic Maps</a:t>
            </a:r>
          </a:p>
          <a:p>
            <a:r>
              <a:rPr lang="en-US" baseline="0" dirty="0" smtClean="0"/>
              <a:t>Fair Market Rents</a:t>
            </a:r>
          </a:p>
          <a:p>
            <a:r>
              <a:rPr lang="en-US" baseline="0" dirty="0" smtClean="0"/>
              <a:t>Special Tabulations of Households</a:t>
            </a:r>
          </a:p>
          <a:p>
            <a:r>
              <a:rPr lang="en-US" b="1" u="sng" baseline="0" dirty="0" smtClean="0"/>
              <a:t>Examples of data sources from the CDC:</a:t>
            </a:r>
          </a:p>
          <a:p>
            <a:r>
              <a:rPr lang="en-US" baseline="0" dirty="0" smtClean="0"/>
              <a:t>Behavioral Risk Factor Surveillance System (BRFSS)</a:t>
            </a:r>
          </a:p>
          <a:p>
            <a:r>
              <a:rPr lang="en-US" baseline="0" dirty="0" smtClean="0"/>
              <a:t>Youth Risk Behavior Surveillance System (YRBSS)</a:t>
            </a:r>
          </a:p>
          <a:p>
            <a:r>
              <a:rPr lang="en-US" baseline="0" dirty="0" smtClean="0"/>
              <a:t>National Health and Nutrition Examination Survey </a:t>
            </a:r>
            <a:br>
              <a:rPr lang="en-US" baseline="0" dirty="0" smtClean="0"/>
            </a:br>
            <a:r>
              <a:rPr lang="en-US" baseline="0" dirty="0" smtClean="0"/>
              <a:t>(NHANES)</a:t>
            </a:r>
          </a:p>
          <a:p>
            <a:r>
              <a:rPr lang="en-US" baseline="0" dirty="0" smtClean="0"/>
              <a:t>National Health Interview Survey (NHIS)</a:t>
            </a:r>
          </a:p>
          <a:p>
            <a:r>
              <a:rPr lang="en-US" baseline="0" dirty="0" smtClean="0"/>
              <a:t>Diabetes Data and Trends</a:t>
            </a:r>
          </a:p>
          <a:p>
            <a:r>
              <a:rPr lang="en-US" b="1" i="0" u="sng" dirty="0" smtClean="0"/>
              <a:t>Other Potential Data Sources on Existing Conditions:</a:t>
            </a:r>
          </a:p>
          <a:p>
            <a:pPr rtl="0" eaLnBrk="1" latinLnBrk="0" hangingPunct="1"/>
            <a:r>
              <a:rPr lang="en-US" dirty="0" smtClean="0"/>
              <a:t>Federal and/or</a:t>
            </a:r>
            <a:r>
              <a:rPr lang="en-US" baseline="0" dirty="0" smtClean="0"/>
              <a:t> state d</a:t>
            </a:r>
            <a:r>
              <a:rPr lang="en-US" dirty="0" smtClean="0"/>
              <a:t>epartments of Environmental Quality/ Environmental Protection databases</a:t>
            </a:r>
          </a:p>
          <a:p>
            <a:pPr rtl="0" eaLnBrk="1" latinLnBrk="0" hangingPunct="1"/>
            <a:r>
              <a:rPr lang="en-US" dirty="0" smtClean="0"/>
              <a:t>Maps and GIS Repositories (U.S. Geological Survey, National Hydrography</a:t>
            </a:r>
            <a:r>
              <a:rPr lang="en-US" baseline="0" dirty="0" smtClean="0"/>
              <a:t> Dataset, etc.</a:t>
            </a:r>
            <a:r>
              <a:rPr lang="en-US" dirty="0" smtClean="0"/>
              <a:t>)</a:t>
            </a:r>
          </a:p>
          <a:p>
            <a:pPr rtl="0" eaLnBrk="1" fontAlgn="auto" latinLnBrk="0" hangingPunct="1"/>
            <a:r>
              <a:rPr lang="en-US" dirty="0" smtClean="0"/>
              <a:t>County Sheriff and Police Departments</a:t>
            </a:r>
          </a:p>
          <a:p>
            <a:pPr rtl="0" eaLnBrk="1" fontAlgn="auto" latinLnBrk="0" hangingPunct="1"/>
            <a:r>
              <a:rPr lang="en-US" dirty="0" smtClean="0"/>
              <a:t>County Planning Department</a:t>
            </a:r>
          </a:p>
          <a:p>
            <a:pPr rtl="0" eaLnBrk="1" fontAlgn="auto" latinLnBrk="0" hangingPunct="1"/>
            <a:r>
              <a:rPr lang="en-US" dirty="0" smtClean="0"/>
              <a:t>County Department of Public Works</a:t>
            </a:r>
          </a:p>
          <a:p>
            <a:pPr rtl="0" eaLnBrk="1" fontAlgn="auto" latinLnBrk="0" hangingPunct="1"/>
            <a:r>
              <a:rPr lang="en-US" dirty="0" smtClean="0"/>
              <a:t>County Department of Parks, Recreation, and Conservation</a:t>
            </a:r>
          </a:p>
          <a:p>
            <a:pPr rtl="0" eaLnBrk="1" fontAlgn="auto" latinLnBrk="0" hangingPunct="1"/>
            <a:r>
              <a:rPr lang="en-US" dirty="0" smtClean="0"/>
              <a:t>County Auditor</a:t>
            </a:r>
          </a:p>
          <a:p>
            <a:pPr rtl="0" eaLnBrk="1" fontAlgn="auto" latinLnBrk="0" hangingPunct="1"/>
            <a:r>
              <a:rPr lang="en-US" dirty="0" smtClean="0"/>
              <a:t>Department of Transportation</a:t>
            </a:r>
            <a:endParaRPr lang="en-US" dirty="0"/>
          </a:p>
        </p:txBody>
      </p:sp>
      <p:sp>
        <p:nvSpPr>
          <p:cNvPr id="4" name="Slide Number Placeholder 3"/>
          <p:cNvSpPr>
            <a:spLocks noGrp="1"/>
          </p:cNvSpPr>
          <p:nvPr>
            <p:ph type="sldNum" sz="quarter" idx="10"/>
          </p:nvPr>
        </p:nvSpPr>
        <p:spPr/>
        <p:txBody>
          <a:bodyPr/>
          <a:lstStyle/>
          <a:p>
            <a:fld id="{CA05732E-15C2-4D78-8461-1A16FDC7E148}" type="slidenum">
              <a:rPr lang="en-US" smtClean="0"/>
              <a:t>31</a:t>
            </a:fld>
            <a:endParaRPr lang="en-US"/>
          </a:p>
        </p:txBody>
      </p:sp>
    </p:spTree>
    <p:extLst>
      <p:ext uri="{BB962C8B-B14F-4D97-AF65-F5344CB8AC3E}">
        <p14:creationId xmlns:p14="http://schemas.microsoft.com/office/powerpoint/2010/main" val="3910272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3161">
              <a:defRPr/>
            </a:pPr>
            <a:r>
              <a:rPr lang="en-US" sz="1100" dirty="0"/>
              <a:t>“Traditional epidemiologic studies focus on estimating the causal relation between one or more exposures and the occurrence of a single disease or health outcome in a population, HIAs focus on the combined impact of one or more interventions (e.g. policies) on multiple health outcomes.”</a:t>
            </a:r>
            <a:r>
              <a:rPr lang="en-US" sz="1100" baseline="30000" dirty="0"/>
              <a:t>1  </a:t>
            </a:r>
            <a:r>
              <a:rPr lang="en-US" sz="1100" dirty="0"/>
              <a:t>It is important to consider that the analysis methods chosen in an HIA are often limited by the data, time and resources available.  Although quantitative methods can provide the most objective and reliable information, they can also be costly and time-consuming.  That being said, quantitative methods have been used in HIA to estimate changes in health determinants and/or health outcomes. (list a few)  </a:t>
            </a:r>
          </a:p>
          <a:p>
            <a:pPr defTabSz="873161">
              <a:defRPr/>
            </a:pPr>
            <a:endParaRPr lang="en-US" sz="1100" dirty="0"/>
          </a:p>
          <a:p>
            <a:pPr defTabSz="873161">
              <a:defRPr/>
            </a:pPr>
            <a:r>
              <a:rPr lang="en-US" sz="1100" dirty="0"/>
              <a:t>(Additional information)  </a:t>
            </a:r>
            <a:r>
              <a:rPr lang="en-US" dirty="0" smtClean="0"/>
              <a:t>There are</a:t>
            </a:r>
            <a:r>
              <a:rPr lang="en-US" baseline="0" dirty="0" smtClean="0"/>
              <a:t> guides and other resources available that help HIA practitioners select appropriate methods and design quantitative methods, such as the 2008 “Guide to Quantitative Methods in HIA” from the Swedish National Institute of Public Health, the 2005 publication from </a:t>
            </a:r>
            <a:r>
              <a:rPr lang="en-US" baseline="0" dirty="0" err="1" smtClean="0"/>
              <a:t>Verrman</a:t>
            </a:r>
            <a:r>
              <a:rPr lang="en-US" baseline="0" dirty="0" smtClean="0"/>
              <a:t> et al in Journal of Epidemiologic and Community health, and other resources in EPA’s HIA Resource and Tool Compilation (bookmark).</a:t>
            </a:r>
            <a:endParaRPr lang="en-US" dirty="0" smtClean="0"/>
          </a:p>
          <a:p>
            <a:r>
              <a:rPr lang="en-US" u="sng" baseline="0" dirty="0" smtClean="0"/>
              <a:t>Footnotes:</a:t>
            </a:r>
          </a:p>
          <a:p>
            <a:r>
              <a:rPr lang="en-US" u="none" baseline="30000" dirty="0" smtClean="0"/>
              <a:t>1 </a:t>
            </a:r>
            <a:r>
              <a:rPr lang="en-US" u="none" baseline="0" dirty="0" smtClean="0"/>
              <a:t>Source: UCLA School of Public Health. Accessed 6-2-15 &lt;</a:t>
            </a:r>
            <a:r>
              <a:rPr lang="en-US" sz="1100" dirty="0"/>
              <a:t>http://www.ph.ucla.edu/hs/health-impact/models.htm&gt;.</a:t>
            </a:r>
            <a:endParaRPr lang="en-US" u="none" baseline="30000" dirty="0" smtClean="0"/>
          </a:p>
        </p:txBody>
      </p:sp>
      <p:sp>
        <p:nvSpPr>
          <p:cNvPr id="4" name="Slide Number Placeholder 3"/>
          <p:cNvSpPr>
            <a:spLocks noGrp="1"/>
          </p:cNvSpPr>
          <p:nvPr>
            <p:ph type="sldNum" sz="quarter" idx="10"/>
          </p:nvPr>
        </p:nvSpPr>
        <p:spPr/>
        <p:txBody>
          <a:bodyPr/>
          <a:lstStyle/>
          <a:p>
            <a:fld id="{8AD7ED27-84F4-47E6-BE9B-BBACBC6085C1}" type="slidenum">
              <a:rPr lang="en-US" smtClean="0"/>
              <a:pPr/>
              <a:t>32</a:t>
            </a:fld>
            <a:endParaRPr lang="en-US" dirty="0"/>
          </a:p>
        </p:txBody>
      </p:sp>
    </p:spTree>
    <p:extLst>
      <p:ext uri="{BB962C8B-B14F-4D97-AF65-F5344CB8AC3E}">
        <p14:creationId xmlns:p14="http://schemas.microsoft.com/office/powerpoint/2010/main" val="771265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HIAs utilize qualitative analysis methods, such as </a:t>
            </a:r>
            <a:r>
              <a:rPr lang="en-US" baseline="0" dirty="0" smtClean="0"/>
              <a:t>literature reviews, participant observation, interviews and focus groups, forensic review of other case studies, etc.  The Delphi method is a commonly used method for qualitatively characterizing health impacts.  Professionals/experts discuss together all of the evidence gathered from the assessment and rank the predicted health impacts based on pre-determined criteria, such as direction, likelihood, magnitude, severity, and distribution.  </a:t>
            </a:r>
            <a:endParaRPr lang="en-US" dirty="0"/>
          </a:p>
        </p:txBody>
      </p:sp>
      <p:sp>
        <p:nvSpPr>
          <p:cNvPr id="4" name="Slide Number Placeholder 3"/>
          <p:cNvSpPr>
            <a:spLocks noGrp="1"/>
          </p:cNvSpPr>
          <p:nvPr>
            <p:ph type="sldNum" sz="quarter" idx="10"/>
          </p:nvPr>
        </p:nvSpPr>
        <p:spPr/>
        <p:txBody>
          <a:bodyPr/>
          <a:lstStyle/>
          <a:p>
            <a:fld id="{CA05732E-15C2-4D78-8461-1A16FDC7E148}" type="slidenum">
              <a:rPr lang="en-US" smtClean="0"/>
              <a:t>33</a:t>
            </a:fld>
            <a:endParaRPr lang="en-US"/>
          </a:p>
        </p:txBody>
      </p:sp>
    </p:spTree>
    <p:extLst>
      <p:ext uri="{BB962C8B-B14F-4D97-AF65-F5344CB8AC3E}">
        <p14:creationId xmlns:p14="http://schemas.microsoft.com/office/powerpoint/2010/main" val="27656273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very useful tool for organizing the “scope” of</a:t>
            </a:r>
            <a:r>
              <a:rPr lang="en-US" baseline="0" dirty="0" smtClean="0"/>
              <a:t> health impacts appraised is t</a:t>
            </a:r>
            <a:r>
              <a:rPr lang="en-US" dirty="0" smtClean="0"/>
              <a:t>he scoping worksheet,</a:t>
            </a:r>
            <a:r>
              <a:rPr lang="en-US" baseline="0" dirty="0" smtClean="0"/>
              <a:t> developed by Human Impact Partners.  The Scoping Worksheet helps the HIA Project Team outline the study questions related to the health impact of interest, the indicators that will be used to measure or predict changes, the sources where data will be obtained, and the methods used to measure and/or predict changes. </a:t>
            </a:r>
          </a:p>
          <a:p>
            <a:endParaRPr lang="en-US" baseline="0" dirty="0" smtClean="0"/>
          </a:p>
          <a:p>
            <a:r>
              <a:rPr lang="en-US" baseline="0" dirty="0" smtClean="0"/>
              <a:t>It is helpful to look for potential data, approaches, indicators, and metrics that can be used in both Assessment and Monitoring and Evaluation.  When evaluating the impact of the decision implementation on health in Monitoring and Evaluation, this allows changes in these indicators to be easily observed.</a:t>
            </a:r>
            <a:endParaRPr lang="en-US" dirty="0"/>
          </a:p>
        </p:txBody>
      </p:sp>
      <p:sp>
        <p:nvSpPr>
          <p:cNvPr id="4" name="Slide Number Placeholder 3"/>
          <p:cNvSpPr>
            <a:spLocks noGrp="1"/>
          </p:cNvSpPr>
          <p:nvPr>
            <p:ph type="sldNum" sz="quarter" idx="10"/>
          </p:nvPr>
        </p:nvSpPr>
        <p:spPr/>
        <p:txBody>
          <a:bodyPr/>
          <a:lstStyle/>
          <a:p>
            <a:fld id="{CA05732E-15C2-4D78-8461-1A16FDC7E148}" type="slidenum">
              <a:rPr lang="en-US" smtClean="0"/>
              <a:t>34</a:t>
            </a:fld>
            <a:endParaRPr lang="en-US"/>
          </a:p>
        </p:txBody>
      </p:sp>
    </p:spTree>
    <p:extLst>
      <p:ext uri="{BB962C8B-B14F-4D97-AF65-F5344CB8AC3E}">
        <p14:creationId xmlns:p14="http://schemas.microsoft.com/office/powerpoint/2010/main" val="37896945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any study design, it is important for the HIA Project Team to consider the potential limitations of the assessment and any uncertainties for which assumptions are made.  Considering these aspects will help the HIA Project Team manage expectations of the information that will come from the assessment and choose appropriate methods to help inform the decision.</a:t>
            </a:r>
          </a:p>
          <a:p>
            <a:endParaRPr lang="en-US" baseline="0" dirty="0" smtClean="0"/>
          </a:p>
          <a:p>
            <a:r>
              <a:rPr lang="en-US" baseline="0" dirty="0" smtClean="0"/>
              <a:t>(Additional information) For example, when using predictive modeling and/or statistical analysis, there will always be an element of inherent randomness, or the presence of potential confounders that limit the ability of the model to predict </a:t>
            </a:r>
            <a:r>
              <a:rPr lang="en-US" b="1" i="1" baseline="0" dirty="0" smtClean="0"/>
              <a:t>exact </a:t>
            </a:r>
            <a:r>
              <a:rPr lang="en-US" b="0" i="0" baseline="0" dirty="0" smtClean="0"/>
              <a:t>changes that will occur.  Furthermore, tests are run under the assumption that all other factors or conditions remain unchanged.  Thus, the results are often described as “estimates” and predict what </a:t>
            </a:r>
            <a:r>
              <a:rPr lang="en-US" b="1" i="1" baseline="0" dirty="0" smtClean="0"/>
              <a:t>may </a:t>
            </a:r>
            <a:r>
              <a:rPr lang="en-US" b="0" i="0" baseline="0" dirty="0" smtClean="0"/>
              <a:t>happen, not what </a:t>
            </a:r>
            <a:r>
              <a:rPr lang="en-US" b="1" i="1" baseline="0" dirty="0" smtClean="0"/>
              <a:t>will</a:t>
            </a:r>
            <a:r>
              <a:rPr lang="en-US" b="0" i="0" baseline="0" dirty="0" smtClean="0"/>
              <a:t> happen.  When dealing with non-numeric data, investigators must qualitatively characterize the changes that may occur, which (most often) are based on professional experience or expert opinion.  Not providing concrete numeric predictions is often a criticism of HIA.  However, qualitative methods allow for the consideration of pragmatic and context-specific information to inform decisions.  </a:t>
            </a:r>
          </a:p>
          <a:p>
            <a:endParaRPr lang="en-US" b="0" i="0" baseline="0" dirty="0" smtClean="0"/>
          </a:p>
          <a:p>
            <a:r>
              <a:rPr lang="en-US" b="0" i="0" baseline="0" dirty="0" smtClean="0"/>
              <a:t>(More additional information)</a:t>
            </a:r>
          </a:p>
          <a:p>
            <a:r>
              <a:rPr lang="en-US" sz="1100" dirty="0"/>
              <a:t>Sensitivity analysis is a technique used to determine how different values of an independent variable will impact a particular dependent variable under a given set of assumptions.  In this method, investigators substitute alternative decisions or ranges of values for decisions (such as choosing over 70 years of age instead of 65 years to represent elderly) to see if the outcome will still be the same. Monte Carlo simulation performs risk analysis by building models of possible results by substituting a range of values for any variable that has inherent uncertainty.  It then calculates results over and over, each time using a different set of random values from the probability functions. Employing Monte Carlo simulation (also known as the Monte Carlo Method) lets you see all the possible outcomes of your decisions and assess the impact of risk, allowing for better decision-making under uncertainty.</a:t>
            </a:r>
            <a:endParaRPr lang="en-US" baseline="0" dirty="0" smtClean="0"/>
          </a:p>
        </p:txBody>
      </p:sp>
      <p:sp>
        <p:nvSpPr>
          <p:cNvPr id="4" name="Slide Number Placeholder 3"/>
          <p:cNvSpPr>
            <a:spLocks noGrp="1"/>
          </p:cNvSpPr>
          <p:nvPr>
            <p:ph type="sldNum" sz="quarter" idx="10"/>
          </p:nvPr>
        </p:nvSpPr>
        <p:spPr/>
        <p:txBody>
          <a:bodyPr/>
          <a:lstStyle/>
          <a:p>
            <a:fld id="{CA05732E-15C2-4D78-8461-1A16FDC7E148}" type="slidenum">
              <a:rPr lang="en-US" smtClean="0"/>
              <a:t>35</a:t>
            </a:fld>
            <a:endParaRPr lang="en-US"/>
          </a:p>
        </p:txBody>
      </p:sp>
    </p:spTree>
    <p:extLst>
      <p:ext uri="{BB962C8B-B14F-4D97-AF65-F5344CB8AC3E}">
        <p14:creationId xmlns:p14="http://schemas.microsoft.com/office/powerpoint/2010/main" val="2318152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should be 4:05 PM, there is 15 minutes</a:t>
            </a:r>
            <a:r>
              <a:rPr lang="en-US" baseline="0" dirty="0" smtClean="0"/>
              <a:t> alloted for the group activity.</a:t>
            </a:r>
            <a:endParaRPr lang="en-US" dirty="0" smtClean="0"/>
          </a:p>
        </p:txBody>
      </p:sp>
      <p:sp>
        <p:nvSpPr>
          <p:cNvPr id="4" name="Slide Number Placeholder 3"/>
          <p:cNvSpPr>
            <a:spLocks noGrp="1"/>
          </p:cNvSpPr>
          <p:nvPr>
            <p:ph type="sldNum" sz="quarter" idx="10"/>
          </p:nvPr>
        </p:nvSpPr>
        <p:spPr/>
        <p:txBody>
          <a:bodyPr/>
          <a:lstStyle/>
          <a:p>
            <a:fld id="{CA05732E-15C2-4D78-8461-1A16FDC7E148}" type="slidenum">
              <a:rPr lang="en-US" smtClean="0"/>
              <a:t>36</a:t>
            </a:fld>
            <a:endParaRPr lang="en-US"/>
          </a:p>
        </p:txBody>
      </p:sp>
    </p:spTree>
    <p:extLst>
      <p:ext uri="{BB962C8B-B14F-4D97-AF65-F5344CB8AC3E}">
        <p14:creationId xmlns:p14="http://schemas.microsoft.com/office/powerpoint/2010/main" val="24278101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the group activity, the audience will be asked to fill out the scoping worksheet for the proposed project’s potential to affect “traffic safety.”  (Pass out the group activity handout.)</a:t>
            </a:r>
          </a:p>
        </p:txBody>
      </p:sp>
      <p:sp>
        <p:nvSpPr>
          <p:cNvPr id="4" name="Slide Number Placeholder 3"/>
          <p:cNvSpPr>
            <a:spLocks noGrp="1"/>
          </p:cNvSpPr>
          <p:nvPr>
            <p:ph type="sldNum" sz="quarter" idx="10"/>
          </p:nvPr>
        </p:nvSpPr>
        <p:spPr/>
        <p:txBody>
          <a:bodyPr/>
          <a:lstStyle/>
          <a:p>
            <a:fld id="{CA05732E-15C2-4D78-8461-1A16FDC7E148}" type="slidenum">
              <a:rPr lang="en-US" smtClean="0"/>
              <a:t>37</a:t>
            </a:fld>
            <a:endParaRPr lang="en-US"/>
          </a:p>
        </p:txBody>
      </p:sp>
    </p:spTree>
    <p:extLst>
      <p:ext uri="{BB962C8B-B14F-4D97-AF65-F5344CB8AC3E}">
        <p14:creationId xmlns:p14="http://schemas.microsoft.com/office/powerpoint/2010/main" val="22083551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(Leave this slide up as we talk through the scoping worksheet.)  To aid in this activity, we are providing the pathway diagram for Traffic Safety, from the HIA case study.</a:t>
            </a:r>
          </a:p>
        </p:txBody>
      </p:sp>
      <p:sp>
        <p:nvSpPr>
          <p:cNvPr id="4" name="Slide Number Placeholder 3"/>
          <p:cNvSpPr>
            <a:spLocks noGrp="1"/>
          </p:cNvSpPr>
          <p:nvPr>
            <p:ph type="sldNum" sz="quarter" idx="10"/>
          </p:nvPr>
        </p:nvSpPr>
        <p:spPr/>
        <p:txBody>
          <a:bodyPr/>
          <a:lstStyle/>
          <a:p>
            <a:fld id="{CA05732E-15C2-4D78-8461-1A16FDC7E148}" type="slidenum">
              <a:rPr lang="en-US" smtClean="0"/>
              <a:t>38</a:t>
            </a:fld>
            <a:endParaRPr lang="en-US"/>
          </a:p>
        </p:txBody>
      </p:sp>
    </p:spTree>
    <p:extLst>
      <p:ext uri="{BB962C8B-B14F-4D97-AF65-F5344CB8AC3E}">
        <p14:creationId xmlns:p14="http://schemas.microsoft.com/office/powerpoint/2010/main" val="32332586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(If time, go through the actual scoping worksheet for traffic safety from the HIA case study.)</a:t>
            </a:r>
          </a:p>
        </p:txBody>
      </p:sp>
      <p:sp>
        <p:nvSpPr>
          <p:cNvPr id="4" name="Slide Number Placeholder 3"/>
          <p:cNvSpPr>
            <a:spLocks noGrp="1"/>
          </p:cNvSpPr>
          <p:nvPr>
            <p:ph type="sldNum" sz="quarter" idx="10"/>
          </p:nvPr>
        </p:nvSpPr>
        <p:spPr/>
        <p:txBody>
          <a:bodyPr/>
          <a:lstStyle/>
          <a:p>
            <a:fld id="{CA05732E-15C2-4D78-8461-1A16FDC7E148}" type="slidenum">
              <a:rPr lang="en-US" smtClean="0"/>
              <a:t>39</a:t>
            </a:fld>
            <a:endParaRPr lang="en-US"/>
          </a:p>
        </p:txBody>
      </p:sp>
    </p:spTree>
    <p:extLst>
      <p:ext uri="{BB962C8B-B14F-4D97-AF65-F5344CB8AC3E}">
        <p14:creationId xmlns:p14="http://schemas.microsoft.com/office/powerpoint/2010/main" val="595347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Most areas within the City of Atlanta use a combined sewer system in which stormwater and sanitary sewer discharge flows together through an underground conveyance system to a treatment facility.  However, during periods of heavy rainfall or snow these systems bypass the treatment facility and discharge directly into a nearby waterbody, widely referred to as a combined sewer overflow (CSO) event.  Proctor Creek is one of the many streams and rivers in the Atlanta metropolitan area that is on the state’s list of impaired waters due to urban runoff and CSO events. The City of Atlanta adopted green infrastructure as one of many approaches to help address issues with Atlanta’s impaired waters and received funding from the EPA to develop a conceptual plan for implementing green infrastructure.  The resulting plan became the proposed Boone Boulevard Green Street Project, which involved converting impervious roadway into rain gardens and pervious bike lanes.  From 2013 to 2015, EPA led a comprehensive HIA that evaluated the proposed project and provided recommendations to the City of Atlanta that would manage potential impacts to health.  </a:t>
            </a:r>
          </a:p>
        </p:txBody>
      </p:sp>
      <p:sp>
        <p:nvSpPr>
          <p:cNvPr id="4" name="Slide Number Placeholder 3"/>
          <p:cNvSpPr>
            <a:spLocks noGrp="1"/>
          </p:cNvSpPr>
          <p:nvPr>
            <p:ph type="sldNum" sz="quarter" idx="10"/>
          </p:nvPr>
        </p:nvSpPr>
        <p:spPr/>
        <p:txBody>
          <a:bodyPr/>
          <a:lstStyle/>
          <a:p>
            <a:fld id="{CA05732E-15C2-4D78-8461-1A16FDC7E148}" type="slidenum">
              <a:rPr lang="en-US" smtClean="0"/>
              <a:t>4</a:t>
            </a:fld>
            <a:endParaRPr lang="en-US" dirty="0"/>
          </a:p>
        </p:txBody>
      </p:sp>
    </p:spTree>
    <p:extLst>
      <p:ext uri="{BB962C8B-B14F-4D97-AF65-F5344CB8AC3E}">
        <p14:creationId xmlns:p14="http://schemas.microsoft.com/office/powerpoint/2010/main" val="8210491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should be 4:20 PM,</a:t>
            </a:r>
            <a:r>
              <a:rPr lang="en-US" baseline="0" dirty="0" smtClean="0"/>
              <a:t> there is 5</a:t>
            </a:r>
            <a:r>
              <a:rPr lang="en-US" dirty="0" smtClean="0"/>
              <a:t> minutes left</a:t>
            </a:r>
            <a:r>
              <a:rPr lang="en-US" baseline="0" dirty="0" smtClean="0"/>
              <a:t> for Q &amp; A from audience.</a:t>
            </a:r>
            <a:endParaRPr lang="en-US" dirty="0"/>
          </a:p>
        </p:txBody>
      </p:sp>
      <p:sp>
        <p:nvSpPr>
          <p:cNvPr id="4" name="Slide Number Placeholder 3"/>
          <p:cNvSpPr>
            <a:spLocks noGrp="1"/>
          </p:cNvSpPr>
          <p:nvPr>
            <p:ph type="sldNum" sz="quarter" idx="10"/>
          </p:nvPr>
        </p:nvSpPr>
        <p:spPr/>
        <p:txBody>
          <a:bodyPr/>
          <a:lstStyle/>
          <a:p>
            <a:fld id="{CA05732E-15C2-4D78-8461-1A16FDC7E148}" type="slidenum">
              <a:rPr lang="en-US" smtClean="0"/>
              <a:t>40</a:t>
            </a:fld>
            <a:endParaRPr lang="en-US"/>
          </a:p>
        </p:txBody>
      </p:sp>
    </p:spTree>
    <p:extLst>
      <p:ext uri="{BB962C8B-B14F-4D97-AF65-F5344CB8AC3E}">
        <p14:creationId xmlns:p14="http://schemas.microsoft.com/office/powerpoint/2010/main" val="14952647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should be 4:25 PM,</a:t>
            </a:r>
            <a:r>
              <a:rPr lang="en-US" baseline="0" dirty="0" smtClean="0"/>
              <a:t> there is 5</a:t>
            </a:r>
            <a:r>
              <a:rPr lang="en-US" dirty="0" smtClean="0"/>
              <a:t> minutes left</a:t>
            </a:r>
            <a:r>
              <a:rPr lang="en-US" baseline="0" dirty="0" smtClean="0"/>
              <a:t> for wrap up.</a:t>
            </a:r>
            <a:endParaRPr lang="en-US" dirty="0"/>
          </a:p>
        </p:txBody>
      </p:sp>
      <p:sp>
        <p:nvSpPr>
          <p:cNvPr id="4" name="Slide Number Placeholder 3"/>
          <p:cNvSpPr>
            <a:spLocks noGrp="1"/>
          </p:cNvSpPr>
          <p:nvPr>
            <p:ph type="sldNum" sz="quarter" idx="10"/>
          </p:nvPr>
        </p:nvSpPr>
        <p:spPr/>
        <p:txBody>
          <a:bodyPr/>
          <a:lstStyle/>
          <a:p>
            <a:fld id="{CA05732E-15C2-4D78-8461-1A16FDC7E148}" type="slidenum">
              <a:rPr lang="en-US" smtClean="0"/>
              <a:t>41</a:t>
            </a:fld>
            <a:endParaRPr lang="en-US"/>
          </a:p>
        </p:txBody>
      </p:sp>
    </p:spTree>
    <p:extLst>
      <p:ext uri="{BB962C8B-B14F-4D97-AF65-F5344CB8AC3E}">
        <p14:creationId xmlns:p14="http://schemas.microsoft.com/office/powerpoint/2010/main" val="15901775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Over 300 HIAs have been completed or are in progress in the U.S. (Health </a:t>
            </a:r>
            <a:r>
              <a:rPr lang="en-US" baseline="0" dirty="0" smtClean="0"/>
              <a:t>Impact Project 2014).  Reviews of completed HIAs have highlighted common challenges and successful strategies for navigating this critical HIA step.  </a:t>
            </a:r>
            <a:endParaRPr lang="en-US" dirty="0"/>
          </a:p>
        </p:txBody>
      </p:sp>
      <p:sp>
        <p:nvSpPr>
          <p:cNvPr id="4" name="Slide Number Placeholder 3"/>
          <p:cNvSpPr>
            <a:spLocks noGrp="1"/>
          </p:cNvSpPr>
          <p:nvPr>
            <p:ph type="sldNum" sz="quarter" idx="10"/>
          </p:nvPr>
        </p:nvSpPr>
        <p:spPr/>
        <p:txBody>
          <a:bodyPr/>
          <a:lstStyle/>
          <a:p>
            <a:fld id="{CA05732E-15C2-4D78-8461-1A16FDC7E148}" type="slidenum">
              <a:rPr lang="en-US" smtClean="0"/>
              <a:t>42</a:t>
            </a:fld>
            <a:endParaRPr lang="en-US"/>
          </a:p>
        </p:txBody>
      </p:sp>
    </p:spTree>
    <p:extLst>
      <p:ext uri="{BB962C8B-B14F-4D97-AF65-F5344CB8AC3E}">
        <p14:creationId xmlns:p14="http://schemas.microsoft.com/office/powerpoint/2010/main" val="27072394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9">
              <a:defRPr/>
            </a:pPr>
            <a:r>
              <a:rPr lang="en-US" baseline="0" dirty="0" smtClean="0"/>
              <a:t>There is a lot of help out there.  Throughout this presentation, we referred to tools already available for HIA practitioners to help move the HIA forward through the Scoping step.  We would like to share with you where you can find these resources.  If you cannot find a tool or resource you like, you can look elsewhere across the globe where HIAs are being implemented.  Furthermore, the Scoping step is similar across the different areas of study, so you could even find resources in other fields.  </a:t>
            </a:r>
          </a:p>
          <a:p>
            <a:pPr defTabSz="922939">
              <a:defRPr/>
            </a:pPr>
            <a:endParaRPr lang="en-US" baseline="0" dirty="0" smtClean="0"/>
          </a:p>
          <a:p>
            <a:pPr defTabSz="922939">
              <a:defRPr/>
            </a:pPr>
            <a:r>
              <a:rPr lang="en-US" baseline="0" dirty="0" smtClean="0"/>
              <a:t>For instance, in Western Australia, the Department of Health has endorsed the integration of human health risk assessments into environmental impact assessments and health impact assessments during the planning stages of new developments and to evaluate activities where potential risks to health are being considered.  In 2010, the Department of Health of Western Australia, with support from other departments, consulting firms, and Curtin University Department of Health, developed a guidance framework for the Scoping step. </a:t>
            </a:r>
            <a:endParaRPr lang="en-US" dirty="0"/>
          </a:p>
        </p:txBody>
      </p:sp>
      <p:sp>
        <p:nvSpPr>
          <p:cNvPr id="4" name="Slide Number Placeholder 3"/>
          <p:cNvSpPr>
            <a:spLocks noGrp="1"/>
          </p:cNvSpPr>
          <p:nvPr>
            <p:ph type="sldNum" sz="quarter" idx="10"/>
          </p:nvPr>
        </p:nvSpPr>
        <p:spPr/>
        <p:txBody>
          <a:bodyPr/>
          <a:lstStyle/>
          <a:p>
            <a:fld id="{CA05732E-15C2-4D78-8461-1A16FDC7E148}" type="slidenum">
              <a:rPr lang="en-US" smtClean="0"/>
              <a:t>43</a:t>
            </a:fld>
            <a:endParaRPr lang="en-US"/>
          </a:p>
        </p:txBody>
      </p:sp>
    </p:spTree>
    <p:extLst>
      <p:ext uri="{BB962C8B-B14F-4D97-AF65-F5344CB8AC3E}">
        <p14:creationId xmlns:p14="http://schemas.microsoft.com/office/powerpoint/2010/main" val="18650780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5732E-15C2-4D78-8461-1A16FDC7E148}" type="slidenum">
              <a:rPr lang="en-US" smtClean="0"/>
              <a:t>44</a:t>
            </a:fld>
            <a:endParaRPr lang="en-US"/>
          </a:p>
        </p:txBody>
      </p:sp>
    </p:spTree>
    <p:extLst>
      <p:ext uri="{BB962C8B-B14F-4D97-AF65-F5344CB8AC3E}">
        <p14:creationId xmlns:p14="http://schemas.microsoft.com/office/powerpoint/2010/main" val="7177483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to thank each</a:t>
            </a:r>
            <a:r>
              <a:rPr lang="en-US" baseline="0" dirty="0" smtClean="0"/>
              <a:t> of you for participating in this session.  We hope this session was helpful and enjoyable to you.  Please feel free to contact us with any additional questions or comments you may have about this presentation and enjoy the rest of the program!</a:t>
            </a:r>
            <a:endParaRPr lang="en-US" dirty="0"/>
          </a:p>
        </p:txBody>
      </p:sp>
      <p:sp>
        <p:nvSpPr>
          <p:cNvPr id="4" name="Slide Number Placeholder 3"/>
          <p:cNvSpPr>
            <a:spLocks noGrp="1"/>
          </p:cNvSpPr>
          <p:nvPr>
            <p:ph type="sldNum" sz="quarter" idx="10"/>
          </p:nvPr>
        </p:nvSpPr>
        <p:spPr/>
        <p:txBody>
          <a:bodyPr/>
          <a:lstStyle/>
          <a:p>
            <a:fld id="{CA05732E-15C2-4D78-8461-1A16FDC7E148}" type="slidenum">
              <a:rPr lang="en-US" smtClean="0"/>
              <a:t>45</a:t>
            </a:fld>
            <a:endParaRPr lang="en-US"/>
          </a:p>
        </p:txBody>
      </p:sp>
    </p:spTree>
    <p:extLst>
      <p:ext uri="{BB962C8B-B14F-4D97-AF65-F5344CB8AC3E}">
        <p14:creationId xmlns:p14="http://schemas.microsoft.com/office/powerpoint/2010/main" val="4285260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 would like to start with</a:t>
            </a:r>
            <a:r>
              <a:rPr lang="en-US" baseline="0" dirty="0" smtClean="0"/>
              <a:t> the general concept of “scoping.” What does it mean?  </a:t>
            </a:r>
            <a:r>
              <a:rPr lang="en-US" i="1" dirty="0" smtClean="0"/>
              <a:t>Scope</a:t>
            </a:r>
            <a:r>
              <a:rPr lang="en-US" dirty="0" smtClean="0"/>
              <a:t> can</a:t>
            </a:r>
            <a:r>
              <a:rPr lang="en-US" baseline="0" dirty="0" smtClean="0"/>
              <a:t> be </a:t>
            </a:r>
            <a:r>
              <a:rPr lang="en-US" dirty="0" smtClean="0"/>
              <a:t>defined (by Merriam-Webster) as = the intention ~ the extent of treatment, activity or influence ~ the range of operation ~ and is also synonymous with “aim” or “target.”  In HIA, Scoping encompasses the aim of the assessment (i.e., what the assessment will evaluate and how it intends to do so).</a:t>
            </a:r>
            <a:r>
              <a:rPr lang="en-US" baseline="0" dirty="0" smtClean="0"/>
              <a:t>  </a:t>
            </a:r>
            <a:r>
              <a:rPr lang="en-US" dirty="0" smtClean="0"/>
              <a:t>It is important</a:t>
            </a:r>
            <a:r>
              <a:rPr lang="en-US" baseline="0" dirty="0" smtClean="0"/>
              <a:t> to remember that the Scoping step is only the second step in the process.  HIA Project Teams should not dwell too long on this step, because it could result in too little time left to adequately address tasks later on in the process.</a:t>
            </a:r>
            <a:endParaRPr lang="en-US" dirty="0"/>
          </a:p>
        </p:txBody>
      </p:sp>
      <p:sp>
        <p:nvSpPr>
          <p:cNvPr id="4" name="Slide Number Placeholder 3"/>
          <p:cNvSpPr>
            <a:spLocks noGrp="1"/>
          </p:cNvSpPr>
          <p:nvPr>
            <p:ph type="sldNum" sz="quarter" idx="10"/>
          </p:nvPr>
        </p:nvSpPr>
        <p:spPr/>
        <p:txBody>
          <a:bodyPr/>
          <a:lstStyle/>
          <a:p>
            <a:fld id="{CA05732E-15C2-4D78-8461-1A16FDC7E148}" type="slidenum">
              <a:rPr lang="en-US" smtClean="0"/>
              <a:t>5</a:t>
            </a:fld>
            <a:endParaRPr lang="en-US"/>
          </a:p>
        </p:txBody>
      </p:sp>
    </p:spTree>
    <p:extLst>
      <p:ext uri="{BB962C8B-B14F-4D97-AF65-F5344CB8AC3E}">
        <p14:creationId xmlns:p14="http://schemas.microsoft.com/office/powerpoint/2010/main" val="2271699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main tasks associated with</a:t>
            </a:r>
            <a:r>
              <a:rPr lang="en-US" baseline="0" dirty="0" smtClean="0"/>
              <a:t> the Scoping step.  (Read the tasks.)</a:t>
            </a:r>
          </a:p>
        </p:txBody>
      </p:sp>
      <p:sp>
        <p:nvSpPr>
          <p:cNvPr id="4" name="Slide Number Placeholder 3"/>
          <p:cNvSpPr>
            <a:spLocks noGrp="1"/>
          </p:cNvSpPr>
          <p:nvPr>
            <p:ph type="sldNum" sz="quarter" idx="10"/>
          </p:nvPr>
        </p:nvSpPr>
        <p:spPr/>
        <p:txBody>
          <a:bodyPr/>
          <a:lstStyle/>
          <a:p>
            <a:fld id="{CA05732E-15C2-4D78-8461-1A16FDC7E148}" type="slidenum">
              <a:rPr lang="en-US" smtClean="0"/>
              <a:t>6</a:t>
            </a:fld>
            <a:endParaRPr lang="en-US"/>
          </a:p>
        </p:txBody>
      </p:sp>
    </p:spTree>
    <p:extLst>
      <p:ext uri="{BB962C8B-B14F-4D97-AF65-F5344CB8AC3E}">
        <p14:creationId xmlns:p14="http://schemas.microsoft.com/office/powerpoint/2010/main" val="3938513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dirty="0" smtClean="0"/>
              <a:t>One trick to help</a:t>
            </a:r>
            <a:r>
              <a:rPr lang="en-US" baseline="0" dirty="0" smtClean="0"/>
              <a:t> make this list of tasks to be done in Scoping more manageable is to group those that are related.  </a:t>
            </a:r>
            <a:r>
              <a:rPr lang="en-US" dirty="0" smtClean="0"/>
              <a:t>The tasks associated with the Scoping step fall</a:t>
            </a:r>
            <a:r>
              <a:rPr lang="en-US" baseline="0" dirty="0" smtClean="0"/>
              <a:t> into two overarching workflow processes: project management and study design.</a:t>
            </a:r>
            <a:r>
              <a:rPr lang="en-US" baseline="0" dirty="0"/>
              <a:t> </a:t>
            </a:r>
            <a:r>
              <a:rPr lang="en-US" baseline="0" dirty="0" smtClean="0"/>
              <a:t> Grouping the tasks allows the HIA Project Team to discern the types of roles and potential skills needed to complete each task.  For example, some HIAs establish a leadership team or steering committee that perform the tasks related to the management side of the HIA; while a research team focuses more on the design and implementation of the assessment.  Separating duties by workflow also allows them to be completed simultaneously and saves time.  </a:t>
            </a:r>
          </a:p>
          <a:p>
            <a:pPr defTabSz="873161">
              <a:defRPr/>
            </a:pPr>
            <a:endParaRPr lang="en-US" baseline="0" dirty="0" smtClean="0"/>
          </a:p>
          <a:p>
            <a:pPr defTabSz="873161">
              <a:defRPr/>
            </a:pPr>
            <a:r>
              <a:rPr lang="en-US" baseline="0" dirty="0" smtClean="0"/>
              <a:t>Now, I would like to turn it over to Steve White, from Oregon Public Health Institute, who will step us through the tasks related to project management. </a:t>
            </a:r>
          </a:p>
        </p:txBody>
      </p:sp>
      <p:sp>
        <p:nvSpPr>
          <p:cNvPr id="4" name="Slide Number Placeholder 3"/>
          <p:cNvSpPr>
            <a:spLocks noGrp="1"/>
          </p:cNvSpPr>
          <p:nvPr>
            <p:ph type="sldNum" sz="quarter" idx="10"/>
          </p:nvPr>
        </p:nvSpPr>
        <p:spPr/>
        <p:txBody>
          <a:bodyPr/>
          <a:lstStyle/>
          <a:p>
            <a:fld id="{CA05732E-15C2-4D78-8461-1A16FDC7E148}" type="slidenum">
              <a:rPr lang="en-US" smtClean="0"/>
              <a:t>7</a:t>
            </a:fld>
            <a:endParaRPr lang="en-US"/>
          </a:p>
        </p:txBody>
      </p:sp>
    </p:spTree>
    <p:extLst>
      <p:ext uri="{BB962C8B-B14F-4D97-AF65-F5344CB8AC3E}">
        <p14:creationId xmlns:p14="http://schemas.microsoft.com/office/powerpoint/2010/main" val="2840994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should be 3:25 PM, there are</a:t>
            </a:r>
            <a:r>
              <a:rPr lang="en-US" baseline="0" dirty="0" smtClean="0"/>
              <a:t> 20 minutes alloted for the next 15 slides.</a:t>
            </a:r>
          </a:p>
        </p:txBody>
      </p:sp>
      <p:sp>
        <p:nvSpPr>
          <p:cNvPr id="4" name="Slide Number Placeholder 3"/>
          <p:cNvSpPr>
            <a:spLocks noGrp="1"/>
          </p:cNvSpPr>
          <p:nvPr>
            <p:ph type="sldNum" sz="quarter" idx="10"/>
          </p:nvPr>
        </p:nvSpPr>
        <p:spPr/>
        <p:txBody>
          <a:bodyPr/>
          <a:lstStyle/>
          <a:p>
            <a:fld id="{CA05732E-15C2-4D78-8461-1A16FDC7E148}" type="slidenum">
              <a:rPr lang="en-US" smtClean="0"/>
              <a:t>8</a:t>
            </a:fld>
            <a:endParaRPr lang="en-US"/>
          </a:p>
        </p:txBody>
      </p:sp>
    </p:spTree>
    <p:extLst>
      <p:ext uri="{BB962C8B-B14F-4D97-AF65-F5344CB8AC3E}">
        <p14:creationId xmlns:p14="http://schemas.microsoft.com/office/powerpoint/2010/main" val="1938965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baseline="0" dirty="0" smtClean="0"/>
              <a:t>Here are some of the key items related to project management that are, or should be, addressed in Scoping.  I’ll go through each one of these, describing key considerations and highlighting tools and other resources where appropriate.</a:t>
            </a:r>
            <a:endParaRPr lang="en-US" u="none" baseline="30000" dirty="0" smtClean="0"/>
          </a:p>
        </p:txBody>
      </p:sp>
      <p:sp>
        <p:nvSpPr>
          <p:cNvPr id="4" name="Slide Number Placeholder 3"/>
          <p:cNvSpPr>
            <a:spLocks noGrp="1"/>
          </p:cNvSpPr>
          <p:nvPr>
            <p:ph type="sldNum" sz="quarter" idx="10"/>
          </p:nvPr>
        </p:nvSpPr>
        <p:spPr/>
        <p:txBody>
          <a:bodyPr/>
          <a:lstStyle/>
          <a:p>
            <a:fld id="{CA05732E-15C2-4D78-8461-1A16FDC7E148}" type="slidenum">
              <a:rPr lang="en-US" smtClean="0"/>
              <a:t>9</a:t>
            </a:fld>
            <a:endParaRPr lang="en-US"/>
          </a:p>
        </p:txBody>
      </p:sp>
    </p:spTree>
    <p:extLst>
      <p:ext uri="{BB962C8B-B14F-4D97-AF65-F5344CB8AC3E}">
        <p14:creationId xmlns:p14="http://schemas.microsoft.com/office/powerpoint/2010/main" val="98278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6/16/2015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A1A3C8-AC63-4A46-916E-0CF7EFAF0FED}" type="slidenum">
              <a:rPr lang="en-US" smtClean="0"/>
              <a:t>‹#›</a:t>
            </a:fld>
            <a:endParaRPr lang="en-US"/>
          </a:p>
        </p:txBody>
      </p:sp>
    </p:spTree>
    <p:extLst>
      <p:ext uri="{BB962C8B-B14F-4D97-AF65-F5344CB8AC3E}">
        <p14:creationId xmlns:p14="http://schemas.microsoft.com/office/powerpoint/2010/main" val="3123226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6/16/2015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A1A3C8-AC63-4A46-916E-0CF7EFAF0FED}" type="slidenum">
              <a:rPr lang="en-US" smtClean="0"/>
              <a:t>‹#›</a:t>
            </a:fld>
            <a:endParaRPr lang="en-US"/>
          </a:p>
        </p:txBody>
      </p:sp>
    </p:spTree>
    <p:extLst>
      <p:ext uri="{BB962C8B-B14F-4D97-AF65-F5344CB8AC3E}">
        <p14:creationId xmlns:p14="http://schemas.microsoft.com/office/powerpoint/2010/main" val="32154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6/16/2015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A1A3C8-AC63-4A46-916E-0CF7EFAF0FED}" type="slidenum">
              <a:rPr lang="en-US" smtClean="0"/>
              <a:t>‹#›</a:t>
            </a:fld>
            <a:endParaRPr lang="en-US"/>
          </a:p>
        </p:txBody>
      </p:sp>
    </p:spTree>
    <p:extLst>
      <p:ext uri="{BB962C8B-B14F-4D97-AF65-F5344CB8AC3E}">
        <p14:creationId xmlns:p14="http://schemas.microsoft.com/office/powerpoint/2010/main" val="2286697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553200" y="6356350"/>
            <a:ext cx="2133600" cy="365125"/>
          </a:xfrm>
          <a:prstGeom prst="rect">
            <a:avLst/>
          </a:prstGeom>
          <a:ln/>
        </p:spPr>
        <p:txBody>
          <a:bodyPr/>
          <a:lstStyle>
            <a:lvl1pPr>
              <a:defRPr/>
            </a:lvl1pPr>
          </a:lstStyle>
          <a:p>
            <a:fld id="{16A1A3C8-AC63-4A46-916E-0CF7EFAF0FED}" type="slidenum">
              <a:rPr lang="en-US" smtClean="0"/>
              <a:t>‹#›</a:t>
            </a:fld>
            <a:endParaRPr lang="en-US"/>
          </a:p>
        </p:txBody>
      </p:sp>
    </p:spTree>
    <p:extLst>
      <p:ext uri="{BB962C8B-B14F-4D97-AF65-F5344CB8AC3E}">
        <p14:creationId xmlns:p14="http://schemas.microsoft.com/office/powerpoint/2010/main" val="3039624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553200" y="6356350"/>
            <a:ext cx="2133600" cy="365125"/>
          </a:xfrm>
          <a:prstGeom prst="rect">
            <a:avLst/>
          </a:prstGeom>
          <a:ln/>
        </p:spPr>
        <p:txBody>
          <a:bodyPr/>
          <a:lstStyle>
            <a:lvl1pPr>
              <a:defRPr/>
            </a:lvl1pPr>
          </a:lstStyle>
          <a:p>
            <a:pPr>
              <a:defRPr/>
            </a:pPr>
            <a:fld id="{9A7A30D0-76D0-4A77-9F34-56D68D2ED108}" type="slidenum">
              <a:rPr lang="en-US"/>
              <a:pPr>
                <a:defRPr/>
              </a:pPr>
              <a:t>‹#›</a:t>
            </a:fld>
            <a:endParaRPr lang="en-US" dirty="0"/>
          </a:p>
        </p:txBody>
      </p:sp>
    </p:spTree>
    <p:extLst>
      <p:ext uri="{BB962C8B-B14F-4D97-AF65-F5344CB8AC3E}">
        <p14:creationId xmlns:p14="http://schemas.microsoft.com/office/powerpoint/2010/main" val="1513878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6/16/2015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A1A3C8-AC63-4A46-916E-0CF7EFAF0FED}" type="slidenum">
              <a:rPr lang="en-US" smtClean="0"/>
              <a:t>‹#›</a:t>
            </a:fld>
            <a:endParaRPr lang="en-US"/>
          </a:p>
        </p:txBody>
      </p:sp>
    </p:spTree>
    <p:extLst>
      <p:ext uri="{BB962C8B-B14F-4D97-AF65-F5344CB8AC3E}">
        <p14:creationId xmlns:p14="http://schemas.microsoft.com/office/powerpoint/2010/main" val="1392190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6/16/2015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A1A3C8-AC63-4A46-916E-0CF7EFAF0FED}" type="slidenum">
              <a:rPr lang="en-US" smtClean="0"/>
              <a:t>‹#›</a:t>
            </a:fld>
            <a:endParaRPr lang="en-US"/>
          </a:p>
        </p:txBody>
      </p:sp>
    </p:spTree>
    <p:extLst>
      <p:ext uri="{BB962C8B-B14F-4D97-AF65-F5344CB8AC3E}">
        <p14:creationId xmlns:p14="http://schemas.microsoft.com/office/powerpoint/2010/main" val="2302993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6/16/2015</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A1A3C8-AC63-4A46-916E-0CF7EFAF0FED}" type="slidenum">
              <a:rPr lang="en-US" smtClean="0"/>
              <a:t>‹#›</a:t>
            </a:fld>
            <a:endParaRPr lang="en-US"/>
          </a:p>
        </p:txBody>
      </p:sp>
    </p:spTree>
    <p:extLst>
      <p:ext uri="{BB962C8B-B14F-4D97-AF65-F5344CB8AC3E}">
        <p14:creationId xmlns:p14="http://schemas.microsoft.com/office/powerpoint/2010/main" val="2640691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r>
              <a:rPr lang="en-US" smtClean="0"/>
              <a:t>6/16/2015</a:t>
            </a: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6A1A3C8-AC63-4A46-916E-0CF7EFAF0FED}" type="slidenum">
              <a:rPr lang="en-US" smtClean="0"/>
              <a:t>‹#›</a:t>
            </a:fld>
            <a:endParaRPr lang="en-US"/>
          </a:p>
        </p:txBody>
      </p:sp>
    </p:spTree>
    <p:extLst>
      <p:ext uri="{BB962C8B-B14F-4D97-AF65-F5344CB8AC3E}">
        <p14:creationId xmlns:p14="http://schemas.microsoft.com/office/powerpoint/2010/main" val="381377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r>
              <a:rPr lang="en-US" smtClean="0"/>
              <a:t>6/16/2015</a:t>
            </a: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6A1A3C8-AC63-4A46-916E-0CF7EFAF0FED}" type="slidenum">
              <a:rPr lang="en-US" smtClean="0"/>
              <a:t>‹#›</a:t>
            </a:fld>
            <a:endParaRPr lang="en-US"/>
          </a:p>
        </p:txBody>
      </p:sp>
    </p:spTree>
    <p:extLst>
      <p:ext uri="{BB962C8B-B14F-4D97-AF65-F5344CB8AC3E}">
        <p14:creationId xmlns:p14="http://schemas.microsoft.com/office/powerpoint/2010/main" val="982163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US" smtClean="0"/>
              <a:t>6/16/2015</a:t>
            </a: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6A1A3C8-AC63-4A46-916E-0CF7EFAF0FED}" type="slidenum">
              <a:rPr lang="en-US" smtClean="0"/>
              <a:t>‹#›</a:t>
            </a:fld>
            <a:endParaRPr lang="en-US"/>
          </a:p>
        </p:txBody>
      </p:sp>
    </p:spTree>
    <p:extLst>
      <p:ext uri="{BB962C8B-B14F-4D97-AF65-F5344CB8AC3E}">
        <p14:creationId xmlns:p14="http://schemas.microsoft.com/office/powerpoint/2010/main" val="158339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6/16/2015</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A1A3C8-AC63-4A46-916E-0CF7EFAF0FED}" type="slidenum">
              <a:rPr lang="en-US" smtClean="0"/>
              <a:t>‹#›</a:t>
            </a:fld>
            <a:endParaRPr lang="en-US"/>
          </a:p>
        </p:txBody>
      </p:sp>
    </p:spTree>
    <p:extLst>
      <p:ext uri="{BB962C8B-B14F-4D97-AF65-F5344CB8AC3E}">
        <p14:creationId xmlns:p14="http://schemas.microsoft.com/office/powerpoint/2010/main" val="196540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6/16/2015</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A1A3C8-AC63-4A46-916E-0CF7EFAF0FED}" type="slidenum">
              <a:rPr lang="en-US" smtClean="0"/>
              <a:t>‹#›</a:t>
            </a:fld>
            <a:endParaRPr lang="en-US"/>
          </a:p>
        </p:txBody>
      </p:sp>
    </p:spTree>
    <p:extLst>
      <p:ext uri="{BB962C8B-B14F-4D97-AF65-F5344CB8AC3E}">
        <p14:creationId xmlns:p14="http://schemas.microsoft.com/office/powerpoint/2010/main" val="105673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17"/>
          <p:cNvSpPr>
            <a:spLocks noChangeArrowheads="1"/>
          </p:cNvSpPr>
          <p:nvPr/>
        </p:nvSpPr>
        <p:spPr bwMode="auto">
          <a:xfrm>
            <a:off x="0" y="0"/>
            <a:ext cx="1874838" cy="893763"/>
          </a:xfrm>
          <a:prstGeom prst="rect">
            <a:avLst/>
          </a:prstGeom>
          <a:solidFill>
            <a:srgbClr val="003F69"/>
          </a:solidFill>
          <a:ln w="9525">
            <a:noFill/>
            <a:miter lim="800000"/>
            <a:headEnd/>
            <a:tailEnd/>
          </a:ln>
          <a:effectLst/>
        </p:spPr>
        <p:txBody>
          <a:bodyPr wrap="none" anchor="ctr"/>
          <a:lstStyle/>
          <a:p>
            <a:pPr>
              <a:defRPr/>
            </a:pPr>
            <a:endParaRPr lang="en-US" dirty="0">
              <a:latin typeface="Arial" charset="0"/>
            </a:endParaRPr>
          </a:p>
        </p:txBody>
      </p:sp>
      <p:sp>
        <p:nvSpPr>
          <p:cNvPr id="8" name="Rectangle 18"/>
          <p:cNvSpPr>
            <a:spLocks noChangeArrowheads="1"/>
          </p:cNvSpPr>
          <p:nvPr/>
        </p:nvSpPr>
        <p:spPr bwMode="auto">
          <a:xfrm>
            <a:off x="1900238" y="0"/>
            <a:ext cx="7243762" cy="898525"/>
          </a:xfrm>
          <a:prstGeom prst="rect">
            <a:avLst/>
          </a:prstGeom>
          <a:solidFill>
            <a:srgbClr val="10643E"/>
          </a:solidFill>
          <a:ln w="9525">
            <a:noFill/>
            <a:miter lim="800000"/>
            <a:headEnd/>
            <a:tailEnd/>
          </a:ln>
          <a:effectLst/>
        </p:spPr>
        <p:txBody>
          <a:bodyPr wrap="none" anchor="ctr"/>
          <a:lstStyle/>
          <a:p>
            <a:pPr>
              <a:defRPr/>
            </a:pPr>
            <a:endParaRPr lang="en-US" dirty="0">
              <a:latin typeface="Arial" charset="0"/>
            </a:endParaRPr>
          </a:p>
        </p:txBody>
      </p:sp>
      <p:sp>
        <p:nvSpPr>
          <p:cNvPr id="9" name="Text Box 20"/>
          <p:cNvSpPr txBox="1">
            <a:spLocks noChangeArrowheads="1"/>
          </p:cNvSpPr>
          <p:nvPr/>
        </p:nvSpPr>
        <p:spPr bwMode="auto">
          <a:xfrm>
            <a:off x="2199074" y="271046"/>
            <a:ext cx="6716326" cy="338554"/>
          </a:xfrm>
          <a:prstGeom prst="rect">
            <a:avLst/>
          </a:prstGeom>
          <a:noFill/>
          <a:ln w="9525">
            <a:noFill/>
            <a:miter lim="800000"/>
            <a:headEnd/>
            <a:tailEnd/>
          </a:ln>
          <a:effectLst/>
        </p:spPr>
        <p:txBody>
          <a:bodyPr wrap="none">
            <a:spAutoFit/>
          </a:bodyPr>
          <a:lstStyle/>
          <a:p>
            <a:pPr>
              <a:defRPr/>
            </a:pPr>
            <a:r>
              <a:rPr lang="en-US" sz="1600" b="1" dirty="0">
                <a:solidFill>
                  <a:schemeClr val="bg1"/>
                </a:solidFill>
                <a:latin typeface="Arial" charset="0"/>
              </a:rPr>
              <a:t>SUSTAINABLE &amp; HEALTHY COMMUNITIES</a:t>
            </a:r>
            <a:r>
              <a:rPr lang="en-US" sz="1600" dirty="0">
                <a:solidFill>
                  <a:schemeClr val="bg1"/>
                </a:solidFill>
                <a:latin typeface="Arial" charset="0"/>
              </a:rPr>
              <a:t> </a:t>
            </a:r>
            <a:r>
              <a:rPr lang="en-US" sz="1600" b="1" dirty="0" smtClean="0">
                <a:solidFill>
                  <a:schemeClr val="bg1"/>
                </a:solidFill>
                <a:latin typeface="Arial" charset="0"/>
              </a:rPr>
              <a:t>RESEARCH PROGRAM</a:t>
            </a:r>
            <a:endParaRPr lang="en-US" sz="1600" b="1" dirty="0">
              <a:solidFill>
                <a:schemeClr val="bg1"/>
              </a:solidFill>
              <a:latin typeface="Arial" charset="0"/>
            </a:endParaRPr>
          </a:p>
        </p:txBody>
      </p:sp>
      <p:pic>
        <p:nvPicPr>
          <p:cNvPr id="10" name="Picture 19" descr="epa_logoa_2color"/>
          <p:cNvPicPr>
            <a:picLocks noChangeAspect="1" noChangeArrowheads="1"/>
          </p:cNvPicPr>
          <p:nvPr/>
        </p:nvPicPr>
        <p:blipFill>
          <a:blip r:embed="rId15" cstate="print"/>
          <a:srcRect r="22231" b="49896"/>
          <a:stretch>
            <a:fillRect/>
          </a:stretch>
        </p:blipFill>
        <p:spPr bwMode="auto">
          <a:xfrm>
            <a:off x="266700" y="279400"/>
            <a:ext cx="1317625" cy="387350"/>
          </a:xfrm>
          <a:prstGeom prst="rect">
            <a:avLst/>
          </a:prstGeom>
          <a:noFill/>
          <a:ln w="9525">
            <a:noFill/>
            <a:miter lim="800000"/>
            <a:headEnd/>
            <a:tailEnd/>
          </a:ln>
        </p:spPr>
      </p:pic>
      <p:sp>
        <p:nvSpPr>
          <p:cNvPr id="11" name="Rectangle 21"/>
          <p:cNvSpPr>
            <a:spLocks noChangeArrowheads="1"/>
          </p:cNvSpPr>
          <p:nvPr/>
        </p:nvSpPr>
        <p:spPr bwMode="auto">
          <a:xfrm rot="-2700000">
            <a:off x="1771650" y="792163"/>
            <a:ext cx="233363" cy="233362"/>
          </a:xfrm>
          <a:prstGeom prst="rect">
            <a:avLst/>
          </a:prstGeom>
          <a:solidFill>
            <a:schemeClr val="bg1"/>
          </a:solidFill>
          <a:ln w="9525">
            <a:noFill/>
            <a:miter lim="800000"/>
            <a:headEnd/>
            <a:tailEnd/>
          </a:ln>
          <a:effectLst/>
        </p:spPr>
        <p:txBody>
          <a:bodyPr wrap="none" anchor="ctr"/>
          <a:lstStyle/>
          <a:p>
            <a:pPr>
              <a:defRPr/>
            </a:pPr>
            <a:endParaRPr lang="en-US" dirty="0">
              <a:latin typeface="Arial" charset="0"/>
            </a:endParaRPr>
          </a:p>
        </p:txBody>
      </p:sp>
      <p:sp>
        <p:nvSpPr>
          <p:cNvPr id="12" name="Date Placeholder 2"/>
          <p:cNvSpPr>
            <a:spLocks noGrp="1"/>
          </p:cNvSpPr>
          <p:nvPr>
            <p:ph type="dt" sz="half" idx="2"/>
          </p:nvPr>
        </p:nvSpPr>
        <p:spPr>
          <a:xfrm>
            <a:off x="457200" y="6356350"/>
            <a:ext cx="2133600" cy="365125"/>
          </a:xfrm>
          <a:prstGeom prst="rect">
            <a:avLst/>
          </a:prstGeom>
        </p:spPr>
        <p:txBody>
          <a:bodyPr/>
          <a:lstStyle/>
          <a:p>
            <a:r>
              <a:rPr lang="en-US" smtClean="0"/>
              <a:t>6/16/2015</a:t>
            </a:r>
            <a:endParaRPr lang="en-US"/>
          </a:p>
        </p:txBody>
      </p:sp>
      <p:sp>
        <p:nvSpPr>
          <p:cNvPr id="13" name="Footer Placeholder 3"/>
          <p:cNvSpPr>
            <a:spLocks noGrp="1"/>
          </p:cNvSpPr>
          <p:nvPr>
            <p:ph type="ftr" sz="quarter" idx="3"/>
          </p:nvPr>
        </p:nvSpPr>
        <p:spPr>
          <a:xfrm>
            <a:off x="3124200" y="6356350"/>
            <a:ext cx="2895600" cy="365125"/>
          </a:xfrm>
          <a:prstGeom prst="rect">
            <a:avLst/>
          </a:prstGeom>
        </p:spPr>
        <p:txBody>
          <a:bodyPr/>
          <a:lstStyle/>
          <a:p>
            <a:endParaRPr lang="en-US"/>
          </a:p>
        </p:txBody>
      </p:sp>
      <p:sp>
        <p:nvSpPr>
          <p:cNvPr id="14" name="Slide Number Placeholder 4"/>
          <p:cNvSpPr>
            <a:spLocks noGrp="1"/>
          </p:cNvSpPr>
          <p:nvPr>
            <p:ph type="sldNum" sz="quarter" idx="4"/>
          </p:nvPr>
        </p:nvSpPr>
        <p:spPr>
          <a:xfrm>
            <a:off x="6553200" y="6356350"/>
            <a:ext cx="2133600" cy="365125"/>
          </a:xfrm>
          <a:prstGeom prst="rect">
            <a:avLst/>
          </a:prstGeom>
        </p:spPr>
        <p:txBody>
          <a:bodyPr/>
          <a:lstStyle/>
          <a:p>
            <a:fld id="{16A1A3C8-AC63-4A46-916E-0CF7EFAF0FED}" type="slidenum">
              <a:rPr lang="en-US" smtClean="0"/>
              <a:t>‹#›</a:t>
            </a:fld>
            <a:endParaRPr lang="en-US"/>
          </a:p>
        </p:txBody>
      </p:sp>
    </p:spTree>
    <p:extLst>
      <p:ext uri="{BB962C8B-B14F-4D97-AF65-F5344CB8AC3E}">
        <p14:creationId xmlns:p14="http://schemas.microsoft.com/office/powerpoint/2010/main" val="1014567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www.nap.edu/openbook.php?record_id=13229&amp;page=1" TargetMode="External"/><Relationship Id="rId4" Type="http://schemas.openxmlformats.org/officeDocument/2006/relationships/hyperlink" Target="http://hiasociety.org/wp-content/uploads/2013/11/HIA-Practice-Standards-September-2014.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hiasociety.org/?page_id=31" TargetMode="External"/><Relationship Id="rId7" Type="http://schemas.openxmlformats.org/officeDocument/2006/relationships/image" Target="../media/image30.emf"/><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www.who.int/hia/tools/en/" TargetMode="External"/><Relationship Id="rId5" Type="http://schemas.openxmlformats.org/officeDocument/2006/relationships/hyperlink" Target="http://www.hiaguide.org/training/training-guides/ucla-hia-training-manual" TargetMode="External"/><Relationship Id="rId4" Type="http://schemas.openxmlformats.org/officeDocument/2006/relationships/hyperlink" Target="http://www.humanimpact.org/capacity-building/hia-tools-and-resources/"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9.xml"/><Relationship Id="rId5" Type="http://schemas.openxmlformats.org/officeDocument/2006/relationships/hyperlink" Target="mailto:steve@ophi.org" TargetMode="External"/><Relationship Id="rId4" Type="http://schemas.openxmlformats.org/officeDocument/2006/relationships/hyperlink" Target="mailto:Adkins.lauren@epa.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4649" y="1595167"/>
            <a:ext cx="7772400" cy="1470025"/>
          </a:xfrm>
        </p:spPr>
        <p:txBody>
          <a:bodyPr/>
          <a:lstStyle/>
          <a:p>
            <a:r>
              <a:rPr lang="en-US" b="1" dirty="0" smtClean="0">
                <a:latin typeface="Garamond" panose="02020404030301010803" pitchFamily="18" charset="0"/>
              </a:rPr>
              <a:t>Scoping: The Building Blocks for HIA</a:t>
            </a:r>
            <a:endParaRPr lang="en-US" b="1" dirty="0">
              <a:latin typeface="Garamond" panose="02020404030301010803" pitchFamily="18" charset="0"/>
            </a:endParaRPr>
          </a:p>
        </p:txBody>
      </p:sp>
      <p:sp>
        <p:nvSpPr>
          <p:cNvPr id="3" name="Subtitle 2"/>
          <p:cNvSpPr>
            <a:spLocks noGrp="1"/>
          </p:cNvSpPr>
          <p:nvPr>
            <p:ph type="subTitle" idx="1"/>
          </p:nvPr>
        </p:nvSpPr>
        <p:spPr>
          <a:xfrm>
            <a:off x="914400" y="3065192"/>
            <a:ext cx="7292898" cy="1905000"/>
          </a:xfrm>
        </p:spPr>
        <p:txBody>
          <a:bodyPr/>
          <a:lstStyle/>
          <a:p>
            <a:r>
              <a:rPr lang="en-US" dirty="0" smtClean="0">
                <a:latin typeface="Garamond" panose="02020404030301010803" pitchFamily="18" charset="0"/>
              </a:rPr>
              <a:t>HIA 101 Track</a:t>
            </a:r>
          </a:p>
          <a:p>
            <a:r>
              <a:rPr lang="en-US" sz="2800" i="1" dirty="0" smtClean="0">
                <a:solidFill>
                  <a:schemeClr val="tx1"/>
                </a:solidFill>
                <a:latin typeface="Garamond" panose="02020404030301010803" pitchFamily="18" charset="0"/>
              </a:rPr>
              <a:t>3</a:t>
            </a:r>
            <a:r>
              <a:rPr lang="en-US" sz="2800" i="1" baseline="30000" dirty="0" smtClean="0">
                <a:solidFill>
                  <a:schemeClr val="tx1"/>
                </a:solidFill>
                <a:latin typeface="Garamond" panose="02020404030301010803" pitchFamily="18" charset="0"/>
              </a:rPr>
              <a:t>rd</a:t>
            </a:r>
            <a:r>
              <a:rPr lang="en-US" sz="2800" i="1" dirty="0" smtClean="0">
                <a:solidFill>
                  <a:schemeClr val="tx1"/>
                </a:solidFill>
                <a:latin typeface="Garamond" panose="02020404030301010803" pitchFamily="18" charset="0"/>
              </a:rPr>
              <a:t> Annual National HIA Meeting</a:t>
            </a:r>
          </a:p>
          <a:p>
            <a:r>
              <a:rPr lang="en-US" sz="2800" i="1" dirty="0" smtClean="0">
                <a:solidFill>
                  <a:schemeClr val="tx1"/>
                </a:solidFill>
                <a:latin typeface="Garamond" panose="02020404030301010803" pitchFamily="18" charset="0"/>
              </a:rPr>
              <a:t>Tuesday, June 16, 2015</a:t>
            </a:r>
          </a:p>
        </p:txBody>
      </p:sp>
      <p:sp>
        <p:nvSpPr>
          <p:cNvPr id="4" name="Date Placeholder 3"/>
          <p:cNvSpPr>
            <a:spLocks noGrp="1"/>
          </p:cNvSpPr>
          <p:nvPr>
            <p:ph type="dt" sz="half" idx="10"/>
          </p:nvPr>
        </p:nvSpPr>
        <p:spPr/>
        <p:txBody>
          <a:bodyPr/>
          <a:lstStyle/>
          <a:p>
            <a:r>
              <a:rPr lang="en-US" smtClean="0"/>
              <a:t>6/16/2015</a:t>
            </a:r>
            <a:endParaRPr lang="en-US"/>
          </a:p>
        </p:txBody>
      </p:sp>
      <p:sp>
        <p:nvSpPr>
          <p:cNvPr id="5" name="Slide Number Placeholder 4"/>
          <p:cNvSpPr>
            <a:spLocks noGrp="1"/>
          </p:cNvSpPr>
          <p:nvPr>
            <p:ph type="sldNum" sz="quarter" idx="12"/>
          </p:nvPr>
        </p:nvSpPr>
        <p:spPr/>
        <p:txBody>
          <a:bodyPr/>
          <a:lstStyle/>
          <a:p>
            <a:pPr algn="r"/>
            <a:fld id="{16A1A3C8-AC63-4A46-916E-0CF7EFAF0FED}" type="slidenum">
              <a:rPr lang="en-US" smtClean="0"/>
              <a:pPr algn="r"/>
              <a:t>1</a:t>
            </a:fld>
            <a:endParaRPr lang="en-US" dirty="0"/>
          </a:p>
        </p:txBody>
      </p:sp>
      <p:sp>
        <p:nvSpPr>
          <p:cNvPr id="7" name="TextBox 6"/>
          <p:cNvSpPr txBox="1"/>
          <p:nvPr/>
        </p:nvSpPr>
        <p:spPr>
          <a:xfrm>
            <a:off x="914400" y="4821634"/>
            <a:ext cx="7532649" cy="1200329"/>
          </a:xfrm>
          <a:prstGeom prst="rect">
            <a:avLst/>
          </a:prstGeom>
          <a:noFill/>
        </p:spPr>
        <p:txBody>
          <a:bodyPr wrap="square" numCol="2" rtlCol="0">
            <a:spAutoFit/>
          </a:bodyPr>
          <a:lstStyle/>
          <a:p>
            <a:pPr algn="ctr"/>
            <a:r>
              <a:rPr lang="en-US" b="1" dirty="0" smtClean="0">
                <a:latin typeface="Garamond" panose="02020404030301010803" pitchFamily="18" charset="0"/>
              </a:rPr>
              <a:t>Lauren </a:t>
            </a:r>
            <a:r>
              <a:rPr lang="en-US" b="1" dirty="0">
                <a:latin typeface="Garamond" panose="02020404030301010803" pitchFamily="18" charset="0"/>
              </a:rPr>
              <a:t>Adkins, MPH, CPH</a:t>
            </a:r>
          </a:p>
          <a:p>
            <a:pPr algn="ctr"/>
            <a:r>
              <a:rPr lang="en-US" b="1" dirty="0" smtClean="0">
                <a:latin typeface="Garamond" panose="02020404030301010803" pitchFamily="18" charset="0"/>
              </a:rPr>
              <a:t>CSS-Dynamac</a:t>
            </a:r>
          </a:p>
          <a:p>
            <a:pPr algn="ctr"/>
            <a:endParaRPr lang="en-US" b="1" dirty="0">
              <a:latin typeface="Garamond" panose="02020404030301010803" pitchFamily="18" charset="0"/>
            </a:endParaRPr>
          </a:p>
          <a:p>
            <a:pPr algn="ctr"/>
            <a:endParaRPr lang="en-US" b="1" dirty="0">
              <a:latin typeface="Garamond" panose="02020404030301010803" pitchFamily="18" charset="0"/>
            </a:endParaRPr>
          </a:p>
          <a:p>
            <a:pPr algn="ctr"/>
            <a:r>
              <a:rPr lang="en-US" b="1" dirty="0">
                <a:latin typeface="Garamond" panose="02020404030301010803" pitchFamily="18" charset="0"/>
              </a:rPr>
              <a:t>Steve White, </a:t>
            </a:r>
            <a:r>
              <a:rPr lang="en-US" b="1" dirty="0" smtClean="0">
                <a:latin typeface="Garamond" panose="02020404030301010803" pitchFamily="18" charset="0"/>
              </a:rPr>
              <a:t>MURP</a:t>
            </a:r>
            <a:endParaRPr lang="en-US" b="1" dirty="0">
              <a:latin typeface="Garamond" panose="02020404030301010803" pitchFamily="18" charset="0"/>
            </a:endParaRPr>
          </a:p>
          <a:p>
            <a:pPr algn="ctr"/>
            <a:r>
              <a:rPr lang="en-US" b="1" smtClean="0">
                <a:latin typeface="Garamond" panose="02020404030301010803" pitchFamily="18" charset="0"/>
              </a:rPr>
              <a:t>Oregon </a:t>
            </a:r>
            <a:r>
              <a:rPr lang="en-US" b="1" dirty="0">
                <a:latin typeface="Garamond" panose="02020404030301010803" pitchFamily="18" charset="0"/>
              </a:rPr>
              <a:t>Public Health </a:t>
            </a:r>
            <a:r>
              <a:rPr lang="en-US" b="1" dirty="0" smtClean="0">
                <a:latin typeface="Garamond" panose="02020404030301010803" pitchFamily="18" charset="0"/>
              </a:rPr>
              <a:t>Institute</a:t>
            </a:r>
            <a:endParaRPr lang="en-US"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4132" y="5452542"/>
            <a:ext cx="1885868" cy="7159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1085" y="5574294"/>
            <a:ext cx="1807468" cy="445009"/>
          </a:xfrm>
          <a:prstGeom prst="rect">
            <a:avLst/>
          </a:prstGeom>
        </p:spPr>
      </p:pic>
      <p:sp>
        <p:nvSpPr>
          <p:cNvPr id="9" name="Rectangle 8"/>
          <p:cNvSpPr/>
          <p:nvPr/>
        </p:nvSpPr>
        <p:spPr>
          <a:xfrm>
            <a:off x="1655806" y="6397611"/>
            <a:ext cx="6637990" cy="430887"/>
          </a:xfrm>
          <a:prstGeom prst="rect">
            <a:avLst/>
          </a:prstGeom>
        </p:spPr>
        <p:txBody>
          <a:bodyPr wrap="square">
            <a:spAutoFit/>
          </a:bodyPr>
          <a:lstStyle/>
          <a:p>
            <a:pPr algn="ctr"/>
            <a:r>
              <a:rPr lang="en-US" sz="1100" i="1" dirty="0" smtClean="0"/>
              <a:t>The </a:t>
            </a:r>
            <a:r>
              <a:rPr lang="en-US" sz="1100" i="1" dirty="0"/>
              <a:t>views expressed in this presentation are those of the author[s] and do not necessarily reflect the views or policies of the U.S. Environmental Protection </a:t>
            </a:r>
            <a:r>
              <a:rPr lang="en-US" sz="1100" i="1" dirty="0" smtClean="0"/>
              <a:t>Agency</a:t>
            </a:r>
            <a:r>
              <a:rPr lang="en-US" sz="1100" i="1" dirty="0"/>
              <a:t> </a:t>
            </a:r>
            <a:r>
              <a:rPr lang="en-US" sz="1100" i="1" dirty="0" smtClean="0"/>
              <a:t>or the Oregon Public Health Institute.</a:t>
            </a:r>
            <a:endParaRPr lang="en-US" sz="1100" i="1" dirty="0"/>
          </a:p>
        </p:txBody>
      </p:sp>
    </p:spTree>
    <p:extLst>
      <p:ext uri="{BB962C8B-B14F-4D97-AF65-F5344CB8AC3E}">
        <p14:creationId xmlns:p14="http://schemas.microsoft.com/office/powerpoint/2010/main" val="547177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1175"/>
            <a:ext cx="8084916" cy="667032"/>
          </a:xfrm>
        </p:spPr>
        <p:txBody>
          <a:bodyPr anchor="b"/>
          <a:lstStyle/>
          <a:p>
            <a:pPr algn="l"/>
            <a:r>
              <a:rPr lang="en-US" sz="3600" b="1" dirty="0" smtClean="0">
                <a:latin typeface="Garamond" panose="02020404030301010803" pitchFamily="18" charset="0"/>
              </a:rPr>
              <a:t>Developing HIA Project Goals</a:t>
            </a:r>
            <a:endParaRPr lang="en-US" sz="3600" b="1" dirty="0">
              <a:latin typeface="Garamond" panose="02020404030301010803" pitchFamily="18" charset="0"/>
            </a:endParaRPr>
          </a:p>
        </p:txBody>
      </p:sp>
      <p:sp>
        <p:nvSpPr>
          <p:cNvPr id="5" name="TextBox 4"/>
          <p:cNvSpPr txBox="1"/>
          <p:nvPr/>
        </p:nvSpPr>
        <p:spPr>
          <a:xfrm>
            <a:off x="3438423" y="1864897"/>
            <a:ext cx="3301044" cy="609466"/>
          </a:xfrm>
          <a:prstGeom prst="rect">
            <a:avLst/>
          </a:prstGeom>
          <a:noFill/>
        </p:spPr>
        <p:txBody>
          <a:bodyPr wrap="square" rtlCol="0">
            <a:spAutoFit/>
          </a:bodyPr>
          <a:lstStyle/>
          <a:p>
            <a:endParaRPr lang="en-US" dirty="0"/>
          </a:p>
        </p:txBody>
      </p:sp>
      <p:sp>
        <p:nvSpPr>
          <p:cNvPr id="3" name="Content Placeholder 2"/>
          <p:cNvSpPr>
            <a:spLocks noGrp="1"/>
          </p:cNvSpPr>
          <p:nvPr>
            <p:ph idx="1"/>
          </p:nvPr>
        </p:nvSpPr>
        <p:spPr>
          <a:xfrm>
            <a:off x="457201" y="1864896"/>
            <a:ext cx="3584222" cy="2786126"/>
          </a:xfrm>
        </p:spPr>
        <p:txBody>
          <a:bodyPr/>
          <a:lstStyle/>
          <a:p>
            <a:pPr marL="0" indent="0">
              <a:buNone/>
            </a:pPr>
            <a:r>
              <a:rPr lang="en-US" sz="2400" b="1" dirty="0"/>
              <a:t>Good goals are:</a:t>
            </a:r>
            <a:endParaRPr lang="en-US" sz="2400" dirty="0"/>
          </a:p>
          <a:p>
            <a:pPr lvl="0"/>
            <a:r>
              <a:rPr lang="en-US" sz="2400" dirty="0"/>
              <a:t>Achievable</a:t>
            </a:r>
          </a:p>
          <a:p>
            <a:pPr lvl="0"/>
            <a:r>
              <a:rPr lang="en-US" sz="2400" dirty="0"/>
              <a:t>Measurable—you can know if they’ve been achieved</a:t>
            </a:r>
          </a:p>
          <a:p>
            <a:pPr marL="0" indent="0">
              <a:buNone/>
            </a:pPr>
            <a:r>
              <a:rPr lang="en-US" sz="2400" b="1" dirty="0" smtClean="0"/>
              <a:t>HIA </a:t>
            </a:r>
            <a:r>
              <a:rPr lang="en-US" sz="2400" b="1" dirty="0"/>
              <a:t>Goals often focus on</a:t>
            </a:r>
            <a:r>
              <a:rPr lang="en-US" sz="2400" dirty="0"/>
              <a:t>:</a:t>
            </a:r>
          </a:p>
          <a:p>
            <a:pPr lvl="0"/>
            <a:r>
              <a:rPr lang="en-US" sz="2400" dirty="0"/>
              <a:t>Informing the decision</a:t>
            </a:r>
          </a:p>
          <a:p>
            <a:pPr lvl="0"/>
            <a:r>
              <a:rPr lang="en-US" sz="2400" dirty="0"/>
              <a:t>Capacity-building</a:t>
            </a:r>
          </a:p>
          <a:p>
            <a:pPr lvl="0"/>
            <a:r>
              <a:rPr lang="en-US" sz="2400" dirty="0"/>
              <a:t>Partnerships</a:t>
            </a:r>
          </a:p>
          <a:p>
            <a:endParaRPr lang="en-US" sz="2400" dirty="0"/>
          </a:p>
        </p:txBody>
      </p:sp>
      <p:sp>
        <p:nvSpPr>
          <p:cNvPr id="6" name="TextBox 5"/>
          <p:cNvSpPr txBox="1"/>
          <p:nvPr/>
        </p:nvSpPr>
        <p:spPr>
          <a:xfrm>
            <a:off x="4370118" y="1864896"/>
            <a:ext cx="4517849" cy="4801314"/>
          </a:xfrm>
          <a:prstGeom prst="rect">
            <a:avLst/>
          </a:prstGeom>
          <a:solidFill>
            <a:schemeClr val="accent1">
              <a:lumMod val="60000"/>
              <a:lumOff val="40000"/>
            </a:schemeClr>
          </a:solidFill>
        </p:spPr>
        <p:txBody>
          <a:bodyPr wrap="square" rtlCol="0">
            <a:spAutoFit/>
          </a:bodyPr>
          <a:lstStyle/>
          <a:p>
            <a:r>
              <a:rPr lang="en-US" b="1" dirty="0" smtClean="0"/>
              <a:t>HIA Goals from the Case Study:</a:t>
            </a:r>
          </a:p>
          <a:p>
            <a:pPr marL="285750" indent="-285750">
              <a:buFont typeface="Arial" panose="020B0604020202020204" pitchFamily="34" charset="0"/>
              <a:buChar char="•"/>
            </a:pPr>
            <a:r>
              <a:rPr lang="en-US" dirty="0" smtClean="0"/>
              <a:t>Add a vehicle for equitable inclusion of all stakeholders in the decision-making process.</a:t>
            </a:r>
          </a:p>
          <a:p>
            <a:pPr marL="285750" indent="-285750">
              <a:buFont typeface="Arial" panose="020B0604020202020204" pitchFamily="34" charset="0"/>
              <a:buChar char="•"/>
            </a:pPr>
            <a:r>
              <a:rPr lang="en-US" dirty="0" smtClean="0"/>
              <a:t>Assess the effectiveness of the proposed green infrastructure project and raise awareness of the environmental, economic, and societal impacts related to health.</a:t>
            </a:r>
          </a:p>
          <a:p>
            <a:pPr marL="285750" indent="-285750">
              <a:buFont typeface="Arial" panose="020B0604020202020204" pitchFamily="34" charset="0"/>
              <a:buChar char="•"/>
            </a:pPr>
            <a:r>
              <a:rPr lang="en-US" dirty="0" smtClean="0"/>
              <a:t>Provide recommendations to the proposed project that incorporate approaches to stormwater management, ecosystem restoration, and community revitalization.</a:t>
            </a:r>
          </a:p>
          <a:p>
            <a:pPr marL="285750" indent="-285750">
              <a:buFont typeface="Arial" panose="020B0604020202020204" pitchFamily="34" charset="0"/>
              <a:buChar char="•"/>
            </a:pPr>
            <a:r>
              <a:rPr lang="en-US" dirty="0" smtClean="0"/>
              <a:t>Increase transparency, local accountability, community empowerment, and ownership of the proposed plan through meaningful stakeholder engagement.</a:t>
            </a:r>
            <a:endParaRPr lang="en-US" dirty="0"/>
          </a:p>
        </p:txBody>
      </p:sp>
      <p:sp>
        <p:nvSpPr>
          <p:cNvPr id="8" name="Date Placeholder 7"/>
          <p:cNvSpPr>
            <a:spLocks noGrp="1"/>
          </p:cNvSpPr>
          <p:nvPr>
            <p:ph type="dt" sz="half" idx="10"/>
          </p:nvPr>
        </p:nvSpPr>
        <p:spPr/>
        <p:txBody>
          <a:bodyPr/>
          <a:lstStyle/>
          <a:p>
            <a:r>
              <a:rPr lang="en-US" dirty="0" smtClean="0"/>
              <a:t>6/16/2015</a:t>
            </a:r>
            <a:endParaRPr lang="en-US" dirty="0"/>
          </a:p>
        </p:txBody>
      </p:sp>
      <p:sp>
        <p:nvSpPr>
          <p:cNvPr id="11" name="TextBox 10"/>
          <p:cNvSpPr txBox="1"/>
          <p:nvPr/>
        </p:nvSpPr>
        <p:spPr>
          <a:xfrm>
            <a:off x="262854" y="5711428"/>
            <a:ext cx="3465870" cy="1146572"/>
          </a:xfrm>
          <a:prstGeom prst="foldedCorner">
            <a:avLst>
              <a:gd name="adj" fmla="val 18481"/>
            </a:avLst>
          </a:prstGeom>
          <a:pattFill prst="wdDnDiag">
            <a:fgClr>
              <a:srgbClr val="FFFF00"/>
            </a:fgClr>
            <a:bgClr>
              <a:schemeClr val="bg1">
                <a:lumMod val="95000"/>
              </a:schemeClr>
            </a:bgClr>
          </a:pattFill>
        </p:spPr>
        <p:txBody>
          <a:bodyPr wrap="square" rtlCol="0" anchor="b">
            <a:spAutoFit/>
          </a:bodyPr>
          <a:lstStyle/>
          <a:p>
            <a:pPr algn="ctr"/>
            <a:r>
              <a:rPr lang="en-US" i="1" u="sng" dirty="0" smtClean="0"/>
              <a:t>Helpful Tips and Tricks:</a:t>
            </a:r>
          </a:p>
          <a:p>
            <a:pPr algn="ctr"/>
            <a:r>
              <a:rPr lang="en-US" i="1" dirty="0" smtClean="0"/>
              <a:t>Involve key stakeholders to the best extent and as early as possible.</a:t>
            </a:r>
            <a:endParaRPr lang="en-US" i="1" dirty="0"/>
          </a:p>
        </p:txBody>
      </p:sp>
      <p:sp>
        <p:nvSpPr>
          <p:cNvPr id="9" name="Slide Number Placeholder 8"/>
          <p:cNvSpPr>
            <a:spLocks noGrp="1"/>
          </p:cNvSpPr>
          <p:nvPr>
            <p:ph type="sldNum" sz="quarter" idx="12"/>
          </p:nvPr>
        </p:nvSpPr>
        <p:spPr/>
        <p:txBody>
          <a:bodyPr/>
          <a:lstStyle/>
          <a:p>
            <a:pPr algn="r"/>
            <a:fld id="{16A1A3C8-AC63-4A46-916E-0CF7EFAF0FED}" type="slidenum">
              <a:rPr lang="en-US" smtClean="0"/>
              <a:pPr algn="r"/>
              <a:t>10</a:t>
            </a:fld>
            <a:endParaRPr lang="en-US"/>
          </a:p>
        </p:txBody>
      </p:sp>
    </p:spTree>
    <p:extLst>
      <p:ext uri="{BB962C8B-B14F-4D97-AF65-F5344CB8AC3E}">
        <p14:creationId xmlns:p14="http://schemas.microsoft.com/office/powerpoint/2010/main" val="84202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1175"/>
            <a:ext cx="8084916" cy="667032"/>
          </a:xfrm>
        </p:spPr>
        <p:txBody>
          <a:bodyPr anchor="b"/>
          <a:lstStyle/>
          <a:p>
            <a:pPr algn="l"/>
            <a:r>
              <a:rPr lang="en-US" sz="3600" b="1" dirty="0" smtClean="0">
                <a:latin typeface="Garamond" panose="02020404030301010803" pitchFamily="18" charset="0"/>
              </a:rPr>
              <a:t>Identifying and Obtaining Resources</a:t>
            </a:r>
            <a:endParaRPr lang="en-US" sz="3600" b="1" dirty="0">
              <a:latin typeface="Garamond" panose="02020404030301010803" pitchFamily="18" charset="0"/>
            </a:endParaRPr>
          </a:p>
        </p:txBody>
      </p:sp>
      <p:sp>
        <p:nvSpPr>
          <p:cNvPr id="5" name="TextBox 4"/>
          <p:cNvSpPr txBox="1"/>
          <p:nvPr/>
        </p:nvSpPr>
        <p:spPr>
          <a:xfrm>
            <a:off x="671332" y="2510458"/>
            <a:ext cx="7870784" cy="3983695"/>
          </a:xfrm>
          <a:prstGeom prst="rect">
            <a:avLst/>
          </a:prstGeom>
          <a:noFill/>
        </p:spPr>
        <p:txBody>
          <a:bodyPr wrap="square" rtlCol="0">
            <a:spAutoFit/>
          </a:bodyPr>
          <a:lstStyle/>
          <a:p>
            <a:endParaRPr lang="en-US" dirty="0"/>
          </a:p>
        </p:txBody>
      </p:sp>
      <p:sp>
        <p:nvSpPr>
          <p:cNvPr id="3" name="Content Placeholder 2"/>
          <p:cNvSpPr>
            <a:spLocks noGrp="1"/>
          </p:cNvSpPr>
          <p:nvPr>
            <p:ph idx="1"/>
          </p:nvPr>
        </p:nvSpPr>
        <p:spPr>
          <a:xfrm>
            <a:off x="457200" y="1864895"/>
            <a:ext cx="6779279" cy="4629257"/>
          </a:xfrm>
        </p:spPr>
        <p:txBody>
          <a:bodyPr/>
          <a:lstStyle/>
          <a:p>
            <a:r>
              <a:rPr lang="en-US" sz="2400" dirty="0" smtClean="0"/>
              <a:t>Timing</a:t>
            </a:r>
          </a:p>
          <a:p>
            <a:pPr lvl="1"/>
            <a:r>
              <a:rPr lang="en-US" sz="2000" dirty="0"/>
              <a:t>Build in buffer periods </a:t>
            </a:r>
            <a:r>
              <a:rPr lang="en-US" sz="2000" dirty="0" smtClean="0"/>
              <a:t>in the HIA timeline to </a:t>
            </a:r>
            <a:r>
              <a:rPr lang="en-US" sz="2000" dirty="0"/>
              <a:t>avoid missed deadlines.</a:t>
            </a:r>
          </a:p>
          <a:p>
            <a:pPr lvl="1"/>
            <a:r>
              <a:rPr lang="en-US" sz="2000" dirty="0" smtClean="0"/>
              <a:t>Review other HIAs to see how long they took, given the health impacts appraised and the level of stakeholder engagement.</a:t>
            </a:r>
          </a:p>
          <a:p>
            <a:r>
              <a:rPr lang="en-US" sz="2400" dirty="0" smtClean="0"/>
              <a:t>Funding</a:t>
            </a:r>
          </a:p>
          <a:p>
            <a:pPr lvl="1"/>
            <a:r>
              <a:rPr lang="en-US" sz="2000" dirty="0"/>
              <a:t>If possible, use existing and </a:t>
            </a:r>
            <a:r>
              <a:rPr lang="en-US" sz="2000" dirty="0" smtClean="0"/>
              <a:t>publically-available </a:t>
            </a:r>
            <a:r>
              <a:rPr lang="en-US" sz="2000" dirty="0"/>
              <a:t>tools, data, and methods</a:t>
            </a:r>
            <a:r>
              <a:rPr lang="en-US" sz="2000" dirty="0" smtClean="0"/>
              <a:t>.</a:t>
            </a:r>
          </a:p>
          <a:p>
            <a:pPr lvl="1"/>
            <a:r>
              <a:rPr lang="en-US" sz="2000" dirty="0" smtClean="0"/>
              <a:t>Ensure enough funding to cover unexpected expenses.</a:t>
            </a:r>
          </a:p>
          <a:p>
            <a:r>
              <a:rPr lang="en-US" sz="2400" dirty="0" smtClean="0"/>
              <a:t>Personnel and other resources</a:t>
            </a:r>
          </a:p>
          <a:p>
            <a:pPr lvl="1"/>
            <a:r>
              <a:rPr lang="en-US" sz="2000" dirty="0"/>
              <a:t>Consider existing and new partnerships to gain access to </a:t>
            </a:r>
            <a:r>
              <a:rPr lang="en-US" sz="2000" dirty="0" smtClean="0"/>
              <a:t>needed resources.</a:t>
            </a:r>
            <a:endParaRPr lang="en-US" sz="2000" dirty="0"/>
          </a:p>
        </p:txBody>
      </p:sp>
      <p:sp>
        <p:nvSpPr>
          <p:cNvPr id="8" name="Date Placeholder 7"/>
          <p:cNvSpPr>
            <a:spLocks noGrp="1"/>
          </p:cNvSpPr>
          <p:nvPr>
            <p:ph type="dt" sz="half" idx="10"/>
          </p:nvPr>
        </p:nvSpPr>
        <p:spPr/>
        <p:txBody>
          <a:bodyPr/>
          <a:lstStyle/>
          <a:p>
            <a:r>
              <a:rPr lang="en-US" dirty="0" smtClean="0"/>
              <a:t>6/16/2015</a:t>
            </a:r>
            <a:endParaRPr lang="en-US" dirty="0"/>
          </a:p>
        </p:txBody>
      </p:sp>
      <p:sp>
        <p:nvSpPr>
          <p:cNvPr id="9" name="Slide Number Placeholder 8"/>
          <p:cNvSpPr>
            <a:spLocks noGrp="1"/>
          </p:cNvSpPr>
          <p:nvPr>
            <p:ph type="sldNum" sz="quarter" idx="12"/>
          </p:nvPr>
        </p:nvSpPr>
        <p:spPr/>
        <p:txBody>
          <a:bodyPr/>
          <a:lstStyle/>
          <a:p>
            <a:pPr algn="r"/>
            <a:fld id="{16A1A3C8-AC63-4A46-916E-0CF7EFAF0FED}" type="slidenum">
              <a:rPr lang="en-US" smtClean="0"/>
              <a:pPr algn="r"/>
              <a:t>11</a:t>
            </a:fld>
            <a:endParaRPr lang="en-US"/>
          </a:p>
        </p:txBody>
      </p:sp>
      <p:sp>
        <p:nvSpPr>
          <p:cNvPr id="10" name="TextBox 9"/>
          <p:cNvSpPr txBox="1"/>
          <p:nvPr/>
        </p:nvSpPr>
        <p:spPr>
          <a:xfrm>
            <a:off x="7342417" y="4584797"/>
            <a:ext cx="1656366" cy="1500226"/>
          </a:xfrm>
          <a:prstGeom prst="foldedCorner">
            <a:avLst>
              <a:gd name="adj" fmla="val 13434"/>
            </a:avLst>
          </a:prstGeom>
          <a:pattFill prst="wdDnDiag">
            <a:fgClr>
              <a:srgbClr val="FFFF00"/>
            </a:fgClr>
            <a:bgClr>
              <a:schemeClr val="bg1">
                <a:lumMod val="95000"/>
              </a:schemeClr>
            </a:bgClr>
          </a:pattFill>
        </p:spPr>
        <p:txBody>
          <a:bodyPr wrap="square" rtlCol="0" anchor="b">
            <a:spAutoFit/>
          </a:bodyPr>
          <a:lstStyle/>
          <a:p>
            <a:pPr algn="ctr"/>
            <a:r>
              <a:rPr lang="en-US" i="1" u="sng" dirty="0" smtClean="0"/>
              <a:t>Helpful Tips and Tricks:</a:t>
            </a:r>
          </a:p>
          <a:p>
            <a:pPr algn="ctr"/>
            <a:r>
              <a:rPr lang="en-US" i="1" dirty="0" smtClean="0"/>
              <a:t>Don’t reinvent the wheel.</a:t>
            </a:r>
            <a:endParaRPr lang="en-US" i="1" dirty="0"/>
          </a:p>
        </p:txBody>
      </p:sp>
      <p:sp>
        <p:nvSpPr>
          <p:cNvPr id="11" name="TextBox 10"/>
          <p:cNvSpPr txBox="1"/>
          <p:nvPr/>
        </p:nvSpPr>
        <p:spPr>
          <a:xfrm>
            <a:off x="7381163" y="2522032"/>
            <a:ext cx="1656366" cy="1691640"/>
          </a:xfrm>
          <a:prstGeom prst="foldedCorner">
            <a:avLst>
              <a:gd name="adj" fmla="val 13434"/>
            </a:avLst>
          </a:prstGeom>
          <a:pattFill prst="wdDnDiag">
            <a:fgClr>
              <a:srgbClr val="FFFF00"/>
            </a:fgClr>
            <a:bgClr>
              <a:schemeClr val="bg1">
                <a:lumMod val="95000"/>
              </a:schemeClr>
            </a:bgClr>
          </a:pattFill>
        </p:spPr>
        <p:txBody>
          <a:bodyPr wrap="square" rtlCol="0" anchor="b">
            <a:spAutoFit/>
          </a:bodyPr>
          <a:lstStyle/>
          <a:p>
            <a:pPr algn="ctr"/>
            <a:r>
              <a:rPr lang="en-US" i="1" u="sng" dirty="0" smtClean="0"/>
              <a:t>Helpful Tips and Tricks:</a:t>
            </a:r>
          </a:p>
          <a:p>
            <a:pPr algn="ctr"/>
            <a:r>
              <a:rPr lang="en-US" i="1" dirty="0" smtClean="0"/>
              <a:t>Bring the right people to the table.</a:t>
            </a:r>
            <a:endParaRPr lang="en-US" i="1" dirty="0"/>
          </a:p>
        </p:txBody>
      </p:sp>
    </p:spTree>
    <p:extLst>
      <p:ext uri="{BB962C8B-B14F-4D97-AF65-F5344CB8AC3E}">
        <p14:creationId xmlns:p14="http://schemas.microsoft.com/office/powerpoint/2010/main" val="356562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1332" y="2510458"/>
            <a:ext cx="7870784" cy="3983695"/>
          </a:xfrm>
          <a:prstGeom prst="rect">
            <a:avLst/>
          </a:prstGeom>
          <a:noFill/>
        </p:spPr>
        <p:txBody>
          <a:bodyPr wrap="square" rtlCol="0">
            <a:spAutoFit/>
          </a:bodyPr>
          <a:lstStyle/>
          <a:p>
            <a:endParaRPr lang="en-US" dirty="0"/>
          </a:p>
        </p:txBody>
      </p:sp>
      <p:sp>
        <p:nvSpPr>
          <p:cNvPr id="8" name="Date Placeholder 7"/>
          <p:cNvSpPr>
            <a:spLocks noGrp="1"/>
          </p:cNvSpPr>
          <p:nvPr>
            <p:ph type="dt" sz="half" idx="10"/>
          </p:nvPr>
        </p:nvSpPr>
        <p:spPr/>
        <p:txBody>
          <a:bodyPr/>
          <a:lstStyle/>
          <a:p>
            <a:r>
              <a:rPr lang="en-US" dirty="0" smtClean="0"/>
              <a:t>6/16/2015</a:t>
            </a:r>
            <a:endParaRPr lang="en-US" dirty="0"/>
          </a:p>
        </p:txBody>
      </p:sp>
      <p:sp>
        <p:nvSpPr>
          <p:cNvPr id="9" name="Slide Number Placeholder 8"/>
          <p:cNvSpPr>
            <a:spLocks noGrp="1"/>
          </p:cNvSpPr>
          <p:nvPr>
            <p:ph type="sldNum" sz="quarter" idx="12"/>
          </p:nvPr>
        </p:nvSpPr>
        <p:spPr/>
        <p:txBody>
          <a:bodyPr/>
          <a:lstStyle/>
          <a:p>
            <a:pPr algn="r"/>
            <a:fld id="{16A1A3C8-AC63-4A46-916E-0CF7EFAF0FED}" type="slidenum">
              <a:rPr lang="en-US" smtClean="0"/>
              <a:pPr algn="r"/>
              <a:t>12</a:t>
            </a:fld>
            <a:endParaRPr lang="en-US"/>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924" y="1275645"/>
            <a:ext cx="8045876" cy="508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0361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6916"/>
            <a:ext cx="8229600" cy="617863"/>
          </a:xfrm>
        </p:spPr>
        <p:txBody>
          <a:bodyPr anchor="b"/>
          <a:lstStyle/>
          <a:p>
            <a:pPr algn="l"/>
            <a:r>
              <a:rPr lang="en-US" sz="3600" b="1" dirty="0" smtClean="0">
                <a:latin typeface="Garamond" panose="02020404030301010803" pitchFamily="18" charset="0"/>
              </a:rPr>
              <a:t>Establishing Roles and Responsibilities</a:t>
            </a:r>
            <a:endParaRPr lang="en-US" sz="3600" b="1" dirty="0">
              <a:latin typeface="Garamond" panose="02020404030301010803" pitchFamily="18" charset="0"/>
            </a:endParaRPr>
          </a:p>
        </p:txBody>
      </p:sp>
      <p:sp>
        <p:nvSpPr>
          <p:cNvPr id="3" name="Content Placeholder 2"/>
          <p:cNvSpPr>
            <a:spLocks noGrp="1"/>
          </p:cNvSpPr>
          <p:nvPr>
            <p:ph idx="1"/>
          </p:nvPr>
        </p:nvSpPr>
        <p:spPr>
          <a:xfrm>
            <a:off x="4232032" y="1853491"/>
            <a:ext cx="4607902" cy="4194592"/>
          </a:xfrm>
        </p:spPr>
        <p:txBody>
          <a:bodyPr/>
          <a:lstStyle/>
          <a:p>
            <a:pPr marL="0" indent="0">
              <a:buNone/>
            </a:pPr>
            <a:r>
              <a:rPr lang="en-US" sz="2400" b="1" dirty="0" smtClean="0"/>
              <a:t>Establish: </a:t>
            </a:r>
          </a:p>
          <a:p>
            <a:r>
              <a:rPr lang="en-US" sz="2400" dirty="0" smtClean="0"/>
              <a:t>Who is doing what</a:t>
            </a:r>
          </a:p>
          <a:p>
            <a:r>
              <a:rPr lang="en-US" sz="2400" dirty="0" smtClean="0"/>
              <a:t>How different stakeholders can be involved</a:t>
            </a:r>
          </a:p>
          <a:p>
            <a:pPr lvl="1"/>
            <a:r>
              <a:rPr lang="en-US" sz="2000" dirty="0" smtClean="0"/>
              <a:t>Advisory/Steering Committee</a:t>
            </a:r>
          </a:p>
          <a:p>
            <a:pPr lvl="1"/>
            <a:r>
              <a:rPr lang="en-US" sz="2000" dirty="0" smtClean="0"/>
              <a:t>HIA Project Team</a:t>
            </a:r>
          </a:p>
          <a:p>
            <a:pPr lvl="1"/>
            <a:r>
              <a:rPr lang="en-US" sz="2000" dirty="0" smtClean="0"/>
              <a:t>Community Working </a:t>
            </a:r>
            <a:r>
              <a:rPr lang="en-US" sz="2000" dirty="0"/>
              <a:t>G</a:t>
            </a:r>
            <a:r>
              <a:rPr lang="en-US" sz="2000" dirty="0" smtClean="0"/>
              <a:t>roup</a:t>
            </a:r>
            <a:endParaRPr lang="en-US" sz="2000" dirty="0"/>
          </a:p>
        </p:txBody>
      </p:sp>
      <p:sp>
        <p:nvSpPr>
          <p:cNvPr id="4" name="Date Placeholder 3"/>
          <p:cNvSpPr>
            <a:spLocks noGrp="1"/>
          </p:cNvSpPr>
          <p:nvPr>
            <p:ph type="dt" sz="half" idx="10"/>
          </p:nvPr>
        </p:nvSpPr>
        <p:spPr/>
        <p:txBody>
          <a:bodyPr/>
          <a:lstStyle/>
          <a:p>
            <a:r>
              <a:rPr lang="en-US" smtClean="0"/>
              <a:t>6/16/2015</a:t>
            </a:r>
            <a:endParaRPr lang="en-US"/>
          </a:p>
        </p:txBody>
      </p:sp>
      <p:sp>
        <p:nvSpPr>
          <p:cNvPr id="6" name="Slide Number Placeholder 5"/>
          <p:cNvSpPr>
            <a:spLocks noGrp="1"/>
          </p:cNvSpPr>
          <p:nvPr>
            <p:ph type="sldNum" sz="quarter" idx="12"/>
          </p:nvPr>
        </p:nvSpPr>
        <p:spPr/>
        <p:txBody>
          <a:bodyPr/>
          <a:lstStyle/>
          <a:p>
            <a:pPr algn="r"/>
            <a:fld id="{16A1A3C8-AC63-4A46-916E-0CF7EFAF0FED}" type="slidenum">
              <a:rPr lang="en-US" smtClean="0"/>
              <a:pPr algn="r"/>
              <a:t>13</a:t>
            </a:fld>
            <a:endParaRPr lang="en-US" dirty="0"/>
          </a:p>
        </p:txBody>
      </p:sp>
      <p:sp>
        <p:nvSpPr>
          <p:cNvPr id="7" name="TextBox 6"/>
          <p:cNvSpPr txBox="1"/>
          <p:nvPr/>
        </p:nvSpPr>
        <p:spPr>
          <a:xfrm>
            <a:off x="1927273" y="5362503"/>
            <a:ext cx="6131845" cy="1351240"/>
          </a:xfrm>
          <a:prstGeom prst="foldedCorner">
            <a:avLst>
              <a:gd name="adj" fmla="val 11485"/>
            </a:avLst>
          </a:prstGeom>
          <a:pattFill prst="wdDnDiag">
            <a:fgClr>
              <a:srgbClr val="FFFF00"/>
            </a:fgClr>
            <a:bgClr>
              <a:schemeClr val="bg1">
                <a:lumMod val="95000"/>
              </a:schemeClr>
            </a:bgClr>
          </a:pattFill>
        </p:spPr>
        <p:txBody>
          <a:bodyPr wrap="square" rtlCol="0" anchor="b">
            <a:spAutoFit/>
          </a:bodyPr>
          <a:lstStyle/>
          <a:p>
            <a:pPr algn="ctr"/>
            <a:r>
              <a:rPr lang="en-US" i="1" u="sng" dirty="0" smtClean="0"/>
              <a:t>Helpful Tips and Tricks:</a:t>
            </a:r>
          </a:p>
          <a:p>
            <a:pPr algn="ctr"/>
            <a:r>
              <a:rPr lang="en-US" i="1" dirty="0" smtClean="0"/>
              <a:t>Use a Rules of Engagement (ROE) agreement, Memorandum of Understanding (MOU), or similar document to manage roles and responsibilities.</a:t>
            </a:r>
          </a:p>
        </p:txBody>
      </p:sp>
      <p:pic>
        <p:nvPicPr>
          <p:cNvPr id="8" name="Picture 7"/>
          <p:cNvPicPr>
            <a:picLocks noChangeAspect="1"/>
          </p:cNvPicPr>
          <p:nvPr/>
        </p:nvPicPr>
        <p:blipFill rotWithShape="1">
          <a:blip r:embed="rId3"/>
          <a:srcRect l="11808" t="3522" r="13039" b="10006"/>
          <a:stretch/>
        </p:blipFill>
        <p:spPr>
          <a:xfrm>
            <a:off x="316846" y="1959555"/>
            <a:ext cx="3499824" cy="3208172"/>
          </a:xfrm>
          <a:prstGeom prst="rect">
            <a:avLst/>
          </a:prstGeom>
        </p:spPr>
      </p:pic>
    </p:spTree>
    <p:extLst>
      <p:ext uri="{BB962C8B-B14F-4D97-AF65-F5344CB8AC3E}">
        <p14:creationId xmlns:p14="http://schemas.microsoft.com/office/powerpoint/2010/main" val="193366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6/16/2015</a:t>
            </a:r>
            <a:endParaRPr lang="en-US"/>
          </a:p>
        </p:txBody>
      </p:sp>
      <p:sp>
        <p:nvSpPr>
          <p:cNvPr id="4" name="Slide Number Placeholder 3"/>
          <p:cNvSpPr>
            <a:spLocks noGrp="1"/>
          </p:cNvSpPr>
          <p:nvPr>
            <p:ph type="sldNum" sz="quarter" idx="12"/>
          </p:nvPr>
        </p:nvSpPr>
        <p:spPr/>
        <p:txBody>
          <a:bodyPr/>
          <a:lstStyle/>
          <a:p>
            <a:pPr algn="r"/>
            <a:fld id="{16A1A3C8-AC63-4A46-916E-0CF7EFAF0FED}" type="slidenum">
              <a:rPr lang="en-US" smtClean="0"/>
              <a:pPr algn="r"/>
              <a:t>14</a:t>
            </a:fld>
            <a:endParaRPr lang="en-US" dirty="0"/>
          </a:p>
        </p:txBody>
      </p:sp>
      <p:sp>
        <p:nvSpPr>
          <p:cNvPr id="5" name="Title 4"/>
          <p:cNvSpPr>
            <a:spLocks noGrp="1"/>
          </p:cNvSpPr>
          <p:nvPr>
            <p:ph type="title" idx="4294967295"/>
          </p:nvPr>
        </p:nvSpPr>
        <p:spPr>
          <a:xfrm>
            <a:off x="628650" y="990767"/>
            <a:ext cx="7886700" cy="1325563"/>
          </a:xfrm>
          <a:prstGeom prst="rect">
            <a:avLst/>
          </a:prstGeom>
        </p:spPr>
        <p:txBody>
          <a:bodyPr/>
          <a:lstStyle/>
          <a:p>
            <a:r>
              <a:rPr lang="en-US" sz="3600" b="1" dirty="0" smtClean="0">
                <a:latin typeface="Garamond" panose="02020404030301010803" pitchFamily="18" charset="0"/>
              </a:rPr>
              <a:t>Common HIA Roles and Skills Needed</a:t>
            </a:r>
            <a:endParaRPr lang="en-US" sz="3600" b="1" dirty="0">
              <a:latin typeface="Garamond" panose="020204040303010108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52263200"/>
              </p:ext>
            </p:extLst>
          </p:nvPr>
        </p:nvGraphicFramePr>
        <p:xfrm>
          <a:off x="538222" y="956310"/>
          <a:ext cx="8148578" cy="5400040"/>
        </p:xfrm>
        <a:graphic>
          <a:graphicData uri="http://schemas.openxmlformats.org/drawingml/2006/table">
            <a:tbl>
              <a:tblPr firstRow="1" bandRow="1">
                <a:tableStyleId>{5C22544A-7EE6-4342-B048-85BDC9FD1C3A}</a:tableStyleId>
              </a:tblPr>
              <a:tblGrid>
                <a:gridCol w="2037710"/>
                <a:gridCol w="6110868"/>
              </a:tblGrid>
              <a:tr h="370840">
                <a:tc>
                  <a:txBody>
                    <a:bodyPr/>
                    <a:lstStyle/>
                    <a:p>
                      <a:r>
                        <a:rPr lang="en-US" sz="1800" dirty="0" smtClean="0"/>
                        <a:t>Common HIA Roles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t>Skills Needed to</a:t>
                      </a:r>
                      <a:r>
                        <a:rPr lang="en-US" sz="1800" baseline="0" dirty="0" smtClean="0"/>
                        <a:t> Fulfill Role </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800" dirty="0" smtClean="0"/>
                        <a:t>Community Liaison</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Team member with knowledge of the community and access to</a:t>
                      </a:r>
                      <a:r>
                        <a:rPr lang="en-US" sz="1400" baseline="0" dirty="0" smtClean="0"/>
                        <a:t> the community social and formal networks (e.g., community leader, historian, member of a community organization, long-time resident).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800" dirty="0" smtClean="0"/>
                        <a:t>Public</a:t>
                      </a:r>
                      <a:r>
                        <a:rPr lang="en-US" sz="1800" baseline="0" dirty="0" smtClean="0"/>
                        <a:t> Health Researcher(s)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Team member(s) with</a:t>
                      </a:r>
                      <a:r>
                        <a:rPr lang="en-US" sz="1400" baseline="0" dirty="0" smtClean="0"/>
                        <a:t> knowledge of basic public health principles and mediating factors that influence health (e.g., public health professional, physician, health educator).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800" dirty="0" smtClean="0"/>
                        <a:t>Project</a:t>
                      </a:r>
                      <a:r>
                        <a:rPr lang="en-US" sz="1800" baseline="0" dirty="0" smtClean="0"/>
                        <a:t> Leader(s)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Team member(s) who is well versed and</a:t>
                      </a:r>
                      <a:r>
                        <a:rPr lang="en-US" sz="1400" baseline="0" dirty="0" smtClean="0"/>
                        <a:t> has experience managing teams with multiple skills/fields of expertise, leading meetings and discussions, organizing action items, and establishing project goals, frameworks, timelines, and a communications plan.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800" dirty="0" smtClean="0"/>
                        <a:t>HIA</a:t>
                      </a:r>
                      <a:r>
                        <a:rPr lang="en-US" sz="1800" baseline="0" dirty="0" smtClean="0"/>
                        <a:t> Technical Advisor</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Team member or advisor who has extensive</a:t>
                      </a:r>
                      <a:r>
                        <a:rPr lang="en-US" sz="1400" baseline="0" dirty="0" smtClean="0"/>
                        <a:t> knowledge and experience conducting and evaluating HIAs, including lessons learned and best practices.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800" dirty="0" smtClean="0"/>
                        <a:t>Researcher(s)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Team member(s) with experience planning and conducting research who can perform literature reviews, risk assessments, and develop and test research questions/hypotheses (e.g., epidemiologist, community health researcher)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800" dirty="0" smtClean="0"/>
                        <a:t>Writer/Editor(s)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Team member(s) with experience writing and evaluating scientific papers</a:t>
                      </a:r>
                      <a:r>
                        <a:rPr lang="en-US" sz="1400" baseline="0" dirty="0" smtClean="0"/>
                        <a:t> and </a:t>
                      </a:r>
                      <a:r>
                        <a:rPr lang="en-US" sz="1400" dirty="0" smtClean="0"/>
                        <a:t>producing reports and materials for different audiences and reading levels.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800" dirty="0" smtClean="0"/>
                        <a:t>Subject Matter Expert(s)*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Team</a:t>
                      </a:r>
                      <a:r>
                        <a:rPr lang="en-US" sz="1400" baseline="0" dirty="0" smtClean="0"/>
                        <a:t> member(s) with experience and knowledge about the specific fields of expertise that will be evaluated in the assessment (usually members of a steering or advisory committee).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918248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srcRect t="6061"/>
          <a:stretch/>
        </p:blipFill>
        <p:spPr>
          <a:xfrm>
            <a:off x="173451" y="2192214"/>
            <a:ext cx="8797097" cy="3634155"/>
          </a:xfrm>
          <a:prstGeom prst="rect">
            <a:avLst/>
          </a:prstGeom>
        </p:spPr>
      </p:pic>
      <p:sp>
        <p:nvSpPr>
          <p:cNvPr id="5" name="Title 4"/>
          <p:cNvSpPr>
            <a:spLocks noGrp="1"/>
          </p:cNvSpPr>
          <p:nvPr>
            <p:ph type="title"/>
          </p:nvPr>
        </p:nvSpPr>
        <p:spPr>
          <a:xfrm>
            <a:off x="457200" y="1161928"/>
            <a:ext cx="8229600" cy="1143000"/>
          </a:xfrm>
        </p:spPr>
        <p:txBody>
          <a:bodyPr anchor="b"/>
          <a:lstStyle/>
          <a:p>
            <a:pPr algn="l"/>
            <a:r>
              <a:rPr lang="en-US" sz="3600" b="1" dirty="0" smtClean="0">
                <a:latin typeface="Garamond" panose="02020404030301010803" pitchFamily="18" charset="0"/>
              </a:rPr>
              <a:t>Scoping Tool: Stakeholder Analysis Worksheet</a:t>
            </a:r>
            <a:endParaRPr lang="en-US" sz="3600" b="1" dirty="0">
              <a:latin typeface="Garamond" panose="02020404030301010803" pitchFamily="18" charset="0"/>
            </a:endParaRPr>
          </a:p>
        </p:txBody>
      </p:sp>
      <p:sp>
        <p:nvSpPr>
          <p:cNvPr id="2" name="Date Placeholder 1"/>
          <p:cNvSpPr>
            <a:spLocks noGrp="1"/>
          </p:cNvSpPr>
          <p:nvPr>
            <p:ph type="dt" sz="half" idx="10"/>
          </p:nvPr>
        </p:nvSpPr>
        <p:spPr>
          <a:xfrm>
            <a:off x="173451" y="6356349"/>
            <a:ext cx="2133600" cy="365125"/>
          </a:xfrm>
        </p:spPr>
        <p:txBody>
          <a:bodyPr/>
          <a:lstStyle/>
          <a:p>
            <a:r>
              <a:rPr lang="en-US" dirty="0" smtClean="0"/>
              <a:t>6/16/2015</a:t>
            </a:r>
            <a:endParaRPr lang="en-US" dirty="0"/>
          </a:p>
        </p:txBody>
      </p:sp>
      <p:sp>
        <p:nvSpPr>
          <p:cNvPr id="3" name="Slide Number Placeholder 2"/>
          <p:cNvSpPr>
            <a:spLocks noGrp="1"/>
          </p:cNvSpPr>
          <p:nvPr>
            <p:ph type="sldNum" sz="quarter" idx="12"/>
          </p:nvPr>
        </p:nvSpPr>
        <p:spPr/>
        <p:txBody>
          <a:bodyPr/>
          <a:lstStyle/>
          <a:p>
            <a:pPr algn="r"/>
            <a:fld id="{16A1A3C8-AC63-4A46-916E-0CF7EFAF0FED}" type="slidenum">
              <a:rPr lang="en-US" smtClean="0"/>
              <a:pPr algn="r"/>
              <a:t>15</a:t>
            </a:fld>
            <a:endParaRPr lang="en-US" dirty="0"/>
          </a:p>
        </p:txBody>
      </p:sp>
      <p:sp>
        <p:nvSpPr>
          <p:cNvPr id="9" name="TextBox 8"/>
          <p:cNvSpPr txBox="1"/>
          <p:nvPr/>
        </p:nvSpPr>
        <p:spPr>
          <a:xfrm>
            <a:off x="1183746" y="5938554"/>
            <a:ext cx="7503054" cy="523220"/>
          </a:xfrm>
          <a:prstGeom prst="rect">
            <a:avLst/>
          </a:prstGeom>
          <a:noFill/>
        </p:spPr>
        <p:txBody>
          <a:bodyPr wrap="square" rtlCol="0">
            <a:spAutoFit/>
          </a:bodyPr>
          <a:lstStyle/>
          <a:p>
            <a:r>
              <a:rPr lang="en-US" sz="1400" dirty="0" smtClean="0"/>
              <a:t>Source: Stakeholder Participation Working Group of the 2010 HIA of the Americas Workshop. (2012) “Guidance and Best Practices for Stakeholder Participation in HIA (version 1.0).”</a:t>
            </a:r>
            <a:endParaRPr lang="en-US" sz="1400" dirty="0"/>
          </a:p>
        </p:txBody>
      </p:sp>
    </p:spTree>
    <p:extLst>
      <p:ext uri="{BB962C8B-B14F-4D97-AF65-F5344CB8AC3E}">
        <p14:creationId xmlns:p14="http://schemas.microsoft.com/office/powerpoint/2010/main" val="447904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5574" y="1191425"/>
            <a:ext cx="7194021" cy="609208"/>
          </a:xfrm>
        </p:spPr>
        <p:txBody>
          <a:bodyPr anchor="b"/>
          <a:lstStyle/>
          <a:p>
            <a:pPr algn="l"/>
            <a:r>
              <a:rPr lang="en-US" sz="3600" b="1" dirty="0" smtClean="0">
                <a:latin typeface="Garamond" panose="02020404030301010803" pitchFamily="18" charset="0"/>
              </a:rPr>
              <a:t>Managing Expectations</a:t>
            </a:r>
            <a:endParaRPr lang="en-US" sz="3600" b="1" dirty="0">
              <a:latin typeface="Garamond" panose="02020404030301010803" pitchFamily="18" charset="0"/>
            </a:endParaRPr>
          </a:p>
        </p:txBody>
      </p:sp>
      <p:sp>
        <p:nvSpPr>
          <p:cNvPr id="2" name="Date Placeholder 1"/>
          <p:cNvSpPr>
            <a:spLocks noGrp="1"/>
          </p:cNvSpPr>
          <p:nvPr>
            <p:ph type="dt" sz="half" idx="10"/>
          </p:nvPr>
        </p:nvSpPr>
        <p:spPr/>
        <p:txBody>
          <a:bodyPr/>
          <a:lstStyle/>
          <a:p>
            <a:r>
              <a:rPr lang="en-US" dirty="0" smtClean="0"/>
              <a:t>6/16/2015</a:t>
            </a:r>
            <a:endParaRPr lang="en-US" dirty="0"/>
          </a:p>
        </p:txBody>
      </p:sp>
      <p:sp>
        <p:nvSpPr>
          <p:cNvPr id="3" name="Slide Number Placeholder 2"/>
          <p:cNvSpPr>
            <a:spLocks noGrp="1"/>
          </p:cNvSpPr>
          <p:nvPr>
            <p:ph type="sldNum" sz="quarter" idx="12"/>
          </p:nvPr>
        </p:nvSpPr>
        <p:spPr/>
        <p:txBody>
          <a:bodyPr/>
          <a:lstStyle/>
          <a:p>
            <a:pPr algn="r"/>
            <a:fld id="{16A1A3C8-AC63-4A46-916E-0CF7EFAF0FED}" type="slidenum">
              <a:rPr lang="en-US" smtClean="0"/>
              <a:pPr algn="r"/>
              <a:t>16</a:t>
            </a:fld>
            <a:endParaRPr lang="en-US" dirty="0"/>
          </a:p>
        </p:txBody>
      </p:sp>
      <p:sp>
        <p:nvSpPr>
          <p:cNvPr id="4" name="Content Placeholder 3"/>
          <p:cNvSpPr>
            <a:spLocks noGrp="1"/>
          </p:cNvSpPr>
          <p:nvPr>
            <p:ph idx="1"/>
          </p:nvPr>
        </p:nvSpPr>
        <p:spPr>
          <a:xfrm>
            <a:off x="845574" y="2167576"/>
            <a:ext cx="7841226" cy="3821830"/>
          </a:xfrm>
        </p:spPr>
        <p:txBody>
          <a:bodyPr/>
          <a:lstStyle/>
          <a:p>
            <a:r>
              <a:rPr lang="en-US" sz="2400" dirty="0" smtClean="0"/>
              <a:t>Develop goals of the HIA collaboratively.</a:t>
            </a:r>
          </a:p>
          <a:p>
            <a:r>
              <a:rPr lang="en-US" sz="2400" dirty="0"/>
              <a:t>Focus on what/who is needed to inform the </a:t>
            </a:r>
            <a:r>
              <a:rPr lang="en-US" sz="2400" dirty="0" smtClean="0"/>
              <a:t>decision.</a:t>
            </a:r>
            <a:endParaRPr lang="en-US" sz="2400" dirty="0"/>
          </a:p>
          <a:p>
            <a:r>
              <a:rPr lang="en-US" sz="2400" dirty="0" smtClean="0"/>
              <a:t>Discuss anticipated “inputs” and “outputs.” </a:t>
            </a:r>
          </a:p>
          <a:p>
            <a:r>
              <a:rPr lang="en-US" sz="2400" dirty="0"/>
              <a:t>Remember: HIA is part science, part </a:t>
            </a:r>
            <a:r>
              <a:rPr lang="en-US" sz="2400" dirty="0" smtClean="0"/>
              <a:t>art.</a:t>
            </a:r>
            <a:endParaRPr lang="en-US" sz="2400" dirty="0"/>
          </a:p>
          <a:p>
            <a:r>
              <a:rPr lang="en-US" sz="2400" dirty="0" smtClean="0"/>
              <a:t>Communicate </a:t>
            </a:r>
            <a:r>
              <a:rPr lang="en-US" sz="2400" dirty="0"/>
              <a:t>with stakeholders throughout </a:t>
            </a:r>
            <a:r>
              <a:rPr lang="en-US" sz="2400" dirty="0" smtClean="0"/>
              <a:t>the project.</a:t>
            </a:r>
            <a:endParaRPr lang="en-US" sz="2400" dirty="0"/>
          </a:p>
        </p:txBody>
      </p:sp>
      <p:sp>
        <p:nvSpPr>
          <p:cNvPr id="6" name="TextBox 5"/>
          <p:cNvSpPr txBox="1"/>
          <p:nvPr/>
        </p:nvSpPr>
        <p:spPr>
          <a:xfrm>
            <a:off x="3400333" y="5057972"/>
            <a:ext cx="1876301" cy="1298377"/>
          </a:xfrm>
          <a:prstGeom prst="ellipse">
            <a:avLst/>
          </a:prstGeom>
          <a:solidFill>
            <a:schemeClr val="accent2">
              <a:lumMod val="40000"/>
              <a:lumOff val="60000"/>
            </a:schemeClr>
          </a:solidFill>
        </p:spPr>
        <p:txBody>
          <a:bodyPr wrap="square" rtlCol="0">
            <a:spAutoFit/>
          </a:bodyPr>
          <a:lstStyle/>
          <a:p>
            <a:pPr algn="ctr"/>
            <a:r>
              <a:rPr lang="en-US" dirty="0" smtClean="0"/>
              <a:t>Question for the audience</a:t>
            </a:r>
            <a:endParaRPr lang="en-US" dirty="0"/>
          </a:p>
        </p:txBody>
      </p:sp>
    </p:spTree>
    <p:extLst>
      <p:ext uri="{BB962C8B-B14F-4D97-AF65-F5344CB8AC3E}">
        <p14:creationId xmlns:p14="http://schemas.microsoft.com/office/powerpoint/2010/main" val="2318038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616"/>
            <a:ext cx="8229600" cy="575625"/>
          </a:xfrm>
        </p:spPr>
        <p:txBody>
          <a:bodyPr anchor="b"/>
          <a:lstStyle/>
          <a:p>
            <a:pPr algn="l"/>
            <a:r>
              <a:rPr lang="en-US" sz="3600" b="1" dirty="0" smtClean="0">
                <a:latin typeface="Garamond" panose="02020404030301010803" pitchFamily="18" charset="0"/>
              </a:rPr>
              <a:t>Developing a Communications Plan</a:t>
            </a:r>
            <a:endParaRPr lang="en-US" sz="3600" b="1" dirty="0">
              <a:latin typeface="Garamond" panose="02020404030301010803" pitchFamily="18" charset="0"/>
            </a:endParaRP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6478" r="6384"/>
          <a:stretch/>
        </p:blipFill>
        <p:spPr>
          <a:xfrm>
            <a:off x="5503473" y="2968978"/>
            <a:ext cx="3510312" cy="3328250"/>
          </a:xfrm>
        </p:spPr>
      </p:pic>
      <p:sp>
        <p:nvSpPr>
          <p:cNvPr id="5" name="TextBox 4"/>
          <p:cNvSpPr txBox="1"/>
          <p:nvPr/>
        </p:nvSpPr>
        <p:spPr>
          <a:xfrm>
            <a:off x="407636" y="2224675"/>
            <a:ext cx="4820856" cy="3046988"/>
          </a:xfrm>
          <a:prstGeom prst="rect">
            <a:avLst/>
          </a:prstGeom>
          <a:noFill/>
        </p:spPr>
        <p:txBody>
          <a:bodyPr wrap="square" rtlCol="0">
            <a:spAutoFit/>
          </a:bodyPr>
          <a:lstStyle/>
          <a:p>
            <a:r>
              <a:rPr lang="en-US" sz="2400" b="1" dirty="0" smtClean="0"/>
              <a:t>Essential elements:</a:t>
            </a:r>
          </a:p>
          <a:p>
            <a:pPr marL="457200" indent="-457200">
              <a:buFont typeface="Arial" panose="020B0604020202020204" pitchFamily="34" charset="0"/>
              <a:buChar char="•"/>
            </a:pPr>
            <a:r>
              <a:rPr lang="en-US" sz="2400" dirty="0" smtClean="0"/>
              <a:t>Define objectives, principles, and key messages for communicating;</a:t>
            </a:r>
          </a:p>
          <a:p>
            <a:pPr marL="457200" indent="-457200">
              <a:buFont typeface="Arial" panose="020B0604020202020204" pitchFamily="34" charset="0"/>
              <a:buChar char="•"/>
            </a:pPr>
            <a:r>
              <a:rPr lang="en-US" sz="2400" dirty="0" smtClean="0"/>
              <a:t>Identify and rank target audiences; and</a:t>
            </a:r>
          </a:p>
          <a:p>
            <a:pPr marL="457200" indent="-457200">
              <a:buFont typeface="Arial" panose="020B0604020202020204" pitchFamily="34" charset="0"/>
              <a:buChar char="•"/>
            </a:pPr>
            <a:r>
              <a:rPr lang="en-US" sz="2400" dirty="0" smtClean="0"/>
              <a:t>Outline working plan, including activities, budget, deadline/ timeframe, and success criteria.</a:t>
            </a:r>
          </a:p>
        </p:txBody>
      </p:sp>
      <p:sp>
        <p:nvSpPr>
          <p:cNvPr id="3" name="Date Placeholder 2"/>
          <p:cNvSpPr>
            <a:spLocks noGrp="1"/>
          </p:cNvSpPr>
          <p:nvPr>
            <p:ph type="dt" sz="half" idx="10"/>
          </p:nvPr>
        </p:nvSpPr>
        <p:spPr/>
        <p:txBody>
          <a:bodyPr/>
          <a:lstStyle/>
          <a:p>
            <a:r>
              <a:rPr lang="en-US" smtClean="0"/>
              <a:t>6/16/2015</a:t>
            </a:r>
            <a:endParaRPr lang="en-US"/>
          </a:p>
        </p:txBody>
      </p:sp>
      <p:sp>
        <p:nvSpPr>
          <p:cNvPr id="6" name="Slide Number Placeholder 5"/>
          <p:cNvSpPr>
            <a:spLocks noGrp="1"/>
          </p:cNvSpPr>
          <p:nvPr>
            <p:ph type="sldNum" sz="quarter" idx="12"/>
          </p:nvPr>
        </p:nvSpPr>
        <p:spPr/>
        <p:txBody>
          <a:bodyPr/>
          <a:lstStyle/>
          <a:p>
            <a:pPr algn="r"/>
            <a:fld id="{16A1A3C8-AC63-4A46-916E-0CF7EFAF0FED}" type="slidenum">
              <a:rPr lang="en-US" smtClean="0"/>
              <a:pPr algn="r"/>
              <a:t>17</a:t>
            </a:fld>
            <a:endParaRPr lang="en-US"/>
          </a:p>
        </p:txBody>
      </p:sp>
      <p:sp>
        <p:nvSpPr>
          <p:cNvPr id="7" name="TextBox 6"/>
          <p:cNvSpPr txBox="1"/>
          <p:nvPr/>
        </p:nvSpPr>
        <p:spPr>
          <a:xfrm>
            <a:off x="5485373" y="1810241"/>
            <a:ext cx="3476408" cy="1325166"/>
          </a:xfrm>
          <a:prstGeom prst="foldedCorner">
            <a:avLst>
              <a:gd name="adj" fmla="val 24178"/>
            </a:avLst>
          </a:prstGeom>
          <a:pattFill prst="wdDnDiag">
            <a:fgClr>
              <a:srgbClr val="FFFF00"/>
            </a:fgClr>
            <a:bgClr>
              <a:schemeClr val="bg1">
                <a:lumMod val="95000"/>
              </a:schemeClr>
            </a:bgClr>
          </a:pattFill>
        </p:spPr>
        <p:txBody>
          <a:bodyPr wrap="square" rtlCol="0" anchor="b">
            <a:spAutoFit/>
          </a:bodyPr>
          <a:lstStyle/>
          <a:p>
            <a:pPr algn="ctr"/>
            <a:r>
              <a:rPr lang="en-US" i="1" u="sng" dirty="0" smtClean="0"/>
              <a:t>Helpful Tips and Tricks: </a:t>
            </a:r>
          </a:p>
          <a:p>
            <a:pPr algn="ctr"/>
            <a:r>
              <a:rPr lang="en-US" i="1" dirty="0" smtClean="0"/>
              <a:t>Assign one point of contact to streamline communications.</a:t>
            </a:r>
            <a:endParaRPr lang="en-US" i="1" dirty="0"/>
          </a:p>
        </p:txBody>
      </p:sp>
      <p:sp>
        <p:nvSpPr>
          <p:cNvPr id="8" name="TextBox 7"/>
          <p:cNvSpPr txBox="1"/>
          <p:nvPr/>
        </p:nvSpPr>
        <p:spPr>
          <a:xfrm>
            <a:off x="411678" y="5617460"/>
            <a:ext cx="4771292" cy="646331"/>
          </a:xfrm>
          <a:prstGeom prst="rect">
            <a:avLst/>
          </a:prstGeom>
          <a:noFill/>
        </p:spPr>
        <p:txBody>
          <a:bodyPr wrap="square" rtlCol="0">
            <a:spAutoFit/>
          </a:bodyPr>
          <a:lstStyle/>
          <a:p>
            <a:r>
              <a:rPr lang="en-US" sz="1200" dirty="0"/>
              <a:t>Medina, </a:t>
            </a:r>
            <a:r>
              <a:rPr lang="en-US" sz="1200" dirty="0" smtClean="0"/>
              <a:t>Sylvia. (2006)“Communications </a:t>
            </a:r>
            <a:r>
              <a:rPr lang="en-US" sz="1200" dirty="0"/>
              <a:t>Strategy for Health Impact Assessments: Meeting Policy-Makers' Information </a:t>
            </a:r>
            <a:r>
              <a:rPr lang="en-US" sz="1200" dirty="0" smtClean="0"/>
              <a:t>Needs.” Epidemiology</a:t>
            </a:r>
            <a:r>
              <a:rPr lang="en-US" sz="1200" dirty="0"/>
              <a:t>. 17(6</a:t>
            </a:r>
            <a:r>
              <a:rPr lang="en-US" sz="1200" dirty="0" smtClean="0"/>
              <a:t>):S79-S80.</a:t>
            </a:r>
            <a:endParaRPr lang="en-US" sz="1200" dirty="0"/>
          </a:p>
        </p:txBody>
      </p:sp>
    </p:spTree>
    <p:extLst>
      <p:ext uri="{BB962C8B-B14F-4D97-AF65-F5344CB8AC3E}">
        <p14:creationId xmlns:p14="http://schemas.microsoft.com/office/powerpoint/2010/main" val="327819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3124" y="888437"/>
            <a:ext cx="7760044" cy="857250"/>
          </a:xfrm>
        </p:spPr>
        <p:txBody>
          <a:bodyPr anchor="b"/>
          <a:lstStyle/>
          <a:p>
            <a:pPr algn="l"/>
            <a:r>
              <a:rPr lang="en-US" sz="2700" b="1" dirty="0">
                <a:latin typeface="Garamond" panose="02020404030301010803" pitchFamily="18" charset="0"/>
              </a:rPr>
              <a:t>Scoping Tool: Communications Strategy and Plan</a:t>
            </a:r>
          </a:p>
        </p:txBody>
      </p:sp>
      <p:sp>
        <p:nvSpPr>
          <p:cNvPr id="2" name="Date Placeholder 1"/>
          <p:cNvSpPr>
            <a:spLocks noGrp="1"/>
          </p:cNvSpPr>
          <p:nvPr>
            <p:ph type="dt" sz="half" idx="10"/>
          </p:nvPr>
        </p:nvSpPr>
        <p:spPr/>
        <p:txBody>
          <a:bodyPr/>
          <a:lstStyle/>
          <a:p>
            <a:r>
              <a:rPr lang="en-US" smtClean="0">
                <a:solidFill>
                  <a:prstClr val="black"/>
                </a:solidFill>
              </a:rPr>
              <a:t>6/16/2015</a:t>
            </a:r>
            <a:endParaRPr lang="en-US">
              <a:solidFill>
                <a:prstClr val="black"/>
              </a:solidFill>
            </a:endParaRPr>
          </a:p>
        </p:txBody>
      </p:sp>
      <p:sp>
        <p:nvSpPr>
          <p:cNvPr id="3" name="Slide Number Placeholder 2"/>
          <p:cNvSpPr>
            <a:spLocks noGrp="1"/>
          </p:cNvSpPr>
          <p:nvPr>
            <p:ph type="sldNum" sz="quarter" idx="12"/>
          </p:nvPr>
        </p:nvSpPr>
        <p:spPr/>
        <p:txBody>
          <a:bodyPr/>
          <a:lstStyle/>
          <a:p>
            <a:pPr algn="r"/>
            <a:fld id="{16A1A3C8-AC63-4A46-916E-0CF7EFAF0FED}" type="slidenum">
              <a:rPr lang="en-US" smtClean="0">
                <a:solidFill>
                  <a:prstClr val="black"/>
                </a:solidFill>
              </a:rPr>
              <a:pPr algn="r"/>
              <a:t>18</a:t>
            </a:fld>
            <a:endParaRPr lang="en-US"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617092445"/>
              </p:ext>
            </p:extLst>
          </p:nvPr>
        </p:nvGraphicFramePr>
        <p:xfrm>
          <a:off x="593124" y="2174788"/>
          <a:ext cx="7945396" cy="3484606"/>
        </p:xfrm>
        <a:graphic>
          <a:graphicData uri="http://schemas.openxmlformats.org/drawingml/2006/table">
            <a:tbl>
              <a:tblPr firstRow="1" firstCol="1" bandRow="1" bandCol="1">
                <a:tableStyleId>{F2DE63D5-997A-4646-A377-4702673A728D}</a:tableStyleId>
              </a:tblPr>
              <a:tblGrid>
                <a:gridCol w="1123212"/>
                <a:gridCol w="1613535"/>
                <a:gridCol w="1074101"/>
                <a:gridCol w="1079793"/>
                <a:gridCol w="1422152"/>
                <a:gridCol w="1632603"/>
              </a:tblGrid>
              <a:tr h="1630412">
                <a:tc>
                  <a:txBody>
                    <a:bodyPr/>
                    <a:lstStyle/>
                    <a:p>
                      <a:pPr marL="0" marR="0" algn="ctr">
                        <a:lnSpc>
                          <a:spcPts val="1650"/>
                        </a:lnSpc>
                        <a:spcBef>
                          <a:spcPts val="1200"/>
                        </a:spcBef>
                        <a:spcAft>
                          <a:spcPts val="1200"/>
                        </a:spcAft>
                      </a:pPr>
                      <a:r>
                        <a:rPr lang="en-US" sz="1500" b="0" dirty="0">
                          <a:effectLst/>
                        </a:rPr>
                        <a:t>Who is your Audience? </a:t>
                      </a:r>
                      <a:endParaRPr lang="en-US" sz="1500" b="0" dirty="0">
                        <a:effectLst/>
                        <a:latin typeface="Calibri" panose="020F0502020204030204" pitchFamily="34" charset="0"/>
                        <a:ea typeface="Times New Roman" panose="02020603050405020304" pitchFamily="18" charset="0"/>
                      </a:endParaRPr>
                    </a:p>
                  </a:txBody>
                  <a:tcPr marL="51435" marR="51435" marT="0" marB="0" anchor="b">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650"/>
                        </a:lnSpc>
                        <a:spcBef>
                          <a:spcPts val="1200"/>
                        </a:spcBef>
                        <a:spcAft>
                          <a:spcPts val="1200"/>
                        </a:spcAft>
                      </a:pPr>
                      <a:r>
                        <a:rPr lang="en-US" sz="1500" b="0" dirty="0">
                          <a:effectLst/>
                        </a:rPr>
                        <a:t>What key messages will resonate based on audience values</a:t>
                      </a:r>
                      <a:r>
                        <a:rPr lang="en-US" sz="1500" b="0" dirty="0" smtClean="0">
                          <a:effectLst/>
                        </a:rPr>
                        <a:t>/ barriers</a:t>
                      </a:r>
                      <a:r>
                        <a:rPr lang="en-US" sz="1500" b="0" dirty="0">
                          <a:effectLst/>
                        </a:rPr>
                        <a:t>?*</a:t>
                      </a:r>
                      <a:endParaRPr lang="en-US" sz="1500" b="0" dirty="0">
                        <a:effectLst/>
                        <a:latin typeface="Calibri" panose="020F0502020204030204" pitchFamily="34" charset="0"/>
                        <a:ea typeface="Times New Roman" panose="02020603050405020304" pitchFamily="18" charset="0"/>
                      </a:endParaRPr>
                    </a:p>
                  </a:txBody>
                  <a:tcPr marL="51435" marR="51435"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650"/>
                        </a:lnSpc>
                        <a:spcBef>
                          <a:spcPts val="1200"/>
                        </a:spcBef>
                        <a:spcAft>
                          <a:spcPts val="1200"/>
                        </a:spcAft>
                      </a:pPr>
                      <a:r>
                        <a:rPr lang="en-US" sz="1500" b="0" dirty="0">
                          <a:effectLst/>
                        </a:rPr>
                        <a:t>What is the best format for this audience?</a:t>
                      </a:r>
                      <a:endParaRPr lang="en-US" sz="1500" b="0" dirty="0">
                        <a:effectLst/>
                        <a:latin typeface="Calibri" panose="020F0502020204030204" pitchFamily="34" charset="0"/>
                        <a:ea typeface="Times New Roman" panose="02020603050405020304" pitchFamily="18" charset="0"/>
                      </a:endParaRPr>
                    </a:p>
                  </a:txBody>
                  <a:tcPr marL="51435" marR="51435"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650"/>
                        </a:lnSpc>
                        <a:spcBef>
                          <a:spcPts val="1200"/>
                        </a:spcBef>
                        <a:spcAft>
                          <a:spcPts val="1200"/>
                        </a:spcAft>
                      </a:pPr>
                      <a:r>
                        <a:rPr lang="en-US" sz="1500" b="0" dirty="0">
                          <a:effectLst/>
                        </a:rPr>
                        <a:t>When and how will you </a:t>
                      </a:r>
                      <a:r>
                        <a:rPr lang="en-US" sz="1500" b="0" dirty="0" smtClean="0">
                          <a:effectLst/>
                        </a:rPr>
                        <a:t>share materials?</a:t>
                      </a:r>
                      <a:endParaRPr lang="en-US" sz="1500" b="0" dirty="0">
                        <a:effectLst/>
                        <a:latin typeface="Calibri" panose="020F0502020204030204" pitchFamily="34" charset="0"/>
                        <a:ea typeface="Times New Roman" panose="02020603050405020304" pitchFamily="18" charset="0"/>
                      </a:endParaRPr>
                    </a:p>
                  </a:txBody>
                  <a:tcPr marL="51435" marR="51435"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650"/>
                        </a:lnSpc>
                        <a:spcBef>
                          <a:spcPts val="1200"/>
                        </a:spcBef>
                        <a:spcAft>
                          <a:spcPts val="1200"/>
                        </a:spcAft>
                      </a:pPr>
                      <a:r>
                        <a:rPr lang="en-US" sz="1500" b="0" dirty="0">
                          <a:effectLst/>
                        </a:rPr>
                        <a:t>Who is the best </a:t>
                      </a:r>
                      <a:r>
                        <a:rPr lang="en-US" sz="1500" b="0" dirty="0" smtClean="0">
                          <a:effectLst/>
                        </a:rPr>
                        <a:t>messenger </a:t>
                      </a:r>
                      <a:r>
                        <a:rPr lang="en-US" sz="1500" b="0" dirty="0">
                          <a:effectLst/>
                        </a:rPr>
                        <a:t>for this audience?</a:t>
                      </a:r>
                      <a:endParaRPr lang="en-US" sz="1500" b="0" dirty="0">
                        <a:effectLst/>
                        <a:latin typeface="Calibri" panose="020F0502020204030204" pitchFamily="34" charset="0"/>
                        <a:ea typeface="Times New Roman" panose="02020603050405020304" pitchFamily="18" charset="0"/>
                      </a:endParaRPr>
                    </a:p>
                  </a:txBody>
                  <a:tcPr marL="51435" marR="51435"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650"/>
                        </a:lnSpc>
                        <a:spcBef>
                          <a:spcPts val="1200"/>
                        </a:spcBef>
                        <a:spcAft>
                          <a:spcPts val="1200"/>
                        </a:spcAft>
                      </a:pPr>
                      <a:r>
                        <a:rPr lang="en-US" sz="1500" b="0" dirty="0">
                          <a:effectLst/>
                        </a:rPr>
                        <a:t>Who is responsible for this communication?</a:t>
                      </a:r>
                      <a:endParaRPr lang="en-US" sz="1500" b="0" dirty="0">
                        <a:effectLst/>
                        <a:latin typeface="Calibri" panose="020F0502020204030204" pitchFamily="34" charset="0"/>
                        <a:ea typeface="Times New Roman" panose="02020603050405020304" pitchFamily="18" charset="0"/>
                      </a:endParaRPr>
                    </a:p>
                  </a:txBody>
                  <a:tcPr marL="51435" marR="51435" marT="0" marB="0" anchor="b">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7097">
                <a:tc>
                  <a:txBody>
                    <a:bodyPr/>
                    <a:lstStyle/>
                    <a:p>
                      <a:pPr marL="0" marR="0" algn="l">
                        <a:lnSpc>
                          <a:spcPts val="1650"/>
                        </a:lnSpc>
                        <a:spcBef>
                          <a:spcPts val="1200"/>
                        </a:spcBef>
                        <a:spcAft>
                          <a:spcPts val="1200"/>
                        </a:spcAft>
                      </a:pPr>
                      <a:r>
                        <a:rPr lang="en-US" sz="800" dirty="0">
                          <a:effectLst/>
                        </a:rPr>
                        <a:t> </a:t>
                      </a:r>
                      <a:endParaRPr lang="en-US" sz="800" dirty="0">
                        <a:effectLst/>
                        <a:latin typeface="Calibri" panose="020F0502020204030204" pitchFamily="34" charset="0"/>
                        <a:ea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ts val="1650"/>
                        </a:lnSpc>
                        <a:spcBef>
                          <a:spcPts val="1200"/>
                        </a:spcBef>
                        <a:spcAft>
                          <a:spcPts val="1200"/>
                        </a:spcAft>
                      </a:pPr>
                      <a:r>
                        <a:rPr lang="en-US" sz="800" dirty="0">
                          <a:effectLst/>
                        </a:rPr>
                        <a:t> </a:t>
                      </a:r>
                    </a:p>
                    <a:p>
                      <a:pPr marL="0" marR="0" algn="l">
                        <a:lnSpc>
                          <a:spcPts val="1650"/>
                        </a:lnSpc>
                        <a:spcBef>
                          <a:spcPts val="1200"/>
                        </a:spcBef>
                        <a:spcAft>
                          <a:spcPts val="1200"/>
                        </a:spcAft>
                      </a:pPr>
                      <a:r>
                        <a:rPr lang="en-US" sz="800" dirty="0">
                          <a:effectLst/>
                        </a:rPr>
                        <a:t> </a:t>
                      </a:r>
                      <a:endParaRPr lang="en-US" sz="800" dirty="0">
                        <a:effectLst/>
                        <a:latin typeface="Calibri" panose="020F0502020204030204" pitchFamily="34" charset="0"/>
                        <a:ea typeface="Times New Roman" panose="02020603050405020304" pitchFamily="18" charset="0"/>
                      </a:endParaRPr>
                    </a:p>
                  </a:txBody>
                  <a:tcPr marL="51435" marR="5143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ts val="1650"/>
                        </a:lnSpc>
                        <a:spcBef>
                          <a:spcPts val="1200"/>
                        </a:spcBef>
                        <a:spcAft>
                          <a:spcPts val="1200"/>
                        </a:spcAft>
                      </a:pPr>
                      <a:r>
                        <a:rPr lang="en-US" sz="800" dirty="0">
                          <a:effectLst/>
                        </a:rPr>
                        <a:t> </a:t>
                      </a:r>
                      <a:endParaRPr lang="en-US" sz="800" dirty="0">
                        <a:effectLst/>
                        <a:latin typeface="Calibri" panose="020F0502020204030204" pitchFamily="34" charset="0"/>
                        <a:ea typeface="Times New Roman" panose="02020603050405020304" pitchFamily="18" charset="0"/>
                      </a:endParaRPr>
                    </a:p>
                  </a:txBody>
                  <a:tcPr marL="51435" marR="5143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ts val="1650"/>
                        </a:lnSpc>
                        <a:spcBef>
                          <a:spcPts val="1200"/>
                        </a:spcBef>
                        <a:spcAft>
                          <a:spcPts val="1200"/>
                        </a:spcAft>
                      </a:pPr>
                      <a:r>
                        <a:rPr lang="en-US" sz="800" dirty="0">
                          <a:effectLst/>
                        </a:rPr>
                        <a:t> </a:t>
                      </a:r>
                      <a:endParaRPr lang="en-US" sz="800" dirty="0">
                        <a:effectLst/>
                        <a:latin typeface="Calibri" panose="020F0502020204030204" pitchFamily="34" charset="0"/>
                        <a:ea typeface="Times New Roman" panose="02020603050405020304" pitchFamily="18" charset="0"/>
                      </a:endParaRPr>
                    </a:p>
                  </a:txBody>
                  <a:tcPr marL="51435" marR="5143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ts val="1650"/>
                        </a:lnSpc>
                        <a:spcBef>
                          <a:spcPts val="1200"/>
                        </a:spcBef>
                        <a:spcAft>
                          <a:spcPts val="1200"/>
                        </a:spcAft>
                      </a:pPr>
                      <a:r>
                        <a:rPr lang="en-US" sz="800" dirty="0">
                          <a:effectLst/>
                        </a:rPr>
                        <a:t> </a:t>
                      </a:r>
                      <a:endParaRPr lang="en-US" sz="800" dirty="0">
                        <a:effectLst/>
                        <a:latin typeface="Calibri" panose="020F0502020204030204" pitchFamily="34" charset="0"/>
                        <a:ea typeface="Times New Roman" panose="02020603050405020304" pitchFamily="18" charset="0"/>
                      </a:endParaRPr>
                    </a:p>
                  </a:txBody>
                  <a:tcPr marL="51435" marR="5143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ts val="1650"/>
                        </a:lnSpc>
                        <a:spcBef>
                          <a:spcPts val="1200"/>
                        </a:spcBef>
                        <a:spcAft>
                          <a:spcPts val="1200"/>
                        </a:spcAft>
                      </a:pPr>
                      <a:r>
                        <a:rPr lang="en-US" sz="800" dirty="0">
                          <a:effectLst/>
                        </a:rPr>
                        <a:t> </a:t>
                      </a:r>
                      <a:endParaRPr lang="en-US" sz="800" dirty="0">
                        <a:effectLst/>
                        <a:latin typeface="Calibri" panose="020F0502020204030204" pitchFamily="34" charset="0"/>
                        <a:ea typeface="Times New Roman" panose="02020603050405020304" pitchFamily="18" charset="0"/>
                      </a:endParaRPr>
                    </a:p>
                  </a:txBody>
                  <a:tcPr marL="51435" marR="51435" marT="0" marB="0">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927097">
                <a:tc>
                  <a:txBody>
                    <a:bodyPr/>
                    <a:lstStyle/>
                    <a:p>
                      <a:pPr marL="0" marR="0" algn="l">
                        <a:lnSpc>
                          <a:spcPts val="1650"/>
                        </a:lnSpc>
                        <a:spcBef>
                          <a:spcPts val="1200"/>
                        </a:spcBef>
                        <a:spcAft>
                          <a:spcPts val="1200"/>
                        </a:spcAft>
                      </a:pPr>
                      <a:r>
                        <a:rPr lang="en-US" sz="800">
                          <a:effectLst/>
                        </a:rPr>
                        <a:t> </a:t>
                      </a:r>
                    </a:p>
                    <a:p>
                      <a:pPr marL="0" marR="0" algn="l">
                        <a:lnSpc>
                          <a:spcPts val="1650"/>
                        </a:lnSpc>
                        <a:spcBef>
                          <a:spcPts val="1200"/>
                        </a:spcBef>
                        <a:spcAft>
                          <a:spcPts val="1200"/>
                        </a:spcAft>
                      </a:pPr>
                      <a:r>
                        <a:rPr lang="en-US" sz="800">
                          <a:effectLst/>
                        </a:rPr>
                        <a:t> </a:t>
                      </a:r>
                      <a:endParaRPr lang="en-US" sz="800">
                        <a:effectLst/>
                        <a:latin typeface="Calibri" panose="020F0502020204030204" pitchFamily="34" charset="0"/>
                        <a:ea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1650"/>
                        </a:lnSpc>
                        <a:spcBef>
                          <a:spcPts val="1200"/>
                        </a:spcBef>
                        <a:spcAft>
                          <a:spcPts val="1200"/>
                        </a:spcAft>
                      </a:pPr>
                      <a:r>
                        <a:rPr lang="en-US" sz="800">
                          <a:effectLst/>
                        </a:rPr>
                        <a:t> </a:t>
                      </a:r>
                      <a:endParaRPr lang="en-US" sz="800">
                        <a:effectLst/>
                        <a:latin typeface="Calibri" panose="020F0502020204030204" pitchFamily="34" charset="0"/>
                        <a:ea typeface="Times New Roman" panose="02020603050405020304" pitchFamily="18" charset="0"/>
                      </a:endParaRPr>
                    </a:p>
                  </a:txBody>
                  <a:tcPr marL="51435" marR="5143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1650"/>
                        </a:lnSpc>
                        <a:spcBef>
                          <a:spcPts val="1200"/>
                        </a:spcBef>
                        <a:spcAft>
                          <a:spcPts val="1200"/>
                        </a:spcAft>
                      </a:pPr>
                      <a:r>
                        <a:rPr lang="en-US" sz="800">
                          <a:effectLst/>
                        </a:rPr>
                        <a:t> </a:t>
                      </a:r>
                      <a:endParaRPr lang="en-US" sz="800">
                        <a:effectLst/>
                        <a:latin typeface="Calibri" panose="020F0502020204030204" pitchFamily="34" charset="0"/>
                        <a:ea typeface="Times New Roman" panose="02020603050405020304" pitchFamily="18" charset="0"/>
                      </a:endParaRPr>
                    </a:p>
                  </a:txBody>
                  <a:tcPr marL="51435" marR="5143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1650"/>
                        </a:lnSpc>
                        <a:spcBef>
                          <a:spcPts val="1200"/>
                        </a:spcBef>
                        <a:spcAft>
                          <a:spcPts val="1200"/>
                        </a:spcAft>
                      </a:pPr>
                      <a:r>
                        <a:rPr lang="en-US" sz="800">
                          <a:effectLst/>
                        </a:rPr>
                        <a:t> </a:t>
                      </a:r>
                      <a:endParaRPr lang="en-US" sz="800">
                        <a:effectLst/>
                        <a:latin typeface="Calibri" panose="020F0502020204030204" pitchFamily="34" charset="0"/>
                        <a:ea typeface="Times New Roman" panose="02020603050405020304" pitchFamily="18" charset="0"/>
                      </a:endParaRPr>
                    </a:p>
                  </a:txBody>
                  <a:tcPr marL="51435" marR="5143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1650"/>
                        </a:lnSpc>
                        <a:spcBef>
                          <a:spcPts val="1200"/>
                        </a:spcBef>
                        <a:spcAft>
                          <a:spcPts val="1200"/>
                        </a:spcAft>
                      </a:pPr>
                      <a:r>
                        <a:rPr lang="en-US" sz="800" dirty="0">
                          <a:effectLst/>
                        </a:rPr>
                        <a:t> </a:t>
                      </a:r>
                      <a:endParaRPr lang="en-US" sz="800" dirty="0">
                        <a:effectLst/>
                        <a:latin typeface="Calibri" panose="020F0502020204030204" pitchFamily="34" charset="0"/>
                        <a:ea typeface="Times New Roman" panose="02020603050405020304" pitchFamily="18" charset="0"/>
                      </a:endParaRPr>
                    </a:p>
                  </a:txBody>
                  <a:tcPr marL="51435" marR="5143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1650"/>
                        </a:lnSpc>
                        <a:spcBef>
                          <a:spcPts val="1200"/>
                        </a:spcBef>
                        <a:spcAft>
                          <a:spcPts val="1200"/>
                        </a:spcAft>
                      </a:pPr>
                      <a:r>
                        <a:rPr lang="en-US" sz="800" dirty="0">
                          <a:effectLst/>
                        </a:rPr>
                        <a:t> </a:t>
                      </a:r>
                      <a:endParaRPr lang="en-US" sz="800" dirty="0">
                        <a:effectLst/>
                        <a:latin typeface="Calibri" panose="020F0502020204030204" pitchFamily="34" charset="0"/>
                        <a:ea typeface="Times New Roman" panose="02020603050405020304" pitchFamily="18" charset="0"/>
                      </a:endParaRPr>
                    </a:p>
                  </a:txBody>
                  <a:tcPr marL="51435" marR="51435" marT="0" marB="0">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498389" y="5647038"/>
            <a:ext cx="6734433" cy="276999"/>
          </a:xfrm>
          <a:prstGeom prst="rect">
            <a:avLst/>
          </a:prstGeom>
          <a:noFill/>
        </p:spPr>
        <p:txBody>
          <a:bodyPr wrap="square" rtlCol="0">
            <a:spAutoFit/>
          </a:bodyPr>
          <a:lstStyle/>
          <a:p>
            <a:r>
              <a:rPr lang="en-US" sz="1200" dirty="0" smtClean="0"/>
              <a:t>Table provided by Steve White, Oregon Public Health Institute</a:t>
            </a:r>
            <a:endParaRPr lang="en-US" sz="1200" dirty="0"/>
          </a:p>
        </p:txBody>
      </p:sp>
    </p:spTree>
    <p:extLst>
      <p:ext uri="{BB962C8B-B14F-4D97-AF65-F5344CB8AC3E}">
        <p14:creationId xmlns:p14="http://schemas.microsoft.com/office/powerpoint/2010/main" val="3837316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664" y="1150374"/>
            <a:ext cx="8229600" cy="742752"/>
          </a:xfrm>
        </p:spPr>
        <p:txBody>
          <a:bodyPr/>
          <a:lstStyle/>
          <a:p>
            <a:pPr algn="l"/>
            <a:r>
              <a:rPr lang="en-US" sz="3600" b="1" dirty="0" smtClean="0">
                <a:latin typeface="Garamond" panose="02020404030301010803" pitchFamily="18" charset="0"/>
              </a:rPr>
              <a:t>Scoping Tool: Dissemination Plan</a:t>
            </a:r>
            <a:endParaRPr lang="en-US" sz="3600" b="1" dirty="0">
              <a:latin typeface="Garamond" panose="02020404030301010803" pitchFamily="18" charset="0"/>
            </a:endParaRPr>
          </a:p>
        </p:txBody>
      </p:sp>
      <p:sp>
        <p:nvSpPr>
          <p:cNvPr id="4" name="Date Placeholder 3"/>
          <p:cNvSpPr>
            <a:spLocks noGrp="1"/>
          </p:cNvSpPr>
          <p:nvPr>
            <p:ph type="dt" sz="half" idx="10"/>
          </p:nvPr>
        </p:nvSpPr>
        <p:spPr/>
        <p:txBody>
          <a:bodyPr/>
          <a:lstStyle/>
          <a:p>
            <a:r>
              <a:rPr lang="en-US" smtClean="0"/>
              <a:t>6/16/2015</a:t>
            </a:r>
            <a:endParaRPr lang="en-US"/>
          </a:p>
        </p:txBody>
      </p:sp>
      <p:sp>
        <p:nvSpPr>
          <p:cNvPr id="5" name="Slide Number Placeholder 4"/>
          <p:cNvSpPr>
            <a:spLocks noGrp="1"/>
          </p:cNvSpPr>
          <p:nvPr>
            <p:ph type="sldNum" sz="quarter" idx="12"/>
          </p:nvPr>
        </p:nvSpPr>
        <p:spPr/>
        <p:txBody>
          <a:bodyPr/>
          <a:lstStyle/>
          <a:p>
            <a:pPr algn="r"/>
            <a:fld id="{16A1A3C8-AC63-4A46-916E-0CF7EFAF0FED}" type="slidenum">
              <a:rPr lang="en-US" smtClean="0"/>
              <a:pPr algn="r"/>
              <a:t>19</a:t>
            </a:fld>
            <a:endParaRPr lang="en-US" dirty="0"/>
          </a:p>
        </p:txBody>
      </p:sp>
      <p:pic>
        <p:nvPicPr>
          <p:cNvPr id="6" name="Content Placeholder 5"/>
          <p:cNvPicPr>
            <a:picLocks noGrp="1" noChangeAspect="1"/>
          </p:cNvPicPr>
          <p:nvPr>
            <p:ph idx="1"/>
          </p:nvPr>
        </p:nvPicPr>
        <p:blipFill rotWithShape="1">
          <a:blip r:embed="rId3"/>
          <a:srcRect l="9749" t="4365" r="18466" b="6417"/>
          <a:stretch/>
        </p:blipFill>
        <p:spPr>
          <a:xfrm>
            <a:off x="1806759" y="1861799"/>
            <a:ext cx="5213473" cy="4859676"/>
          </a:xfrm>
          <a:prstGeom prst="rect">
            <a:avLst/>
          </a:prstGeom>
        </p:spPr>
      </p:pic>
      <p:sp>
        <p:nvSpPr>
          <p:cNvPr id="7" name="TextBox 6"/>
          <p:cNvSpPr txBox="1"/>
          <p:nvPr/>
        </p:nvSpPr>
        <p:spPr>
          <a:xfrm>
            <a:off x="7167565" y="2971472"/>
            <a:ext cx="1976435" cy="2640330"/>
          </a:xfrm>
          <a:prstGeom prst="foldedCorner">
            <a:avLst>
              <a:gd name="adj" fmla="val 30856"/>
            </a:avLst>
          </a:prstGeom>
          <a:pattFill prst="wdDnDiag">
            <a:fgClr>
              <a:srgbClr val="FFFF00"/>
            </a:fgClr>
            <a:bgClr>
              <a:schemeClr val="bg1">
                <a:lumMod val="95000"/>
              </a:schemeClr>
            </a:bgClr>
          </a:pattFill>
        </p:spPr>
        <p:txBody>
          <a:bodyPr wrap="square" rtlCol="0" anchor="b">
            <a:spAutoFit/>
          </a:bodyPr>
          <a:lstStyle/>
          <a:p>
            <a:pPr algn="ctr"/>
            <a:r>
              <a:rPr lang="en-US" i="1" u="sng" dirty="0" smtClean="0"/>
              <a:t>Helpful Tips and Tricks: </a:t>
            </a:r>
          </a:p>
          <a:p>
            <a:pPr algn="ctr"/>
            <a:r>
              <a:rPr lang="en-US" i="1" dirty="0" smtClean="0"/>
              <a:t>Outlining a dissemination plan helps keep everyone on the same page.</a:t>
            </a:r>
            <a:endParaRPr lang="en-US" i="1" dirty="0"/>
          </a:p>
        </p:txBody>
      </p:sp>
      <p:sp>
        <p:nvSpPr>
          <p:cNvPr id="3" name="TextBox 2"/>
          <p:cNvSpPr txBox="1"/>
          <p:nvPr/>
        </p:nvSpPr>
        <p:spPr>
          <a:xfrm>
            <a:off x="154379" y="4571246"/>
            <a:ext cx="1652380" cy="1785104"/>
          </a:xfrm>
          <a:prstGeom prst="rect">
            <a:avLst/>
          </a:prstGeom>
          <a:noFill/>
        </p:spPr>
        <p:txBody>
          <a:bodyPr wrap="square" rtlCol="0">
            <a:spAutoFit/>
          </a:bodyPr>
          <a:lstStyle/>
          <a:p>
            <a:r>
              <a:rPr lang="en-US" sz="1100" dirty="0" smtClean="0"/>
              <a:t>Graphic from the EPA-led HIA on proposed code changes to the Sanitation Code in Suffolk County, New York.</a:t>
            </a:r>
          </a:p>
          <a:p>
            <a:r>
              <a:rPr lang="en-US" sz="1100" dirty="0" smtClean="0"/>
              <a:t>TAC= Technical Advisory Committee</a:t>
            </a:r>
          </a:p>
          <a:p>
            <a:r>
              <a:rPr lang="en-US" sz="1100" dirty="0" smtClean="0"/>
              <a:t>CSSC= Community Stakeholder Steering Committee</a:t>
            </a:r>
            <a:endParaRPr lang="en-US" sz="1100" dirty="0"/>
          </a:p>
        </p:txBody>
      </p:sp>
    </p:spTree>
    <p:extLst>
      <p:ext uri="{BB962C8B-B14F-4D97-AF65-F5344CB8AC3E}">
        <p14:creationId xmlns:p14="http://schemas.microsoft.com/office/powerpoint/2010/main" val="191654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03439"/>
            <a:ext cx="8229600" cy="564401"/>
          </a:xfrm>
        </p:spPr>
        <p:txBody>
          <a:bodyPr anchor="b"/>
          <a:lstStyle/>
          <a:p>
            <a:pPr algn="l"/>
            <a:r>
              <a:rPr lang="en-US" sz="3600" b="1" dirty="0" smtClean="0">
                <a:latin typeface="Garamond" panose="02020404030301010803" pitchFamily="18" charset="0"/>
              </a:rPr>
              <a:t>Session Purpose</a:t>
            </a:r>
            <a:endParaRPr lang="en-US" sz="3600" b="1" dirty="0">
              <a:latin typeface="Garamond" panose="02020404030301010803" pitchFamily="18" charset="0"/>
            </a:endParaRPr>
          </a:p>
        </p:txBody>
      </p:sp>
      <p:sp>
        <p:nvSpPr>
          <p:cNvPr id="5" name="Content Placeholder 4"/>
          <p:cNvSpPr>
            <a:spLocks noGrp="1"/>
          </p:cNvSpPr>
          <p:nvPr>
            <p:ph idx="1"/>
          </p:nvPr>
        </p:nvSpPr>
        <p:spPr>
          <a:xfrm>
            <a:off x="457200" y="1767840"/>
            <a:ext cx="8229600" cy="3594836"/>
          </a:xfrm>
        </p:spPr>
        <p:txBody>
          <a:bodyPr/>
          <a:lstStyle/>
          <a:p>
            <a:pPr marL="0" indent="0">
              <a:buNone/>
            </a:pPr>
            <a:r>
              <a:rPr lang="en-US" sz="2400" dirty="0" smtClean="0">
                <a:latin typeface="Garamond" panose="02020404030301010803" pitchFamily="18" charset="0"/>
              </a:rPr>
              <a:t>This presentation is designed for the HIA 101 Track for new and potential HIA practitioners.  The most important step for any study is the planning step.  In HIA, planning occurs in Scoping, which sets the stage for the rest of the Assessment.  Many different processes occur simultaneously.  </a:t>
            </a:r>
          </a:p>
          <a:p>
            <a:pPr marL="0" indent="0">
              <a:buNone/>
            </a:pPr>
            <a:r>
              <a:rPr lang="en-US" sz="2400" b="1" dirty="0" smtClean="0">
                <a:latin typeface="Garamond" panose="02020404030301010803" pitchFamily="18" charset="0"/>
              </a:rPr>
              <a:t>Objectives:</a:t>
            </a:r>
            <a:endParaRPr lang="en-US" sz="2400" dirty="0" smtClean="0">
              <a:latin typeface="Garamond" panose="02020404030301010803" pitchFamily="18" charset="0"/>
            </a:endParaRPr>
          </a:p>
          <a:p>
            <a:pPr marL="457200" indent="-457200">
              <a:buFont typeface="Wingdings" panose="05000000000000000000" pitchFamily="2" charset="2"/>
              <a:buChar char="q"/>
            </a:pPr>
            <a:r>
              <a:rPr lang="en-US" sz="2400" dirty="0">
                <a:latin typeface="Garamond" panose="02020404030301010803" pitchFamily="18" charset="0"/>
              </a:rPr>
              <a:t>Build capacity to develop </a:t>
            </a:r>
            <a:r>
              <a:rPr lang="en-US" sz="2400" dirty="0" smtClean="0">
                <a:latin typeface="Garamond" panose="02020404030301010803" pitchFamily="18" charset="0"/>
              </a:rPr>
              <a:t>and complete the </a:t>
            </a:r>
            <a:r>
              <a:rPr lang="en-US" sz="2400" dirty="0">
                <a:latin typeface="Garamond" panose="02020404030301010803" pitchFamily="18" charset="0"/>
              </a:rPr>
              <a:t>Scoping step.</a:t>
            </a:r>
          </a:p>
          <a:p>
            <a:pPr marL="457200" indent="-457200">
              <a:buFont typeface="Wingdings" panose="05000000000000000000" pitchFamily="2" charset="2"/>
              <a:buChar char="q"/>
            </a:pPr>
            <a:r>
              <a:rPr lang="en-US" sz="2400" dirty="0">
                <a:latin typeface="Garamond" panose="02020404030301010803" pitchFamily="18" charset="0"/>
              </a:rPr>
              <a:t>Expand knowledge of HIA resources available to expedite the Scoping step.</a:t>
            </a:r>
          </a:p>
          <a:p>
            <a:pPr marL="457200" indent="-457200">
              <a:buFont typeface="Wingdings" panose="05000000000000000000" pitchFamily="2" charset="2"/>
              <a:buChar char="q"/>
            </a:pPr>
            <a:r>
              <a:rPr lang="en-US" sz="2400" dirty="0">
                <a:latin typeface="Garamond" panose="02020404030301010803" pitchFamily="18" charset="0"/>
              </a:rPr>
              <a:t>Raise awareness for the level of involvement and resources needed to complete the Scoping step</a:t>
            </a:r>
            <a:r>
              <a:rPr lang="en-US" sz="2400" dirty="0" smtClean="0">
                <a:latin typeface="Garamond" panose="02020404030301010803" pitchFamily="18" charset="0"/>
              </a:rPr>
              <a:t>.</a:t>
            </a:r>
            <a:endParaRPr lang="en-US" sz="2400" dirty="0">
              <a:latin typeface="Garamond" panose="02020404030301010803" pitchFamily="18" charset="0"/>
            </a:endParaRPr>
          </a:p>
        </p:txBody>
      </p:sp>
      <p:sp>
        <p:nvSpPr>
          <p:cNvPr id="2" name="Date Placeholder 1"/>
          <p:cNvSpPr>
            <a:spLocks noGrp="1"/>
          </p:cNvSpPr>
          <p:nvPr>
            <p:ph type="dt" sz="half" idx="10"/>
          </p:nvPr>
        </p:nvSpPr>
        <p:spPr/>
        <p:txBody>
          <a:bodyPr/>
          <a:lstStyle/>
          <a:p>
            <a:r>
              <a:rPr lang="en-US" smtClean="0"/>
              <a:t>6/16/2015</a:t>
            </a:r>
            <a:endParaRPr lang="en-US"/>
          </a:p>
        </p:txBody>
      </p:sp>
      <p:sp>
        <p:nvSpPr>
          <p:cNvPr id="3" name="Slide Number Placeholder 2"/>
          <p:cNvSpPr>
            <a:spLocks noGrp="1"/>
          </p:cNvSpPr>
          <p:nvPr>
            <p:ph type="sldNum" sz="quarter" idx="12"/>
          </p:nvPr>
        </p:nvSpPr>
        <p:spPr/>
        <p:txBody>
          <a:bodyPr/>
          <a:lstStyle/>
          <a:p>
            <a:pPr algn="r"/>
            <a:fld id="{16A1A3C8-AC63-4A46-916E-0CF7EFAF0FED}" type="slidenum">
              <a:rPr lang="en-US" smtClean="0"/>
              <a:pPr algn="r"/>
              <a:t>2</a:t>
            </a:fld>
            <a:endParaRPr lang="en-US"/>
          </a:p>
        </p:txBody>
      </p:sp>
    </p:spTree>
    <p:extLst>
      <p:ext uri="{BB962C8B-B14F-4D97-AF65-F5344CB8AC3E}">
        <p14:creationId xmlns:p14="http://schemas.microsoft.com/office/powerpoint/2010/main" val="1993118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8600" y="6345354"/>
            <a:ext cx="2133600" cy="365125"/>
          </a:xfrm>
        </p:spPr>
        <p:txBody>
          <a:bodyPr/>
          <a:lstStyle/>
          <a:p>
            <a:r>
              <a:rPr lang="en-US" dirty="0" smtClean="0"/>
              <a:t>6/16/2015</a:t>
            </a:r>
            <a:endParaRPr lang="en-US" dirty="0"/>
          </a:p>
        </p:txBody>
      </p:sp>
      <p:sp>
        <p:nvSpPr>
          <p:cNvPr id="3" name="Slide Number Placeholder 2"/>
          <p:cNvSpPr>
            <a:spLocks noGrp="1"/>
          </p:cNvSpPr>
          <p:nvPr>
            <p:ph type="sldNum" sz="quarter" idx="12"/>
          </p:nvPr>
        </p:nvSpPr>
        <p:spPr/>
        <p:txBody>
          <a:bodyPr/>
          <a:lstStyle/>
          <a:p>
            <a:pPr algn="r"/>
            <a:fld id="{16A1A3C8-AC63-4A46-916E-0CF7EFAF0FED}" type="slidenum">
              <a:rPr lang="en-US" smtClean="0"/>
              <a:pPr algn="r"/>
              <a:t>20</a:t>
            </a:fld>
            <a:endParaRPr lang="en-US"/>
          </a:p>
        </p:txBody>
      </p:sp>
      <p:pic>
        <p:nvPicPr>
          <p:cNvPr id="6" name="Picture 5"/>
          <p:cNvPicPr/>
          <p:nvPr/>
        </p:nvPicPr>
        <p:blipFill rotWithShape="1">
          <a:blip r:embed="rId3" cstate="print"/>
          <a:srcRect l="48021" t="26666" r="30095" b="15581"/>
          <a:stretch/>
        </p:blipFill>
        <p:spPr bwMode="auto">
          <a:xfrm>
            <a:off x="4695472" y="2009421"/>
            <a:ext cx="2669823" cy="3898335"/>
          </a:xfrm>
          <a:prstGeom prst="rect">
            <a:avLst/>
          </a:prstGeom>
          <a:noFill/>
          <a:ln w="9525">
            <a:solidFill>
              <a:schemeClr val="accent1"/>
            </a:solidFill>
            <a:miter lim="800000"/>
            <a:headEnd/>
            <a:tailEnd/>
          </a:ln>
        </p:spPr>
      </p:pic>
      <p:sp>
        <p:nvSpPr>
          <p:cNvPr id="7" name="TextBox 6"/>
          <p:cNvSpPr txBox="1"/>
          <p:nvPr/>
        </p:nvSpPr>
        <p:spPr>
          <a:xfrm>
            <a:off x="1295400" y="5867400"/>
            <a:ext cx="3352800" cy="954107"/>
          </a:xfrm>
          <a:prstGeom prst="rect">
            <a:avLst/>
          </a:prstGeom>
          <a:noFill/>
        </p:spPr>
        <p:txBody>
          <a:bodyPr wrap="square" rtlCol="0">
            <a:spAutoFit/>
          </a:bodyPr>
          <a:lstStyle/>
          <a:p>
            <a:pPr>
              <a:buFontTx/>
              <a:buChar char="-"/>
            </a:pPr>
            <a:r>
              <a:rPr lang="en-US" sz="1400" i="1" dirty="0" smtClean="0">
                <a:solidFill>
                  <a:srgbClr val="008000"/>
                </a:solidFill>
                <a:latin typeface="Arial" pitchFamily="34" charset="0"/>
                <a:cs typeface="Arial" pitchFamily="34" charset="0"/>
              </a:rPr>
              <a:t>Available at: </a:t>
            </a:r>
          </a:p>
          <a:p>
            <a:r>
              <a:rPr lang="en-US" sz="1400" dirty="0" smtClean="0">
                <a:latin typeface="Arial" pitchFamily="34" charset="0"/>
                <a:cs typeface="Arial" pitchFamily="34" charset="0"/>
                <a:hlinkClick r:id="rId4"/>
              </a:rPr>
              <a:t>http</a:t>
            </a:r>
            <a:r>
              <a:rPr lang="en-US" sz="1400" dirty="0">
                <a:latin typeface="Arial" pitchFamily="34" charset="0"/>
                <a:cs typeface="Arial" pitchFamily="34" charset="0"/>
                <a:hlinkClick r:id="rId4"/>
              </a:rPr>
              <a:t>://</a:t>
            </a:r>
            <a:r>
              <a:rPr lang="en-US" sz="1400" dirty="0" smtClean="0">
                <a:latin typeface="Arial" pitchFamily="34" charset="0"/>
                <a:cs typeface="Arial" pitchFamily="34" charset="0"/>
                <a:hlinkClick r:id="rId4"/>
              </a:rPr>
              <a:t>hiasociety.org/wp-content/uploads/</a:t>
            </a:r>
            <a:br>
              <a:rPr lang="en-US" sz="1400" dirty="0" smtClean="0">
                <a:latin typeface="Arial" pitchFamily="34" charset="0"/>
                <a:cs typeface="Arial" pitchFamily="34" charset="0"/>
                <a:hlinkClick r:id="rId4"/>
              </a:rPr>
            </a:br>
            <a:r>
              <a:rPr lang="en-US" sz="1400" dirty="0" smtClean="0">
                <a:latin typeface="Arial" pitchFamily="34" charset="0"/>
                <a:cs typeface="Arial" pitchFamily="34" charset="0"/>
                <a:hlinkClick r:id="rId4"/>
              </a:rPr>
              <a:t>2013/11/HIA-Practice-Standards-September-2014.pdf</a:t>
            </a:r>
            <a:endParaRPr lang="en-US" sz="1400" dirty="0" smtClean="0">
              <a:latin typeface="Arial" pitchFamily="34" charset="0"/>
              <a:cs typeface="Arial" pitchFamily="34" charset="0"/>
            </a:endParaRPr>
          </a:p>
        </p:txBody>
      </p:sp>
      <p:sp>
        <p:nvSpPr>
          <p:cNvPr id="8" name="TextBox 7"/>
          <p:cNvSpPr txBox="1"/>
          <p:nvPr/>
        </p:nvSpPr>
        <p:spPr>
          <a:xfrm>
            <a:off x="4775597" y="5907757"/>
            <a:ext cx="2971800" cy="738664"/>
          </a:xfrm>
          <a:prstGeom prst="rect">
            <a:avLst/>
          </a:prstGeom>
          <a:noFill/>
        </p:spPr>
        <p:txBody>
          <a:bodyPr wrap="square" rtlCol="0">
            <a:spAutoFit/>
          </a:bodyPr>
          <a:lstStyle/>
          <a:p>
            <a:pPr>
              <a:buFontTx/>
              <a:buChar char="-"/>
            </a:pPr>
            <a:r>
              <a:rPr lang="en-US" sz="1400" i="1" dirty="0" smtClean="0">
                <a:solidFill>
                  <a:srgbClr val="008000"/>
                </a:solidFill>
                <a:latin typeface="Arial" pitchFamily="34" charset="0"/>
                <a:cs typeface="Arial" pitchFamily="34" charset="0"/>
              </a:rPr>
              <a:t>Available at: </a:t>
            </a:r>
            <a:r>
              <a:rPr lang="en-US" sz="1400" i="1" dirty="0" smtClean="0">
                <a:latin typeface="Arial" pitchFamily="34" charset="0"/>
                <a:cs typeface="Arial" pitchFamily="34" charset="0"/>
                <a:hlinkClick r:id="rId5"/>
              </a:rPr>
              <a:t>http://www.nap.edu/openbook.</a:t>
            </a:r>
            <a:br>
              <a:rPr lang="en-US" sz="1400" i="1" dirty="0" smtClean="0">
                <a:latin typeface="Arial" pitchFamily="34" charset="0"/>
                <a:cs typeface="Arial" pitchFamily="34" charset="0"/>
                <a:hlinkClick r:id="rId5"/>
              </a:rPr>
            </a:br>
            <a:r>
              <a:rPr lang="en-US" sz="1400" i="1" dirty="0" smtClean="0">
                <a:latin typeface="Arial" pitchFamily="34" charset="0"/>
                <a:cs typeface="Arial" pitchFamily="34" charset="0"/>
                <a:hlinkClick r:id="rId5"/>
              </a:rPr>
              <a:t>php?record_id=13229&amp;page=1</a:t>
            </a:r>
            <a:endParaRPr lang="en-US" sz="1400" i="1" dirty="0" smtClean="0">
              <a:latin typeface="Arial" pitchFamily="34" charset="0"/>
              <a:cs typeface="Arial" pitchFamily="34" charset="0"/>
            </a:endParaRPr>
          </a:p>
        </p:txBody>
      </p:sp>
      <p:pic>
        <p:nvPicPr>
          <p:cNvPr id="9" name="Picture 8"/>
          <p:cNvPicPr>
            <a:picLocks/>
          </p:cNvPicPr>
          <p:nvPr/>
        </p:nvPicPr>
        <p:blipFill>
          <a:blip r:embed="rId6"/>
          <a:stretch>
            <a:fillRect/>
          </a:stretch>
        </p:blipFill>
        <p:spPr>
          <a:xfrm>
            <a:off x="982133" y="2009422"/>
            <a:ext cx="3296355" cy="3869027"/>
          </a:xfrm>
          <a:prstGeom prst="rect">
            <a:avLst/>
          </a:prstGeom>
        </p:spPr>
      </p:pic>
      <p:sp>
        <p:nvSpPr>
          <p:cNvPr id="10" name="TextBox 9"/>
          <p:cNvSpPr txBox="1"/>
          <p:nvPr/>
        </p:nvSpPr>
        <p:spPr>
          <a:xfrm>
            <a:off x="7566775" y="3866691"/>
            <a:ext cx="1577225" cy="1676281"/>
          </a:xfrm>
          <a:prstGeom prst="foldedCorner">
            <a:avLst>
              <a:gd name="adj" fmla="val 30856"/>
            </a:avLst>
          </a:prstGeom>
          <a:pattFill prst="wdDnDiag">
            <a:fgClr>
              <a:srgbClr val="FFFF00"/>
            </a:fgClr>
            <a:bgClr>
              <a:schemeClr val="bg1">
                <a:lumMod val="95000"/>
              </a:schemeClr>
            </a:bgClr>
          </a:pattFill>
        </p:spPr>
        <p:txBody>
          <a:bodyPr wrap="square" rtlCol="0" anchor="b">
            <a:spAutoFit/>
          </a:bodyPr>
          <a:lstStyle/>
          <a:p>
            <a:pPr algn="ctr"/>
            <a:r>
              <a:rPr lang="en-US" i="1" u="sng" dirty="0" smtClean="0"/>
              <a:t>Helpful Tips and Tricks: </a:t>
            </a:r>
          </a:p>
          <a:p>
            <a:pPr algn="ctr"/>
            <a:r>
              <a:rPr lang="en-US" i="1" dirty="0" smtClean="0"/>
              <a:t>Utilize an HIA Advisor.</a:t>
            </a:r>
            <a:endParaRPr lang="en-US" i="1" dirty="0"/>
          </a:p>
        </p:txBody>
      </p:sp>
      <p:sp>
        <p:nvSpPr>
          <p:cNvPr id="11" name="Title 10"/>
          <p:cNvSpPr>
            <a:spLocks noGrp="1"/>
          </p:cNvSpPr>
          <p:nvPr>
            <p:ph type="title" idx="4294967295"/>
          </p:nvPr>
        </p:nvSpPr>
        <p:spPr>
          <a:xfrm>
            <a:off x="811160" y="1079953"/>
            <a:ext cx="7780389" cy="818311"/>
          </a:xfrm>
          <a:prstGeom prst="rect">
            <a:avLst/>
          </a:prstGeom>
        </p:spPr>
        <p:txBody>
          <a:bodyPr/>
          <a:lstStyle/>
          <a:p>
            <a:pPr algn="l"/>
            <a:r>
              <a:rPr lang="en-US" sz="3600" b="1" dirty="0" smtClean="0">
                <a:latin typeface="Garamond" panose="02020404030301010803" pitchFamily="18" charset="0"/>
              </a:rPr>
              <a:t>HIA Quality Assurance</a:t>
            </a:r>
            <a:endParaRPr lang="en-US" sz="3600" b="1" dirty="0">
              <a:latin typeface="Garamond" panose="02020404030301010803" pitchFamily="18" charset="0"/>
            </a:endParaRPr>
          </a:p>
        </p:txBody>
      </p:sp>
    </p:spTree>
    <p:extLst>
      <p:ext uri="{BB962C8B-B14F-4D97-AF65-F5344CB8AC3E}">
        <p14:creationId xmlns:p14="http://schemas.microsoft.com/office/powerpoint/2010/main" val="297687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658" y="1048137"/>
            <a:ext cx="7846142" cy="660634"/>
          </a:xfrm>
        </p:spPr>
        <p:txBody>
          <a:bodyPr anchor="b"/>
          <a:lstStyle/>
          <a:p>
            <a:pPr algn="l"/>
            <a:r>
              <a:rPr lang="en-US" sz="3600" b="1" dirty="0" smtClean="0">
                <a:latin typeface="Garamond" panose="02020404030301010803" pitchFamily="18" charset="0"/>
              </a:rPr>
              <a:t>Designing the Process Evaluation</a:t>
            </a:r>
            <a:endParaRPr lang="en-US" sz="3600" b="1" dirty="0">
              <a:latin typeface="Garamond" panose="02020404030301010803" pitchFamily="18" charset="0"/>
            </a:endParaRPr>
          </a:p>
        </p:txBody>
      </p:sp>
      <p:sp>
        <p:nvSpPr>
          <p:cNvPr id="3" name="Content Placeholder 2"/>
          <p:cNvSpPr>
            <a:spLocks noGrp="1"/>
          </p:cNvSpPr>
          <p:nvPr>
            <p:ph idx="1"/>
          </p:nvPr>
        </p:nvSpPr>
        <p:spPr>
          <a:xfrm>
            <a:off x="840658" y="1876302"/>
            <a:ext cx="7846142" cy="4006608"/>
          </a:xfrm>
        </p:spPr>
        <p:txBody>
          <a:bodyPr/>
          <a:lstStyle/>
          <a:p>
            <a:pPr marL="0" indent="0">
              <a:buNone/>
            </a:pPr>
            <a:r>
              <a:rPr lang="en-US" sz="2000" i="1" dirty="0" smtClean="0"/>
              <a:t>A </a:t>
            </a:r>
            <a:r>
              <a:rPr lang="en-US" sz="2000" i="1" dirty="0"/>
              <a:t>process evaluation documents and analyzes the early development and actual implementation of the </a:t>
            </a:r>
            <a:r>
              <a:rPr lang="en-US" sz="2000" i="1" dirty="0" smtClean="0"/>
              <a:t>HIA, </a:t>
            </a:r>
            <a:r>
              <a:rPr lang="en-US" sz="2000" i="1" dirty="0"/>
              <a:t>assessing whether strategies were implemented as planned and whether expected output was actually produced. </a:t>
            </a:r>
            <a:endParaRPr lang="en-US" sz="2000" i="1" dirty="0" smtClean="0"/>
          </a:p>
          <a:p>
            <a:pPr marL="0" indent="0">
              <a:buNone/>
            </a:pPr>
            <a:endParaRPr lang="en-US" sz="1800" b="1" dirty="0"/>
          </a:p>
          <a:p>
            <a:pPr marL="0" indent="0">
              <a:buNone/>
            </a:pPr>
            <a:r>
              <a:rPr lang="en-US" sz="2400" b="1" dirty="0" smtClean="0"/>
              <a:t>Considerations for Process Evaluation:</a:t>
            </a:r>
          </a:p>
          <a:p>
            <a:r>
              <a:rPr lang="en-US" sz="2400" dirty="0" smtClean="0"/>
              <a:t>Did the HIA follow best practices?</a:t>
            </a:r>
          </a:p>
          <a:p>
            <a:r>
              <a:rPr lang="en-US" sz="2400" dirty="0" smtClean="0"/>
              <a:t>Did the HIA adhere to the plan for implementation?</a:t>
            </a:r>
          </a:p>
          <a:p>
            <a:r>
              <a:rPr lang="en-US" sz="2400" dirty="0" smtClean="0"/>
              <a:t>Were the HIA Project </a:t>
            </a:r>
            <a:r>
              <a:rPr lang="en-US" sz="2400" dirty="0"/>
              <a:t>goals achieved</a:t>
            </a:r>
            <a:r>
              <a:rPr lang="en-US" sz="2400" dirty="0" smtClean="0"/>
              <a:t>?</a:t>
            </a:r>
          </a:p>
          <a:p>
            <a:endParaRPr lang="en-US" sz="2400" dirty="0" smtClean="0"/>
          </a:p>
          <a:p>
            <a:endParaRPr lang="en-US" sz="2400" dirty="0"/>
          </a:p>
        </p:txBody>
      </p:sp>
      <p:sp>
        <p:nvSpPr>
          <p:cNvPr id="4" name="Date Placeholder 3"/>
          <p:cNvSpPr>
            <a:spLocks noGrp="1"/>
          </p:cNvSpPr>
          <p:nvPr>
            <p:ph type="dt" sz="half" idx="10"/>
          </p:nvPr>
        </p:nvSpPr>
        <p:spPr/>
        <p:txBody>
          <a:bodyPr/>
          <a:lstStyle/>
          <a:p>
            <a:r>
              <a:rPr lang="en-US" smtClean="0"/>
              <a:t>6/16/2015</a:t>
            </a:r>
            <a:endParaRPr lang="en-US"/>
          </a:p>
        </p:txBody>
      </p:sp>
      <p:sp>
        <p:nvSpPr>
          <p:cNvPr id="6" name="Slide Number Placeholder 5"/>
          <p:cNvSpPr>
            <a:spLocks noGrp="1"/>
          </p:cNvSpPr>
          <p:nvPr>
            <p:ph type="sldNum" sz="quarter" idx="12"/>
          </p:nvPr>
        </p:nvSpPr>
        <p:spPr/>
        <p:txBody>
          <a:bodyPr/>
          <a:lstStyle/>
          <a:p>
            <a:pPr algn="r"/>
            <a:fld id="{16A1A3C8-AC63-4A46-916E-0CF7EFAF0FED}" type="slidenum">
              <a:rPr lang="en-US" smtClean="0"/>
              <a:pPr algn="r"/>
              <a:t>21</a:t>
            </a:fld>
            <a:endParaRPr lang="en-US" dirty="0"/>
          </a:p>
        </p:txBody>
      </p:sp>
      <p:sp>
        <p:nvSpPr>
          <p:cNvPr id="7" name="TextBox 6"/>
          <p:cNvSpPr txBox="1"/>
          <p:nvPr/>
        </p:nvSpPr>
        <p:spPr>
          <a:xfrm>
            <a:off x="2355017" y="5305169"/>
            <a:ext cx="4817423" cy="1490543"/>
          </a:xfrm>
          <a:prstGeom prst="foldedCorner">
            <a:avLst>
              <a:gd name="adj" fmla="val 19727"/>
            </a:avLst>
          </a:prstGeom>
          <a:pattFill prst="wdDnDiag">
            <a:fgClr>
              <a:srgbClr val="FFFF00"/>
            </a:fgClr>
            <a:bgClr>
              <a:schemeClr val="bg1">
                <a:lumMod val="95000"/>
              </a:schemeClr>
            </a:bgClr>
          </a:pattFill>
        </p:spPr>
        <p:txBody>
          <a:bodyPr wrap="square" rtlCol="0" anchor="b">
            <a:spAutoFit/>
          </a:bodyPr>
          <a:lstStyle/>
          <a:p>
            <a:pPr algn="ctr"/>
            <a:r>
              <a:rPr lang="en-US" i="1" u="sng" dirty="0" smtClean="0"/>
              <a:t>Helpful Tips and Tricks: </a:t>
            </a:r>
          </a:p>
          <a:p>
            <a:pPr algn="ctr"/>
            <a:r>
              <a:rPr lang="en-US" i="1" dirty="0" smtClean="0"/>
              <a:t>Process evaluation can be completed as the project progresses, and can help inform mid-course corrections and improvements.</a:t>
            </a:r>
            <a:endParaRPr lang="en-US" i="1" dirty="0"/>
          </a:p>
        </p:txBody>
      </p:sp>
    </p:spTree>
    <p:extLst>
      <p:ext uri="{BB962C8B-B14F-4D97-AF65-F5344CB8AC3E}">
        <p14:creationId xmlns:p14="http://schemas.microsoft.com/office/powerpoint/2010/main" val="385272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a:stretch>
            <a:fillRect/>
          </a:stretch>
        </p:blipFill>
        <p:spPr>
          <a:xfrm>
            <a:off x="676894" y="1771136"/>
            <a:ext cx="7220197" cy="4950339"/>
          </a:xfrm>
          <a:prstGeom prst="rect">
            <a:avLst/>
          </a:prstGeom>
        </p:spPr>
      </p:pic>
      <p:sp>
        <p:nvSpPr>
          <p:cNvPr id="5" name="Title 4"/>
          <p:cNvSpPr>
            <a:spLocks noGrp="1"/>
          </p:cNvSpPr>
          <p:nvPr>
            <p:ph type="title"/>
          </p:nvPr>
        </p:nvSpPr>
        <p:spPr>
          <a:xfrm>
            <a:off x="457200" y="1161928"/>
            <a:ext cx="8229600" cy="609208"/>
          </a:xfrm>
        </p:spPr>
        <p:txBody>
          <a:bodyPr anchor="b"/>
          <a:lstStyle/>
          <a:p>
            <a:pPr algn="l"/>
            <a:r>
              <a:rPr lang="en-US" sz="3600" b="1" dirty="0" smtClean="0">
                <a:latin typeface="Garamond" panose="02020404030301010803" pitchFamily="18" charset="0"/>
              </a:rPr>
              <a:t>Scoping Tool: Logic Model</a:t>
            </a:r>
            <a:endParaRPr lang="en-US" sz="3600" b="1" dirty="0">
              <a:latin typeface="Garamond" panose="02020404030301010803" pitchFamily="18" charset="0"/>
            </a:endParaRPr>
          </a:p>
        </p:txBody>
      </p:sp>
      <p:sp>
        <p:nvSpPr>
          <p:cNvPr id="2" name="Date Placeholder 1"/>
          <p:cNvSpPr>
            <a:spLocks noGrp="1"/>
          </p:cNvSpPr>
          <p:nvPr>
            <p:ph type="dt" sz="half" idx="10"/>
          </p:nvPr>
        </p:nvSpPr>
        <p:spPr/>
        <p:txBody>
          <a:bodyPr/>
          <a:lstStyle/>
          <a:p>
            <a:r>
              <a:rPr lang="en-US" smtClean="0"/>
              <a:t>6/16/2015</a:t>
            </a:r>
            <a:endParaRPr lang="en-US"/>
          </a:p>
        </p:txBody>
      </p:sp>
      <p:sp>
        <p:nvSpPr>
          <p:cNvPr id="3" name="Slide Number Placeholder 2"/>
          <p:cNvSpPr>
            <a:spLocks noGrp="1"/>
          </p:cNvSpPr>
          <p:nvPr>
            <p:ph type="sldNum" sz="quarter" idx="12"/>
          </p:nvPr>
        </p:nvSpPr>
        <p:spPr/>
        <p:txBody>
          <a:bodyPr/>
          <a:lstStyle/>
          <a:p>
            <a:pPr algn="r"/>
            <a:fld id="{16A1A3C8-AC63-4A46-916E-0CF7EFAF0FED}" type="slidenum">
              <a:rPr lang="en-US" smtClean="0"/>
              <a:pPr algn="r"/>
              <a:t>22</a:t>
            </a:fld>
            <a:endParaRPr lang="en-US" dirty="0"/>
          </a:p>
        </p:txBody>
      </p:sp>
      <p:sp>
        <p:nvSpPr>
          <p:cNvPr id="8" name="TextBox 7"/>
          <p:cNvSpPr txBox="1"/>
          <p:nvPr/>
        </p:nvSpPr>
        <p:spPr>
          <a:xfrm>
            <a:off x="7866185" y="5617686"/>
            <a:ext cx="1230923" cy="738664"/>
          </a:xfrm>
          <a:prstGeom prst="rect">
            <a:avLst/>
          </a:prstGeom>
          <a:noFill/>
        </p:spPr>
        <p:txBody>
          <a:bodyPr wrap="square" rtlCol="0">
            <a:spAutoFit/>
          </a:bodyPr>
          <a:lstStyle/>
          <a:p>
            <a:r>
              <a:rPr lang="en-US" sz="1400" dirty="0" smtClean="0"/>
              <a:t>Source: </a:t>
            </a:r>
            <a:r>
              <a:rPr lang="en-US" sz="1400" dirty="0" err="1" smtClean="0"/>
              <a:t>Bourcier</a:t>
            </a:r>
            <a:r>
              <a:rPr lang="en-US" sz="1400" dirty="0" smtClean="0"/>
              <a:t> et al (2015) </a:t>
            </a:r>
            <a:endParaRPr lang="en-US" sz="1400" dirty="0"/>
          </a:p>
        </p:txBody>
      </p:sp>
    </p:spTree>
    <p:extLst>
      <p:ext uri="{BB962C8B-B14F-4D97-AF65-F5344CB8AC3E}">
        <p14:creationId xmlns:p14="http://schemas.microsoft.com/office/powerpoint/2010/main" val="3967764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 related to Study Design</a:t>
            </a:r>
            <a:endParaRPr lang="en-US" dirty="0"/>
          </a:p>
        </p:txBody>
      </p:sp>
      <p:sp>
        <p:nvSpPr>
          <p:cNvPr id="3" name="Text Placeholder 2"/>
          <p:cNvSpPr>
            <a:spLocks noGrp="1"/>
          </p:cNvSpPr>
          <p:nvPr>
            <p:ph type="body" idx="1"/>
          </p:nvPr>
        </p:nvSpPr>
        <p:spPr/>
        <p:txBody>
          <a:bodyPr/>
          <a:lstStyle/>
          <a:p>
            <a:r>
              <a:rPr lang="en-US" dirty="0" smtClean="0"/>
              <a:t>Lauren Adkins, CSS-Dynamac</a:t>
            </a:r>
            <a:endParaRPr lang="en-US" dirty="0"/>
          </a:p>
        </p:txBody>
      </p:sp>
      <p:sp>
        <p:nvSpPr>
          <p:cNvPr id="4" name="Date Placeholder 3"/>
          <p:cNvSpPr>
            <a:spLocks noGrp="1"/>
          </p:cNvSpPr>
          <p:nvPr>
            <p:ph type="dt" sz="half" idx="10"/>
          </p:nvPr>
        </p:nvSpPr>
        <p:spPr/>
        <p:txBody>
          <a:bodyPr/>
          <a:lstStyle/>
          <a:p>
            <a:r>
              <a:rPr lang="en-US" smtClean="0"/>
              <a:t>6/16/2015</a:t>
            </a:r>
            <a:endParaRPr lang="en-US"/>
          </a:p>
        </p:txBody>
      </p:sp>
      <p:sp>
        <p:nvSpPr>
          <p:cNvPr id="5" name="Slide Number Placeholder 4"/>
          <p:cNvSpPr>
            <a:spLocks noGrp="1"/>
          </p:cNvSpPr>
          <p:nvPr>
            <p:ph type="sldNum" sz="quarter" idx="12"/>
          </p:nvPr>
        </p:nvSpPr>
        <p:spPr/>
        <p:txBody>
          <a:bodyPr/>
          <a:lstStyle/>
          <a:p>
            <a:pPr algn="r"/>
            <a:fld id="{16A1A3C8-AC63-4A46-916E-0CF7EFAF0FED}" type="slidenum">
              <a:rPr lang="en-US" smtClean="0"/>
              <a:pPr algn="r"/>
              <a:t>23</a:t>
            </a:fld>
            <a:endParaRPr lang="en-US" dirty="0"/>
          </a:p>
        </p:txBody>
      </p:sp>
    </p:spTree>
    <p:extLst>
      <p:ext uri="{BB962C8B-B14F-4D97-AF65-F5344CB8AC3E}">
        <p14:creationId xmlns:p14="http://schemas.microsoft.com/office/powerpoint/2010/main" val="1124256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rel.jpg"/>
          <p:cNvPicPr/>
          <p:nvPr/>
        </p:nvPicPr>
        <p:blipFill rotWithShape="1">
          <a:blip r:embed="rId3" cstate="print"/>
          <a:srcRect b="73538"/>
          <a:stretch/>
        </p:blipFill>
        <p:spPr>
          <a:xfrm>
            <a:off x="457200" y="1891346"/>
            <a:ext cx="8558338" cy="1572768"/>
          </a:xfrm>
          <a:prstGeom prst="rect">
            <a:avLst/>
          </a:prstGeom>
        </p:spPr>
      </p:pic>
      <p:sp>
        <p:nvSpPr>
          <p:cNvPr id="4" name="Rectangle 3"/>
          <p:cNvSpPr/>
          <p:nvPr/>
        </p:nvSpPr>
        <p:spPr>
          <a:xfrm>
            <a:off x="603260" y="4931359"/>
            <a:ext cx="8241834" cy="261610"/>
          </a:xfrm>
          <a:prstGeom prst="rect">
            <a:avLst/>
          </a:prstGeom>
        </p:spPr>
        <p:txBody>
          <a:bodyPr wrap="square">
            <a:spAutoFit/>
          </a:bodyPr>
          <a:lstStyle/>
          <a:p>
            <a:r>
              <a:rPr lang="en-US" sz="1100" dirty="0">
                <a:latin typeface="Arial" pitchFamily="34" charset="0"/>
                <a:cs typeface="Arial" pitchFamily="34" charset="0"/>
              </a:rPr>
              <a:t>- Figure </a:t>
            </a:r>
            <a:r>
              <a:rPr lang="en-US" sz="1100" dirty="0" smtClean="0">
                <a:latin typeface="Arial" pitchFamily="34" charset="0"/>
                <a:cs typeface="Arial" pitchFamily="34" charset="0"/>
              </a:rPr>
              <a:t>adapted from</a:t>
            </a:r>
            <a:r>
              <a:rPr lang="en-US" sz="1100" dirty="0">
                <a:latin typeface="Arial" pitchFamily="34" charset="0"/>
                <a:cs typeface="Arial" pitchFamily="34" charset="0"/>
              </a:rPr>
              <a:t>: Harris, Harris-Roxas, Harris, and Kemp. 2007. </a:t>
            </a:r>
            <a:r>
              <a:rPr lang="en-US" sz="1100" i="1" dirty="0">
                <a:latin typeface="Arial" pitchFamily="34" charset="0"/>
                <a:cs typeface="Arial" pitchFamily="34" charset="0"/>
              </a:rPr>
              <a:t>Health Impact Assessment: A Practical Guide</a:t>
            </a:r>
            <a:r>
              <a:rPr lang="en-US" sz="1100" i="1" dirty="0" smtClean="0">
                <a:latin typeface="Arial" pitchFamily="34" charset="0"/>
                <a:cs typeface="Arial" pitchFamily="34" charset="0"/>
              </a:rPr>
              <a:t>.</a:t>
            </a:r>
            <a:endParaRPr lang="en-US" sz="1100" i="1" dirty="0">
              <a:latin typeface="Arial" pitchFamily="34" charset="0"/>
              <a:cs typeface="Arial" pitchFamily="34" charset="0"/>
            </a:endParaRPr>
          </a:p>
        </p:txBody>
      </p:sp>
      <p:sp>
        <p:nvSpPr>
          <p:cNvPr id="5" name="Date Placeholder 4"/>
          <p:cNvSpPr>
            <a:spLocks noGrp="1"/>
          </p:cNvSpPr>
          <p:nvPr>
            <p:ph type="dt" sz="half" idx="10"/>
          </p:nvPr>
        </p:nvSpPr>
        <p:spPr/>
        <p:txBody>
          <a:bodyPr/>
          <a:lstStyle/>
          <a:p>
            <a:r>
              <a:rPr lang="en-US" dirty="0" smtClean="0"/>
              <a:t>6/16/2015</a:t>
            </a:r>
            <a:endParaRPr lang="en-US" dirty="0"/>
          </a:p>
        </p:txBody>
      </p:sp>
      <p:sp>
        <p:nvSpPr>
          <p:cNvPr id="6" name="Slide Number Placeholder 5"/>
          <p:cNvSpPr>
            <a:spLocks noGrp="1"/>
          </p:cNvSpPr>
          <p:nvPr>
            <p:ph type="sldNum" sz="quarter" idx="12"/>
          </p:nvPr>
        </p:nvSpPr>
        <p:spPr/>
        <p:txBody>
          <a:bodyPr/>
          <a:lstStyle/>
          <a:p>
            <a:pPr algn="r"/>
            <a:fld id="{16A1A3C8-AC63-4A46-916E-0CF7EFAF0FED}" type="slidenum">
              <a:rPr lang="en-US" smtClean="0"/>
              <a:pPr algn="r"/>
              <a:t>24</a:t>
            </a:fld>
            <a:endParaRPr lang="en-US" dirty="0"/>
          </a:p>
        </p:txBody>
      </p:sp>
      <p:sp>
        <p:nvSpPr>
          <p:cNvPr id="7" name="Title 6"/>
          <p:cNvSpPr>
            <a:spLocks noGrp="1"/>
          </p:cNvSpPr>
          <p:nvPr>
            <p:ph type="title" idx="4294967295"/>
          </p:nvPr>
        </p:nvSpPr>
        <p:spPr>
          <a:xfrm>
            <a:off x="264975" y="1117398"/>
            <a:ext cx="4050993" cy="1547896"/>
          </a:xfrm>
          <a:prstGeom prst="rect">
            <a:avLst/>
          </a:prstGeom>
        </p:spPr>
        <p:txBody>
          <a:bodyPr/>
          <a:lstStyle/>
          <a:p>
            <a:r>
              <a:rPr lang="en-US" sz="3600" b="1" dirty="0" smtClean="0">
                <a:latin typeface="Garamond" panose="02020404030301010803" pitchFamily="18" charset="0"/>
              </a:rPr>
              <a:t>Types of HIA</a:t>
            </a:r>
            <a:endParaRPr lang="en-US" sz="3600" b="1" dirty="0">
              <a:latin typeface="Garamond" panose="02020404030301010803" pitchFamily="18" charset="0"/>
            </a:endParaRPr>
          </a:p>
        </p:txBody>
      </p:sp>
      <p:pic>
        <p:nvPicPr>
          <p:cNvPr id="8" name="Picture 7" descr="Corel.jpg"/>
          <p:cNvPicPr/>
          <p:nvPr/>
        </p:nvPicPr>
        <p:blipFill rotWithShape="1">
          <a:blip r:embed="rId3" cstate="print"/>
          <a:srcRect t="36307" b="48346"/>
          <a:stretch/>
        </p:blipFill>
        <p:spPr>
          <a:xfrm>
            <a:off x="457200" y="3433607"/>
            <a:ext cx="8558338" cy="912161"/>
          </a:xfrm>
          <a:prstGeom prst="rect">
            <a:avLst/>
          </a:prstGeom>
        </p:spPr>
      </p:pic>
      <p:pic>
        <p:nvPicPr>
          <p:cNvPr id="9" name="Picture 8" descr="Corel.jpg"/>
          <p:cNvPicPr/>
          <p:nvPr/>
        </p:nvPicPr>
        <p:blipFill rotWithShape="1">
          <a:blip r:embed="rId3" cstate="print"/>
          <a:srcRect t="90256"/>
          <a:stretch/>
        </p:blipFill>
        <p:spPr>
          <a:xfrm>
            <a:off x="457200" y="4344437"/>
            <a:ext cx="8558338" cy="579120"/>
          </a:xfrm>
          <a:prstGeom prst="rect">
            <a:avLst/>
          </a:prstGeom>
        </p:spPr>
      </p:pic>
    </p:spTree>
    <p:extLst>
      <p:ext uri="{BB962C8B-B14F-4D97-AF65-F5344CB8AC3E}">
        <p14:creationId xmlns:p14="http://schemas.microsoft.com/office/powerpoint/2010/main" val="9123047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8132"/>
            <a:ext cx="8229600" cy="571995"/>
          </a:xfrm>
        </p:spPr>
        <p:txBody>
          <a:bodyPr/>
          <a:lstStyle/>
          <a:p>
            <a:pPr algn="l"/>
            <a:r>
              <a:rPr lang="en-US" sz="3600" b="1" dirty="0" smtClean="0">
                <a:latin typeface="Garamond" panose="02020404030301010803" pitchFamily="18" charset="0"/>
              </a:rPr>
              <a:t>In a nutshell, HIAs:</a:t>
            </a:r>
            <a:endParaRPr lang="en-US" sz="3600" b="1" dirty="0">
              <a:latin typeface="Garamond" panose="02020404030301010803" pitchFamily="18" charset="0"/>
            </a:endParaRPr>
          </a:p>
        </p:txBody>
      </p:sp>
      <p:sp>
        <p:nvSpPr>
          <p:cNvPr id="3" name="Date Placeholder 2"/>
          <p:cNvSpPr>
            <a:spLocks noGrp="1"/>
          </p:cNvSpPr>
          <p:nvPr>
            <p:ph type="dt" sz="half" idx="10"/>
          </p:nvPr>
        </p:nvSpPr>
        <p:spPr/>
        <p:txBody>
          <a:bodyPr/>
          <a:lstStyle/>
          <a:p>
            <a:r>
              <a:rPr lang="en-US" smtClean="0"/>
              <a:t>6/16/2015</a:t>
            </a:r>
            <a:endParaRPr lang="en-US"/>
          </a:p>
        </p:txBody>
      </p:sp>
      <p:sp>
        <p:nvSpPr>
          <p:cNvPr id="4" name="Slide Number Placeholder 3"/>
          <p:cNvSpPr>
            <a:spLocks noGrp="1"/>
          </p:cNvSpPr>
          <p:nvPr>
            <p:ph type="sldNum" sz="quarter" idx="12"/>
          </p:nvPr>
        </p:nvSpPr>
        <p:spPr/>
        <p:txBody>
          <a:bodyPr/>
          <a:lstStyle/>
          <a:p>
            <a:fld id="{16A1A3C8-AC63-4A46-916E-0CF7EFAF0FED}" type="slidenum">
              <a:rPr lang="en-US" smtClean="0"/>
              <a:t>25</a:t>
            </a:fld>
            <a:endParaRPr lang="en-US"/>
          </a:p>
        </p:txBody>
      </p:sp>
      <p:sp>
        <p:nvSpPr>
          <p:cNvPr id="5" name="Rectangle 4"/>
          <p:cNvSpPr/>
          <p:nvPr/>
        </p:nvSpPr>
        <p:spPr>
          <a:xfrm>
            <a:off x="838200" y="1828800"/>
            <a:ext cx="7543800" cy="400110"/>
          </a:xfrm>
          <a:prstGeom prst="rect">
            <a:avLst/>
          </a:prstGeom>
        </p:spPr>
        <p:txBody>
          <a:bodyPr wrap="square">
            <a:spAutoFit/>
          </a:bodyPr>
          <a:lstStyle/>
          <a:p>
            <a:pPr marL="233363" indent="-233363"/>
            <a:endParaRPr lang="en-US" sz="2000" dirty="0" smtClean="0">
              <a:latin typeface="Arial" pitchFamily="34" charset="0"/>
              <a:cs typeface="Arial" pitchFamily="34" charset="0"/>
            </a:endParaRPr>
          </a:p>
        </p:txBody>
      </p:sp>
      <p:sp>
        <p:nvSpPr>
          <p:cNvPr id="12" name="Text Box 14"/>
          <p:cNvSpPr txBox="1">
            <a:spLocks noChangeArrowheads="1"/>
          </p:cNvSpPr>
          <p:nvPr/>
        </p:nvSpPr>
        <p:spPr bwMode="auto">
          <a:xfrm>
            <a:off x="100266" y="1633614"/>
            <a:ext cx="3581085" cy="707886"/>
          </a:xfrm>
          <a:prstGeom prst="rect">
            <a:avLst/>
          </a:prstGeom>
          <a:noFill/>
          <a:ln w="0">
            <a:solidFill>
              <a:srgbClr val="00FFFF">
                <a:alpha val="0"/>
              </a:srgbClr>
            </a:solidFill>
            <a:miter lim="800000"/>
            <a:headEnd/>
            <a:tailEnd/>
          </a:ln>
        </p:spPr>
        <p:txBody>
          <a:bodyPr wrap="square" anchor="b">
            <a:prstTxWarp prst="textNoShape">
              <a:avLst/>
            </a:prstTxWarp>
            <a:spAutoFit/>
          </a:bodyPr>
          <a:lstStyle/>
          <a:p>
            <a:pPr eaLnBrk="0" hangingPunct="0"/>
            <a:r>
              <a:rPr lang="en-US" sz="2000" i="1" dirty="0" smtClean="0"/>
              <a:t>Evaluate a proposed policy, plan, program, or project</a:t>
            </a:r>
            <a:endParaRPr lang="en-US" sz="2000" i="1" dirty="0"/>
          </a:p>
        </p:txBody>
      </p:sp>
      <p:sp>
        <p:nvSpPr>
          <p:cNvPr id="13" name="Text Box 15"/>
          <p:cNvSpPr txBox="1">
            <a:spLocks noChangeArrowheads="1"/>
          </p:cNvSpPr>
          <p:nvPr/>
        </p:nvSpPr>
        <p:spPr bwMode="auto">
          <a:xfrm>
            <a:off x="3120231" y="1894522"/>
            <a:ext cx="2903538" cy="400110"/>
          </a:xfrm>
          <a:prstGeom prst="rect">
            <a:avLst/>
          </a:prstGeom>
          <a:noFill/>
          <a:ln w="0">
            <a:solidFill>
              <a:srgbClr val="00FFFF">
                <a:alpha val="0"/>
              </a:srgbClr>
            </a:solidFill>
            <a:miter lim="800000"/>
            <a:headEnd/>
            <a:tailEnd/>
          </a:ln>
        </p:spPr>
        <p:txBody>
          <a:bodyPr wrap="square">
            <a:prstTxWarp prst="textNoShape">
              <a:avLst/>
            </a:prstTxWarp>
            <a:spAutoFit/>
          </a:bodyPr>
          <a:lstStyle/>
          <a:p>
            <a:pPr algn="ctr" eaLnBrk="0" hangingPunct="0">
              <a:spcBef>
                <a:spcPct val="50000"/>
              </a:spcBef>
            </a:pPr>
            <a:r>
              <a:rPr lang="en-US" sz="2000" i="1" dirty="0" smtClean="0"/>
              <a:t>affect</a:t>
            </a:r>
            <a:endParaRPr lang="en-US" dirty="0"/>
          </a:p>
        </p:txBody>
      </p:sp>
      <p:sp>
        <p:nvSpPr>
          <p:cNvPr id="14" name="Text Box 16"/>
          <p:cNvSpPr txBox="1">
            <a:spLocks noChangeArrowheads="1"/>
          </p:cNvSpPr>
          <p:nvPr/>
        </p:nvSpPr>
        <p:spPr bwMode="auto">
          <a:xfrm>
            <a:off x="6745286" y="5421195"/>
            <a:ext cx="1941513" cy="707886"/>
          </a:xfrm>
          <a:prstGeom prst="rect">
            <a:avLst/>
          </a:prstGeom>
          <a:noFill/>
          <a:ln w="0">
            <a:solidFill>
              <a:srgbClr val="00FFFF">
                <a:alpha val="0"/>
              </a:srgbClr>
            </a:solidFill>
            <a:miter lim="800000"/>
            <a:headEnd/>
            <a:tailEnd/>
          </a:ln>
        </p:spPr>
        <p:txBody>
          <a:bodyPr wrap="square" anchor="b">
            <a:prstTxWarp prst="textNoShape">
              <a:avLst/>
            </a:prstTxWarp>
            <a:spAutoFit/>
          </a:bodyPr>
          <a:lstStyle/>
          <a:p>
            <a:pPr algn="r" eaLnBrk="0" hangingPunct="0">
              <a:spcBef>
                <a:spcPct val="50000"/>
              </a:spcBef>
            </a:pPr>
            <a:r>
              <a:rPr lang="en-US" sz="2000" i="1" dirty="0"/>
              <a:t> lead to</a:t>
            </a:r>
            <a:r>
              <a:rPr lang="en-US" dirty="0"/>
              <a:t> </a:t>
            </a:r>
            <a:r>
              <a:rPr lang="en-US" b="1" dirty="0"/>
              <a:t/>
            </a:r>
            <a:br>
              <a:rPr lang="en-US" b="1" dirty="0"/>
            </a:br>
            <a:r>
              <a:rPr lang="en-US" sz="2000" i="1" dirty="0"/>
              <a:t>health </a:t>
            </a:r>
            <a:r>
              <a:rPr lang="en-US" sz="2000" i="1" dirty="0" smtClean="0"/>
              <a:t>outcomes</a:t>
            </a:r>
            <a:endParaRPr lang="en-US" sz="2000" b="1" i="1" dirty="0"/>
          </a:p>
        </p:txBody>
      </p:sp>
      <p:cxnSp>
        <p:nvCxnSpPr>
          <p:cNvPr id="15" name="AutoShape 24"/>
          <p:cNvCxnSpPr>
            <a:cxnSpLocks noChangeShapeType="1"/>
            <a:stCxn id="12" idx="2"/>
            <a:endCxn id="27" idx="1"/>
          </p:cNvCxnSpPr>
          <p:nvPr/>
        </p:nvCxnSpPr>
        <p:spPr bwMode="auto">
          <a:xfrm rot="16200000" flipH="1">
            <a:off x="1457360" y="2774948"/>
            <a:ext cx="1458111" cy="591213"/>
          </a:xfrm>
          <a:prstGeom prst="curvedConnector2">
            <a:avLst/>
          </a:prstGeom>
          <a:noFill/>
          <a:ln w="38100">
            <a:solidFill>
              <a:srgbClr val="008000"/>
            </a:solidFill>
            <a:round/>
            <a:headEnd/>
            <a:tailEnd type="triangle" w="med" len="med"/>
          </a:ln>
        </p:spPr>
      </p:cxnSp>
      <p:pic>
        <p:nvPicPr>
          <p:cNvPr id="17" name="Picture 15" descr="rainbow.png"/>
          <p:cNvPicPr>
            <a:picLocks noChangeAspect="1"/>
          </p:cNvPicPr>
          <p:nvPr/>
        </p:nvPicPr>
        <p:blipFill>
          <a:blip r:embed="rId3" cstate="print"/>
          <a:srcRect/>
          <a:stretch>
            <a:fillRect/>
          </a:stretch>
        </p:blipFill>
        <p:spPr bwMode="auto">
          <a:xfrm>
            <a:off x="2590800" y="2590800"/>
            <a:ext cx="4154487" cy="2387600"/>
          </a:xfrm>
          <a:prstGeom prst="rect">
            <a:avLst/>
          </a:prstGeom>
          <a:noFill/>
          <a:ln w="9525">
            <a:noFill/>
            <a:miter lim="800000"/>
            <a:headEnd/>
            <a:tailEnd/>
          </a:ln>
        </p:spPr>
      </p:pic>
      <p:sp>
        <p:nvSpPr>
          <p:cNvPr id="20" name="Text Box 16"/>
          <p:cNvSpPr txBox="1">
            <a:spLocks noChangeArrowheads="1"/>
          </p:cNvSpPr>
          <p:nvPr/>
        </p:nvSpPr>
        <p:spPr bwMode="auto">
          <a:xfrm>
            <a:off x="1524000" y="5764537"/>
            <a:ext cx="4000500" cy="400110"/>
          </a:xfrm>
          <a:prstGeom prst="rect">
            <a:avLst/>
          </a:prstGeom>
          <a:noFill/>
          <a:ln w="0">
            <a:solidFill>
              <a:srgbClr val="00FFFF">
                <a:alpha val="0"/>
              </a:srgbClr>
            </a:solidFill>
            <a:miter lim="800000"/>
            <a:headEnd/>
            <a:tailEnd/>
          </a:ln>
        </p:spPr>
        <p:txBody>
          <a:bodyPr anchor="b">
            <a:prstTxWarp prst="textNoShape">
              <a:avLst/>
            </a:prstTxWarp>
            <a:spAutoFit/>
          </a:bodyPr>
          <a:lstStyle/>
          <a:p>
            <a:pPr eaLnBrk="0" hangingPunct="0">
              <a:spcBef>
                <a:spcPct val="50000"/>
              </a:spcBef>
            </a:pPr>
            <a:r>
              <a:rPr lang="en-US" sz="2000" i="1" dirty="0"/>
              <a:t>p</a:t>
            </a:r>
            <a:r>
              <a:rPr lang="en-US" sz="2000" i="1" dirty="0" smtClean="0"/>
              <a:t>rovide recommendations</a:t>
            </a:r>
            <a:endParaRPr lang="en-US" sz="2000" b="1" i="1" dirty="0"/>
          </a:p>
        </p:txBody>
      </p:sp>
      <p:sp>
        <p:nvSpPr>
          <p:cNvPr id="27" name="Left Bracket 26"/>
          <p:cNvSpPr/>
          <p:nvPr/>
        </p:nvSpPr>
        <p:spPr>
          <a:xfrm>
            <a:off x="2482022" y="2287001"/>
            <a:ext cx="707136" cy="3025219"/>
          </a:xfrm>
          <a:prstGeom prst="leftBracket">
            <a:avLst/>
          </a:prstGeom>
          <a:ln w="3810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ight Bracket 28"/>
          <p:cNvSpPr/>
          <p:nvPr/>
        </p:nvSpPr>
        <p:spPr>
          <a:xfrm>
            <a:off x="6209123" y="2294632"/>
            <a:ext cx="633984" cy="3017588"/>
          </a:xfrm>
          <a:prstGeom prst="rightBracket">
            <a:avLst/>
          </a:prstGeom>
          <a:ln w="3810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8" name="Elbow Connector 37"/>
          <p:cNvCxnSpPr>
            <a:stCxn id="14" idx="1"/>
            <a:endCxn id="12" idx="2"/>
          </p:cNvCxnSpPr>
          <p:nvPr/>
        </p:nvCxnSpPr>
        <p:spPr>
          <a:xfrm rot="10800000">
            <a:off x="1890810" y="2341500"/>
            <a:ext cx="4854477" cy="3433638"/>
          </a:xfrm>
          <a:prstGeom prst="bentConnector2">
            <a:avLst/>
          </a:prstGeom>
          <a:ln w="38100">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urved Connector 45"/>
          <p:cNvCxnSpPr>
            <a:stCxn id="29" idx="2"/>
            <a:endCxn id="14" idx="0"/>
          </p:cNvCxnSpPr>
          <p:nvPr/>
        </p:nvCxnSpPr>
        <p:spPr>
          <a:xfrm rot="10800000" flipH="1" flipV="1">
            <a:off x="6843107" y="3803425"/>
            <a:ext cx="872936" cy="1617769"/>
          </a:xfrm>
          <a:prstGeom prst="curvedConnector4">
            <a:avLst>
              <a:gd name="adj1" fmla="val 100329"/>
              <a:gd name="adj2" fmla="val 96632"/>
            </a:avLst>
          </a:prstGeom>
          <a:ln w="38100">
            <a:solidFill>
              <a:srgbClr val="008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0635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990600"/>
            <a:ext cx="7082642" cy="723275"/>
          </a:xfrm>
          <a:prstGeom prst="rect">
            <a:avLst/>
          </a:prstGeom>
          <a:noFill/>
        </p:spPr>
        <p:txBody>
          <a:bodyPr wrap="square" tIns="182880" rtlCol="0">
            <a:spAutoFit/>
          </a:bodyPr>
          <a:lstStyle/>
          <a:p>
            <a:pPr fontAlgn="base">
              <a:spcAft>
                <a:spcPct val="0"/>
              </a:spcAft>
              <a:defRPr/>
            </a:pPr>
            <a:r>
              <a:rPr lang="en-US" sz="3200" b="1" kern="0" dirty="0" smtClean="0">
                <a:latin typeface="Garamond" panose="02020404030301010803" pitchFamily="18" charset="0"/>
                <a:cs typeface="Arial" pitchFamily="34" charset="0"/>
              </a:rPr>
              <a:t>Pathways of Impact</a:t>
            </a:r>
            <a:endParaRPr lang="en-US" sz="2000" b="1" dirty="0">
              <a:latin typeface="Garamond" panose="02020404030301010803" pitchFamily="18" charset="0"/>
            </a:endParaRPr>
          </a:p>
        </p:txBody>
      </p:sp>
      <p:sp>
        <p:nvSpPr>
          <p:cNvPr id="4" name="Rectangle 3"/>
          <p:cNvSpPr/>
          <p:nvPr/>
        </p:nvSpPr>
        <p:spPr>
          <a:xfrm>
            <a:off x="838200" y="1828800"/>
            <a:ext cx="6441374" cy="3693319"/>
          </a:xfrm>
          <a:prstGeom prst="rect">
            <a:avLst/>
          </a:prstGeom>
        </p:spPr>
        <p:txBody>
          <a:bodyPr wrap="square">
            <a:spAutoFit/>
          </a:bodyPr>
          <a:lstStyle/>
          <a:p>
            <a:pPr marL="342900" indent="-342900">
              <a:lnSpc>
                <a:spcPct val="130000"/>
              </a:lnSpc>
              <a:buFont typeface="Arial" panose="020B0604020202020204" pitchFamily="34" charset="0"/>
              <a:buChar char="•"/>
            </a:pPr>
            <a:r>
              <a:rPr lang="en-US" sz="2000" dirty="0" smtClean="0">
                <a:latin typeface="Arial" pitchFamily="34" charset="0"/>
                <a:cs typeface="Arial" pitchFamily="34" charset="0"/>
              </a:rPr>
              <a:t>Identify the pathways through which the proposed project, plan, policy, or program is expected to affect health.</a:t>
            </a:r>
          </a:p>
          <a:p>
            <a:pPr marL="342900" indent="-342900">
              <a:lnSpc>
                <a:spcPct val="130000"/>
              </a:lnSpc>
              <a:buFont typeface="Arial" panose="020B0604020202020204" pitchFamily="34" charset="0"/>
              <a:buChar char="•"/>
            </a:pPr>
            <a:r>
              <a:rPr lang="en-US" sz="2000" dirty="0" smtClean="0">
                <a:latin typeface="Arial" pitchFamily="34" charset="0"/>
                <a:cs typeface="Arial" pitchFamily="34" charset="0"/>
              </a:rPr>
              <a:t>HIAs examine two sets of linkages for each identified pathway:</a:t>
            </a:r>
          </a:p>
          <a:p>
            <a:pPr marL="682625" indent="-450850">
              <a:lnSpc>
                <a:spcPct val="130000"/>
              </a:lnSpc>
              <a:buFont typeface="Arial" panose="020B0604020202020204" pitchFamily="34" charset="0"/>
              <a:buChar char="―"/>
            </a:pPr>
            <a:r>
              <a:rPr lang="en-US" sz="2000" dirty="0" smtClean="0">
                <a:latin typeface="Arial" pitchFamily="34" charset="0"/>
                <a:cs typeface="Arial" pitchFamily="34" charset="0"/>
              </a:rPr>
              <a:t>How the proposed decision will affect determinants of health, and</a:t>
            </a:r>
          </a:p>
          <a:p>
            <a:pPr marL="682625" indent="-450850">
              <a:lnSpc>
                <a:spcPct val="130000"/>
              </a:lnSpc>
              <a:buFont typeface="Arial" panose="020B0604020202020204" pitchFamily="34" charset="0"/>
              <a:buChar char="―"/>
            </a:pPr>
            <a:r>
              <a:rPr lang="en-US" sz="2000" dirty="0" smtClean="0">
                <a:latin typeface="Arial" pitchFamily="34" charset="0"/>
                <a:cs typeface="Arial" pitchFamily="34" charset="0"/>
              </a:rPr>
              <a:t>How changes in those determinants will affect health outcomes.</a:t>
            </a: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lgn="r"/>
            <a:fld id="{1712AB1B-5E0A-44E8-BE1A-60227D2C2CF4}" type="slidenum">
              <a:rPr lang="en-US" sz="1400" smtClean="0">
                <a:latin typeface="Arial" pitchFamily="34" charset="0"/>
                <a:cs typeface="Arial" pitchFamily="34" charset="0"/>
              </a:rPr>
              <a:pPr algn="r"/>
              <a:t>26</a:t>
            </a:fld>
            <a:endParaRPr lang="en-US" sz="1400" dirty="0">
              <a:latin typeface="Arial" pitchFamily="34" charset="0"/>
              <a:cs typeface="Arial" pitchFamily="34" charset="0"/>
            </a:endParaRPr>
          </a:p>
        </p:txBody>
      </p:sp>
      <p:sp>
        <p:nvSpPr>
          <p:cNvPr id="7" name="Oval 6"/>
          <p:cNvSpPr/>
          <p:nvPr/>
        </p:nvSpPr>
        <p:spPr>
          <a:xfrm>
            <a:off x="457200" y="5638800"/>
            <a:ext cx="1828800" cy="8382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Proposed Decision</a:t>
            </a:r>
            <a:endParaRPr lang="en-US" b="1" dirty="0">
              <a:latin typeface="Arial" pitchFamily="34" charset="0"/>
              <a:cs typeface="Arial" pitchFamily="34" charset="0"/>
            </a:endParaRPr>
          </a:p>
        </p:txBody>
      </p:sp>
      <p:sp>
        <p:nvSpPr>
          <p:cNvPr id="8" name="Right Arrow 7"/>
          <p:cNvSpPr/>
          <p:nvPr/>
        </p:nvSpPr>
        <p:spPr>
          <a:xfrm>
            <a:off x="2362200" y="5791200"/>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276600" y="5638800"/>
            <a:ext cx="2438400" cy="8382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Determinants of Health </a:t>
            </a:r>
            <a:endParaRPr lang="en-US" b="1" dirty="0">
              <a:latin typeface="Arial" pitchFamily="34" charset="0"/>
              <a:cs typeface="Arial" pitchFamily="34" charset="0"/>
            </a:endParaRPr>
          </a:p>
        </p:txBody>
      </p:sp>
      <p:sp>
        <p:nvSpPr>
          <p:cNvPr id="10" name="Right Arrow 9"/>
          <p:cNvSpPr/>
          <p:nvPr/>
        </p:nvSpPr>
        <p:spPr>
          <a:xfrm>
            <a:off x="5791200" y="5791200"/>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705600" y="5638800"/>
            <a:ext cx="2057400" cy="8382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Health </a:t>
            </a:r>
          </a:p>
          <a:p>
            <a:pPr algn="ctr"/>
            <a:r>
              <a:rPr lang="en-US" b="1" dirty="0" smtClean="0">
                <a:latin typeface="Arial" pitchFamily="34" charset="0"/>
                <a:cs typeface="Arial" pitchFamily="34" charset="0"/>
              </a:rPr>
              <a:t>Outcomes</a:t>
            </a:r>
            <a:endParaRPr lang="en-US" b="1" dirty="0">
              <a:latin typeface="Arial" pitchFamily="34" charset="0"/>
              <a:cs typeface="Arial" pitchFamily="34" charset="0"/>
            </a:endParaRPr>
          </a:p>
        </p:txBody>
      </p:sp>
      <p:sp>
        <p:nvSpPr>
          <p:cNvPr id="12" name="Date Placeholder 4"/>
          <p:cNvSpPr txBox="1">
            <a:spLocks/>
          </p:cNvSpPr>
          <p:nvPr/>
        </p:nvSpPr>
        <p:spPr>
          <a:xfrm>
            <a:off x="282039" y="6477000"/>
            <a:ext cx="2133600" cy="365125"/>
          </a:xfrm>
          <a:prstGeom prst="rect">
            <a:avLst/>
          </a:prstGeo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6/16/2015</a:t>
            </a:r>
            <a:endParaRPr lang="en-US" dirty="0"/>
          </a:p>
        </p:txBody>
      </p:sp>
      <p:sp>
        <p:nvSpPr>
          <p:cNvPr id="13" name="TextBox 12"/>
          <p:cNvSpPr txBox="1"/>
          <p:nvPr/>
        </p:nvSpPr>
        <p:spPr>
          <a:xfrm>
            <a:off x="6886699" y="3274119"/>
            <a:ext cx="1876301" cy="1298377"/>
          </a:xfrm>
          <a:prstGeom prst="ellipse">
            <a:avLst/>
          </a:prstGeom>
          <a:solidFill>
            <a:schemeClr val="accent2">
              <a:lumMod val="40000"/>
              <a:lumOff val="60000"/>
            </a:schemeClr>
          </a:solidFill>
        </p:spPr>
        <p:txBody>
          <a:bodyPr wrap="square" rtlCol="0">
            <a:spAutoFit/>
          </a:bodyPr>
          <a:lstStyle/>
          <a:p>
            <a:pPr algn="ctr"/>
            <a:r>
              <a:rPr lang="en-US" dirty="0" smtClean="0"/>
              <a:t>Question for the audience</a:t>
            </a:r>
            <a:endParaRPr lang="en-US" dirty="0"/>
          </a:p>
        </p:txBody>
      </p:sp>
    </p:spTree>
    <p:extLst>
      <p:ext uri="{BB962C8B-B14F-4D97-AF65-F5344CB8AC3E}">
        <p14:creationId xmlns:p14="http://schemas.microsoft.com/office/powerpoint/2010/main" val="451074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6729"/>
            <a:ext cx="8229600" cy="1143000"/>
          </a:xfrm>
        </p:spPr>
        <p:txBody>
          <a:bodyPr anchor="b"/>
          <a:lstStyle/>
          <a:p>
            <a:pPr algn="l"/>
            <a:r>
              <a:rPr lang="en-US" sz="3600" b="1" dirty="0" smtClean="0">
                <a:latin typeface="Garamond" panose="02020404030301010803" pitchFamily="18" charset="0"/>
              </a:rPr>
              <a:t>Scoping Tool: Pathway Diagrams  and Logic Framework</a:t>
            </a:r>
            <a:endParaRPr lang="en-US" sz="3600" b="1" dirty="0">
              <a:latin typeface="Garamond" panose="02020404030301010803" pitchFamily="18" charset="0"/>
            </a:endParaRPr>
          </a:p>
        </p:txBody>
      </p:sp>
      <p:sp>
        <p:nvSpPr>
          <p:cNvPr id="4" name="Date Placeholder 3"/>
          <p:cNvSpPr>
            <a:spLocks noGrp="1"/>
          </p:cNvSpPr>
          <p:nvPr>
            <p:ph type="dt" sz="half" idx="10"/>
          </p:nvPr>
        </p:nvSpPr>
        <p:spPr/>
        <p:txBody>
          <a:bodyPr/>
          <a:lstStyle/>
          <a:p>
            <a:r>
              <a:rPr lang="en-US" smtClean="0"/>
              <a:t>6/16/2015</a:t>
            </a:r>
            <a:endParaRPr lang="en-US"/>
          </a:p>
        </p:txBody>
      </p:sp>
      <p:sp>
        <p:nvSpPr>
          <p:cNvPr id="6" name="Slide Number Placeholder 5"/>
          <p:cNvSpPr>
            <a:spLocks noGrp="1"/>
          </p:cNvSpPr>
          <p:nvPr>
            <p:ph type="sldNum" sz="quarter" idx="12"/>
          </p:nvPr>
        </p:nvSpPr>
        <p:spPr/>
        <p:txBody>
          <a:bodyPr/>
          <a:lstStyle/>
          <a:p>
            <a:pPr algn="r"/>
            <a:fld id="{16A1A3C8-AC63-4A46-916E-0CF7EFAF0FED}" type="slidenum">
              <a:rPr lang="en-US" smtClean="0"/>
              <a:pPr algn="r"/>
              <a:t>27</a:t>
            </a:fld>
            <a:endParaRPr lang="en-US" dirty="0"/>
          </a:p>
        </p:txBody>
      </p:sp>
      <p:sp>
        <p:nvSpPr>
          <p:cNvPr id="11" name="TextBox 10"/>
          <p:cNvSpPr txBox="1"/>
          <p:nvPr/>
        </p:nvSpPr>
        <p:spPr>
          <a:xfrm>
            <a:off x="93785" y="5064369"/>
            <a:ext cx="1113691" cy="375139"/>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3"/>
          <a:stretch>
            <a:fillRect/>
          </a:stretch>
        </p:blipFill>
        <p:spPr>
          <a:xfrm>
            <a:off x="904087" y="2276471"/>
            <a:ext cx="7524438" cy="4376057"/>
          </a:xfrm>
          <a:prstGeom prst="rect">
            <a:avLst/>
          </a:prstGeom>
        </p:spPr>
      </p:pic>
      <p:pic>
        <p:nvPicPr>
          <p:cNvPr id="10" name="Content Placeholder 6"/>
          <p:cNvPicPr>
            <a:picLocks noChangeAspect="1"/>
          </p:cNvPicPr>
          <p:nvPr/>
        </p:nvPicPr>
        <p:blipFill rotWithShape="1">
          <a:blip r:embed="rId4"/>
          <a:srcRect t="2721"/>
          <a:stretch/>
        </p:blipFill>
        <p:spPr>
          <a:xfrm>
            <a:off x="1207476" y="2276471"/>
            <a:ext cx="7221049" cy="4513950"/>
          </a:xfrm>
          <a:prstGeom prst="rect">
            <a:avLst/>
          </a:prstGeom>
        </p:spPr>
      </p:pic>
    </p:spTree>
    <p:extLst>
      <p:ext uri="{BB962C8B-B14F-4D97-AF65-F5344CB8AC3E}">
        <p14:creationId xmlns:p14="http://schemas.microsoft.com/office/powerpoint/2010/main" val="97476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0"/>
                                        </p:tgtEl>
                                        <p:attrNameLst>
                                          <p:attrName>ppt_w</p:attrName>
                                        </p:attrNameLst>
                                      </p:cBhvr>
                                      <p:tavLst>
                                        <p:tav tm="0">
                                          <p:val>
                                            <p:strVal val="ppt_w"/>
                                          </p:val>
                                        </p:tav>
                                        <p:tav tm="100000">
                                          <p:val>
                                            <p:fltVal val="0"/>
                                          </p:val>
                                        </p:tav>
                                      </p:tavLst>
                                    </p:anim>
                                    <p:anim calcmode="lin" valueType="num">
                                      <p:cBhvr>
                                        <p:cTn id="7" dur="500"/>
                                        <p:tgtEl>
                                          <p:spTgt spid="10"/>
                                        </p:tgtEl>
                                        <p:attrNameLst>
                                          <p:attrName>ppt_h</p:attrName>
                                        </p:attrNameLst>
                                      </p:cBhvr>
                                      <p:tavLst>
                                        <p:tav tm="0">
                                          <p:val>
                                            <p:strVal val="ppt_h"/>
                                          </p:val>
                                        </p:tav>
                                        <p:tav tm="100000">
                                          <p:val>
                                            <p:fltVal val="0"/>
                                          </p:val>
                                        </p:tav>
                                      </p:tavLst>
                                    </p:anim>
                                    <p:animEffect transition="out" filter="fade">
                                      <p:cBhvr>
                                        <p:cTn id="8" dur="500"/>
                                        <p:tgtEl>
                                          <p:spTgt spid="10"/>
                                        </p:tgtEl>
                                      </p:cBhvr>
                                    </p:animEffect>
                                    <p:set>
                                      <p:cBhvr>
                                        <p:cTn id="9" dur="1" fill="hold">
                                          <p:stCondLst>
                                            <p:cond delay="499"/>
                                          </p:stCondLst>
                                        </p:cTn>
                                        <p:tgtEl>
                                          <p:spTgt spid="1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1273"/>
            <a:ext cx="8229600" cy="648911"/>
          </a:xfrm>
        </p:spPr>
        <p:txBody>
          <a:bodyPr anchor="b"/>
          <a:lstStyle/>
          <a:p>
            <a:pPr algn="l"/>
            <a:r>
              <a:rPr lang="en-US" sz="3600" b="1" dirty="0" smtClean="0">
                <a:latin typeface="Garamond" panose="02020404030301010803" pitchFamily="18" charset="0"/>
              </a:rPr>
              <a:t>Identifying the Focus of Your Study </a:t>
            </a:r>
            <a:endParaRPr lang="en-US" sz="3600" b="1" dirty="0">
              <a:latin typeface="Garamond" panose="02020404030301010803" pitchFamily="18" charset="0"/>
            </a:endParaRPr>
          </a:p>
        </p:txBody>
      </p:sp>
      <p:sp>
        <p:nvSpPr>
          <p:cNvPr id="3" name="Content Placeholder 2"/>
          <p:cNvSpPr>
            <a:spLocks noGrp="1"/>
          </p:cNvSpPr>
          <p:nvPr>
            <p:ph idx="1"/>
          </p:nvPr>
        </p:nvSpPr>
        <p:spPr>
          <a:xfrm>
            <a:off x="457200" y="2255414"/>
            <a:ext cx="4812632" cy="3615705"/>
          </a:xfrm>
        </p:spPr>
        <p:txBody>
          <a:bodyPr/>
          <a:lstStyle/>
          <a:p>
            <a:r>
              <a:rPr lang="en-US" sz="2400" dirty="0" smtClean="0"/>
              <a:t>Start comprehensive. </a:t>
            </a:r>
          </a:p>
          <a:p>
            <a:pPr lvl="1"/>
            <a:r>
              <a:rPr lang="en-US" sz="2000" dirty="0" smtClean="0"/>
              <a:t>Ask “what are all of the potential impacts?”</a:t>
            </a:r>
          </a:p>
          <a:p>
            <a:r>
              <a:rPr lang="en-US" sz="2400" dirty="0" smtClean="0"/>
              <a:t>Establish priorities.</a:t>
            </a:r>
          </a:p>
          <a:p>
            <a:pPr lvl="1"/>
            <a:r>
              <a:rPr lang="en-US" sz="2000" dirty="0" smtClean="0"/>
              <a:t>Identify the main concerns/interests.</a:t>
            </a:r>
          </a:p>
          <a:p>
            <a:pPr lvl="1"/>
            <a:r>
              <a:rPr lang="en-US" sz="2000" dirty="0" smtClean="0"/>
              <a:t>Solicit and utilize stakeholder input.</a:t>
            </a:r>
          </a:p>
          <a:p>
            <a:r>
              <a:rPr lang="en-US" sz="2400" dirty="0" smtClean="0"/>
              <a:t>Select the health impacts to be appraised. </a:t>
            </a:r>
          </a:p>
          <a:p>
            <a:pPr lvl="1"/>
            <a:r>
              <a:rPr lang="en-US" sz="2000" dirty="0" smtClean="0"/>
              <a:t>Ask “what can be accomplished with the resources available?”</a:t>
            </a:r>
            <a:endParaRPr lang="en-US" sz="2400" dirty="0"/>
          </a:p>
        </p:txBody>
      </p:sp>
      <p:sp>
        <p:nvSpPr>
          <p:cNvPr id="4" name="Date Placeholder 3"/>
          <p:cNvSpPr>
            <a:spLocks noGrp="1"/>
          </p:cNvSpPr>
          <p:nvPr>
            <p:ph type="dt" sz="half" idx="10"/>
          </p:nvPr>
        </p:nvSpPr>
        <p:spPr/>
        <p:txBody>
          <a:bodyPr/>
          <a:lstStyle/>
          <a:p>
            <a:r>
              <a:rPr lang="en-US" smtClean="0"/>
              <a:t>6/16/2015</a:t>
            </a:r>
            <a:endParaRPr lang="en-US"/>
          </a:p>
        </p:txBody>
      </p:sp>
      <p:sp>
        <p:nvSpPr>
          <p:cNvPr id="6" name="Slide Number Placeholder 5"/>
          <p:cNvSpPr>
            <a:spLocks noGrp="1"/>
          </p:cNvSpPr>
          <p:nvPr>
            <p:ph type="sldNum" sz="quarter" idx="12"/>
          </p:nvPr>
        </p:nvSpPr>
        <p:spPr/>
        <p:txBody>
          <a:bodyPr/>
          <a:lstStyle/>
          <a:p>
            <a:pPr algn="r"/>
            <a:fld id="{16A1A3C8-AC63-4A46-916E-0CF7EFAF0FED}" type="slidenum">
              <a:rPr lang="en-US" smtClean="0"/>
              <a:pPr algn="r"/>
              <a:t>28</a:t>
            </a:fld>
            <a:endParaRPr lang="en-US" dirty="0"/>
          </a:p>
        </p:txBody>
      </p:sp>
      <p:pic>
        <p:nvPicPr>
          <p:cNvPr id="7" name="Picture 6"/>
          <p:cNvPicPr>
            <a:picLocks noChangeAspect="1"/>
          </p:cNvPicPr>
          <p:nvPr/>
        </p:nvPicPr>
        <p:blipFill>
          <a:blip r:embed="rId3"/>
          <a:stretch>
            <a:fillRect/>
          </a:stretch>
        </p:blipFill>
        <p:spPr>
          <a:xfrm>
            <a:off x="5538056" y="1985208"/>
            <a:ext cx="3008536" cy="2987477"/>
          </a:xfrm>
          <a:prstGeom prst="rect">
            <a:avLst/>
          </a:prstGeom>
        </p:spPr>
      </p:pic>
      <p:sp>
        <p:nvSpPr>
          <p:cNvPr id="8" name="TextBox 7"/>
          <p:cNvSpPr txBox="1"/>
          <p:nvPr/>
        </p:nvSpPr>
        <p:spPr>
          <a:xfrm>
            <a:off x="5282024" y="4778069"/>
            <a:ext cx="3656454" cy="1420892"/>
          </a:xfrm>
          <a:prstGeom prst="foldedCorner">
            <a:avLst>
              <a:gd name="adj" fmla="val 15905"/>
            </a:avLst>
          </a:prstGeom>
          <a:pattFill prst="wdDnDiag">
            <a:fgClr>
              <a:srgbClr val="FFFF00"/>
            </a:fgClr>
            <a:bgClr>
              <a:schemeClr val="bg1">
                <a:lumMod val="95000"/>
              </a:schemeClr>
            </a:bgClr>
          </a:pattFill>
        </p:spPr>
        <p:txBody>
          <a:bodyPr wrap="square" rtlCol="0" anchor="b">
            <a:spAutoFit/>
          </a:bodyPr>
          <a:lstStyle/>
          <a:p>
            <a:pPr algn="ctr"/>
            <a:r>
              <a:rPr lang="en-US" i="1" u="sng" dirty="0" smtClean="0"/>
              <a:t>Helpful Tips and Tricks: </a:t>
            </a:r>
          </a:p>
          <a:p>
            <a:pPr algn="ctr"/>
            <a:r>
              <a:rPr lang="en-US" i="1" dirty="0" smtClean="0"/>
              <a:t>Make sure the scope of impacts is achievable with the funding, personnel, and timing available.</a:t>
            </a:r>
            <a:endParaRPr lang="en-US" i="1" dirty="0"/>
          </a:p>
        </p:txBody>
      </p:sp>
    </p:spTree>
    <p:extLst>
      <p:ext uri="{BB962C8B-B14F-4D97-AF65-F5344CB8AC3E}">
        <p14:creationId xmlns:p14="http://schemas.microsoft.com/office/powerpoint/2010/main" val="231148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141" y="838119"/>
            <a:ext cx="8229600" cy="919335"/>
          </a:xfrm>
        </p:spPr>
        <p:txBody>
          <a:bodyPr anchor="b"/>
          <a:lstStyle/>
          <a:p>
            <a:pPr algn="l"/>
            <a:r>
              <a:rPr lang="en-US" sz="3600" b="1" dirty="0" smtClean="0">
                <a:latin typeface="Garamond" panose="02020404030301010803" pitchFamily="18" charset="0"/>
              </a:rPr>
              <a:t>Developing Research Questions (RQs)</a:t>
            </a:r>
            <a:endParaRPr lang="en-US" sz="3600" b="1" dirty="0">
              <a:latin typeface="Garamond" panose="02020404030301010803" pitchFamily="18" charset="0"/>
            </a:endParaRPr>
          </a:p>
        </p:txBody>
      </p:sp>
      <p:sp>
        <p:nvSpPr>
          <p:cNvPr id="5" name="TextBox 4"/>
          <p:cNvSpPr txBox="1"/>
          <p:nvPr/>
        </p:nvSpPr>
        <p:spPr>
          <a:xfrm>
            <a:off x="234176" y="2510458"/>
            <a:ext cx="4259765" cy="3983695"/>
          </a:xfrm>
          <a:prstGeom prst="rect">
            <a:avLst/>
          </a:prstGeom>
          <a:noFill/>
        </p:spPr>
        <p:txBody>
          <a:bodyPr wrap="square" rtlCol="0">
            <a:spAutoFit/>
          </a:bodyPr>
          <a:lstStyle/>
          <a:p>
            <a:endParaRPr lang="en-US" dirty="0"/>
          </a:p>
        </p:txBody>
      </p:sp>
      <p:sp>
        <p:nvSpPr>
          <p:cNvPr id="4" name="Date Placeholder 3"/>
          <p:cNvSpPr>
            <a:spLocks noGrp="1"/>
          </p:cNvSpPr>
          <p:nvPr>
            <p:ph type="dt" sz="half" idx="10"/>
          </p:nvPr>
        </p:nvSpPr>
        <p:spPr/>
        <p:txBody>
          <a:bodyPr/>
          <a:lstStyle/>
          <a:p>
            <a:r>
              <a:rPr lang="en-US" smtClean="0"/>
              <a:t>6/16/2015</a:t>
            </a:r>
            <a:endParaRPr lang="en-US"/>
          </a:p>
        </p:txBody>
      </p:sp>
      <p:sp>
        <p:nvSpPr>
          <p:cNvPr id="6" name="Slide Number Placeholder 5"/>
          <p:cNvSpPr>
            <a:spLocks noGrp="1"/>
          </p:cNvSpPr>
          <p:nvPr>
            <p:ph type="sldNum" sz="quarter" idx="12"/>
          </p:nvPr>
        </p:nvSpPr>
        <p:spPr/>
        <p:txBody>
          <a:bodyPr/>
          <a:lstStyle/>
          <a:p>
            <a:pPr algn="r"/>
            <a:fld id="{16A1A3C8-AC63-4A46-916E-0CF7EFAF0FED}" type="slidenum">
              <a:rPr lang="en-US" smtClean="0"/>
              <a:pPr algn="r"/>
              <a:t>29</a:t>
            </a:fld>
            <a:endParaRPr lang="en-US"/>
          </a:p>
        </p:txBody>
      </p:sp>
      <p:sp>
        <p:nvSpPr>
          <p:cNvPr id="8" name="Content Placeholder 7"/>
          <p:cNvSpPr>
            <a:spLocks noGrp="1"/>
          </p:cNvSpPr>
          <p:nvPr>
            <p:ph idx="1"/>
          </p:nvPr>
        </p:nvSpPr>
        <p:spPr>
          <a:xfrm>
            <a:off x="457200" y="1923784"/>
            <a:ext cx="8229600" cy="3615705"/>
          </a:xfrm>
        </p:spPr>
        <p:txBody>
          <a:bodyPr/>
          <a:lstStyle/>
          <a:p>
            <a:r>
              <a:rPr lang="en-US" sz="2800" dirty="0"/>
              <a:t>Guidelines: RQs should be </a:t>
            </a:r>
            <a:r>
              <a:rPr lang="en-US" sz="2800" b="1" i="1" dirty="0"/>
              <a:t>clear</a:t>
            </a:r>
            <a:r>
              <a:rPr lang="en-US" sz="2800" dirty="0"/>
              <a:t> and </a:t>
            </a:r>
            <a:r>
              <a:rPr lang="en-US" sz="2800" b="1" i="1" dirty="0"/>
              <a:t>focused</a:t>
            </a:r>
            <a:r>
              <a:rPr lang="en-US" sz="2800" dirty="0"/>
              <a:t>.</a:t>
            </a:r>
          </a:p>
          <a:p>
            <a:pPr lvl="1"/>
            <a:r>
              <a:rPr lang="en-US" sz="2400" dirty="0"/>
              <a:t>Define segments of the analysis (baseline vs. impact).</a:t>
            </a:r>
          </a:p>
          <a:p>
            <a:pPr lvl="1"/>
            <a:r>
              <a:rPr lang="en-US" sz="2400" dirty="0"/>
              <a:t>Leave room for analysis.</a:t>
            </a:r>
          </a:p>
          <a:p>
            <a:pPr lvl="1"/>
            <a:r>
              <a:rPr lang="en-US" sz="2400" dirty="0"/>
              <a:t>Ask open-ended questions: how, what, why, etc.</a:t>
            </a:r>
          </a:p>
          <a:p>
            <a:pPr lvl="1"/>
            <a:r>
              <a:rPr lang="en-US" sz="2400" dirty="0"/>
              <a:t>Use research questions that can be repeated. </a:t>
            </a:r>
          </a:p>
          <a:p>
            <a:r>
              <a:rPr lang="en-US" sz="2800" dirty="0" smtClean="0"/>
              <a:t>RQs can be quantitative or qualitative.</a:t>
            </a:r>
          </a:p>
        </p:txBody>
      </p:sp>
      <p:sp>
        <p:nvSpPr>
          <p:cNvPr id="7" name="TextBox 6"/>
          <p:cNvSpPr txBox="1"/>
          <p:nvPr/>
        </p:nvSpPr>
        <p:spPr>
          <a:xfrm>
            <a:off x="3555790" y="4904626"/>
            <a:ext cx="1876301" cy="1298377"/>
          </a:xfrm>
          <a:prstGeom prst="ellipse">
            <a:avLst/>
          </a:prstGeom>
          <a:solidFill>
            <a:schemeClr val="accent2">
              <a:lumMod val="40000"/>
              <a:lumOff val="60000"/>
            </a:schemeClr>
          </a:solidFill>
        </p:spPr>
        <p:txBody>
          <a:bodyPr wrap="square" rtlCol="0">
            <a:spAutoFit/>
          </a:bodyPr>
          <a:lstStyle/>
          <a:p>
            <a:pPr algn="ctr"/>
            <a:r>
              <a:rPr lang="en-US" dirty="0" smtClean="0"/>
              <a:t>Question for the audience</a:t>
            </a:r>
            <a:endParaRPr lang="en-US" dirty="0"/>
          </a:p>
        </p:txBody>
      </p:sp>
    </p:spTree>
    <p:extLst>
      <p:ext uri="{BB962C8B-B14F-4D97-AF65-F5344CB8AC3E}">
        <p14:creationId xmlns:p14="http://schemas.microsoft.com/office/powerpoint/2010/main" val="451176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Overview</a:t>
            </a:r>
            <a:endParaRPr lang="en-US" dirty="0"/>
          </a:p>
        </p:txBody>
      </p:sp>
      <p:sp>
        <p:nvSpPr>
          <p:cNvPr id="3" name="Text Placeholder 2"/>
          <p:cNvSpPr>
            <a:spLocks noGrp="1"/>
          </p:cNvSpPr>
          <p:nvPr>
            <p:ph type="body" idx="1"/>
          </p:nvPr>
        </p:nvSpPr>
        <p:spPr/>
        <p:txBody>
          <a:bodyPr/>
          <a:lstStyle/>
          <a:p>
            <a:r>
              <a:rPr lang="en-US" dirty="0" smtClean="0"/>
              <a:t>Proctor Creek’s Boone Boulevard Green Street Project Health Impact Assessment (Atlanta, Georgia)</a:t>
            </a:r>
            <a:endParaRPr lang="en-US" dirty="0"/>
          </a:p>
        </p:txBody>
      </p:sp>
      <p:sp>
        <p:nvSpPr>
          <p:cNvPr id="4" name="Date Placeholder 3"/>
          <p:cNvSpPr>
            <a:spLocks noGrp="1"/>
          </p:cNvSpPr>
          <p:nvPr>
            <p:ph type="dt" sz="half" idx="10"/>
          </p:nvPr>
        </p:nvSpPr>
        <p:spPr/>
        <p:txBody>
          <a:bodyPr/>
          <a:lstStyle/>
          <a:p>
            <a:r>
              <a:rPr lang="en-US" smtClean="0"/>
              <a:t>6/16/2015</a:t>
            </a:r>
            <a:endParaRPr lang="en-US"/>
          </a:p>
        </p:txBody>
      </p:sp>
      <p:sp>
        <p:nvSpPr>
          <p:cNvPr id="5" name="Slide Number Placeholder 4"/>
          <p:cNvSpPr>
            <a:spLocks noGrp="1"/>
          </p:cNvSpPr>
          <p:nvPr>
            <p:ph type="sldNum" sz="quarter" idx="12"/>
          </p:nvPr>
        </p:nvSpPr>
        <p:spPr/>
        <p:txBody>
          <a:bodyPr/>
          <a:lstStyle/>
          <a:p>
            <a:pPr algn="r"/>
            <a:fld id="{16A1A3C8-AC63-4A46-916E-0CF7EFAF0FED}" type="slidenum">
              <a:rPr lang="en-US" smtClean="0"/>
              <a:pPr algn="r"/>
              <a:t>3</a:t>
            </a:fld>
            <a:endParaRPr lang="en-US" dirty="0"/>
          </a:p>
        </p:txBody>
      </p:sp>
    </p:spTree>
    <p:extLst>
      <p:ext uri="{BB962C8B-B14F-4D97-AF65-F5344CB8AC3E}">
        <p14:creationId xmlns:p14="http://schemas.microsoft.com/office/powerpoint/2010/main" val="725902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3284"/>
            <a:ext cx="8229600" cy="676338"/>
          </a:xfrm>
        </p:spPr>
        <p:txBody>
          <a:bodyPr/>
          <a:lstStyle/>
          <a:p>
            <a:pPr algn="l"/>
            <a:r>
              <a:rPr lang="en-US" sz="3600" b="1" dirty="0" smtClean="0">
                <a:latin typeface="Garamond" panose="02020404030301010803" pitchFamily="18" charset="0"/>
              </a:rPr>
              <a:t>Identifying Indicators </a:t>
            </a:r>
            <a:endParaRPr lang="en-US" sz="3600" b="1" dirty="0">
              <a:latin typeface="Garamond" panose="02020404030301010803" pitchFamily="18" charset="0"/>
            </a:endParaRPr>
          </a:p>
        </p:txBody>
      </p:sp>
      <p:sp>
        <p:nvSpPr>
          <p:cNvPr id="4" name="Date Placeholder 3"/>
          <p:cNvSpPr>
            <a:spLocks noGrp="1"/>
          </p:cNvSpPr>
          <p:nvPr>
            <p:ph type="dt" sz="half" idx="10"/>
          </p:nvPr>
        </p:nvSpPr>
        <p:spPr/>
        <p:txBody>
          <a:bodyPr/>
          <a:lstStyle/>
          <a:p>
            <a:r>
              <a:rPr lang="en-US" smtClean="0"/>
              <a:t>6/16/2015</a:t>
            </a:r>
            <a:endParaRPr lang="en-US"/>
          </a:p>
        </p:txBody>
      </p:sp>
      <p:sp>
        <p:nvSpPr>
          <p:cNvPr id="5" name="Slide Number Placeholder 4"/>
          <p:cNvSpPr>
            <a:spLocks noGrp="1"/>
          </p:cNvSpPr>
          <p:nvPr>
            <p:ph type="sldNum" sz="quarter" idx="12"/>
          </p:nvPr>
        </p:nvSpPr>
        <p:spPr/>
        <p:txBody>
          <a:bodyPr/>
          <a:lstStyle/>
          <a:p>
            <a:pPr algn="r"/>
            <a:fld id="{16A1A3C8-AC63-4A46-916E-0CF7EFAF0FED}" type="slidenum">
              <a:rPr lang="en-US" smtClean="0"/>
              <a:pPr algn="r"/>
              <a:t>30</a:t>
            </a:fld>
            <a:endParaRPr lang="en-US" dirty="0"/>
          </a:p>
        </p:txBody>
      </p:sp>
      <p:sp>
        <p:nvSpPr>
          <p:cNvPr id="11" name="Content Placeholder 10"/>
          <p:cNvSpPr>
            <a:spLocks noGrp="1"/>
          </p:cNvSpPr>
          <p:nvPr>
            <p:ph idx="1"/>
          </p:nvPr>
        </p:nvSpPr>
        <p:spPr>
          <a:xfrm>
            <a:off x="457200" y="1923803"/>
            <a:ext cx="8229600" cy="4248080"/>
          </a:xfrm>
        </p:spPr>
        <p:txBody>
          <a:bodyPr/>
          <a:lstStyle/>
          <a:p>
            <a:r>
              <a:rPr lang="en-US" sz="2400" dirty="0" smtClean="0"/>
              <a:t>Selection depends on the research question</a:t>
            </a:r>
          </a:p>
          <a:p>
            <a:r>
              <a:rPr lang="en-US" sz="2400" dirty="0" smtClean="0"/>
              <a:t>HIAs predict changes </a:t>
            </a:r>
            <a:r>
              <a:rPr lang="en-US" sz="2400" dirty="0"/>
              <a:t>in </a:t>
            </a:r>
            <a:r>
              <a:rPr lang="en-US" sz="2400" dirty="0" smtClean="0"/>
              <a:t>a health determinant, health behavior, and/or health outcome </a:t>
            </a:r>
            <a:endParaRPr lang="en-US" sz="2400" dirty="0"/>
          </a:p>
          <a:p>
            <a:pPr lvl="1"/>
            <a:r>
              <a:rPr lang="en-US" sz="2000" dirty="0" smtClean="0"/>
              <a:t>Identify indicator </a:t>
            </a:r>
            <a:r>
              <a:rPr lang="en-US" sz="2000" dirty="0"/>
              <a:t>(</a:t>
            </a:r>
            <a:r>
              <a:rPr lang="en-US" sz="2000" dirty="0" smtClean="0"/>
              <a:t>proxy or metric)</a:t>
            </a:r>
            <a:endParaRPr lang="en-US" sz="2000" dirty="0"/>
          </a:p>
          <a:p>
            <a:pPr lvl="1"/>
            <a:r>
              <a:rPr lang="en-US" sz="2000" dirty="0" smtClean="0"/>
              <a:t>Establish baseline for comparison</a:t>
            </a:r>
            <a:endParaRPr lang="en-US" sz="2000" dirty="0"/>
          </a:p>
        </p:txBody>
      </p:sp>
      <p:graphicFrame>
        <p:nvGraphicFramePr>
          <p:cNvPr id="12" name="Table 11"/>
          <p:cNvGraphicFramePr>
            <a:graphicFrameLocks noGrp="1"/>
          </p:cNvGraphicFramePr>
          <p:nvPr>
            <p:extLst>
              <p:ext uri="{D42A27DB-BD31-4B8C-83A1-F6EECF244321}">
                <p14:modId xmlns:p14="http://schemas.microsoft.com/office/powerpoint/2010/main" val="4070917483"/>
              </p:ext>
            </p:extLst>
          </p:nvPr>
        </p:nvGraphicFramePr>
        <p:xfrm>
          <a:off x="1164890" y="4071024"/>
          <a:ext cx="7005334" cy="2225040"/>
        </p:xfrm>
        <a:graphic>
          <a:graphicData uri="http://schemas.openxmlformats.org/drawingml/2006/table">
            <a:tbl>
              <a:tblPr firstRow="1" bandRow="1">
                <a:tableStyleId>{5C22544A-7EE6-4342-B048-85BDC9FD1C3A}</a:tableStyleId>
              </a:tblPr>
              <a:tblGrid>
                <a:gridCol w="2119811"/>
                <a:gridCol w="4885523"/>
              </a:tblGrid>
              <a:tr h="370840">
                <a:tc>
                  <a:txBody>
                    <a:bodyPr/>
                    <a:lstStyle/>
                    <a:p>
                      <a:r>
                        <a:rPr lang="en-US" dirty="0" smtClean="0"/>
                        <a:t>Health Determinant</a:t>
                      </a:r>
                      <a:endParaRPr lang="en-US" dirty="0"/>
                    </a:p>
                  </a:txBody>
                  <a:tcPr/>
                </a:tc>
                <a:tc>
                  <a:txBody>
                    <a:bodyPr/>
                    <a:lstStyle/>
                    <a:p>
                      <a:r>
                        <a:rPr lang="en-US" dirty="0" smtClean="0"/>
                        <a:t>Example Indicator</a:t>
                      </a:r>
                      <a:endParaRPr lang="en-US" dirty="0"/>
                    </a:p>
                  </a:txBody>
                  <a:tcPr/>
                </a:tc>
              </a:tr>
              <a:tr h="370840">
                <a:tc>
                  <a:txBody>
                    <a:bodyPr/>
                    <a:lstStyle/>
                    <a:p>
                      <a:r>
                        <a:rPr lang="en-US" dirty="0" smtClean="0"/>
                        <a:t>Air Quality</a:t>
                      </a:r>
                      <a:endParaRPr lang="en-US" dirty="0"/>
                    </a:p>
                  </a:txBody>
                  <a:tcPr/>
                </a:tc>
                <a:tc>
                  <a:txBody>
                    <a:bodyPr/>
                    <a:lstStyle/>
                    <a:p>
                      <a:r>
                        <a:rPr lang="en-US" dirty="0" smtClean="0"/>
                        <a:t>Particulate matter</a:t>
                      </a:r>
                      <a:r>
                        <a:rPr lang="en-US" baseline="0" dirty="0" smtClean="0"/>
                        <a:t> &lt; 10 </a:t>
                      </a:r>
                      <a:r>
                        <a:rPr lang="el-GR" baseline="0" dirty="0" smtClean="0"/>
                        <a:t>μ</a:t>
                      </a:r>
                      <a:r>
                        <a:rPr lang="en-US" baseline="0" dirty="0" smtClean="0"/>
                        <a:t>m (PM</a:t>
                      </a:r>
                      <a:r>
                        <a:rPr lang="en-US" baseline="-25000" dirty="0" smtClean="0"/>
                        <a:t>10</a:t>
                      </a:r>
                      <a:r>
                        <a:rPr lang="en-US" baseline="0" dirty="0" smtClean="0"/>
                        <a:t>)</a:t>
                      </a:r>
                      <a:endParaRPr lang="en-US" dirty="0"/>
                    </a:p>
                  </a:txBody>
                  <a:tcPr/>
                </a:tc>
              </a:tr>
              <a:tr h="370840">
                <a:tc>
                  <a:txBody>
                    <a:bodyPr/>
                    <a:lstStyle/>
                    <a:p>
                      <a:r>
                        <a:rPr lang="en-US" dirty="0" smtClean="0"/>
                        <a:t>Greenspace</a:t>
                      </a:r>
                      <a:endParaRPr lang="en-US" dirty="0"/>
                    </a:p>
                  </a:txBody>
                  <a:tcPr/>
                </a:tc>
                <a:tc>
                  <a:txBody>
                    <a:bodyPr/>
                    <a:lstStyle/>
                    <a:p>
                      <a:r>
                        <a:rPr lang="en-US" i="0" dirty="0" smtClean="0"/>
                        <a:t>Percentage</a:t>
                      </a:r>
                      <a:r>
                        <a:rPr lang="en-US" i="0" baseline="0" dirty="0" smtClean="0"/>
                        <a:t> vegetation-covered surface area</a:t>
                      </a:r>
                      <a:endParaRPr lang="en-US" i="0" dirty="0"/>
                    </a:p>
                  </a:txBody>
                  <a:tcPr/>
                </a:tc>
              </a:tr>
              <a:tr h="370840">
                <a:tc>
                  <a:txBody>
                    <a:bodyPr/>
                    <a:lstStyle/>
                    <a:p>
                      <a:r>
                        <a:rPr lang="en-US" dirty="0" smtClean="0"/>
                        <a:t>Traffic Safety</a:t>
                      </a:r>
                      <a:endParaRPr lang="en-US" dirty="0"/>
                    </a:p>
                  </a:txBody>
                  <a:tcPr/>
                </a:tc>
                <a:tc>
                  <a:txBody>
                    <a:bodyPr/>
                    <a:lstStyle/>
                    <a:p>
                      <a:r>
                        <a:rPr lang="en-US" dirty="0" smtClean="0"/>
                        <a:t>Motor</a:t>
                      </a:r>
                      <a:r>
                        <a:rPr lang="en-US" baseline="0" dirty="0" smtClean="0"/>
                        <a:t> vehicle crashes (average) per year</a:t>
                      </a:r>
                      <a:endParaRPr lang="en-US" dirty="0"/>
                    </a:p>
                  </a:txBody>
                  <a:tcPr/>
                </a:tc>
              </a:tr>
              <a:tr h="370840">
                <a:tc>
                  <a:txBody>
                    <a:bodyPr/>
                    <a:lstStyle/>
                    <a:p>
                      <a:r>
                        <a:rPr lang="en-US" dirty="0" smtClean="0"/>
                        <a:t>Noise Pollution</a:t>
                      </a:r>
                      <a:endParaRPr lang="en-US" dirty="0"/>
                    </a:p>
                  </a:txBody>
                  <a:tcPr/>
                </a:tc>
                <a:tc>
                  <a:txBody>
                    <a:bodyPr/>
                    <a:lstStyle/>
                    <a:p>
                      <a:r>
                        <a:rPr lang="en-US" dirty="0" smtClean="0"/>
                        <a:t>Ambient</a:t>
                      </a:r>
                      <a:r>
                        <a:rPr lang="en-US" baseline="0" dirty="0" smtClean="0"/>
                        <a:t> noise decibels (dB(A))</a:t>
                      </a:r>
                      <a:endParaRPr lang="en-US" dirty="0"/>
                    </a:p>
                  </a:txBody>
                  <a:tcPr/>
                </a:tc>
              </a:tr>
              <a:tr h="370840">
                <a:tc>
                  <a:txBody>
                    <a:bodyPr/>
                    <a:lstStyle/>
                    <a:p>
                      <a:r>
                        <a:rPr lang="en-US" dirty="0" smtClean="0"/>
                        <a:t>Safety/Security</a:t>
                      </a:r>
                      <a:endParaRPr lang="en-US" dirty="0"/>
                    </a:p>
                  </a:txBody>
                  <a:tcPr/>
                </a:tc>
                <a:tc>
                  <a:txBody>
                    <a:bodyPr/>
                    <a:lstStyle/>
                    <a:p>
                      <a:r>
                        <a:rPr lang="en-US" dirty="0" smtClean="0"/>
                        <a:t>Level of perceived</a:t>
                      </a:r>
                      <a:r>
                        <a:rPr lang="en-US" baseline="0" dirty="0" smtClean="0"/>
                        <a:t> neighborhood security</a:t>
                      </a:r>
                      <a:endParaRPr lang="en-US" dirty="0"/>
                    </a:p>
                  </a:txBody>
                  <a:tcPr/>
                </a:tc>
              </a:tr>
            </a:tbl>
          </a:graphicData>
        </a:graphic>
      </p:graphicFrame>
    </p:spTree>
    <p:extLst>
      <p:ext uri="{BB962C8B-B14F-4D97-AF65-F5344CB8AC3E}">
        <p14:creationId xmlns:p14="http://schemas.microsoft.com/office/powerpoint/2010/main" val="5009585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4294967295"/>
          </p:nvPr>
        </p:nvSpPr>
        <p:spPr>
          <a:xfrm>
            <a:off x="2929464" y="1634590"/>
            <a:ext cx="6078202" cy="3776013"/>
          </a:xfrm>
          <a:prstGeom prst="rect">
            <a:avLst/>
          </a:prstGeom>
        </p:spPr>
        <p:txBody>
          <a:bodyPr/>
          <a:lstStyle/>
          <a:p>
            <a:pPr marL="0" lvl="1" indent="0">
              <a:buNone/>
              <a:defRPr/>
            </a:pPr>
            <a:r>
              <a:rPr lang="en-US" sz="2400" b="1" dirty="0" smtClean="0">
                <a:latin typeface="+mj-lt"/>
                <a:cs typeface="Arial" charset="0"/>
              </a:rPr>
              <a:t>Socioeconomic Data Sources:</a:t>
            </a:r>
            <a:endParaRPr lang="en-US" sz="2400" b="1" dirty="0">
              <a:latin typeface="+mj-lt"/>
              <a:cs typeface="Arial" pitchFamily="34" charset="0"/>
            </a:endParaRPr>
          </a:p>
          <a:p>
            <a:pPr marL="347663" lvl="2" indent="-347663">
              <a:defRPr/>
            </a:pPr>
            <a:r>
              <a:rPr lang="en-US" sz="2000" dirty="0" smtClean="0">
                <a:latin typeface="+mj-lt"/>
                <a:cs typeface="Arial" pitchFamily="34" charset="0"/>
              </a:rPr>
              <a:t>U.S. Census Bureau </a:t>
            </a:r>
          </a:p>
          <a:p>
            <a:pPr marL="347663" lvl="2" indent="-347663">
              <a:defRPr/>
            </a:pPr>
            <a:r>
              <a:rPr lang="en-US" sz="2000" dirty="0" smtClean="0">
                <a:latin typeface="+mj-lt"/>
                <a:cs typeface="Arial" pitchFamily="34" charset="0"/>
              </a:rPr>
              <a:t>U.S. Department of Housing and Urban Development</a:t>
            </a:r>
          </a:p>
          <a:p>
            <a:pPr marL="347663" lvl="2" indent="-347663">
              <a:defRPr/>
            </a:pPr>
            <a:r>
              <a:rPr lang="en-US" sz="2000" dirty="0" smtClean="0">
                <a:latin typeface="+mj-lt"/>
                <a:cs typeface="Arial" pitchFamily="34" charset="0"/>
              </a:rPr>
              <a:t>U.S. Department of Labor</a:t>
            </a:r>
          </a:p>
          <a:p>
            <a:pPr marL="347663" lvl="2" indent="-347663">
              <a:defRPr/>
            </a:pPr>
            <a:r>
              <a:rPr lang="en-US" sz="2000" dirty="0" smtClean="0">
                <a:latin typeface="+mj-lt"/>
                <a:cs typeface="Arial" pitchFamily="34" charset="0"/>
              </a:rPr>
              <a:t>Local population/housing/labor/economic surveys</a:t>
            </a:r>
          </a:p>
          <a:p>
            <a:pPr marL="0" lvl="2" indent="0">
              <a:buNone/>
              <a:defRPr/>
            </a:pPr>
            <a:r>
              <a:rPr lang="en-US" sz="2400" b="1" dirty="0" smtClean="0">
                <a:latin typeface="+mj-lt"/>
              </a:rPr>
              <a:t>Health Data Sources:</a:t>
            </a:r>
            <a:endParaRPr lang="en-US" sz="2400" b="1" dirty="0">
              <a:latin typeface="+mj-lt"/>
            </a:endParaRPr>
          </a:p>
          <a:p>
            <a:pPr marL="342900" lvl="2" indent="-342900">
              <a:spcBef>
                <a:spcPts val="1000"/>
              </a:spcBef>
              <a:defRPr/>
            </a:pPr>
            <a:r>
              <a:rPr lang="en-US" sz="2000" dirty="0" smtClean="0">
                <a:latin typeface="+mj-lt"/>
              </a:rPr>
              <a:t>Centers for Disease Control and Prevention (CDC)</a:t>
            </a:r>
          </a:p>
          <a:p>
            <a:pPr marL="342900" lvl="2" indent="-342900">
              <a:spcBef>
                <a:spcPts val="1000"/>
              </a:spcBef>
              <a:defRPr/>
            </a:pPr>
            <a:r>
              <a:rPr lang="en-US" sz="2000" dirty="0" smtClean="0">
                <a:latin typeface="+mj-lt"/>
              </a:rPr>
              <a:t>Healthy People 2020 (</a:t>
            </a:r>
            <a:r>
              <a:rPr lang="en-US" sz="2000" dirty="0">
                <a:latin typeface="+mj-lt"/>
                <a:cs typeface="Arial" pitchFamily="34" charset="0"/>
              </a:rPr>
              <a:t>DATA2020 Interactive Data </a:t>
            </a:r>
            <a:r>
              <a:rPr lang="en-US" sz="2000" dirty="0" smtClean="0">
                <a:latin typeface="+mj-lt"/>
                <a:cs typeface="Arial" pitchFamily="34" charset="0"/>
              </a:rPr>
              <a:t>Tool)</a:t>
            </a:r>
            <a:endParaRPr lang="en-US" sz="2000" dirty="0" smtClean="0">
              <a:latin typeface="+mj-lt"/>
            </a:endParaRPr>
          </a:p>
          <a:p>
            <a:pPr marL="342900" lvl="2" indent="-342900">
              <a:spcBef>
                <a:spcPts val="1000"/>
              </a:spcBef>
              <a:defRPr/>
            </a:pPr>
            <a:r>
              <a:rPr lang="en-US" sz="2000" dirty="0" smtClean="0">
                <a:latin typeface="+mj-lt"/>
              </a:rPr>
              <a:t>State, County, or Local Health Department surveys</a:t>
            </a:r>
          </a:p>
        </p:txBody>
      </p:sp>
      <p:sp>
        <p:nvSpPr>
          <p:cNvPr id="16388" name="Title 1"/>
          <p:cNvSpPr>
            <a:spLocks noGrp="1"/>
          </p:cNvSpPr>
          <p:nvPr>
            <p:ph type="title" idx="4294967295"/>
          </p:nvPr>
        </p:nvSpPr>
        <p:spPr bwMode="auto">
          <a:xfrm>
            <a:off x="456320" y="1072132"/>
            <a:ext cx="9144000" cy="562458"/>
          </a:xfrm>
          <a:prstGeom prst="rect">
            <a:avLst/>
          </a:prstGeom>
          <a:noFill/>
          <a:ln>
            <a:miter lim="800000"/>
            <a:headEnd/>
            <a:tailEnd/>
          </a:ln>
        </p:spPr>
        <p:txBody>
          <a:bodyPr/>
          <a:lstStyle/>
          <a:p>
            <a:pPr algn="l"/>
            <a:r>
              <a:rPr lang="en-US" sz="3600" b="1" kern="1200" dirty="0" smtClean="0">
                <a:solidFill>
                  <a:schemeClr val="tx1"/>
                </a:solidFill>
                <a:effectLst/>
                <a:latin typeface="Garamond" panose="02020404030301010803" pitchFamily="18" charset="0"/>
              </a:rPr>
              <a:t>Identifying Data Sources</a:t>
            </a:r>
            <a:endParaRPr lang="en-US" sz="3600" i="1" dirty="0" smtClean="0">
              <a:latin typeface="Garamond" panose="02020404030301010803" pitchFamily="18" charset="0"/>
              <a:cs typeface="Arial" charset="0"/>
            </a:endParaRPr>
          </a:p>
        </p:txBody>
      </p:sp>
      <p:sp>
        <p:nvSpPr>
          <p:cNvPr id="16391" name="Slide Number Placeholder 4"/>
          <p:cNvSpPr>
            <a:spLocks noGrp="1"/>
          </p:cNvSpPr>
          <p:nvPr>
            <p:ph type="sldNum" sz="quarter" idx="12"/>
          </p:nvPr>
        </p:nvSpPr>
        <p:spPr bwMode="auto">
          <a:xfrm>
            <a:off x="6874067" y="6314740"/>
            <a:ext cx="2133600" cy="365125"/>
          </a:xfrm>
          <a:noFill/>
          <a:ln>
            <a:miter lim="800000"/>
            <a:headEnd/>
            <a:tailEnd/>
          </a:ln>
        </p:spPr>
        <p:txBody>
          <a:bodyPr vert="horz" wrap="square" lIns="91440" tIns="45720" rIns="91440" bIns="45720" numCol="1" anchor="t" anchorCtr="0" compatLnSpc="1">
            <a:prstTxWarp prst="textNoShape">
              <a:avLst/>
            </a:prstTxWarp>
          </a:bodyPr>
          <a:lstStyle/>
          <a:p>
            <a:pPr algn="r"/>
            <a:fld id="{798F120F-5619-40D6-A924-1B1C521A3CBA}" type="slidenum">
              <a:rPr lang="en-US" sz="1400">
                <a:latin typeface="Arial" pitchFamily="34" charset="0"/>
                <a:cs typeface="Arial" pitchFamily="34" charset="0"/>
              </a:rPr>
              <a:pPr algn="r"/>
              <a:t>31</a:t>
            </a:fld>
            <a:endParaRPr lang="en-US" sz="1400" dirty="0">
              <a:latin typeface="Arial" pitchFamily="34" charset="0"/>
              <a:cs typeface="Arial" pitchFamily="34" charset="0"/>
            </a:endParaRPr>
          </a:p>
        </p:txBody>
      </p:sp>
      <p:pic>
        <p:nvPicPr>
          <p:cNvPr id="2" name="Picture 1"/>
          <p:cNvPicPr>
            <a:picLocks noChangeAspect="1"/>
          </p:cNvPicPr>
          <p:nvPr/>
        </p:nvPicPr>
        <p:blipFill rotWithShape="1">
          <a:blip r:embed="rId3"/>
          <a:srcRect t="34192"/>
          <a:stretch/>
        </p:blipFill>
        <p:spPr>
          <a:xfrm>
            <a:off x="335842" y="3211319"/>
            <a:ext cx="2260003" cy="589861"/>
          </a:xfrm>
          <a:prstGeom prst="rect">
            <a:avLst/>
          </a:prstGeom>
        </p:spPr>
      </p:pic>
      <p:pic>
        <p:nvPicPr>
          <p:cNvPr id="4" name="Picture 3"/>
          <p:cNvPicPr>
            <a:picLocks noChangeAspect="1"/>
          </p:cNvPicPr>
          <p:nvPr/>
        </p:nvPicPr>
        <p:blipFill>
          <a:blip r:embed="rId4"/>
          <a:stretch>
            <a:fillRect/>
          </a:stretch>
        </p:blipFill>
        <p:spPr>
          <a:xfrm>
            <a:off x="381462" y="3896371"/>
            <a:ext cx="1221264" cy="949872"/>
          </a:xfrm>
          <a:prstGeom prst="rect">
            <a:avLst/>
          </a:prstGeom>
        </p:spPr>
      </p:pic>
      <p:pic>
        <p:nvPicPr>
          <p:cNvPr id="5" name="Picture 4"/>
          <p:cNvPicPr>
            <a:picLocks noChangeAspect="1"/>
          </p:cNvPicPr>
          <p:nvPr/>
        </p:nvPicPr>
        <p:blipFill>
          <a:blip r:embed="rId5"/>
          <a:stretch>
            <a:fillRect/>
          </a:stretch>
        </p:blipFill>
        <p:spPr>
          <a:xfrm>
            <a:off x="1359225" y="3870548"/>
            <a:ext cx="1285714" cy="342857"/>
          </a:xfrm>
          <a:prstGeom prst="rect">
            <a:avLst/>
          </a:prstGeom>
        </p:spPr>
      </p:pic>
      <p:pic>
        <p:nvPicPr>
          <p:cNvPr id="8" name="Picture 7"/>
          <p:cNvPicPr>
            <a:picLocks noChangeAspect="1"/>
          </p:cNvPicPr>
          <p:nvPr/>
        </p:nvPicPr>
        <p:blipFill>
          <a:blip r:embed="rId6"/>
          <a:stretch>
            <a:fillRect/>
          </a:stretch>
        </p:blipFill>
        <p:spPr>
          <a:xfrm>
            <a:off x="456320" y="4923362"/>
            <a:ext cx="2019048" cy="561905"/>
          </a:xfrm>
          <a:prstGeom prst="rect">
            <a:avLst/>
          </a:prstGeom>
        </p:spPr>
      </p:pic>
      <p:sp>
        <p:nvSpPr>
          <p:cNvPr id="15" name="Rectangle 14"/>
          <p:cNvSpPr/>
          <p:nvPr/>
        </p:nvSpPr>
        <p:spPr>
          <a:xfrm>
            <a:off x="122701" y="2059439"/>
            <a:ext cx="2733514" cy="40983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7"/>
          <a:stretch>
            <a:fillRect/>
          </a:stretch>
        </p:blipFill>
        <p:spPr>
          <a:xfrm>
            <a:off x="680883" y="5608031"/>
            <a:ext cx="1548588" cy="525173"/>
          </a:xfrm>
          <a:prstGeom prst="rect">
            <a:avLst/>
          </a:prstGeom>
        </p:spPr>
      </p:pic>
      <p:pic>
        <p:nvPicPr>
          <p:cNvPr id="17" name="Picture 16"/>
          <p:cNvPicPr>
            <a:picLocks noChangeAspect="1"/>
          </p:cNvPicPr>
          <p:nvPr/>
        </p:nvPicPr>
        <p:blipFill>
          <a:blip r:embed="rId8"/>
          <a:stretch>
            <a:fillRect/>
          </a:stretch>
        </p:blipFill>
        <p:spPr>
          <a:xfrm>
            <a:off x="929508" y="2154532"/>
            <a:ext cx="1126967" cy="701696"/>
          </a:xfrm>
          <a:prstGeom prst="rect">
            <a:avLst/>
          </a:prstGeom>
        </p:spPr>
      </p:pic>
      <p:pic>
        <p:nvPicPr>
          <p:cNvPr id="18" name="Picture 17"/>
          <p:cNvPicPr>
            <a:picLocks noChangeAspect="1"/>
          </p:cNvPicPr>
          <p:nvPr/>
        </p:nvPicPr>
        <p:blipFill>
          <a:blip r:embed="rId9"/>
          <a:stretch>
            <a:fillRect/>
          </a:stretch>
        </p:blipFill>
        <p:spPr>
          <a:xfrm>
            <a:off x="456320" y="2876647"/>
            <a:ext cx="1990476" cy="295238"/>
          </a:xfrm>
          <a:prstGeom prst="rect">
            <a:avLst/>
          </a:prstGeom>
        </p:spPr>
      </p:pic>
      <p:sp>
        <p:nvSpPr>
          <p:cNvPr id="3" name="Date Placeholder 2"/>
          <p:cNvSpPr>
            <a:spLocks noGrp="1"/>
          </p:cNvSpPr>
          <p:nvPr>
            <p:ph type="dt" sz="half" idx="10"/>
          </p:nvPr>
        </p:nvSpPr>
        <p:spPr/>
        <p:txBody>
          <a:bodyPr/>
          <a:lstStyle/>
          <a:p>
            <a:r>
              <a:rPr lang="en-US" smtClean="0"/>
              <a:t>6/16/2015</a:t>
            </a:r>
            <a:endParaRPr lang="en-US"/>
          </a:p>
        </p:txBody>
      </p:sp>
      <p:sp>
        <p:nvSpPr>
          <p:cNvPr id="16" name="TextBox 15"/>
          <p:cNvSpPr txBox="1"/>
          <p:nvPr/>
        </p:nvSpPr>
        <p:spPr>
          <a:xfrm>
            <a:off x="3148982" y="5628482"/>
            <a:ext cx="5239114" cy="1092994"/>
          </a:xfrm>
          <a:prstGeom prst="foldedCorner">
            <a:avLst>
              <a:gd name="adj" fmla="val 15905"/>
            </a:avLst>
          </a:prstGeom>
          <a:pattFill prst="wdDnDiag">
            <a:fgClr>
              <a:srgbClr val="FFFF00"/>
            </a:fgClr>
            <a:bgClr>
              <a:schemeClr val="bg1">
                <a:lumMod val="95000"/>
              </a:schemeClr>
            </a:bgClr>
          </a:pattFill>
        </p:spPr>
        <p:txBody>
          <a:bodyPr wrap="square" rtlCol="0" anchor="b">
            <a:spAutoFit/>
          </a:bodyPr>
          <a:lstStyle/>
          <a:p>
            <a:pPr algn="ctr"/>
            <a:r>
              <a:rPr lang="en-US" i="1" u="sng" dirty="0" smtClean="0"/>
              <a:t>Helpful Tips and Tricks: </a:t>
            </a:r>
          </a:p>
          <a:p>
            <a:pPr algn="ctr"/>
            <a:r>
              <a:rPr lang="en-US" dirty="0" smtClean="0"/>
              <a:t>When possible, use data that are routinely collected and available over time.</a:t>
            </a:r>
          </a:p>
        </p:txBody>
      </p:sp>
    </p:spTree>
    <p:extLst>
      <p:ext uri="{BB962C8B-B14F-4D97-AF65-F5344CB8AC3E}">
        <p14:creationId xmlns:p14="http://schemas.microsoft.com/office/powerpoint/2010/main" val="34071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rcRect l="24983" t="32033" r="26622" b="40231"/>
          <a:stretch>
            <a:fillRect/>
          </a:stretch>
        </p:blipFill>
        <p:spPr bwMode="auto">
          <a:xfrm>
            <a:off x="3671113" y="4335258"/>
            <a:ext cx="5233401" cy="1676400"/>
          </a:xfrm>
          <a:prstGeom prst="rect">
            <a:avLst/>
          </a:prstGeom>
          <a:noFill/>
          <a:ln w="9525">
            <a:noFill/>
            <a:miter lim="800000"/>
            <a:headEnd/>
            <a:tailEnd/>
          </a:ln>
        </p:spPr>
      </p:pic>
      <p:sp>
        <p:nvSpPr>
          <p:cNvPr id="4" name="Rectangle 3"/>
          <p:cNvSpPr/>
          <p:nvPr/>
        </p:nvSpPr>
        <p:spPr>
          <a:xfrm>
            <a:off x="448624" y="2436286"/>
            <a:ext cx="8042233" cy="3453253"/>
          </a:xfrm>
          <a:prstGeom prst="rect">
            <a:avLst/>
          </a:prstGeom>
        </p:spPr>
        <p:txBody>
          <a:bodyPr wrap="square" numCol="1">
            <a:spAutoFit/>
          </a:bodyPr>
          <a:lstStyle/>
          <a:p>
            <a:pPr marL="342900" lvl="0" indent="-342900">
              <a:lnSpc>
                <a:spcPct val="130000"/>
              </a:lnSpc>
              <a:buFont typeface="Arial" panose="020B0604020202020204" pitchFamily="34" charset="0"/>
              <a:buChar char="•"/>
            </a:pPr>
            <a:r>
              <a:rPr lang="en-US" sz="2400" dirty="0" smtClean="0">
                <a:latin typeface="+mj-lt"/>
                <a:cs typeface="Arial" pitchFamily="34" charset="0"/>
              </a:rPr>
              <a:t>Quantitative Risk Assessment (QRA)</a:t>
            </a:r>
          </a:p>
          <a:p>
            <a:pPr marL="342900" indent="-342900">
              <a:lnSpc>
                <a:spcPct val="130000"/>
              </a:lnSpc>
              <a:buFont typeface="Arial" panose="020B0604020202020204" pitchFamily="34" charset="0"/>
              <a:buChar char="•"/>
            </a:pPr>
            <a:r>
              <a:rPr lang="en-US" sz="2400" dirty="0" smtClean="0">
                <a:latin typeface="+mj-lt"/>
                <a:cs typeface="Arial" pitchFamily="34" charset="0"/>
              </a:rPr>
              <a:t>Meta-analysis </a:t>
            </a:r>
            <a:r>
              <a:rPr lang="en-US" sz="2400" dirty="0">
                <a:latin typeface="+mj-lt"/>
                <a:cs typeface="Arial" pitchFamily="34" charset="0"/>
              </a:rPr>
              <a:t>from existing literature studies</a:t>
            </a:r>
          </a:p>
          <a:p>
            <a:pPr marL="342900" lvl="0" indent="-342900">
              <a:lnSpc>
                <a:spcPct val="130000"/>
              </a:lnSpc>
              <a:buFont typeface="Arial" panose="020B0604020202020204" pitchFamily="34" charset="0"/>
              <a:buChar char="•"/>
            </a:pPr>
            <a:r>
              <a:rPr lang="en-US" sz="2400" dirty="0" smtClean="0">
                <a:latin typeface="+mj-lt"/>
                <a:cs typeface="Arial" pitchFamily="34" charset="0"/>
              </a:rPr>
              <a:t>Mathematical </a:t>
            </a:r>
            <a:r>
              <a:rPr lang="en-US" sz="2400" dirty="0">
                <a:latin typeface="+mj-lt"/>
                <a:cs typeface="Arial" pitchFamily="34" charset="0"/>
              </a:rPr>
              <a:t>(epidemiological) models/formulas</a:t>
            </a:r>
          </a:p>
          <a:p>
            <a:pPr marL="342900" lvl="0" indent="-342900">
              <a:lnSpc>
                <a:spcPct val="130000"/>
              </a:lnSpc>
              <a:buFont typeface="Arial" panose="020B0604020202020204" pitchFamily="34" charset="0"/>
              <a:buChar char="•"/>
            </a:pPr>
            <a:r>
              <a:rPr lang="en-US" sz="2400" dirty="0">
                <a:latin typeface="+mj-lt"/>
                <a:cs typeface="Arial" pitchFamily="34" charset="0"/>
              </a:rPr>
              <a:t>GIS-based (geospatial) analysis</a:t>
            </a:r>
          </a:p>
          <a:p>
            <a:pPr marL="342900" lvl="0" indent="-342900">
              <a:lnSpc>
                <a:spcPct val="130000"/>
              </a:lnSpc>
              <a:buFont typeface="Arial" panose="020B0604020202020204" pitchFamily="34" charset="0"/>
              <a:buChar char="•"/>
            </a:pPr>
            <a:r>
              <a:rPr lang="en-US" sz="2400" dirty="0">
                <a:latin typeface="+mj-lt"/>
                <a:cs typeface="Arial" pitchFamily="34" charset="0"/>
              </a:rPr>
              <a:t>Statistical analysis</a:t>
            </a:r>
          </a:p>
          <a:p>
            <a:pPr marL="342900" lvl="0" indent="-342900">
              <a:lnSpc>
                <a:spcPct val="130000"/>
              </a:lnSpc>
              <a:buFont typeface="Arial" panose="020B0604020202020204" pitchFamily="34" charset="0"/>
              <a:buChar char="•"/>
            </a:pPr>
            <a:r>
              <a:rPr lang="en-US" sz="2400" dirty="0" smtClean="0">
                <a:latin typeface="+mj-lt"/>
                <a:cs typeface="Arial" pitchFamily="34" charset="0"/>
              </a:rPr>
              <a:t>Cost-benefit analysis</a:t>
            </a:r>
          </a:p>
          <a:p>
            <a:pPr marL="342900" indent="-342900">
              <a:lnSpc>
                <a:spcPct val="130000"/>
              </a:lnSpc>
              <a:buFont typeface="Arial" panose="020B0604020202020204" pitchFamily="34" charset="0"/>
              <a:buChar char="•"/>
            </a:pPr>
            <a:r>
              <a:rPr lang="en-US" sz="2400" dirty="0">
                <a:latin typeface="+mj-lt"/>
                <a:cs typeface="Arial" pitchFamily="34" charset="0"/>
              </a:rPr>
              <a:t>Computerized dispersion </a:t>
            </a:r>
            <a:r>
              <a:rPr lang="en-US" sz="2400" dirty="0" smtClean="0">
                <a:latin typeface="+mj-lt"/>
                <a:cs typeface="Arial" pitchFamily="34" charset="0"/>
              </a:rPr>
              <a:t>models</a:t>
            </a:r>
            <a:endParaRPr lang="en-US" sz="2400" dirty="0">
              <a:latin typeface="+mj-lt"/>
              <a:cs typeface="Arial" pitchFamily="34" charset="0"/>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lgn="r"/>
            <a:fld id="{1712AB1B-5E0A-44E8-BE1A-60227D2C2CF4}" type="slidenum">
              <a:rPr lang="en-US" sz="1400" smtClean="0">
                <a:latin typeface="Arial" pitchFamily="34" charset="0"/>
                <a:cs typeface="Arial" pitchFamily="34" charset="0"/>
              </a:rPr>
              <a:pPr algn="r"/>
              <a:t>32</a:t>
            </a:fld>
            <a:endParaRPr lang="en-US" sz="1400" dirty="0">
              <a:latin typeface="Arial" pitchFamily="34" charset="0"/>
              <a:cs typeface="Arial" pitchFamily="34" charset="0"/>
            </a:endParaRPr>
          </a:p>
        </p:txBody>
      </p:sp>
      <p:sp>
        <p:nvSpPr>
          <p:cNvPr id="2" name="Title 1"/>
          <p:cNvSpPr>
            <a:spLocks noGrp="1"/>
          </p:cNvSpPr>
          <p:nvPr>
            <p:ph type="title" idx="4294967295"/>
          </p:nvPr>
        </p:nvSpPr>
        <p:spPr>
          <a:xfrm>
            <a:off x="448624" y="1116571"/>
            <a:ext cx="8238175" cy="1102374"/>
          </a:xfrm>
          <a:prstGeom prst="rect">
            <a:avLst/>
          </a:prstGeom>
        </p:spPr>
        <p:txBody>
          <a:bodyPr/>
          <a:lstStyle/>
          <a:p>
            <a:pPr algn="l"/>
            <a:r>
              <a:rPr lang="en-US" sz="3600" b="1" dirty="0" smtClean="0">
                <a:latin typeface="Garamond" panose="02020404030301010803" pitchFamily="18" charset="0"/>
              </a:rPr>
              <a:t>Identifying Analysis</a:t>
            </a:r>
            <a:r>
              <a:rPr lang="en-US" sz="3600" b="1" baseline="0" dirty="0" smtClean="0">
                <a:latin typeface="Garamond" panose="02020404030301010803" pitchFamily="18" charset="0"/>
              </a:rPr>
              <a:t> Methods (Quantitative)</a:t>
            </a:r>
            <a:endParaRPr lang="en-US" sz="3600" b="1" dirty="0">
              <a:latin typeface="Garamond" panose="02020404030301010803" pitchFamily="18" charset="0"/>
            </a:endParaRPr>
          </a:p>
        </p:txBody>
      </p:sp>
    </p:spTree>
    <p:extLst>
      <p:ext uri="{BB962C8B-B14F-4D97-AF65-F5344CB8AC3E}">
        <p14:creationId xmlns:p14="http://schemas.microsoft.com/office/powerpoint/2010/main" val="40866521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lgn="r"/>
            <a:fld id="{1712AB1B-5E0A-44E8-BE1A-60227D2C2CF4}" type="slidenum">
              <a:rPr lang="en-US" sz="1400" smtClean="0">
                <a:latin typeface="Arial" pitchFamily="34" charset="0"/>
                <a:cs typeface="Arial" pitchFamily="34" charset="0"/>
              </a:rPr>
              <a:pPr algn="r"/>
              <a:t>33</a:t>
            </a:fld>
            <a:endParaRPr lang="en-US" sz="1400" dirty="0">
              <a:latin typeface="Arial" pitchFamily="34" charset="0"/>
              <a:cs typeface="Arial" pitchFamily="34" charset="0"/>
            </a:endParaRPr>
          </a:p>
        </p:txBody>
      </p:sp>
      <p:sp>
        <p:nvSpPr>
          <p:cNvPr id="4" name="Rectangle 3"/>
          <p:cNvSpPr/>
          <p:nvPr/>
        </p:nvSpPr>
        <p:spPr>
          <a:xfrm>
            <a:off x="4223657" y="1964353"/>
            <a:ext cx="4798423" cy="4374724"/>
          </a:xfrm>
          <a:prstGeom prst="rect">
            <a:avLst/>
          </a:prstGeom>
        </p:spPr>
        <p:txBody>
          <a:bodyPr wrap="square">
            <a:spAutoFit/>
          </a:bodyPr>
          <a:lstStyle/>
          <a:p>
            <a:pPr marL="465138" indent="-465138">
              <a:lnSpc>
                <a:spcPct val="130000"/>
              </a:lnSpc>
              <a:buFont typeface="Arial" panose="020B0604020202020204" pitchFamily="34" charset="0"/>
              <a:buChar char="•"/>
            </a:pPr>
            <a:r>
              <a:rPr lang="en-US" sz="2400" dirty="0" smtClean="0">
                <a:latin typeface="+mj-lt"/>
                <a:cs typeface="Arial" pitchFamily="34" charset="0"/>
              </a:rPr>
              <a:t>Literature review</a:t>
            </a:r>
          </a:p>
          <a:p>
            <a:pPr marL="465138" indent="-465138">
              <a:lnSpc>
                <a:spcPct val="130000"/>
              </a:lnSpc>
              <a:buFont typeface="Arial" panose="020B0604020202020204" pitchFamily="34" charset="0"/>
              <a:buChar char="•"/>
            </a:pPr>
            <a:r>
              <a:rPr lang="en-US" sz="2400" dirty="0" smtClean="0">
                <a:latin typeface="+mj-lt"/>
                <a:cs typeface="Arial" pitchFamily="34" charset="0"/>
              </a:rPr>
              <a:t>Coding </a:t>
            </a:r>
            <a:r>
              <a:rPr lang="en-US" sz="2400" dirty="0">
                <a:latin typeface="+mj-lt"/>
                <a:cs typeface="Arial" pitchFamily="34" charset="0"/>
              </a:rPr>
              <a:t>and </a:t>
            </a:r>
            <a:r>
              <a:rPr lang="en-US" sz="2400" dirty="0" smtClean="0">
                <a:latin typeface="+mj-lt"/>
                <a:cs typeface="Arial" pitchFamily="34" charset="0"/>
              </a:rPr>
              <a:t>categorizing data from participant observations, focus groups, interviews, etc.</a:t>
            </a:r>
            <a:endParaRPr lang="en-US" sz="2400" dirty="0">
              <a:latin typeface="+mj-lt"/>
              <a:cs typeface="Arial" pitchFamily="34" charset="0"/>
            </a:endParaRPr>
          </a:p>
          <a:p>
            <a:pPr marL="465138" indent="-465138">
              <a:lnSpc>
                <a:spcPct val="130000"/>
              </a:lnSpc>
              <a:buFont typeface="Arial" panose="020B0604020202020204" pitchFamily="34" charset="0"/>
              <a:buChar char="•"/>
            </a:pPr>
            <a:r>
              <a:rPr lang="en-US" sz="2400" dirty="0" smtClean="0">
                <a:latin typeface="+mj-lt"/>
                <a:cs typeface="Arial" pitchFamily="34" charset="0"/>
              </a:rPr>
              <a:t>Case study review (forensic diagnostics)</a:t>
            </a:r>
          </a:p>
          <a:p>
            <a:pPr marL="465138" indent="-465138">
              <a:lnSpc>
                <a:spcPct val="130000"/>
              </a:lnSpc>
              <a:buFont typeface="Arial" panose="020B0604020202020204" pitchFamily="34" charset="0"/>
              <a:buChar char="•"/>
            </a:pPr>
            <a:r>
              <a:rPr lang="en-US" sz="2400" dirty="0" smtClean="0">
                <a:latin typeface="+mj-lt"/>
                <a:cs typeface="Arial" pitchFamily="34" charset="0"/>
              </a:rPr>
              <a:t>Delphi method (qualitative judgments by professionals/ experts)</a:t>
            </a:r>
          </a:p>
        </p:txBody>
      </p:sp>
      <p:sp>
        <p:nvSpPr>
          <p:cNvPr id="2" name="Title 1"/>
          <p:cNvSpPr>
            <a:spLocks noGrp="1"/>
          </p:cNvSpPr>
          <p:nvPr>
            <p:ph type="title" idx="4294967295"/>
          </p:nvPr>
        </p:nvSpPr>
        <p:spPr>
          <a:xfrm>
            <a:off x="590550" y="1152461"/>
            <a:ext cx="7886700" cy="1209739"/>
          </a:xfrm>
          <a:prstGeom prst="rect">
            <a:avLst/>
          </a:prstGeom>
        </p:spPr>
        <p:txBody>
          <a:bodyPr/>
          <a:lstStyle/>
          <a:p>
            <a:pPr algn="l"/>
            <a:r>
              <a:rPr lang="en-US" sz="3600" b="1" dirty="0" smtClean="0">
                <a:latin typeface="Garamond" panose="02020404030301010803" pitchFamily="18" charset="0"/>
              </a:rPr>
              <a:t>Identifying Analysis Methods</a:t>
            </a:r>
            <a:r>
              <a:rPr lang="en-US" sz="3600" b="1" baseline="0" dirty="0" smtClean="0">
                <a:latin typeface="Garamond" panose="02020404030301010803" pitchFamily="18" charset="0"/>
              </a:rPr>
              <a:t> (Qualitative)</a:t>
            </a:r>
            <a:endParaRPr lang="en-US" sz="3600" b="1" dirty="0">
              <a:latin typeface="Garamond" panose="02020404030301010803" pitchFamily="18" charset="0"/>
            </a:endParaRPr>
          </a:p>
        </p:txBody>
      </p:sp>
      <p:pic>
        <p:nvPicPr>
          <p:cNvPr id="6" name="Picture 5"/>
          <p:cNvPicPr>
            <a:picLocks noChangeAspect="1"/>
          </p:cNvPicPr>
          <p:nvPr/>
        </p:nvPicPr>
        <p:blipFill>
          <a:blip r:embed="rId3"/>
          <a:stretch>
            <a:fillRect/>
          </a:stretch>
        </p:blipFill>
        <p:spPr>
          <a:xfrm>
            <a:off x="259080" y="2407329"/>
            <a:ext cx="3964577" cy="2973433"/>
          </a:xfrm>
          <a:prstGeom prst="rect">
            <a:avLst/>
          </a:prstGeom>
        </p:spPr>
      </p:pic>
    </p:spTree>
    <p:extLst>
      <p:ext uri="{BB962C8B-B14F-4D97-AF65-F5344CB8AC3E}">
        <p14:creationId xmlns:p14="http://schemas.microsoft.com/office/powerpoint/2010/main" val="18557196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6/16/2015</a:t>
            </a:r>
            <a:endParaRPr lang="en-US"/>
          </a:p>
        </p:txBody>
      </p:sp>
      <p:sp>
        <p:nvSpPr>
          <p:cNvPr id="3" name="Slide Number Placeholder 2"/>
          <p:cNvSpPr>
            <a:spLocks noGrp="1"/>
          </p:cNvSpPr>
          <p:nvPr>
            <p:ph type="sldNum" sz="quarter" idx="12"/>
          </p:nvPr>
        </p:nvSpPr>
        <p:spPr/>
        <p:txBody>
          <a:bodyPr/>
          <a:lstStyle/>
          <a:p>
            <a:pPr algn="r"/>
            <a:fld id="{16A1A3C8-AC63-4A46-916E-0CF7EFAF0FED}" type="slidenum">
              <a:rPr lang="en-US" smtClean="0"/>
              <a:pPr algn="r"/>
              <a:t>34</a:t>
            </a:fld>
            <a:endParaRPr lang="en-US"/>
          </a:p>
        </p:txBody>
      </p:sp>
      <p:pic>
        <p:nvPicPr>
          <p:cNvPr id="4" name="Picture 2"/>
          <p:cNvPicPr>
            <a:picLocks noChangeAspect="1" noChangeArrowheads="1"/>
          </p:cNvPicPr>
          <p:nvPr/>
        </p:nvPicPr>
        <p:blipFill rotWithShape="1">
          <a:blip r:embed="rId3" cstate="print"/>
          <a:srcRect l="19867" t="17496" r="18201" b="41164"/>
          <a:stretch/>
        </p:blipFill>
        <p:spPr bwMode="auto">
          <a:xfrm>
            <a:off x="281353" y="1995055"/>
            <a:ext cx="8582001" cy="3812187"/>
          </a:xfrm>
          <a:prstGeom prst="rect">
            <a:avLst/>
          </a:prstGeom>
          <a:noFill/>
          <a:ln w="9525">
            <a:noFill/>
            <a:miter lim="800000"/>
            <a:headEnd/>
            <a:tailEnd/>
          </a:ln>
        </p:spPr>
      </p:pic>
      <p:pic>
        <p:nvPicPr>
          <p:cNvPr id="5" name="Picture 2"/>
          <p:cNvPicPr>
            <a:picLocks noChangeAspect="1" noChangeArrowheads="1"/>
          </p:cNvPicPr>
          <p:nvPr/>
        </p:nvPicPr>
        <p:blipFill rotWithShape="1">
          <a:blip r:embed="rId3" cstate="print"/>
          <a:srcRect l="31377" t="91425" r="28977" b="4513"/>
          <a:stretch/>
        </p:blipFill>
        <p:spPr bwMode="auto">
          <a:xfrm>
            <a:off x="1336874" y="5873262"/>
            <a:ext cx="6643881" cy="438252"/>
          </a:xfrm>
          <a:prstGeom prst="rect">
            <a:avLst/>
          </a:prstGeom>
          <a:noFill/>
          <a:ln w="9525">
            <a:noFill/>
            <a:miter lim="800000"/>
            <a:headEnd/>
            <a:tailEnd/>
          </a:ln>
        </p:spPr>
      </p:pic>
      <p:sp>
        <p:nvSpPr>
          <p:cNvPr id="7" name="Title 6"/>
          <p:cNvSpPr>
            <a:spLocks noGrp="1"/>
          </p:cNvSpPr>
          <p:nvPr>
            <p:ph type="title" idx="4294967295"/>
          </p:nvPr>
        </p:nvSpPr>
        <p:spPr>
          <a:xfrm>
            <a:off x="628650" y="1118937"/>
            <a:ext cx="7886700" cy="571751"/>
          </a:xfrm>
          <a:prstGeom prst="rect">
            <a:avLst/>
          </a:prstGeom>
        </p:spPr>
        <p:txBody>
          <a:bodyPr/>
          <a:lstStyle/>
          <a:p>
            <a:pPr algn="l"/>
            <a:r>
              <a:rPr lang="en-US" sz="3600" b="1" dirty="0" smtClean="0">
                <a:latin typeface="Garamond" panose="02020404030301010803" pitchFamily="18" charset="0"/>
              </a:rPr>
              <a:t>Scoping Tool:</a:t>
            </a:r>
            <a:r>
              <a:rPr lang="en-US" sz="3600" b="1" baseline="0" dirty="0" smtClean="0">
                <a:latin typeface="Garamond" panose="02020404030301010803" pitchFamily="18" charset="0"/>
              </a:rPr>
              <a:t> HIA Scoping Worksheet</a:t>
            </a:r>
            <a:endParaRPr lang="en-US" sz="3600" b="1" dirty="0">
              <a:latin typeface="Garamond" panose="02020404030301010803" pitchFamily="18" charset="0"/>
            </a:endParaRPr>
          </a:p>
        </p:txBody>
      </p:sp>
      <p:sp>
        <p:nvSpPr>
          <p:cNvPr id="8" name="TextBox 7"/>
          <p:cNvSpPr txBox="1"/>
          <p:nvPr/>
        </p:nvSpPr>
        <p:spPr>
          <a:xfrm>
            <a:off x="4824209" y="3901148"/>
            <a:ext cx="3862591" cy="1748790"/>
          </a:xfrm>
          <a:prstGeom prst="foldedCorner">
            <a:avLst>
              <a:gd name="adj" fmla="val 15905"/>
            </a:avLst>
          </a:prstGeom>
          <a:pattFill prst="wdDnDiag">
            <a:fgClr>
              <a:srgbClr val="FFFF00"/>
            </a:fgClr>
            <a:bgClr>
              <a:schemeClr val="bg1">
                <a:lumMod val="95000"/>
              </a:schemeClr>
            </a:bgClr>
          </a:pattFill>
        </p:spPr>
        <p:txBody>
          <a:bodyPr wrap="square" rtlCol="0" anchor="b">
            <a:spAutoFit/>
          </a:bodyPr>
          <a:lstStyle/>
          <a:p>
            <a:pPr algn="ctr"/>
            <a:r>
              <a:rPr lang="en-US" i="1" u="sng" dirty="0" smtClean="0"/>
              <a:t>Helpful Tips and Tricks: </a:t>
            </a:r>
          </a:p>
          <a:p>
            <a:pPr algn="ctr"/>
            <a:r>
              <a:rPr lang="en-US" dirty="0" smtClean="0"/>
              <a:t>Identify indicators, data sources, and methods that can be used for both Assessment and Monitoring and Evaluation</a:t>
            </a:r>
          </a:p>
        </p:txBody>
      </p:sp>
    </p:spTree>
    <p:extLst>
      <p:ext uri="{BB962C8B-B14F-4D97-AF65-F5344CB8AC3E}">
        <p14:creationId xmlns:p14="http://schemas.microsoft.com/office/powerpoint/2010/main" val="217938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9562" y="4681728"/>
            <a:ext cx="4187826" cy="167462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6407" y="627032"/>
            <a:ext cx="8229600" cy="1143000"/>
          </a:xfrm>
        </p:spPr>
        <p:txBody>
          <a:bodyPr anchor="b"/>
          <a:lstStyle/>
          <a:p>
            <a:pPr algn="l"/>
            <a:r>
              <a:rPr lang="en-US" sz="3600" b="1" dirty="0" smtClean="0">
                <a:latin typeface="Garamond" panose="02020404030301010803" pitchFamily="18" charset="0"/>
              </a:rPr>
              <a:t>Identifying Limitations and Assumptions</a:t>
            </a:r>
            <a:endParaRPr lang="en-US" sz="3600" b="1" dirty="0">
              <a:latin typeface="Garamond" panose="02020404030301010803" pitchFamily="18" charset="0"/>
            </a:endParaRPr>
          </a:p>
        </p:txBody>
      </p:sp>
      <p:sp>
        <p:nvSpPr>
          <p:cNvPr id="7" name="Text Placeholder 6"/>
          <p:cNvSpPr>
            <a:spLocks noGrp="1"/>
          </p:cNvSpPr>
          <p:nvPr>
            <p:ph type="body" idx="1"/>
          </p:nvPr>
        </p:nvSpPr>
        <p:spPr/>
        <p:txBody>
          <a:bodyPr/>
          <a:lstStyle/>
          <a:p>
            <a:r>
              <a:rPr lang="en-US" dirty="0" smtClean="0"/>
              <a:t>Quantitative Methods</a:t>
            </a:r>
            <a:endParaRPr lang="en-US" dirty="0"/>
          </a:p>
        </p:txBody>
      </p:sp>
      <p:sp>
        <p:nvSpPr>
          <p:cNvPr id="3" name="Content Placeholder 2"/>
          <p:cNvSpPr>
            <a:spLocks noGrp="1"/>
          </p:cNvSpPr>
          <p:nvPr>
            <p:ph sz="half" idx="2"/>
          </p:nvPr>
        </p:nvSpPr>
        <p:spPr>
          <a:xfrm>
            <a:off x="457199" y="2174875"/>
            <a:ext cx="4187825" cy="3951288"/>
          </a:xfrm>
        </p:spPr>
        <p:txBody>
          <a:bodyPr/>
          <a:lstStyle/>
          <a:p>
            <a:r>
              <a:rPr lang="en-US" sz="2400" dirty="0" smtClean="0"/>
              <a:t>Estimations</a:t>
            </a:r>
          </a:p>
          <a:p>
            <a:r>
              <a:rPr lang="en-US" sz="2400" dirty="0" smtClean="0"/>
              <a:t>Easier to replicate</a:t>
            </a:r>
          </a:p>
          <a:p>
            <a:r>
              <a:rPr lang="en-US" sz="2400" dirty="0" smtClean="0"/>
              <a:t>Focus is on “scientific data”</a:t>
            </a:r>
          </a:p>
          <a:p>
            <a:r>
              <a:rPr lang="en-US" dirty="0" smtClean="0"/>
              <a:t>Limited by sample</a:t>
            </a:r>
          </a:p>
          <a:p>
            <a:r>
              <a:rPr lang="en-US" dirty="0" smtClean="0"/>
              <a:t>More objective</a:t>
            </a:r>
          </a:p>
          <a:p>
            <a:pPr marL="0" indent="0">
              <a:buNone/>
            </a:pPr>
            <a:endParaRPr lang="en-US" sz="1800" dirty="0" smtClean="0"/>
          </a:p>
          <a:p>
            <a:pPr marL="0" indent="0">
              <a:buNone/>
            </a:pPr>
            <a:r>
              <a:rPr lang="en-US" sz="2400" dirty="0" smtClean="0"/>
              <a:t>Ways to address limitations and assumptions:</a:t>
            </a:r>
          </a:p>
          <a:p>
            <a:r>
              <a:rPr lang="en-US" sz="2400" dirty="0" smtClean="0"/>
              <a:t>Sensitivity analysis</a:t>
            </a:r>
          </a:p>
          <a:p>
            <a:r>
              <a:rPr lang="en-US" dirty="0" smtClean="0"/>
              <a:t>Monte-carlo simulations</a:t>
            </a:r>
            <a:endParaRPr lang="en-US" sz="2400" dirty="0"/>
          </a:p>
        </p:txBody>
      </p:sp>
      <p:sp>
        <p:nvSpPr>
          <p:cNvPr id="8" name="Text Placeholder 7"/>
          <p:cNvSpPr>
            <a:spLocks noGrp="1"/>
          </p:cNvSpPr>
          <p:nvPr>
            <p:ph type="body" sz="quarter" idx="3"/>
          </p:nvPr>
        </p:nvSpPr>
        <p:spPr/>
        <p:txBody>
          <a:bodyPr/>
          <a:lstStyle/>
          <a:p>
            <a:r>
              <a:rPr lang="en-US" dirty="0" smtClean="0"/>
              <a:t>Qualitative Methods </a:t>
            </a:r>
            <a:endParaRPr lang="en-US" dirty="0"/>
          </a:p>
        </p:txBody>
      </p:sp>
      <p:sp>
        <p:nvSpPr>
          <p:cNvPr id="9" name="Content Placeholder 8"/>
          <p:cNvSpPr>
            <a:spLocks noGrp="1"/>
          </p:cNvSpPr>
          <p:nvPr>
            <p:ph sz="quarter" idx="4"/>
          </p:nvPr>
        </p:nvSpPr>
        <p:spPr/>
        <p:txBody>
          <a:bodyPr/>
          <a:lstStyle/>
          <a:p>
            <a:r>
              <a:rPr lang="en-US" dirty="0" smtClean="0"/>
              <a:t>Characterizations</a:t>
            </a:r>
          </a:p>
          <a:p>
            <a:r>
              <a:rPr lang="en-US" dirty="0" smtClean="0"/>
              <a:t>Not readily replicable</a:t>
            </a:r>
          </a:p>
          <a:p>
            <a:r>
              <a:rPr lang="en-US" dirty="0" smtClean="0"/>
              <a:t>Focus is on “stakeholders' input”</a:t>
            </a:r>
          </a:p>
          <a:p>
            <a:r>
              <a:rPr lang="en-US" dirty="0" smtClean="0"/>
              <a:t>Limited by representation</a:t>
            </a:r>
          </a:p>
          <a:p>
            <a:r>
              <a:rPr lang="en-US" dirty="0" smtClean="0"/>
              <a:t>More subjective</a:t>
            </a:r>
            <a:endParaRPr lang="en-US" dirty="0"/>
          </a:p>
        </p:txBody>
      </p:sp>
      <p:sp>
        <p:nvSpPr>
          <p:cNvPr id="4" name="Date Placeholder 3"/>
          <p:cNvSpPr>
            <a:spLocks noGrp="1"/>
          </p:cNvSpPr>
          <p:nvPr>
            <p:ph type="dt" sz="half" idx="10"/>
          </p:nvPr>
        </p:nvSpPr>
        <p:spPr/>
        <p:txBody>
          <a:bodyPr/>
          <a:lstStyle/>
          <a:p>
            <a:r>
              <a:rPr lang="en-US" smtClean="0"/>
              <a:t>6/16/2015</a:t>
            </a:r>
            <a:endParaRPr lang="en-US"/>
          </a:p>
        </p:txBody>
      </p:sp>
      <p:sp>
        <p:nvSpPr>
          <p:cNvPr id="6" name="Slide Number Placeholder 5"/>
          <p:cNvSpPr>
            <a:spLocks noGrp="1"/>
          </p:cNvSpPr>
          <p:nvPr>
            <p:ph type="sldNum" sz="quarter" idx="12"/>
          </p:nvPr>
        </p:nvSpPr>
        <p:spPr/>
        <p:txBody>
          <a:bodyPr/>
          <a:lstStyle/>
          <a:p>
            <a:pPr algn="r"/>
            <a:fld id="{16A1A3C8-AC63-4A46-916E-0CF7EFAF0FED}" type="slidenum">
              <a:rPr lang="en-US" smtClean="0"/>
              <a:pPr algn="r"/>
              <a:t>35</a:t>
            </a:fld>
            <a:endParaRPr lang="en-US" dirty="0"/>
          </a:p>
        </p:txBody>
      </p:sp>
    </p:spTree>
    <p:extLst>
      <p:ext uri="{BB962C8B-B14F-4D97-AF65-F5344CB8AC3E}">
        <p14:creationId xmlns:p14="http://schemas.microsoft.com/office/powerpoint/2010/main" val="38508556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Activity and Discussion</a:t>
            </a:r>
            <a:endParaRPr lang="en-US"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6/16/2015</a:t>
            </a:r>
            <a:endParaRPr lang="en-US"/>
          </a:p>
        </p:txBody>
      </p:sp>
      <p:sp>
        <p:nvSpPr>
          <p:cNvPr id="5" name="Slide Number Placeholder 4"/>
          <p:cNvSpPr>
            <a:spLocks noGrp="1"/>
          </p:cNvSpPr>
          <p:nvPr>
            <p:ph type="sldNum" sz="quarter" idx="12"/>
          </p:nvPr>
        </p:nvSpPr>
        <p:spPr/>
        <p:txBody>
          <a:bodyPr/>
          <a:lstStyle/>
          <a:p>
            <a:pPr algn="r"/>
            <a:fld id="{16A1A3C8-AC63-4A46-916E-0CF7EFAF0FED}" type="slidenum">
              <a:rPr lang="en-US" smtClean="0"/>
              <a:pPr algn="r"/>
              <a:t>36</a:t>
            </a:fld>
            <a:endParaRPr lang="en-US"/>
          </a:p>
        </p:txBody>
      </p:sp>
    </p:spTree>
    <p:extLst>
      <p:ext uri="{BB962C8B-B14F-4D97-AF65-F5344CB8AC3E}">
        <p14:creationId xmlns:p14="http://schemas.microsoft.com/office/powerpoint/2010/main" val="34187747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5914"/>
            <a:ext cx="8229600" cy="1143000"/>
          </a:xfrm>
        </p:spPr>
        <p:txBody>
          <a:bodyPr anchor="b"/>
          <a:lstStyle/>
          <a:p>
            <a:pPr algn="l"/>
            <a:r>
              <a:rPr lang="en-US" sz="3600" b="1" dirty="0" smtClean="0">
                <a:latin typeface="Garamond" panose="02020404030301010803" pitchFamily="18" charset="0"/>
              </a:rPr>
              <a:t>Activity for the Audience</a:t>
            </a:r>
            <a:endParaRPr lang="en-US" sz="3600" b="1" dirty="0">
              <a:latin typeface="Garamond" panose="02020404030301010803" pitchFamily="18" charset="0"/>
            </a:endParaRPr>
          </a:p>
        </p:txBody>
      </p:sp>
      <p:sp>
        <p:nvSpPr>
          <p:cNvPr id="4" name="Content Placeholder 3"/>
          <p:cNvSpPr>
            <a:spLocks noGrp="1"/>
          </p:cNvSpPr>
          <p:nvPr>
            <p:ph idx="1"/>
          </p:nvPr>
        </p:nvSpPr>
        <p:spPr/>
        <p:txBody>
          <a:bodyPr/>
          <a:lstStyle/>
          <a:p>
            <a:r>
              <a:rPr lang="en-US" sz="2400" dirty="0" smtClean="0"/>
              <a:t>Using the Boone Boulevard Green Street HIA case study, fill out the following HIA Scoping Worksheet for “Traffic </a:t>
            </a:r>
            <a:r>
              <a:rPr lang="en-US" sz="2400" dirty="0"/>
              <a:t>S</a:t>
            </a:r>
            <a:r>
              <a:rPr lang="en-US" sz="2400" dirty="0" smtClean="0"/>
              <a:t>afety.” </a:t>
            </a:r>
            <a:endParaRPr lang="en-US" sz="2400" dirty="0"/>
          </a:p>
        </p:txBody>
      </p:sp>
      <p:sp>
        <p:nvSpPr>
          <p:cNvPr id="3" name="Date Placeholder 2"/>
          <p:cNvSpPr>
            <a:spLocks noGrp="1"/>
          </p:cNvSpPr>
          <p:nvPr>
            <p:ph type="dt" sz="half" idx="10"/>
          </p:nvPr>
        </p:nvSpPr>
        <p:spPr/>
        <p:txBody>
          <a:bodyPr/>
          <a:lstStyle/>
          <a:p>
            <a:r>
              <a:rPr lang="en-US" smtClean="0"/>
              <a:t>6/16/2015</a:t>
            </a:r>
            <a:endParaRPr lang="en-US"/>
          </a:p>
        </p:txBody>
      </p:sp>
      <p:sp>
        <p:nvSpPr>
          <p:cNvPr id="7" name="Slide Number Placeholder 6"/>
          <p:cNvSpPr>
            <a:spLocks noGrp="1"/>
          </p:cNvSpPr>
          <p:nvPr>
            <p:ph type="sldNum" sz="quarter" idx="12"/>
          </p:nvPr>
        </p:nvSpPr>
        <p:spPr/>
        <p:txBody>
          <a:bodyPr/>
          <a:lstStyle/>
          <a:p>
            <a:pPr algn="r"/>
            <a:fld id="{16A1A3C8-AC63-4A46-916E-0CF7EFAF0FED}" type="slidenum">
              <a:rPr lang="en-US" smtClean="0"/>
              <a:pPr algn="r"/>
              <a:t>37</a:t>
            </a:fld>
            <a:endParaRPr lang="en-US" dirty="0"/>
          </a:p>
        </p:txBody>
      </p:sp>
      <p:pic>
        <p:nvPicPr>
          <p:cNvPr id="8" name="Picture 2"/>
          <p:cNvPicPr>
            <a:picLocks noChangeAspect="1" noChangeArrowheads="1"/>
          </p:cNvPicPr>
          <p:nvPr/>
        </p:nvPicPr>
        <p:blipFill rotWithShape="1">
          <a:blip r:embed="rId3" cstate="print"/>
          <a:srcRect l="19867" t="17496" r="18201" b="40448"/>
          <a:stretch/>
        </p:blipFill>
        <p:spPr bwMode="auto">
          <a:xfrm>
            <a:off x="280999" y="2478143"/>
            <a:ext cx="8582001" cy="3878207"/>
          </a:xfrm>
          <a:prstGeom prst="rect">
            <a:avLst/>
          </a:prstGeom>
          <a:noFill/>
          <a:ln w="9525">
            <a:noFill/>
            <a:miter lim="800000"/>
            <a:headEnd/>
            <a:tailEnd/>
          </a:ln>
        </p:spPr>
      </p:pic>
    </p:spTree>
    <p:extLst>
      <p:ext uri="{BB962C8B-B14F-4D97-AF65-F5344CB8AC3E}">
        <p14:creationId xmlns:p14="http://schemas.microsoft.com/office/powerpoint/2010/main" val="4995032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6/16/2015</a:t>
            </a:r>
            <a:endParaRPr lang="en-US"/>
          </a:p>
        </p:txBody>
      </p:sp>
      <p:sp>
        <p:nvSpPr>
          <p:cNvPr id="6" name="Slide Number Placeholder 5"/>
          <p:cNvSpPr>
            <a:spLocks noGrp="1"/>
          </p:cNvSpPr>
          <p:nvPr>
            <p:ph type="sldNum" sz="quarter" idx="12"/>
          </p:nvPr>
        </p:nvSpPr>
        <p:spPr/>
        <p:txBody>
          <a:bodyPr/>
          <a:lstStyle/>
          <a:p>
            <a:pPr algn="r"/>
            <a:fld id="{16A1A3C8-AC63-4A46-916E-0CF7EFAF0FED}" type="slidenum">
              <a:rPr lang="en-US" smtClean="0"/>
              <a:pPr algn="r"/>
              <a:t>38</a:t>
            </a:fld>
            <a:endParaRPr lang="en-US" dirty="0"/>
          </a:p>
        </p:txBody>
      </p:sp>
      <p:sp>
        <p:nvSpPr>
          <p:cNvPr id="11" name="TextBox 10"/>
          <p:cNvSpPr txBox="1"/>
          <p:nvPr/>
        </p:nvSpPr>
        <p:spPr>
          <a:xfrm>
            <a:off x="93785" y="5064369"/>
            <a:ext cx="1113691" cy="375139"/>
          </a:xfrm>
          <a:prstGeom prst="rect">
            <a:avLst/>
          </a:prstGeom>
          <a:noFill/>
        </p:spPr>
        <p:txBody>
          <a:bodyPr wrap="square" rtlCol="0">
            <a:spAutoFit/>
          </a:bodyPr>
          <a:lstStyle/>
          <a:p>
            <a:endParaRPr lang="en-US" dirty="0"/>
          </a:p>
        </p:txBody>
      </p:sp>
      <p:pic>
        <p:nvPicPr>
          <p:cNvPr id="7" name="Content Placeholder 6"/>
          <p:cNvPicPr>
            <a:picLocks noGrp="1" noChangeAspect="1"/>
          </p:cNvPicPr>
          <p:nvPr>
            <p:ph idx="1"/>
          </p:nvPr>
        </p:nvPicPr>
        <p:blipFill rotWithShape="1">
          <a:blip r:embed="rId3"/>
          <a:srcRect t="2721"/>
          <a:stretch/>
        </p:blipFill>
        <p:spPr>
          <a:xfrm>
            <a:off x="752168" y="1676303"/>
            <a:ext cx="7639665" cy="4775631"/>
          </a:xfrm>
          <a:prstGeom prst="rect">
            <a:avLst/>
          </a:prstGeom>
        </p:spPr>
      </p:pic>
      <p:sp>
        <p:nvSpPr>
          <p:cNvPr id="2" name="Title 1"/>
          <p:cNvSpPr>
            <a:spLocks noGrp="1"/>
          </p:cNvSpPr>
          <p:nvPr>
            <p:ph type="title"/>
          </p:nvPr>
        </p:nvSpPr>
        <p:spPr>
          <a:xfrm>
            <a:off x="457200" y="954494"/>
            <a:ext cx="8229600" cy="817930"/>
          </a:xfrm>
        </p:spPr>
        <p:txBody>
          <a:bodyPr anchor="b"/>
          <a:lstStyle/>
          <a:p>
            <a:pPr algn="l"/>
            <a:r>
              <a:rPr lang="en-US" sz="3600" b="1" dirty="0" smtClean="0">
                <a:latin typeface="Garamond" panose="02020404030301010803" pitchFamily="18" charset="0"/>
              </a:rPr>
              <a:t>HIA Case Study Pathway Diagram</a:t>
            </a:r>
            <a:endParaRPr lang="en-US" sz="3600" b="1" dirty="0">
              <a:latin typeface="Garamond" panose="02020404030301010803" pitchFamily="18" charset="0"/>
            </a:endParaRPr>
          </a:p>
        </p:txBody>
      </p:sp>
    </p:spTree>
    <p:extLst>
      <p:ext uri="{BB962C8B-B14F-4D97-AF65-F5344CB8AC3E}">
        <p14:creationId xmlns:p14="http://schemas.microsoft.com/office/powerpoint/2010/main" val="34955753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chor="b"/>
          <a:lstStyle/>
          <a:p>
            <a:pPr algn="l"/>
            <a:r>
              <a:rPr lang="en-US" sz="3600" b="1" dirty="0" smtClean="0">
                <a:latin typeface="Garamond" panose="02020404030301010803" pitchFamily="18" charset="0"/>
              </a:rPr>
              <a:t>HIA Scoping Worksheet</a:t>
            </a:r>
            <a:endParaRPr lang="en-US" sz="3600" b="1" dirty="0">
              <a:latin typeface="Garamond" panose="02020404030301010803" pitchFamily="18" charset="0"/>
            </a:endParaRPr>
          </a:p>
        </p:txBody>
      </p:sp>
      <p:sp>
        <p:nvSpPr>
          <p:cNvPr id="3" name="Date Placeholder 2"/>
          <p:cNvSpPr>
            <a:spLocks noGrp="1"/>
          </p:cNvSpPr>
          <p:nvPr>
            <p:ph type="dt" sz="half" idx="10"/>
          </p:nvPr>
        </p:nvSpPr>
        <p:spPr/>
        <p:txBody>
          <a:bodyPr/>
          <a:lstStyle/>
          <a:p>
            <a:r>
              <a:rPr lang="en-US" smtClean="0"/>
              <a:t>6/16/2015</a:t>
            </a:r>
            <a:endParaRPr lang="en-US"/>
          </a:p>
        </p:txBody>
      </p:sp>
      <p:sp>
        <p:nvSpPr>
          <p:cNvPr id="7" name="Slide Number Placeholder 6"/>
          <p:cNvSpPr>
            <a:spLocks noGrp="1"/>
          </p:cNvSpPr>
          <p:nvPr>
            <p:ph type="sldNum" sz="quarter" idx="12"/>
          </p:nvPr>
        </p:nvSpPr>
        <p:spPr/>
        <p:txBody>
          <a:bodyPr/>
          <a:lstStyle/>
          <a:p>
            <a:pPr algn="r"/>
            <a:fld id="{16A1A3C8-AC63-4A46-916E-0CF7EFAF0FED}" type="slidenum">
              <a:rPr lang="en-US" smtClean="0"/>
              <a:pPr algn="r"/>
              <a:t>39</a:t>
            </a:fld>
            <a:endParaRPr lang="en-US"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820607571"/>
              </p:ext>
            </p:extLst>
          </p:nvPr>
        </p:nvGraphicFramePr>
        <p:xfrm>
          <a:off x="309716" y="1600200"/>
          <a:ext cx="8701549" cy="4626864"/>
        </p:xfrm>
        <a:graphic>
          <a:graphicData uri="http://schemas.openxmlformats.org/drawingml/2006/table">
            <a:tbl>
              <a:tblPr firstRow="1" firstCol="1" bandRow="1"/>
              <a:tblGrid>
                <a:gridCol w="2590994"/>
                <a:gridCol w="1482708"/>
                <a:gridCol w="838704"/>
                <a:gridCol w="1424263"/>
                <a:gridCol w="2364880"/>
              </a:tblGrid>
              <a:tr h="289286">
                <a:tc>
                  <a:txBody>
                    <a:bodyPr/>
                    <a:lstStyle/>
                    <a:p>
                      <a:pPr marL="0" marR="0" algn="ctr">
                        <a:lnSpc>
                          <a:spcPct val="115000"/>
                        </a:lnSpc>
                        <a:spcBef>
                          <a:spcPts val="0"/>
                        </a:spcBef>
                        <a:spcAft>
                          <a:spcPts val="0"/>
                        </a:spcAft>
                      </a:pPr>
                      <a:r>
                        <a:rPr lang="en-US" sz="12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Study Questions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3" marR="33733" marT="0" marB="0">
                    <a:lnL w="12700" cap="flat" cmpd="sng" algn="ctr">
                      <a:solidFill>
                        <a:srgbClr val="1F497D"/>
                      </a:solidFill>
                      <a:prstDash val="solid"/>
                      <a:round/>
                      <a:headEnd type="none" w="med" len="med"/>
                      <a:tailEnd type="none" w="med" len="med"/>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2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Data Needed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2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(Indicators)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3" marR="33733" marT="0" marB="0">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2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Publically Available?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3" marR="33733" marT="0" marB="0">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2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Data Sources and/or Tools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3" marR="33733" marT="0" marB="0">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2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Analysis Methods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3" marR="33733" marT="0" marB="0">
                    <a:lnL>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1F497D"/>
                    </a:solidFill>
                  </a:tcPr>
                </a:tc>
              </a:tr>
              <a:tr h="0">
                <a:tc>
                  <a:txBody>
                    <a:bodyPr/>
                    <a:lstStyle/>
                    <a:p>
                      <a:pPr marL="176213" marR="0" lvl="0" indent="-166688">
                        <a:lnSpc>
                          <a:spcPct val="115000"/>
                        </a:lnSpc>
                        <a:spcBef>
                          <a:spcPts val="0"/>
                        </a:spcBef>
                        <a:spcAft>
                          <a:spcPts val="0"/>
                        </a:spcAft>
                        <a:buFont typeface="+mj-lt"/>
                        <a:buAutoNum type="arabicPeriod"/>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What characteristics of the built and natural environment contribute to traffic safety?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6213" marR="0" lvl="0" indent="-166688">
                        <a:lnSpc>
                          <a:spcPct val="115000"/>
                        </a:lnSpc>
                        <a:spcBef>
                          <a:spcPts val="0"/>
                        </a:spcBef>
                        <a:spcAft>
                          <a:spcPts val="0"/>
                        </a:spcAft>
                        <a:buFont typeface="+mj-lt"/>
                        <a:buAutoNum type="arabicPeriod"/>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Does implementing green infrastructure along a street (i.e., streetscaping) improve traffic safety?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3" marR="33733" marT="0" marB="0">
                    <a:lnL w="12700" cap="flat" cmpd="sng" algn="ctr">
                      <a:solidFill>
                        <a:srgbClr val="1F497D"/>
                      </a:solidFill>
                      <a:prstDash val="solid"/>
                      <a:round/>
                      <a:headEnd type="none" w="med" len="med"/>
                      <a:tailEnd type="none" w="med" len="med"/>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176213" marR="0" lvl="0" indent="-166688">
                        <a:lnSpc>
                          <a:spcPct val="115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Exposure to injury from motor-vehicles</a:t>
                      </a:r>
                    </a:p>
                  </a:txBody>
                  <a:tcPr marL="33733" marR="33733" marT="0" marB="0">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Yes</a:t>
                      </a:r>
                    </a:p>
                  </a:txBody>
                  <a:tcPr marL="33733" marR="33733" marT="0" marB="0">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176213" marR="0" lvl="0" indent="-166688">
                        <a:lnSpc>
                          <a:spcPct val="115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Empirical Literature</a:t>
                      </a:r>
                    </a:p>
                  </a:txBody>
                  <a:tcPr marL="33733" marR="33733" marT="0" marB="0">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177800" marR="0" lvl="0" indent="-177800">
                        <a:lnSpc>
                          <a:spcPct val="115000"/>
                        </a:lnSpc>
                        <a:spcBef>
                          <a:spcPts val="0"/>
                        </a:spcBef>
                        <a:spcAft>
                          <a:spcPts val="0"/>
                        </a:spcAft>
                        <a:buFont typeface="Times New Roman" panose="02020603050405020304" pitchFamily="18" charset="0"/>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Use peer-reviewed literature to qualitatively assess impact of road diet and streetscaping on traffic safety and choosing active modes of transportation (i.e., walking and bicycling).</a:t>
                      </a:r>
                    </a:p>
                  </a:txBody>
                  <a:tcPr marL="33733" marR="33733" marT="0" marB="0">
                    <a:lnL>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0">
                <a:tc>
                  <a:txBody>
                    <a:bodyPr/>
                    <a:lstStyle/>
                    <a:p>
                      <a:pPr marL="179388" marR="0" lvl="0" indent="-179388">
                        <a:lnSpc>
                          <a:spcPct val="115000"/>
                        </a:lnSpc>
                        <a:spcBef>
                          <a:spcPts val="0"/>
                        </a:spcBef>
                        <a:spcAft>
                          <a:spcPts val="0"/>
                        </a:spcAft>
                        <a:buFont typeface="+mj-lt"/>
                        <a:buAutoNum type="arabicPeriod" startAt="3"/>
                      </a:pPr>
                      <a:r>
                        <a:rPr lang="en-US"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What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are the existing traffic conditions and traffic safety practices present along the project site?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3" marR="33733" marT="0" marB="0">
                    <a:lnL w="12700" cap="flat" cmpd="sng" algn="ctr">
                      <a:solidFill>
                        <a:srgbClr val="1F497D"/>
                      </a:solidFill>
                      <a:prstDash val="solid"/>
                      <a:round/>
                      <a:headEnd type="none" w="med" len="med"/>
                      <a:tailEnd type="none" w="med" len="med"/>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166688" marR="0" lvl="0" indent="-166688">
                        <a:lnSpc>
                          <a:spcPct val="115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Speed limit</a:t>
                      </a:r>
                    </a:p>
                    <a:p>
                      <a:pPr marL="166688" marR="0" lvl="0" indent="-166688">
                        <a:lnSpc>
                          <a:spcPct val="115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Average annual daily traffic (AADT)</a:t>
                      </a:r>
                    </a:p>
                    <a:p>
                      <a:pPr marL="166688" marR="0" lvl="0" indent="-166688">
                        <a:lnSpc>
                          <a:spcPct val="115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Safety practices (e.g., speed bumps, pedestrian and cycling infrastructure, etc.)</a:t>
                      </a:r>
                    </a:p>
                  </a:txBody>
                  <a:tcPr marL="33733" marR="33733" marT="0" marB="0">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Yes</a:t>
                      </a:r>
                    </a:p>
                  </a:txBody>
                  <a:tcPr marL="33733" marR="33733" marT="0" marB="0">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176213" marR="0" lvl="0" indent="-176213">
                        <a:lnSpc>
                          <a:spcPct val="115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GA─DOT, Georgia State Traffic and Report Statistics (STARS)</a:t>
                      </a:r>
                    </a:p>
                    <a:p>
                      <a:pPr marL="176213" marR="0" lvl="0" indent="-176213">
                        <a:lnSpc>
                          <a:spcPct val="115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GA─DPH, OASIS 2006-2010 dataset </a:t>
                      </a:r>
                    </a:p>
                  </a:txBody>
                  <a:tcPr marL="33733" marR="33733" marT="0" marB="0">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176213" marR="0" lvl="0" indent="-176213">
                        <a:lnSpc>
                          <a:spcPct val="115000"/>
                        </a:lnSpc>
                        <a:spcBef>
                          <a:spcPts val="0"/>
                        </a:spcBef>
                        <a:spcAft>
                          <a:spcPts val="0"/>
                        </a:spcAft>
                        <a:buFont typeface="Times New Roman" panose="02020603050405020304" pitchFamily="18" charset="0"/>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Use direct observations to inventory the traffic safety practices that exist along the proposed project site. </a:t>
                      </a:r>
                    </a:p>
                    <a:p>
                      <a:pPr marL="176213" marR="0" lvl="0" indent="-176213">
                        <a:lnSpc>
                          <a:spcPct val="115000"/>
                        </a:lnSpc>
                        <a:spcBef>
                          <a:spcPts val="0"/>
                        </a:spcBef>
                        <a:spcAft>
                          <a:spcPts val="0"/>
                        </a:spcAft>
                        <a:buFont typeface="Times New Roman" panose="02020603050405020304" pitchFamily="18" charset="0"/>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Access traffic data and calculate daily traffic volumes.</a:t>
                      </a:r>
                    </a:p>
                    <a:p>
                      <a:pPr marL="176213" marR="0" lvl="0" indent="-176213">
                        <a:lnSpc>
                          <a:spcPct val="115000"/>
                        </a:lnSpc>
                        <a:spcBef>
                          <a:spcPts val="0"/>
                        </a:spcBef>
                        <a:spcAft>
                          <a:spcPts val="0"/>
                        </a:spcAft>
                        <a:buFont typeface="Times New Roman" panose="02020603050405020304" pitchFamily="18" charset="0"/>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Use the OASIS mapping tool to select and download maps of ER visits related to motor-vehicle crashes by Census tract.</a:t>
                      </a:r>
                    </a:p>
                  </a:txBody>
                  <a:tcPr marL="33733" marR="33733" marT="0" marB="0">
                    <a:lnL>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0">
                <a:tc>
                  <a:txBody>
                    <a:bodyPr/>
                    <a:lstStyle/>
                    <a:p>
                      <a:pPr marL="176213" marR="0" lvl="0" indent="-166688">
                        <a:lnSpc>
                          <a:spcPct val="115000"/>
                        </a:lnSpc>
                        <a:spcBef>
                          <a:spcPts val="0"/>
                        </a:spcBef>
                        <a:spcAft>
                          <a:spcPts val="0"/>
                        </a:spcAft>
                        <a:buFont typeface="+mj-lt"/>
                        <a:buAutoNum type="arabicPeriod" startAt="4"/>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Is the </a:t>
                      </a:r>
                      <a:r>
                        <a:rPr lang="en-US"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proposed Green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Street Project designed to improve traffic safety?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3" marR="33733" marT="0" marB="0">
                    <a:lnL w="12700" cap="flat" cmpd="sng" algn="ctr">
                      <a:solidFill>
                        <a:srgbClr val="1F497D"/>
                      </a:solidFill>
                      <a:prstDash val="solid"/>
                      <a:round/>
                      <a:headEnd type="none" w="med" len="med"/>
                      <a:tailEnd type="none" w="med" len="med"/>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[Blank]</a:t>
                      </a:r>
                    </a:p>
                  </a:txBody>
                  <a:tcPr marL="33733" marR="33733" marT="0" marB="0">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[Blank]</a:t>
                      </a:r>
                    </a:p>
                  </a:txBody>
                  <a:tcPr marL="33733" marR="33733" marT="0" marB="0">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176213" marR="0" lvl="0" indent="-166688">
                        <a:lnSpc>
                          <a:spcPct val="115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Proposed project conceptual design (Tetra Tech 2013)</a:t>
                      </a:r>
                    </a:p>
                  </a:txBody>
                  <a:tcPr marL="33733" marR="33733" marT="0" marB="0">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176213" marR="0" lvl="0" indent="-176213">
                        <a:lnSpc>
                          <a:spcPct val="115000"/>
                        </a:lnSpc>
                        <a:spcBef>
                          <a:spcPts val="0"/>
                        </a:spcBef>
                        <a:spcAft>
                          <a:spcPts val="0"/>
                        </a:spcAft>
                        <a:buFont typeface="Times New Roman" panose="02020603050405020304" pitchFamily="18" charset="0"/>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Review evidence and (qualitatively) characterize health impacts related to traffic safety.</a:t>
                      </a:r>
                    </a:p>
                  </a:txBody>
                  <a:tcPr marL="33733" marR="33733" marT="0" marB="0">
                    <a:lnL>
                      <a:noFill/>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56770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1104900"/>
            <a:ext cx="8123583" cy="740217"/>
          </a:xfrm>
        </p:spPr>
        <p:txBody>
          <a:bodyPr/>
          <a:lstStyle/>
          <a:p>
            <a:pPr algn="l"/>
            <a:r>
              <a:rPr lang="en-US" sz="3600" b="1" dirty="0" smtClean="0">
                <a:latin typeface="Garamond" panose="02020404030301010803" pitchFamily="18" charset="0"/>
              </a:rPr>
              <a:t>HIA Case Study</a:t>
            </a:r>
            <a:endParaRPr lang="en-US" sz="3600" b="1" dirty="0">
              <a:latin typeface="Garamond" panose="02020404030301010803" pitchFamily="18" charset="0"/>
            </a:endParaRPr>
          </a:p>
        </p:txBody>
      </p:sp>
      <p:sp>
        <p:nvSpPr>
          <p:cNvPr id="5" name="Content Placeholder 2"/>
          <p:cNvSpPr>
            <a:spLocks noGrp="1"/>
          </p:cNvSpPr>
          <p:nvPr>
            <p:ph idx="1"/>
          </p:nvPr>
        </p:nvSpPr>
        <p:spPr>
          <a:xfrm>
            <a:off x="609600" y="1997765"/>
            <a:ext cx="8001000" cy="3429000"/>
          </a:xfrm>
        </p:spPr>
        <p:txBody>
          <a:bodyPr/>
          <a:lstStyle/>
          <a:p>
            <a:pPr marL="0" indent="0">
              <a:buNone/>
            </a:pPr>
            <a:r>
              <a:rPr lang="en-US" sz="2200" i="1" dirty="0" smtClean="0"/>
              <a:t>EPA led an HIA that evaluated the proposed Boone Boulevard Green Street </a:t>
            </a:r>
            <a:r>
              <a:rPr lang="en-US" sz="2200" i="1" dirty="0"/>
              <a:t>Project </a:t>
            </a:r>
            <a:r>
              <a:rPr lang="en-US" sz="2200" i="1" dirty="0" smtClean="0"/>
              <a:t>sited in the headwaters of Proctor Creek in Atlanta, Georgia.</a:t>
            </a:r>
          </a:p>
          <a:p>
            <a:pPr marL="0" indent="0">
              <a:buNone/>
            </a:pPr>
            <a:endParaRPr lang="en-US" sz="1600" i="1" dirty="0" smtClean="0"/>
          </a:p>
          <a:p>
            <a:pPr marL="0" indent="0">
              <a:buNone/>
            </a:pPr>
            <a:r>
              <a:rPr lang="en-US" sz="2800" b="1" dirty="0" smtClean="0">
                <a:latin typeface="Garamond" panose="02020404030301010803" pitchFamily="18" charset="0"/>
              </a:rPr>
              <a:t>Problems Facing Community:</a:t>
            </a:r>
          </a:p>
          <a:p>
            <a:pPr marL="0" indent="0"/>
            <a:r>
              <a:rPr lang="en-US" sz="2400" dirty="0" smtClean="0">
                <a:latin typeface="Garamond" panose="02020404030301010803" pitchFamily="18" charset="0"/>
              </a:rPr>
              <a:t> Pervasive flooding</a:t>
            </a:r>
          </a:p>
          <a:p>
            <a:pPr marL="0" indent="0"/>
            <a:r>
              <a:rPr lang="en-US" sz="2400" dirty="0" smtClean="0">
                <a:latin typeface="Garamond" panose="02020404030301010803" pitchFamily="18" charset="0"/>
              </a:rPr>
              <a:t> Impaired </a:t>
            </a:r>
            <a:r>
              <a:rPr lang="en-US" sz="2400" dirty="0">
                <a:latin typeface="Garamond" panose="02020404030301010803" pitchFamily="18" charset="0"/>
              </a:rPr>
              <a:t>w</a:t>
            </a:r>
            <a:r>
              <a:rPr lang="en-US" sz="2400" dirty="0" smtClean="0">
                <a:latin typeface="Garamond" panose="02020404030301010803" pitchFamily="18" charset="0"/>
              </a:rPr>
              <a:t>ater quality</a:t>
            </a:r>
          </a:p>
          <a:p>
            <a:pPr marL="0" indent="0"/>
            <a:r>
              <a:rPr lang="en-US" sz="2400" dirty="0" smtClean="0">
                <a:latin typeface="Garamond" panose="02020404030301010803" pitchFamily="18" charset="0"/>
              </a:rPr>
              <a:t> Illegal dumping</a:t>
            </a:r>
          </a:p>
          <a:p>
            <a:pPr marL="0" indent="0"/>
            <a:r>
              <a:rPr lang="en-US" sz="2400" dirty="0" smtClean="0">
                <a:latin typeface="Garamond" panose="02020404030301010803" pitchFamily="18" charset="0"/>
              </a:rPr>
              <a:t> Blight (derelict and vacant properties) </a:t>
            </a:r>
          </a:p>
          <a:p>
            <a:pPr marL="0" indent="0"/>
            <a:r>
              <a:rPr lang="en-US" sz="2400" dirty="0" smtClean="0">
                <a:latin typeface="Garamond" panose="02020404030301010803" pitchFamily="18" charset="0"/>
              </a:rPr>
              <a:t> Aging </a:t>
            </a:r>
            <a:r>
              <a:rPr lang="en-US" sz="2400" dirty="0">
                <a:latin typeface="Garamond" panose="02020404030301010803" pitchFamily="18" charset="0"/>
              </a:rPr>
              <a:t>i</a:t>
            </a:r>
            <a:r>
              <a:rPr lang="en-US" sz="2400" dirty="0" smtClean="0">
                <a:latin typeface="Garamond" panose="02020404030301010803" pitchFamily="18" charset="0"/>
              </a:rPr>
              <a:t>nfrastructure</a:t>
            </a:r>
            <a:endParaRPr lang="en-US" sz="2400" dirty="0">
              <a:latin typeface="Garamond" panose="02020404030301010803" pitchFamily="18" charset="0"/>
            </a:endParaRPr>
          </a:p>
        </p:txBody>
      </p:sp>
      <p:pic>
        <p:nvPicPr>
          <p:cNvPr id="6" name="Picture 9" descr="DSC_0247.JPG"/>
          <p:cNvPicPr>
            <a:picLocks noChangeAspect="1"/>
          </p:cNvPicPr>
          <p:nvPr/>
        </p:nvPicPr>
        <p:blipFill>
          <a:blip r:embed="rId3" cstate="print"/>
          <a:srcRect l="11348"/>
          <a:stretch>
            <a:fillRect/>
          </a:stretch>
        </p:blipFill>
        <p:spPr bwMode="auto">
          <a:xfrm>
            <a:off x="6308966" y="4913768"/>
            <a:ext cx="2362926" cy="1691640"/>
          </a:xfrm>
          <a:prstGeom prst="rect">
            <a:avLst/>
          </a:prstGeom>
          <a:noFill/>
          <a:ln w="9525">
            <a:solidFill>
              <a:srgbClr val="0070C0"/>
            </a:solidFill>
            <a:miter lim="800000"/>
            <a:headEnd/>
            <a:tailEnd/>
          </a:ln>
        </p:spPr>
      </p:pic>
      <p:pic>
        <p:nvPicPr>
          <p:cNvPr id="7" name="Picture 6" descr="DSC00146.JPG"/>
          <p:cNvPicPr>
            <a:picLocks noChangeAspect="1"/>
          </p:cNvPicPr>
          <p:nvPr/>
        </p:nvPicPr>
        <p:blipFill>
          <a:blip r:embed="rId4" cstate="print"/>
          <a:srcRect l="12000" b="16000"/>
          <a:stretch>
            <a:fillRect/>
          </a:stretch>
        </p:blipFill>
        <p:spPr>
          <a:xfrm>
            <a:off x="6308966" y="3069480"/>
            <a:ext cx="2362926" cy="1691640"/>
          </a:xfrm>
          <a:prstGeom prst="rect">
            <a:avLst/>
          </a:prstGeom>
          <a:ln>
            <a:solidFill>
              <a:srgbClr val="0070C0"/>
            </a:solidFill>
          </a:ln>
        </p:spPr>
      </p:pic>
    </p:spTree>
    <p:extLst>
      <p:ext uri="{BB962C8B-B14F-4D97-AF65-F5344CB8AC3E}">
        <p14:creationId xmlns:p14="http://schemas.microsoft.com/office/powerpoint/2010/main" val="28644661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endParaRPr lang="en-US"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6/16/2015</a:t>
            </a:r>
            <a:endParaRPr lang="en-US"/>
          </a:p>
        </p:txBody>
      </p:sp>
      <p:sp>
        <p:nvSpPr>
          <p:cNvPr id="5" name="Slide Number Placeholder 4"/>
          <p:cNvSpPr>
            <a:spLocks noGrp="1"/>
          </p:cNvSpPr>
          <p:nvPr>
            <p:ph type="sldNum" sz="quarter" idx="12"/>
          </p:nvPr>
        </p:nvSpPr>
        <p:spPr/>
        <p:txBody>
          <a:bodyPr/>
          <a:lstStyle/>
          <a:p>
            <a:pPr algn="r"/>
            <a:fld id="{16A1A3C8-AC63-4A46-916E-0CF7EFAF0FED}" type="slidenum">
              <a:rPr lang="en-US" smtClean="0"/>
              <a:pPr algn="r"/>
              <a:t>40</a:t>
            </a:fld>
            <a:endParaRPr lang="en-US"/>
          </a:p>
        </p:txBody>
      </p:sp>
    </p:spTree>
    <p:extLst>
      <p:ext uri="{BB962C8B-B14F-4D97-AF65-F5344CB8AC3E}">
        <p14:creationId xmlns:p14="http://schemas.microsoft.com/office/powerpoint/2010/main" val="9644327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Wrap-up</a:t>
            </a:r>
            <a:endParaRPr lang="en-US"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6/16/2015</a:t>
            </a:r>
            <a:endParaRPr lang="en-US"/>
          </a:p>
        </p:txBody>
      </p:sp>
      <p:sp>
        <p:nvSpPr>
          <p:cNvPr id="5" name="Slide Number Placeholder 4"/>
          <p:cNvSpPr>
            <a:spLocks noGrp="1"/>
          </p:cNvSpPr>
          <p:nvPr>
            <p:ph type="sldNum" sz="quarter" idx="12"/>
          </p:nvPr>
        </p:nvSpPr>
        <p:spPr/>
        <p:txBody>
          <a:bodyPr/>
          <a:lstStyle/>
          <a:p>
            <a:pPr algn="r"/>
            <a:fld id="{16A1A3C8-AC63-4A46-916E-0CF7EFAF0FED}" type="slidenum">
              <a:rPr lang="en-US" smtClean="0"/>
              <a:pPr algn="r"/>
              <a:t>41</a:t>
            </a:fld>
            <a:endParaRPr lang="en-US"/>
          </a:p>
        </p:txBody>
      </p:sp>
    </p:spTree>
    <p:extLst>
      <p:ext uri="{BB962C8B-B14F-4D97-AF65-F5344CB8AC3E}">
        <p14:creationId xmlns:p14="http://schemas.microsoft.com/office/powerpoint/2010/main" val="27195184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3732"/>
            <a:ext cx="8229600" cy="1143000"/>
          </a:xfrm>
        </p:spPr>
        <p:txBody>
          <a:bodyPr anchor="b"/>
          <a:lstStyle/>
          <a:p>
            <a:pPr algn="l"/>
            <a:r>
              <a:rPr lang="en-US" sz="3600" b="1" dirty="0" smtClean="0">
                <a:latin typeface="Garamond" panose="02020404030301010803" pitchFamily="18" charset="0"/>
              </a:rPr>
              <a:t>Common Challenges</a:t>
            </a:r>
            <a:endParaRPr lang="en-US" sz="3600" b="1" dirty="0">
              <a:latin typeface="Garamond" panose="02020404030301010803" pitchFamily="18" charset="0"/>
            </a:endParaRPr>
          </a:p>
        </p:txBody>
      </p:sp>
      <p:sp>
        <p:nvSpPr>
          <p:cNvPr id="7" name="Text Placeholder 6"/>
          <p:cNvSpPr>
            <a:spLocks noGrp="1"/>
          </p:cNvSpPr>
          <p:nvPr>
            <p:ph type="body" idx="1"/>
          </p:nvPr>
        </p:nvSpPr>
        <p:spPr>
          <a:xfrm>
            <a:off x="457200" y="1961833"/>
            <a:ext cx="4040188" cy="639762"/>
          </a:xfrm>
        </p:spPr>
        <p:txBody>
          <a:bodyPr/>
          <a:lstStyle/>
          <a:p>
            <a:r>
              <a:rPr lang="en-US" dirty="0" smtClean="0"/>
              <a:t>Challenges</a:t>
            </a:r>
            <a:endParaRPr lang="en-US" dirty="0"/>
          </a:p>
        </p:txBody>
      </p:sp>
      <p:sp>
        <p:nvSpPr>
          <p:cNvPr id="3" name="Content Placeholder 2"/>
          <p:cNvSpPr>
            <a:spLocks noGrp="1"/>
          </p:cNvSpPr>
          <p:nvPr>
            <p:ph sz="half" idx="2"/>
          </p:nvPr>
        </p:nvSpPr>
        <p:spPr>
          <a:xfrm>
            <a:off x="4531519" y="2581943"/>
            <a:ext cx="4040188" cy="3951288"/>
          </a:xfrm>
        </p:spPr>
        <p:txBody>
          <a:bodyPr/>
          <a:lstStyle/>
          <a:p>
            <a:r>
              <a:rPr lang="en-US" sz="2000" dirty="0" smtClean="0"/>
              <a:t>Creating a diverse team with varying skills and experiences</a:t>
            </a:r>
          </a:p>
          <a:p>
            <a:r>
              <a:rPr lang="en-US" sz="2000" dirty="0" smtClean="0"/>
              <a:t>Continuous and consistent involvement of key stakeholder groups</a:t>
            </a:r>
          </a:p>
          <a:p>
            <a:r>
              <a:rPr lang="en-US" sz="2000" dirty="0" smtClean="0"/>
              <a:t>Timely, appropriate, and compelling messaging</a:t>
            </a:r>
            <a:endParaRPr lang="en-US" sz="2000" dirty="0"/>
          </a:p>
        </p:txBody>
      </p:sp>
      <p:sp>
        <p:nvSpPr>
          <p:cNvPr id="8" name="Text Placeholder 7"/>
          <p:cNvSpPr>
            <a:spLocks noGrp="1"/>
          </p:cNvSpPr>
          <p:nvPr>
            <p:ph type="body" sz="quarter" idx="3"/>
          </p:nvPr>
        </p:nvSpPr>
        <p:spPr>
          <a:xfrm>
            <a:off x="4645025" y="1961833"/>
            <a:ext cx="4041775" cy="639762"/>
          </a:xfrm>
        </p:spPr>
        <p:txBody>
          <a:bodyPr/>
          <a:lstStyle/>
          <a:p>
            <a:r>
              <a:rPr lang="en-US" dirty="0" smtClean="0"/>
              <a:t>Successful Strategies</a:t>
            </a:r>
            <a:endParaRPr lang="en-US" dirty="0"/>
          </a:p>
        </p:txBody>
      </p:sp>
      <p:sp>
        <p:nvSpPr>
          <p:cNvPr id="4" name="Content Placeholder 3"/>
          <p:cNvSpPr>
            <a:spLocks noGrp="1"/>
          </p:cNvSpPr>
          <p:nvPr>
            <p:ph sz="quarter" idx="4"/>
          </p:nvPr>
        </p:nvSpPr>
        <p:spPr>
          <a:xfrm>
            <a:off x="457200" y="2581943"/>
            <a:ext cx="4041775" cy="3951288"/>
          </a:xfrm>
        </p:spPr>
        <p:txBody>
          <a:bodyPr/>
          <a:lstStyle/>
          <a:p>
            <a:r>
              <a:rPr lang="en-US" sz="2000" dirty="0" smtClean="0"/>
              <a:t>Underestimation of time and resources needed</a:t>
            </a:r>
          </a:p>
          <a:p>
            <a:r>
              <a:rPr lang="en-US" sz="2000" dirty="0" smtClean="0"/>
              <a:t>Competing time demands of HIA participants and key stakeholder groups</a:t>
            </a:r>
          </a:p>
          <a:p>
            <a:r>
              <a:rPr lang="en-US" sz="2000" dirty="0" smtClean="0"/>
              <a:t>Changes in decision-maker priorities and politics</a:t>
            </a:r>
            <a:endParaRPr lang="en-US" sz="2000" dirty="0"/>
          </a:p>
        </p:txBody>
      </p:sp>
      <p:sp>
        <p:nvSpPr>
          <p:cNvPr id="5" name="Date Placeholder 4"/>
          <p:cNvSpPr>
            <a:spLocks noGrp="1"/>
          </p:cNvSpPr>
          <p:nvPr>
            <p:ph type="dt" sz="half" idx="10"/>
          </p:nvPr>
        </p:nvSpPr>
        <p:spPr/>
        <p:txBody>
          <a:bodyPr/>
          <a:lstStyle/>
          <a:p>
            <a:r>
              <a:rPr lang="en-US" smtClean="0"/>
              <a:t>6/16/2015</a:t>
            </a:r>
            <a:endParaRPr lang="en-US"/>
          </a:p>
        </p:txBody>
      </p:sp>
      <p:sp>
        <p:nvSpPr>
          <p:cNvPr id="6" name="Slide Number Placeholder 5"/>
          <p:cNvSpPr>
            <a:spLocks noGrp="1"/>
          </p:cNvSpPr>
          <p:nvPr>
            <p:ph type="sldNum" sz="quarter" idx="12"/>
          </p:nvPr>
        </p:nvSpPr>
        <p:spPr/>
        <p:txBody>
          <a:bodyPr/>
          <a:lstStyle/>
          <a:p>
            <a:pPr algn="r"/>
            <a:fld id="{16A1A3C8-AC63-4A46-916E-0CF7EFAF0FED}" type="slidenum">
              <a:rPr lang="en-US" smtClean="0"/>
              <a:pPr algn="r"/>
              <a:t>42</a:t>
            </a:fld>
            <a:endParaRPr lang="en-US" dirty="0"/>
          </a:p>
        </p:txBody>
      </p:sp>
    </p:spTree>
    <p:extLst>
      <p:ext uri="{BB962C8B-B14F-4D97-AF65-F5344CB8AC3E}">
        <p14:creationId xmlns:p14="http://schemas.microsoft.com/office/powerpoint/2010/main" val="5955012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46029"/>
            <a:ext cx="8229600" cy="925552"/>
          </a:xfrm>
        </p:spPr>
        <p:txBody>
          <a:bodyPr anchor="b"/>
          <a:lstStyle/>
          <a:p>
            <a:pPr algn="l"/>
            <a:r>
              <a:rPr lang="en-US" sz="3600" b="1" dirty="0" smtClean="0">
                <a:latin typeface="Garamond" panose="02020404030301010803" pitchFamily="18" charset="0"/>
              </a:rPr>
              <a:t>Resources Available</a:t>
            </a:r>
            <a:endParaRPr lang="en-US" sz="3600" b="1" dirty="0">
              <a:latin typeface="Garamond" panose="02020404030301010803" pitchFamily="18" charset="0"/>
            </a:endParaRPr>
          </a:p>
        </p:txBody>
      </p:sp>
      <p:sp>
        <p:nvSpPr>
          <p:cNvPr id="5" name="Content Placeholder 4"/>
          <p:cNvSpPr>
            <a:spLocks noGrp="1"/>
          </p:cNvSpPr>
          <p:nvPr>
            <p:ph idx="1"/>
          </p:nvPr>
        </p:nvSpPr>
        <p:spPr>
          <a:xfrm>
            <a:off x="457200" y="1771581"/>
            <a:ext cx="5213634" cy="3594836"/>
          </a:xfrm>
        </p:spPr>
        <p:txBody>
          <a:bodyPr/>
          <a:lstStyle/>
          <a:p>
            <a:r>
              <a:rPr lang="en-US" sz="2400" dirty="0" smtClean="0">
                <a:latin typeface="+mj-lt"/>
              </a:rPr>
              <a:t>Society of Practitioners of HIA</a:t>
            </a:r>
          </a:p>
          <a:p>
            <a:pPr lvl="1"/>
            <a:r>
              <a:rPr lang="en-US" sz="2000" dirty="0">
                <a:latin typeface="+mj-lt"/>
                <a:hlinkClick r:id="rId3"/>
              </a:rPr>
              <a:t>http://hiasociety.org/?</a:t>
            </a:r>
            <a:r>
              <a:rPr lang="en-US" sz="2000" dirty="0" smtClean="0">
                <a:latin typeface="+mj-lt"/>
                <a:hlinkClick r:id="rId3"/>
              </a:rPr>
              <a:t>page_id=31</a:t>
            </a:r>
            <a:r>
              <a:rPr lang="en-US" sz="2000" dirty="0" smtClean="0">
                <a:latin typeface="+mj-lt"/>
              </a:rPr>
              <a:t> </a:t>
            </a:r>
            <a:endParaRPr lang="en-US" sz="2000" dirty="0">
              <a:latin typeface="+mj-lt"/>
            </a:endParaRPr>
          </a:p>
          <a:p>
            <a:r>
              <a:rPr lang="en-US" sz="2400" dirty="0">
                <a:latin typeface="+mj-lt"/>
              </a:rPr>
              <a:t>Human Impact Partners</a:t>
            </a:r>
          </a:p>
          <a:p>
            <a:pPr lvl="1"/>
            <a:r>
              <a:rPr lang="en-US" sz="2000" dirty="0">
                <a:latin typeface="+mj-lt"/>
                <a:hlinkClick r:id="rId4"/>
              </a:rPr>
              <a:t>http://www.humanimpact.org/capacity-building/hia-tools-and-resources/</a:t>
            </a:r>
            <a:r>
              <a:rPr lang="en-US" sz="2000" dirty="0">
                <a:latin typeface="+mj-lt"/>
              </a:rPr>
              <a:t> </a:t>
            </a:r>
          </a:p>
          <a:p>
            <a:r>
              <a:rPr lang="en-US" sz="2400" dirty="0" smtClean="0">
                <a:latin typeface="+mj-lt"/>
              </a:rPr>
              <a:t>UCLA’s HIA Clearinghouse and Learning Center</a:t>
            </a:r>
          </a:p>
          <a:p>
            <a:pPr lvl="1"/>
            <a:r>
              <a:rPr lang="en-US" sz="2000" dirty="0" smtClean="0">
                <a:latin typeface="+mj-lt"/>
                <a:hlinkClick r:id="rId5"/>
              </a:rPr>
              <a:t>http</a:t>
            </a:r>
            <a:r>
              <a:rPr lang="en-US" sz="2000" dirty="0">
                <a:latin typeface="+mj-lt"/>
                <a:hlinkClick r:id="rId5"/>
              </a:rPr>
              <a:t>://</a:t>
            </a:r>
            <a:r>
              <a:rPr lang="en-US" sz="2000" dirty="0" smtClean="0">
                <a:latin typeface="+mj-lt"/>
                <a:hlinkClick r:id="rId5"/>
              </a:rPr>
              <a:t>www.hiaguide.org/training/training-guides/ucla-hia-training-manual</a:t>
            </a:r>
            <a:r>
              <a:rPr lang="en-US" sz="2000" dirty="0" smtClean="0">
                <a:latin typeface="+mj-lt"/>
              </a:rPr>
              <a:t> </a:t>
            </a:r>
            <a:endParaRPr lang="en-US" sz="2000" dirty="0">
              <a:latin typeface="+mj-lt"/>
            </a:endParaRPr>
          </a:p>
          <a:p>
            <a:r>
              <a:rPr lang="en-US" sz="2400" dirty="0" smtClean="0">
                <a:latin typeface="+mj-lt"/>
              </a:rPr>
              <a:t>World Health Organization (international)</a:t>
            </a:r>
          </a:p>
          <a:p>
            <a:pPr lvl="1"/>
            <a:r>
              <a:rPr lang="en-US" sz="2000" dirty="0">
                <a:latin typeface="+mj-lt"/>
                <a:hlinkClick r:id="rId6"/>
              </a:rPr>
              <a:t>http://www.who.int/hia/tools/en</a:t>
            </a:r>
            <a:r>
              <a:rPr lang="en-US" sz="2000" dirty="0" smtClean="0">
                <a:latin typeface="+mj-lt"/>
                <a:hlinkClick r:id="rId6"/>
              </a:rPr>
              <a:t>/</a:t>
            </a:r>
            <a:r>
              <a:rPr lang="en-US" sz="2000" dirty="0" smtClean="0">
                <a:latin typeface="+mj-lt"/>
              </a:rPr>
              <a:t> </a:t>
            </a:r>
            <a:endParaRPr lang="en-US" sz="2400" dirty="0">
              <a:latin typeface="+mj-lt"/>
            </a:endParaRPr>
          </a:p>
        </p:txBody>
      </p:sp>
      <p:pic>
        <p:nvPicPr>
          <p:cNvPr id="2" name="Picture 1"/>
          <p:cNvPicPr>
            <a:picLocks noChangeAspect="1"/>
          </p:cNvPicPr>
          <p:nvPr/>
        </p:nvPicPr>
        <p:blipFill>
          <a:blip r:embed="rId7"/>
          <a:stretch>
            <a:fillRect/>
          </a:stretch>
        </p:blipFill>
        <p:spPr>
          <a:xfrm>
            <a:off x="5670834" y="1675658"/>
            <a:ext cx="3199545" cy="4510380"/>
          </a:xfrm>
          <a:prstGeom prst="rect">
            <a:avLst/>
          </a:prstGeom>
        </p:spPr>
      </p:pic>
      <p:sp>
        <p:nvSpPr>
          <p:cNvPr id="3" name="Date Placeholder 2"/>
          <p:cNvSpPr>
            <a:spLocks noGrp="1"/>
          </p:cNvSpPr>
          <p:nvPr>
            <p:ph type="dt" sz="half" idx="10"/>
          </p:nvPr>
        </p:nvSpPr>
        <p:spPr/>
        <p:txBody>
          <a:bodyPr/>
          <a:lstStyle/>
          <a:p>
            <a:r>
              <a:rPr lang="en-US" smtClean="0"/>
              <a:t>6/16/2015</a:t>
            </a:r>
            <a:endParaRPr lang="en-US"/>
          </a:p>
        </p:txBody>
      </p:sp>
      <p:sp>
        <p:nvSpPr>
          <p:cNvPr id="6" name="Slide Number Placeholder 5"/>
          <p:cNvSpPr>
            <a:spLocks noGrp="1"/>
          </p:cNvSpPr>
          <p:nvPr>
            <p:ph type="sldNum" sz="quarter" idx="12"/>
          </p:nvPr>
        </p:nvSpPr>
        <p:spPr/>
        <p:txBody>
          <a:bodyPr/>
          <a:lstStyle/>
          <a:p>
            <a:pPr algn="r"/>
            <a:fld id="{16A1A3C8-AC63-4A46-916E-0CF7EFAF0FED}" type="slidenum">
              <a:rPr lang="en-US" smtClean="0"/>
              <a:pPr algn="r"/>
              <a:t>43</a:t>
            </a:fld>
            <a:endParaRPr lang="en-US"/>
          </a:p>
        </p:txBody>
      </p:sp>
    </p:spTree>
    <p:extLst>
      <p:ext uri="{BB962C8B-B14F-4D97-AF65-F5344CB8AC3E}">
        <p14:creationId xmlns:p14="http://schemas.microsoft.com/office/powerpoint/2010/main" val="21657291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6852"/>
            <a:ext cx="8229600" cy="910257"/>
          </a:xfrm>
        </p:spPr>
        <p:txBody>
          <a:bodyPr anchor="b"/>
          <a:lstStyle/>
          <a:p>
            <a:pPr algn="l"/>
            <a:r>
              <a:rPr lang="en-US" sz="3600" b="1" dirty="0" smtClean="0">
                <a:latin typeface="Garamond" panose="02020404030301010803" pitchFamily="18" charset="0"/>
              </a:rPr>
              <a:t>Closing Remarks</a:t>
            </a:r>
            <a:endParaRPr lang="en-US" sz="3600" b="1" dirty="0">
              <a:latin typeface="Garamond" panose="02020404030301010803" pitchFamily="18" charset="0"/>
            </a:endParaRPr>
          </a:p>
        </p:txBody>
      </p:sp>
      <p:sp>
        <p:nvSpPr>
          <p:cNvPr id="3" name="Content Placeholder 2"/>
          <p:cNvSpPr>
            <a:spLocks noGrp="1"/>
          </p:cNvSpPr>
          <p:nvPr>
            <p:ph idx="1"/>
          </p:nvPr>
        </p:nvSpPr>
        <p:spPr>
          <a:xfrm>
            <a:off x="457200" y="1767109"/>
            <a:ext cx="8229600" cy="3615707"/>
          </a:xfrm>
        </p:spPr>
        <p:txBody>
          <a:bodyPr/>
          <a:lstStyle/>
          <a:p>
            <a:r>
              <a:rPr lang="en-US" sz="2400" dirty="0" smtClean="0">
                <a:latin typeface="+mj-lt"/>
              </a:rPr>
              <a:t>Scoping is the most critical step in the HIA process.</a:t>
            </a:r>
          </a:p>
          <a:p>
            <a:pPr lvl="1"/>
            <a:r>
              <a:rPr lang="en-US" sz="2000" dirty="0">
                <a:latin typeface="+mj-lt"/>
              </a:rPr>
              <a:t>Separate duties to save time.</a:t>
            </a:r>
          </a:p>
          <a:p>
            <a:pPr lvl="1"/>
            <a:r>
              <a:rPr lang="en-US" sz="2000" dirty="0" smtClean="0">
                <a:latin typeface="+mj-lt"/>
              </a:rPr>
              <a:t>Engage key stakeholders to the best extent and as early as possible.</a:t>
            </a:r>
          </a:p>
          <a:p>
            <a:r>
              <a:rPr lang="en-US" sz="2400" dirty="0" smtClean="0">
                <a:latin typeface="+mj-lt"/>
              </a:rPr>
              <a:t>There are many resources, tools, and guides to help you develop and complete this step.</a:t>
            </a:r>
          </a:p>
          <a:p>
            <a:pPr lvl="1"/>
            <a:r>
              <a:rPr lang="en-US" sz="2000" dirty="0" smtClean="0">
                <a:latin typeface="+mj-lt"/>
              </a:rPr>
              <a:t>Don’t reinvent the wheel.</a:t>
            </a:r>
          </a:p>
          <a:p>
            <a:pPr lvl="1"/>
            <a:r>
              <a:rPr lang="en-US" sz="2000" dirty="0" smtClean="0">
                <a:latin typeface="+mj-lt"/>
              </a:rPr>
              <a:t>Utilize an HIA Advisor</a:t>
            </a:r>
          </a:p>
          <a:p>
            <a:r>
              <a:rPr lang="en-US" sz="2400" dirty="0" smtClean="0">
                <a:latin typeface="+mj-lt"/>
              </a:rPr>
              <a:t>HIA is part science, part art.</a:t>
            </a:r>
          </a:p>
          <a:p>
            <a:pPr lvl="1"/>
            <a:r>
              <a:rPr lang="en-US" sz="2000" dirty="0" smtClean="0">
                <a:latin typeface="+mj-lt"/>
              </a:rPr>
              <a:t>Use a ROE Agreement.</a:t>
            </a:r>
          </a:p>
          <a:p>
            <a:pPr lvl="1"/>
            <a:r>
              <a:rPr lang="en-US" sz="2000" dirty="0" smtClean="0">
                <a:latin typeface="+mj-lt"/>
              </a:rPr>
              <a:t>Assign one point of contact.</a:t>
            </a:r>
          </a:p>
          <a:p>
            <a:pPr lvl="1"/>
            <a:r>
              <a:rPr lang="en-US" sz="2000" dirty="0" smtClean="0">
                <a:latin typeface="+mj-lt"/>
              </a:rPr>
              <a:t>Make </a:t>
            </a:r>
            <a:r>
              <a:rPr lang="en-US" sz="2000" dirty="0">
                <a:latin typeface="+mj-lt"/>
              </a:rPr>
              <a:t>sure the scope of impacts is achievable with the </a:t>
            </a:r>
            <a:r>
              <a:rPr lang="en-US" sz="2000" dirty="0" smtClean="0">
                <a:latin typeface="+mj-lt"/>
              </a:rPr>
              <a:t>data, time, and resources available.</a:t>
            </a:r>
            <a:endParaRPr lang="en-US" sz="2000" dirty="0">
              <a:latin typeface="+mj-lt"/>
            </a:endParaRPr>
          </a:p>
          <a:p>
            <a:pPr marL="457200" lvl="1" indent="0">
              <a:buNone/>
            </a:pPr>
            <a:endParaRPr lang="en-US" sz="2400" dirty="0">
              <a:latin typeface="Garamond" panose="02020404030301010803" pitchFamily="18" charset="0"/>
            </a:endParaRPr>
          </a:p>
        </p:txBody>
      </p:sp>
      <p:sp>
        <p:nvSpPr>
          <p:cNvPr id="4" name="Date Placeholder 3"/>
          <p:cNvSpPr>
            <a:spLocks noGrp="1"/>
          </p:cNvSpPr>
          <p:nvPr>
            <p:ph type="dt" sz="half" idx="10"/>
          </p:nvPr>
        </p:nvSpPr>
        <p:spPr/>
        <p:txBody>
          <a:bodyPr/>
          <a:lstStyle/>
          <a:p>
            <a:r>
              <a:rPr lang="en-US" smtClean="0"/>
              <a:t>6/16/2015</a:t>
            </a:r>
            <a:endParaRPr lang="en-US"/>
          </a:p>
        </p:txBody>
      </p:sp>
      <p:sp>
        <p:nvSpPr>
          <p:cNvPr id="5" name="Slide Number Placeholder 4"/>
          <p:cNvSpPr>
            <a:spLocks noGrp="1"/>
          </p:cNvSpPr>
          <p:nvPr>
            <p:ph type="sldNum" sz="quarter" idx="12"/>
          </p:nvPr>
        </p:nvSpPr>
        <p:spPr/>
        <p:txBody>
          <a:bodyPr/>
          <a:lstStyle/>
          <a:p>
            <a:pPr algn="r"/>
            <a:fld id="{16A1A3C8-AC63-4A46-916E-0CF7EFAF0FED}" type="slidenum">
              <a:rPr lang="en-US" smtClean="0"/>
              <a:pPr algn="r"/>
              <a:t>44</a:t>
            </a:fld>
            <a:endParaRPr lang="en-US" dirty="0"/>
          </a:p>
        </p:txBody>
      </p:sp>
    </p:spTree>
    <p:extLst>
      <p:ext uri="{BB962C8B-B14F-4D97-AF65-F5344CB8AC3E}">
        <p14:creationId xmlns:p14="http://schemas.microsoft.com/office/powerpoint/2010/main" val="14588769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7" y="4862898"/>
            <a:ext cx="5486400" cy="566738"/>
          </a:xfrm>
        </p:spPr>
        <p:txBody>
          <a:bodyPr/>
          <a:lstStyle/>
          <a:p>
            <a:pPr algn="ctr"/>
            <a:r>
              <a:rPr lang="en-US" sz="2800" dirty="0" smtClean="0">
                <a:latin typeface="Garamond" panose="02020404030301010803" pitchFamily="18" charset="0"/>
              </a:rPr>
              <a:t>Thank You!</a:t>
            </a:r>
            <a:endParaRPr lang="en-US" sz="2800" dirty="0">
              <a:latin typeface="Garamond" panose="02020404030301010803" pitchFamily="18" charset="0"/>
            </a:endParaRPr>
          </a:p>
        </p:txBody>
      </p:sp>
      <p:pic>
        <p:nvPicPr>
          <p:cNvPr id="6" name="Picture Placeholder 5"/>
          <p:cNvPicPr>
            <a:picLocks noGrp="1" noChangeAspect="1"/>
          </p:cNvPicPr>
          <p:nvPr>
            <p:ph type="pic" idx="1"/>
          </p:nvPr>
        </p:nvPicPr>
        <p:blipFill>
          <a:blip r:embed="rId3"/>
          <a:srcRect t="5015" b="5015"/>
          <a:stretch>
            <a:fillRect/>
          </a:stretch>
        </p:blipFill>
        <p:spPr>
          <a:xfrm>
            <a:off x="1976930" y="1319980"/>
            <a:ext cx="5117115" cy="3452868"/>
          </a:xfrm>
          <a:prstGeom prst="rect">
            <a:avLst/>
          </a:prstGeom>
        </p:spPr>
      </p:pic>
      <p:sp>
        <p:nvSpPr>
          <p:cNvPr id="4" name="Date Placeholder 3"/>
          <p:cNvSpPr>
            <a:spLocks noGrp="1"/>
          </p:cNvSpPr>
          <p:nvPr>
            <p:ph type="dt" sz="half" idx="10"/>
          </p:nvPr>
        </p:nvSpPr>
        <p:spPr/>
        <p:txBody>
          <a:bodyPr/>
          <a:lstStyle/>
          <a:p>
            <a:r>
              <a:rPr lang="en-US" smtClean="0"/>
              <a:t>6/16/2015</a:t>
            </a:r>
            <a:endParaRPr lang="en-US"/>
          </a:p>
        </p:txBody>
      </p:sp>
      <p:sp>
        <p:nvSpPr>
          <p:cNvPr id="5" name="Slide Number Placeholder 4"/>
          <p:cNvSpPr>
            <a:spLocks noGrp="1"/>
          </p:cNvSpPr>
          <p:nvPr>
            <p:ph type="sldNum" sz="quarter" idx="12"/>
          </p:nvPr>
        </p:nvSpPr>
        <p:spPr/>
        <p:txBody>
          <a:bodyPr/>
          <a:lstStyle/>
          <a:p>
            <a:pPr algn="r"/>
            <a:fld id="{16A1A3C8-AC63-4A46-916E-0CF7EFAF0FED}" type="slidenum">
              <a:rPr lang="en-US" smtClean="0"/>
              <a:pPr algn="r"/>
              <a:t>45</a:t>
            </a:fld>
            <a:endParaRPr lang="en-US"/>
          </a:p>
        </p:txBody>
      </p:sp>
      <p:sp>
        <p:nvSpPr>
          <p:cNvPr id="3" name="TextBox 2"/>
          <p:cNvSpPr txBox="1"/>
          <p:nvPr/>
        </p:nvSpPr>
        <p:spPr>
          <a:xfrm>
            <a:off x="908304" y="5254285"/>
            <a:ext cx="2651760" cy="923330"/>
          </a:xfrm>
          <a:prstGeom prst="rect">
            <a:avLst/>
          </a:prstGeom>
          <a:noFill/>
        </p:spPr>
        <p:txBody>
          <a:bodyPr wrap="square" rtlCol="0">
            <a:spAutoFit/>
          </a:bodyPr>
          <a:lstStyle/>
          <a:p>
            <a:r>
              <a:rPr lang="en-US" dirty="0" smtClean="0"/>
              <a:t>Lauren Adkins</a:t>
            </a:r>
            <a:endParaRPr lang="en-US" dirty="0" smtClean="0">
              <a:hlinkClick r:id="rId4"/>
            </a:endParaRPr>
          </a:p>
          <a:p>
            <a:r>
              <a:rPr lang="en-US" dirty="0" smtClean="0">
                <a:hlinkClick r:id="rId4"/>
              </a:rPr>
              <a:t>adkins.lauren@epa.gov</a:t>
            </a:r>
            <a:endParaRPr lang="en-US" dirty="0" smtClean="0"/>
          </a:p>
          <a:p>
            <a:r>
              <a:rPr lang="en-US" dirty="0" smtClean="0"/>
              <a:t>513-569-7218</a:t>
            </a:r>
            <a:endParaRPr lang="en-US" dirty="0"/>
          </a:p>
        </p:txBody>
      </p:sp>
      <p:sp>
        <p:nvSpPr>
          <p:cNvPr id="7" name="TextBox 6"/>
          <p:cNvSpPr txBox="1"/>
          <p:nvPr/>
        </p:nvSpPr>
        <p:spPr>
          <a:xfrm>
            <a:off x="5621861" y="5254285"/>
            <a:ext cx="2651760" cy="923330"/>
          </a:xfrm>
          <a:prstGeom prst="rect">
            <a:avLst/>
          </a:prstGeom>
          <a:noFill/>
        </p:spPr>
        <p:txBody>
          <a:bodyPr wrap="square" rtlCol="0">
            <a:spAutoFit/>
          </a:bodyPr>
          <a:lstStyle/>
          <a:p>
            <a:pPr algn="r"/>
            <a:r>
              <a:rPr lang="en-US" dirty="0" smtClean="0"/>
              <a:t>Steve White</a:t>
            </a:r>
          </a:p>
          <a:p>
            <a:pPr algn="r"/>
            <a:r>
              <a:rPr lang="en-US" dirty="0" smtClean="0">
                <a:hlinkClick r:id="rId5"/>
              </a:rPr>
              <a:t>steve@ophi.org</a:t>
            </a:r>
            <a:endParaRPr lang="en-US" dirty="0" smtClean="0"/>
          </a:p>
          <a:p>
            <a:pPr algn="r"/>
            <a:r>
              <a:rPr lang="en-US" dirty="0"/>
              <a:t>503-227-5502 x228</a:t>
            </a:r>
          </a:p>
        </p:txBody>
      </p:sp>
    </p:spTree>
    <p:extLst>
      <p:ext uri="{BB962C8B-B14F-4D97-AF65-F5344CB8AC3E}">
        <p14:creationId xmlns:p14="http://schemas.microsoft.com/office/powerpoint/2010/main" val="3726739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6/16/2015</a:t>
            </a:r>
            <a:endParaRPr lang="en-US"/>
          </a:p>
        </p:txBody>
      </p:sp>
      <p:sp>
        <p:nvSpPr>
          <p:cNvPr id="3" name="Slide Number Placeholder 2"/>
          <p:cNvSpPr>
            <a:spLocks noGrp="1"/>
          </p:cNvSpPr>
          <p:nvPr>
            <p:ph type="sldNum" sz="quarter" idx="12"/>
          </p:nvPr>
        </p:nvSpPr>
        <p:spPr/>
        <p:txBody>
          <a:bodyPr/>
          <a:lstStyle/>
          <a:p>
            <a:pPr algn="r"/>
            <a:fld id="{16A1A3C8-AC63-4A46-916E-0CF7EFAF0FED}" type="slidenum">
              <a:rPr lang="en-US" smtClean="0"/>
              <a:pPr algn="r"/>
              <a:t>5</a:t>
            </a:fld>
            <a:endParaRPr lang="en-US"/>
          </a:p>
        </p:txBody>
      </p:sp>
      <p:sp>
        <p:nvSpPr>
          <p:cNvPr id="4" name="Rectangle 3"/>
          <p:cNvSpPr/>
          <p:nvPr/>
        </p:nvSpPr>
        <p:spPr>
          <a:xfrm>
            <a:off x="3276600" y="1828800"/>
            <a:ext cx="2362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itchFamily="34" charset="0"/>
                <a:cs typeface="Arial" pitchFamily="34" charset="0"/>
              </a:rPr>
              <a:t>Screening</a:t>
            </a:r>
            <a:endParaRPr lang="en-US" sz="2000" dirty="0">
              <a:solidFill>
                <a:schemeClr val="tx1"/>
              </a:solidFill>
              <a:latin typeface="Arial" pitchFamily="34" charset="0"/>
              <a:cs typeface="Arial" pitchFamily="34" charset="0"/>
            </a:endParaRPr>
          </a:p>
        </p:txBody>
      </p:sp>
      <p:sp>
        <p:nvSpPr>
          <p:cNvPr id="5" name="Rectangle 4"/>
          <p:cNvSpPr/>
          <p:nvPr/>
        </p:nvSpPr>
        <p:spPr>
          <a:xfrm>
            <a:off x="3276600" y="2590800"/>
            <a:ext cx="2362200" cy="457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Arial" pitchFamily="34" charset="0"/>
                <a:cs typeface="Arial" pitchFamily="34" charset="0"/>
              </a:rPr>
              <a:t>Scoping</a:t>
            </a:r>
            <a:endParaRPr lang="en-US" sz="2000" dirty="0">
              <a:solidFill>
                <a:schemeClr val="bg1"/>
              </a:solidFill>
              <a:latin typeface="Arial" pitchFamily="34" charset="0"/>
              <a:cs typeface="Arial" pitchFamily="34" charset="0"/>
            </a:endParaRPr>
          </a:p>
        </p:txBody>
      </p:sp>
      <p:sp>
        <p:nvSpPr>
          <p:cNvPr id="6" name="Rectangle 5"/>
          <p:cNvSpPr/>
          <p:nvPr/>
        </p:nvSpPr>
        <p:spPr>
          <a:xfrm>
            <a:off x="3276600" y="3352800"/>
            <a:ext cx="2362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itchFamily="34" charset="0"/>
                <a:cs typeface="Arial" pitchFamily="34" charset="0"/>
              </a:rPr>
              <a:t>Assessment</a:t>
            </a:r>
            <a:endParaRPr lang="en-US" sz="2000" dirty="0">
              <a:solidFill>
                <a:schemeClr val="tx1"/>
              </a:solidFill>
              <a:latin typeface="Arial" pitchFamily="34" charset="0"/>
              <a:cs typeface="Arial" pitchFamily="34" charset="0"/>
            </a:endParaRPr>
          </a:p>
        </p:txBody>
      </p:sp>
      <p:sp>
        <p:nvSpPr>
          <p:cNvPr id="7" name="Rectangle 6"/>
          <p:cNvSpPr/>
          <p:nvPr/>
        </p:nvSpPr>
        <p:spPr>
          <a:xfrm>
            <a:off x="3276600" y="4114800"/>
            <a:ext cx="2362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itchFamily="34" charset="0"/>
                <a:cs typeface="Arial" pitchFamily="34" charset="0"/>
              </a:rPr>
              <a:t>Recommendations</a:t>
            </a:r>
            <a:endParaRPr lang="en-US" sz="2000" dirty="0">
              <a:solidFill>
                <a:schemeClr val="tx1"/>
              </a:solidFill>
              <a:latin typeface="Arial" pitchFamily="34" charset="0"/>
              <a:cs typeface="Arial" pitchFamily="34" charset="0"/>
            </a:endParaRPr>
          </a:p>
        </p:txBody>
      </p:sp>
      <p:sp>
        <p:nvSpPr>
          <p:cNvPr id="8" name="Rectangle 7"/>
          <p:cNvSpPr/>
          <p:nvPr/>
        </p:nvSpPr>
        <p:spPr>
          <a:xfrm>
            <a:off x="3276600" y="4876800"/>
            <a:ext cx="2362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itchFamily="34" charset="0"/>
                <a:cs typeface="Arial" pitchFamily="34" charset="0"/>
              </a:rPr>
              <a:t>Reporting</a:t>
            </a:r>
            <a:endParaRPr lang="en-US" sz="2000" dirty="0">
              <a:solidFill>
                <a:schemeClr val="tx1"/>
              </a:solidFill>
              <a:latin typeface="Arial" pitchFamily="34" charset="0"/>
              <a:cs typeface="Arial" pitchFamily="34" charset="0"/>
            </a:endParaRPr>
          </a:p>
        </p:txBody>
      </p:sp>
      <p:sp>
        <p:nvSpPr>
          <p:cNvPr id="9" name="Rectangle 8"/>
          <p:cNvSpPr/>
          <p:nvPr/>
        </p:nvSpPr>
        <p:spPr>
          <a:xfrm>
            <a:off x="3276600" y="5638800"/>
            <a:ext cx="23622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itchFamily="34" charset="0"/>
                <a:cs typeface="Arial" pitchFamily="34" charset="0"/>
              </a:rPr>
              <a:t>Monitoring</a:t>
            </a:r>
          </a:p>
          <a:p>
            <a:pPr algn="ctr"/>
            <a:r>
              <a:rPr lang="en-US" sz="2000" dirty="0">
                <a:solidFill>
                  <a:schemeClr val="tx1"/>
                </a:solidFill>
                <a:latin typeface="Arial" pitchFamily="34" charset="0"/>
                <a:cs typeface="Arial" pitchFamily="34" charset="0"/>
              </a:rPr>
              <a:t> and </a:t>
            </a:r>
            <a:r>
              <a:rPr lang="en-US" sz="2000" dirty="0" smtClean="0">
                <a:solidFill>
                  <a:schemeClr val="tx1"/>
                </a:solidFill>
                <a:latin typeface="Arial" pitchFamily="34" charset="0"/>
                <a:cs typeface="Arial" pitchFamily="34" charset="0"/>
              </a:rPr>
              <a:t>Evaluation</a:t>
            </a:r>
            <a:endParaRPr lang="en-US" sz="2000" dirty="0">
              <a:solidFill>
                <a:schemeClr val="tx1"/>
              </a:solidFill>
              <a:latin typeface="Arial" pitchFamily="34" charset="0"/>
              <a:cs typeface="Arial" pitchFamily="34" charset="0"/>
            </a:endParaRPr>
          </a:p>
        </p:txBody>
      </p:sp>
      <p:cxnSp>
        <p:nvCxnSpPr>
          <p:cNvPr id="10" name="Straight Arrow Connector 9"/>
          <p:cNvCxnSpPr>
            <a:stCxn id="4" idx="2"/>
            <a:endCxn id="5" idx="0"/>
          </p:cNvCxnSpPr>
          <p:nvPr/>
        </p:nvCxnSpPr>
        <p:spPr>
          <a:xfrm>
            <a:off x="4457700" y="2286000"/>
            <a:ext cx="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a:endCxn id="6" idx="0"/>
          </p:cNvCxnSpPr>
          <p:nvPr/>
        </p:nvCxnSpPr>
        <p:spPr>
          <a:xfrm>
            <a:off x="4457700" y="3048000"/>
            <a:ext cx="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2"/>
            <a:endCxn id="7" idx="0"/>
          </p:cNvCxnSpPr>
          <p:nvPr/>
        </p:nvCxnSpPr>
        <p:spPr>
          <a:xfrm>
            <a:off x="4457700" y="3810000"/>
            <a:ext cx="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2"/>
            <a:endCxn id="8" idx="0"/>
          </p:cNvCxnSpPr>
          <p:nvPr/>
        </p:nvCxnSpPr>
        <p:spPr>
          <a:xfrm>
            <a:off x="4457700" y="4572000"/>
            <a:ext cx="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2"/>
            <a:endCxn id="9" idx="0"/>
          </p:cNvCxnSpPr>
          <p:nvPr/>
        </p:nvCxnSpPr>
        <p:spPr>
          <a:xfrm>
            <a:off x="4457700" y="5334000"/>
            <a:ext cx="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idx="4294967295"/>
          </p:nvPr>
        </p:nvSpPr>
        <p:spPr>
          <a:xfrm>
            <a:off x="628650" y="1010653"/>
            <a:ext cx="7886700" cy="680035"/>
          </a:xfrm>
          <a:prstGeom prst="rect">
            <a:avLst/>
          </a:prstGeom>
        </p:spPr>
        <p:txBody>
          <a:bodyPr/>
          <a:lstStyle/>
          <a:p>
            <a:r>
              <a:rPr lang="en-US" sz="3600" b="1" dirty="0" smtClean="0">
                <a:latin typeface="Garamond" panose="02020404030301010803" pitchFamily="18" charset="0"/>
              </a:rPr>
              <a:t>Scoping: The </a:t>
            </a:r>
            <a:r>
              <a:rPr lang="en-US" sz="3600" b="1" dirty="0">
                <a:latin typeface="Garamond" panose="02020404030301010803" pitchFamily="18" charset="0"/>
              </a:rPr>
              <a:t>S</a:t>
            </a:r>
            <a:r>
              <a:rPr lang="en-US" sz="3600" b="1" dirty="0" smtClean="0">
                <a:latin typeface="Garamond" panose="02020404030301010803" pitchFamily="18" charset="0"/>
              </a:rPr>
              <a:t>econd </a:t>
            </a:r>
            <a:r>
              <a:rPr lang="en-US" sz="3600" b="1" dirty="0">
                <a:latin typeface="Garamond" panose="02020404030301010803" pitchFamily="18" charset="0"/>
              </a:rPr>
              <a:t>S</a:t>
            </a:r>
            <a:r>
              <a:rPr lang="en-US" sz="3600" b="1" dirty="0" smtClean="0">
                <a:latin typeface="Garamond" panose="02020404030301010803" pitchFamily="18" charset="0"/>
              </a:rPr>
              <a:t>tep</a:t>
            </a:r>
            <a:endParaRPr lang="en-US" sz="3600" b="1" dirty="0">
              <a:latin typeface="Garamond" panose="02020404030301010803" pitchFamily="18" charset="0"/>
            </a:endParaRPr>
          </a:p>
        </p:txBody>
      </p:sp>
    </p:spTree>
    <p:extLst>
      <p:ext uri="{BB962C8B-B14F-4D97-AF65-F5344CB8AC3E}">
        <p14:creationId xmlns:p14="http://schemas.microsoft.com/office/powerpoint/2010/main" val="999107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6/16/2015</a:t>
            </a:r>
            <a:endParaRPr lang="en-US"/>
          </a:p>
        </p:txBody>
      </p:sp>
      <p:sp>
        <p:nvSpPr>
          <p:cNvPr id="3" name="Slide Number Placeholder 2"/>
          <p:cNvSpPr>
            <a:spLocks noGrp="1"/>
          </p:cNvSpPr>
          <p:nvPr>
            <p:ph type="sldNum" sz="quarter" idx="12"/>
          </p:nvPr>
        </p:nvSpPr>
        <p:spPr/>
        <p:txBody>
          <a:bodyPr/>
          <a:lstStyle/>
          <a:p>
            <a:pPr algn="r"/>
            <a:fld id="{16A1A3C8-AC63-4A46-916E-0CF7EFAF0FED}" type="slidenum">
              <a:rPr lang="en-US" smtClean="0"/>
              <a:pPr algn="r"/>
              <a:t>6</a:t>
            </a:fld>
            <a:endParaRPr lang="en-US"/>
          </a:p>
        </p:txBody>
      </p:sp>
      <p:sp>
        <p:nvSpPr>
          <p:cNvPr id="5" name="Title 4"/>
          <p:cNvSpPr>
            <a:spLocks noGrp="1"/>
          </p:cNvSpPr>
          <p:nvPr>
            <p:ph type="title" idx="4294967295"/>
          </p:nvPr>
        </p:nvSpPr>
        <p:spPr>
          <a:xfrm>
            <a:off x="703252" y="1131849"/>
            <a:ext cx="7886700" cy="1325563"/>
          </a:xfrm>
          <a:prstGeom prst="rect">
            <a:avLst/>
          </a:prstGeom>
        </p:spPr>
        <p:txBody>
          <a:bodyPr/>
          <a:lstStyle/>
          <a:p>
            <a:r>
              <a:rPr lang="en-US" dirty="0" smtClean="0"/>
              <a:t>Scoping Tasks</a:t>
            </a:r>
            <a:endParaRPr lang="en-US" dirty="0"/>
          </a:p>
        </p:txBody>
      </p:sp>
      <p:sp>
        <p:nvSpPr>
          <p:cNvPr id="4" name="Text Box 1"/>
          <p:cNvSpPr txBox="1">
            <a:spLocks noChangeArrowheads="1"/>
          </p:cNvSpPr>
          <p:nvPr/>
        </p:nvSpPr>
        <p:spPr bwMode="auto">
          <a:xfrm>
            <a:off x="874702" y="1131849"/>
            <a:ext cx="7543800" cy="4953000"/>
          </a:xfrm>
          <a:prstGeom prst="rect">
            <a:avLst/>
          </a:prstGeom>
          <a:solidFill>
            <a:srgbClr val="D0E0F4"/>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ts val="1000"/>
              </a:spcAft>
              <a:buClrTx/>
              <a:buSzTx/>
              <a:buFontTx/>
              <a:buNone/>
              <a:tabLst/>
            </a:pPr>
            <a:r>
              <a:rPr kumimoji="0" lang="en-US" sz="2800" i="1" u="none" strike="noStrike" cap="none" normalizeH="0" baseline="0" dirty="0" smtClean="0">
                <a:ln>
                  <a:noFill/>
                </a:ln>
                <a:solidFill>
                  <a:srgbClr val="000000"/>
                </a:solidFill>
                <a:effectLst/>
                <a:latin typeface="Arial" pitchFamily="34" charset="0"/>
                <a:cs typeface="Arial" pitchFamily="34" charset="0"/>
              </a:rPr>
              <a:t>Scoping Tasks</a:t>
            </a:r>
          </a:p>
          <a:p>
            <a:pPr marL="682625" lvl="1" indent="-465138" fontAlgn="base">
              <a:lnSpc>
                <a:spcPct val="114000"/>
              </a:lnSpc>
              <a:spcBef>
                <a:spcPct val="0"/>
              </a:spcBef>
              <a:spcAft>
                <a:spcPts val="1000"/>
              </a:spcAft>
              <a:buFont typeface="Wingdings" pitchFamily="2" charset="2"/>
              <a:buChar char="Ø"/>
            </a:pPr>
            <a:r>
              <a:rPr lang="en-US" sz="2000" dirty="0" smtClean="0">
                <a:latin typeface="Arial" pitchFamily="34" charset="0"/>
                <a:cs typeface="Arial" pitchFamily="34" charset="0"/>
              </a:rPr>
              <a:t>Establishing the goals of the HIA</a:t>
            </a:r>
          </a:p>
          <a:p>
            <a:pPr marL="682625" marR="0" lvl="1" indent="-465138" algn="l" defTabSz="914400" rtl="0" eaLnBrk="1" fontAlgn="base" latinLnBrk="0" hangingPunct="1">
              <a:lnSpc>
                <a:spcPct val="114000"/>
              </a:lnSpc>
              <a:spcBef>
                <a:spcPct val="0"/>
              </a:spcBef>
              <a:spcAft>
                <a:spcPts val="1000"/>
              </a:spcAft>
              <a:buClrTx/>
              <a:buSzTx/>
              <a:buFont typeface="Wingdings" pitchFamily="2" charset="2"/>
              <a:buChar char="Ø"/>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Determining the individuals/team that will conduct the HIA, participant</a:t>
            </a:r>
            <a:r>
              <a:rPr kumimoji="0" lang="en-US" sz="2000" b="0" i="0" u="none" strike="noStrike" cap="none" normalizeH="0" dirty="0" smtClean="0">
                <a:ln>
                  <a:noFill/>
                </a:ln>
                <a:solidFill>
                  <a:schemeClr val="tx1"/>
                </a:solidFill>
                <a:effectLst/>
                <a:latin typeface="Arial" pitchFamily="34" charset="0"/>
                <a:cs typeface="Arial" pitchFamily="34" charset="0"/>
              </a:rPr>
              <a:t> roles, and </a:t>
            </a:r>
            <a:r>
              <a:rPr kumimoji="0" lang="en-US" sz="2000" b="0" i="0" u="none" strike="noStrike" cap="none" normalizeH="0" baseline="0" dirty="0" smtClean="0">
                <a:ln>
                  <a:noFill/>
                </a:ln>
                <a:solidFill>
                  <a:schemeClr val="tx1"/>
                </a:solidFill>
                <a:effectLst/>
                <a:latin typeface="Arial" pitchFamily="34" charset="0"/>
                <a:cs typeface="Arial" pitchFamily="34" charset="0"/>
              </a:rPr>
              <a:t>plans for stakeholder involvement </a:t>
            </a:r>
          </a:p>
          <a:p>
            <a:pPr marL="682625" marR="0" lvl="0" indent="-465138" algn="l" defTabSz="914400" rtl="0" eaLnBrk="1" fontAlgn="base" latinLnBrk="0" hangingPunct="1">
              <a:lnSpc>
                <a:spcPct val="114000"/>
              </a:lnSpc>
              <a:spcBef>
                <a:spcPct val="0"/>
              </a:spcBef>
              <a:spcAft>
                <a:spcPts val="1000"/>
              </a:spcAft>
              <a:buClrTx/>
              <a:buSzTx/>
              <a:buFont typeface="Wingdings" pitchFamily="2" charset="2"/>
              <a:buChar char="Ø"/>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Examining stakeholder concerns and pathways</a:t>
            </a:r>
            <a:r>
              <a:rPr kumimoji="0" lang="en-US" sz="2000" b="0" i="0" u="none" strike="noStrike" cap="none" normalizeH="0" dirty="0" smtClean="0">
                <a:ln>
                  <a:noFill/>
                </a:ln>
                <a:solidFill>
                  <a:schemeClr val="tx1"/>
                </a:solidFill>
                <a:effectLst/>
                <a:latin typeface="Arial" pitchFamily="34" charset="0"/>
                <a:cs typeface="Arial" pitchFamily="34" charset="0"/>
              </a:rPr>
              <a:t> by which </a:t>
            </a:r>
            <a:r>
              <a:rPr kumimoji="0" lang="en-US" sz="2000" b="0" i="0" u="none" strike="noStrike" cap="none" normalizeH="0" baseline="0" dirty="0" smtClean="0">
                <a:ln>
                  <a:noFill/>
                </a:ln>
                <a:solidFill>
                  <a:schemeClr val="tx1"/>
                </a:solidFill>
                <a:effectLst/>
                <a:latin typeface="Arial" pitchFamily="34" charset="0"/>
                <a:cs typeface="Arial" pitchFamily="34" charset="0"/>
              </a:rPr>
              <a:t>the decision </a:t>
            </a:r>
            <a:r>
              <a:rPr lang="en-US" sz="2000" dirty="0" smtClean="0">
                <a:latin typeface="Arial" pitchFamily="34" charset="0"/>
                <a:cs typeface="Arial" pitchFamily="34" charset="0"/>
              </a:rPr>
              <a:t>could impact </a:t>
            </a:r>
            <a:r>
              <a:rPr kumimoji="0" lang="en-US" sz="2000" b="0" i="0" u="none" strike="noStrike" cap="none" normalizeH="0" baseline="0" dirty="0" smtClean="0">
                <a:ln>
                  <a:noFill/>
                </a:ln>
                <a:solidFill>
                  <a:schemeClr val="tx1"/>
                </a:solidFill>
                <a:effectLst/>
                <a:latin typeface="Arial" pitchFamily="34" charset="0"/>
                <a:cs typeface="Arial" pitchFamily="34" charset="0"/>
              </a:rPr>
              <a:t>population health, including population and vulnerable groups likely to be affected</a:t>
            </a:r>
          </a:p>
          <a:p>
            <a:pPr marL="682625" lvl="2" indent="-465138" fontAlgn="base">
              <a:lnSpc>
                <a:spcPct val="114000"/>
              </a:lnSpc>
              <a:spcBef>
                <a:spcPct val="0"/>
              </a:spcBef>
              <a:spcAft>
                <a:spcPts val="800"/>
              </a:spcAft>
              <a:buFont typeface="Wingdings" pitchFamily="2" charset="2"/>
              <a:buChar char="Ø"/>
            </a:pPr>
            <a:r>
              <a:rPr lang="en-US" sz="2000" dirty="0" smtClean="0">
                <a:latin typeface="Arial" pitchFamily="34" charset="0"/>
                <a:cs typeface="Arial" pitchFamily="34" charset="0"/>
              </a:rPr>
              <a:t>Setting the scope of the HIA, including the timeline, analytic plan, research questions, impacts to be considered, and communication and reporting strategies</a:t>
            </a:r>
          </a:p>
          <a:p>
            <a:pPr marL="682625" marR="0" lvl="2" indent="-465138" algn="l" defTabSz="914400" rtl="0" eaLnBrk="1" fontAlgn="base" latinLnBrk="0" hangingPunct="1">
              <a:lnSpc>
                <a:spcPct val="114000"/>
              </a:lnSpc>
              <a:spcBef>
                <a:spcPct val="0"/>
              </a:spcBef>
              <a:spcAft>
                <a:spcPts val="800"/>
              </a:spcAft>
              <a:buClrTx/>
              <a:buSzTx/>
              <a:buFont typeface="Wingdings" pitchFamily="2" charset="2"/>
              <a:buChar char="Ø"/>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Determining methods, sources of evidence, and data types that will be used in assessment</a:t>
            </a:r>
          </a:p>
        </p:txBody>
      </p:sp>
    </p:spTree>
    <p:extLst>
      <p:ext uri="{BB962C8B-B14F-4D97-AF65-F5344CB8AC3E}">
        <p14:creationId xmlns:p14="http://schemas.microsoft.com/office/powerpoint/2010/main" val="423012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5537"/>
          <a:stretch/>
        </p:blipFill>
        <p:spPr>
          <a:xfrm rot="5400000">
            <a:off x="3389222" y="1194858"/>
            <a:ext cx="2161905" cy="2810109"/>
          </a:xfrm>
          <a:prstGeom prst="rect">
            <a:avLst/>
          </a:prstGeom>
        </p:spPr>
      </p:pic>
      <p:sp>
        <p:nvSpPr>
          <p:cNvPr id="2" name="Title 1"/>
          <p:cNvSpPr>
            <a:spLocks noGrp="1"/>
          </p:cNvSpPr>
          <p:nvPr>
            <p:ph type="title"/>
          </p:nvPr>
        </p:nvSpPr>
        <p:spPr>
          <a:xfrm>
            <a:off x="457200" y="855416"/>
            <a:ext cx="8229600" cy="910257"/>
          </a:xfrm>
        </p:spPr>
        <p:txBody>
          <a:bodyPr anchor="b"/>
          <a:lstStyle/>
          <a:p>
            <a:r>
              <a:rPr lang="en-US" sz="3600" b="1" dirty="0" smtClean="0">
                <a:latin typeface="Garamond" panose="02020404030301010803" pitchFamily="18" charset="0"/>
              </a:rPr>
              <a:t>Two Overarching Workflows:</a:t>
            </a:r>
            <a:endParaRPr lang="en-US" sz="3600" b="1" dirty="0">
              <a:latin typeface="Garamond" panose="02020404030301010803" pitchFamily="18" charset="0"/>
            </a:endParaRPr>
          </a:p>
        </p:txBody>
      </p:sp>
      <p:sp>
        <p:nvSpPr>
          <p:cNvPr id="3" name="Content Placeholder 2"/>
          <p:cNvSpPr>
            <a:spLocks noGrp="1"/>
          </p:cNvSpPr>
          <p:nvPr>
            <p:ph idx="1"/>
          </p:nvPr>
        </p:nvSpPr>
        <p:spPr>
          <a:xfrm>
            <a:off x="457200" y="3445207"/>
            <a:ext cx="8354290" cy="2264094"/>
          </a:xfrm>
        </p:spPr>
        <p:txBody>
          <a:bodyPr numCol="2"/>
          <a:lstStyle/>
          <a:p>
            <a:pPr marL="0" indent="0">
              <a:buNone/>
            </a:pPr>
            <a:r>
              <a:rPr lang="en-US" sz="1800" b="1" dirty="0" smtClean="0">
                <a:latin typeface="Garamond" panose="02020404030301010803" pitchFamily="18" charset="0"/>
              </a:rPr>
              <a:t>Project Management</a:t>
            </a:r>
          </a:p>
          <a:p>
            <a:r>
              <a:rPr lang="en-US" sz="1800" dirty="0">
                <a:latin typeface="Garamond" panose="02020404030301010803" pitchFamily="18" charset="0"/>
              </a:rPr>
              <a:t>Identifying </a:t>
            </a:r>
            <a:r>
              <a:rPr lang="en-US" sz="1800" dirty="0" smtClean="0">
                <a:latin typeface="Garamond" panose="02020404030301010803" pitchFamily="18" charset="0"/>
              </a:rPr>
              <a:t>HIA goals and resources </a:t>
            </a:r>
            <a:r>
              <a:rPr lang="en-US" sz="1800" dirty="0">
                <a:latin typeface="Garamond" panose="02020404030301010803" pitchFamily="18" charset="0"/>
              </a:rPr>
              <a:t>needed </a:t>
            </a:r>
            <a:r>
              <a:rPr lang="en-US" sz="1800" dirty="0" smtClean="0">
                <a:latin typeface="Garamond" panose="02020404030301010803" pitchFamily="18" charset="0"/>
              </a:rPr>
              <a:t>to achieve them</a:t>
            </a:r>
            <a:endParaRPr lang="en-US" sz="1800" dirty="0">
              <a:latin typeface="Garamond" panose="02020404030301010803" pitchFamily="18" charset="0"/>
            </a:endParaRPr>
          </a:p>
          <a:p>
            <a:r>
              <a:rPr lang="en-US" sz="1800" dirty="0" smtClean="0">
                <a:latin typeface="Garamond" panose="02020404030301010803" pitchFamily="18" charset="0"/>
              </a:rPr>
              <a:t>Establishing roles and rules for </a:t>
            </a:r>
            <a:r>
              <a:rPr lang="en-US" sz="1800" dirty="0">
                <a:latin typeface="Garamond" panose="02020404030301010803" pitchFamily="18" charset="0"/>
              </a:rPr>
              <a:t>HIA participants</a:t>
            </a:r>
            <a:endParaRPr lang="en-US" sz="1800" dirty="0" smtClean="0">
              <a:latin typeface="Garamond" panose="02020404030301010803" pitchFamily="18" charset="0"/>
            </a:endParaRPr>
          </a:p>
          <a:p>
            <a:r>
              <a:rPr lang="en-US" sz="1800" dirty="0" smtClean="0">
                <a:latin typeface="Garamond" panose="02020404030301010803" pitchFamily="18" charset="0"/>
              </a:rPr>
              <a:t>Outline communications strategy and plan for process evaluation</a:t>
            </a:r>
          </a:p>
          <a:p>
            <a:pPr marL="0" indent="0">
              <a:buNone/>
            </a:pPr>
            <a:endParaRPr lang="en-US" sz="1800" b="1" dirty="0" smtClean="0">
              <a:latin typeface="Garamond" panose="02020404030301010803" pitchFamily="18" charset="0"/>
            </a:endParaRPr>
          </a:p>
          <a:p>
            <a:pPr marL="0" indent="0">
              <a:buNone/>
            </a:pPr>
            <a:endParaRPr lang="en-US" sz="1800" b="1" dirty="0">
              <a:latin typeface="Garamond" panose="02020404030301010803" pitchFamily="18" charset="0"/>
            </a:endParaRPr>
          </a:p>
          <a:p>
            <a:pPr marL="0" indent="0">
              <a:buNone/>
            </a:pPr>
            <a:r>
              <a:rPr lang="en-US" sz="1800" b="1" dirty="0" smtClean="0">
                <a:latin typeface="Garamond" panose="02020404030301010803" pitchFamily="18" charset="0"/>
              </a:rPr>
              <a:t>Study </a:t>
            </a:r>
            <a:r>
              <a:rPr lang="en-US" sz="1800" b="1" dirty="0">
                <a:latin typeface="Garamond" panose="02020404030301010803" pitchFamily="18" charset="0"/>
              </a:rPr>
              <a:t>Design</a:t>
            </a:r>
          </a:p>
          <a:p>
            <a:r>
              <a:rPr lang="en-US" sz="1800" dirty="0">
                <a:latin typeface="Garamond" panose="02020404030301010803" pitchFamily="18" charset="0"/>
              </a:rPr>
              <a:t>Identifying </a:t>
            </a:r>
            <a:r>
              <a:rPr lang="en-US" sz="1800" dirty="0" smtClean="0">
                <a:latin typeface="Garamond" panose="02020404030301010803" pitchFamily="18" charset="0"/>
              </a:rPr>
              <a:t>pathways of impact and focus </a:t>
            </a:r>
            <a:r>
              <a:rPr lang="en-US" sz="1800" dirty="0">
                <a:latin typeface="Garamond" panose="02020404030301010803" pitchFamily="18" charset="0"/>
              </a:rPr>
              <a:t>(high </a:t>
            </a:r>
            <a:r>
              <a:rPr lang="en-US" sz="1800" dirty="0" smtClean="0">
                <a:latin typeface="Garamond" panose="02020404030301010803" pitchFamily="18" charset="0"/>
              </a:rPr>
              <a:t>priority) areas of the study</a:t>
            </a:r>
          </a:p>
          <a:p>
            <a:r>
              <a:rPr lang="en-US" sz="1800" dirty="0" smtClean="0">
                <a:latin typeface="Garamond" panose="02020404030301010803" pitchFamily="18" charset="0"/>
              </a:rPr>
              <a:t>Developing </a:t>
            </a:r>
            <a:r>
              <a:rPr lang="en-US" sz="1800" dirty="0">
                <a:latin typeface="Garamond" panose="02020404030301010803" pitchFamily="18" charset="0"/>
              </a:rPr>
              <a:t>research questions</a:t>
            </a:r>
          </a:p>
          <a:p>
            <a:r>
              <a:rPr lang="en-US" sz="1800" dirty="0" smtClean="0">
                <a:latin typeface="Garamond" panose="02020404030301010803" pitchFamily="18" charset="0"/>
              </a:rPr>
              <a:t>Selecting indicators, data sources, </a:t>
            </a:r>
            <a:r>
              <a:rPr lang="en-US" sz="1800" dirty="0">
                <a:latin typeface="Garamond" panose="02020404030301010803" pitchFamily="18" charset="0"/>
              </a:rPr>
              <a:t>and analysis methods</a:t>
            </a:r>
          </a:p>
          <a:p>
            <a:pPr marL="0" indent="0">
              <a:buNone/>
            </a:pPr>
            <a:endParaRPr lang="en-US" sz="1800" dirty="0" smtClean="0">
              <a:latin typeface="Garamond" panose="02020404030301010803" pitchFamily="18" charset="0"/>
            </a:endParaRPr>
          </a:p>
          <a:p>
            <a:endParaRPr lang="en-US" sz="1800" dirty="0">
              <a:latin typeface="Garamond" panose="02020404030301010803" pitchFamily="18" charset="0"/>
            </a:endParaRPr>
          </a:p>
        </p:txBody>
      </p:sp>
      <p:sp>
        <p:nvSpPr>
          <p:cNvPr id="7" name="TextBox 6"/>
          <p:cNvSpPr txBox="1"/>
          <p:nvPr/>
        </p:nvSpPr>
        <p:spPr>
          <a:xfrm>
            <a:off x="1599228" y="5925091"/>
            <a:ext cx="2692948" cy="338554"/>
          </a:xfrm>
          <a:prstGeom prst="rect">
            <a:avLst/>
          </a:prstGeom>
          <a:noFill/>
        </p:spPr>
        <p:txBody>
          <a:bodyPr wrap="square" rtlCol="0">
            <a:spAutoFit/>
          </a:bodyPr>
          <a:lstStyle/>
          <a:p>
            <a:r>
              <a:rPr lang="en-US" sz="1600" i="1" dirty="0" smtClean="0"/>
              <a:t>(HIA Leadership Team)</a:t>
            </a:r>
            <a:endParaRPr lang="en-US" sz="1600" i="1" dirty="0"/>
          </a:p>
        </p:txBody>
      </p:sp>
      <p:sp>
        <p:nvSpPr>
          <p:cNvPr id="8" name="TextBox 7"/>
          <p:cNvSpPr txBox="1"/>
          <p:nvPr/>
        </p:nvSpPr>
        <p:spPr>
          <a:xfrm>
            <a:off x="5395341" y="5895887"/>
            <a:ext cx="1916506" cy="338554"/>
          </a:xfrm>
          <a:prstGeom prst="rect">
            <a:avLst/>
          </a:prstGeom>
          <a:noFill/>
        </p:spPr>
        <p:txBody>
          <a:bodyPr wrap="square" rtlCol="0">
            <a:spAutoFit/>
          </a:bodyPr>
          <a:lstStyle/>
          <a:p>
            <a:pPr algn="ctr"/>
            <a:r>
              <a:rPr lang="en-US" sz="1600" i="1" dirty="0" smtClean="0"/>
              <a:t>(HIA Research Team)</a:t>
            </a:r>
            <a:endParaRPr lang="en-US" sz="1600" i="1" dirty="0"/>
          </a:p>
        </p:txBody>
      </p:sp>
      <p:sp>
        <p:nvSpPr>
          <p:cNvPr id="9" name="Oval 8"/>
          <p:cNvSpPr/>
          <p:nvPr/>
        </p:nvSpPr>
        <p:spPr>
          <a:xfrm>
            <a:off x="1405909" y="5710163"/>
            <a:ext cx="6016974" cy="87181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674806" y="6146072"/>
            <a:ext cx="3479181" cy="369332"/>
          </a:xfrm>
          <a:prstGeom prst="rect">
            <a:avLst/>
          </a:prstGeom>
          <a:noFill/>
        </p:spPr>
        <p:txBody>
          <a:bodyPr wrap="square" rtlCol="0">
            <a:spAutoFit/>
          </a:bodyPr>
          <a:lstStyle/>
          <a:p>
            <a:pPr algn="ctr"/>
            <a:r>
              <a:rPr lang="en-US" b="1" dirty="0" smtClean="0"/>
              <a:t>HIA Project Team</a:t>
            </a:r>
            <a:endParaRPr lang="en-US" b="1" dirty="0"/>
          </a:p>
        </p:txBody>
      </p:sp>
      <p:sp>
        <p:nvSpPr>
          <p:cNvPr id="4" name="Date Placeholder 3"/>
          <p:cNvSpPr>
            <a:spLocks noGrp="1"/>
          </p:cNvSpPr>
          <p:nvPr>
            <p:ph type="dt" sz="half" idx="10"/>
          </p:nvPr>
        </p:nvSpPr>
        <p:spPr/>
        <p:txBody>
          <a:bodyPr/>
          <a:lstStyle/>
          <a:p>
            <a:r>
              <a:rPr lang="en-US" smtClean="0"/>
              <a:t>6/16/2015</a:t>
            </a:r>
            <a:endParaRPr lang="en-US"/>
          </a:p>
        </p:txBody>
      </p:sp>
      <p:sp>
        <p:nvSpPr>
          <p:cNvPr id="11" name="Slide Number Placeholder 10"/>
          <p:cNvSpPr>
            <a:spLocks noGrp="1"/>
          </p:cNvSpPr>
          <p:nvPr>
            <p:ph type="sldNum" sz="quarter" idx="12"/>
          </p:nvPr>
        </p:nvSpPr>
        <p:spPr/>
        <p:txBody>
          <a:bodyPr/>
          <a:lstStyle/>
          <a:p>
            <a:pPr algn="r"/>
            <a:fld id="{16A1A3C8-AC63-4A46-916E-0CF7EFAF0FED}" type="slidenum">
              <a:rPr lang="en-US" smtClean="0"/>
              <a:pPr algn="r"/>
              <a:t>7</a:t>
            </a:fld>
            <a:endParaRPr lang="en-US" dirty="0"/>
          </a:p>
        </p:txBody>
      </p:sp>
      <p:sp>
        <p:nvSpPr>
          <p:cNvPr id="12" name="TextBox 11"/>
          <p:cNvSpPr txBox="1"/>
          <p:nvPr/>
        </p:nvSpPr>
        <p:spPr>
          <a:xfrm>
            <a:off x="6495993" y="2000900"/>
            <a:ext cx="2315497" cy="1209080"/>
          </a:xfrm>
          <a:prstGeom prst="foldedCorner">
            <a:avLst>
              <a:gd name="adj" fmla="val 24015"/>
            </a:avLst>
          </a:prstGeom>
          <a:pattFill prst="wdDnDiag">
            <a:fgClr>
              <a:srgbClr val="FFFF00"/>
            </a:fgClr>
            <a:bgClr>
              <a:schemeClr val="bg1">
                <a:lumMod val="95000"/>
              </a:schemeClr>
            </a:bgClr>
          </a:pattFill>
        </p:spPr>
        <p:txBody>
          <a:bodyPr wrap="square" rtlCol="0" anchor="b">
            <a:spAutoFit/>
          </a:bodyPr>
          <a:lstStyle/>
          <a:p>
            <a:pPr algn="ctr"/>
            <a:r>
              <a:rPr lang="en-US" i="1" u="sng" dirty="0" smtClean="0"/>
              <a:t>Helpful Tips and Tricks:</a:t>
            </a:r>
          </a:p>
          <a:p>
            <a:pPr algn="ctr"/>
            <a:r>
              <a:rPr lang="en-US" i="1" dirty="0" smtClean="0"/>
              <a:t>Separate duties to save time.</a:t>
            </a:r>
            <a:endParaRPr lang="en-US" i="1" u="sng" dirty="0"/>
          </a:p>
        </p:txBody>
      </p:sp>
    </p:spTree>
    <p:extLst>
      <p:ext uri="{BB962C8B-B14F-4D97-AF65-F5344CB8AC3E}">
        <p14:creationId xmlns:p14="http://schemas.microsoft.com/office/powerpoint/2010/main" val="30777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 related to Project Management</a:t>
            </a:r>
            <a:endParaRPr lang="en-US" dirty="0"/>
          </a:p>
        </p:txBody>
      </p:sp>
      <p:sp>
        <p:nvSpPr>
          <p:cNvPr id="3" name="Text Placeholder 2"/>
          <p:cNvSpPr>
            <a:spLocks noGrp="1"/>
          </p:cNvSpPr>
          <p:nvPr>
            <p:ph type="body" idx="1"/>
          </p:nvPr>
        </p:nvSpPr>
        <p:spPr/>
        <p:txBody>
          <a:bodyPr/>
          <a:lstStyle/>
          <a:p>
            <a:r>
              <a:rPr lang="en-US" dirty="0" smtClean="0"/>
              <a:t>Steve White, Oregon Public Health Institute</a:t>
            </a:r>
            <a:endParaRPr lang="en-US" dirty="0"/>
          </a:p>
        </p:txBody>
      </p:sp>
      <p:sp>
        <p:nvSpPr>
          <p:cNvPr id="4" name="Date Placeholder 3"/>
          <p:cNvSpPr>
            <a:spLocks noGrp="1"/>
          </p:cNvSpPr>
          <p:nvPr>
            <p:ph type="dt" sz="half" idx="10"/>
          </p:nvPr>
        </p:nvSpPr>
        <p:spPr/>
        <p:txBody>
          <a:bodyPr/>
          <a:lstStyle/>
          <a:p>
            <a:r>
              <a:rPr lang="en-US" smtClean="0"/>
              <a:t>6/16/2015</a:t>
            </a:r>
            <a:endParaRPr lang="en-US"/>
          </a:p>
        </p:txBody>
      </p:sp>
      <p:sp>
        <p:nvSpPr>
          <p:cNvPr id="5" name="Slide Number Placeholder 4"/>
          <p:cNvSpPr>
            <a:spLocks noGrp="1"/>
          </p:cNvSpPr>
          <p:nvPr>
            <p:ph type="sldNum" sz="quarter" idx="12"/>
          </p:nvPr>
        </p:nvSpPr>
        <p:spPr/>
        <p:txBody>
          <a:bodyPr/>
          <a:lstStyle/>
          <a:p>
            <a:pPr algn="r"/>
            <a:fld id="{16A1A3C8-AC63-4A46-916E-0CF7EFAF0FED}" type="slidenum">
              <a:rPr lang="en-US" smtClean="0"/>
              <a:pPr algn="r"/>
              <a:t>8</a:t>
            </a:fld>
            <a:endParaRPr lang="en-US"/>
          </a:p>
        </p:txBody>
      </p:sp>
    </p:spTree>
    <p:extLst>
      <p:ext uri="{BB962C8B-B14F-4D97-AF65-F5344CB8AC3E}">
        <p14:creationId xmlns:p14="http://schemas.microsoft.com/office/powerpoint/2010/main" val="1620785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r>
              <a:rPr lang="en-US" dirty="0" smtClean="0"/>
              <a:t>6/16/2015</a:t>
            </a:r>
            <a:endParaRPr lang="en-US" dirty="0"/>
          </a:p>
        </p:txBody>
      </p:sp>
      <p:sp>
        <p:nvSpPr>
          <p:cNvPr id="9" name="Slide Number Placeholder 8"/>
          <p:cNvSpPr>
            <a:spLocks noGrp="1"/>
          </p:cNvSpPr>
          <p:nvPr>
            <p:ph type="sldNum" sz="quarter" idx="12"/>
          </p:nvPr>
        </p:nvSpPr>
        <p:spPr/>
        <p:txBody>
          <a:bodyPr/>
          <a:lstStyle/>
          <a:p>
            <a:pPr algn="r"/>
            <a:fld id="{16A1A3C8-AC63-4A46-916E-0CF7EFAF0FED}" type="slidenum">
              <a:rPr lang="en-US" smtClean="0"/>
              <a:pPr algn="r"/>
              <a:t>9</a:t>
            </a:fld>
            <a:endParaRPr lang="en-US"/>
          </a:p>
        </p:txBody>
      </p:sp>
      <p:sp>
        <p:nvSpPr>
          <p:cNvPr id="6" name="TextBox 5"/>
          <p:cNvSpPr txBox="1"/>
          <p:nvPr/>
        </p:nvSpPr>
        <p:spPr>
          <a:xfrm>
            <a:off x="722313" y="2004694"/>
            <a:ext cx="7772400" cy="2677656"/>
          </a:xfrm>
          <a:prstGeom prst="rect">
            <a:avLst/>
          </a:prstGeom>
          <a:noFill/>
        </p:spPr>
        <p:txBody>
          <a:bodyPr wrap="square" rtlCol="0">
            <a:spAutoFit/>
          </a:bodyPr>
          <a:lstStyle/>
          <a:p>
            <a:pPr marL="519113" indent="-519113">
              <a:buFont typeface="Arial" panose="020B0604020202020204" pitchFamily="34" charset="0"/>
              <a:buChar char="•"/>
            </a:pPr>
            <a:r>
              <a:rPr lang="en-US" sz="2400" b="1" dirty="0" smtClean="0">
                <a:latin typeface="Garamond" panose="02020404030301010803" pitchFamily="18" charset="0"/>
              </a:rPr>
              <a:t>Developing HIA project goals </a:t>
            </a:r>
          </a:p>
          <a:p>
            <a:pPr marL="519113" indent="-519113">
              <a:buFont typeface="Arial" panose="020B0604020202020204" pitchFamily="34" charset="0"/>
              <a:buChar char="•"/>
            </a:pPr>
            <a:r>
              <a:rPr lang="en-US" sz="2400" b="1" dirty="0" smtClean="0">
                <a:latin typeface="Garamond" panose="02020404030301010803" pitchFamily="18" charset="0"/>
              </a:rPr>
              <a:t>Identifying and obtaining resources needed</a:t>
            </a:r>
            <a:endParaRPr lang="en-US" sz="2400" b="1" dirty="0">
              <a:latin typeface="Garamond" panose="02020404030301010803" pitchFamily="18" charset="0"/>
            </a:endParaRPr>
          </a:p>
          <a:p>
            <a:pPr marL="519113" indent="-519113">
              <a:buFont typeface="Arial" panose="020B0604020202020204" pitchFamily="34" charset="0"/>
              <a:buChar char="•"/>
            </a:pPr>
            <a:r>
              <a:rPr lang="en-US" sz="2400" b="1" dirty="0" smtClean="0">
                <a:latin typeface="Garamond" panose="02020404030301010803" pitchFamily="18" charset="0"/>
              </a:rPr>
              <a:t>Establishing roles and responsibilities</a:t>
            </a:r>
          </a:p>
          <a:p>
            <a:pPr marL="976313" lvl="1" indent="-519113">
              <a:buFont typeface="Garamond" panose="02020404030301010803" pitchFamily="18" charset="0"/>
              <a:buChar char="―"/>
            </a:pPr>
            <a:r>
              <a:rPr lang="en-US" sz="2400" b="1" dirty="0">
                <a:latin typeface="Garamond" panose="02020404030301010803" pitchFamily="18" charset="0"/>
              </a:rPr>
              <a:t>Key </a:t>
            </a:r>
            <a:r>
              <a:rPr lang="en-US" sz="2400" b="1" dirty="0" smtClean="0">
                <a:latin typeface="Garamond" panose="02020404030301010803" pitchFamily="18" charset="0"/>
              </a:rPr>
              <a:t>considerations </a:t>
            </a:r>
            <a:r>
              <a:rPr lang="en-US" sz="2400" b="1" dirty="0">
                <a:latin typeface="Garamond" panose="02020404030301010803" pitchFamily="18" charset="0"/>
              </a:rPr>
              <a:t>for </a:t>
            </a:r>
            <a:r>
              <a:rPr lang="en-US" sz="2400" b="1" dirty="0" smtClean="0">
                <a:latin typeface="Garamond" panose="02020404030301010803" pitchFamily="18" charset="0"/>
              </a:rPr>
              <a:t>managing expectations</a:t>
            </a:r>
            <a:endParaRPr lang="en-US" sz="2400" b="1" dirty="0">
              <a:latin typeface="Garamond" panose="02020404030301010803" pitchFamily="18" charset="0"/>
            </a:endParaRPr>
          </a:p>
          <a:p>
            <a:pPr marL="519113" indent="-519113">
              <a:buFont typeface="Arial" panose="020B0604020202020204" pitchFamily="34" charset="0"/>
              <a:buChar char="•"/>
            </a:pPr>
            <a:r>
              <a:rPr lang="en-US" sz="2400" b="1" dirty="0" smtClean="0">
                <a:latin typeface="Garamond" panose="02020404030301010803" pitchFamily="18" charset="0"/>
              </a:rPr>
              <a:t>Developing a communications strategy/plan</a:t>
            </a:r>
          </a:p>
          <a:p>
            <a:pPr marL="519113" indent="-519113">
              <a:buFont typeface="Arial" panose="020B0604020202020204" pitchFamily="34" charset="0"/>
              <a:buChar char="•"/>
            </a:pPr>
            <a:r>
              <a:rPr lang="en-US" sz="2400" b="1" dirty="0">
                <a:latin typeface="Garamond" panose="02020404030301010803" pitchFamily="18" charset="0"/>
              </a:rPr>
              <a:t>HIA </a:t>
            </a:r>
            <a:r>
              <a:rPr lang="en-US" sz="2400" b="1" dirty="0" smtClean="0">
                <a:latin typeface="Garamond" panose="02020404030301010803" pitchFamily="18" charset="0"/>
              </a:rPr>
              <a:t>quality </a:t>
            </a:r>
            <a:r>
              <a:rPr lang="en-US" sz="2400" b="1" dirty="0">
                <a:latin typeface="Garamond" panose="02020404030301010803" pitchFamily="18" charset="0"/>
              </a:rPr>
              <a:t>a</a:t>
            </a:r>
            <a:r>
              <a:rPr lang="en-US" sz="2400" b="1" dirty="0" smtClean="0">
                <a:latin typeface="Garamond" panose="02020404030301010803" pitchFamily="18" charset="0"/>
              </a:rPr>
              <a:t>ssurance </a:t>
            </a:r>
          </a:p>
          <a:p>
            <a:pPr marL="976313" lvl="1" indent="-519113">
              <a:buFont typeface="Garamond" panose="02020404030301010803" pitchFamily="18" charset="0"/>
              <a:buChar char="―"/>
            </a:pPr>
            <a:r>
              <a:rPr lang="en-US" sz="2400" b="1" dirty="0" smtClean="0">
                <a:latin typeface="Garamond" panose="02020404030301010803" pitchFamily="18" charset="0"/>
              </a:rPr>
              <a:t>Designing the process evaluation</a:t>
            </a:r>
            <a:endParaRPr lang="en-US" sz="2400" b="1" dirty="0">
              <a:latin typeface="Garamond" panose="02020404030301010803" pitchFamily="18" charset="0"/>
            </a:endParaRPr>
          </a:p>
        </p:txBody>
      </p:sp>
      <p:sp>
        <p:nvSpPr>
          <p:cNvPr id="11" name="Title 1"/>
          <p:cNvSpPr>
            <a:spLocks noGrp="1"/>
          </p:cNvSpPr>
          <p:nvPr>
            <p:ph type="title"/>
          </p:nvPr>
        </p:nvSpPr>
        <p:spPr>
          <a:xfrm>
            <a:off x="722313" y="1093723"/>
            <a:ext cx="7772400" cy="722885"/>
          </a:xfrm>
        </p:spPr>
        <p:txBody>
          <a:bodyPr/>
          <a:lstStyle/>
          <a:p>
            <a:pPr algn="l"/>
            <a:r>
              <a:rPr lang="en-US" sz="3600" b="1" dirty="0" smtClean="0">
                <a:latin typeface="Garamond" panose="02020404030301010803" pitchFamily="18" charset="0"/>
              </a:rPr>
              <a:t>Tasks Related to Project Management</a:t>
            </a:r>
            <a:endParaRPr lang="en-US" sz="3600" b="1" dirty="0">
              <a:latin typeface="Garamond" panose="02020404030301010803" pitchFamily="18" charset="0"/>
            </a:endParaRPr>
          </a:p>
        </p:txBody>
      </p:sp>
    </p:spTree>
    <p:extLst>
      <p:ext uri="{BB962C8B-B14F-4D97-AF65-F5344CB8AC3E}">
        <p14:creationId xmlns:p14="http://schemas.microsoft.com/office/powerpoint/2010/main" val="2624821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SHC P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HC PP Theme" id="{68F805D2-1CCB-4665-AFFC-D58DBA7933F9}" vid="{8D9CDF2E-65B9-421F-8B99-F81E3F3F25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SHC PP Theme</Template>
  <TotalTime>3417</TotalTime>
  <Words>8680</Words>
  <Application>Microsoft Office PowerPoint</Application>
  <PresentationFormat>On-screen Show (4:3)</PresentationFormat>
  <Paragraphs>621</Paragraphs>
  <Slides>45</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Garamond</vt:lpstr>
      <vt:lpstr>Symbol</vt:lpstr>
      <vt:lpstr>Times New Roman</vt:lpstr>
      <vt:lpstr>Wingdings</vt:lpstr>
      <vt:lpstr>SHC PP Theme</vt:lpstr>
      <vt:lpstr>Scoping: The Building Blocks for HIA</vt:lpstr>
      <vt:lpstr>Session Purpose</vt:lpstr>
      <vt:lpstr>Case Study Overview</vt:lpstr>
      <vt:lpstr>HIA Case Study</vt:lpstr>
      <vt:lpstr>Scoping: The Second Step</vt:lpstr>
      <vt:lpstr>Scoping Tasks</vt:lpstr>
      <vt:lpstr>Two Overarching Workflows:</vt:lpstr>
      <vt:lpstr>Tasks related to Project Management</vt:lpstr>
      <vt:lpstr>Tasks Related to Project Management</vt:lpstr>
      <vt:lpstr>Developing HIA Project Goals</vt:lpstr>
      <vt:lpstr>Identifying and Obtaining Resources</vt:lpstr>
      <vt:lpstr>PowerPoint Presentation</vt:lpstr>
      <vt:lpstr>Establishing Roles and Responsibilities</vt:lpstr>
      <vt:lpstr>Common HIA Roles and Skills Needed</vt:lpstr>
      <vt:lpstr>Scoping Tool: Stakeholder Analysis Worksheet</vt:lpstr>
      <vt:lpstr>Managing Expectations</vt:lpstr>
      <vt:lpstr>Developing a Communications Plan</vt:lpstr>
      <vt:lpstr>Scoping Tool: Communications Strategy and Plan</vt:lpstr>
      <vt:lpstr>Scoping Tool: Dissemination Plan</vt:lpstr>
      <vt:lpstr>HIA Quality Assurance</vt:lpstr>
      <vt:lpstr>Designing the Process Evaluation</vt:lpstr>
      <vt:lpstr>Scoping Tool: Logic Model</vt:lpstr>
      <vt:lpstr>Tasks related to Study Design</vt:lpstr>
      <vt:lpstr>Types of HIA</vt:lpstr>
      <vt:lpstr>In a nutshell, HIAs:</vt:lpstr>
      <vt:lpstr>PowerPoint Presentation</vt:lpstr>
      <vt:lpstr>Scoping Tool: Pathway Diagrams  and Logic Framework</vt:lpstr>
      <vt:lpstr>Identifying the Focus of Your Study </vt:lpstr>
      <vt:lpstr>Developing Research Questions (RQs)</vt:lpstr>
      <vt:lpstr>Identifying Indicators </vt:lpstr>
      <vt:lpstr>Identifying Data Sources</vt:lpstr>
      <vt:lpstr>Identifying Analysis Methods (Quantitative)</vt:lpstr>
      <vt:lpstr>Identifying Analysis Methods (Qualitative)</vt:lpstr>
      <vt:lpstr>Scoping Tool: HIA Scoping Worksheet</vt:lpstr>
      <vt:lpstr>Identifying Limitations and Assumptions</vt:lpstr>
      <vt:lpstr>Group Activity and Discussion</vt:lpstr>
      <vt:lpstr>Activity for the Audience</vt:lpstr>
      <vt:lpstr>HIA Case Study Pathway Diagram</vt:lpstr>
      <vt:lpstr>HIA Scoping Worksheet</vt:lpstr>
      <vt:lpstr>Questions and Answers</vt:lpstr>
      <vt:lpstr>Session Wrap-up</vt:lpstr>
      <vt:lpstr>Common Challenges</vt:lpstr>
      <vt:lpstr>Resources Available</vt:lpstr>
      <vt:lpstr>Closing Remarks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Scoping: The Building Blocks for HIA</dc:title>
  <dc:creator>Adkins, Lauren</dc:creator>
  <cp:lastModifiedBy>Adkins, Lauren</cp:lastModifiedBy>
  <cp:revision>227</cp:revision>
  <cp:lastPrinted>2015-06-15T12:20:13Z</cp:lastPrinted>
  <dcterms:created xsi:type="dcterms:W3CDTF">2015-05-14T13:52:39Z</dcterms:created>
  <dcterms:modified xsi:type="dcterms:W3CDTF">2015-06-15T20:13:05Z</dcterms:modified>
</cp:coreProperties>
</file>