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67" r:id="rId4"/>
    <p:sldId id="262" r:id="rId5"/>
    <p:sldId id="263" r:id="rId6"/>
    <p:sldId id="274" r:id="rId7"/>
    <p:sldId id="268" r:id="rId8"/>
    <p:sldId id="275" r:id="rId9"/>
    <p:sldId id="269" r:id="rId10"/>
    <p:sldId id="278" r:id="rId11"/>
    <p:sldId id="276" r:id="rId12"/>
    <p:sldId id="264" r:id="rId13"/>
    <p:sldId id="277" r:id="rId14"/>
    <p:sldId id="270" r:id="rId15"/>
    <p:sldId id="279" r:id="rId16"/>
    <p:sldId id="280" r:id="rId17"/>
    <p:sldId id="265" r:id="rId18"/>
    <p:sldId id="271" r:id="rId19"/>
    <p:sldId id="266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79" autoAdjust="0"/>
  </p:normalViewPr>
  <p:slideViewPr>
    <p:cSldViewPr>
      <p:cViewPr varScale="1">
        <p:scale>
          <a:sx n="68" d="100"/>
          <a:sy n="68" d="100"/>
        </p:scale>
        <p:origin x="16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F8067-6FF5-422F-9FEC-6803D5507600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DF643-6660-4714-9795-9169F323A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2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95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98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26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Not available for SE Asia, Canada, Netherlands, Sweden, Finland, Norway, African countries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1) prospective; 2) a report was completed and available for download; 3) employment or labor issues was a discrete component of the HIA described in the title or Executive Summary; and 4) the central purpose of the HIA is related to labor and employment. 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Reports were excluded if the HIA did not describe a specific policy or proposal 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91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0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42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 OUTCOMES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 /well-being/stress/morale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Mental health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Substance abuse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Absenteeism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Communicable disease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94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Health impact of transitional jobs program on participants, families, and children</a:t>
            </a:r>
          </a:p>
          <a:p>
            <a:endParaRPr lang="en-US" dirty="0" smtClean="0"/>
          </a:p>
          <a:p>
            <a:r>
              <a:rPr lang="en-US" dirty="0" smtClean="0"/>
              <a:t>Secondary data analysis:</a:t>
            </a:r>
            <a:r>
              <a:rPr lang="en-US" baseline="0" dirty="0" smtClean="0"/>
              <a:t> </a:t>
            </a:r>
          </a:p>
          <a:p>
            <a:r>
              <a:rPr lang="en-US" dirty="0" smtClean="0"/>
              <a:t>he Survey of the Health of Wisconsin (SHOW), a state-wide public health survey that is operated by the University of Wisconsin School of Medicine and Public Health. SHOW uses a variety of health assessments methods to capture information about the health of Wisconsin residents. These </a:t>
            </a:r>
            <a:r>
              <a:rPr lang="en-US" dirty="0" err="1" smtClean="0"/>
              <a:t>These</a:t>
            </a:r>
            <a:r>
              <a:rPr lang="en-US" dirty="0" smtClean="0"/>
              <a:t> assessments include: in-person interviews, paper questionnaires, computer-assisted surveys, physical measurements and laboratory tests. SHOW measures a broad range of health information. Conditions and health-related characteristics captured in the data include high blood pressure and high cholesterol, nutrition and exercise habits, access to health care, health care utilization and other health related behaviors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86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accent6">
                    <a:lumMod val="10000"/>
                  </a:schemeClr>
                </a:solidFill>
                <a:latin typeface="Cambria" pitchFamily="18" charset="0"/>
              </a:rPr>
              <a:t>Continued growth of employment-related HIAs holds promise for improved collaboration with public health and labor advocates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DF643-6660-4714-9795-9169F323AB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5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79043-F487-4B75-9533-E5C435C7EB4F}" type="datetimeFigureOut">
              <a:rPr lang="en-US" smtClean="0"/>
              <a:pPr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F71F-3C93-4045-AA20-25AC3E08C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Health Impact Assessments Related to Labor and Employment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Hee Yon Sohng, MD</a:t>
            </a:r>
          </a:p>
          <a:p>
            <a:r>
              <a:rPr lang="en-US" dirty="0" smtClean="0"/>
              <a:t>June 16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endParaRPr lang="en-US" dirty="0"/>
          </a:p>
        </p:txBody>
      </p:sp>
      <p:pic>
        <p:nvPicPr>
          <p:cNvPr id="4" name="Picture 3" descr="deohs logo black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990079"/>
            <a:ext cx="8001000" cy="486921"/>
          </a:xfrm>
          <a:prstGeom prst="rect">
            <a:avLst/>
          </a:prstGeom>
        </p:spPr>
      </p:pic>
      <p:pic>
        <p:nvPicPr>
          <p:cNvPr id="5" name="Picture 4" descr="W-Logo_dk Purple copy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43600"/>
            <a:ext cx="792178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2: HIA by year and country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19400" y="1295400"/>
          <a:ext cx="3619438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18"/>
                <a:gridCol w="1703642"/>
                <a:gridCol w="12169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Region/country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</a:t>
                      </a:r>
                    </a:p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</a:t>
                      </a:r>
                    </a:p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</a:p>
                    <a:p>
                      <a:r>
                        <a:rPr lang="en-US" dirty="0" smtClean="0"/>
                        <a:t>US territory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employment-related HIAs</a:t>
            </a:r>
          </a:p>
          <a:p>
            <a:pPr lvl="1"/>
            <a:r>
              <a:rPr lang="en-US" dirty="0" smtClean="0"/>
              <a:t>Conducted for policy (67%)</a:t>
            </a:r>
          </a:p>
          <a:p>
            <a:pPr lvl="1"/>
            <a:r>
              <a:rPr lang="en-US" dirty="0" smtClean="0"/>
              <a:t>Decision-support (63%)</a:t>
            </a:r>
          </a:p>
          <a:p>
            <a:pPr lvl="2"/>
            <a:r>
              <a:rPr lang="en-US" dirty="0" smtClean="0"/>
              <a:t>Formal inclusion or partnership with decision makers</a:t>
            </a:r>
          </a:p>
          <a:p>
            <a:pPr lvl="1"/>
            <a:r>
              <a:rPr lang="en-US" dirty="0" smtClean="0"/>
              <a:t>&gt; 50% at least partially government-funded</a:t>
            </a:r>
          </a:p>
          <a:p>
            <a:pPr lvl="1"/>
            <a:r>
              <a:rPr lang="en-US" dirty="0" smtClean="0"/>
              <a:t>Majority comprehensive HIA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Employment conditions most commonly addressed</a:t>
            </a:r>
          </a:p>
          <a:p>
            <a:pPr lvl="1"/>
            <a:r>
              <a:rPr lang="en-US" dirty="0" smtClean="0"/>
              <a:t>Wages (n=9), hiring/retraining/layoff (n=8), paid sick leave (n=6), flexible employment policy (n=5), pay equity (n=3)</a:t>
            </a:r>
          </a:p>
          <a:p>
            <a:pPr lvl="1"/>
            <a:r>
              <a:rPr lang="en-US" dirty="0" smtClean="0"/>
              <a:t>Several series of HIAs performed by one parent group on one topic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Few assessed working conditions (n=5)</a:t>
            </a:r>
          </a:p>
          <a:p>
            <a:pPr lvl="1"/>
            <a:r>
              <a:rPr lang="en-US" dirty="0" smtClean="0"/>
              <a:t>Two tracked rates of disability/work-related injury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Health effects</a:t>
            </a:r>
          </a:p>
          <a:p>
            <a:pPr lvl="1"/>
            <a:r>
              <a:rPr lang="en-US" dirty="0" smtClean="0"/>
              <a:t>“Psychosocial” effects/stress/morale (n=10), communicable disease (n=5), mental health (n=5), substance abuse (n=2)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Used in HIA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Secondary data analysis</a:t>
            </a:r>
          </a:p>
          <a:p>
            <a:r>
              <a:rPr lang="en-US" dirty="0" smtClean="0"/>
              <a:t>Mathematical modeling</a:t>
            </a:r>
          </a:p>
          <a:p>
            <a:r>
              <a:rPr lang="en-US" dirty="0" smtClean="0"/>
              <a:t>Primary data collection</a:t>
            </a:r>
          </a:p>
          <a:p>
            <a:pPr lvl="1"/>
            <a:r>
              <a:rPr lang="en-US" dirty="0" smtClean="0"/>
              <a:t>Focus groups</a:t>
            </a:r>
          </a:p>
          <a:p>
            <a:pPr lvl="1"/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6400800" y="2133600"/>
            <a:ext cx="762000" cy="3048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715000" y="1447800"/>
            <a:ext cx="2438400" cy="4343400"/>
            <a:chOff x="6324600" y="1447800"/>
            <a:chExt cx="2438400" cy="4343400"/>
          </a:xfrm>
        </p:grpSpPr>
        <p:sp>
          <p:nvSpPr>
            <p:cNvPr id="5" name="TextBox 4"/>
            <p:cNvSpPr txBox="1"/>
            <p:nvPr/>
          </p:nvSpPr>
          <p:spPr>
            <a:xfrm>
              <a:off x="69342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Rapid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24600" y="5329535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Comprehensive</a:t>
              </a:r>
              <a:endParaRPr lang="en-US" sz="2400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2: Process evaluation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3" y="1360901"/>
          <a:ext cx="8915394" cy="5213416"/>
        </p:xfrm>
        <a:graphic>
          <a:graphicData uri="http://schemas.openxmlformats.org/drawingml/2006/table">
            <a:tbl>
              <a:tblPr/>
              <a:tblGrid>
                <a:gridCol w="1898876"/>
                <a:gridCol w="572558"/>
                <a:gridCol w="572558"/>
                <a:gridCol w="572558"/>
                <a:gridCol w="572558"/>
                <a:gridCol w="572558"/>
                <a:gridCol w="572558"/>
                <a:gridCol w="661552"/>
                <a:gridCol w="572558"/>
                <a:gridCol w="572558"/>
                <a:gridCol w="572558"/>
                <a:gridCol w="158687"/>
                <a:gridCol w="890860"/>
                <a:gridCol w="152397"/>
              </a:tblGrid>
              <a:tr h="253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Mean score for each standards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category (out of 2)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51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HIA Depth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Scoping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Baseline health data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Systematic review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Direction of impact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Strength of evidence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Vulnerable populations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Recommendations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Stakeholder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process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Evaluation plan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Monitoring plan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37" marR="1803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Summary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Score (out of 20)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87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Rapid (n=7)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17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Intermediate (n=6)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17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Comprehensive (n=14)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15.1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17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Mean (n=27)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0.4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174" marR="6717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1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HIA Case study: </a:t>
            </a:r>
            <a:br>
              <a:rPr lang="en-US" dirty="0" smtClean="0"/>
            </a:br>
            <a:r>
              <a:rPr lang="en-US" dirty="0" smtClean="0"/>
              <a:t>Wisconsin Transitional Jobs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Broad range of health indicators &amp; outcomes measured</a:t>
            </a:r>
          </a:p>
          <a:p>
            <a:pPr lvl="1"/>
            <a:r>
              <a:rPr lang="en-US" dirty="0" smtClean="0"/>
              <a:t>Indicators: income, diet, substance use, incarceration, recidivism, social capital, family cohesion, self-efficacy</a:t>
            </a:r>
          </a:p>
          <a:p>
            <a:pPr lvl="1"/>
            <a:r>
              <a:rPr lang="en-US" dirty="0" smtClean="0"/>
              <a:t>Outcomes: chronic disease, mental health, domestic violence, birth outcomes, child mental health, child physical health</a:t>
            </a:r>
          </a:p>
          <a:p>
            <a:r>
              <a:rPr lang="en-US" dirty="0" smtClean="0"/>
              <a:t>Methods thorough</a:t>
            </a:r>
          </a:p>
          <a:p>
            <a:pPr lvl="1"/>
            <a:r>
              <a:rPr lang="en-US" dirty="0" smtClean="0"/>
              <a:t>Literature review, secondary data analysis, primary data collection: surveyed participants of program (n=141)</a:t>
            </a:r>
          </a:p>
          <a:p>
            <a:r>
              <a:rPr lang="en-US" dirty="0" smtClean="0"/>
              <a:t>Recommendations specific, including evaluation plan</a:t>
            </a:r>
          </a:p>
          <a:p>
            <a:pPr lvl="1"/>
            <a:r>
              <a:rPr lang="en-US" dirty="0" smtClean="0"/>
              <a:t>Targeted to audience: legislators, implementing agencies, contractors</a:t>
            </a:r>
          </a:p>
          <a:p>
            <a:pPr lvl="1"/>
            <a:r>
              <a:rPr lang="en-US" dirty="0" smtClean="0"/>
              <a:t>Recommendations for how and what data to collect for evaluation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-76200"/>
            <a:ext cx="938733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6019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Feder</a:t>
            </a:r>
            <a:r>
              <a:rPr lang="en-US" dirty="0" smtClean="0"/>
              <a:t>, E., &amp; Moran, C. (2013). Transitional Jobs Programs: A Health Impact Assessment.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Employment-related HIA represent small proportion of HIA activity (4.5%)</a:t>
            </a:r>
          </a:p>
          <a:p>
            <a:endParaRPr lang="en-US" dirty="0" smtClean="0"/>
          </a:p>
          <a:p>
            <a:r>
              <a:rPr lang="en-US" dirty="0" smtClean="0"/>
              <a:t>Most recent employment-related HIA activity occurring in US</a:t>
            </a:r>
          </a:p>
          <a:p>
            <a:endParaRPr lang="en-US" dirty="0" smtClean="0"/>
          </a:p>
          <a:p>
            <a:r>
              <a:rPr lang="en-US" dirty="0" smtClean="0"/>
              <a:t>HIA series – can apply findings from one HIA on subsequent HIAs in different cities/states/countries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Evaluation and monitoring still lagging</a:t>
            </a:r>
          </a:p>
        </p:txBody>
      </p:sp>
    </p:spTree>
    <p:extLst>
      <p:ext uri="{BB962C8B-B14F-4D97-AF65-F5344CB8AC3E}">
        <p14:creationId xmlns:p14="http://schemas.microsoft.com/office/powerpoint/2010/main" val="22698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Generalizable?  </a:t>
            </a:r>
          </a:p>
          <a:p>
            <a:pPr lvl="1"/>
            <a:r>
              <a:rPr lang="en-US" dirty="0" smtClean="0"/>
              <a:t>Limited HIAs from outside the US</a:t>
            </a:r>
          </a:p>
          <a:p>
            <a:pPr lvl="1"/>
            <a:r>
              <a:rPr lang="en-US" dirty="0" smtClean="0"/>
              <a:t>Only English language reviewed</a:t>
            </a:r>
          </a:p>
          <a:p>
            <a:pPr lvl="1"/>
            <a:r>
              <a:rPr lang="en-US" dirty="0" smtClean="0"/>
              <a:t>Not all HIAs published</a:t>
            </a:r>
          </a:p>
          <a:p>
            <a:pPr lvl="1"/>
            <a:r>
              <a:rPr lang="en-US" dirty="0" smtClean="0"/>
              <a:t>Does not capture all HIA activity (Canada, Scandinavian countries, Africa, South America, Thailand)</a:t>
            </a:r>
          </a:p>
          <a:p>
            <a:r>
              <a:rPr lang="en-US" dirty="0" smtClean="0"/>
              <a:t>Single rater</a:t>
            </a:r>
          </a:p>
          <a:p>
            <a:endParaRPr lang="en-US" dirty="0" smtClean="0"/>
          </a:p>
          <a:p>
            <a:r>
              <a:rPr lang="en-US" dirty="0" smtClean="0"/>
              <a:t>Descriptive study: evaluated process, not impact or outcome</a:t>
            </a:r>
          </a:p>
        </p:txBody>
      </p:sp>
    </p:spTree>
    <p:extLst>
      <p:ext uri="{BB962C8B-B14F-4D97-AF65-F5344CB8AC3E}">
        <p14:creationId xmlns:p14="http://schemas.microsoft.com/office/powerpoint/2010/main" val="14932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Potential for collaboration with public health and labor advocates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Standardize process evaluation</a:t>
            </a:r>
          </a:p>
          <a:p>
            <a:endParaRPr lang="en-US" dirty="0" smtClean="0"/>
          </a:p>
          <a:p>
            <a:r>
              <a:rPr lang="en-US" dirty="0" smtClean="0"/>
              <a:t>Strategies to decrease “start-up costs” of HIA</a:t>
            </a:r>
          </a:p>
          <a:p>
            <a:pPr lvl="1"/>
            <a:r>
              <a:rPr lang="en-US" dirty="0" smtClean="0"/>
              <a:t>Coordinate around key issues: flexible labor markets, paid sick leave, minimum wage</a:t>
            </a:r>
          </a:p>
          <a:p>
            <a:pPr lvl="1"/>
            <a:r>
              <a:rPr lang="en-US" dirty="0" smtClean="0"/>
              <a:t>Allows pooling of data, resources, expertise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Links between employment and health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718832" y="1267695"/>
            <a:ext cx="7739368" cy="5209305"/>
            <a:chOff x="33032" y="277095"/>
            <a:chExt cx="9077936" cy="6303810"/>
          </a:xfrm>
        </p:grpSpPr>
        <p:grpSp>
          <p:nvGrpSpPr>
            <p:cNvPr id="9" name="Group 8"/>
            <p:cNvGrpSpPr/>
            <p:nvPr/>
          </p:nvGrpSpPr>
          <p:grpSpPr>
            <a:xfrm>
              <a:off x="2343169" y="277095"/>
              <a:ext cx="4386368" cy="2438465"/>
              <a:chOff x="2490575" y="-121114"/>
              <a:chExt cx="4386368" cy="2438465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2490575" y="-121114"/>
                <a:ext cx="4386368" cy="2438465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ounded Rectangle 4"/>
              <p:cNvSpPr/>
              <p:nvPr/>
            </p:nvSpPr>
            <p:spPr>
              <a:xfrm>
                <a:off x="2561995" y="-49694"/>
                <a:ext cx="4243528" cy="229562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t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u="sng" kern="1200" dirty="0"/>
                  <a:t>Employment Conditions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Full employment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Job security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Paid leave (sick, maternity)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Benefits (access to health care)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Wellness programs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510751" y="3080027"/>
              <a:ext cx="540946" cy="698036"/>
              <a:chOff x="5658157" y="2681818"/>
              <a:chExt cx="540946" cy="698036"/>
            </a:xfrm>
          </p:grpSpPr>
          <p:sp>
            <p:nvSpPr>
              <p:cNvPr id="23" name="Left-Right Arrow 22"/>
              <p:cNvSpPr/>
              <p:nvPr/>
            </p:nvSpPr>
            <p:spPr>
              <a:xfrm rot="3432856">
                <a:off x="5579612" y="2760363"/>
                <a:ext cx="698036" cy="540946"/>
              </a:xfrm>
              <a:prstGeom prst="left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Left-Right Arrow 6"/>
              <p:cNvSpPr/>
              <p:nvPr/>
            </p:nvSpPr>
            <p:spPr>
              <a:xfrm rot="3432856">
                <a:off x="5741896" y="2868552"/>
                <a:ext cx="373468" cy="32456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941164" y="4142533"/>
              <a:ext cx="4169804" cy="2438372"/>
              <a:chOff x="5088570" y="3744324"/>
              <a:chExt cx="4169804" cy="2438372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5088570" y="3744324"/>
                <a:ext cx="4169804" cy="243837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514890"/>
                  <a:satOff val="-5290"/>
                  <a:lumOff val="1864"/>
                  <a:alphaOff val="0"/>
                </a:schemeClr>
              </a:fillRef>
              <a:effectRef idx="1">
                <a:schemeClr val="accent2">
                  <a:hueOff val="-3514890"/>
                  <a:satOff val="-5290"/>
                  <a:lumOff val="186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ounded Rectangle 8"/>
              <p:cNvSpPr/>
              <p:nvPr/>
            </p:nvSpPr>
            <p:spPr>
              <a:xfrm>
                <a:off x="5159987" y="3815741"/>
                <a:ext cx="4026970" cy="22955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t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u="sng" kern="1200" dirty="0">
                    <a:latin typeface="Calibri" pitchFamily="34" charset="0"/>
                  </a:rPr>
                  <a:t>Working Conditions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>
                    <a:latin typeface="Calibri" pitchFamily="34" charset="0"/>
                  </a:rPr>
                  <a:t>Chemical, biological, </a:t>
                </a:r>
                <a:r>
                  <a:rPr lang="en-US" sz="1600" kern="1200" dirty="0" smtClean="0">
                    <a:latin typeface="Calibri" pitchFamily="34" charset="0"/>
                  </a:rPr>
                  <a:t>&amp; </a:t>
                </a:r>
                <a:r>
                  <a:rPr lang="en-US" sz="1600" kern="1200" dirty="0">
                    <a:latin typeface="Calibri" pitchFamily="34" charset="0"/>
                  </a:rPr>
                  <a:t>physical hazards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>
                    <a:latin typeface="Calibri" pitchFamily="34" charset="0"/>
                  </a:rPr>
                  <a:t>Ergonomics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>
                    <a:latin typeface="Calibri" pitchFamily="34" charset="0"/>
                  </a:rPr>
                  <a:t>Psychosocial (stress, autonomy)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>
                    <a:latin typeface="Calibri" pitchFamily="34" charset="0"/>
                  </a:rPr>
                  <a:t>Hours/sleep deprivation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>
                    <a:latin typeface="Calibri" pitchFamily="34" charset="0"/>
                  </a:rPr>
                  <a:t>Job satisfaction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155889" y="5069274"/>
              <a:ext cx="698036" cy="540946"/>
              <a:chOff x="4303295" y="4671065"/>
              <a:chExt cx="698036" cy="540946"/>
            </a:xfrm>
          </p:grpSpPr>
          <p:sp>
            <p:nvSpPr>
              <p:cNvPr id="19" name="Left-Right Arrow 18"/>
              <p:cNvSpPr/>
              <p:nvPr/>
            </p:nvSpPr>
            <p:spPr>
              <a:xfrm rot="10829958">
                <a:off x="4303295" y="4671065"/>
                <a:ext cx="698036" cy="540946"/>
              </a:xfrm>
              <a:prstGeom prst="left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3514890"/>
                  <a:satOff val="-5290"/>
                  <a:lumOff val="1864"/>
                  <a:alphaOff val="0"/>
                </a:schemeClr>
              </a:fillRef>
              <a:effectRef idx="1">
                <a:schemeClr val="accent2">
                  <a:hueOff val="-3514890"/>
                  <a:satOff val="-5290"/>
                  <a:lumOff val="186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Left-Right Arrow 10"/>
              <p:cNvSpPr/>
              <p:nvPr/>
            </p:nvSpPr>
            <p:spPr>
              <a:xfrm rot="21629958">
                <a:off x="4465579" y="4779254"/>
                <a:ext cx="373468" cy="32456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3032" y="4108858"/>
              <a:ext cx="4035618" cy="2419006"/>
              <a:chOff x="180438" y="3710649"/>
              <a:chExt cx="4035618" cy="2419006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80438" y="3710649"/>
                <a:ext cx="4035618" cy="2419006"/>
              </a:xfrm>
              <a:prstGeom prst="roundRect">
                <a:avLst>
                  <a:gd name="adj" fmla="val 10000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7029780"/>
                  <a:satOff val="-10580"/>
                  <a:lumOff val="3728"/>
                  <a:alphaOff val="0"/>
                </a:schemeClr>
              </a:fillRef>
              <a:effectRef idx="1">
                <a:schemeClr val="accent2">
                  <a:hueOff val="-7029780"/>
                  <a:satOff val="-10580"/>
                  <a:lumOff val="372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ounded Rectangle 12"/>
              <p:cNvSpPr/>
              <p:nvPr/>
            </p:nvSpPr>
            <p:spPr>
              <a:xfrm>
                <a:off x="251288" y="3781499"/>
                <a:ext cx="3893918" cy="227730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t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b="1" u="sng" kern="1200" dirty="0"/>
                  <a:t>Physical and Mental Health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Work-related </a:t>
                </a:r>
                <a:r>
                  <a:rPr lang="en-US" kern="1200" dirty="0" smtClean="0"/>
                  <a:t>injuries/illnesses</a:t>
                </a:r>
                <a:endParaRPr lang="en-US" kern="1200" dirty="0"/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Communicable disease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Absenteeism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Depression/anxiety</a:t>
                </a:r>
              </a:p>
              <a:p>
                <a:pPr marL="228600" lvl="1" indent="-228600" algn="l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Cardiovascular disease</a:t>
                </a:r>
              </a:p>
              <a:p>
                <a:pPr marL="57150" lvl="1" indent="-57150" algn="l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kern="1200" dirty="0"/>
              </a:p>
              <a:p>
                <a:pPr marL="57150" lvl="1" indent="-57150" algn="l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kern="1200" dirty="0"/>
              </a:p>
              <a:p>
                <a:pPr marL="57150" lvl="1" indent="-57150" algn="l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kern="12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019960" y="3063190"/>
              <a:ext cx="540946" cy="698036"/>
              <a:chOff x="3167366" y="2664981"/>
              <a:chExt cx="540946" cy="698036"/>
            </a:xfrm>
          </p:grpSpPr>
          <p:sp>
            <p:nvSpPr>
              <p:cNvPr id="15" name="Left-Right Arrow 14"/>
              <p:cNvSpPr/>
              <p:nvPr/>
            </p:nvSpPr>
            <p:spPr>
              <a:xfrm rot="18182184">
                <a:off x="3088821" y="2743526"/>
                <a:ext cx="698036" cy="540946"/>
              </a:xfrm>
              <a:prstGeom prst="left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-7029780"/>
                  <a:satOff val="-10580"/>
                  <a:lumOff val="3728"/>
                  <a:alphaOff val="0"/>
                </a:schemeClr>
              </a:fillRef>
              <a:effectRef idx="1">
                <a:schemeClr val="accent2">
                  <a:hueOff val="-7029780"/>
                  <a:satOff val="-10580"/>
                  <a:lumOff val="372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Left-Right Arrow 14"/>
              <p:cNvSpPr/>
              <p:nvPr/>
            </p:nvSpPr>
            <p:spPr>
              <a:xfrm rot="18182184">
                <a:off x="3251105" y="2851715"/>
                <a:ext cx="373468" cy="32456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kern="1200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304800" y="1447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Terms of employment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056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Hazards and exposures of the workplace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MPH committee members:</a:t>
            </a:r>
          </a:p>
          <a:p>
            <a:pPr lvl="1"/>
            <a:r>
              <a:rPr lang="en-US" dirty="0" smtClean="0"/>
              <a:t>William </a:t>
            </a:r>
            <a:r>
              <a:rPr lang="en-US" dirty="0" err="1" smtClean="0"/>
              <a:t>Daniell</a:t>
            </a:r>
            <a:endParaRPr lang="en-US" dirty="0" smtClean="0"/>
          </a:p>
          <a:p>
            <a:pPr lvl="1"/>
            <a:r>
              <a:rPr lang="en-US" dirty="0" smtClean="0"/>
              <a:t>Andrew Dannenberg</a:t>
            </a:r>
          </a:p>
          <a:p>
            <a:pPr lvl="1"/>
            <a:r>
              <a:rPr lang="en-US" dirty="0" smtClean="0"/>
              <a:t>Edmund </a:t>
            </a:r>
            <a:r>
              <a:rPr lang="en-US" dirty="0" err="1" smtClean="0"/>
              <a:t>Seto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514" y="1752600"/>
            <a:ext cx="8950972" cy="4191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U.S. HIAs by Sector, through 2013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248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The Pew Charitable Trusts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Describe </a:t>
            </a:r>
            <a:r>
              <a:rPr lang="en-US" dirty="0"/>
              <a:t>the range of health issues addressed by </a:t>
            </a:r>
            <a:r>
              <a:rPr lang="en-US" dirty="0" smtClean="0"/>
              <a:t>employment-related HIAs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Evaluate </a:t>
            </a:r>
            <a:r>
              <a:rPr lang="en-US" dirty="0"/>
              <a:t>the process of conducting a labor-related </a:t>
            </a:r>
            <a:r>
              <a:rPr lang="en-US" dirty="0" smtClean="0"/>
              <a:t>HIA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Identify </a:t>
            </a:r>
            <a:r>
              <a:rPr lang="en-US" dirty="0"/>
              <a:t>knowledge gaps and provide recommendations for next steps for </a:t>
            </a:r>
            <a:r>
              <a:rPr lang="en-US" dirty="0" err="1" smtClean="0"/>
              <a:t>employement</a:t>
            </a:r>
            <a:r>
              <a:rPr lang="en-US" dirty="0" smtClean="0"/>
              <a:t>-related </a:t>
            </a:r>
            <a:r>
              <a:rPr lang="en-US" dirty="0"/>
              <a:t>HIAs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6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Cross-sectional study of employment-related HIAs</a:t>
            </a:r>
          </a:p>
          <a:p>
            <a:endParaRPr lang="en-US" dirty="0" smtClean="0"/>
          </a:p>
          <a:p>
            <a:r>
              <a:rPr lang="en-US" dirty="0" smtClean="0"/>
              <a:t>HIA identified by various databases</a:t>
            </a:r>
          </a:p>
          <a:p>
            <a:pPr lvl="1"/>
            <a:r>
              <a:rPr lang="en-US" dirty="0" smtClean="0"/>
              <a:t>US: Pew/Health Impact Project and UCLA Clearinghouse</a:t>
            </a:r>
          </a:p>
          <a:p>
            <a:pPr lvl="1"/>
            <a:r>
              <a:rPr lang="en-US" dirty="0" smtClean="0"/>
              <a:t>HIA Connect (mostly Australia)</a:t>
            </a:r>
          </a:p>
          <a:p>
            <a:pPr lvl="1"/>
            <a:r>
              <a:rPr lang="en-US" dirty="0" smtClean="0"/>
              <a:t>HIA Gateway (UK)</a:t>
            </a:r>
          </a:p>
          <a:p>
            <a:pPr lvl="1"/>
            <a:r>
              <a:rPr lang="en-US" dirty="0" smtClean="0"/>
              <a:t>IMPACT (UK)</a:t>
            </a:r>
          </a:p>
          <a:p>
            <a:pPr lvl="1"/>
            <a:r>
              <a:rPr lang="en-US" dirty="0" smtClean="0"/>
              <a:t>New Zealand Ministry of Health</a:t>
            </a:r>
          </a:p>
          <a:p>
            <a:pPr lvl="1"/>
            <a:r>
              <a:rPr lang="en-US" dirty="0" smtClean="0"/>
              <a:t>CHETRE (Australia)</a:t>
            </a:r>
          </a:p>
          <a:p>
            <a:pPr lvl="1"/>
            <a:r>
              <a:rPr lang="en-US" dirty="0" smtClean="0"/>
              <a:t>Wales Health Impact Assessment Unit</a:t>
            </a:r>
          </a:p>
        </p:txBody>
      </p:sp>
    </p:spTree>
    <p:extLst>
      <p:ext uri="{BB962C8B-B14F-4D97-AF65-F5344CB8AC3E}">
        <p14:creationId xmlns:p14="http://schemas.microsoft.com/office/powerpoint/2010/main" val="13235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Prospective</a:t>
            </a:r>
          </a:p>
          <a:p>
            <a:r>
              <a:rPr lang="en-US" dirty="0" smtClean="0"/>
              <a:t>Central purpose of HIA is related to labor and employment</a:t>
            </a:r>
          </a:p>
          <a:p>
            <a:r>
              <a:rPr lang="en-US" dirty="0" smtClean="0"/>
              <a:t>Conducted 2004 – 2014</a:t>
            </a:r>
          </a:p>
          <a:p>
            <a:r>
              <a:rPr lang="en-US" dirty="0" smtClean="0"/>
              <a:t>Full report available in English</a:t>
            </a:r>
          </a:p>
          <a:p>
            <a:endParaRPr lang="en-US" dirty="0" smtClean="0"/>
          </a:p>
          <a:p>
            <a:r>
              <a:rPr lang="en-US" dirty="0" smtClean="0"/>
              <a:t>Coded for </a:t>
            </a:r>
          </a:p>
          <a:p>
            <a:pPr lvl="1"/>
            <a:r>
              <a:rPr lang="en-US" dirty="0" smtClean="0"/>
              <a:t>typology, funding, geography, date, methods,  depth, health and employment issues addressed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Inclusion/exclusion criteria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219200"/>
            <a:ext cx="662369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79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Adapted from </a:t>
            </a:r>
            <a:r>
              <a:rPr lang="en-US" i="1" dirty="0" smtClean="0"/>
              <a:t>Minimum Elements and Practice Standards for Health Impact Assessment</a:t>
            </a:r>
            <a:r>
              <a:rPr lang="en-US" dirty="0" smtClean="0"/>
              <a:t>, September 2014</a:t>
            </a:r>
          </a:p>
          <a:p>
            <a:r>
              <a:rPr lang="en-US" dirty="0" smtClean="0"/>
              <a:t>Focus on standards emphasizing : </a:t>
            </a:r>
          </a:p>
          <a:p>
            <a:pPr lvl="1"/>
            <a:r>
              <a:rPr lang="en-US" dirty="0" smtClean="0"/>
              <a:t>equity, ethical use of evidence, democracy, and comprehensive approach to health</a:t>
            </a:r>
          </a:p>
          <a:p>
            <a:pPr lvl="1"/>
            <a:r>
              <a:rPr lang="en-US" dirty="0" smtClean="0"/>
              <a:t>Addresses 5 of 6 key steps (excluded screening)</a:t>
            </a:r>
          </a:p>
          <a:p>
            <a:r>
              <a:rPr lang="en-US" dirty="0" smtClean="0"/>
              <a:t>10 standards scored from 0 to 2 (total score possible 20)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Table 1: Descriptive characteristics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1" y="762000"/>
          <a:ext cx="6172199" cy="59131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15450"/>
                <a:gridCol w="1897499"/>
                <a:gridCol w="105925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HIA Characteristic</a:t>
                      </a:r>
                      <a:endParaRPr lang="en-US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Category</a:t>
                      </a:r>
                      <a:endParaRPr lang="en-US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+mn-lt"/>
                          <a:ea typeface="Calibri"/>
                          <a:cs typeface="Times New Roman"/>
                        </a:rPr>
                        <a:t>n (%)</a:t>
                      </a:r>
                      <a:endParaRPr lang="en-US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Location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United Kingdom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Europe (not UK)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US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New Zealand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US </a:t>
                      </a:r>
                      <a:r>
                        <a:rPr lang="en-US" sz="1600" dirty="0" smtClean="0"/>
                        <a:t>territory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7 (25.9%)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4 (15%)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14 (52%)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 (4%)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 (4%)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5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Year completed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2004-05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2006-07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2008-09: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2010-11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2012-13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2014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6 (22%)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2 (7%)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(30%)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5 (19%)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4 (15%)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2 (7%)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Proposal type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48740" algn="r"/>
                        </a:tabLst>
                      </a:pPr>
                      <a:r>
                        <a:rPr lang="en-US" sz="1600" dirty="0" smtClean="0"/>
                        <a:t>Policy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Project </a:t>
                      </a: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Program 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8 (67%)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(22%)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4 (15%)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Reason for HIA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Decision </a:t>
                      </a:r>
                      <a:r>
                        <a:rPr lang="en-US" sz="1600" dirty="0" smtClean="0"/>
                        <a:t>support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Advocacy 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17 (63%)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10 (37%)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Depth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Rapid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Intermediate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Comprehensive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7 (26%)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6 (22%)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(52%)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0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Funding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(may sum to &gt; 100% as HIA can have multiple funding sources)</a:t>
                      </a:r>
                      <a:endParaRPr lang="en-US" sz="16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Foundation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Government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Unknown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University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(37%)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15 (56%)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4 (5%)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1 (4%)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3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1243</Words>
  <Application>Microsoft Office PowerPoint</Application>
  <PresentationFormat>On-screen Show (4:3)</PresentationFormat>
  <Paragraphs>325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</vt:lpstr>
      <vt:lpstr>Times New Roman</vt:lpstr>
      <vt:lpstr>Office Theme</vt:lpstr>
      <vt:lpstr>Evaluation of Health Impact Assessments Related to Labor and Employment</vt:lpstr>
      <vt:lpstr>Links between employment and health</vt:lpstr>
      <vt:lpstr>U.S. HIAs by Sector, through 2013</vt:lpstr>
      <vt:lpstr>AIMS</vt:lpstr>
      <vt:lpstr>METHODS</vt:lpstr>
      <vt:lpstr>Inclusion Criteria</vt:lpstr>
      <vt:lpstr>Inclusion/exclusion criteria</vt:lpstr>
      <vt:lpstr>Process evaluation</vt:lpstr>
      <vt:lpstr>Table 1: Descriptive characteristics </vt:lpstr>
      <vt:lpstr>Table 2: HIA by year and country</vt:lpstr>
      <vt:lpstr>Key Findings</vt:lpstr>
      <vt:lpstr>Key Findings</vt:lpstr>
      <vt:lpstr>Methods Used in HIA Review</vt:lpstr>
      <vt:lpstr>Table 2: Process evaluation</vt:lpstr>
      <vt:lpstr>HIA Case study:  Wisconsin Transitional Jobs Program</vt:lpstr>
      <vt:lpstr>PowerPoint Presentation</vt:lpstr>
      <vt:lpstr>DISCUSSION</vt:lpstr>
      <vt:lpstr>Limitations</vt:lpstr>
      <vt:lpstr>Future Directions</vt:lpstr>
      <vt:lpstr>Acknowledgements</vt:lpstr>
    </vt:vector>
  </TitlesOfParts>
  <Company>Case Western Reserve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employment-related health impact assesmsents</dc:title>
  <dc:creator>HeeYon Sohng</dc:creator>
  <cp:lastModifiedBy>Sarah Hartsig</cp:lastModifiedBy>
  <cp:revision>80</cp:revision>
  <dcterms:created xsi:type="dcterms:W3CDTF">2015-04-13T02:50:43Z</dcterms:created>
  <dcterms:modified xsi:type="dcterms:W3CDTF">2015-05-26T16:00:32Z</dcterms:modified>
</cp:coreProperties>
</file>