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32" r:id="rId3"/>
  </p:sldMasterIdLst>
  <p:notesMasterIdLst>
    <p:notesMasterId r:id="rId34"/>
  </p:notesMasterIdLst>
  <p:handoutMasterIdLst>
    <p:handoutMasterId r:id="rId35"/>
  </p:handoutMasterIdLst>
  <p:sldIdLst>
    <p:sldId id="597" r:id="rId4"/>
    <p:sldId id="667" r:id="rId5"/>
    <p:sldId id="671" r:id="rId6"/>
    <p:sldId id="669" r:id="rId7"/>
    <p:sldId id="607" r:id="rId8"/>
    <p:sldId id="668" r:id="rId9"/>
    <p:sldId id="670" r:id="rId10"/>
    <p:sldId id="672" r:id="rId11"/>
    <p:sldId id="644" r:id="rId12"/>
    <p:sldId id="645" r:id="rId13"/>
    <p:sldId id="646" r:id="rId14"/>
    <p:sldId id="649" r:id="rId15"/>
    <p:sldId id="648" r:id="rId16"/>
    <p:sldId id="675" r:id="rId17"/>
    <p:sldId id="673" r:id="rId18"/>
    <p:sldId id="676" r:id="rId19"/>
    <p:sldId id="650" r:id="rId20"/>
    <p:sldId id="677" r:id="rId21"/>
    <p:sldId id="654" r:id="rId22"/>
    <p:sldId id="655" r:id="rId23"/>
    <p:sldId id="678" r:id="rId24"/>
    <p:sldId id="657" r:id="rId25"/>
    <p:sldId id="617" r:id="rId26"/>
    <p:sldId id="416" r:id="rId27"/>
    <p:sldId id="618" r:id="rId28"/>
    <p:sldId id="621" r:id="rId29"/>
    <p:sldId id="600" r:id="rId30"/>
    <p:sldId id="619" r:id="rId31"/>
    <p:sldId id="624" r:id="rId32"/>
    <p:sldId id="681"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Meissen-Sebelius" initials="EM" lastIdx="7" clrIdx="0"/>
  <p:cmAuthor id="1" name="Tatiana Lin" initials="T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DE1"/>
    <a:srgbClr val="9CF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6" autoAdjust="0"/>
    <p:restoredTop sz="89547" autoAdjust="0"/>
  </p:normalViewPr>
  <p:slideViewPr>
    <p:cSldViewPr>
      <p:cViewPr varScale="1">
        <p:scale>
          <a:sx n="70" d="100"/>
          <a:sy n="70" d="100"/>
        </p:scale>
        <p:origin x="-882" y="-90"/>
      </p:cViewPr>
      <p:guideLst>
        <p:guide orient="horz" pos="2160"/>
        <p:guide pos="2880"/>
      </p:guideLst>
    </p:cSldViewPr>
  </p:slideViewPr>
  <p:outlineViewPr>
    <p:cViewPr>
      <p:scale>
        <a:sx n="33" d="100"/>
        <a:sy n="33" d="100"/>
      </p:scale>
      <p:origin x="0" y="105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6" y="1"/>
            <a:ext cx="2972421" cy="465621"/>
          </a:xfrm>
          <a:prstGeom prst="rect">
            <a:avLst/>
          </a:prstGeom>
        </p:spPr>
        <p:txBody>
          <a:bodyPr vert="horz" lIns="91440" tIns="45720" rIns="91440" bIns="45720" rtlCol="0"/>
          <a:lstStyle>
            <a:lvl1pPr algn="r">
              <a:defRPr sz="1200"/>
            </a:lvl1pPr>
          </a:lstStyle>
          <a:p>
            <a:fld id="{90480C80-37E9-40AA-84B7-179A7DAE0D88}" type="datetimeFigureOut">
              <a:rPr lang="en-US" smtClean="0"/>
              <a:t>6/17/2015</a:t>
            </a:fld>
            <a:endParaRPr lang="en-US"/>
          </a:p>
        </p:txBody>
      </p:sp>
      <p:sp>
        <p:nvSpPr>
          <p:cNvPr id="4" name="Footer Placeholder 3"/>
          <p:cNvSpPr>
            <a:spLocks noGrp="1"/>
          </p:cNvSpPr>
          <p:nvPr>
            <p:ph type="ftr" sz="quarter" idx="2"/>
          </p:nvPr>
        </p:nvSpPr>
        <p:spPr>
          <a:xfrm>
            <a:off x="1" y="8829181"/>
            <a:ext cx="2972421"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6" y="8829181"/>
            <a:ext cx="2972421" cy="465621"/>
          </a:xfrm>
          <a:prstGeom prst="rect">
            <a:avLst/>
          </a:prstGeom>
        </p:spPr>
        <p:txBody>
          <a:bodyPr vert="horz" lIns="91440" tIns="45720" rIns="91440" bIns="45720" rtlCol="0" anchor="b"/>
          <a:lstStyle>
            <a:lvl1pPr algn="r">
              <a:defRPr sz="1200"/>
            </a:lvl1pPr>
          </a:lstStyle>
          <a:p>
            <a:fld id="{0BD9A5A7-B260-45A1-90B0-C9E25DCFC75E}" type="slidenum">
              <a:rPr lang="en-US" smtClean="0"/>
              <a:t>‹#›</a:t>
            </a:fld>
            <a:endParaRPr lang="en-US"/>
          </a:p>
        </p:txBody>
      </p:sp>
    </p:spTree>
    <p:extLst>
      <p:ext uri="{BB962C8B-B14F-4D97-AF65-F5344CB8AC3E}">
        <p14:creationId xmlns:p14="http://schemas.microsoft.com/office/powerpoint/2010/main" val="3390033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4" y="1"/>
            <a:ext cx="2971800" cy="464820"/>
          </a:xfrm>
          <a:prstGeom prst="rect">
            <a:avLst/>
          </a:prstGeom>
        </p:spPr>
        <p:txBody>
          <a:bodyPr vert="horz" lIns="92302" tIns="46151" rIns="92302" bIns="46151" rtlCol="0"/>
          <a:lstStyle>
            <a:lvl1pPr algn="r">
              <a:defRPr sz="1200"/>
            </a:lvl1pPr>
          </a:lstStyle>
          <a:p>
            <a:fld id="{00CC567B-C408-4A2D-BD58-6FCCA67A7182}" type="datetimeFigureOut">
              <a:rPr lang="en-US" smtClean="0"/>
              <a:t>6/17/2015</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2" tIns="46151" rIns="92302" bIns="461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2302" tIns="46151" rIns="92302" bIns="46151" rtlCol="0" anchor="b"/>
          <a:lstStyle>
            <a:lvl1pPr algn="r">
              <a:defRPr sz="1200"/>
            </a:lvl1pPr>
          </a:lstStyle>
          <a:p>
            <a:fld id="{57CB9904-5D03-44F7-A09A-F1EC2836E6EA}" type="slidenum">
              <a:rPr lang="en-US" smtClean="0"/>
              <a:t>‹#›</a:t>
            </a:fld>
            <a:endParaRPr lang="en-US"/>
          </a:p>
        </p:txBody>
      </p:sp>
    </p:spTree>
    <p:extLst>
      <p:ext uri="{BB962C8B-B14F-4D97-AF65-F5344CB8AC3E}">
        <p14:creationId xmlns:p14="http://schemas.microsoft.com/office/powerpoint/2010/main" val="4535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r>
              <a:rPr lang="en-US" baseline="0" dirty="0" smtClean="0"/>
              <a:t> of Speakers and KHI as an organization</a:t>
            </a:r>
            <a:endParaRPr lang="en-US" dirty="0"/>
          </a:p>
        </p:txBody>
      </p:sp>
      <p:sp>
        <p:nvSpPr>
          <p:cNvPr id="4" name="Slide Number Placeholder 3"/>
          <p:cNvSpPr>
            <a:spLocks noGrp="1"/>
          </p:cNvSpPr>
          <p:nvPr>
            <p:ph type="sldNum" sz="quarter" idx="10"/>
          </p:nvPr>
        </p:nvSpPr>
        <p:spPr/>
        <p:txBody>
          <a:bodyPr/>
          <a:lstStyle/>
          <a:p>
            <a:fld id="{D92B4993-1CA3-4FFA-BF76-1C14EF76255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234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65000"/>
                    <a:lumOff val="35000"/>
                  </a:schemeClr>
                </a:solidFill>
              </a:rPr>
              <a:t>(e.g. Corporate Agriculture HIA AP is made up of proponents, opponents, academia, experts) </a:t>
            </a:r>
          </a:p>
          <a:p>
            <a:endParaRPr lang="en-US" dirty="0"/>
          </a:p>
        </p:txBody>
      </p:sp>
      <p:sp>
        <p:nvSpPr>
          <p:cNvPr id="4" name="Slide Number Placeholder 3"/>
          <p:cNvSpPr>
            <a:spLocks noGrp="1"/>
          </p:cNvSpPr>
          <p:nvPr>
            <p:ph type="sldNum" sz="quarter" idx="10"/>
          </p:nvPr>
        </p:nvSpPr>
        <p:spPr/>
        <p:txBody>
          <a:bodyPr/>
          <a:lstStyle/>
          <a:p>
            <a:fld id="{57CB9904-5D03-44F7-A09A-F1EC2836E6EA}" type="slidenum">
              <a:rPr lang="en-US" smtClean="0"/>
              <a:t>14</a:t>
            </a:fld>
            <a:endParaRPr lang="en-US"/>
          </a:p>
        </p:txBody>
      </p:sp>
    </p:spTree>
    <p:extLst>
      <p:ext uri="{BB962C8B-B14F-4D97-AF65-F5344CB8AC3E}">
        <p14:creationId xmlns:p14="http://schemas.microsoft.com/office/powerpoint/2010/main" val="175195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Challenges: </a:t>
            </a:r>
            <a:r>
              <a:rPr lang="en-US" baseline="0" dirty="0" smtClean="0"/>
              <a:t>No definite way to ensure the legislation will be introduced, tight timeline (session lasts 90 days), Kansas is a rural state with few urban areas (difficult for data collection, engagement), learning curve for legislators from non-health related committees.</a:t>
            </a:r>
          </a:p>
          <a:p>
            <a:endParaRPr lang="en-US" baseline="0" dirty="0" smtClean="0"/>
          </a:p>
          <a:p>
            <a:r>
              <a:rPr lang="en-US" baseline="0" dirty="0" smtClean="0"/>
              <a:t>Local – Identifying local policies is time intensive and requires extensive partnerships around the state; Local leaders may not be as familiar with HIA; Emphasizing how it will impact the community is key; Adjustments may be necessary, as local bodies are on various timelines and have an ongoing decision-making cycle (Transit Example – pushed the vote).</a:t>
            </a:r>
            <a:endParaRPr lang="en-US" dirty="0"/>
          </a:p>
        </p:txBody>
      </p:sp>
      <p:sp>
        <p:nvSpPr>
          <p:cNvPr id="4" name="Slide Number Placeholder 3"/>
          <p:cNvSpPr>
            <a:spLocks noGrp="1"/>
          </p:cNvSpPr>
          <p:nvPr>
            <p:ph type="sldNum" sz="quarter" idx="10"/>
          </p:nvPr>
        </p:nvSpPr>
        <p:spPr/>
        <p:txBody>
          <a:bodyPr/>
          <a:lstStyle/>
          <a:p>
            <a:fld id="{D92B4993-1CA3-4FFA-BF76-1C14EF76255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1088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Challenges: </a:t>
            </a:r>
            <a:r>
              <a:rPr lang="en-US" baseline="0" dirty="0" smtClean="0"/>
              <a:t>No definite way to ensure the legislation will be introduced, tight timeline (session lasts 90 days), Kansas is a rural state with few urban areas (difficult for data collection, engagement), learning curve for legislators from non-health related committees.</a:t>
            </a:r>
          </a:p>
          <a:p>
            <a:endParaRPr lang="en-US" baseline="0" dirty="0" smtClean="0"/>
          </a:p>
          <a:p>
            <a:r>
              <a:rPr lang="en-US" baseline="0" dirty="0" smtClean="0"/>
              <a:t>Local – Identifying local policies is time intensive and requires extensive partnerships around the state; Local leaders may not be as familiar with HIA; Emphasizing how it will impact the community is key; Adjustments may be necessary, as local bodies are on various timelines and have an ongoing decision-making cycle (Transit Example – pushed the vote).</a:t>
            </a:r>
            <a:endParaRPr lang="en-US" dirty="0"/>
          </a:p>
        </p:txBody>
      </p:sp>
      <p:sp>
        <p:nvSpPr>
          <p:cNvPr id="4" name="Slide Number Placeholder 3"/>
          <p:cNvSpPr>
            <a:spLocks noGrp="1"/>
          </p:cNvSpPr>
          <p:nvPr>
            <p:ph type="sldNum" sz="quarter" idx="10"/>
          </p:nvPr>
        </p:nvSpPr>
        <p:spPr/>
        <p:txBody>
          <a:bodyPr/>
          <a:lstStyle/>
          <a:p>
            <a:fld id="{D92B4993-1CA3-4FFA-BF76-1C14EF76255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1067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Provide specific examples of each.</a:t>
            </a:r>
          </a:p>
        </p:txBody>
      </p:sp>
      <p:sp>
        <p:nvSpPr>
          <p:cNvPr id="4" name="Slide Number Placeholder 3"/>
          <p:cNvSpPr>
            <a:spLocks noGrp="1"/>
          </p:cNvSpPr>
          <p:nvPr>
            <p:ph type="sldNum" sz="quarter" idx="10"/>
          </p:nvPr>
        </p:nvSpPr>
        <p:spPr/>
        <p:txBody>
          <a:bodyPr/>
          <a:lstStyle/>
          <a:p>
            <a:fld id="{D92B4993-1CA3-4FFA-BF76-1C14EF76255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06834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CB9904-5D03-44F7-A09A-F1EC2836E6EA}" type="slidenum">
              <a:rPr lang="en-US" smtClean="0"/>
              <a:t>20</a:t>
            </a:fld>
            <a:endParaRPr lang="en-US"/>
          </a:p>
        </p:txBody>
      </p:sp>
    </p:spTree>
    <p:extLst>
      <p:ext uri="{BB962C8B-B14F-4D97-AF65-F5344CB8AC3E}">
        <p14:creationId xmlns:p14="http://schemas.microsoft.com/office/powerpoint/2010/main" val="174449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Opportunity to inform a state-level decision that could result in multiple health impacts </a:t>
            </a:r>
          </a:p>
          <a:p>
            <a:r>
              <a:rPr lang="en-US" dirty="0" smtClean="0"/>
              <a:t>Diversity of arguments/opinions; state level HIA which</a:t>
            </a:r>
            <a:r>
              <a:rPr lang="en-US" baseline="0" dirty="0" smtClean="0"/>
              <a:t> has a larger pool of stakeholders to consider </a:t>
            </a:r>
            <a:endParaRPr lang="en-US" dirty="0" smtClean="0"/>
          </a:p>
          <a:p>
            <a:r>
              <a:rPr lang="en-US" dirty="0" smtClean="0"/>
              <a:t>Health hasn’t been a large part of past/current considerations</a:t>
            </a:r>
          </a:p>
          <a:p>
            <a:r>
              <a:rPr lang="en-US" dirty="0" smtClean="0"/>
              <a:t>Community/stakeholders/policymakers  have a vested interest in the issue</a:t>
            </a:r>
          </a:p>
          <a:p>
            <a:endParaRPr lang="en-US" dirty="0"/>
          </a:p>
        </p:txBody>
      </p:sp>
      <p:sp>
        <p:nvSpPr>
          <p:cNvPr id="4" name="Slide Number Placeholder 3"/>
          <p:cNvSpPr>
            <a:spLocks noGrp="1"/>
          </p:cNvSpPr>
          <p:nvPr>
            <p:ph type="sldNum" sz="quarter" idx="10"/>
          </p:nvPr>
        </p:nvSpPr>
        <p:spPr/>
        <p:txBody>
          <a:bodyPr/>
          <a:lstStyle/>
          <a:p>
            <a:fld id="{FF6DCB8D-A1E9-4AED-A4F4-40646DBA1DAD}" type="slidenum">
              <a:rPr lang="en-US" smtClean="0"/>
              <a:pPr/>
              <a:t>24</a:t>
            </a:fld>
            <a:endParaRPr lang="en-US"/>
          </a:p>
        </p:txBody>
      </p:sp>
    </p:spTree>
    <p:extLst>
      <p:ext uri="{BB962C8B-B14F-4D97-AF65-F5344CB8AC3E}">
        <p14:creationId xmlns:p14="http://schemas.microsoft.com/office/powerpoint/2010/main" val="35267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included: listening</a:t>
            </a:r>
            <a:r>
              <a:rPr lang="en-US" baseline="0" dirty="0" smtClean="0"/>
              <a:t> sessions, attend first meeting with no obligation to continue, remain updated on the project, provide feedback at every phase through multiple avenues, comment on report draft, provide a letter from organization to be included in the report with HIA practitioner’s response.</a:t>
            </a:r>
          </a:p>
          <a:p>
            <a:r>
              <a:rPr lang="en-US" baseline="0" dirty="0" smtClean="0"/>
              <a:t>Held health bites: Extend opportunities for policymakers across party lines to make connections; understand key decision-makers</a:t>
            </a:r>
          </a:p>
          <a:p>
            <a:endParaRPr lang="en-US" baseline="0" dirty="0" smtClean="0"/>
          </a:p>
          <a:p>
            <a:r>
              <a:rPr lang="en-US" baseline="0" dirty="0" smtClean="0"/>
              <a:t>Accepting materials according to HIA standards, applying everything equally to all members across the board, allowing for feedback, etc.</a:t>
            </a:r>
          </a:p>
          <a:p>
            <a:endParaRPr lang="en-US" baseline="0" dirty="0" smtClean="0"/>
          </a:p>
          <a:p>
            <a:r>
              <a:rPr lang="en-US" baseline="0" dirty="0" smtClean="0"/>
              <a:t>This spans through every step of the HIA.</a:t>
            </a:r>
            <a:endParaRPr lang="en-US" dirty="0"/>
          </a:p>
        </p:txBody>
      </p:sp>
      <p:sp>
        <p:nvSpPr>
          <p:cNvPr id="4" name="Slide Number Placeholder 3"/>
          <p:cNvSpPr>
            <a:spLocks noGrp="1"/>
          </p:cNvSpPr>
          <p:nvPr>
            <p:ph type="sldNum" sz="quarter" idx="10"/>
          </p:nvPr>
        </p:nvSpPr>
        <p:spPr/>
        <p:txBody>
          <a:bodyPr/>
          <a:lstStyle/>
          <a:p>
            <a:fld id="{FF6DCB8D-A1E9-4AED-A4F4-40646DBA1DAD}" type="slidenum">
              <a:rPr lang="en-US" smtClean="0"/>
              <a:pPr/>
              <a:t>25</a:t>
            </a:fld>
            <a:endParaRPr lang="en-US"/>
          </a:p>
        </p:txBody>
      </p:sp>
    </p:spTree>
    <p:extLst>
      <p:ext uri="{BB962C8B-B14F-4D97-AF65-F5344CB8AC3E}">
        <p14:creationId xmlns:p14="http://schemas.microsoft.com/office/powerpoint/2010/main" val="57854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Legislation passed in 2014. </a:t>
            </a:r>
            <a:endParaRPr lang="en-US" dirty="0"/>
          </a:p>
        </p:txBody>
      </p:sp>
      <p:sp>
        <p:nvSpPr>
          <p:cNvPr id="4" name="Slide Number Placeholder 3"/>
          <p:cNvSpPr>
            <a:spLocks noGrp="1"/>
          </p:cNvSpPr>
          <p:nvPr>
            <p:ph type="sldNum" sz="quarter" idx="10"/>
          </p:nvPr>
        </p:nvSpPr>
        <p:spPr/>
        <p:txBody>
          <a:bodyPr/>
          <a:lstStyle/>
          <a:p>
            <a:fld id="{FF6DCB8D-A1E9-4AED-A4F4-40646DBA1DAD}" type="slidenum">
              <a:rPr lang="en-US" smtClean="0"/>
              <a:pPr/>
              <a:t>27</a:t>
            </a:fld>
            <a:endParaRPr lang="en-US"/>
          </a:p>
        </p:txBody>
      </p:sp>
    </p:spTree>
    <p:extLst>
      <p:ext uri="{BB962C8B-B14F-4D97-AF65-F5344CB8AC3E}">
        <p14:creationId xmlns:p14="http://schemas.microsoft.com/office/powerpoint/2010/main" val="352675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Opportunity to inform a state-level decision that could result in multiple health impacts;</a:t>
            </a:r>
            <a:r>
              <a:rPr lang="en-US" baseline="0" dirty="0" smtClean="0"/>
              <a:t> also included two local communities.</a:t>
            </a:r>
          </a:p>
          <a:p>
            <a:r>
              <a:rPr lang="en-US" baseline="0" dirty="0" smtClean="0"/>
              <a:t>Issue: Posted meeting notices publicly, newspapers ,etc. Community members were hostile and wary of an organization they were not familiar with doing this work.</a:t>
            </a:r>
            <a:endParaRPr lang="en-US" dirty="0" smtClean="0"/>
          </a:p>
          <a:p>
            <a:endParaRPr lang="en-US" dirty="0"/>
          </a:p>
        </p:txBody>
      </p:sp>
      <p:sp>
        <p:nvSpPr>
          <p:cNvPr id="4" name="Slide Number Placeholder 3"/>
          <p:cNvSpPr>
            <a:spLocks noGrp="1"/>
          </p:cNvSpPr>
          <p:nvPr>
            <p:ph type="sldNum" sz="quarter" idx="10"/>
          </p:nvPr>
        </p:nvSpPr>
        <p:spPr/>
        <p:txBody>
          <a:bodyPr/>
          <a:lstStyle/>
          <a:p>
            <a:fld id="{FF6DCB8D-A1E9-4AED-A4F4-40646DBA1DAD}" type="slidenum">
              <a:rPr lang="en-US" smtClean="0"/>
              <a:pPr/>
              <a:t>28</a:t>
            </a:fld>
            <a:endParaRPr lang="en-US"/>
          </a:p>
        </p:txBody>
      </p:sp>
    </p:spTree>
    <p:extLst>
      <p:ext uri="{BB962C8B-B14F-4D97-AF65-F5344CB8AC3E}">
        <p14:creationId xmlns:p14="http://schemas.microsoft.com/office/powerpoint/2010/main" val="338343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a:t>
            </a:r>
            <a:r>
              <a:rPr lang="en-US" baseline="0" dirty="0" smtClean="0"/>
              <a:t> time with community members to explain the process and being responsive to feedback is important. Evaluating whether the process adequately engaged stakeholders is also good for continuing to learn from past experiences and improve upon them. </a:t>
            </a:r>
            <a:endParaRPr lang="en-US" dirty="0"/>
          </a:p>
        </p:txBody>
      </p:sp>
      <p:sp>
        <p:nvSpPr>
          <p:cNvPr id="4" name="Slide Number Placeholder 3"/>
          <p:cNvSpPr>
            <a:spLocks noGrp="1"/>
          </p:cNvSpPr>
          <p:nvPr>
            <p:ph type="sldNum" sz="quarter" idx="10"/>
          </p:nvPr>
        </p:nvSpPr>
        <p:spPr/>
        <p:txBody>
          <a:bodyPr/>
          <a:lstStyle/>
          <a:p>
            <a:fld id="{57CB9904-5D03-44F7-A09A-F1EC2836E6EA}" type="slidenum">
              <a:rPr lang="en-US" smtClean="0"/>
              <a:t>29</a:t>
            </a:fld>
            <a:endParaRPr lang="en-US"/>
          </a:p>
        </p:txBody>
      </p:sp>
    </p:spTree>
    <p:extLst>
      <p:ext uri="{BB962C8B-B14F-4D97-AF65-F5344CB8AC3E}">
        <p14:creationId xmlns:p14="http://schemas.microsoft.com/office/powerpoint/2010/main" val="208297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and HIA is and What an HIA is Not</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Examples of HIAs at the State and Local Level (Kansas and Georgia?)</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Lessons Learned from these HIAs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Community Engagement</a:t>
            </a:r>
          </a:p>
          <a:p>
            <a:pPr lvl="1"/>
            <a:r>
              <a:rPr lang="en-US" sz="1200" kern="1200" dirty="0" smtClean="0">
                <a:solidFill>
                  <a:schemeClr val="tx1"/>
                </a:solidFill>
                <a:effectLst/>
                <a:latin typeface="+mn-lt"/>
                <a:ea typeface="+mn-ea"/>
                <a:cs typeface="+mn-cs"/>
              </a:rPr>
              <a:t>Screening, Scoping, Assessment, Recommendations,</a:t>
            </a:r>
            <a:r>
              <a:rPr lang="en-US" sz="1200" kern="1200" baseline="0" dirty="0" smtClean="0">
                <a:solidFill>
                  <a:schemeClr val="tx1"/>
                </a:solidFill>
                <a:effectLst/>
                <a:latin typeface="+mn-lt"/>
                <a:ea typeface="+mn-ea"/>
                <a:cs typeface="+mn-cs"/>
              </a:rPr>
              <a:t> Reporting</a:t>
            </a:r>
          </a:p>
          <a:p>
            <a:pPr lvl="1"/>
            <a:endParaRPr lang="en-US" sz="1200" kern="1200" dirty="0" smtClean="0">
              <a:solidFill>
                <a:schemeClr val="tx1"/>
              </a:solidFill>
              <a:effectLst/>
              <a:latin typeface="+mn-lt"/>
              <a:ea typeface="+mn-ea"/>
              <a:cs typeface="+mn-cs"/>
            </a:endParaRPr>
          </a:p>
          <a:p>
            <a:pPr lvl="1"/>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Example HIA of Incorporating Lessons Learned: KHI Medical Marijuana HIA</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Background on how the HIA came about</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Literature Review Methodology</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Qualitative Methodology</a:t>
            </a:r>
          </a:p>
          <a:p>
            <a:pPr lvl="1"/>
            <a:r>
              <a:rPr lang="en-US" sz="1200" kern="1200" dirty="0" smtClean="0">
                <a:solidFill>
                  <a:schemeClr val="tx1"/>
                </a:solidFill>
                <a:effectLst/>
                <a:latin typeface="+mn-lt"/>
                <a:ea typeface="+mn-ea"/>
                <a:cs typeface="+mn-cs"/>
              </a:rPr>
              <a:t>Vulnerability Score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Teaching HIA to Practitioners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Georgia Health Policy Center </a:t>
            </a:r>
            <a:endParaRPr lang="en-US" sz="14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TBD</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Kansas Health Institute</a:t>
            </a:r>
            <a:endParaRPr lang="en-US" sz="14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TBD</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 &amp; A Session</a:t>
            </a:r>
            <a:endParaRPr lang="en-US" sz="1400" kern="1200" dirty="0" smtClean="0">
              <a:solidFill>
                <a:schemeClr val="tx1"/>
              </a:solidFill>
              <a:effectLst/>
              <a:latin typeface="+mn-lt"/>
              <a:ea typeface="+mn-ea"/>
              <a:cs typeface="+mn-cs"/>
            </a:endParaRPr>
          </a:p>
          <a:p>
            <a:r>
              <a:rPr lang="en-US" dirty="0" smtClean="0"/>
              <a:t>E</a:t>
            </a:r>
            <a:endParaRPr lang="en-US" dirty="0"/>
          </a:p>
        </p:txBody>
      </p:sp>
      <p:sp>
        <p:nvSpPr>
          <p:cNvPr id="4" name="Slide Number Placeholder 3"/>
          <p:cNvSpPr>
            <a:spLocks noGrp="1"/>
          </p:cNvSpPr>
          <p:nvPr>
            <p:ph type="sldNum" sz="quarter" idx="10"/>
          </p:nvPr>
        </p:nvSpPr>
        <p:spPr/>
        <p:txBody>
          <a:bodyPr/>
          <a:lstStyle/>
          <a:p>
            <a:fld id="{57CB9904-5D03-44F7-A09A-F1EC2836E6EA}" type="slidenum">
              <a:rPr lang="en-US" smtClean="0"/>
              <a:t>2</a:t>
            </a:fld>
            <a:endParaRPr lang="en-US"/>
          </a:p>
        </p:txBody>
      </p:sp>
    </p:spTree>
    <p:extLst>
      <p:ext uri="{BB962C8B-B14F-4D97-AF65-F5344CB8AC3E}">
        <p14:creationId xmlns:p14="http://schemas.microsoft.com/office/powerpoint/2010/main" val="363543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10/30/2014</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142752BE-358C-4940-9318-2EE6AA58073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06540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Bef>
                <a:spcPts val="600"/>
              </a:spcBef>
              <a:spcAft>
                <a:spcPts val="600"/>
              </a:spcAft>
              <a:buSzPct val="140000"/>
              <a:buFont typeface="Wingdings" panose="05000000000000000000" pitchFamily="2" charset="2"/>
              <a:buChar char="§"/>
              <a:defRPr/>
            </a:pPr>
            <a:r>
              <a:rPr lang="en-US" sz="3000" dirty="0" smtClean="0"/>
              <a:t>Help policymakers fully understand the health effects of proposed laws, regulations and programs</a:t>
            </a:r>
          </a:p>
          <a:p>
            <a:pPr marL="914400" lvl="1" indent="-457200">
              <a:spcBef>
                <a:spcPts val="600"/>
              </a:spcBef>
              <a:spcAft>
                <a:spcPts val="600"/>
              </a:spcAft>
              <a:buSzPct val="140000"/>
              <a:buFont typeface="Wingdings" panose="05000000000000000000" pitchFamily="2" charset="2"/>
              <a:buChar char="§"/>
              <a:defRPr/>
            </a:pPr>
            <a:r>
              <a:rPr lang="en-US" sz="3000" dirty="0" smtClean="0"/>
              <a:t>Identify</a:t>
            </a:r>
            <a:r>
              <a:rPr lang="en-US" sz="3000" baseline="0" dirty="0" smtClean="0"/>
              <a:t> positive and negative health impacts </a:t>
            </a:r>
          </a:p>
          <a:p>
            <a:pPr marL="914400" lvl="1" indent="-457200">
              <a:spcBef>
                <a:spcPts val="600"/>
              </a:spcBef>
              <a:spcAft>
                <a:spcPts val="600"/>
              </a:spcAft>
              <a:buSzPct val="140000"/>
              <a:buFont typeface="Wingdings" panose="05000000000000000000" pitchFamily="2" charset="2"/>
              <a:buChar char="§"/>
              <a:defRPr/>
            </a:pPr>
            <a:r>
              <a:rPr lang="en-US" sz="3000" baseline="0" dirty="0" smtClean="0"/>
              <a:t>Issues that will be affected more </a:t>
            </a:r>
            <a:endParaRPr lang="en-US" sz="3000" dirty="0" smtClean="0"/>
          </a:p>
          <a:p>
            <a:pPr marL="457200" lvl="0" indent="-457200">
              <a:spcBef>
                <a:spcPts val="600"/>
              </a:spcBef>
              <a:spcAft>
                <a:spcPts val="600"/>
              </a:spcAft>
              <a:buSzPct val="140000"/>
              <a:buFont typeface="Wingdings" panose="05000000000000000000" pitchFamily="2" charset="2"/>
              <a:buChar char="§"/>
              <a:defRPr/>
            </a:pPr>
            <a:r>
              <a:rPr lang="en-US" sz="3000" dirty="0" smtClean="0"/>
              <a:t>Provide practical and relevant recommendations </a:t>
            </a:r>
          </a:p>
          <a:p>
            <a:pPr marL="914400" lvl="1" indent="-457200">
              <a:spcBef>
                <a:spcPts val="600"/>
              </a:spcBef>
              <a:spcAft>
                <a:spcPts val="600"/>
              </a:spcAft>
              <a:buSzPct val="140000"/>
              <a:buFont typeface="Wingdings" panose="05000000000000000000" pitchFamily="2" charset="2"/>
              <a:buChar char="§"/>
              <a:defRPr/>
            </a:pPr>
            <a:r>
              <a:rPr lang="en-US" sz="3000" dirty="0" smtClean="0"/>
              <a:t>Can be considered during</a:t>
            </a:r>
            <a:r>
              <a:rPr lang="en-US" sz="3000" baseline="0" dirty="0" smtClean="0"/>
              <a:t> the decision-making process</a:t>
            </a:r>
          </a:p>
          <a:p>
            <a:pPr marL="457200" lvl="0" indent="-457200">
              <a:spcBef>
                <a:spcPts val="600"/>
              </a:spcBef>
              <a:spcAft>
                <a:spcPts val="600"/>
              </a:spcAft>
              <a:buSzPct val="140000"/>
              <a:buFont typeface="Wingdings" panose="05000000000000000000" pitchFamily="2" charset="2"/>
              <a:buChar char="§"/>
              <a:defRPr/>
            </a:pPr>
            <a:r>
              <a:rPr lang="en-US" sz="3000" dirty="0" smtClean="0"/>
              <a:t>Bring constituents perspectives </a:t>
            </a:r>
          </a:p>
          <a:p>
            <a:endParaRPr lang="en-US" dirty="0"/>
          </a:p>
        </p:txBody>
      </p:sp>
      <p:sp>
        <p:nvSpPr>
          <p:cNvPr id="4" name="Slide Number Placeholder 3"/>
          <p:cNvSpPr>
            <a:spLocks noGrp="1"/>
          </p:cNvSpPr>
          <p:nvPr>
            <p:ph type="sldNum" sz="quarter" idx="10"/>
          </p:nvPr>
        </p:nvSpPr>
        <p:spPr/>
        <p:txBody>
          <a:bodyPr/>
          <a:lstStyle/>
          <a:p>
            <a:fld id="{57CB9904-5D03-44F7-A09A-F1EC2836E6EA}" type="slidenum">
              <a:rPr lang="en-US" smtClean="0"/>
              <a:t>5</a:t>
            </a:fld>
            <a:endParaRPr lang="en-US"/>
          </a:p>
        </p:txBody>
      </p:sp>
    </p:spTree>
    <p:extLst>
      <p:ext uri="{BB962C8B-B14F-4D97-AF65-F5344CB8AC3E}">
        <p14:creationId xmlns:p14="http://schemas.microsoft.com/office/powerpoint/2010/main" val="66809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775" lvl="1" indent="-358775">
              <a:spcBef>
                <a:spcPts val="0"/>
              </a:spcBef>
            </a:pPr>
            <a:r>
              <a:rPr lang="en-US" dirty="0" smtClean="0">
                <a:solidFill>
                  <a:schemeClr val="tx1">
                    <a:lumMod val="65000"/>
                    <a:lumOff val="35000"/>
                  </a:schemeClr>
                </a:solidFill>
              </a:rPr>
              <a:t>Examples: Two discussion meetings in SEK, one in Topeka</a:t>
            </a:r>
          </a:p>
          <a:p>
            <a:pPr marL="358775" lvl="1" indent="-358775">
              <a:spcBef>
                <a:spcPts val="0"/>
              </a:spcBef>
            </a:pPr>
            <a:r>
              <a:rPr lang="en-US" dirty="0" smtClean="0">
                <a:solidFill>
                  <a:schemeClr val="tx1">
                    <a:lumMod val="65000"/>
                    <a:lumOff val="35000"/>
                  </a:schemeClr>
                </a:solidFill>
              </a:rPr>
              <a:t>Two at night, one in the afternoon</a:t>
            </a:r>
          </a:p>
          <a:p>
            <a:pPr marL="358775" lvl="1" indent="-358775">
              <a:spcBef>
                <a:spcPts val="0"/>
              </a:spcBef>
            </a:pPr>
            <a:r>
              <a:rPr lang="en-US" dirty="0" smtClean="0">
                <a:solidFill>
                  <a:schemeClr val="tx1">
                    <a:lumMod val="65000"/>
                    <a:lumOff val="35000"/>
                  </a:schemeClr>
                </a:solidFill>
              </a:rPr>
              <a:t>Provided information about HIA, answered questions from community, addressed concerns</a:t>
            </a:r>
          </a:p>
          <a:p>
            <a:pPr marL="358775" lvl="1" indent="-358775">
              <a:spcBef>
                <a:spcPts val="0"/>
              </a:spcBef>
            </a:pPr>
            <a:r>
              <a:rPr lang="en-US" dirty="0" smtClean="0">
                <a:solidFill>
                  <a:schemeClr val="tx1">
                    <a:lumMod val="65000"/>
                    <a:lumOff val="35000"/>
                  </a:schemeClr>
                </a:solidFill>
              </a:rPr>
              <a:t>Aimed to build trust and awareness</a:t>
            </a:r>
          </a:p>
          <a:p>
            <a:endParaRPr lang="en-US" dirty="0"/>
          </a:p>
        </p:txBody>
      </p:sp>
      <p:sp>
        <p:nvSpPr>
          <p:cNvPr id="4" name="Slide Number Placeholder 3"/>
          <p:cNvSpPr>
            <a:spLocks noGrp="1"/>
          </p:cNvSpPr>
          <p:nvPr>
            <p:ph type="sldNum" sz="quarter" idx="10"/>
          </p:nvPr>
        </p:nvSpPr>
        <p:spPr/>
        <p:txBody>
          <a:bodyPr/>
          <a:lstStyle/>
          <a:p>
            <a:fld id="{57CB9904-5D03-44F7-A09A-F1EC2836E6EA}" type="slidenum">
              <a:rPr lang="en-US" smtClean="0"/>
              <a:t>8</a:t>
            </a:fld>
            <a:endParaRPr lang="en-US"/>
          </a:p>
        </p:txBody>
      </p:sp>
    </p:spTree>
    <p:extLst>
      <p:ext uri="{BB962C8B-B14F-4D97-AF65-F5344CB8AC3E}">
        <p14:creationId xmlns:p14="http://schemas.microsoft.com/office/powerpoint/2010/main" val="85811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Challenges: </a:t>
            </a:r>
            <a:r>
              <a:rPr lang="en-US" baseline="0" dirty="0" smtClean="0"/>
              <a:t>No definite way to ensure the legislation will be introduced, tight timeline (session lasts 90 days), Kansas is a rural state with few urban areas (difficult for data collection, engagement), learning curve for legislators from non-health related committees.</a:t>
            </a:r>
          </a:p>
          <a:p>
            <a:endParaRPr lang="en-US" baseline="0" dirty="0" smtClean="0"/>
          </a:p>
          <a:p>
            <a:r>
              <a:rPr lang="en-US" baseline="0" dirty="0" smtClean="0"/>
              <a:t>Local – Identifying local policies is time intensive and requires extensive partnerships around the state; Local leaders may not be as familiar with HIA; Emphasizing how it will impact the community is key; Adjustments may be necessary, as local bodies are on various timelines and have an ongoing decision-making cycle (Transit Example – pushed the vote).</a:t>
            </a:r>
            <a:endParaRPr lang="en-US" dirty="0"/>
          </a:p>
        </p:txBody>
      </p:sp>
      <p:sp>
        <p:nvSpPr>
          <p:cNvPr id="4" name="Slide Number Placeholder 3"/>
          <p:cNvSpPr>
            <a:spLocks noGrp="1"/>
          </p:cNvSpPr>
          <p:nvPr>
            <p:ph type="sldNum" sz="quarter" idx="10"/>
          </p:nvPr>
        </p:nvSpPr>
        <p:spPr/>
        <p:txBody>
          <a:bodyPr/>
          <a:lstStyle/>
          <a:p>
            <a:fld id="{D92B4993-1CA3-4FFA-BF76-1C14EF76255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5110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Challenges: </a:t>
            </a:r>
            <a:r>
              <a:rPr lang="en-US" baseline="0" dirty="0" smtClean="0"/>
              <a:t>No definite way to ensure the legislation will be introduced, tight timeline (session lasts 90 days), Kansas is a rural state with few urban areas (difficult for data collection, engagement), learning curve for legislators from non-health related committees.</a:t>
            </a:r>
          </a:p>
          <a:p>
            <a:endParaRPr lang="en-US" baseline="0" dirty="0" smtClean="0"/>
          </a:p>
          <a:p>
            <a:r>
              <a:rPr lang="en-US" baseline="0" dirty="0" smtClean="0"/>
              <a:t>Local – Identifying local policies is time intensive and requires extensive partnerships around the state; Local leaders may not be as familiar with HIA; Emphasizing how it will impact the community is key; Adjustments may be necessary, as local bodies are on various timelines and have an ongoing decision-making cycle (Transit Example – pushed the vote).</a:t>
            </a:r>
            <a:endParaRPr lang="en-US" dirty="0"/>
          </a:p>
        </p:txBody>
      </p:sp>
      <p:sp>
        <p:nvSpPr>
          <p:cNvPr id="4" name="Slide Number Placeholder 3"/>
          <p:cNvSpPr>
            <a:spLocks noGrp="1"/>
          </p:cNvSpPr>
          <p:nvPr>
            <p:ph type="sldNum" sz="quarter" idx="10"/>
          </p:nvPr>
        </p:nvSpPr>
        <p:spPr/>
        <p:txBody>
          <a:bodyPr/>
          <a:lstStyle/>
          <a:p>
            <a:fld id="{D92B4993-1CA3-4FFA-BF76-1C14EF76255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0288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Challenges: </a:t>
            </a:r>
            <a:r>
              <a:rPr lang="en-US" baseline="0" dirty="0" smtClean="0"/>
              <a:t>No definite way to ensure the legislation will be introduced, tight timeline (session lasts 90 days), Kansas is a rural state with few urban areas (difficult for data collection, engagement), learning curve for legislators from non-health related committees.</a:t>
            </a:r>
          </a:p>
          <a:p>
            <a:endParaRPr lang="en-US" baseline="0" dirty="0" smtClean="0"/>
          </a:p>
        </p:txBody>
      </p:sp>
      <p:sp>
        <p:nvSpPr>
          <p:cNvPr id="4" name="Slide Number Placeholder 3"/>
          <p:cNvSpPr>
            <a:spLocks noGrp="1"/>
          </p:cNvSpPr>
          <p:nvPr>
            <p:ph type="sldNum" sz="quarter" idx="10"/>
          </p:nvPr>
        </p:nvSpPr>
        <p:spPr/>
        <p:txBody>
          <a:bodyPr/>
          <a:lstStyle/>
          <a:p>
            <a:fld id="{D92B4993-1CA3-4FFA-BF76-1C14EF76255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9741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Challenges: </a:t>
            </a:r>
            <a:r>
              <a:rPr lang="en-US" baseline="0" dirty="0" smtClean="0"/>
              <a:t>No definite way to ensure the legislation will be introduced, tight timeline (session lasts 90 days), Kansas is a rural state with few urban areas (difficult for data collection, engagement), learning curve for legislators from non-health related committees.</a:t>
            </a:r>
          </a:p>
          <a:p>
            <a:endParaRPr lang="en-US" baseline="0" dirty="0" smtClean="0"/>
          </a:p>
          <a:p>
            <a:r>
              <a:rPr lang="en-US" baseline="0" dirty="0" smtClean="0"/>
              <a:t>Local – Identifying local policies is time intensive and requires extensive partnerships around the state; Local leaders may not be as familiar with HIA; Emphasizing how it will impact the community is key; Adjustments may be necessary, as local bodies are on various timelines and have an ongoing decision-making cycle (Transit Example – pushed the vote).</a:t>
            </a:r>
            <a:endParaRPr lang="en-US" dirty="0"/>
          </a:p>
        </p:txBody>
      </p:sp>
      <p:sp>
        <p:nvSpPr>
          <p:cNvPr id="4" name="Slide Number Placeholder 3"/>
          <p:cNvSpPr>
            <a:spLocks noGrp="1"/>
          </p:cNvSpPr>
          <p:nvPr>
            <p:ph type="sldNum" sz="quarter" idx="10"/>
          </p:nvPr>
        </p:nvSpPr>
        <p:spPr/>
        <p:txBody>
          <a:bodyPr/>
          <a:lstStyle/>
          <a:p>
            <a:fld id="{D92B4993-1CA3-4FFA-BF76-1C14EF76255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8441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kern="1200" dirty="0" smtClean="0">
                <a:solidFill>
                  <a:schemeClr val="tx1"/>
                </a:solidFill>
                <a:latin typeface="+mn-lt"/>
                <a:ea typeface="+mn-ea"/>
                <a:cs typeface="+mn-cs"/>
              </a:rPr>
              <a:t>Is there the potential for different sub-groups within the community to be more adversely affected than others?</a:t>
            </a:r>
          </a:p>
          <a:p>
            <a:pPr marL="0" indent="0">
              <a:buNone/>
            </a:pPr>
            <a:endParaRPr lang="en-US" sz="1200" b="0" kern="1200" dirty="0" smtClean="0">
              <a:solidFill>
                <a:schemeClr val="tx1"/>
              </a:solidFill>
              <a:latin typeface="+mn-lt"/>
              <a:ea typeface="+mn-ea"/>
              <a:cs typeface="+mn-cs"/>
            </a:endParaRPr>
          </a:p>
          <a:p>
            <a:pPr marL="0" indent="0">
              <a:buNone/>
            </a:pPr>
            <a:r>
              <a:rPr lang="en-US" sz="1200" b="0" kern="1200" dirty="0" smtClean="0">
                <a:solidFill>
                  <a:schemeClr val="tx1"/>
                </a:solidFill>
                <a:latin typeface="+mn-lt"/>
                <a:ea typeface="+mn-ea"/>
                <a:cs typeface="+mn-cs"/>
              </a:rPr>
              <a:t>Policies might affect some populations more than others.</a:t>
            </a:r>
            <a:r>
              <a:rPr lang="en-US" sz="1200" b="0" kern="1200" baseline="0" dirty="0" smtClean="0">
                <a:solidFill>
                  <a:schemeClr val="tx1"/>
                </a:solidFill>
                <a:latin typeface="+mn-lt"/>
                <a:ea typeface="+mn-ea"/>
                <a:cs typeface="+mn-cs"/>
              </a:rPr>
              <a:t> HIAs can describe the impacted groups and the potential impacts. This information could help decision-makers to prioritize their resources. </a:t>
            </a:r>
            <a:endParaRPr lang="en-US" sz="1200" b="0" kern="1200" dirty="0" smtClean="0">
              <a:solidFill>
                <a:schemeClr val="tx1"/>
              </a:solidFill>
              <a:latin typeface="+mn-lt"/>
              <a:ea typeface="+mn-ea"/>
              <a:cs typeface="+mn-cs"/>
            </a:endParaRPr>
          </a:p>
          <a:p>
            <a:pPr marL="0" indent="0">
              <a:buNone/>
            </a:pPr>
            <a:endParaRPr lang="en-US" sz="1200" b="1" kern="1200" dirty="0" smtClean="0">
              <a:solidFill>
                <a:schemeClr val="tx1"/>
              </a:solidFill>
              <a:latin typeface="+mn-lt"/>
              <a:ea typeface="+mn-ea"/>
              <a:cs typeface="+mn-cs"/>
            </a:endParaRPr>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57CB9904-5D03-44F7-A09A-F1EC2836E6EA}" type="slidenum">
              <a:rPr lang="en-US" smtClean="0"/>
              <a:t>13</a:t>
            </a:fld>
            <a:endParaRPr lang="en-US"/>
          </a:p>
        </p:txBody>
      </p:sp>
    </p:spTree>
    <p:extLst>
      <p:ext uri="{BB962C8B-B14F-4D97-AF65-F5344CB8AC3E}">
        <p14:creationId xmlns:p14="http://schemas.microsoft.com/office/powerpoint/2010/main" val="4238446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0840" name="Rectangle 8"/>
          <p:cNvSpPr>
            <a:spLocks noGrp="1" noChangeArrowheads="1"/>
          </p:cNvSpPr>
          <p:nvPr>
            <p:ph type="ctrTitle" sz="quarter"/>
          </p:nvPr>
        </p:nvSpPr>
        <p:spPr>
          <a:xfrm>
            <a:off x="1447800" y="2286000"/>
            <a:ext cx="7010400" cy="1143000"/>
          </a:xfrm>
        </p:spPr>
        <p:txBody>
          <a:bodyPr anchor="ctr"/>
          <a:lstStyle>
            <a:lvl1pPr algn="r">
              <a:defRPr sz="3600"/>
            </a:lvl1pPr>
          </a:lstStyle>
          <a:p>
            <a:r>
              <a:rPr lang="en-US" smtClean="0"/>
              <a:t>Click to edit Master title style</a:t>
            </a:r>
            <a:endParaRPr lang="en-US"/>
          </a:p>
        </p:txBody>
      </p:sp>
      <p:sp>
        <p:nvSpPr>
          <p:cNvPr id="120841" name="Rectangle 9"/>
          <p:cNvSpPr>
            <a:spLocks noGrp="1" noChangeArrowheads="1"/>
          </p:cNvSpPr>
          <p:nvPr>
            <p:ph type="subTitle" sz="quarter" idx="1"/>
          </p:nvPr>
        </p:nvSpPr>
        <p:spPr>
          <a:xfrm>
            <a:off x="1371600" y="3886200"/>
            <a:ext cx="7086600" cy="1752600"/>
          </a:xfrm>
        </p:spPr>
        <p:txBody>
          <a:bodyPr/>
          <a:lstStyle>
            <a:lvl1pPr marL="0" indent="0" algn="r">
              <a:buFont typeface="Wingdings" pitchFamily="2" charset="2"/>
              <a:buNone/>
              <a:defRPr sz="2800"/>
            </a:lvl1pPr>
          </a:lstStyle>
          <a:p>
            <a:r>
              <a:rPr lang="en-US" smtClean="0"/>
              <a:t>Click to edit Master subtitle style</a:t>
            </a:r>
            <a:endParaRPr lang="en-US"/>
          </a:p>
        </p:txBody>
      </p:sp>
      <p:sp>
        <p:nvSpPr>
          <p:cNvPr id="120842" name="Rectangle 10"/>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20843" name="Rectangle 11"/>
          <p:cNvSpPr>
            <a:spLocks noGrp="1" noChangeArrowheads="1"/>
          </p:cNvSpPr>
          <p:nvPr>
            <p:ph type="sldNum" sz="quarter" idx="4"/>
          </p:nvPr>
        </p:nvSpPr>
        <p:spPr/>
        <p:txBody>
          <a:bodyPr/>
          <a:lstStyle>
            <a:lvl1pPr>
              <a:defRPr/>
            </a:lvl1pPr>
          </a:lstStyle>
          <a:p>
            <a:fld id="{CBA09180-40DA-4544-8380-96D6E71B4E8F}" type="slidenum">
              <a:rPr lang="en-US">
                <a:solidFill>
                  <a:srgbClr val="FFFFFF"/>
                </a:solidFill>
              </a:rPr>
              <a:pPr/>
              <a:t>‹#›</a:t>
            </a:fld>
            <a:endParaRPr lang="en-US">
              <a:solidFill>
                <a:srgbClr val="FFFFFF"/>
              </a:solidFill>
            </a:endParaRPr>
          </a:p>
        </p:txBody>
      </p:sp>
      <p:sp>
        <p:nvSpPr>
          <p:cNvPr id="120844" name="Rectangle 12"/>
          <p:cNvSpPr>
            <a:spLocks noGrp="1" noChangeArrowheads="1"/>
          </p:cNvSpPr>
          <p:nvPr>
            <p:ph type="dt" sz="half" idx="2"/>
          </p:nvPr>
        </p:nvSpPr>
        <p:spPr/>
        <p:txBody>
          <a:bodyPr/>
          <a:lstStyle>
            <a:lvl1pPr>
              <a:defRPr/>
            </a:lvl1pPr>
          </a:lstStyle>
          <a:p>
            <a:endParaRPr lang="en-US">
              <a:solidFill>
                <a:srgbClr val="FFFFFF"/>
              </a:solidFill>
            </a:endParaRPr>
          </a:p>
        </p:txBody>
      </p:sp>
      <p:sp>
        <p:nvSpPr>
          <p:cNvPr id="120851" name="Rectangle 19"/>
          <p:cNvSpPr>
            <a:spLocks noChangeArrowheads="1"/>
          </p:cNvSpPr>
          <p:nvPr/>
        </p:nvSpPr>
        <p:spPr bwMode="auto">
          <a:xfrm>
            <a:off x="0" y="0"/>
            <a:ext cx="1444625" cy="6858000"/>
          </a:xfrm>
          <a:prstGeom prst="rect">
            <a:avLst/>
          </a:prstGeom>
          <a:gradFill rotWithShape="0">
            <a:gsLst>
              <a:gs pos="0">
                <a:schemeClr val="accent1"/>
              </a:gs>
              <a:gs pos="100000">
                <a:schemeClr val="bg1"/>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Arial" charset="0"/>
            </a:endParaRPr>
          </a:p>
        </p:txBody>
      </p:sp>
      <p:pic>
        <p:nvPicPr>
          <p:cNvPr id="120852" name="Picture 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987425" cy="1112838"/>
          </a:xfrm>
          <a:prstGeom prst="rect">
            <a:avLst/>
          </a:prstGeom>
          <a:noFill/>
        </p:spPr>
      </p:pic>
      <p:grpSp>
        <p:nvGrpSpPr>
          <p:cNvPr id="120853" name="Group 21"/>
          <p:cNvGrpSpPr>
            <a:grpSpLocks/>
          </p:cNvGrpSpPr>
          <p:nvPr/>
        </p:nvGrpSpPr>
        <p:grpSpPr bwMode="auto">
          <a:xfrm>
            <a:off x="757238" y="3581400"/>
            <a:ext cx="8382000" cy="77788"/>
            <a:chOff x="381" y="888"/>
            <a:chExt cx="5369" cy="48"/>
          </a:xfrm>
        </p:grpSpPr>
        <p:sp>
          <p:nvSpPr>
            <p:cNvPr id="120854" name="Line 22"/>
            <p:cNvSpPr>
              <a:spLocks noChangeShapeType="1"/>
            </p:cNvSpPr>
            <p:nvPr/>
          </p:nvSpPr>
          <p:spPr bwMode="auto">
            <a:xfrm>
              <a:off x="381" y="936"/>
              <a:ext cx="5369" cy="0"/>
            </a:xfrm>
            <a:prstGeom prst="line">
              <a:avLst/>
            </a:prstGeom>
            <a:noFill/>
            <a:ln w="254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sp>
          <p:nvSpPr>
            <p:cNvPr id="120855" name="Line 23"/>
            <p:cNvSpPr>
              <a:spLocks noChangeShapeType="1"/>
            </p:cNvSpPr>
            <p:nvPr/>
          </p:nvSpPr>
          <p:spPr bwMode="auto">
            <a:xfrm>
              <a:off x="381" y="888"/>
              <a:ext cx="5369" cy="0"/>
            </a:xfrm>
            <a:prstGeom prst="line">
              <a:avLst/>
            </a:prstGeom>
            <a:noFill/>
            <a:ln w="762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grpSp>
    </p:spTree>
    <p:extLst>
      <p:ext uri="{BB962C8B-B14F-4D97-AF65-F5344CB8AC3E}">
        <p14:creationId xmlns:p14="http://schemas.microsoft.com/office/powerpoint/2010/main" val="2142491167"/>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18B99C6C-E4DF-47CE-8D83-384EC88E395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42983063"/>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381000"/>
            <a:ext cx="1847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381000"/>
            <a:ext cx="5391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35B406E-ED75-46EB-B81D-C46E60E47CB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9662537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0840" name="Rectangle 8"/>
          <p:cNvSpPr>
            <a:spLocks noGrp="1" noChangeArrowheads="1"/>
          </p:cNvSpPr>
          <p:nvPr>
            <p:ph type="ctrTitle" sz="quarter"/>
          </p:nvPr>
        </p:nvSpPr>
        <p:spPr>
          <a:xfrm>
            <a:off x="1447800" y="2286000"/>
            <a:ext cx="7010400" cy="1143000"/>
          </a:xfrm>
        </p:spPr>
        <p:txBody>
          <a:bodyPr anchor="ctr"/>
          <a:lstStyle>
            <a:lvl1pPr algn="r">
              <a:defRPr sz="3600"/>
            </a:lvl1pPr>
          </a:lstStyle>
          <a:p>
            <a:r>
              <a:rPr lang="en-US" smtClean="0"/>
              <a:t>Click to edit Master title style</a:t>
            </a:r>
            <a:endParaRPr lang="en-US"/>
          </a:p>
        </p:txBody>
      </p:sp>
      <p:sp>
        <p:nvSpPr>
          <p:cNvPr id="120841" name="Rectangle 9"/>
          <p:cNvSpPr>
            <a:spLocks noGrp="1" noChangeArrowheads="1"/>
          </p:cNvSpPr>
          <p:nvPr>
            <p:ph type="subTitle" sz="quarter" idx="1"/>
          </p:nvPr>
        </p:nvSpPr>
        <p:spPr>
          <a:xfrm>
            <a:off x="1371600" y="3886200"/>
            <a:ext cx="7086600" cy="1752600"/>
          </a:xfrm>
        </p:spPr>
        <p:txBody>
          <a:bodyPr/>
          <a:lstStyle>
            <a:lvl1pPr marL="0" indent="0" algn="r">
              <a:buFont typeface="Wingdings" pitchFamily="2" charset="2"/>
              <a:buNone/>
              <a:defRPr sz="2800"/>
            </a:lvl1pPr>
          </a:lstStyle>
          <a:p>
            <a:r>
              <a:rPr lang="en-US" smtClean="0"/>
              <a:t>Click to edit Master subtitle style</a:t>
            </a:r>
            <a:endParaRPr lang="en-US"/>
          </a:p>
        </p:txBody>
      </p:sp>
      <p:sp>
        <p:nvSpPr>
          <p:cNvPr id="120842" name="Rectangle 10"/>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20843" name="Rectangle 11"/>
          <p:cNvSpPr>
            <a:spLocks noGrp="1" noChangeArrowheads="1"/>
          </p:cNvSpPr>
          <p:nvPr>
            <p:ph type="sldNum" sz="quarter" idx="4"/>
          </p:nvPr>
        </p:nvSpPr>
        <p:spPr/>
        <p:txBody>
          <a:bodyPr/>
          <a:lstStyle>
            <a:lvl1pPr>
              <a:defRPr/>
            </a:lvl1pPr>
          </a:lstStyle>
          <a:p>
            <a:fld id="{CBA09180-40DA-4544-8380-96D6E71B4E8F}" type="slidenum">
              <a:rPr lang="en-US">
                <a:solidFill>
                  <a:srgbClr val="FFFFFF"/>
                </a:solidFill>
              </a:rPr>
              <a:pPr/>
              <a:t>‹#›</a:t>
            </a:fld>
            <a:endParaRPr lang="en-US">
              <a:solidFill>
                <a:srgbClr val="FFFFFF"/>
              </a:solidFill>
            </a:endParaRPr>
          </a:p>
        </p:txBody>
      </p:sp>
      <p:sp>
        <p:nvSpPr>
          <p:cNvPr id="120844" name="Rectangle 12"/>
          <p:cNvSpPr>
            <a:spLocks noGrp="1" noChangeArrowheads="1"/>
          </p:cNvSpPr>
          <p:nvPr>
            <p:ph type="dt" sz="half" idx="2"/>
          </p:nvPr>
        </p:nvSpPr>
        <p:spPr/>
        <p:txBody>
          <a:bodyPr/>
          <a:lstStyle>
            <a:lvl1pPr>
              <a:defRPr/>
            </a:lvl1pPr>
          </a:lstStyle>
          <a:p>
            <a:endParaRPr lang="en-US">
              <a:solidFill>
                <a:srgbClr val="FFFFFF"/>
              </a:solidFill>
            </a:endParaRPr>
          </a:p>
        </p:txBody>
      </p:sp>
      <p:sp>
        <p:nvSpPr>
          <p:cNvPr id="120851" name="Rectangle 19"/>
          <p:cNvSpPr>
            <a:spLocks noChangeArrowheads="1"/>
          </p:cNvSpPr>
          <p:nvPr/>
        </p:nvSpPr>
        <p:spPr bwMode="auto">
          <a:xfrm>
            <a:off x="0" y="0"/>
            <a:ext cx="1444625" cy="6858000"/>
          </a:xfrm>
          <a:prstGeom prst="rect">
            <a:avLst/>
          </a:prstGeom>
          <a:gradFill rotWithShape="0">
            <a:gsLst>
              <a:gs pos="0">
                <a:schemeClr val="accent1"/>
              </a:gs>
              <a:gs pos="100000">
                <a:schemeClr val="bg1"/>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Arial" charset="0"/>
            </a:endParaRPr>
          </a:p>
        </p:txBody>
      </p:sp>
      <p:pic>
        <p:nvPicPr>
          <p:cNvPr id="120852" name="Picture 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987425" cy="1112838"/>
          </a:xfrm>
          <a:prstGeom prst="rect">
            <a:avLst/>
          </a:prstGeom>
          <a:noFill/>
        </p:spPr>
      </p:pic>
      <p:grpSp>
        <p:nvGrpSpPr>
          <p:cNvPr id="120853" name="Group 21"/>
          <p:cNvGrpSpPr>
            <a:grpSpLocks/>
          </p:cNvGrpSpPr>
          <p:nvPr/>
        </p:nvGrpSpPr>
        <p:grpSpPr bwMode="auto">
          <a:xfrm>
            <a:off x="757238" y="3581400"/>
            <a:ext cx="8382000" cy="77788"/>
            <a:chOff x="381" y="888"/>
            <a:chExt cx="5369" cy="48"/>
          </a:xfrm>
        </p:grpSpPr>
        <p:sp>
          <p:nvSpPr>
            <p:cNvPr id="120854" name="Line 22"/>
            <p:cNvSpPr>
              <a:spLocks noChangeShapeType="1"/>
            </p:cNvSpPr>
            <p:nvPr/>
          </p:nvSpPr>
          <p:spPr bwMode="auto">
            <a:xfrm>
              <a:off x="381" y="936"/>
              <a:ext cx="5369" cy="0"/>
            </a:xfrm>
            <a:prstGeom prst="line">
              <a:avLst/>
            </a:prstGeom>
            <a:noFill/>
            <a:ln w="254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sp>
          <p:nvSpPr>
            <p:cNvPr id="120855" name="Line 23"/>
            <p:cNvSpPr>
              <a:spLocks noChangeShapeType="1"/>
            </p:cNvSpPr>
            <p:nvPr/>
          </p:nvSpPr>
          <p:spPr bwMode="auto">
            <a:xfrm>
              <a:off x="381" y="888"/>
              <a:ext cx="5369" cy="0"/>
            </a:xfrm>
            <a:prstGeom prst="line">
              <a:avLst/>
            </a:prstGeom>
            <a:noFill/>
            <a:ln w="762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grpSp>
    </p:spTree>
    <p:extLst>
      <p:ext uri="{BB962C8B-B14F-4D97-AF65-F5344CB8AC3E}">
        <p14:creationId xmlns:p14="http://schemas.microsoft.com/office/powerpoint/2010/main" val="783890363"/>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4758BA8-B24D-4551-9FF7-399A7BDBA220}"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76141032"/>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7CB3CDB-95FF-42AA-B5CF-648A8FE2545E}"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60727353"/>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90700"/>
            <a:ext cx="36195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790700"/>
            <a:ext cx="36195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E717CF60-E025-4AFC-806A-778FB8790467}"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58845458"/>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E877AB4F-A3A7-4ACB-910F-88DD8E147E29}"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36073657"/>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5D1F3323-87C2-4137-92F1-F6AB42AC4576}"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91465088"/>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3D61F0BE-7BFF-4AC4-A5C8-61548F33882D}"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91657020"/>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065A7C9-EDDB-41FF-AEEF-911B8B12B39D}"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87645507"/>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4758BA8-B24D-4551-9FF7-399A7BDBA220}"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34669102"/>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1414DB53-82AC-437A-BBDC-4FA92D9AD827}"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16393994"/>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18B99C6C-E4DF-47CE-8D83-384EC88E395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17699346"/>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381000"/>
            <a:ext cx="1847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381000"/>
            <a:ext cx="5391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35B406E-ED75-46EB-B81D-C46E60E47CB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12105965"/>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0840" name="Rectangle 8"/>
          <p:cNvSpPr>
            <a:spLocks noGrp="1" noChangeArrowheads="1"/>
          </p:cNvSpPr>
          <p:nvPr>
            <p:ph type="ctrTitle" sz="quarter"/>
          </p:nvPr>
        </p:nvSpPr>
        <p:spPr>
          <a:xfrm>
            <a:off x="1447800" y="2286000"/>
            <a:ext cx="7010400" cy="1143000"/>
          </a:xfrm>
        </p:spPr>
        <p:txBody>
          <a:bodyPr anchor="ctr"/>
          <a:lstStyle>
            <a:lvl1pPr algn="r">
              <a:defRPr sz="3600"/>
            </a:lvl1pPr>
          </a:lstStyle>
          <a:p>
            <a:r>
              <a:rPr lang="en-US" smtClean="0"/>
              <a:t>Click to edit Master title style</a:t>
            </a:r>
            <a:endParaRPr lang="en-US"/>
          </a:p>
        </p:txBody>
      </p:sp>
      <p:sp>
        <p:nvSpPr>
          <p:cNvPr id="120841" name="Rectangle 9"/>
          <p:cNvSpPr>
            <a:spLocks noGrp="1" noChangeArrowheads="1"/>
          </p:cNvSpPr>
          <p:nvPr>
            <p:ph type="subTitle" sz="quarter" idx="1"/>
          </p:nvPr>
        </p:nvSpPr>
        <p:spPr>
          <a:xfrm>
            <a:off x="1371600" y="3886200"/>
            <a:ext cx="7086600" cy="1752600"/>
          </a:xfrm>
        </p:spPr>
        <p:txBody>
          <a:bodyPr/>
          <a:lstStyle>
            <a:lvl1pPr marL="0" indent="0" algn="r">
              <a:buFont typeface="Wingdings" pitchFamily="2" charset="2"/>
              <a:buNone/>
              <a:defRPr sz="2800"/>
            </a:lvl1pPr>
          </a:lstStyle>
          <a:p>
            <a:r>
              <a:rPr lang="en-US" smtClean="0"/>
              <a:t>Click to edit Master subtitle style</a:t>
            </a:r>
            <a:endParaRPr lang="en-US"/>
          </a:p>
        </p:txBody>
      </p:sp>
      <p:sp>
        <p:nvSpPr>
          <p:cNvPr id="120842" name="Rectangle 10"/>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20843" name="Rectangle 11"/>
          <p:cNvSpPr>
            <a:spLocks noGrp="1" noChangeArrowheads="1"/>
          </p:cNvSpPr>
          <p:nvPr>
            <p:ph type="sldNum" sz="quarter" idx="4"/>
          </p:nvPr>
        </p:nvSpPr>
        <p:spPr/>
        <p:txBody>
          <a:bodyPr/>
          <a:lstStyle>
            <a:lvl1pPr>
              <a:defRPr/>
            </a:lvl1pPr>
          </a:lstStyle>
          <a:p>
            <a:fld id="{CBA09180-40DA-4544-8380-96D6E71B4E8F}" type="slidenum">
              <a:rPr lang="en-US">
                <a:solidFill>
                  <a:srgbClr val="FFFFFF"/>
                </a:solidFill>
              </a:rPr>
              <a:pPr/>
              <a:t>‹#›</a:t>
            </a:fld>
            <a:endParaRPr lang="en-US">
              <a:solidFill>
                <a:srgbClr val="FFFFFF"/>
              </a:solidFill>
            </a:endParaRPr>
          </a:p>
        </p:txBody>
      </p:sp>
      <p:sp>
        <p:nvSpPr>
          <p:cNvPr id="120844" name="Rectangle 12"/>
          <p:cNvSpPr>
            <a:spLocks noGrp="1" noChangeArrowheads="1"/>
          </p:cNvSpPr>
          <p:nvPr>
            <p:ph type="dt" sz="half" idx="2"/>
          </p:nvPr>
        </p:nvSpPr>
        <p:spPr/>
        <p:txBody>
          <a:bodyPr/>
          <a:lstStyle>
            <a:lvl1pPr>
              <a:defRPr/>
            </a:lvl1pPr>
          </a:lstStyle>
          <a:p>
            <a:endParaRPr lang="en-US">
              <a:solidFill>
                <a:srgbClr val="FFFFFF"/>
              </a:solidFill>
            </a:endParaRPr>
          </a:p>
        </p:txBody>
      </p:sp>
      <p:sp>
        <p:nvSpPr>
          <p:cNvPr id="120851" name="Rectangle 19"/>
          <p:cNvSpPr>
            <a:spLocks noChangeArrowheads="1"/>
          </p:cNvSpPr>
          <p:nvPr/>
        </p:nvSpPr>
        <p:spPr bwMode="auto">
          <a:xfrm>
            <a:off x="0" y="0"/>
            <a:ext cx="1444625" cy="6858000"/>
          </a:xfrm>
          <a:prstGeom prst="rect">
            <a:avLst/>
          </a:prstGeom>
          <a:gradFill rotWithShape="0">
            <a:gsLst>
              <a:gs pos="0">
                <a:schemeClr val="accent1"/>
              </a:gs>
              <a:gs pos="100000">
                <a:schemeClr val="bg1"/>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Arial" charset="0"/>
            </a:endParaRPr>
          </a:p>
        </p:txBody>
      </p:sp>
      <p:pic>
        <p:nvPicPr>
          <p:cNvPr id="120852" name="Picture 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987425" cy="1112838"/>
          </a:xfrm>
          <a:prstGeom prst="rect">
            <a:avLst/>
          </a:prstGeom>
          <a:noFill/>
        </p:spPr>
      </p:pic>
      <p:grpSp>
        <p:nvGrpSpPr>
          <p:cNvPr id="120853" name="Group 21"/>
          <p:cNvGrpSpPr>
            <a:grpSpLocks/>
          </p:cNvGrpSpPr>
          <p:nvPr/>
        </p:nvGrpSpPr>
        <p:grpSpPr bwMode="auto">
          <a:xfrm>
            <a:off x="757238" y="3581400"/>
            <a:ext cx="8382000" cy="77788"/>
            <a:chOff x="381" y="888"/>
            <a:chExt cx="5369" cy="48"/>
          </a:xfrm>
        </p:grpSpPr>
        <p:sp>
          <p:nvSpPr>
            <p:cNvPr id="120854" name="Line 22"/>
            <p:cNvSpPr>
              <a:spLocks noChangeShapeType="1"/>
            </p:cNvSpPr>
            <p:nvPr/>
          </p:nvSpPr>
          <p:spPr bwMode="auto">
            <a:xfrm>
              <a:off x="381" y="936"/>
              <a:ext cx="5369" cy="0"/>
            </a:xfrm>
            <a:prstGeom prst="line">
              <a:avLst/>
            </a:prstGeom>
            <a:noFill/>
            <a:ln w="254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sp>
          <p:nvSpPr>
            <p:cNvPr id="120855" name="Line 23"/>
            <p:cNvSpPr>
              <a:spLocks noChangeShapeType="1"/>
            </p:cNvSpPr>
            <p:nvPr/>
          </p:nvSpPr>
          <p:spPr bwMode="auto">
            <a:xfrm>
              <a:off x="381" y="888"/>
              <a:ext cx="5369" cy="0"/>
            </a:xfrm>
            <a:prstGeom prst="line">
              <a:avLst/>
            </a:prstGeom>
            <a:noFill/>
            <a:ln w="762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grpSp>
    </p:spTree>
    <p:extLst>
      <p:ext uri="{BB962C8B-B14F-4D97-AF65-F5344CB8AC3E}">
        <p14:creationId xmlns:p14="http://schemas.microsoft.com/office/powerpoint/2010/main" val="2735295596"/>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4758BA8-B24D-4551-9FF7-399A7BDBA220}"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56647504"/>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7CB3CDB-95FF-42AA-B5CF-648A8FE2545E}"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55362110"/>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90700"/>
            <a:ext cx="36195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790700"/>
            <a:ext cx="36195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E717CF60-E025-4AFC-806A-778FB8790467}"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87020910"/>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E877AB4F-A3A7-4ACB-910F-88DD8E147E29}"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80792167"/>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5D1F3323-87C2-4137-92F1-F6AB42AC4576}"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09945133"/>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3D61F0BE-7BFF-4AC4-A5C8-61548F33882D}"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97496901"/>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7CB3CDB-95FF-42AA-B5CF-648A8FE2545E}"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34219642"/>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065A7C9-EDDB-41FF-AEEF-911B8B12B39D}"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60028734"/>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1414DB53-82AC-437A-BBDC-4FA92D9AD827}"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45791220"/>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18B99C6C-E4DF-47CE-8D83-384EC88E395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31444519"/>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381000"/>
            <a:ext cx="1847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381000"/>
            <a:ext cx="5391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35B406E-ED75-46EB-B81D-C46E60E47CB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930354192"/>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90700"/>
            <a:ext cx="36195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790700"/>
            <a:ext cx="36195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E717CF60-E025-4AFC-806A-778FB8790467}"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16641477"/>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E877AB4F-A3A7-4ACB-910F-88DD8E147E29}"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96063354"/>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5D1F3323-87C2-4137-92F1-F6AB42AC4576}"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92508149"/>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3D61F0BE-7BFF-4AC4-A5C8-61548F33882D}"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1939159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065A7C9-EDDB-41FF-AEEF-911B8B12B39D}"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948593240"/>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1414DB53-82AC-437A-BBDC-4FA92D9AD827}"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26248387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0"/>
            <a:ext cx="1444625" cy="6858000"/>
          </a:xfrm>
          <a:prstGeom prst="rect">
            <a:avLst/>
          </a:prstGeom>
          <a:gradFill rotWithShape="0">
            <a:gsLst>
              <a:gs pos="0">
                <a:schemeClr val="accent1"/>
              </a:gs>
              <a:gs pos="100000">
                <a:schemeClr val="bg1"/>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Arial" charset="0"/>
            </a:endParaRPr>
          </a:p>
        </p:txBody>
      </p:sp>
      <p:grpSp>
        <p:nvGrpSpPr>
          <p:cNvPr id="119811" name="Group 3"/>
          <p:cNvGrpSpPr>
            <a:grpSpLocks/>
          </p:cNvGrpSpPr>
          <p:nvPr/>
        </p:nvGrpSpPr>
        <p:grpSpPr bwMode="auto">
          <a:xfrm>
            <a:off x="762000" y="1600200"/>
            <a:ext cx="8382000" cy="77788"/>
            <a:chOff x="381" y="888"/>
            <a:chExt cx="5369" cy="48"/>
          </a:xfrm>
        </p:grpSpPr>
        <p:sp>
          <p:nvSpPr>
            <p:cNvPr id="119812" name="Line 4"/>
            <p:cNvSpPr>
              <a:spLocks noChangeShapeType="1"/>
            </p:cNvSpPr>
            <p:nvPr/>
          </p:nvSpPr>
          <p:spPr bwMode="auto">
            <a:xfrm>
              <a:off x="381" y="936"/>
              <a:ext cx="5369" cy="0"/>
            </a:xfrm>
            <a:prstGeom prst="line">
              <a:avLst/>
            </a:prstGeom>
            <a:noFill/>
            <a:ln w="254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sp>
          <p:nvSpPr>
            <p:cNvPr id="119813" name="Line 5"/>
            <p:cNvSpPr>
              <a:spLocks noChangeShapeType="1"/>
            </p:cNvSpPr>
            <p:nvPr/>
          </p:nvSpPr>
          <p:spPr bwMode="auto">
            <a:xfrm>
              <a:off x="381" y="888"/>
              <a:ext cx="5369" cy="0"/>
            </a:xfrm>
            <a:prstGeom prst="line">
              <a:avLst/>
            </a:prstGeom>
            <a:noFill/>
            <a:ln w="762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grpSp>
      <p:sp>
        <p:nvSpPr>
          <p:cNvPr id="119814" name="Rectangle 6"/>
          <p:cNvSpPr>
            <a:spLocks noGrp="1" noChangeArrowheads="1"/>
          </p:cNvSpPr>
          <p:nvPr>
            <p:ph type="title"/>
          </p:nvPr>
        </p:nvSpPr>
        <p:spPr bwMode="auto">
          <a:xfrm>
            <a:off x="1524000" y="381000"/>
            <a:ext cx="739140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19815" name="Rectangle 7"/>
          <p:cNvSpPr>
            <a:spLocks noGrp="1" noChangeArrowheads="1"/>
          </p:cNvSpPr>
          <p:nvPr>
            <p:ph type="body" idx="1"/>
          </p:nvPr>
        </p:nvSpPr>
        <p:spPr bwMode="auto">
          <a:xfrm>
            <a:off x="1524000" y="1790700"/>
            <a:ext cx="7391400" cy="43815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6"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Arial" charset="0"/>
              </a:defRPr>
            </a:lvl1pPr>
          </a:lstStyle>
          <a:p>
            <a:pPr algn="ctr" fontAlgn="base">
              <a:spcBef>
                <a:spcPct val="0"/>
              </a:spcBef>
              <a:spcAft>
                <a:spcPct val="0"/>
              </a:spcAft>
            </a:pPr>
            <a:endParaRPr lang="en-US">
              <a:solidFill>
                <a:srgbClr val="FFFFFF"/>
              </a:solidFill>
            </a:endParaRPr>
          </a:p>
        </p:txBody>
      </p:sp>
      <p:sp>
        <p:nvSpPr>
          <p:cNvPr id="119817"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pPr>
            <a:fld id="{BF76A648-7040-442A-8BEE-85C7459C5558}" type="slidenum">
              <a:rPr lang="en-US">
                <a:solidFill>
                  <a:srgbClr val="FFFFFF"/>
                </a:solidFill>
              </a:rPr>
              <a:pPr fontAlgn="base">
                <a:spcBef>
                  <a:spcPct val="0"/>
                </a:spcBef>
                <a:spcAft>
                  <a:spcPct val="0"/>
                </a:spcAft>
              </a:pPr>
              <a:t>‹#›</a:t>
            </a:fld>
            <a:endParaRPr lang="en-US">
              <a:solidFill>
                <a:srgbClr val="FFFFFF"/>
              </a:solidFill>
            </a:endParaRPr>
          </a:p>
        </p:txBody>
      </p:sp>
      <p:sp>
        <p:nvSpPr>
          <p:cNvPr id="119818"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pPr>
            <a:endParaRPr lang="en-US">
              <a:solidFill>
                <a:srgbClr val="FFFFFF"/>
              </a:solidFill>
            </a:endParaRPr>
          </a:p>
        </p:txBody>
      </p:sp>
      <p:pic>
        <p:nvPicPr>
          <p:cNvPr id="119819" name="Picture 1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8600" y="228600"/>
            <a:ext cx="987425" cy="1112838"/>
          </a:xfrm>
          <a:prstGeom prst="rect">
            <a:avLst/>
          </a:prstGeom>
          <a:noFill/>
        </p:spPr>
      </p:pic>
    </p:spTree>
    <p:extLst>
      <p:ext uri="{BB962C8B-B14F-4D97-AF65-F5344CB8AC3E}">
        <p14:creationId xmlns:p14="http://schemas.microsoft.com/office/powerpoint/2010/main" val="422387430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p:transition>
  <p:txStyles>
    <p:titleStyle>
      <a:lvl1pPr algn="ctr" rtl="0" eaLnBrk="1" fontAlgn="base" hangingPunct="1">
        <a:lnSpc>
          <a:spcPct val="80000"/>
        </a:lnSpc>
        <a:spcBef>
          <a:spcPct val="0"/>
        </a:spcBef>
        <a:spcAft>
          <a:spcPct val="0"/>
        </a:spcAft>
        <a:defRPr sz="4000">
          <a:solidFill>
            <a:srgbClr val="FFE957"/>
          </a:solidFill>
          <a:latin typeface="+mj-lt"/>
          <a:ea typeface="+mj-ea"/>
          <a:cs typeface="+mj-cs"/>
        </a:defRPr>
      </a:lvl1pPr>
      <a:lvl2pPr algn="ctr" rtl="0" eaLnBrk="1" fontAlgn="base" hangingPunct="1">
        <a:lnSpc>
          <a:spcPct val="80000"/>
        </a:lnSpc>
        <a:spcBef>
          <a:spcPct val="0"/>
        </a:spcBef>
        <a:spcAft>
          <a:spcPct val="0"/>
        </a:spcAft>
        <a:defRPr sz="4000">
          <a:solidFill>
            <a:srgbClr val="FFE957"/>
          </a:solidFill>
          <a:latin typeface="Helvetica" pitchFamily="34" charset="0"/>
        </a:defRPr>
      </a:lvl2pPr>
      <a:lvl3pPr algn="ctr" rtl="0" eaLnBrk="1" fontAlgn="base" hangingPunct="1">
        <a:lnSpc>
          <a:spcPct val="80000"/>
        </a:lnSpc>
        <a:spcBef>
          <a:spcPct val="0"/>
        </a:spcBef>
        <a:spcAft>
          <a:spcPct val="0"/>
        </a:spcAft>
        <a:defRPr sz="4000">
          <a:solidFill>
            <a:srgbClr val="FFE957"/>
          </a:solidFill>
          <a:latin typeface="Helvetica" pitchFamily="34" charset="0"/>
        </a:defRPr>
      </a:lvl3pPr>
      <a:lvl4pPr algn="ctr" rtl="0" eaLnBrk="1" fontAlgn="base" hangingPunct="1">
        <a:lnSpc>
          <a:spcPct val="80000"/>
        </a:lnSpc>
        <a:spcBef>
          <a:spcPct val="0"/>
        </a:spcBef>
        <a:spcAft>
          <a:spcPct val="0"/>
        </a:spcAft>
        <a:defRPr sz="4000">
          <a:solidFill>
            <a:srgbClr val="FFE957"/>
          </a:solidFill>
          <a:latin typeface="Helvetica" pitchFamily="34" charset="0"/>
        </a:defRPr>
      </a:lvl4pPr>
      <a:lvl5pPr algn="ctr" rtl="0" eaLnBrk="1" fontAlgn="base" hangingPunct="1">
        <a:lnSpc>
          <a:spcPct val="80000"/>
        </a:lnSpc>
        <a:spcBef>
          <a:spcPct val="0"/>
        </a:spcBef>
        <a:spcAft>
          <a:spcPct val="0"/>
        </a:spcAft>
        <a:defRPr sz="4000">
          <a:solidFill>
            <a:srgbClr val="FFE957"/>
          </a:solidFill>
          <a:latin typeface="Helvetica" pitchFamily="34" charset="0"/>
        </a:defRPr>
      </a:lvl5pPr>
      <a:lvl6pPr marL="457200" algn="ctr" rtl="0" eaLnBrk="1" fontAlgn="base" hangingPunct="1">
        <a:lnSpc>
          <a:spcPct val="80000"/>
        </a:lnSpc>
        <a:spcBef>
          <a:spcPct val="0"/>
        </a:spcBef>
        <a:spcAft>
          <a:spcPct val="0"/>
        </a:spcAft>
        <a:defRPr sz="4000">
          <a:solidFill>
            <a:srgbClr val="FFE957"/>
          </a:solidFill>
          <a:latin typeface="Helvetica" pitchFamily="34" charset="0"/>
        </a:defRPr>
      </a:lvl6pPr>
      <a:lvl7pPr marL="914400" algn="ctr" rtl="0" eaLnBrk="1" fontAlgn="base" hangingPunct="1">
        <a:lnSpc>
          <a:spcPct val="80000"/>
        </a:lnSpc>
        <a:spcBef>
          <a:spcPct val="0"/>
        </a:spcBef>
        <a:spcAft>
          <a:spcPct val="0"/>
        </a:spcAft>
        <a:defRPr sz="4000">
          <a:solidFill>
            <a:srgbClr val="FFE957"/>
          </a:solidFill>
          <a:latin typeface="Helvetica" pitchFamily="34" charset="0"/>
        </a:defRPr>
      </a:lvl7pPr>
      <a:lvl8pPr marL="1371600" algn="ctr" rtl="0" eaLnBrk="1" fontAlgn="base" hangingPunct="1">
        <a:lnSpc>
          <a:spcPct val="80000"/>
        </a:lnSpc>
        <a:spcBef>
          <a:spcPct val="0"/>
        </a:spcBef>
        <a:spcAft>
          <a:spcPct val="0"/>
        </a:spcAft>
        <a:defRPr sz="4000">
          <a:solidFill>
            <a:srgbClr val="FFE957"/>
          </a:solidFill>
          <a:latin typeface="Helvetica" pitchFamily="34" charset="0"/>
        </a:defRPr>
      </a:lvl8pPr>
      <a:lvl9pPr marL="1828800" algn="ctr" rtl="0" eaLnBrk="1" fontAlgn="base" hangingPunct="1">
        <a:lnSpc>
          <a:spcPct val="80000"/>
        </a:lnSpc>
        <a:spcBef>
          <a:spcPct val="0"/>
        </a:spcBef>
        <a:spcAft>
          <a:spcPct val="0"/>
        </a:spcAft>
        <a:defRPr sz="4000">
          <a:solidFill>
            <a:srgbClr val="FFE957"/>
          </a:solidFill>
          <a:latin typeface="Helvetica" pitchFamily="34" charset="0"/>
        </a:defRPr>
      </a:lvl9pPr>
    </p:titleStyle>
    <p:bodyStyle>
      <a:lvl1pPr marL="342900" indent="-342900" algn="l" rtl="0" eaLnBrk="1" fontAlgn="base" hangingPunct="1">
        <a:spcBef>
          <a:spcPct val="20000"/>
        </a:spcBef>
        <a:spcAft>
          <a:spcPct val="0"/>
        </a:spcAft>
        <a:buClr>
          <a:srgbClr val="FFE957"/>
        </a:buClr>
        <a:buSzPct val="9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FFE957"/>
        </a:buClr>
        <a:buSzPct val="100000"/>
        <a:buFont typeface="Times" pitchFamily="18"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80000"/>
        <a:buFont typeface="Times" pitchFamily="18" charset="0"/>
        <a:buChar char="•"/>
        <a:defRPr sz="2400">
          <a:solidFill>
            <a:schemeClr val="tx1"/>
          </a:solidFill>
          <a:latin typeface="+mn-lt"/>
        </a:defRPr>
      </a:lvl4pPr>
      <a:lvl5pPr marL="20574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5pPr>
      <a:lvl6pPr marL="25146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6pPr>
      <a:lvl7pPr marL="29718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7pPr>
      <a:lvl8pPr marL="34290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8pPr>
      <a:lvl9pPr marL="38862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0"/>
            <a:ext cx="1444625" cy="6858000"/>
          </a:xfrm>
          <a:prstGeom prst="rect">
            <a:avLst/>
          </a:prstGeom>
          <a:gradFill rotWithShape="0">
            <a:gsLst>
              <a:gs pos="0">
                <a:schemeClr val="accent1"/>
              </a:gs>
              <a:gs pos="100000">
                <a:schemeClr val="bg1"/>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Arial" charset="0"/>
            </a:endParaRPr>
          </a:p>
        </p:txBody>
      </p:sp>
      <p:grpSp>
        <p:nvGrpSpPr>
          <p:cNvPr id="119811" name="Group 3"/>
          <p:cNvGrpSpPr>
            <a:grpSpLocks/>
          </p:cNvGrpSpPr>
          <p:nvPr/>
        </p:nvGrpSpPr>
        <p:grpSpPr bwMode="auto">
          <a:xfrm>
            <a:off x="762000" y="1600200"/>
            <a:ext cx="8382000" cy="77788"/>
            <a:chOff x="381" y="888"/>
            <a:chExt cx="5369" cy="48"/>
          </a:xfrm>
        </p:grpSpPr>
        <p:sp>
          <p:nvSpPr>
            <p:cNvPr id="119812" name="Line 4"/>
            <p:cNvSpPr>
              <a:spLocks noChangeShapeType="1"/>
            </p:cNvSpPr>
            <p:nvPr/>
          </p:nvSpPr>
          <p:spPr bwMode="auto">
            <a:xfrm>
              <a:off x="381" y="936"/>
              <a:ext cx="5369" cy="0"/>
            </a:xfrm>
            <a:prstGeom prst="line">
              <a:avLst/>
            </a:prstGeom>
            <a:noFill/>
            <a:ln w="254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sp>
          <p:nvSpPr>
            <p:cNvPr id="119813" name="Line 5"/>
            <p:cNvSpPr>
              <a:spLocks noChangeShapeType="1"/>
            </p:cNvSpPr>
            <p:nvPr/>
          </p:nvSpPr>
          <p:spPr bwMode="auto">
            <a:xfrm>
              <a:off x="381" y="888"/>
              <a:ext cx="5369" cy="0"/>
            </a:xfrm>
            <a:prstGeom prst="line">
              <a:avLst/>
            </a:prstGeom>
            <a:noFill/>
            <a:ln w="762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grpSp>
      <p:sp>
        <p:nvSpPr>
          <p:cNvPr id="119814" name="Rectangle 6"/>
          <p:cNvSpPr>
            <a:spLocks noGrp="1" noChangeArrowheads="1"/>
          </p:cNvSpPr>
          <p:nvPr>
            <p:ph type="title"/>
          </p:nvPr>
        </p:nvSpPr>
        <p:spPr bwMode="auto">
          <a:xfrm>
            <a:off x="1524000" y="381000"/>
            <a:ext cx="739140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19815" name="Rectangle 7"/>
          <p:cNvSpPr>
            <a:spLocks noGrp="1" noChangeArrowheads="1"/>
          </p:cNvSpPr>
          <p:nvPr>
            <p:ph type="body" idx="1"/>
          </p:nvPr>
        </p:nvSpPr>
        <p:spPr bwMode="auto">
          <a:xfrm>
            <a:off x="1524000" y="1790700"/>
            <a:ext cx="7391400" cy="43815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6"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Arial" charset="0"/>
              </a:defRPr>
            </a:lvl1pPr>
          </a:lstStyle>
          <a:p>
            <a:pPr algn="ctr" fontAlgn="base">
              <a:spcBef>
                <a:spcPct val="0"/>
              </a:spcBef>
              <a:spcAft>
                <a:spcPct val="0"/>
              </a:spcAft>
            </a:pPr>
            <a:endParaRPr lang="en-US">
              <a:solidFill>
                <a:srgbClr val="FFFFFF"/>
              </a:solidFill>
            </a:endParaRPr>
          </a:p>
        </p:txBody>
      </p:sp>
      <p:sp>
        <p:nvSpPr>
          <p:cNvPr id="119817"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pPr>
            <a:fld id="{BF76A648-7040-442A-8BEE-85C7459C5558}" type="slidenum">
              <a:rPr lang="en-US">
                <a:solidFill>
                  <a:srgbClr val="FFFFFF"/>
                </a:solidFill>
              </a:rPr>
              <a:pPr fontAlgn="base">
                <a:spcBef>
                  <a:spcPct val="0"/>
                </a:spcBef>
                <a:spcAft>
                  <a:spcPct val="0"/>
                </a:spcAft>
              </a:pPr>
              <a:t>‹#›</a:t>
            </a:fld>
            <a:endParaRPr lang="en-US">
              <a:solidFill>
                <a:srgbClr val="FFFFFF"/>
              </a:solidFill>
            </a:endParaRPr>
          </a:p>
        </p:txBody>
      </p:sp>
      <p:sp>
        <p:nvSpPr>
          <p:cNvPr id="119818"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pPr>
            <a:endParaRPr lang="en-US">
              <a:solidFill>
                <a:srgbClr val="FFFFFF"/>
              </a:solidFill>
            </a:endParaRPr>
          </a:p>
        </p:txBody>
      </p:sp>
      <p:pic>
        <p:nvPicPr>
          <p:cNvPr id="119819" name="Picture 1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8600" y="228600"/>
            <a:ext cx="987425" cy="1112838"/>
          </a:xfrm>
          <a:prstGeom prst="rect">
            <a:avLst/>
          </a:prstGeom>
          <a:noFill/>
        </p:spPr>
      </p:pic>
    </p:spTree>
    <p:extLst>
      <p:ext uri="{BB962C8B-B14F-4D97-AF65-F5344CB8AC3E}">
        <p14:creationId xmlns:p14="http://schemas.microsoft.com/office/powerpoint/2010/main" val="591427659"/>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p:transition>
  <p:txStyles>
    <p:titleStyle>
      <a:lvl1pPr algn="ctr" rtl="0" eaLnBrk="1" fontAlgn="base" hangingPunct="1">
        <a:lnSpc>
          <a:spcPct val="80000"/>
        </a:lnSpc>
        <a:spcBef>
          <a:spcPct val="0"/>
        </a:spcBef>
        <a:spcAft>
          <a:spcPct val="0"/>
        </a:spcAft>
        <a:defRPr sz="4000">
          <a:solidFill>
            <a:srgbClr val="FFE957"/>
          </a:solidFill>
          <a:latin typeface="+mj-lt"/>
          <a:ea typeface="+mj-ea"/>
          <a:cs typeface="+mj-cs"/>
        </a:defRPr>
      </a:lvl1pPr>
      <a:lvl2pPr algn="ctr" rtl="0" eaLnBrk="1" fontAlgn="base" hangingPunct="1">
        <a:lnSpc>
          <a:spcPct val="80000"/>
        </a:lnSpc>
        <a:spcBef>
          <a:spcPct val="0"/>
        </a:spcBef>
        <a:spcAft>
          <a:spcPct val="0"/>
        </a:spcAft>
        <a:defRPr sz="4000">
          <a:solidFill>
            <a:srgbClr val="FFE957"/>
          </a:solidFill>
          <a:latin typeface="Helvetica" pitchFamily="34" charset="0"/>
        </a:defRPr>
      </a:lvl2pPr>
      <a:lvl3pPr algn="ctr" rtl="0" eaLnBrk="1" fontAlgn="base" hangingPunct="1">
        <a:lnSpc>
          <a:spcPct val="80000"/>
        </a:lnSpc>
        <a:spcBef>
          <a:spcPct val="0"/>
        </a:spcBef>
        <a:spcAft>
          <a:spcPct val="0"/>
        </a:spcAft>
        <a:defRPr sz="4000">
          <a:solidFill>
            <a:srgbClr val="FFE957"/>
          </a:solidFill>
          <a:latin typeface="Helvetica" pitchFamily="34" charset="0"/>
        </a:defRPr>
      </a:lvl3pPr>
      <a:lvl4pPr algn="ctr" rtl="0" eaLnBrk="1" fontAlgn="base" hangingPunct="1">
        <a:lnSpc>
          <a:spcPct val="80000"/>
        </a:lnSpc>
        <a:spcBef>
          <a:spcPct val="0"/>
        </a:spcBef>
        <a:spcAft>
          <a:spcPct val="0"/>
        </a:spcAft>
        <a:defRPr sz="4000">
          <a:solidFill>
            <a:srgbClr val="FFE957"/>
          </a:solidFill>
          <a:latin typeface="Helvetica" pitchFamily="34" charset="0"/>
        </a:defRPr>
      </a:lvl4pPr>
      <a:lvl5pPr algn="ctr" rtl="0" eaLnBrk="1" fontAlgn="base" hangingPunct="1">
        <a:lnSpc>
          <a:spcPct val="80000"/>
        </a:lnSpc>
        <a:spcBef>
          <a:spcPct val="0"/>
        </a:spcBef>
        <a:spcAft>
          <a:spcPct val="0"/>
        </a:spcAft>
        <a:defRPr sz="4000">
          <a:solidFill>
            <a:srgbClr val="FFE957"/>
          </a:solidFill>
          <a:latin typeface="Helvetica" pitchFamily="34" charset="0"/>
        </a:defRPr>
      </a:lvl5pPr>
      <a:lvl6pPr marL="457200" algn="ctr" rtl="0" eaLnBrk="1" fontAlgn="base" hangingPunct="1">
        <a:lnSpc>
          <a:spcPct val="80000"/>
        </a:lnSpc>
        <a:spcBef>
          <a:spcPct val="0"/>
        </a:spcBef>
        <a:spcAft>
          <a:spcPct val="0"/>
        </a:spcAft>
        <a:defRPr sz="4000">
          <a:solidFill>
            <a:srgbClr val="FFE957"/>
          </a:solidFill>
          <a:latin typeface="Helvetica" pitchFamily="34" charset="0"/>
        </a:defRPr>
      </a:lvl6pPr>
      <a:lvl7pPr marL="914400" algn="ctr" rtl="0" eaLnBrk="1" fontAlgn="base" hangingPunct="1">
        <a:lnSpc>
          <a:spcPct val="80000"/>
        </a:lnSpc>
        <a:spcBef>
          <a:spcPct val="0"/>
        </a:spcBef>
        <a:spcAft>
          <a:spcPct val="0"/>
        </a:spcAft>
        <a:defRPr sz="4000">
          <a:solidFill>
            <a:srgbClr val="FFE957"/>
          </a:solidFill>
          <a:latin typeface="Helvetica" pitchFamily="34" charset="0"/>
        </a:defRPr>
      </a:lvl7pPr>
      <a:lvl8pPr marL="1371600" algn="ctr" rtl="0" eaLnBrk="1" fontAlgn="base" hangingPunct="1">
        <a:lnSpc>
          <a:spcPct val="80000"/>
        </a:lnSpc>
        <a:spcBef>
          <a:spcPct val="0"/>
        </a:spcBef>
        <a:spcAft>
          <a:spcPct val="0"/>
        </a:spcAft>
        <a:defRPr sz="4000">
          <a:solidFill>
            <a:srgbClr val="FFE957"/>
          </a:solidFill>
          <a:latin typeface="Helvetica" pitchFamily="34" charset="0"/>
        </a:defRPr>
      </a:lvl8pPr>
      <a:lvl9pPr marL="1828800" algn="ctr" rtl="0" eaLnBrk="1" fontAlgn="base" hangingPunct="1">
        <a:lnSpc>
          <a:spcPct val="80000"/>
        </a:lnSpc>
        <a:spcBef>
          <a:spcPct val="0"/>
        </a:spcBef>
        <a:spcAft>
          <a:spcPct val="0"/>
        </a:spcAft>
        <a:defRPr sz="4000">
          <a:solidFill>
            <a:srgbClr val="FFE957"/>
          </a:solidFill>
          <a:latin typeface="Helvetica" pitchFamily="34" charset="0"/>
        </a:defRPr>
      </a:lvl9pPr>
    </p:titleStyle>
    <p:bodyStyle>
      <a:lvl1pPr marL="342900" indent="-342900" algn="l" rtl="0" eaLnBrk="1" fontAlgn="base" hangingPunct="1">
        <a:spcBef>
          <a:spcPct val="20000"/>
        </a:spcBef>
        <a:spcAft>
          <a:spcPct val="0"/>
        </a:spcAft>
        <a:buClr>
          <a:srgbClr val="FFE957"/>
        </a:buClr>
        <a:buSzPct val="9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FFE957"/>
        </a:buClr>
        <a:buSzPct val="100000"/>
        <a:buFont typeface="Times" pitchFamily="18"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80000"/>
        <a:buFont typeface="Times" pitchFamily="18" charset="0"/>
        <a:buChar char="•"/>
        <a:defRPr sz="2400">
          <a:solidFill>
            <a:schemeClr val="tx1"/>
          </a:solidFill>
          <a:latin typeface="+mn-lt"/>
        </a:defRPr>
      </a:lvl4pPr>
      <a:lvl5pPr marL="20574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5pPr>
      <a:lvl6pPr marL="25146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6pPr>
      <a:lvl7pPr marL="29718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7pPr>
      <a:lvl8pPr marL="34290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8pPr>
      <a:lvl9pPr marL="38862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0"/>
            <a:ext cx="1444625" cy="6858000"/>
          </a:xfrm>
          <a:prstGeom prst="rect">
            <a:avLst/>
          </a:prstGeom>
          <a:gradFill rotWithShape="0">
            <a:gsLst>
              <a:gs pos="0">
                <a:schemeClr val="accent1"/>
              </a:gs>
              <a:gs pos="100000">
                <a:schemeClr val="bg1"/>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Arial" charset="0"/>
            </a:endParaRPr>
          </a:p>
        </p:txBody>
      </p:sp>
      <p:grpSp>
        <p:nvGrpSpPr>
          <p:cNvPr id="119811" name="Group 3"/>
          <p:cNvGrpSpPr>
            <a:grpSpLocks/>
          </p:cNvGrpSpPr>
          <p:nvPr/>
        </p:nvGrpSpPr>
        <p:grpSpPr bwMode="auto">
          <a:xfrm>
            <a:off x="762000" y="1600200"/>
            <a:ext cx="8382000" cy="77788"/>
            <a:chOff x="381" y="888"/>
            <a:chExt cx="5369" cy="48"/>
          </a:xfrm>
        </p:grpSpPr>
        <p:sp>
          <p:nvSpPr>
            <p:cNvPr id="119812" name="Line 4"/>
            <p:cNvSpPr>
              <a:spLocks noChangeShapeType="1"/>
            </p:cNvSpPr>
            <p:nvPr/>
          </p:nvSpPr>
          <p:spPr bwMode="auto">
            <a:xfrm>
              <a:off x="381" y="936"/>
              <a:ext cx="5369" cy="0"/>
            </a:xfrm>
            <a:prstGeom prst="line">
              <a:avLst/>
            </a:prstGeom>
            <a:noFill/>
            <a:ln w="254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sp>
          <p:nvSpPr>
            <p:cNvPr id="119813" name="Line 5"/>
            <p:cNvSpPr>
              <a:spLocks noChangeShapeType="1"/>
            </p:cNvSpPr>
            <p:nvPr/>
          </p:nvSpPr>
          <p:spPr bwMode="auto">
            <a:xfrm>
              <a:off x="381" y="888"/>
              <a:ext cx="5369" cy="0"/>
            </a:xfrm>
            <a:prstGeom prst="line">
              <a:avLst/>
            </a:prstGeom>
            <a:noFill/>
            <a:ln w="76200" cap="sq">
              <a:solidFill>
                <a:srgbClr val="FFE957"/>
              </a:solidFill>
              <a:round/>
              <a:headEnd type="none" w="sm" len="sm"/>
              <a:tailEnd type="none" w="sm" len="sm"/>
            </a:ln>
            <a:effectLst/>
          </p:spPr>
          <p:txBody>
            <a:bodyPr/>
            <a:lstStyle/>
            <a:p>
              <a:pPr algn="ctr" eaLnBrk="0" fontAlgn="base" hangingPunct="0">
                <a:spcBef>
                  <a:spcPct val="0"/>
                </a:spcBef>
                <a:spcAft>
                  <a:spcPct val="0"/>
                </a:spcAft>
              </a:pPr>
              <a:endParaRPr lang="en-US" sz="2400">
                <a:solidFill>
                  <a:srgbClr val="FFFFFF"/>
                </a:solidFill>
                <a:latin typeface="Times New Roman" pitchFamily="18" charset="0"/>
              </a:endParaRPr>
            </a:p>
          </p:txBody>
        </p:sp>
      </p:grpSp>
      <p:sp>
        <p:nvSpPr>
          <p:cNvPr id="119814" name="Rectangle 6"/>
          <p:cNvSpPr>
            <a:spLocks noGrp="1" noChangeArrowheads="1"/>
          </p:cNvSpPr>
          <p:nvPr>
            <p:ph type="title"/>
          </p:nvPr>
        </p:nvSpPr>
        <p:spPr bwMode="auto">
          <a:xfrm>
            <a:off x="1524000" y="381000"/>
            <a:ext cx="739140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19815" name="Rectangle 7"/>
          <p:cNvSpPr>
            <a:spLocks noGrp="1" noChangeArrowheads="1"/>
          </p:cNvSpPr>
          <p:nvPr>
            <p:ph type="body" idx="1"/>
          </p:nvPr>
        </p:nvSpPr>
        <p:spPr bwMode="auto">
          <a:xfrm>
            <a:off x="1524000" y="1790700"/>
            <a:ext cx="7391400" cy="43815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6"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Arial" charset="0"/>
              </a:defRPr>
            </a:lvl1pPr>
          </a:lstStyle>
          <a:p>
            <a:pPr algn="ctr" fontAlgn="base">
              <a:spcBef>
                <a:spcPct val="0"/>
              </a:spcBef>
              <a:spcAft>
                <a:spcPct val="0"/>
              </a:spcAft>
            </a:pPr>
            <a:endParaRPr lang="en-US">
              <a:solidFill>
                <a:srgbClr val="FFFFFF"/>
              </a:solidFill>
            </a:endParaRPr>
          </a:p>
        </p:txBody>
      </p:sp>
      <p:sp>
        <p:nvSpPr>
          <p:cNvPr id="119817"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pPr>
            <a:fld id="{BF76A648-7040-442A-8BEE-85C7459C5558}" type="slidenum">
              <a:rPr lang="en-US">
                <a:solidFill>
                  <a:srgbClr val="FFFFFF"/>
                </a:solidFill>
              </a:rPr>
              <a:pPr fontAlgn="base">
                <a:spcBef>
                  <a:spcPct val="0"/>
                </a:spcBef>
                <a:spcAft>
                  <a:spcPct val="0"/>
                </a:spcAft>
              </a:pPr>
              <a:t>‹#›</a:t>
            </a:fld>
            <a:endParaRPr lang="en-US">
              <a:solidFill>
                <a:srgbClr val="FFFFFF"/>
              </a:solidFill>
            </a:endParaRPr>
          </a:p>
        </p:txBody>
      </p:sp>
      <p:sp>
        <p:nvSpPr>
          <p:cNvPr id="119818"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pPr>
            <a:endParaRPr lang="en-US">
              <a:solidFill>
                <a:srgbClr val="FFFFFF"/>
              </a:solidFill>
            </a:endParaRPr>
          </a:p>
        </p:txBody>
      </p:sp>
      <p:pic>
        <p:nvPicPr>
          <p:cNvPr id="119819" name="Picture 1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8600" y="228600"/>
            <a:ext cx="987425" cy="1112838"/>
          </a:xfrm>
          <a:prstGeom prst="rect">
            <a:avLst/>
          </a:prstGeom>
          <a:noFill/>
        </p:spPr>
      </p:pic>
    </p:spTree>
    <p:extLst>
      <p:ext uri="{BB962C8B-B14F-4D97-AF65-F5344CB8AC3E}">
        <p14:creationId xmlns:p14="http://schemas.microsoft.com/office/powerpoint/2010/main" val="350376122"/>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ipe/>
  </p:transition>
  <p:txStyles>
    <p:titleStyle>
      <a:lvl1pPr algn="ctr" rtl="0" eaLnBrk="1" fontAlgn="base" hangingPunct="1">
        <a:lnSpc>
          <a:spcPct val="80000"/>
        </a:lnSpc>
        <a:spcBef>
          <a:spcPct val="0"/>
        </a:spcBef>
        <a:spcAft>
          <a:spcPct val="0"/>
        </a:spcAft>
        <a:defRPr sz="4000">
          <a:solidFill>
            <a:srgbClr val="FFE957"/>
          </a:solidFill>
          <a:latin typeface="+mj-lt"/>
          <a:ea typeface="+mj-ea"/>
          <a:cs typeface="+mj-cs"/>
        </a:defRPr>
      </a:lvl1pPr>
      <a:lvl2pPr algn="ctr" rtl="0" eaLnBrk="1" fontAlgn="base" hangingPunct="1">
        <a:lnSpc>
          <a:spcPct val="80000"/>
        </a:lnSpc>
        <a:spcBef>
          <a:spcPct val="0"/>
        </a:spcBef>
        <a:spcAft>
          <a:spcPct val="0"/>
        </a:spcAft>
        <a:defRPr sz="4000">
          <a:solidFill>
            <a:srgbClr val="FFE957"/>
          </a:solidFill>
          <a:latin typeface="Helvetica" pitchFamily="34" charset="0"/>
        </a:defRPr>
      </a:lvl2pPr>
      <a:lvl3pPr algn="ctr" rtl="0" eaLnBrk="1" fontAlgn="base" hangingPunct="1">
        <a:lnSpc>
          <a:spcPct val="80000"/>
        </a:lnSpc>
        <a:spcBef>
          <a:spcPct val="0"/>
        </a:spcBef>
        <a:spcAft>
          <a:spcPct val="0"/>
        </a:spcAft>
        <a:defRPr sz="4000">
          <a:solidFill>
            <a:srgbClr val="FFE957"/>
          </a:solidFill>
          <a:latin typeface="Helvetica" pitchFamily="34" charset="0"/>
        </a:defRPr>
      </a:lvl3pPr>
      <a:lvl4pPr algn="ctr" rtl="0" eaLnBrk="1" fontAlgn="base" hangingPunct="1">
        <a:lnSpc>
          <a:spcPct val="80000"/>
        </a:lnSpc>
        <a:spcBef>
          <a:spcPct val="0"/>
        </a:spcBef>
        <a:spcAft>
          <a:spcPct val="0"/>
        </a:spcAft>
        <a:defRPr sz="4000">
          <a:solidFill>
            <a:srgbClr val="FFE957"/>
          </a:solidFill>
          <a:latin typeface="Helvetica" pitchFamily="34" charset="0"/>
        </a:defRPr>
      </a:lvl4pPr>
      <a:lvl5pPr algn="ctr" rtl="0" eaLnBrk="1" fontAlgn="base" hangingPunct="1">
        <a:lnSpc>
          <a:spcPct val="80000"/>
        </a:lnSpc>
        <a:spcBef>
          <a:spcPct val="0"/>
        </a:spcBef>
        <a:spcAft>
          <a:spcPct val="0"/>
        </a:spcAft>
        <a:defRPr sz="4000">
          <a:solidFill>
            <a:srgbClr val="FFE957"/>
          </a:solidFill>
          <a:latin typeface="Helvetica" pitchFamily="34" charset="0"/>
        </a:defRPr>
      </a:lvl5pPr>
      <a:lvl6pPr marL="457200" algn="ctr" rtl="0" eaLnBrk="1" fontAlgn="base" hangingPunct="1">
        <a:lnSpc>
          <a:spcPct val="80000"/>
        </a:lnSpc>
        <a:spcBef>
          <a:spcPct val="0"/>
        </a:spcBef>
        <a:spcAft>
          <a:spcPct val="0"/>
        </a:spcAft>
        <a:defRPr sz="4000">
          <a:solidFill>
            <a:srgbClr val="FFE957"/>
          </a:solidFill>
          <a:latin typeface="Helvetica" pitchFamily="34" charset="0"/>
        </a:defRPr>
      </a:lvl6pPr>
      <a:lvl7pPr marL="914400" algn="ctr" rtl="0" eaLnBrk="1" fontAlgn="base" hangingPunct="1">
        <a:lnSpc>
          <a:spcPct val="80000"/>
        </a:lnSpc>
        <a:spcBef>
          <a:spcPct val="0"/>
        </a:spcBef>
        <a:spcAft>
          <a:spcPct val="0"/>
        </a:spcAft>
        <a:defRPr sz="4000">
          <a:solidFill>
            <a:srgbClr val="FFE957"/>
          </a:solidFill>
          <a:latin typeface="Helvetica" pitchFamily="34" charset="0"/>
        </a:defRPr>
      </a:lvl7pPr>
      <a:lvl8pPr marL="1371600" algn="ctr" rtl="0" eaLnBrk="1" fontAlgn="base" hangingPunct="1">
        <a:lnSpc>
          <a:spcPct val="80000"/>
        </a:lnSpc>
        <a:spcBef>
          <a:spcPct val="0"/>
        </a:spcBef>
        <a:spcAft>
          <a:spcPct val="0"/>
        </a:spcAft>
        <a:defRPr sz="4000">
          <a:solidFill>
            <a:srgbClr val="FFE957"/>
          </a:solidFill>
          <a:latin typeface="Helvetica" pitchFamily="34" charset="0"/>
        </a:defRPr>
      </a:lvl8pPr>
      <a:lvl9pPr marL="1828800" algn="ctr" rtl="0" eaLnBrk="1" fontAlgn="base" hangingPunct="1">
        <a:lnSpc>
          <a:spcPct val="80000"/>
        </a:lnSpc>
        <a:spcBef>
          <a:spcPct val="0"/>
        </a:spcBef>
        <a:spcAft>
          <a:spcPct val="0"/>
        </a:spcAft>
        <a:defRPr sz="4000">
          <a:solidFill>
            <a:srgbClr val="FFE957"/>
          </a:solidFill>
          <a:latin typeface="Helvetica" pitchFamily="34" charset="0"/>
        </a:defRPr>
      </a:lvl9pPr>
    </p:titleStyle>
    <p:bodyStyle>
      <a:lvl1pPr marL="342900" indent="-342900" algn="l" rtl="0" eaLnBrk="1" fontAlgn="base" hangingPunct="1">
        <a:spcBef>
          <a:spcPct val="20000"/>
        </a:spcBef>
        <a:spcAft>
          <a:spcPct val="0"/>
        </a:spcAft>
        <a:buClr>
          <a:srgbClr val="FFE957"/>
        </a:buClr>
        <a:buSzPct val="9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FFE957"/>
        </a:buClr>
        <a:buSzPct val="100000"/>
        <a:buFont typeface="Times" pitchFamily="18"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80000"/>
        <a:buFont typeface="Times" pitchFamily="18" charset="0"/>
        <a:buChar char="•"/>
        <a:defRPr sz="2400">
          <a:solidFill>
            <a:schemeClr val="tx1"/>
          </a:solidFill>
          <a:latin typeface="+mn-lt"/>
        </a:defRPr>
      </a:lvl4pPr>
      <a:lvl5pPr marL="20574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5pPr>
      <a:lvl6pPr marL="25146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6pPr>
      <a:lvl7pPr marL="29718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7pPr>
      <a:lvl8pPr marL="34290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8pPr>
      <a:lvl9pPr marL="38862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mith@kh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1524000" y="228600"/>
            <a:ext cx="7620000" cy="3200400"/>
          </a:xfrm>
        </p:spPr>
        <p:txBody>
          <a:bodyPr/>
          <a:lstStyle/>
          <a:p>
            <a:pPr algn="l"/>
            <a:r>
              <a:rPr lang="en-US" sz="2400" b="1" dirty="0" smtClean="0"/>
              <a:t>Lessons </a:t>
            </a:r>
            <a:r>
              <a:rPr lang="en-US" sz="2400" b="1" dirty="0"/>
              <a:t>Learned from </a:t>
            </a:r>
            <a:r>
              <a:rPr lang="en-US" sz="2400" b="1" dirty="0" smtClean="0"/>
              <a:t>Practice in Health Impact Assessment</a:t>
            </a:r>
            <a:r>
              <a:rPr lang="en-US" sz="2400" dirty="0"/>
              <a:t/>
            </a:r>
            <a:br>
              <a:rPr lang="en-US" sz="2400" dirty="0"/>
            </a:br>
            <a:r>
              <a:rPr lang="en-US" sz="2400" dirty="0" smtClean="0"/>
              <a:t/>
            </a:r>
            <a:br>
              <a:rPr lang="en-US" sz="2400" dirty="0" smtClean="0"/>
            </a:br>
            <a:r>
              <a:rPr lang="en-US" sz="2400" dirty="0" smtClean="0"/>
              <a:t>National HIA Meeting</a:t>
            </a:r>
            <a:br>
              <a:rPr lang="en-US" sz="2400" dirty="0" smtClean="0"/>
            </a:br>
            <a:r>
              <a:rPr lang="en-US" sz="2400" dirty="0" smtClean="0"/>
              <a:t>Wednesday June 17, 2015</a:t>
            </a:r>
            <a:endParaRPr lang="en-US" sz="2400" dirty="0">
              <a:solidFill>
                <a:schemeClr val="tx2">
                  <a:lumMod val="75000"/>
                </a:schemeClr>
              </a:solidFill>
            </a:endParaRPr>
          </a:p>
        </p:txBody>
      </p:sp>
      <p:sp>
        <p:nvSpPr>
          <p:cNvPr id="264195" name="Rectangle 3"/>
          <p:cNvSpPr>
            <a:spLocks noGrp="1" noChangeArrowheads="1"/>
          </p:cNvSpPr>
          <p:nvPr>
            <p:ph type="subTitle" idx="1"/>
          </p:nvPr>
        </p:nvSpPr>
        <p:spPr>
          <a:xfrm>
            <a:off x="457200" y="3810000"/>
            <a:ext cx="8305800" cy="2819400"/>
          </a:xfrm>
        </p:spPr>
        <p:txBody>
          <a:bodyPr/>
          <a:lstStyle/>
          <a:p>
            <a:r>
              <a:rPr lang="en-US" sz="2400" dirty="0"/>
              <a:t>Sheena Smith, Analyst, MPP</a:t>
            </a:r>
          </a:p>
          <a:p>
            <a:r>
              <a:rPr lang="en-US" sz="2400" dirty="0">
                <a:hlinkClick r:id="rId3"/>
              </a:rPr>
              <a:t>ssmith@khi.org</a:t>
            </a:r>
            <a:r>
              <a:rPr lang="en-US" sz="2400" dirty="0"/>
              <a:t> </a:t>
            </a:r>
          </a:p>
          <a:p>
            <a:r>
              <a:rPr lang="en-US" sz="2400" dirty="0"/>
              <a:t>(785) 233-5443</a:t>
            </a:r>
          </a:p>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Kansas Health Institute</a:t>
            </a:r>
          </a:p>
          <a:p>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endParaRPr lang="en-US" sz="2400" dirty="0" smtClean="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2478559"/>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Stakeholder Engagement Throughout the HIA Process</a:t>
            </a:r>
            <a:endParaRPr lang="en-US"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4515236"/>
              </p:ext>
            </p:extLst>
          </p:nvPr>
        </p:nvGraphicFramePr>
        <p:xfrm>
          <a:off x="1676400" y="2057400"/>
          <a:ext cx="7239000" cy="3413760"/>
        </p:xfrm>
        <a:graphic>
          <a:graphicData uri="http://schemas.openxmlformats.org/drawingml/2006/table">
            <a:tbl>
              <a:tblPr firstRow="1" bandRow="1">
                <a:tableStyleId>{073A0DAA-6AF3-43AB-8588-CEC1D06C72B9}</a:tableStyleId>
              </a:tblPr>
              <a:tblGrid>
                <a:gridCol w="7239000"/>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Stakeholder</a:t>
                      </a:r>
                      <a:r>
                        <a:rPr lang="en-US" sz="2400" baseline="0" dirty="0" smtClean="0"/>
                        <a:t> Engagement during Screening</a:t>
                      </a:r>
                      <a:endParaRPr lang="en-US" sz="2400" dirty="0" smtClean="0"/>
                    </a:p>
                    <a:p>
                      <a:pPr algn="ctr"/>
                      <a:endParaRPr lang="en-US" sz="2400" dirty="0"/>
                    </a:p>
                  </a:txBody>
                  <a:tcPr/>
                </a:tc>
              </a:tr>
              <a:tr h="403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 2.</a:t>
                      </a:r>
                      <a:r>
                        <a:rPr lang="en-US" sz="2400" b="1" baseline="0" dirty="0" smtClean="0"/>
                        <a:t> </a:t>
                      </a:r>
                      <a:r>
                        <a:rPr lang="en-US" sz="2400" b="1" dirty="0" smtClean="0"/>
                        <a:t>Screen Political Environment</a:t>
                      </a:r>
                      <a:endParaRPr lang="en-US" sz="2400" b="1" dirty="0"/>
                    </a:p>
                  </a:txBody>
                  <a:tcPr/>
                </a:tc>
              </a:tr>
              <a:tr h="370840">
                <a:tc>
                  <a:txBody>
                    <a:bodyPr/>
                    <a:lstStyle/>
                    <a:p>
                      <a:pPr lvl="0" algn="l"/>
                      <a:r>
                        <a:rPr lang="en-US" sz="2200" dirty="0" smtClean="0"/>
                        <a:t>Review state media coverage</a:t>
                      </a:r>
                    </a:p>
                  </a:txBody>
                  <a:tcPr>
                    <a:solidFill>
                      <a:schemeClr val="tx1">
                        <a:lumMod val="85000"/>
                      </a:schemeClr>
                    </a:solidFill>
                  </a:tcPr>
                </a:tc>
              </a:tr>
              <a:tr h="370840">
                <a:tc>
                  <a:txBody>
                    <a:bodyPr/>
                    <a:lstStyle/>
                    <a:p>
                      <a:pPr lvl="0" algn="l"/>
                      <a:r>
                        <a:rPr lang="en-US" sz="2200" dirty="0" smtClean="0"/>
                        <a:t>Talk to stakeholders/decision-makers</a:t>
                      </a:r>
                      <a:endParaRPr lang="en-US" sz="2200" dirty="0"/>
                    </a:p>
                  </a:txBody>
                  <a:tcPr>
                    <a:solidFill>
                      <a:schemeClr val="tx1">
                        <a:lumMod val="85000"/>
                      </a:schemeClr>
                    </a:solidFill>
                  </a:tcPr>
                </a:tc>
              </a:tr>
              <a:tr h="370840">
                <a:tc>
                  <a:txBody>
                    <a:bodyPr/>
                    <a:lstStyle/>
                    <a:p>
                      <a:pPr lvl="0" algn="l"/>
                      <a:r>
                        <a:rPr lang="en-US" sz="2200" dirty="0" smtClean="0"/>
                        <a:t>Review issue</a:t>
                      </a:r>
                      <a:r>
                        <a:rPr lang="en-US" sz="2200" baseline="0" dirty="0" smtClean="0"/>
                        <a:t> history</a:t>
                      </a:r>
                      <a:endParaRPr lang="en-US" sz="2200" dirty="0"/>
                    </a:p>
                  </a:txBody>
                  <a:tcPr>
                    <a:solidFill>
                      <a:schemeClr val="tx1">
                        <a:lumMod val="85000"/>
                      </a:schemeClr>
                    </a:solidFill>
                  </a:tcPr>
                </a:tc>
              </a:tr>
              <a:tr h="370840">
                <a:tc>
                  <a:txBody>
                    <a:bodyPr/>
                    <a:lstStyle/>
                    <a:p>
                      <a:pPr lvl="0" algn="l"/>
                      <a:r>
                        <a:rPr lang="en-US" sz="2200" dirty="0" smtClean="0"/>
                        <a:t>Identify</a:t>
                      </a:r>
                      <a:r>
                        <a:rPr lang="en-US" sz="2200" baseline="0" dirty="0" smtClean="0"/>
                        <a:t> “proponents” and “opponents” </a:t>
                      </a:r>
                      <a:endParaRPr lang="en-US" sz="2200" dirty="0"/>
                    </a:p>
                  </a:txBody>
                  <a:tcPr>
                    <a:solidFill>
                      <a:schemeClr val="tx1">
                        <a:lumMod val="85000"/>
                      </a:schemeClr>
                    </a:solidFill>
                  </a:tcPr>
                </a:tc>
              </a:tr>
              <a:tr h="370840">
                <a:tc>
                  <a:txBody>
                    <a:bodyPr/>
                    <a:lstStyle/>
                    <a:p>
                      <a:pPr lvl="0" algn="l"/>
                      <a:r>
                        <a:rPr lang="en-US" sz="2200" dirty="0" smtClean="0"/>
                        <a:t>Elections</a:t>
                      </a:r>
                    </a:p>
                  </a:txBody>
                  <a:tcPr>
                    <a:solidFill>
                      <a:schemeClr val="tx1">
                        <a:lumMod val="85000"/>
                      </a:schemeClr>
                    </a:solidFill>
                  </a:tcPr>
                </a:tc>
              </a:tr>
            </a:tbl>
          </a:graphicData>
        </a:graphic>
      </p:graphicFrame>
    </p:spTree>
    <p:extLst>
      <p:ext uri="{BB962C8B-B14F-4D97-AF65-F5344CB8AC3E}">
        <p14:creationId xmlns:p14="http://schemas.microsoft.com/office/powerpoint/2010/main" val="1498450765"/>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Stakeholder Engagement Throughout the HIA Process</a:t>
            </a:r>
            <a:endParaRPr lang="en-US"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688715"/>
              </p:ext>
            </p:extLst>
          </p:nvPr>
        </p:nvGraphicFramePr>
        <p:xfrm>
          <a:off x="1524000" y="2057400"/>
          <a:ext cx="7315200" cy="3901440"/>
        </p:xfrm>
        <a:graphic>
          <a:graphicData uri="http://schemas.openxmlformats.org/drawingml/2006/table">
            <a:tbl>
              <a:tblPr firstRow="1" bandRow="1">
                <a:tableStyleId>{073A0DAA-6AF3-43AB-8588-CEC1D06C72B9}</a:tableStyleId>
              </a:tblPr>
              <a:tblGrid>
                <a:gridCol w="7315200"/>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Stakeholder</a:t>
                      </a:r>
                      <a:r>
                        <a:rPr lang="en-US" sz="2400" baseline="0" dirty="0" smtClean="0"/>
                        <a:t> Engagement during Screening</a:t>
                      </a:r>
                      <a:endParaRPr lang="en-US" sz="2400" dirty="0" smtClean="0"/>
                    </a:p>
                    <a:p>
                      <a:pPr algn="ctr"/>
                      <a:endParaRPr lang="en-US" sz="2400" dirty="0"/>
                    </a:p>
                  </a:txBody>
                  <a:tcPr/>
                </a:tc>
              </a:tr>
              <a:tr h="403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3.</a:t>
                      </a:r>
                      <a:r>
                        <a:rPr lang="en-US" sz="2400" b="1" baseline="0" dirty="0" smtClean="0"/>
                        <a:t> </a:t>
                      </a:r>
                      <a:r>
                        <a:rPr lang="en-US" sz="2400" b="1" dirty="0" smtClean="0"/>
                        <a:t>Identify timeline</a:t>
                      </a:r>
                      <a:endParaRPr lang="en-US" sz="2400" b="1"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Review legislative process (deadlines</a:t>
                      </a:r>
                      <a:r>
                        <a:rPr lang="en-US" sz="2200" baseline="0" dirty="0" smtClean="0"/>
                        <a:t> to</a:t>
                      </a:r>
                      <a:r>
                        <a:rPr lang="en-US" sz="2200" dirty="0" smtClean="0"/>
                        <a:t> introduce legislation).</a:t>
                      </a:r>
                      <a:r>
                        <a:rPr lang="en-US" sz="2200" baseline="0" dirty="0" smtClean="0"/>
                        <a:t> </a:t>
                      </a:r>
                      <a:r>
                        <a:rPr lang="en-US" sz="2200" dirty="0" smtClean="0"/>
                        <a:t>Keep in mind exempted committees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solidFill>
                      <a:schemeClr val="tx1">
                        <a:lumMod val="8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Monitor legislative calendar </a:t>
                      </a:r>
                    </a:p>
                    <a:p>
                      <a:pPr lvl="0" algn="l"/>
                      <a:endParaRPr lang="en-US" sz="2200" dirty="0"/>
                    </a:p>
                  </a:txBody>
                  <a:tcPr>
                    <a:solidFill>
                      <a:schemeClr val="tx1">
                        <a:lumMod val="8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Engage relevant stakeholders/decision-makers </a:t>
                      </a:r>
                    </a:p>
                    <a:p>
                      <a:pPr lvl="0" algn="l"/>
                      <a:endParaRPr lang="en-US" sz="2200" dirty="0" smtClean="0"/>
                    </a:p>
                  </a:txBody>
                  <a:tcPr>
                    <a:solidFill>
                      <a:schemeClr val="tx1">
                        <a:lumMod val="85000"/>
                      </a:schemeClr>
                    </a:solidFill>
                  </a:tcPr>
                </a:tc>
              </a:tr>
            </a:tbl>
          </a:graphicData>
        </a:graphic>
      </p:graphicFrame>
    </p:spTree>
    <p:extLst>
      <p:ext uri="{BB962C8B-B14F-4D97-AF65-F5344CB8AC3E}">
        <p14:creationId xmlns:p14="http://schemas.microsoft.com/office/powerpoint/2010/main" val="1332660541"/>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Stakeholder Engagement Throughout the HIA Process</a:t>
            </a:r>
            <a:endParaRPr lang="en-US"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9668532"/>
              </p:ext>
            </p:extLst>
          </p:nvPr>
        </p:nvGraphicFramePr>
        <p:xfrm>
          <a:off x="1524000" y="2057400"/>
          <a:ext cx="7315200" cy="3256377"/>
        </p:xfrm>
        <a:graphic>
          <a:graphicData uri="http://schemas.openxmlformats.org/drawingml/2006/table">
            <a:tbl>
              <a:tblPr firstRow="1" bandRow="1">
                <a:tableStyleId>{073A0DAA-6AF3-43AB-8588-CEC1D06C72B9}</a:tableStyleId>
              </a:tblPr>
              <a:tblGrid>
                <a:gridCol w="7315200"/>
              </a:tblGrid>
              <a:tr h="9697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Stakeholder</a:t>
                      </a:r>
                      <a:r>
                        <a:rPr lang="en-US" sz="2400" baseline="0" dirty="0" smtClean="0"/>
                        <a:t> Engagement during Scoping</a:t>
                      </a:r>
                      <a:endParaRPr lang="en-US" sz="2400" dirty="0" smtClean="0"/>
                    </a:p>
                    <a:p>
                      <a:pPr algn="ctr"/>
                      <a:endParaRPr lang="en-US" sz="2400" dirty="0"/>
                    </a:p>
                  </a:txBody>
                  <a:tcPr/>
                </a:tc>
              </a:tr>
              <a:tr h="538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Begin to Identify</a:t>
                      </a:r>
                      <a:r>
                        <a:rPr lang="en-US" sz="2400" b="1" baseline="0" dirty="0" smtClean="0"/>
                        <a:t> Health Impacts</a:t>
                      </a:r>
                      <a:endParaRPr lang="en-US" sz="2400" b="1" dirty="0"/>
                    </a:p>
                  </a:txBody>
                  <a:tcPr/>
                </a:tc>
              </a:tr>
              <a:tr h="436977">
                <a:tc>
                  <a:txBody>
                    <a:bodyPr/>
                    <a:lstStyle/>
                    <a:p>
                      <a:r>
                        <a:rPr lang="en-US" dirty="0" smtClean="0"/>
                        <a:t>Select</a:t>
                      </a:r>
                      <a:r>
                        <a:rPr lang="en-US" baseline="0" dirty="0" smtClean="0"/>
                        <a:t> Advisory Panel</a:t>
                      </a:r>
                      <a:endParaRPr lang="en-US" dirty="0"/>
                    </a:p>
                  </a:txBody>
                  <a:tcPr>
                    <a:solidFill>
                      <a:schemeClr val="tx1">
                        <a:lumMod val="85000"/>
                      </a:schemeClr>
                    </a:solidFill>
                  </a:tcPr>
                </a:tc>
              </a:tr>
              <a:tr h="436977">
                <a:tc>
                  <a:txBody>
                    <a:bodyPr/>
                    <a:lstStyle/>
                    <a:p>
                      <a:r>
                        <a:rPr lang="en-US" dirty="0" smtClean="0"/>
                        <a:t>Involve</a:t>
                      </a:r>
                      <a:r>
                        <a:rPr lang="en-US" baseline="0" dirty="0" smtClean="0"/>
                        <a:t> state and community stakeholders </a:t>
                      </a:r>
                      <a:endParaRPr lang="en-US" dirty="0"/>
                    </a:p>
                  </a:txBody>
                  <a:tcPr>
                    <a:solidFill>
                      <a:schemeClr val="tx1">
                        <a:lumMod val="85000"/>
                      </a:schemeClr>
                    </a:solidFill>
                  </a:tcPr>
                </a:tc>
              </a:tr>
              <a:tr h="436977">
                <a:tc>
                  <a:txBody>
                    <a:bodyPr/>
                    <a:lstStyle/>
                    <a:p>
                      <a:r>
                        <a:rPr lang="en-US" dirty="0" smtClean="0"/>
                        <a:t>Use</a:t>
                      </a:r>
                      <a:r>
                        <a:rPr lang="en-US" baseline="0" dirty="0" smtClean="0"/>
                        <a:t> existing testimony to identify factors </a:t>
                      </a:r>
                      <a:endParaRPr lang="en-US" dirty="0"/>
                    </a:p>
                  </a:txBody>
                  <a:tcPr>
                    <a:solidFill>
                      <a:schemeClr val="tx1">
                        <a:lumMod val="85000"/>
                      </a:schemeClr>
                    </a:solidFill>
                  </a:tcPr>
                </a:tc>
              </a:tr>
              <a:tr h="436977">
                <a:tc>
                  <a:txBody>
                    <a:bodyPr/>
                    <a:lstStyle/>
                    <a:p>
                      <a:r>
                        <a:rPr lang="en-US" dirty="0" smtClean="0"/>
                        <a:t>Consider state-wide</a:t>
                      </a:r>
                      <a:r>
                        <a:rPr lang="en-US" baseline="0" dirty="0" smtClean="0"/>
                        <a:t> populations and local </a:t>
                      </a:r>
                      <a:r>
                        <a:rPr lang="en-US" dirty="0" smtClean="0"/>
                        <a:t>populations</a:t>
                      </a:r>
                      <a:r>
                        <a:rPr lang="en-US" baseline="0" dirty="0" smtClean="0"/>
                        <a:t> as needed</a:t>
                      </a:r>
                      <a:endParaRPr lang="en-US" dirty="0"/>
                    </a:p>
                  </a:txBody>
                  <a:tcPr>
                    <a:solidFill>
                      <a:schemeClr val="tx1">
                        <a:lumMod val="85000"/>
                      </a:schemeClr>
                    </a:solidFill>
                  </a:tcPr>
                </a:tc>
              </a:tr>
            </a:tbl>
          </a:graphicData>
        </a:graphic>
      </p:graphicFrame>
    </p:spTree>
    <p:extLst>
      <p:ext uri="{BB962C8B-B14F-4D97-AF65-F5344CB8AC3E}">
        <p14:creationId xmlns:p14="http://schemas.microsoft.com/office/powerpoint/2010/main" val="3724850578"/>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sz="3800" dirty="0" smtClean="0">
                <a:solidFill>
                  <a:schemeClr val="tx2">
                    <a:lumMod val="75000"/>
                  </a:schemeClr>
                </a:solidFill>
              </a:rPr>
              <a:t>Stakeholder Engagement Strategies during Scoping</a:t>
            </a:r>
            <a:endParaRPr lang="en-US" sz="3800" dirty="0">
              <a:solidFill>
                <a:schemeClr val="tx2">
                  <a:lumMod val="75000"/>
                </a:schemeClr>
              </a:solidFill>
            </a:endParaRPr>
          </a:p>
        </p:txBody>
      </p:sp>
      <p:sp>
        <p:nvSpPr>
          <p:cNvPr id="3" name="Content Placeholder 2"/>
          <p:cNvSpPr>
            <a:spLocks noGrp="1"/>
          </p:cNvSpPr>
          <p:nvPr>
            <p:ph idx="1"/>
          </p:nvPr>
        </p:nvSpPr>
        <p:spPr>
          <a:xfrm>
            <a:off x="1524000" y="1790700"/>
            <a:ext cx="7620000" cy="5219700"/>
          </a:xfrm>
        </p:spPr>
        <p:txBody>
          <a:bodyPr/>
          <a:lstStyle/>
          <a:p>
            <a:pPr>
              <a:lnSpc>
                <a:spcPct val="150000"/>
              </a:lnSpc>
              <a:spcBef>
                <a:spcPts val="0"/>
              </a:spcBef>
              <a:spcAft>
                <a:spcPts val="0"/>
              </a:spcAft>
            </a:pPr>
            <a:r>
              <a:rPr lang="en-US" sz="2800" dirty="0" smtClean="0"/>
              <a:t>Legislative Breakfast </a:t>
            </a:r>
          </a:p>
          <a:p>
            <a:pPr>
              <a:lnSpc>
                <a:spcPct val="150000"/>
              </a:lnSpc>
              <a:spcBef>
                <a:spcPts val="0"/>
              </a:spcBef>
              <a:spcAft>
                <a:spcPts val="0"/>
              </a:spcAft>
            </a:pPr>
            <a:r>
              <a:rPr lang="en-US" sz="2800" dirty="0" smtClean="0"/>
              <a:t>Community Meetings </a:t>
            </a:r>
          </a:p>
          <a:p>
            <a:pPr>
              <a:lnSpc>
                <a:spcPct val="150000"/>
              </a:lnSpc>
              <a:spcBef>
                <a:spcPts val="0"/>
              </a:spcBef>
              <a:spcAft>
                <a:spcPts val="0"/>
              </a:spcAft>
            </a:pPr>
            <a:r>
              <a:rPr lang="en-US" sz="2800" dirty="0" smtClean="0"/>
              <a:t>Regular HIA Updates </a:t>
            </a:r>
          </a:p>
          <a:p>
            <a:pPr>
              <a:lnSpc>
                <a:spcPct val="150000"/>
              </a:lnSpc>
              <a:spcBef>
                <a:spcPts val="0"/>
              </a:spcBef>
              <a:spcAft>
                <a:spcPts val="0"/>
              </a:spcAft>
            </a:pPr>
            <a:r>
              <a:rPr lang="en-US" sz="2800" dirty="0" smtClean="0"/>
              <a:t>Key Informant Interviews </a:t>
            </a:r>
          </a:p>
          <a:p>
            <a:pPr>
              <a:lnSpc>
                <a:spcPct val="150000"/>
              </a:lnSpc>
              <a:spcBef>
                <a:spcPts val="0"/>
              </a:spcBef>
              <a:spcAft>
                <a:spcPts val="0"/>
              </a:spcAft>
            </a:pPr>
            <a:r>
              <a:rPr lang="en-US" sz="2800" dirty="0" smtClean="0"/>
              <a:t>HIA Advisory Panel </a:t>
            </a:r>
          </a:p>
          <a:p>
            <a:pPr>
              <a:lnSpc>
                <a:spcPct val="150000"/>
              </a:lnSpc>
              <a:spcBef>
                <a:spcPts val="0"/>
              </a:spcBef>
              <a:spcAft>
                <a:spcPts val="0"/>
              </a:spcAft>
            </a:pPr>
            <a:r>
              <a:rPr lang="en-US" sz="2800" dirty="0" smtClean="0"/>
              <a:t>Informal Conversations </a:t>
            </a:r>
            <a:endParaRPr lang="en-US" sz="2800" dirty="0"/>
          </a:p>
        </p:txBody>
      </p:sp>
      <p:sp>
        <p:nvSpPr>
          <p:cNvPr id="15" name="AutoShape 2" descr="data:image/jpeg;base64,/9j/4AAQSkZJRgABAQAAAQABAAD/2wCEAAkGBhQSEBUUExQVFRUWFx4XFxgXFxwXFxcXGBwYGBkYGBgXHCYfGBwkHBwYHy8gIycpLCwsHB4xNTAqNSYrLCkBCQoKDgwOGg8PGi0kHyQsLCwsKSwsLCwsLCksLCwsLCwsLCwsKSwpLCwsLCwsLCwsLCwsLCwpLCwsLCwsLCwsLP/AABEIAJsBRAMBIgACEQEDEQH/xAAcAAACAgMBAQAAAAAAAAAAAAAEBQMGAAIHAQj/xABPEAACAQIEAgYFCAUJBgYDAQABAhEAAwQSITEFQQYTIlFhcQcjMoGRFEJSkqGxwdEzctLh8BUWU2JzgpOisiQ0Q2PC8RclRFSDszV04gj/xAAaAQADAQEBAQAAAAAAAAAAAAABAgMEAAUG/8QAMBEAAgIBAwEGBQQCAwAAAAAAAAECEQMSITFBBBMiUWFxgZGx4fAyocHxUmIzQtH/2gAMAwEAAhEDEQA/AL/0gORbPVtdBe5laGeTNt3AHZcjVRsvwBml3DcfPD/lNx7zkAzF11BOYAAEIQNwN48e6JMMb+VGGYltOs6worEExOcwY27Oo86h41wM4aySyWiv0QCQTBMwVC7jnr57V50scrb1Lr5/Doe3ieLTGDfVdOeb39f4H3DHBKZlusjhoYNdOUqwgNk0HZYRoJytQHTBWtqgBdJS8TFy5DdWqsrRqe/QwN9aU8KYX0tQ2RrqyAFTKuqAyVMj2l3UEz4VBxTCwjuStxLYnM9lSskgBQ16IJMctQDEwAVUFBKDlG6Xnvsr6X/YIQjHM5uWyvo/VfX6Fh4AEWxhrpDs1wgSbl3LJzzIJKGMp02+ygsZxfEvbhMHetpGjpctyQPZMC9ZIB39seIaqnj+kC2MCMTaypehShWzh2CsxiDl7aAie0QD4d/PuGdJHUqnWIitclma3aciTqSzozfhXo9lwKGKTk10rny+G/zMnavFNpO3b59+h2DFXsTazNDswByobxGeYUatiLiqTMzAiN9a57/L15sHjGJcM2MQfpCxTRyVDA66jcCDVg43wpzauWrT3cWHUjrBa7CZhInqU05TPjuNqBgsYVwt7D5NWvK2YGQGtq65dBB1YGZ5VkSjmi5R51R+SfK3IpSxunXD+ZZcVxW5axLEOxGULDMxXtB5MA7iN/Cll67czz1tyFJiLjgMDz1M7aipbzh2Dk5Qx7tRCuwkd5JivC8iMpMTMA7AHU/ZUskmpbGnHTTT8wjhzOLRzXbjOCQD1j7NJJPa3FXdOAL8mRyWDuiMWUMT2wpgZngzOpid9qp2CUtIVIGUktE6AE6d2sa10lsr4QH1YmzZYhg0jIikzl30XTL3a1zySS5q/wA+lsjONvZXXkc46SMbF+yi3bxBX1mV47QuXkOWNBARTrMzyprwC6l+7dXNeFvKCFNx2YQyQSwWdd9tjFV3pZbL4tyD2M7Q30VZ2YSBtqal4FxR8GOstqt1rilWBYhQAVMgqwYaAAcjrRzRlOElDmnXTeimKWlpyM49jur4nCX7qKOrIBNw5jlUsIJBBJnUj4VZrONvXLBNrEOrhuzOYle85eehIgg+1I205/xLily/xHrAtsMYECCoAUc3YwYG5aR4VY+qtC0z3bdnrACRCWr2cjkXa27E6ju+41TGpY8cNbdpL13+QkpKU5aUuR9wtsQmOw738QbhclAMrrICN80qFOuneZFWxcUYV1xY/RoFtApKMFAcOLkgyRudQSfAjiWJ4tdZvV4cWgMpBSwguAggyt23ZRhy08K6v0dxNu/hUuO14P2bcJlHaW1aJBBQnMWZtzyrb2px0Kcp8bbL7opjlGcd1+fIK49xRsy9oOwWyWNmcpIa6Xy9k6gZZ7Q3Gh5H8f4+HRkttm9XmlYJzC5bAAItqZjNoKr/ABrHNZx3UIztbAckntMQlpLmhVANC3LwmObjhNu3iLJurcuRmyjI8CMqMDluIX1zRvGleVnUVFylNr2jfG/+XqbISxJwlpvTv6fHb0LU3H7Exns++4o2jl8apvSDic37hQmOstEFJIgW+1lIQ6BtDrE/NO4WcVxL28dbshnIIYsJLElbSPAKqAYLcvCaecCVMWjuLrgKRlysYIImct1S32xpVZpSW8nv6ff1J4liwvUlar5b+3p8gjiPSCbiojZ0KOWKqD2grFe0LakaifHT3trfGbfbVr1gQ7G2/WLsWLLKnkAQsf1fHSkceuXLWMsWVzEOwzCc0iGaJRF7pgS1TcPvW8RZuXFR3KMFAtncEuMzdZbZh7I0UGJ99KscYXJze/8Ar7/7Cyx4pxiorhc+767fiNeL8WBxZKsxT5WGlJjq8qSQckZJn5xG/Z5k7jvSZgtx0e0FQ2gHuD1WZ2M5mRFJEAaAb76aCtcbwr2b+GtkMXusM6hy4gm52QVQAHKgJAk7xNUjpljzduL1Nt8gXdc5VzJ1ysOyw1Hf9lWxYovKsjk68mq/lnZ8uPSlFXSr78eh0P8AlPEue1fsg6kNbbEKJAgSjIoPPXNzHZNVfprxi8ltgL4lic0tcDmMgBt9qJHaJ3ERzmq1wHEqbjDFfKMmUxDMNRqASdhU/SzBP1YYqqrbOgVg5AYIO1DEjVZ15sdiQKvJxeXTW37HnaWo6rCeDcSulbXrLmsbux5nfXWozxG9bVD1t0nxdj3HXXWouA3QDY1G68wPn6++oMHYa7eFsFmGViAzQoygnQtoNBWaV27NcFateSGuE4ncK/pLs9ozmbvtxHa8+6iOFXmN7M9y6YNsBetcKfWoDJBkaE7VEEy2bZjk/Lv6gwfHfTzqbhF89cnZB9baO0/8VNIGp8qjKTX6TmuUy/8ACcBYslgvW3HdiVL4p3yzyARQIHKZqtdMbtxMTa1uICqGA769u4OZ1mKuvCMbbQktZa2dchysoYBjJBfzHujuqlek7iYbF2yBsgA1nUNdbuGunxrPgnPv1GUr+X9/sI4JQbS+JQeIcQvC9iPW3dLjADrH09bECDpXV+hODuXcPZ0Fw5e07WmysMz5WW5cw7ZiQU13JB1iK5FxO6c19wwy3HkjWYNzOAZEd2xO1dY4JibF7DWkxViwkKDnUW1VC2oyoCXTTLOYAGCQdRPqZZVBO639+hCH62Mr1nFLacsLaKsklbFy2cgnQv1Cg6RrIBOtXq/cmAr20iM8hc0ZVIy5gecjbn4QeG8Y6aYbD3GtWbNp8rwWJzW2HgEymfGSN++rx6NONjG4aHuvmtEiZbRFFoKOyQIGcya3Z5KXZ1LUtt9lTp/nU1SlCapqqLZxXGr1Qzmz7RgqQJi2xBIz6drbU8tKkwmMs9TZPqyzZV+aWnWT7U6a6/ZSjpPfOGW2UZm6wgDM1zm6JybWc3eOWh2o7h9lL7MEuNKEhsruxBBghgwUqRXjZUncrfHkuu98+g9Q0Ly/PlyFcOuKbFo9kygJ23k71lYvCyBq7a987ctzWVsw+LHFx4pGPLoc20+pynFcYS3iusTFXA3XNbLC2AUsqDkYf7PDHOWBmTlHeRUnEel1u6rJdx+KYQPatoVLEL2lQWVJVczgyVPZkA6TzXjPHLvW37ZIym467axmPOkpb+Iqvdom8s3Vvg6gONWEvKUxl1VS0ES4EzXUyuy21HYRcgGW4xjMACoknTy70zLtfRsVdNrqAUzXGGbEm2GbREXMnWEp2gDAU6yarnQro/ZxK3DdDHKREMV3mdvdViPQjCfQuf4h/IUO7judLNN0pPghxXSPDpftqp67DFES5nPWMgtu5y2xeAXqwD2JWcsE5WmIuK9IcGLrG0qFIlFFiyBPJXLWwR5rOx75or+Z2EH/AA2Pncf8GqJuiuEB/QmOc3Ln7XlzpZ4YSSv+wrPJDDo706spZZWvZCSGCPbVlQwQQnVkdkwo5aKNASTW3Qa1YxeJxIMMHuZg7KuYkooLdqYJbMY7zQljonhJ/Qgjxd/wuVWbwGHxV5U7KB4y5jtLACCSTEDU9w760dmxR7xRTpfQnJuXIV0oxMXi1owrOYI0aAGiYAEQdhtrtpMOAxJZWDEnXvO2h99D47tLbOVpLxm+aYSQo8RMnwZalwvD7i3RZy5ncMwCsraKpJ1U6mOQms84eRSL3ZacNeVUYZtRMdqSSdB+dF4I2btm2bmLKMEAKhwsR3gqZPnVcs4J+yoGpJJnlH3aA1evR9xDGXcPdAxACWVVURpAVcrEQUKnkNyaz5WlH2L47T9xRieoGEJ6xOsyvlbPFxiM+SYIJnTQjnSbgPSZsH1jwbhcKhJdlMHrWlWg81HLmaL9Ib5sa5iXGVWaTJy2rI1E9+aqxxK5GUZQAwQ78wLiny1LH91VcI5IOEt00Ti5RepEPGsXdxOKa+qEE5TCBiVgBQZCnU5Z8aW3sbczGXIYeLAjmREd9WhcOhs2jkWShklROj3AJMdwrxcFb527f1F/KqQSjFRXCJSk222I8Bxw22zSzaRBdo/01NgOOWxmN+0l5iQVLFgVgHTRDmEhNDpGb6Uht8itf0Vr6i/lWfILX9Hb+oKZUganwCfziwxgfJ0WCvaUAmA+Zuw1rIZUBRI0lpzAwCLnSjDEg/J7R7atGQKCouhzqEZgSgNrLJSCWiTFergLc/o7e/0BVPuLqY76GlN2dqaLbhuN2LiZPkts3MjAsg5s6tmym0csAZQZMBj5Ew4xAbzfJLRDMWth8uW2CkBY6uSoaDAK8zOtVLAIV7UkeAJE938GiWeQJ0HJRsPEmudIKssP8s4cEThbOkbEERmlgR1eXUQAdxrJYQAI3ELYQDqEZgrgOWV9WDAAq1vLCHqysAHstJ7ZhFdvnlp/H2VlvHsBoxHv8P3muSObG+B41ZtrbW5ZS4UDBpS2MxJSJJQlsmViDzmCILZhcD0iNtHRhmDCEOgKiSdBEflypbcxQb2gDynY15hWFtwxUOs6qQDI9/OhpjvfUKm1wb3eKFtDMfO7R1Hw0/GieIcaF23lPWaAAZmBAgQOUnn8asmGwWHuLmW1bIP9Ufl9lSfyZZ/obf1FP3rXKlwhW2+RLwJ+zbG2sfFjrTHH8etXLaW0s27bJElTcM5QBBDuRvroJobBQt5QsKBcERsO1Sm4mpIGnnrP/es+lOTNkJNJV5DzCYqUUkSC0algCRMbHcDuIj4y0vYq3kRNJFxTzA0dZkk+Z3pDgbbNaUAxAJEwdy01rw7FXEvdmMyXFKmAZbMIkHQ600l5E78y3XuIhp7NvX7PGc2/nVc4tif9pUroA9vTvgTvppBj41d8Jx7iJGiZwJkBUiDyy9WRFUjpjevPiHa+mR+wYgDQKVUgKABppoOVdjhTuxJS2FnHbmZGI+c2YeAJJoMcRuhFBLhQPESBtrGvLXwHdT3hlpWbtqGHVXDBAIkWnIMHuIBFQjAW4HYB25T3cop8f6aOyvxWLsJ0iuBlLXr2h1y3HIPuLD76ejpyr4nNdVjYhoti86uDAj1o7WXMoBG0M0CYNA3MFbB/RJ9X99efyfbP/DX6oqijFO6E1yoe3emOCKkdVeO4UnEOSMou5GYs3aJPUkwF1Bgxo0r9NMILbBDcD5IzBmQu5t3JY+vOQ9abbZu0SqQZJOZAvC7XNF0P0RsKVcewyIEyqFneNOQ7vfSuCkcsk11Z17ov0nw11LrReyi6Qnr2c5Qlvcm7oZkxrvuayqL0C/3Z/wC1P+lK8qmlCW/Mp/GB/tN7+1f/AFNQkUfxdP8AaL39q/P+u1B5PL404pefRt7F7zXlP0u7Wra5/dv+IrlPCeP3cNm6ooM0TmCtttvTIdPsV9K1/hrQaOL+wJnTw2B+6hrynT+PL+PGqN/PnF8mt/4dv9mtG6aYs/PX3Wrf7FCjjodg68+7SD/Gk1z7pBdjGXjMHMeXeSPduajPTPF/0i/4Vv8AYrzD4t7lnEvcAYlrctAEFix0AAiYO3jQewVyNcZIwWFMf8W4Z7/VYX8/toFcRF+2w0MNoddwRTLGWpwWGM6Z307ot4KT9vfypZ1RNxSBIEye6kb2GXPxHAxkOCRMcpIn3in3RDitu1ZxIe2jkoIzBtQA4y9g++klu2BHlTforhXa3dyCRP4PWLtbUMUpP0+ps7Pc8iXuLukt8Pjr5GxYRB0gIopBxP218h97Ci8TdJusx3n7gB5UDxVu2v6oI+LVqjwSkPMP+gtfqn/7Ltenaqnf4pdBhbrqAIADEAczse8mo/5Tvf01z67fnVdNmey3F/4/gV4bw7/t/dVTXiF/+lufXP50TbGLJ7PXnyDnwo6QakPmvjTz8Kqtmzmajxg8aT7OI3j2H3qQcIu2lLXLboO9lKyf7wocI602QyPICo2ea0uPAjmTWgNKOzY/fUDH7T91bu+nu+81FephCJxXqXK8NaUTiw9HeJZGyHY7edWnrNN9655aeKLvYi5uLlyD3MfzpOo/Sxstz1h/X/Gg1vsugJAk15w1iQsySW35nWs6zUjxO2h3POpcNmmLpIPw+KJUE6nL/wBTmocC8Xy3/MU/5hWwEKO6Ptlq0yw0zuy+6CKaT6E2t2zq/BuI6mJOg++qR6S76ti2ymexbB8COsny5VCOMMoIVokRz291IeLXCzzqSR92Y/dTRe1EdO4w4Tc7f/xXP/puVvdB/iTyik+JustqVJBgCQYMHQ6jvBIpWMU/02+sfzrsa2Hy8lk1/geVSTH/AGHvjuqrjEP9NvrH86kR7p2Lnyk1SiVosrYgcvw/j+Piq6QXJybc+7w3jyqBflREReIGuitp8BWXeG4lh2rd8xtNtzv7qGwbLT0B/wB2f+1P+lKyiOg2AuLh3BtuPWndCPmp3isprAXS56IMa7u/yrDKGLMPUqSASSoM2x3wTPxrF9D2KDR8vsBe8WUmP1cuvxoJPQrirzPcN2wodi4HbkBiWAPY3g8jQHSH0PYjC4a5fa7ZZbYkqubMdQNJUDnVlJdfoifdp/n2Hd/0O4jKf/Mrftf0YUDeJIO88qjT0QXTAfiqgzplExAOuriuf9FuilzH4g2UKochclhpClV5An5wq73f/wDP1/8A9xZP9xt65Nct/sg92k6CcT6JAqNm4vJjSdIiSRHW6zVP6R+j21hsE17+UbN51CnqkIk5oEL60kxMns7ClPTHoW+AxPyd2VyUV8yrA7U6QddIq39F/Qa2Lw1u+cQtsXEDAdWWInvOYUJpPhhvyOaYjhJVA0gggNpOx8Tofd+FRWiZO+p+7aa6/wAb9BpsYS9dOJD9VbZwotkTlBO+fT+NK5PisN1dxlPIj7QD+NJKq2GjyPTcHVqh19UpGp0LDD8hzhTv+FeLrovPT8KBvXSWAnTqrc/VX91SWmPvrOytDS4rJlzA6j4wSDHfrpTnorxPq0uKt22rO3suNiMwGxkyCdIEab1twsPiMLdDZWNoIw01fNm0kEQ3Z9rQ7zO4M6V4C0QEt2srKoNsoAO1EgSdwTvP31mzxjlj3c1tsXwqUPHH1K3x+zZuY64mGBW0IGszKqouMZ1kuG5DyoXj2Dksw9mzaSB4NcKAD40RgcC1rNn9vnsY79QTmHjSvjF7t+agfBia114bRFvxJMX4nhDHFG0ga4Zj1YLzpOmUSdO7uqPHcOFskGcwMFToQecjcRtH76tPo/dzjrYTrzNyYs3VtT6px7TkQYJ57SNzTzhfAf5Qx64e9b6tOvvsbmQdc5BckXL2q3SCNx3mtGioJkeWznnCcLbe/aW8xS0XUXGG6oSMxGh2HgfKult0O4EzEjiTKDsoWAPjb1q6v6CcFye8Pep/6apPpC9GqYS5aXDdbczqSQRmIIIA9hdBrSqhWmw2x0J4ISI4hcOv8fM+2gfSBwbh+HwijDX2uXMw7MyI1JY6abAe8VYOgvors4jCLdvNdR8zDKIEZTGoYEgmqj6WujyYO+lu2WIKZu0QdNuW2oNdOV8B0qznrn7K2siRUF01NZ2qTHIbjaVgM861IrUiiKbMnjUJFbHatRROJEplghmgHvpYoppwxgHUHb86RjomwdrLptDfjUt3CDM36zf6jU95QD39o6+/SfdR9riluSpXVWYHTftHx1qT5ZswqLpMAxGI7CW49iZ821P2ZftoZ32/WH4VLxLEBrpKiBAoN7oPxo8slKk38Qo3Z50NfMsP1WH2GiLJB50PiRDDXkdvdVEQ6mY0eqPu+8UHbwa5ZJjzovE62T5D7xUmEw2Ygfu++uxcDZORT1XhV64H0X4Vew9pr/EDYvFZuIUmGk6A5QIAAPPfeujcM9BuDuWLTm5dDNbVjERLAExptrQXSz0M4bD4O5et3LpdFkAwQTIHIeNUpMiyv2ug3BeXFmPko/ZpjY6EcIC6cWbzDhfspZ6PPR0MXduLiOtthUzAxGbUD5w21mr1/wCBuGn9Nej+7P3UyaX4g0DcJ4BgbaEWce90TJY3M3agAgdwgAx415S1uiwwV27ZRmZQ4IJ37SIeVZQ1UMoHYcIsIKQ+kW7l4bfI55F5fOuIvPTnVgw/sr5VVPSpiAnDmnUG7aETH/EU78tqV8NhxrxJeqKT6MJbiR2gWGOiqu9y19ED7a7JXIvRZiVfiNwqsRhz84mZuJ37bV1kXqnht44/nUr2r/ml+dDhvpZ4qU4pcAuEZbdsBANWJUn2o03766v0AWOGYXxsofiBXHfSVibf8s4gMiFlFsgm69th6m2dMrKCBvqa7N0I/wDxuE//AF7f+gVbz2M79/sRekK/k4VjG/5D/aI/Gvlvi12b9w+I+xVH4V9MelW7HBsZ/ZR8WUfjXy/jLk3XP9aj/wBTlyHYpCQIjW3b5CfZXnRfBOFPiLtuykZm0JOyjmT4ffoOdeHL1Q01hNfJcsEd2x91Wb0fYW51huHKMMDFzPEM4VsoUHdlzzOwDHvArG5GqMSzcB4KmHs30DdYesEsQIlFIgZSQRJPOguJ3mCW3OhXLP8Ad/cKE6RdMjrbtCBOp8NR9tVDEcTuPuxqFNuzSqSH2NtGShjMoOo2O2snzmqnxZvWRIaBuNudWK43WiM0MyFde8IR+Aqq4ncR3fia2QfhoyZV47GvQzo8mNxqWrnWZWJnq8gbsrOhuGBXQfR3hsTa4jhrdzrfkyviEw+cqV9WLitAXnA15d1Uf0dWs3EbS5bbSW/SWGvj2f6NSJ/Deuh9BeMWrmOwdm2E620+J64JYNrLKuB2mJkeHKtNVBNozeJb9GdlrmPpSxbDF4dAOybZLHtQvbABOQExOm1dKB3rmvpHx/V4+1KIyth2GpWQQ52DDXxGk1KX6WdZY+g99bfDgxMgM5nXXtHadfjXCvSpx0YniFxlmAAvvA1/LzBrp1zjzW+FKyKCSXhViNSAogfOk/xpXA+I3i1xi2pLEknmSTP2zR6Ibq2CudKItHsnyoVzU2HaQRSs5GhNa5q2beo6449JqMGva8ogN1aicO8GaDU0Qmx8qVjJjxLuZT8ay/Zy3rpne43+pqCwbyKuWD6HXsSHu21JUsxHZY95mQIrPKShybMO7KveS3v1gDRqpzSCOWiQZ0jXzoO1Z1A1MnlvW+JcKWmdD3bchPdUuDxSqymA0PO5jTlodp5imJSps2soJ0zR/WAmfITUONHaGonw5UbZJckcv42qHjNsKyADvnxrlLegaaTZDdPqT+rW2BBUgqddefgSd60cepP6tM+jPSY4Ri/V2rmZCkXVzqJgyByMga+JqkW0nQk/4PpvojdzYDDHvsp/pFRdNl/8uxMbi0zDzXtfhUPQLEZuG4QxvZXai+lj/wCwYrvGHunXbRGqxJFE9GmJPyuDoWtNmSXlSGTQ5wAOcRNdRrkvQTja3OI2VFtFY2nkqUOygkAqAYkbGIjnXWSanDg673s510yuZMW/9YKf8oX8KypunaE4oQAfVj72rKsoWHUy92WAVfIfdVA9NuIC8MPagm9bHfHtHYa8q49xX0ncRF64oxdwBLjBQAugDMBHZ7tKS8Z6ZYvFIFxF97qgyA0QDqJ0A7zXPGzoummdO9AhBxWKbNmi0gBgiJdu/wAq7RbeBEGe+vkDg/STEYQscPeuWS8BihjMBMT5SfjR970h8RYQcbiCO7rGH3GuUNuTpu5WPPSxcQ8XxeYkEMgBykxFm0Nwwr6C6K3Y4fhdgBh7XgPYSvkjG8RuX7jXLrs7tqzMxJYgQJJmdABTVOnGNCBPleIyABQvXMFAGwAHIUr9Tkm1sfQnpauf+TYzaciAwe+7b5ct6+aHaXY/1jTbF8axV7DO13FX2QkJke47q8ENBlvm6ESKS2zv50trTSHljlBrV1V/AbWr1ufWs4/VUHkI1J/Crzwl1ucMXqixFq5cDAiD2znExpOVgNO7wqgYq2dBBGYAjx0AkfCrX6PsfluPhn2viF8LigwPeCR5gVnklwVg3YBjhMHwg+etLjTTidvK7L3GlNSRpYdhbkI55hSF820FJb7yfL/vTTEMUtp+sGPumPvpXiVgx3ae6TFXiZcj3D+ivDjexiqMRcw+/rLaXLjiANls9rXb3VfugeBt2OIcOdbbhrrX1e890ML5COobqic1ozrDAHWqR0L6R28HiusuPiFAn9Bkz9rL9PTkJ8hQ/Hekoui2tuxbtm0zk3kEXr2Y73WG7c57ya16lpSM003VH1m93KNSAO86VyH0xOFxlmSZNgjTTTOxMyOelcU/lO7Ptv72Jo+1jmYSzFoEakmNZO+1Slwxocj7HccY4YKGIFss+/z2gKPEyJjkATVLbU0Vim5UIaCYXyaNU2E5+X5VBNE4QbmufAFyRPvWk61vfqM1wDwmvK2ArIonGoonDncUOBUqNBoMKJsNcg10XgHSXEW7VtVuqiRETb2UkwRqwJk799c4CdrSnGUhfIDy1is+WKlRfFKrFGPxrMXBYwzs7CeyzSe0BHdW2BHPxHvOsmp7tnKWDCCJEEaggiRB571sidoAfD7aq5eERLxDbIQgK7jfxFL+K3cxQjuNMUvaUnxqw8dx+/WowW5ST2Jm/QnyP40FYTTUkju5fCjl/RHyNLbWIhfGP41q8epOXQ+o/RZeng+FPcjL9W44/CmvShs2AxUazYuDY80bwr5JXiFwCAzAeBPwrDxK7zdvjVUSOh+ifiYbjGHE3CYdZZgRHVPyCCvootyr4ttYhlMgkHvBo/BYu7ddUFxgWMAkmBzrqSVtjJOcqXLPpvpFg896Y2UDbumsrlXRLhN1bLhrmY9YTOv0UrK5ZVWxaXZMsHpkt/h/6cx4yf8AaL39q/8AqahDRnF7i/Kb0rPrX+cfpHwofrl+gPrGncn0M6ItPGsipDeX6I+JonFX1zEZVYA6EdmR39n86W2G0BgxtM+f7q96w95+P7qlN5fof5jWJiQPmD4k0Nwpo0a8SI7vLv8AKpMNEidRm18pr18WCIKD4msw67ef40r4Ou2MC83AT80AfAeNG4DEFcTYYbi9b+x1pUWGc86Y9HsMbmMwyAb3k+AYMfgATUHyViy99KOHKrtoNSapeIte7Wr90kfM5NUfH3INZkbuhBxZ4GXuVD8QDSy9elY8VM+SkfjXvEr/AKxh5D4ACh62JGCT3JOHYHrcRk3mecbc5FN+K8Fs27WdSWJJjcCArkSMxO4HdzpDaxJt3My7gyDrofcRRWM4/dusGuNnYbEzOs+MczTOMm07KQy4o4nFwtvrfBBgMOLjhWhRBJMnZQT384iswLyGH8TW9rHMeSx4gkffVk6I9FflbPBW2iQGMEmWmAFnw5kbUHtyT1RaSS333/PzcrFxSZMUNct10rhnoxf5QevZTaU7AmbncdPZHfrOh86aYzgC5zbCIFQCFCgA7/E6c6XXQNNnHaJw6kgnkNJ5eVWfEdDzccm3GUnsjaR9Lug8vCmHGuHrbwK2VUhkYs228kHY90UdaF0so74afdrQ7DTxp3gLecR3KftM/jFBcUwuRvOinvQKAUNZOlag17yphT1KkRJ0qAGprN2DXMKGGEsyoJkRz+bHjAJHw50wvcPuMrMilxpOQh4gDcKZG3MVHwzEZWBXXw+kOanx8as1vhS3FF2wzIeRGkRupHLxAis7lvuaEttiiYkl3zHcnXlrvUy3IeR31ervDLeKPV4hQl87XU+eV2J5MYnMpg6Ag7mqdx3hFzC3clyCDqrCcrDvE/AjlT2nsI1R518CoOIntnyH50ObxitWeQTXJUc3Yzt62z5GldhOyOzmk79rw7iKZ4XW2ff91KLWIZfZJHlp91OuoG0qsOxuGCOVVcwBIntco+i1aYnDAWVeIYuQRroABBIJJ1/Ch0xjjZiOehI19xry7imaMxLR36/fRUWq3GeSD1eHnj03IhRPDni6pG86fA1Bn8B8KzP4D4U73VEYy0tM7P0C6SsmEyzekOZ1AAJCns84156zPhXlVXoHcPyd/wC1P+hK9oJNKhpyU5OTW7FHF/k9m/dDYdrlzOxJa8VSSS0BEtq0QR8/30GONoNsFhY8flDfacRND8Y4hcF+6A7j1r/OP0jQZxd0/Pf6376YQa2MVYuNlOFCltAUvXAoPeVudYSPCR50GbKzGUbkfO5GJ9oD7K0wuJdtGZiJiCTrPI+FH27LupYXCqiARLEaloCgHTRT9lLKSjuxkr4AupH0B8T+dejDj6I+J/OjEwU/+oj+6/51IOFk/wDqfsb8WqbzQXX6h7uXkLupAPsr8Aa9C9rkNRtAH7qYcR4a1i2GN4sXMLBKwF9qddd1j3+FC4fFvMZ3g6EZjBG+omDRUlJWjqadHj4T1igEEsgfTWJ1jszrH491Wz0d4DNjOsK5RZtMfNm7APhox+FVocEvXSrC2Qj5gjEZVbq+zoduQHurpXo/4E2Gt+sKrnuL1rZgFW0ga4wLN2dgRPLN4VNtN0mPHYG43e3qm3u04HjVy6b9IcMzD5PaR8zG40i4lyOzcdWBIUD9KJAMALB5it4LhOYKzHRhcMqdwpKBhmEAZkuQI7tQKlDG0zRLKq4Kjjn9Y0GdSZG3fpRd7hrhiArtAGoUnkCYjlM0vvW8rFeYJBjbTTuFH4K6Q6MfpKT7iK1GNcjOxw9WCyixOpC6+O25ofiPCMjdgBge5ZjzMa0NhrqrfBugm2HlwNyubtAajlPMVZ8JjuHXri27Vi8zucqgZiST5XT+6qSx6eWFzT6CHA8Je5cVFt9pjCgKJJ/Ouw9C+ipwWGZbuTPcYMwXWABABI3O+3fR/BejeHwcm2nrCILEk+5cx0H31LfuGdTUZNHI3N/SQO0uh05cjVf6RdiG+kpUxy0MH4n7qMuYzJcnlsfH+DFL+MYjMyju/GoSZWKIrOFXOrLoI0jaNY+G0VX8cDcvfrafWhT95q22sEFSRz18PhSDG28qZxrlcMY+iPaPuGtcuQ9CnY3B/J8WInqnbL5Tt7tjW/Sbh3qc4HsnXyOn3x8asnHOGLetMRrmGnn3j7KUcPu9bhrlt/byBSTzBHZb3/eDVE+ojRQSK8mtnG45itKuRMrJrKwiuODMLiSsd079xq28H4o1tsyiQ3tLOh//AK8fLv0peGugHXVToR4fnT3AeruZWMo4lW8tj5j+NqhkiWxs6DfRbtsMDE6gjQgjYjuIP3UFj7Py3CFSF61GI10AuJuQdwGXX3jur3gd/wCaeZg92bn8RrRtjC9U7FfnMH9+g/Cs6dFmrOYcR4b1Sq2e20mOw4YjnqBtQY2PlT7ppwjqcSWX9Hc7aa7H5y+4/YRSHv8AKtUeCPUPwrdmPAHbkdvOsVU+ivw/dWuE29wrXhuIS1eD3bfWoJlNNZBA37jBqkY6rEukgkW0+iv1f3V6bKclH1f3Ub/OXB/+0A+rWydKcID/ALp7uz+FCvcOoX9Qv0B9T91bDCr9D/J+6i0xiuS6DKrElV7hJgUeMG5gi5aAIU63rYPbOUAgtoQdW+iILADWjKKju2dFuXCG/QuyBYfsx6w/Nj5qeFZTXohw9+pf1lv9Kw/TWvmhVPz+8GDzEEaEGsoKvM5p+RzLi2DLYi7lKaXbmhdVPtnkx186HGEur85R5XE/aq7YrhGCF29F3FAs7ZvUE65iSAVXaaAu9H8Hlz9biiuna6qBB0HaKxqdu+nVvZIR7cldwOHIdQYPazGGDaDvgnuNNkwz/I3CgllYExBgQ0ajzr1rGAtMrdZiCd4yrt46c/xpvhsZYW2yJhsQytqwa0zBjprz7ttqllhKWyXkNGSiUv5FiIzZHyzExpPdO01taweJYgKrknYDUnyAq0Yvili2oz4LKs6B7JQSe6dJgUvudJcPMphLIPin766p/wCKBq9QbimFuW7OHW6CHIuOQ28MygfYtDYO0SdATlBYxyAGp8vGi+McfGJCk21XJoGXNt9HUxE67TTRuDPZwbXpK5lAIBIzK5XQxuCOVCKajvyG0Zwjp9ftYdMMGVbaztbBYmWbVi2sSauti9nwtq7c7b3AbksoEZ2LSFEhSZmd9d4Ark3COFXMTeSzaEu5gcgBuWY8lAkk9wrv1jhwRECABUVUW4wliFAX1aHRRp7R1qeSG2xTHKnbKHxPhN+8ulq4yn+qY9xoQJds23F626EISrMCAY1I00nxG8nbUnoGIwa7sCx73Yk/x7qGbBBlZSsowhl1KkeIOlLDwspOepHD757Ou5/g0dhMCxtqwgyTsRIywTI3A10neDG1LmaWiDoYjnXVOhvRbrcJaIAh1LMW21JWPgBoKvwZ273OfYThz37ot21Z2c6Bd9/s8zXaOh3Q+1w619O83tv3f1F7lH20fwXo7h8GD1NtQzCGYTJHdLEkDwmib9yqZcurgEY0aYi7PnS29iKlxD0pxF6TWVsqkZjmkTQmfNlPhr7tPwqK5itxND4TEQo8HI/GkY6LJirwW1r3UuwFsMpnnSvi3F80KDPlU/DMWImRXM6tjL+BWyrEEhRqQOfPQd5qrPYa2UYgD5jd0NqPgwHxNW++/WgR7O/6xG3uG/wpTxfCzbI9/vGs0ydAqzmPEli68d8/HWhTRvGbcXm5TrQValwZ3yZXsaeVeRU9y3B8xRAQU+4Yess5fnJ2k8xy8tvjSjC2s2YeFTYHFNacQJIMx38j9lJNXsPHbcvPArxdVZf6pg920eY2+NWkiYmql0SX9IYIUt2fI9r7yatNtqxT5NUeBH0ywIu4Y/StHOPLZh8IPurm4O/lXZcZh8yFeTAj4iK449uCR3SKvidonNb2FF8qqwIMyI1nSNdogzpz0OlRPB99GnDg4S03/MuKT5C0w/1GgmxHIAbDWBO3fFa8bpvYzvg9tYe2dyR8T+Ir02LcaEk/D7ZrRWP8f9qmRW8PgPyqu3+IvxN7V8KIH5/fTd8VYuKhe64ZbSrC2UUZs5kEpcBeFJOdtSdNN6UrhWPd/HuqYYR+9fgD/wBNTmlLlfQpCeng6D0MTDGzci9cgXWA9XuMqQT63QkQY5ba71lAdDLDdQ8kfpDsAPmp3AVlT0e4zyNnSb6YwXFUNhx1hYD1d05QEZ5J60AnYchPlUWI6M373DhghiLItL1dssLdx29SykjtXoBzKJ7ogeBeB6PYZVtMLFrM1zMWKKzEnOZJYE8zQ/Sfgdi4657NvRSBCheZ5LFeR2DsGaM33OXRvzoT4tp0ymXLDTurOB9IMLkv9XvHZ89Ync777muy8IxSIurQPyqsY/ophutnq+Y+e42iNA0VacJwy2NgfrN+dfV9nyaXPU7d8179Dyu041Nry32v7MQek3BvfSxasq1x3uEhUBZjlRjoBqYBmqP/AOHuOifkt4+SEkRvmA1X312LB4FBirLgHMrNlOZtJRgefdVmusc0ZmiQPaOsjWdax9tyvvPCunUr2XGoY6ZwTHWcbhuHPh7uGa1Zds2d7bqzP7YUMTGy7RsD51f/AEg8H6vh2UKxgoCFicttHdjrsAEk+Ap70z4el2yqXAWUXQQCzROQDkfE/GtvSHg0vYYLcGZetmJK65bg+aR3ms7bkk2XXJzv0K4a21y/m/SEKoH/ACpZrkc9WCA+BHfXV8a3x/j4VSugHAbNnEl7aZW6thOZm0JUnRiRyFXi8lBoYTYhgvn8aW3sURqXfly010p78kWSY199a4eyM539nvPeBtNR0sdNCjh/QvCgE3sNaN3OzMdTMsSv2RptM1YJCqFUBVAgACAB4AVl22Nfzr0WwV1qlMUguXhQl/EUWcMs7fafzoa7g17vtP50jixk0K8Tio3pDxDGwZBqx4jhyE6gn+8350txHA7J+afrN+dLoY6kitPj5ca+0DWJiew/64+1acL0esZgch+u/wC1UlvgFnK3YOpHz37j/Wo6DtSKkL8tTzBsO4Hzo230dsT7B+u/7VH2uDWh80/Wb86Ghh1oD60zQ+LMrrT9OE249k/Wb860u8JtR7J+s350NDBrRyDpVhIcOBpsar9dtxvRvDspDW5/vN+1SOx0Pwof9F/nf9qrxtLclKm9jnWAwhZpjsg6/lRWNwpLLAJ1rqI6M4eP0f8Anf8Aarb+bOHj9H/nf9qkbd2Okqo5dw3hVwXNBGm52INWK3wVZDECRV3t9HrH0P8AM37VEJwSz9D/ADN+dJJSkPFxRWMOMgphh7tNrnBLP0T9ZvzrP5GtD5p+s351Pu2P3iEvEceRlUblgIH3Vy/EtLsZmWP3mu02uCWesU5TIMjtNvHnVbxHRLC539WfaPz37z/Wq8IaUJKSKvhrebhSnmmLKn/5LQIn/DpHctweXx23GvcdPurquA6N4cYK6gTsm9bYjO/tBbqgzmnYkUvvdG7DEKyEhBlUZ30BJcj2vpMx99aMbqVmd8HPVFTcMuYfKevbEhs2nVBCMsc85BmfdV7HRLDf0Z/xH/aqVei2H+gf8S5+1VpOyTVqii9fhe12sZs+XW3vPq8w7o9qPd4DcRxFvTqDiNtetYfZk/Gui/zXw/0D/iP+1W382MP9A/4j/tVPk5QreyDoW82G/tP+hKyrJwDgllLbBVIBefaY65V7zWULQx//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data:image/jpeg;base64,/9j/4AAQSkZJRgABAQAAAQABAAD/2wCEAAkGBhQSEBUUExQVFRUWFx4XFxgXFxwXFxcXGBwYGBkYGBgXHCYfGBwkHBwYHy8gIycpLCwsHB4xNTAqNSYrLCkBCQoKDgwOGg8PGi0kHyQsLCwsKSwsLCwsLCksLCwsLCwsLCwsKSwpLCwsLCwsLCwsLCwsLCwpLCwsLCwsLCwsLP/AABEIAJsBRAMBIgACEQEDEQH/xAAcAAACAgMBAQAAAAAAAAAAAAAEBQMGAAIHAQj/xABPEAACAQIEAgYFCAUJBgYDAQABAhEAAwQSITEFQQYTIlFhcQcjMoGRFEJSkqGxwdEzctLh8BUWU2JzgpOisiQ0Q2PC8RclRFSDszV04gj/xAAaAQADAQEBAQAAAAAAAAAAAAABAgMEAAUG/8QAMBEAAgIBAwEGBQQCAwAAAAAAAAECEQMSITFBBBMiUWFxgZGx4fAyocHxUmIzQtH/2gAMAwEAAhEDEQA/AL/0gORbPVtdBe5laGeTNt3AHZcjVRsvwBml3DcfPD/lNx7zkAzF11BOYAAEIQNwN48e6JMMb+VGGYltOs6worEExOcwY27Oo86h41wM4aySyWiv0QCQTBMwVC7jnr57V50scrb1Lr5/Doe3ieLTGDfVdOeb39f4H3DHBKZlusjhoYNdOUqwgNk0HZYRoJytQHTBWtqgBdJS8TFy5DdWqsrRqe/QwN9aU8KYX0tQ2RrqyAFTKuqAyVMj2l3UEz4VBxTCwjuStxLYnM9lSskgBQ16IJMctQDEwAVUFBKDlG6Xnvsr6X/YIQjHM5uWyvo/VfX6Fh4AEWxhrpDs1wgSbl3LJzzIJKGMp02+ygsZxfEvbhMHetpGjpctyQPZMC9ZIB39seIaqnj+kC2MCMTaypehShWzh2CsxiDl7aAie0QD4d/PuGdJHUqnWIitclma3aciTqSzozfhXo9lwKGKTk10rny+G/zMnavFNpO3b59+h2DFXsTazNDswByobxGeYUatiLiqTMzAiN9a57/L15sHjGJcM2MQfpCxTRyVDA66jcCDVg43wpzauWrT3cWHUjrBa7CZhInqU05TPjuNqBgsYVwt7D5NWvK2YGQGtq65dBB1YGZ5VkSjmi5R51R+SfK3IpSxunXD+ZZcVxW5axLEOxGULDMxXtB5MA7iN/Cll67czz1tyFJiLjgMDz1M7aipbzh2Dk5Qx7tRCuwkd5JivC8iMpMTMA7AHU/ZUskmpbGnHTTT8wjhzOLRzXbjOCQD1j7NJJPa3FXdOAL8mRyWDuiMWUMT2wpgZngzOpid9qp2CUtIVIGUktE6AE6d2sa10lsr4QH1YmzZYhg0jIikzl30XTL3a1zySS5q/wA+lsjONvZXXkc46SMbF+yi3bxBX1mV47QuXkOWNBARTrMzyprwC6l+7dXNeFvKCFNx2YQyQSwWdd9tjFV3pZbL4tyD2M7Q30VZ2YSBtqal4FxR8GOstqt1rilWBYhQAVMgqwYaAAcjrRzRlOElDmnXTeimKWlpyM49jur4nCX7qKOrIBNw5jlUsIJBBJnUj4VZrONvXLBNrEOrhuzOYle85eehIgg+1I205/xLily/xHrAtsMYECCoAUc3YwYG5aR4VY+qtC0z3bdnrACRCWr2cjkXa27E6ju+41TGpY8cNbdpL13+QkpKU5aUuR9wtsQmOw738QbhclAMrrICN80qFOuneZFWxcUYV1xY/RoFtApKMFAcOLkgyRudQSfAjiWJ4tdZvV4cWgMpBSwguAggyt23ZRhy08K6v0dxNu/hUuO14P2bcJlHaW1aJBBQnMWZtzyrb2px0Kcp8bbL7opjlGcd1+fIK49xRsy9oOwWyWNmcpIa6Xy9k6gZZ7Q3Gh5H8f4+HRkttm9XmlYJzC5bAAItqZjNoKr/ABrHNZx3UIztbAckntMQlpLmhVANC3LwmObjhNu3iLJurcuRmyjI8CMqMDluIX1zRvGleVnUVFylNr2jfG/+XqbISxJwlpvTv6fHb0LU3H7Exns++4o2jl8apvSDic37hQmOstEFJIgW+1lIQ6BtDrE/NO4WcVxL28dbshnIIYsJLElbSPAKqAYLcvCaecCVMWjuLrgKRlysYIImct1S32xpVZpSW8nv6ff1J4liwvUlar5b+3p8gjiPSCbiojZ0KOWKqD2grFe0LakaifHT3trfGbfbVr1gQ7G2/WLsWLLKnkAQsf1fHSkceuXLWMsWVzEOwzCc0iGaJRF7pgS1TcPvW8RZuXFR3KMFAtncEuMzdZbZh7I0UGJ99KscYXJze/8Ar7/7Cyx4pxiorhc+767fiNeL8WBxZKsxT5WGlJjq8qSQckZJn5xG/Z5k7jvSZgtx0e0FQ2gHuD1WZ2M5mRFJEAaAb76aCtcbwr2b+GtkMXusM6hy4gm52QVQAHKgJAk7xNUjpljzduL1Nt8gXdc5VzJ1ysOyw1Hf9lWxYovKsjk68mq/lnZ8uPSlFXSr78eh0P8AlPEue1fsg6kNbbEKJAgSjIoPPXNzHZNVfprxi8ltgL4lic0tcDmMgBt9qJHaJ3ERzmq1wHEqbjDFfKMmUxDMNRqASdhU/SzBP1YYqqrbOgVg5AYIO1DEjVZ15sdiQKvJxeXTW37HnaWo6rCeDcSulbXrLmsbux5nfXWozxG9bVD1t0nxdj3HXXWouA3QDY1G68wPn6++oMHYa7eFsFmGViAzQoygnQtoNBWaV27NcFateSGuE4ncK/pLs9ozmbvtxHa8+6iOFXmN7M9y6YNsBetcKfWoDJBkaE7VEEy2bZjk/Lv6gwfHfTzqbhF89cnZB9baO0/8VNIGp8qjKTX6TmuUy/8ACcBYslgvW3HdiVL4p3yzyARQIHKZqtdMbtxMTa1uICqGA769u4OZ1mKuvCMbbQktZa2dchysoYBjJBfzHujuqlek7iYbF2yBsgA1nUNdbuGunxrPgnPv1GUr+X9/sI4JQbS+JQeIcQvC9iPW3dLjADrH09bECDpXV+hODuXcPZ0Fw5e07WmysMz5WW5cw7ZiQU13JB1iK5FxO6c19wwy3HkjWYNzOAZEd2xO1dY4JibF7DWkxViwkKDnUW1VC2oyoCXTTLOYAGCQdRPqZZVBO639+hCH62Mr1nFLacsLaKsklbFy2cgnQv1Cg6RrIBOtXq/cmAr20iM8hc0ZVIy5gecjbn4QeG8Y6aYbD3GtWbNp8rwWJzW2HgEymfGSN++rx6NONjG4aHuvmtEiZbRFFoKOyQIGcya3Z5KXZ1LUtt9lTp/nU1SlCapqqLZxXGr1Qzmz7RgqQJi2xBIz6drbU8tKkwmMs9TZPqyzZV+aWnWT7U6a6/ZSjpPfOGW2UZm6wgDM1zm6JybWc3eOWh2o7h9lL7MEuNKEhsruxBBghgwUqRXjZUncrfHkuu98+g9Q0Ly/PlyFcOuKbFo9kygJ23k71lYvCyBq7a987ctzWVsw+LHFx4pGPLoc20+pynFcYS3iusTFXA3XNbLC2AUsqDkYf7PDHOWBmTlHeRUnEel1u6rJdx+KYQPatoVLEL2lQWVJVczgyVPZkA6TzXjPHLvW37ZIym467axmPOkpb+Iqvdom8s3Vvg6gONWEvKUxl1VS0ES4EzXUyuy21HYRcgGW4xjMACoknTy70zLtfRsVdNrqAUzXGGbEm2GbREXMnWEp2gDAU6yarnQro/ZxK3DdDHKREMV3mdvdViPQjCfQuf4h/IUO7judLNN0pPghxXSPDpftqp67DFES5nPWMgtu5y2xeAXqwD2JWcsE5WmIuK9IcGLrG0qFIlFFiyBPJXLWwR5rOx75or+Z2EH/AA2Pncf8GqJuiuEB/QmOc3Ln7XlzpZ4YSSv+wrPJDDo706spZZWvZCSGCPbVlQwQQnVkdkwo5aKNASTW3Qa1YxeJxIMMHuZg7KuYkooLdqYJbMY7zQljonhJ/Qgjxd/wuVWbwGHxV5U7KB4y5jtLACCSTEDU9w760dmxR7xRTpfQnJuXIV0oxMXi1owrOYI0aAGiYAEQdhtrtpMOAxJZWDEnXvO2h99D47tLbOVpLxm+aYSQo8RMnwZalwvD7i3RZy5ncMwCsraKpJ1U6mOQms84eRSL3ZacNeVUYZtRMdqSSdB+dF4I2btm2bmLKMEAKhwsR3gqZPnVcs4J+yoGpJJnlH3aA1evR9xDGXcPdAxACWVVURpAVcrEQUKnkNyaz5WlH2L47T9xRieoGEJ6xOsyvlbPFxiM+SYIJnTQjnSbgPSZsH1jwbhcKhJdlMHrWlWg81HLmaL9Ib5sa5iXGVWaTJy2rI1E9+aqxxK5GUZQAwQ78wLiny1LH91VcI5IOEt00Ti5RepEPGsXdxOKa+qEE5TCBiVgBQZCnU5Z8aW3sbczGXIYeLAjmREd9WhcOhs2jkWShklROj3AJMdwrxcFb527f1F/KqQSjFRXCJSk222I8Bxw22zSzaRBdo/01NgOOWxmN+0l5iQVLFgVgHTRDmEhNDpGb6Uht8itf0Vr6i/lWfILX9Hb+oKZUganwCfziwxgfJ0WCvaUAmA+Zuw1rIZUBRI0lpzAwCLnSjDEg/J7R7atGQKCouhzqEZgSgNrLJSCWiTFergLc/o7e/0BVPuLqY76GlN2dqaLbhuN2LiZPkts3MjAsg5s6tmym0csAZQZMBj5Ew4xAbzfJLRDMWth8uW2CkBY6uSoaDAK8zOtVLAIV7UkeAJE938GiWeQJ0HJRsPEmudIKssP8s4cEThbOkbEERmlgR1eXUQAdxrJYQAI3ELYQDqEZgrgOWV9WDAAq1vLCHqysAHstJ7ZhFdvnlp/H2VlvHsBoxHv8P3muSObG+B41ZtrbW5ZS4UDBpS2MxJSJJQlsmViDzmCILZhcD0iNtHRhmDCEOgKiSdBEflypbcxQb2gDynY15hWFtwxUOs6qQDI9/OhpjvfUKm1wb3eKFtDMfO7R1Hw0/GieIcaF23lPWaAAZmBAgQOUnn8asmGwWHuLmW1bIP9Ufl9lSfyZZ/obf1FP3rXKlwhW2+RLwJ+zbG2sfFjrTHH8etXLaW0s27bJElTcM5QBBDuRvroJobBQt5QsKBcERsO1Sm4mpIGnnrP/es+lOTNkJNJV5DzCYqUUkSC0algCRMbHcDuIj4y0vYq3kRNJFxTzA0dZkk+Z3pDgbbNaUAxAJEwdy01rw7FXEvdmMyXFKmAZbMIkHQ600l5E78y3XuIhp7NvX7PGc2/nVc4tif9pUroA9vTvgTvppBj41d8Jx7iJGiZwJkBUiDyy9WRFUjpjevPiHa+mR+wYgDQKVUgKABppoOVdjhTuxJS2FnHbmZGI+c2YeAJJoMcRuhFBLhQPESBtrGvLXwHdT3hlpWbtqGHVXDBAIkWnIMHuIBFQjAW4HYB25T3cop8f6aOyvxWLsJ0iuBlLXr2h1y3HIPuLD76ejpyr4nNdVjYhoti86uDAj1o7WXMoBG0M0CYNA3MFbB/RJ9X99efyfbP/DX6oqijFO6E1yoe3emOCKkdVeO4UnEOSMou5GYs3aJPUkwF1Bgxo0r9NMILbBDcD5IzBmQu5t3JY+vOQ9abbZu0SqQZJOZAvC7XNF0P0RsKVcewyIEyqFneNOQ7vfSuCkcsk11Z17ov0nw11LrReyi6Qnr2c5Qlvcm7oZkxrvuayqL0C/3Z/wC1P+lK8qmlCW/Mp/GB/tN7+1f/AFNQkUfxdP8AaL39q/P+u1B5PL404pefRt7F7zXlP0u7Wra5/dv+IrlPCeP3cNm6ooM0TmCtttvTIdPsV9K1/hrQaOL+wJnTw2B+6hrynT+PL+PGqN/PnF8mt/4dv9mtG6aYs/PX3Wrf7FCjjodg68+7SD/Gk1z7pBdjGXjMHMeXeSPduajPTPF/0i/4Vv8AYrzD4t7lnEvcAYlrctAEFix0AAiYO3jQewVyNcZIwWFMf8W4Z7/VYX8/toFcRF+2w0MNoddwRTLGWpwWGM6Z307ot4KT9vfypZ1RNxSBIEye6kb2GXPxHAxkOCRMcpIn3in3RDitu1ZxIe2jkoIzBtQA4y9g++klu2BHlTforhXa3dyCRP4PWLtbUMUpP0+ps7Pc8iXuLukt8Pjr5GxYRB0gIopBxP218h97Ci8TdJusx3n7gB5UDxVu2v6oI+LVqjwSkPMP+gtfqn/7Ltenaqnf4pdBhbrqAIADEAczse8mo/5Tvf01z67fnVdNmey3F/4/gV4bw7/t/dVTXiF/+lufXP50TbGLJ7PXnyDnwo6QakPmvjTz8Kqtmzmajxg8aT7OI3j2H3qQcIu2lLXLboO9lKyf7wocI602QyPICo2ea0uPAjmTWgNKOzY/fUDH7T91bu+nu+81FephCJxXqXK8NaUTiw9HeJZGyHY7edWnrNN9655aeKLvYi5uLlyD3MfzpOo/Sxstz1h/X/Gg1vsugJAk15w1iQsySW35nWs6zUjxO2h3POpcNmmLpIPw+KJUE6nL/wBTmocC8Xy3/MU/5hWwEKO6Ptlq0yw0zuy+6CKaT6E2t2zq/BuI6mJOg++qR6S76ti2ymexbB8COsny5VCOMMoIVokRz291IeLXCzzqSR92Y/dTRe1EdO4w4Tc7f/xXP/puVvdB/iTyik+JustqVJBgCQYMHQ6jvBIpWMU/02+sfzrsa2Hy8lk1/geVSTH/AGHvjuqrjEP9NvrH86kR7p2Lnyk1SiVosrYgcvw/j+Piq6QXJybc+7w3jyqBflREReIGuitp8BWXeG4lh2rd8xtNtzv7qGwbLT0B/wB2f+1P+lKyiOg2AuLh3BtuPWndCPmp3isprAXS56IMa7u/yrDKGLMPUqSASSoM2x3wTPxrF9D2KDR8vsBe8WUmP1cuvxoJPQrirzPcN2wodi4HbkBiWAPY3g8jQHSH0PYjC4a5fa7ZZbYkqubMdQNJUDnVlJdfoifdp/n2Hd/0O4jKf/Mrftf0YUDeJIO88qjT0QXTAfiqgzplExAOuriuf9FuilzH4g2UKochclhpClV5An5wq73f/wDP1/8A9xZP9xt65Nct/sg92k6CcT6JAqNm4vJjSdIiSRHW6zVP6R+j21hsE17+UbN51CnqkIk5oEL60kxMns7ClPTHoW+AxPyd2VyUV8yrA7U6QddIq39F/Qa2Lw1u+cQtsXEDAdWWInvOYUJpPhhvyOaYjhJVA0gggNpOx8Tofd+FRWiZO+p+7aa6/wAb9BpsYS9dOJD9VbZwotkTlBO+fT+NK5PisN1dxlPIj7QD+NJKq2GjyPTcHVqh19UpGp0LDD8hzhTv+FeLrovPT8KBvXSWAnTqrc/VX91SWmPvrOytDS4rJlzA6j4wSDHfrpTnorxPq0uKt22rO3suNiMwGxkyCdIEab1twsPiMLdDZWNoIw01fNm0kEQ3Z9rQ7zO4M6V4C0QEt2srKoNsoAO1EgSdwTvP31mzxjlj3c1tsXwqUPHH1K3x+zZuY64mGBW0IGszKqouMZ1kuG5DyoXj2Dksw9mzaSB4NcKAD40RgcC1rNn9vnsY79QTmHjSvjF7t+agfBia114bRFvxJMX4nhDHFG0ga4Zj1YLzpOmUSdO7uqPHcOFskGcwMFToQecjcRtH76tPo/dzjrYTrzNyYs3VtT6px7TkQYJ57SNzTzhfAf5Qx64e9b6tOvvsbmQdc5BckXL2q3SCNx3mtGioJkeWznnCcLbe/aW8xS0XUXGG6oSMxGh2HgfKult0O4EzEjiTKDsoWAPjb1q6v6CcFye8Pep/6apPpC9GqYS5aXDdbczqSQRmIIIA9hdBrSqhWmw2x0J4ISI4hcOv8fM+2gfSBwbh+HwijDX2uXMw7MyI1JY6abAe8VYOgvors4jCLdvNdR8zDKIEZTGoYEgmqj6WujyYO+lu2WIKZu0QdNuW2oNdOV8B0qznrn7K2siRUF01NZ2qTHIbjaVgM861IrUiiKbMnjUJFbHatRROJEplghmgHvpYoppwxgHUHb86RjomwdrLptDfjUt3CDM36zf6jU95QD39o6+/SfdR9riluSpXVWYHTftHx1qT5ZswqLpMAxGI7CW49iZ821P2ZftoZ32/WH4VLxLEBrpKiBAoN7oPxo8slKk38Qo3Z50NfMsP1WH2GiLJB50PiRDDXkdvdVEQ6mY0eqPu+8UHbwa5ZJjzovE62T5D7xUmEw2Ygfu++uxcDZORT1XhV64H0X4Vew9pr/EDYvFZuIUmGk6A5QIAAPPfeujcM9BuDuWLTm5dDNbVjERLAExptrQXSz0M4bD4O5et3LpdFkAwQTIHIeNUpMiyv2ug3BeXFmPko/ZpjY6EcIC6cWbzDhfspZ6PPR0MXduLiOtthUzAxGbUD5w21mr1/wCBuGn9Nej+7P3UyaX4g0DcJ4BgbaEWce90TJY3M3agAgdwgAx415S1uiwwV27ZRmZQ4IJ37SIeVZQ1UMoHYcIsIKQ+kW7l4bfI55F5fOuIvPTnVgw/sr5VVPSpiAnDmnUG7aETH/EU78tqV8NhxrxJeqKT6MJbiR2gWGOiqu9y19ED7a7JXIvRZiVfiNwqsRhz84mZuJ37bV1kXqnht44/nUr2r/ml+dDhvpZ4qU4pcAuEZbdsBANWJUn2o03766v0AWOGYXxsofiBXHfSVibf8s4gMiFlFsgm69th6m2dMrKCBvqa7N0I/wDxuE//AF7f+gVbz2M79/sRekK/k4VjG/5D/aI/Gvlvi12b9w+I+xVH4V9MelW7HBsZ/ZR8WUfjXy/jLk3XP9aj/wBTlyHYpCQIjW3b5CfZXnRfBOFPiLtuykZm0JOyjmT4ffoOdeHL1Q01hNfJcsEd2x91Wb0fYW51huHKMMDFzPEM4VsoUHdlzzOwDHvArG5GqMSzcB4KmHs30DdYesEsQIlFIgZSQRJPOguJ3mCW3OhXLP8Ad/cKE6RdMjrbtCBOp8NR9tVDEcTuPuxqFNuzSqSH2NtGShjMoOo2O2snzmqnxZvWRIaBuNudWK43WiM0MyFde8IR+Aqq4ncR3fia2QfhoyZV47GvQzo8mNxqWrnWZWJnq8gbsrOhuGBXQfR3hsTa4jhrdzrfkyviEw+cqV9WLitAXnA15d1Uf0dWs3EbS5bbSW/SWGvj2f6NSJ/Deuh9BeMWrmOwdm2E620+J64JYNrLKuB2mJkeHKtNVBNozeJb9GdlrmPpSxbDF4dAOybZLHtQvbABOQExOm1dKB3rmvpHx/V4+1KIyth2GpWQQ52DDXxGk1KX6WdZY+g99bfDgxMgM5nXXtHadfjXCvSpx0YniFxlmAAvvA1/LzBrp1zjzW+FKyKCSXhViNSAogfOk/xpXA+I3i1xi2pLEknmSTP2zR6Ibq2CudKItHsnyoVzU2HaQRSs5GhNa5q2beo6449JqMGva8ogN1aicO8GaDU0Qmx8qVjJjxLuZT8ay/Zy3rpne43+pqCwbyKuWD6HXsSHu21JUsxHZY95mQIrPKShybMO7KveS3v1gDRqpzSCOWiQZ0jXzoO1Z1A1MnlvW+JcKWmdD3bchPdUuDxSqymA0PO5jTlodp5imJSps2soJ0zR/WAmfITUONHaGonw5UbZJckcv42qHjNsKyADvnxrlLegaaTZDdPqT+rW2BBUgqddefgSd60cepP6tM+jPSY4Ri/V2rmZCkXVzqJgyByMga+JqkW0nQk/4PpvojdzYDDHvsp/pFRdNl/8uxMbi0zDzXtfhUPQLEZuG4QxvZXai+lj/wCwYrvGHunXbRGqxJFE9GmJPyuDoWtNmSXlSGTQ5wAOcRNdRrkvQTja3OI2VFtFY2nkqUOygkAqAYkbGIjnXWSanDg673s510yuZMW/9YKf8oX8KypunaE4oQAfVj72rKsoWHUy92WAVfIfdVA9NuIC8MPagm9bHfHtHYa8q49xX0ncRF64oxdwBLjBQAugDMBHZ7tKS8Z6ZYvFIFxF97qgyA0QDqJ0A7zXPGzoummdO9AhBxWKbNmi0gBgiJdu/wAq7RbeBEGe+vkDg/STEYQscPeuWS8BihjMBMT5SfjR970h8RYQcbiCO7rGH3GuUNuTpu5WPPSxcQ8XxeYkEMgBykxFm0Nwwr6C6K3Y4fhdgBh7XgPYSvkjG8RuX7jXLrs7tqzMxJYgQJJmdABTVOnGNCBPleIyABQvXMFAGwAHIUr9Tkm1sfQnpauf+TYzaciAwe+7b5ct6+aHaXY/1jTbF8axV7DO13FX2QkJke47q8ENBlvm6ESKS2zv50trTSHljlBrV1V/AbWr1ufWs4/VUHkI1J/Crzwl1ucMXqixFq5cDAiD2znExpOVgNO7wqgYq2dBBGYAjx0AkfCrX6PsfluPhn2viF8LigwPeCR5gVnklwVg3YBjhMHwg+etLjTTidvK7L3GlNSRpYdhbkI55hSF820FJb7yfL/vTTEMUtp+sGPumPvpXiVgx3ae6TFXiZcj3D+ivDjexiqMRcw+/rLaXLjiANls9rXb3VfugeBt2OIcOdbbhrrX1e890ML5COobqic1ozrDAHWqR0L6R28HiusuPiFAn9Bkz9rL9PTkJ8hQ/Hekoui2tuxbtm0zk3kEXr2Y73WG7c57ya16lpSM003VH1m93KNSAO86VyH0xOFxlmSZNgjTTTOxMyOelcU/lO7Ptv72Jo+1jmYSzFoEakmNZO+1Slwxocj7HccY4YKGIFss+/z2gKPEyJjkATVLbU0Vim5UIaCYXyaNU2E5+X5VBNE4QbmufAFyRPvWk61vfqM1wDwmvK2ArIonGoonDncUOBUqNBoMKJsNcg10XgHSXEW7VtVuqiRETb2UkwRqwJk799c4CdrSnGUhfIDy1is+WKlRfFKrFGPxrMXBYwzs7CeyzSe0BHdW2BHPxHvOsmp7tnKWDCCJEEaggiRB571sidoAfD7aq5eERLxDbIQgK7jfxFL+K3cxQjuNMUvaUnxqw8dx+/WowW5ST2Jm/QnyP40FYTTUkju5fCjl/RHyNLbWIhfGP41q8epOXQ+o/RZeng+FPcjL9W44/CmvShs2AxUazYuDY80bwr5JXiFwCAzAeBPwrDxK7zdvjVUSOh+ifiYbjGHE3CYdZZgRHVPyCCvootyr4ttYhlMgkHvBo/BYu7ddUFxgWMAkmBzrqSVtjJOcqXLPpvpFg896Y2UDbumsrlXRLhN1bLhrmY9YTOv0UrK5ZVWxaXZMsHpkt/h/6cx4yf8AaL39q/8AqahDRnF7i/Kb0rPrX+cfpHwofrl+gPrGncn0M6ItPGsipDeX6I+JonFX1zEZVYA6EdmR39n86W2G0BgxtM+f7q96w95+P7qlN5fof5jWJiQPmD4k0Nwpo0a8SI7vLv8AKpMNEidRm18pr18WCIKD4msw67ef40r4Ou2MC83AT80AfAeNG4DEFcTYYbi9b+x1pUWGc86Y9HsMbmMwyAb3k+AYMfgATUHyViy99KOHKrtoNSapeIte7Wr90kfM5NUfH3INZkbuhBxZ4GXuVD8QDSy9elY8VM+SkfjXvEr/AKxh5D4ACh62JGCT3JOHYHrcRk3mecbc5FN+K8Fs27WdSWJJjcCArkSMxO4HdzpDaxJt3My7gyDrofcRRWM4/dusGuNnYbEzOs+MczTOMm07KQy4o4nFwtvrfBBgMOLjhWhRBJMnZQT384iswLyGH8TW9rHMeSx4gkffVk6I9FflbPBW2iQGMEmWmAFnw5kbUHtyT1RaSS333/PzcrFxSZMUNct10rhnoxf5QevZTaU7AmbncdPZHfrOh86aYzgC5zbCIFQCFCgA7/E6c6XXQNNnHaJw6kgnkNJ5eVWfEdDzccm3GUnsjaR9Lug8vCmHGuHrbwK2VUhkYs228kHY90UdaF0so74afdrQ7DTxp3gLecR3KftM/jFBcUwuRvOinvQKAUNZOlag17yphT1KkRJ0qAGprN2DXMKGGEsyoJkRz+bHjAJHw50wvcPuMrMilxpOQh4gDcKZG3MVHwzEZWBXXw+kOanx8as1vhS3FF2wzIeRGkRupHLxAis7lvuaEttiiYkl3zHcnXlrvUy3IeR31ervDLeKPV4hQl87XU+eV2J5MYnMpg6Ag7mqdx3hFzC3clyCDqrCcrDvE/AjlT2nsI1R518CoOIntnyH50ObxitWeQTXJUc3Yzt62z5GldhOyOzmk79rw7iKZ4XW2ff91KLWIZfZJHlp91OuoG0qsOxuGCOVVcwBIntco+i1aYnDAWVeIYuQRroABBIJJ1/Ch0xjjZiOehI19xry7imaMxLR36/fRUWq3GeSD1eHnj03IhRPDni6pG86fA1Bn8B8KzP4D4U73VEYy0tM7P0C6SsmEyzekOZ1AAJCns84156zPhXlVXoHcPyd/wC1P+hK9oJNKhpyU5OTW7FHF/k9m/dDYdrlzOxJa8VSSS0BEtq0QR8/30GONoNsFhY8flDfacRND8Y4hcF+6A7j1r/OP0jQZxd0/Pf6376YQa2MVYuNlOFCltAUvXAoPeVudYSPCR50GbKzGUbkfO5GJ9oD7K0wuJdtGZiJiCTrPI+FH27LupYXCqiARLEaloCgHTRT9lLKSjuxkr4AupH0B8T+dejDj6I+J/OjEwU/+oj+6/51IOFk/wDqfsb8WqbzQXX6h7uXkLupAPsr8Aa9C9rkNRtAH7qYcR4a1i2GN4sXMLBKwF9qddd1j3+FC4fFvMZ3g6EZjBG+omDRUlJWjqadHj4T1igEEsgfTWJ1jszrH491Wz0d4DNjOsK5RZtMfNm7APhox+FVocEvXSrC2Qj5gjEZVbq+zoduQHurpXo/4E2Gt+sKrnuL1rZgFW0ga4wLN2dgRPLN4VNtN0mPHYG43e3qm3u04HjVy6b9IcMzD5PaR8zG40i4lyOzcdWBIUD9KJAMALB5it4LhOYKzHRhcMqdwpKBhmEAZkuQI7tQKlDG0zRLKq4Kjjn9Y0GdSZG3fpRd7hrhiArtAGoUnkCYjlM0vvW8rFeYJBjbTTuFH4K6Q6MfpKT7iK1GNcjOxw9WCyixOpC6+O25ofiPCMjdgBge5ZjzMa0NhrqrfBugm2HlwNyubtAajlPMVZ8JjuHXri27Vi8zucqgZiST5XT+6qSx6eWFzT6CHA8Je5cVFt9pjCgKJJ/Ouw9C+ipwWGZbuTPcYMwXWABABI3O+3fR/BejeHwcm2nrCILEk+5cx0H31LfuGdTUZNHI3N/SQO0uh05cjVf6RdiG+kpUxy0MH4n7qMuYzJcnlsfH+DFL+MYjMyju/GoSZWKIrOFXOrLoI0jaNY+G0VX8cDcvfrafWhT95q22sEFSRz18PhSDG28qZxrlcMY+iPaPuGtcuQ9CnY3B/J8WInqnbL5Tt7tjW/Sbh3qc4HsnXyOn3x8asnHOGLetMRrmGnn3j7KUcPu9bhrlt/byBSTzBHZb3/eDVE+ojRQSK8mtnG45itKuRMrJrKwiuODMLiSsd079xq28H4o1tsyiQ3tLOh//AK8fLv0peGugHXVToR4fnT3AeruZWMo4lW8tj5j+NqhkiWxs6DfRbtsMDE6gjQgjYjuIP3UFj7Py3CFSF61GI10AuJuQdwGXX3jur3gd/wCaeZg92bn8RrRtjC9U7FfnMH9+g/Cs6dFmrOYcR4b1Sq2e20mOw4YjnqBtQY2PlT7ppwjqcSWX9Hc7aa7H5y+4/YRSHv8AKtUeCPUPwrdmPAHbkdvOsVU+ivw/dWuE29wrXhuIS1eD3bfWoJlNNZBA37jBqkY6rEukgkW0+iv1f3V6bKclH1f3Ub/OXB/+0A+rWydKcID/ALp7uz+FCvcOoX9Qv0B9T91bDCr9D/J+6i0xiuS6DKrElV7hJgUeMG5gi5aAIU63rYPbOUAgtoQdW+iILADWjKKju2dFuXCG/QuyBYfsx6w/Nj5qeFZTXohw9+pf1lv9Kw/TWvmhVPz+8GDzEEaEGsoKvM5p+RzLi2DLYi7lKaXbmhdVPtnkx186HGEur85R5XE/aq7YrhGCF29F3FAs7ZvUE65iSAVXaaAu9H8Hlz9biiuna6qBB0HaKxqdu+nVvZIR7cldwOHIdQYPazGGDaDvgnuNNkwz/I3CgllYExBgQ0ajzr1rGAtMrdZiCd4yrt46c/xpvhsZYW2yJhsQytqwa0zBjprz7ttqllhKWyXkNGSiUv5FiIzZHyzExpPdO01taweJYgKrknYDUnyAq0Yvili2oz4LKs6B7JQSe6dJgUvudJcPMphLIPin766p/wCKBq9QbimFuW7OHW6CHIuOQ28MygfYtDYO0SdATlBYxyAGp8vGi+McfGJCk21XJoGXNt9HUxE67TTRuDPZwbXpK5lAIBIzK5XQxuCOVCKajvyG0Zwjp9ftYdMMGVbaztbBYmWbVi2sSauti9nwtq7c7b3AbksoEZ2LSFEhSZmd9d4Ark3COFXMTeSzaEu5gcgBuWY8lAkk9wrv1jhwRECABUVUW4wliFAX1aHRRp7R1qeSG2xTHKnbKHxPhN+8ulq4yn+qY9xoQJds23F626EISrMCAY1I00nxG8nbUnoGIwa7sCx73Yk/x7qGbBBlZSsowhl1KkeIOlLDwspOepHD757Ou5/g0dhMCxtqwgyTsRIywTI3A10neDG1LmaWiDoYjnXVOhvRbrcJaIAh1LMW21JWPgBoKvwZ273OfYThz37ot21Z2c6Bd9/s8zXaOh3Q+1w619O83tv3f1F7lH20fwXo7h8GD1NtQzCGYTJHdLEkDwmib9yqZcurgEY0aYi7PnS29iKlxD0pxF6TWVsqkZjmkTQmfNlPhr7tPwqK5itxND4TEQo8HI/GkY6LJirwW1r3UuwFsMpnnSvi3F80KDPlU/DMWImRXM6tjL+BWyrEEhRqQOfPQd5qrPYa2UYgD5jd0NqPgwHxNW++/WgR7O/6xG3uG/wpTxfCzbI9/vGs0ydAqzmPEli68d8/HWhTRvGbcXm5TrQValwZ3yZXsaeVeRU9y3B8xRAQU+4Yess5fnJ2k8xy8tvjSjC2s2YeFTYHFNacQJIMx38j9lJNXsPHbcvPArxdVZf6pg920eY2+NWkiYmql0SX9IYIUt2fI9r7yatNtqxT5NUeBH0ywIu4Y/StHOPLZh8IPurm4O/lXZcZh8yFeTAj4iK449uCR3SKvidonNb2FF8qqwIMyI1nSNdogzpz0OlRPB99GnDg4S03/MuKT5C0w/1GgmxHIAbDWBO3fFa8bpvYzvg9tYe2dyR8T+Ir02LcaEk/D7ZrRWP8f9qmRW8PgPyqu3+IvxN7V8KIH5/fTd8VYuKhe64ZbSrC2UUZs5kEpcBeFJOdtSdNN6UrhWPd/HuqYYR+9fgD/wBNTmlLlfQpCeng6D0MTDGzci9cgXWA9XuMqQT63QkQY5ba71lAdDLDdQ8kfpDsAPmp3AVlT0e4zyNnSb6YwXFUNhx1hYD1d05QEZ5J60AnYchPlUWI6M373DhghiLItL1dssLdx29SykjtXoBzKJ7ogeBeB6PYZVtMLFrM1zMWKKzEnOZJYE8zQ/Sfgdi4657NvRSBCheZ5LFeR2DsGaM33OXRvzoT4tp0ymXLDTurOB9IMLkv9XvHZ89Ync777muy8IxSIurQPyqsY/ophutnq+Y+e42iNA0VacJwy2NgfrN+dfV9nyaXPU7d8179Dyu041Nry32v7MQek3BvfSxasq1x3uEhUBZjlRjoBqYBmqP/AOHuOifkt4+SEkRvmA1X312LB4FBirLgHMrNlOZtJRgefdVmusc0ZmiQPaOsjWdax9tyvvPCunUr2XGoY6ZwTHWcbhuHPh7uGa1Zds2d7bqzP7YUMTGy7RsD51f/AEg8H6vh2UKxgoCFicttHdjrsAEk+Ap70z4el2yqXAWUXQQCzROQDkfE/GtvSHg0vYYLcGZetmJK65bg+aR3ms7bkk2XXJzv0K4a21y/m/SEKoH/ACpZrkc9WCA+BHfXV8a3x/j4VSugHAbNnEl7aZW6thOZm0JUnRiRyFXi8lBoYTYhgvn8aW3sURqXfly010p78kWSY199a4eyM539nvPeBtNR0sdNCjh/QvCgE3sNaN3OzMdTMsSv2RptM1YJCqFUBVAgACAB4AVl22Nfzr0WwV1qlMUguXhQl/EUWcMs7fafzoa7g17vtP50jixk0K8Tio3pDxDGwZBqx4jhyE6gn+8350txHA7J+afrN+dLoY6kitPj5ca+0DWJiew/64+1acL0esZgch+u/wC1UlvgFnK3YOpHz37j/Wo6DtSKkL8tTzBsO4Hzo230dsT7B+u/7VH2uDWh80/Wb86Ghh1oD60zQ+LMrrT9OE249k/Wb860u8JtR7J+s350NDBrRyDpVhIcOBpsar9dtxvRvDspDW5/vN+1SOx0Pwof9F/nf9qrxtLclKm9jnWAwhZpjsg6/lRWNwpLLAJ1rqI6M4eP0f8Anf8Aarb+bOHj9H/nf9qkbd2Okqo5dw3hVwXNBGm52INWK3wVZDECRV3t9HrH0P8AM37VEJwSz9D/ADN+dJJSkPFxRWMOMgphh7tNrnBLP0T9ZvzrP5GtD5p+s351Pu2P3iEvEceRlUblgIH3Vy/EtLsZmWP3mu02uCWesU5TIMjtNvHnVbxHRLC539WfaPz37z/Wq8IaUJKSKvhrebhSnmmLKn/5LQIn/DpHctweXx23GvcdPurquA6N4cYK6gTsm9bYjO/tBbqgzmnYkUvvdG7DEKyEhBlUZ30BJcj2vpMx99aMbqVmd8HPVFTcMuYfKevbEhs2nVBCMsc85BmfdV7HRLDf0Z/xH/aqVei2H+gf8S5+1VpOyTVqii9fhe12sZs+XW3vPq8w7o9qPd4DcRxFvTqDiNtetYfZk/Gui/zXw/0D/iP+1W382MP9A/4j/tVPk5QreyDoW82G/tP+hKyrJwDgllLbBVIBefaY65V7zWULQx//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data:image/jpeg;base64,/9j/4AAQSkZJRgABAQAAAQABAAD/2wCEAAkGBhQSEBUUExQVFRUWFx4XFxgXFxwXFxcXGBwYGBkYGBgXHCYfGBwkHBwYHy8gIycpLCwsHB4xNTAqNSYrLCkBCQoKDgwOGg8PGi0kHyQsLCwsKSwsLCwsLCksLCwsLCwsLCwsKSwpLCwsLCwsLCwsLCwsLCwpLCwsLCwsLCwsLP/AABEIAJsBRAMBIgACEQEDEQH/xAAcAAACAgMBAQAAAAAAAAAAAAAEBQMGAAIHAQj/xABPEAACAQIEAgYFCAUJBgYDAQABAhEAAwQSITEFQQYTIlFhcQcjMoGRFEJSkqGxwdEzctLh8BUWU2JzgpOisiQ0Q2PC8RclRFSDszV04gj/xAAaAQADAQEBAQAAAAAAAAAAAAABAgMEAAUG/8QAMBEAAgIBAwEGBQQCAwAAAAAAAAECEQMSITFBBBMiUWFxgZGx4fAyocHxUmIzQtH/2gAMAwEAAhEDEQA/AL/0gORbPVtdBe5laGeTNt3AHZcjVRsvwBml3DcfPD/lNx7zkAzF11BOYAAEIQNwN48e6JMMb+VGGYltOs6worEExOcwY27Oo86h41wM4aySyWiv0QCQTBMwVC7jnr57V50scrb1Lr5/Doe3ieLTGDfVdOeb39f4H3DHBKZlusjhoYNdOUqwgNk0HZYRoJytQHTBWtqgBdJS8TFy5DdWqsrRqe/QwN9aU8KYX0tQ2RrqyAFTKuqAyVMj2l3UEz4VBxTCwjuStxLYnM9lSskgBQ16IJMctQDEwAVUFBKDlG6Xnvsr6X/YIQjHM5uWyvo/VfX6Fh4AEWxhrpDs1wgSbl3LJzzIJKGMp02+ygsZxfEvbhMHetpGjpctyQPZMC9ZIB39seIaqnj+kC2MCMTaypehShWzh2CsxiDl7aAie0QD4d/PuGdJHUqnWIitclma3aciTqSzozfhXo9lwKGKTk10rny+G/zMnavFNpO3b59+h2DFXsTazNDswByobxGeYUatiLiqTMzAiN9a57/L15sHjGJcM2MQfpCxTRyVDA66jcCDVg43wpzauWrT3cWHUjrBa7CZhInqU05TPjuNqBgsYVwt7D5NWvK2YGQGtq65dBB1YGZ5VkSjmi5R51R+SfK3IpSxunXD+ZZcVxW5axLEOxGULDMxXtB5MA7iN/Cll67czz1tyFJiLjgMDz1M7aipbzh2Dk5Qx7tRCuwkd5JivC8iMpMTMA7AHU/ZUskmpbGnHTTT8wjhzOLRzXbjOCQD1j7NJJPa3FXdOAL8mRyWDuiMWUMT2wpgZngzOpid9qp2CUtIVIGUktE6AE6d2sa10lsr4QH1YmzZYhg0jIikzl30XTL3a1zySS5q/wA+lsjONvZXXkc46SMbF+yi3bxBX1mV47QuXkOWNBARTrMzyprwC6l+7dXNeFvKCFNx2YQyQSwWdd9tjFV3pZbL4tyD2M7Q30VZ2YSBtqal4FxR8GOstqt1rilWBYhQAVMgqwYaAAcjrRzRlOElDmnXTeimKWlpyM49jur4nCX7qKOrIBNw5jlUsIJBBJnUj4VZrONvXLBNrEOrhuzOYle85eehIgg+1I205/xLily/xHrAtsMYECCoAUc3YwYG5aR4VY+qtC0z3bdnrACRCWr2cjkXa27E6ju+41TGpY8cNbdpL13+QkpKU5aUuR9wtsQmOw738QbhclAMrrICN80qFOuneZFWxcUYV1xY/RoFtApKMFAcOLkgyRudQSfAjiWJ4tdZvV4cWgMpBSwguAggyt23ZRhy08K6v0dxNu/hUuO14P2bcJlHaW1aJBBQnMWZtzyrb2px0Kcp8bbL7opjlGcd1+fIK49xRsy9oOwWyWNmcpIa6Xy9k6gZZ7Q3Gh5H8f4+HRkttm9XmlYJzC5bAAItqZjNoKr/ABrHNZx3UIztbAckntMQlpLmhVANC3LwmObjhNu3iLJurcuRmyjI8CMqMDluIX1zRvGleVnUVFylNr2jfG/+XqbISxJwlpvTv6fHb0LU3H7Exns++4o2jl8apvSDic37hQmOstEFJIgW+1lIQ6BtDrE/NO4WcVxL28dbshnIIYsJLElbSPAKqAYLcvCaecCVMWjuLrgKRlysYIImct1S32xpVZpSW8nv6ff1J4liwvUlar5b+3p8gjiPSCbiojZ0KOWKqD2grFe0LakaifHT3trfGbfbVr1gQ7G2/WLsWLLKnkAQsf1fHSkceuXLWMsWVzEOwzCc0iGaJRF7pgS1TcPvW8RZuXFR3KMFAtncEuMzdZbZh7I0UGJ99KscYXJze/8Ar7/7Cyx4pxiorhc+767fiNeL8WBxZKsxT5WGlJjq8qSQckZJn5xG/Z5k7jvSZgtx0e0FQ2gHuD1WZ2M5mRFJEAaAb76aCtcbwr2b+GtkMXusM6hy4gm52QVQAHKgJAk7xNUjpljzduL1Nt8gXdc5VzJ1ysOyw1Hf9lWxYovKsjk68mq/lnZ8uPSlFXSr78eh0P8AlPEue1fsg6kNbbEKJAgSjIoPPXNzHZNVfprxi8ltgL4lic0tcDmMgBt9qJHaJ3ERzmq1wHEqbjDFfKMmUxDMNRqASdhU/SzBP1YYqqrbOgVg5AYIO1DEjVZ15sdiQKvJxeXTW37HnaWo6rCeDcSulbXrLmsbux5nfXWozxG9bVD1t0nxdj3HXXWouA3QDY1G68wPn6++oMHYa7eFsFmGViAzQoygnQtoNBWaV27NcFateSGuE4ncK/pLs9ozmbvtxHa8+6iOFXmN7M9y6YNsBetcKfWoDJBkaE7VEEy2bZjk/Lv6gwfHfTzqbhF89cnZB9baO0/8VNIGp8qjKTX6TmuUy/8ACcBYslgvW3HdiVL4p3yzyARQIHKZqtdMbtxMTa1uICqGA769u4OZ1mKuvCMbbQktZa2dchysoYBjJBfzHujuqlek7iYbF2yBsgA1nUNdbuGunxrPgnPv1GUr+X9/sI4JQbS+JQeIcQvC9iPW3dLjADrH09bECDpXV+hODuXcPZ0Fw5e07WmysMz5WW5cw7ZiQU13JB1iK5FxO6c19wwy3HkjWYNzOAZEd2xO1dY4JibF7DWkxViwkKDnUW1VC2oyoCXTTLOYAGCQdRPqZZVBO639+hCH62Mr1nFLacsLaKsklbFy2cgnQv1Cg6RrIBOtXq/cmAr20iM8hc0ZVIy5gecjbn4QeG8Y6aYbD3GtWbNp8rwWJzW2HgEymfGSN++rx6NONjG4aHuvmtEiZbRFFoKOyQIGcya3Z5KXZ1LUtt9lTp/nU1SlCapqqLZxXGr1Qzmz7RgqQJi2xBIz6drbU8tKkwmMs9TZPqyzZV+aWnWT7U6a6/ZSjpPfOGW2UZm6wgDM1zm6JybWc3eOWh2o7h9lL7MEuNKEhsruxBBghgwUqRXjZUncrfHkuu98+g9Q0Ly/PlyFcOuKbFo9kygJ23k71lYvCyBq7a987ctzWVsw+LHFx4pGPLoc20+pynFcYS3iusTFXA3XNbLC2AUsqDkYf7PDHOWBmTlHeRUnEel1u6rJdx+KYQPatoVLEL2lQWVJVczgyVPZkA6TzXjPHLvW37ZIym467axmPOkpb+Iqvdom8s3Vvg6gONWEvKUxl1VS0ES4EzXUyuy21HYRcgGW4xjMACoknTy70zLtfRsVdNrqAUzXGGbEm2GbREXMnWEp2gDAU6yarnQro/ZxK3DdDHKREMV3mdvdViPQjCfQuf4h/IUO7judLNN0pPghxXSPDpftqp67DFES5nPWMgtu5y2xeAXqwD2JWcsE5WmIuK9IcGLrG0qFIlFFiyBPJXLWwR5rOx75or+Z2EH/AA2Pncf8GqJuiuEB/QmOc3Ln7XlzpZ4YSSv+wrPJDDo706spZZWvZCSGCPbVlQwQQnVkdkwo5aKNASTW3Qa1YxeJxIMMHuZg7KuYkooLdqYJbMY7zQljonhJ/Qgjxd/wuVWbwGHxV5U7KB4y5jtLACCSTEDU9w760dmxR7xRTpfQnJuXIV0oxMXi1owrOYI0aAGiYAEQdhtrtpMOAxJZWDEnXvO2h99D47tLbOVpLxm+aYSQo8RMnwZalwvD7i3RZy5ncMwCsraKpJ1U6mOQms84eRSL3ZacNeVUYZtRMdqSSdB+dF4I2btm2bmLKMEAKhwsR3gqZPnVcs4J+yoGpJJnlH3aA1evR9xDGXcPdAxACWVVURpAVcrEQUKnkNyaz5WlH2L47T9xRieoGEJ6xOsyvlbPFxiM+SYIJnTQjnSbgPSZsH1jwbhcKhJdlMHrWlWg81HLmaL9Ib5sa5iXGVWaTJy2rI1E9+aqxxK5GUZQAwQ78wLiny1LH91VcI5IOEt00Ti5RepEPGsXdxOKa+qEE5TCBiVgBQZCnU5Z8aW3sbczGXIYeLAjmREd9WhcOhs2jkWShklROj3AJMdwrxcFb527f1F/KqQSjFRXCJSk222I8Bxw22zSzaRBdo/01NgOOWxmN+0l5iQVLFgVgHTRDmEhNDpGb6Uht8itf0Vr6i/lWfILX9Hb+oKZUganwCfziwxgfJ0WCvaUAmA+Zuw1rIZUBRI0lpzAwCLnSjDEg/J7R7atGQKCouhzqEZgSgNrLJSCWiTFergLc/o7e/0BVPuLqY76GlN2dqaLbhuN2LiZPkts3MjAsg5s6tmym0csAZQZMBj5Ew4xAbzfJLRDMWth8uW2CkBY6uSoaDAK8zOtVLAIV7UkeAJE938GiWeQJ0HJRsPEmudIKssP8s4cEThbOkbEERmlgR1eXUQAdxrJYQAI3ELYQDqEZgrgOWV9WDAAq1vLCHqysAHstJ7ZhFdvnlp/H2VlvHsBoxHv8P3muSObG+B41ZtrbW5ZS4UDBpS2MxJSJJQlsmViDzmCILZhcD0iNtHRhmDCEOgKiSdBEflypbcxQb2gDynY15hWFtwxUOs6qQDI9/OhpjvfUKm1wb3eKFtDMfO7R1Hw0/GieIcaF23lPWaAAZmBAgQOUnn8asmGwWHuLmW1bIP9Ufl9lSfyZZ/obf1FP3rXKlwhW2+RLwJ+zbG2sfFjrTHH8etXLaW0s27bJElTcM5QBBDuRvroJobBQt5QsKBcERsO1Sm4mpIGnnrP/es+lOTNkJNJV5DzCYqUUkSC0algCRMbHcDuIj4y0vYq3kRNJFxTzA0dZkk+Z3pDgbbNaUAxAJEwdy01rw7FXEvdmMyXFKmAZbMIkHQ600l5E78y3XuIhp7NvX7PGc2/nVc4tif9pUroA9vTvgTvppBj41d8Jx7iJGiZwJkBUiDyy9WRFUjpjevPiHa+mR+wYgDQKVUgKABppoOVdjhTuxJS2FnHbmZGI+c2YeAJJoMcRuhFBLhQPESBtrGvLXwHdT3hlpWbtqGHVXDBAIkWnIMHuIBFQjAW4HYB25T3cop8f6aOyvxWLsJ0iuBlLXr2h1y3HIPuLD76ejpyr4nNdVjYhoti86uDAj1o7WXMoBG0M0CYNA3MFbB/RJ9X99efyfbP/DX6oqijFO6E1yoe3emOCKkdVeO4UnEOSMou5GYs3aJPUkwF1Bgxo0r9NMILbBDcD5IzBmQu5t3JY+vOQ9abbZu0SqQZJOZAvC7XNF0P0RsKVcewyIEyqFneNOQ7vfSuCkcsk11Z17ov0nw11LrReyi6Qnr2c5Qlvcm7oZkxrvuayqL0C/3Z/wC1P+lK8qmlCW/Mp/GB/tN7+1f/AFNQkUfxdP8AaL39q/P+u1B5PL404pefRt7F7zXlP0u7Wra5/dv+IrlPCeP3cNm6ooM0TmCtttvTIdPsV9K1/hrQaOL+wJnTw2B+6hrynT+PL+PGqN/PnF8mt/4dv9mtG6aYs/PX3Wrf7FCjjodg68+7SD/Gk1z7pBdjGXjMHMeXeSPduajPTPF/0i/4Vv8AYrzD4t7lnEvcAYlrctAEFix0AAiYO3jQewVyNcZIwWFMf8W4Z7/VYX8/toFcRF+2w0MNoddwRTLGWpwWGM6Z307ot4KT9vfypZ1RNxSBIEye6kb2GXPxHAxkOCRMcpIn3in3RDitu1ZxIe2jkoIzBtQA4y9g++klu2BHlTforhXa3dyCRP4PWLtbUMUpP0+ps7Pc8iXuLukt8Pjr5GxYRB0gIopBxP218h97Ci8TdJusx3n7gB5UDxVu2v6oI+LVqjwSkPMP+gtfqn/7Ltenaqnf4pdBhbrqAIADEAczse8mo/5Tvf01z67fnVdNmey3F/4/gV4bw7/t/dVTXiF/+lufXP50TbGLJ7PXnyDnwo6QakPmvjTz8Kqtmzmajxg8aT7OI3j2H3qQcIu2lLXLboO9lKyf7wocI602QyPICo2ea0uPAjmTWgNKOzY/fUDH7T91bu+nu+81FephCJxXqXK8NaUTiw9HeJZGyHY7edWnrNN9655aeKLvYi5uLlyD3MfzpOo/Sxstz1h/X/Gg1vsugJAk15w1iQsySW35nWs6zUjxO2h3POpcNmmLpIPw+KJUE6nL/wBTmocC8Xy3/MU/5hWwEKO6Ptlq0yw0zuy+6CKaT6E2t2zq/BuI6mJOg++qR6S76ti2ymexbB8COsny5VCOMMoIVokRz291IeLXCzzqSR92Y/dTRe1EdO4w4Tc7f/xXP/puVvdB/iTyik+JustqVJBgCQYMHQ6jvBIpWMU/02+sfzrsa2Hy8lk1/geVSTH/AGHvjuqrjEP9NvrH86kR7p2Lnyk1SiVosrYgcvw/j+Piq6QXJybc+7w3jyqBflREReIGuitp8BWXeG4lh2rd8xtNtzv7qGwbLT0B/wB2f+1P+lKyiOg2AuLh3BtuPWndCPmp3isprAXS56IMa7u/yrDKGLMPUqSASSoM2x3wTPxrF9D2KDR8vsBe8WUmP1cuvxoJPQrirzPcN2wodi4HbkBiWAPY3g8jQHSH0PYjC4a5fa7ZZbYkqubMdQNJUDnVlJdfoifdp/n2Hd/0O4jKf/Mrftf0YUDeJIO88qjT0QXTAfiqgzplExAOuriuf9FuilzH4g2UKochclhpClV5An5wq73f/wDP1/8A9xZP9xt65Nct/sg92k6CcT6JAqNm4vJjSdIiSRHW6zVP6R+j21hsE17+UbN51CnqkIk5oEL60kxMns7ClPTHoW+AxPyd2VyUV8yrA7U6QddIq39F/Qa2Lw1u+cQtsXEDAdWWInvOYUJpPhhvyOaYjhJVA0gggNpOx8Tofd+FRWiZO+p+7aa6/wAb9BpsYS9dOJD9VbZwotkTlBO+fT+NK5PisN1dxlPIj7QD+NJKq2GjyPTcHVqh19UpGp0LDD8hzhTv+FeLrovPT8KBvXSWAnTqrc/VX91SWmPvrOytDS4rJlzA6j4wSDHfrpTnorxPq0uKt22rO3suNiMwGxkyCdIEab1twsPiMLdDZWNoIw01fNm0kEQ3Z9rQ7zO4M6V4C0QEt2srKoNsoAO1EgSdwTvP31mzxjlj3c1tsXwqUPHH1K3x+zZuY64mGBW0IGszKqouMZ1kuG5DyoXj2Dksw9mzaSB4NcKAD40RgcC1rNn9vnsY79QTmHjSvjF7t+agfBia114bRFvxJMX4nhDHFG0ga4Zj1YLzpOmUSdO7uqPHcOFskGcwMFToQecjcRtH76tPo/dzjrYTrzNyYs3VtT6px7TkQYJ57SNzTzhfAf5Qx64e9b6tOvvsbmQdc5BckXL2q3SCNx3mtGioJkeWznnCcLbe/aW8xS0XUXGG6oSMxGh2HgfKult0O4EzEjiTKDsoWAPjb1q6v6CcFye8Pep/6apPpC9GqYS5aXDdbczqSQRmIIIA9hdBrSqhWmw2x0J4ISI4hcOv8fM+2gfSBwbh+HwijDX2uXMw7MyI1JY6abAe8VYOgvors4jCLdvNdR8zDKIEZTGoYEgmqj6WujyYO+lu2WIKZu0QdNuW2oNdOV8B0qznrn7K2siRUF01NZ2qTHIbjaVgM861IrUiiKbMnjUJFbHatRROJEplghmgHvpYoppwxgHUHb86RjomwdrLptDfjUt3CDM36zf6jU95QD39o6+/SfdR9riluSpXVWYHTftHx1qT5ZswqLpMAxGI7CW49iZ821P2ZftoZ32/WH4VLxLEBrpKiBAoN7oPxo8slKk38Qo3Z50NfMsP1WH2GiLJB50PiRDDXkdvdVEQ6mY0eqPu+8UHbwa5ZJjzovE62T5D7xUmEw2Ygfu++uxcDZORT1XhV64H0X4Vew9pr/EDYvFZuIUmGk6A5QIAAPPfeujcM9BuDuWLTm5dDNbVjERLAExptrQXSz0M4bD4O5et3LpdFkAwQTIHIeNUpMiyv2ug3BeXFmPko/ZpjY6EcIC6cWbzDhfspZ6PPR0MXduLiOtthUzAxGbUD5w21mr1/wCBuGn9Nej+7P3UyaX4g0DcJ4BgbaEWce90TJY3M3agAgdwgAx415S1uiwwV27ZRmZQ4IJ37SIeVZQ1UMoHYcIsIKQ+kW7l4bfI55F5fOuIvPTnVgw/sr5VVPSpiAnDmnUG7aETH/EU78tqV8NhxrxJeqKT6MJbiR2gWGOiqu9y19ED7a7JXIvRZiVfiNwqsRhz84mZuJ37bV1kXqnht44/nUr2r/ml+dDhvpZ4qU4pcAuEZbdsBANWJUn2o03766v0AWOGYXxsofiBXHfSVibf8s4gMiFlFsgm69th6m2dMrKCBvqa7N0I/wDxuE//AF7f+gVbz2M79/sRekK/k4VjG/5D/aI/Gvlvi12b9w+I+xVH4V9MelW7HBsZ/ZR8WUfjXy/jLk3XP9aj/wBTlyHYpCQIjW3b5CfZXnRfBOFPiLtuykZm0JOyjmT4ffoOdeHL1Q01hNfJcsEd2x91Wb0fYW51huHKMMDFzPEM4VsoUHdlzzOwDHvArG5GqMSzcB4KmHs30DdYesEsQIlFIgZSQRJPOguJ3mCW3OhXLP8Ad/cKE6RdMjrbtCBOp8NR9tVDEcTuPuxqFNuzSqSH2NtGShjMoOo2O2snzmqnxZvWRIaBuNudWK43WiM0MyFde8IR+Aqq4ncR3fia2QfhoyZV47GvQzo8mNxqWrnWZWJnq8gbsrOhuGBXQfR3hsTa4jhrdzrfkyviEw+cqV9WLitAXnA15d1Uf0dWs3EbS5bbSW/SWGvj2f6NSJ/Deuh9BeMWrmOwdm2E620+J64JYNrLKuB2mJkeHKtNVBNozeJb9GdlrmPpSxbDF4dAOybZLHtQvbABOQExOm1dKB3rmvpHx/V4+1KIyth2GpWQQ52DDXxGk1KX6WdZY+g99bfDgxMgM5nXXtHadfjXCvSpx0YniFxlmAAvvA1/LzBrp1zjzW+FKyKCSXhViNSAogfOk/xpXA+I3i1xi2pLEknmSTP2zR6Ibq2CudKItHsnyoVzU2HaQRSs5GhNa5q2beo6449JqMGva8ogN1aicO8GaDU0Qmx8qVjJjxLuZT8ay/Zy3rpne43+pqCwbyKuWD6HXsSHu21JUsxHZY95mQIrPKShybMO7KveS3v1gDRqpzSCOWiQZ0jXzoO1Z1A1MnlvW+JcKWmdD3bchPdUuDxSqymA0PO5jTlodp5imJSps2soJ0zR/WAmfITUONHaGonw5UbZJckcv42qHjNsKyADvnxrlLegaaTZDdPqT+rW2BBUgqddefgSd60cepP6tM+jPSY4Ri/V2rmZCkXVzqJgyByMga+JqkW0nQk/4PpvojdzYDDHvsp/pFRdNl/8uxMbi0zDzXtfhUPQLEZuG4QxvZXai+lj/wCwYrvGHunXbRGqxJFE9GmJPyuDoWtNmSXlSGTQ5wAOcRNdRrkvQTja3OI2VFtFY2nkqUOygkAqAYkbGIjnXWSanDg673s510yuZMW/9YKf8oX8KypunaE4oQAfVj72rKsoWHUy92WAVfIfdVA9NuIC8MPagm9bHfHtHYa8q49xX0ncRF64oxdwBLjBQAugDMBHZ7tKS8Z6ZYvFIFxF97qgyA0QDqJ0A7zXPGzoummdO9AhBxWKbNmi0gBgiJdu/wAq7RbeBEGe+vkDg/STEYQscPeuWS8BihjMBMT5SfjR970h8RYQcbiCO7rGH3GuUNuTpu5WPPSxcQ8XxeYkEMgBykxFm0Nwwr6C6K3Y4fhdgBh7XgPYSvkjG8RuX7jXLrs7tqzMxJYgQJJmdABTVOnGNCBPleIyABQvXMFAGwAHIUr9Tkm1sfQnpauf+TYzaciAwe+7b5ct6+aHaXY/1jTbF8axV7DO13FX2QkJke47q8ENBlvm6ESKS2zv50trTSHljlBrV1V/AbWr1ufWs4/VUHkI1J/Crzwl1ucMXqixFq5cDAiD2znExpOVgNO7wqgYq2dBBGYAjx0AkfCrX6PsfluPhn2viF8LigwPeCR5gVnklwVg3YBjhMHwg+etLjTTidvK7L3GlNSRpYdhbkI55hSF820FJb7yfL/vTTEMUtp+sGPumPvpXiVgx3ae6TFXiZcj3D+ivDjexiqMRcw+/rLaXLjiANls9rXb3VfugeBt2OIcOdbbhrrX1e890ML5COobqic1ozrDAHWqR0L6R28HiusuPiFAn9Bkz9rL9PTkJ8hQ/Hekoui2tuxbtm0zk3kEXr2Y73WG7c57ya16lpSM003VH1m93KNSAO86VyH0xOFxlmSZNgjTTTOxMyOelcU/lO7Ptv72Jo+1jmYSzFoEakmNZO+1Slwxocj7HccY4YKGIFss+/z2gKPEyJjkATVLbU0Vim5UIaCYXyaNU2E5+X5VBNE4QbmufAFyRPvWk61vfqM1wDwmvK2ArIonGoonDncUOBUqNBoMKJsNcg10XgHSXEW7VtVuqiRETb2UkwRqwJk799c4CdrSnGUhfIDy1is+WKlRfFKrFGPxrMXBYwzs7CeyzSe0BHdW2BHPxHvOsmp7tnKWDCCJEEaggiRB571sidoAfD7aq5eERLxDbIQgK7jfxFL+K3cxQjuNMUvaUnxqw8dx+/WowW5ST2Jm/QnyP40FYTTUkju5fCjl/RHyNLbWIhfGP41q8epOXQ+o/RZeng+FPcjL9W44/CmvShs2AxUazYuDY80bwr5JXiFwCAzAeBPwrDxK7zdvjVUSOh+ifiYbjGHE3CYdZZgRHVPyCCvootyr4ttYhlMgkHvBo/BYu7ddUFxgWMAkmBzrqSVtjJOcqXLPpvpFg896Y2UDbumsrlXRLhN1bLhrmY9YTOv0UrK5ZVWxaXZMsHpkt/h/6cx4yf8AaL39q/8AqahDRnF7i/Kb0rPrX+cfpHwofrl+gPrGncn0M6ItPGsipDeX6I+JonFX1zEZVYA6EdmR39n86W2G0BgxtM+f7q96w95+P7qlN5fof5jWJiQPmD4k0Nwpo0a8SI7vLv8AKpMNEidRm18pr18WCIKD4msw67ef40r4Ou2MC83AT80AfAeNG4DEFcTYYbi9b+x1pUWGc86Y9HsMbmMwyAb3k+AYMfgATUHyViy99KOHKrtoNSapeIte7Wr90kfM5NUfH3INZkbuhBxZ4GXuVD8QDSy9elY8VM+SkfjXvEr/AKxh5D4ACh62JGCT3JOHYHrcRk3mecbc5FN+K8Fs27WdSWJJjcCArkSMxO4HdzpDaxJt3My7gyDrofcRRWM4/dusGuNnYbEzOs+MczTOMm07KQy4o4nFwtvrfBBgMOLjhWhRBJMnZQT384iswLyGH8TW9rHMeSx4gkffVk6I9FflbPBW2iQGMEmWmAFnw5kbUHtyT1RaSS333/PzcrFxSZMUNct10rhnoxf5QevZTaU7AmbncdPZHfrOh86aYzgC5zbCIFQCFCgA7/E6c6XXQNNnHaJw6kgnkNJ5eVWfEdDzccm3GUnsjaR9Lug8vCmHGuHrbwK2VUhkYs228kHY90UdaF0so74afdrQ7DTxp3gLecR3KftM/jFBcUwuRvOinvQKAUNZOlag17yphT1KkRJ0qAGprN2DXMKGGEsyoJkRz+bHjAJHw50wvcPuMrMilxpOQh4gDcKZG3MVHwzEZWBXXw+kOanx8as1vhS3FF2wzIeRGkRupHLxAis7lvuaEttiiYkl3zHcnXlrvUy3IeR31ervDLeKPV4hQl87XU+eV2J5MYnMpg6Ag7mqdx3hFzC3clyCDqrCcrDvE/AjlT2nsI1R518CoOIntnyH50ObxitWeQTXJUc3Yzt62z5GldhOyOzmk79rw7iKZ4XW2ff91KLWIZfZJHlp91OuoG0qsOxuGCOVVcwBIntco+i1aYnDAWVeIYuQRroABBIJJ1/Ch0xjjZiOehI19xry7imaMxLR36/fRUWq3GeSD1eHnj03IhRPDni6pG86fA1Bn8B8KzP4D4U73VEYy0tM7P0C6SsmEyzekOZ1AAJCns84156zPhXlVXoHcPyd/wC1P+hK9oJNKhpyU5OTW7FHF/k9m/dDYdrlzOxJa8VSSS0BEtq0QR8/30GONoNsFhY8flDfacRND8Y4hcF+6A7j1r/OP0jQZxd0/Pf6376YQa2MVYuNlOFCltAUvXAoPeVudYSPCR50GbKzGUbkfO5GJ9oD7K0wuJdtGZiJiCTrPI+FH27LupYXCqiARLEaloCgHTRT9lLKSjuxkr4AupH0B8T+dejDj6I+J/OjEwU/+oj+6/51IOFk/wDqfsb8WqbzQXX6h7uXkLupAPsr8Aa9C9rkNRtAH7qYcR4a1i2GN4sXMLBKwF9qddd1j3+FC4fFvMZ3g6EZjBG+omDRUlJWjqadHj4T1igEEsgfTWJ1jszrH491Wz0d4DNjOsK5RZtMfNm7APhox+FVocEvXSrC2Qj5gjEZVbq+zoduQHurpXo/4E2Gt+sKrnuL1rZgFW0ga4wLN2dgRPLN4VNtN0mPHYG43e3qm3u04HjVy6b9IcMzD5PaR8zG40i4lyOzcdWBIUD9KJAMALB5it4LhOYKzHRhcMqdwpKBhmEAZkuQI7tQKlDG0zRLKq4Kjjn9Y0GdSZG3fpRd7hrhiArtAGoUnkCYjlM0vvW8rFeYJBjbTTuFH4K6Q6MfpKT7iK1GNcjOxw9WCyixOpC6+O25ofiPCMjdgBge5ZjzMa0NhrqrfBugm2HlwNyubtAajlPMVZ8JjuHXri27Vi8zucqgZiST5XT+6qSx6eWFzT6CHA8Je5cVFt9pjCgKJJ/Ouw9C+ipwWGZbuTPcYMwXWABABI3O+3fR/BejeHwcm2nrCILEk+5cx0H31LfuGdTUZNHI3N/SQO0uh05cjVf6RdiG+kpUxy0MH4n7qMuYzJcnlsfH+DFL+MYjMyju/GoSZWKIrOFXOrLoI0jaNY+G0VX8cDcvfrafWhT95q22sEFSRz18PhSDG28qZxrlcMY+iPaPuGtcuQ9CnY3B/J8WInqnbL5Tt7tjW/Sbh3qc4HsnXyOn3x8asnHOGLetMRrmGnn3j7KUcPu9bhrlt/byBSTzBHZb3/eDVE+ojRQSK8mtnG45itKuRMrJrKwiuODMLiSsd079xq28H4o1tsyiQ3tLOh//AK8fLv0peGugHXVToR4fnT3AeruZWMo4lW8tj5j+NqhkiWxs6DfRbtsMDE6gjQgjYjuIP3UFj7Py3CFSF61GI10AuJuQdwGXX3jur3gd/wCaeZg92bn8RrRtjC9U7FfnMH9+g/Cs6dFmrOYcR4b1Sq2e20mOw4YjnqBtQY2PlT7ppwjqcSWX9Hc7aa7H5y+4/YRSHv8AKtUeCPUPwrdmPAHbkdvOsVU+ivw/dWuE29wrXhuIS1eD3bfWoJlNNZBA37jBqkY6rEukgkW0+iv1f3V6bKclH1f3Ub/OXB/+0A+rWydKcID/ALp7uz+FCvcOoX9Qv0B9T91bDCr9D/J+6i0xiuS6DKrElV7hJgUeMG5gi5aAIU63rYPbOUAgtoQdW+iILADWjKKju2dFuXCG/QuyBYfsx6w/Nj5qeFZTXohw9+pf1lv9Kw/TWvmhVPz+8GDzEEaEGsoKvM5p+RzLi2DLYi7lKaXbmhdVPtnkx186HGEur85R5XE/aq7YrhGCF29F3FAs7ZvUE65iSAVXaaAu9H8Hlz9biiuna6qBB0HaKxqdu+nVvZIR7cldwOHIdQYPazGGDaDvgnuNNkwz/I3CgllYExBgQ0ajzr1rGAtMrdZiCd4yrt46c/xpvhsZYW2yJhsQytqwa0zBjprz7ttqllhKWyXkNGSiUv5FiIzZHyzExpPdO01taweJYgKrknYDUnyAq0Yvili2oz4LKs6B7JQSe6dJgUvudJcPMphLIPin766p/wCKBq9QbimFuW7OHW6CHIuOQ28MygfYtDYO0SdATlBYxyAGp8vGi+McfGJCk21XJoGXNt9HUxE67TTRuDPZwbXpK5lAIBIzK5XQxuCOVCKajvyG0Zwjp9ftYdMMGVbaztbBYmWbVi2sSauti9nwtq7c7b3AbksoEZ2LSFEhSZmd9d4Ark3COFXMTeSzaEu5gcgBuWY8lAkk9wrv1jhwRECABUVUW4wliFAX1aHRRp7R1qeSG2xTHKnbKHxPhN+8ulq4yn+qY9xoQJds23F626EISrMCAY1I00nxG8nbUnoGIwa7sCx73Yk/x7qGbBBlZSsowhl1KkeIOlLDwspOepHD757Ou5/g0dhMCxtqwgyTsRIywTI3A10neDG1LmaWiDoYjnXVOhvRbrcJaIAh1LMW21JWPgBoKvwZ273OfYThz37ot21Z2c6Bd9/s8zXaOh3Q+1w619O83tv3f1F7lH20fwXo7h8GD1NtQzCGYTJHdLEkDwmib9yqZcurgEY0aYi7PnS29iKlxD0pxF6TWVsqkZjmkTQmfNlPhr7tPwqK5itxND4TEQo8HI/GkY6LJirwW1r3UuwFsMpnnSvi3F80KDPlU/DMWImRXM6tjL+BWyrEEhRqQOfPQd5qrPYa2UYgD5jd0NqPgwHxNW++/WgR7O/6xG3uG/wpTxfCzbI9/vGs0ydAqzmPEli68d8/HWhTRvGbcXm5TrQValwZ3yZXsaeVeRU9y3B8xRAQU+4Yess5fnJ2k8xy8tvjSjC2s2YeFTYHFNacQJIMx38j9lJNXsPHbcvPArxdVZf6pg920eY2+NWkiYmql0SX9IYIUt2fI9r7yatNtqxT5NUeBH0ywIu4Y/StHOPLZh8IPurm4O/lXZcZh8yFeTAj4iK449uCR3SKvidonNb2FF8qqwIMyI1nSNdogzpz0OlRPB99GnDg4S03/MuKT5C0w/1GgmxHIAbDWBO3fFa8bpvYzvg9tYe2dyR8T+Ir02LcaEk/D7ZrRWP8f9qmRW8PgPyqu3+IvxN7V8KIH5/fTd8VYuKhe64ZbSrC2UUZs5kEpcBeFJOdtSdNN6UrhWPd/HuqYYR+9fgD/wBNTmlLlfQpCeng6D0MTDGzci9cgXWA9XuMqQT63QkQY5ba71lAdDLDdQ8kfpDsAPmp3AVlT0e4zyNnSb6YwXFUNhx1hYD1d05QEZ5J60AnYchPlUWI6M373DhghiLItL1dssLdx29SykjtXoBzKJ7ogeBeB6PYZVtMLFrM1zMWKKzEnOZJYE8zQ/Sfgdi4657NvRSBCheZ5LFeR2DsGaM33OXRvzoT4tp0ymXLDTurOB9IMLkv9XvHZ89Ync777muy8IxSIurQPyqsY/ophutnq+Y+e42iNA0VacJwy2NgfrN+dfV9nyaXPU7d8179Dyu041Nry32v7MQek3BvfSxasq1x3uEhUBZjlRjoBqYBmqP/AOHuOifkt4+SEkRvmA1X312LB4FBirLgHMrNlOZtJRgefdVmusc0ZmiQPaOsjWdax9tyvvPCunUr2XGoY6ZwTHWcbhuHPh7uGa1Zds2d7bqzP7YUMTGy7RsD51f/AEg8H6vh2UKxgoCFicttHdjrsAEk+Ap70z4el2yqXAWUXQQCzROQDkfE/GtvSHg0vYYLcGZetmJK65bg+aR3ms7bkk2XXJzv0K4a21y/m/SEKoH/ACpZrkc9WCA+BHfXV8a3x/j4VSugHAbNnEl7aZW6thOZm0JUnRiRyFXi8lBoYTYhgvn8aW3sURqXfly010p78kWSY199a4eyM539nvPeBtNR0sdNCjh/QvCgE3sNaN3OzMdTMsSv2RptM1YJCqFUBVAgACAB4AVl22Nfzr0WwV1qlMUguXhQl/EUWcMs7fafzoa7g17vtP50jixk0K8Tio3pDxDGwZBqx4jhyE6gn+8350txHA7J+afrN+dLoY6kitPj5ca+0DWJiew/64+1acL0esZgch+u/wC1UlvgFnK3YOpHz37j/Wo6DtSKkL8tTzBsO4Hzo230dsT7B+u/7VH2uDWh80/Wb86Ghh1oD60zQ+LMrrT9OE249k/Wb860u8JtR7J+s350NDBrRyDpVhIcOBpsar9dtxvRvDspDW5/vN+1SOx0Pwof9F/nf9qrxtLclKm9jnWAwhZpjsg6/lRWNwpLLAJ1rqI6M4eP0f8Anf8Aarb+bOHj9H/nf9qkbd2Okqo5dw3hVwXNBGm52INWK3wVZDECRV3t9HrH0P8AM37VEJwSz9D/ADN+dJJSkPFxRWMOMgphh7tNrnBLP0T9ZvzrP5GtD5p+s351Pu2P3iEvEceRlUblgIH3Vy/EtLsZmWP3mu02uCWesU5TIMjtNvHnVbxHRLC539WfaPz37z/Wq8IaUJKSKvhrebhSnmmLKn/5LQIn/DpHctweXx23GvcdPurquA6N4cYK6gTsm9bYjO/tBbqgzmnYkUvvdG7DEKyEhBlUZ30BJcj2vpMx99aMbqVmd8HPVFTcMuYfKevbEhs2nVBCMsc85BmfdV7HRLDf0Z/xH/aqVei2H+gf8S5+1VpOyTVqii9fhe12sZs+XW3vPq8w7o9qPd4DcRxFvTqDiNtetYfZk/Gui/zXw/0D/iP+1W382MP9A/4j/tVPk5QreyDoW82G/tP+hKyrJwDgllLbBVIBefaY65V7zWULQx//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27962640"/>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 Strategies during Scoping</a:t>
            </a:r>
            <a:endParaRPr lang="en-US" dirty="0"/>
          </a:p>
        </p:txBody>
      </p:sp>
      <p:sp>
        <p:nvSpPr>
          <p:cNvPr id="4" name="Rectangle 3"/>
          <p:cNvSpPr/>
          <p:nvPr/>
        </p:nvSpPr>
        <p:spPr>
          <a:xfrm>
            <a:off x="1538177" y="1905000"/>
            <a:ext cx="7391400" cy="4893647"/>
          </a:xfrm>
          <a:prstGeom prst="rect">
            <a:avLst/>
          </a:prstGeom>
        </p:spPr>
        <p:txBody>
          <a:bodyPr wrap="square">
            <a:spAutoFit/>
          </a:bodyPr>
          <a:lstStyle/>
          <a:p>
            <a:r>
              <a:rPr lang="en-US" sz="3200" dirty="0" smtClean="0">
                <a:solidFill>
                  <a:schemeClr val="tx1">
                    <a:lumMod val="65000"/>
                    <a:lumOff val="35000"/>
                  </a:schemeClr>
                </a:solidFill>
              </a:rPr>
              <a:t>HIA </a:t>
            </a:r>
            <a:r>
              <a:rPr lang="en-US" sz="3200" dirty="0">
                <a:solidFill>
                  <a:schemeClr val="tx1">
                    <a:lumMod val="65000"/>
                    <a:lumOff val="35000"/>
                  </a:schemeClr>
                </a:solidFill>
              </a:rPr>
              <a:t>Advisory Panel</a:t>
            </a:r>
          </a:p>
          <a:p>
            <a:pPr marL="914400" lvl="1" indent="-457200">
              <a:buFont typeface="Wingdings" panose="05000000000000000000" pitchFamily="2" charset="2"/>
              <a:buChar char="§"/>
            </a:pPr>
            <a:r>
              <a:rPr lang="en-US" sz="2800" dirty="0" smtClean="0">
                <a:solidFill>
                  <a:schemeClr val="tx1">
                    <a:lumMod val="65000"/>
                    <a:lumOff val="35000"/>
                  </a:schemeClr>
                </a:solidFill>
              </a:rPr>
              <a:t>Various members representative of a variety of  sectors</a:t>
            </a:r>
          </a:p>
          <a:p>
            <a:pPr marL="914400" lvl="1" indent="-457200">
              <a:buFont typeface="Wingdings" panose="05000000000000000000" pitchFamily="2" charset="2"/>
              <a:buChar char="§"/>
            </a:pPr>
            <a:r>
              <a:rPr lang="en-US" sz="2800" dirty="0" smtClean="0">
                <a:solidFill>
                  <a:schemeClr val="tx1">
                    <a:lumMod val="65000"/>
                    <a:lumOff val="35000"/>
                  </a:schemeClr>
                </a:solidFill>
              </a:rPr>
              <a:t>Tailor group to specific HIA </a:t>
            </a:r>
          </a:p>
          <a:p>
            <a:pPr marL="914400" lvl="1" indent="-457200">
              <a:buFont typeface="Wingdings" panose="05000000000000000000" pitchFamily="2" charset="2"/>
              <a:buChar char="§"/>
            </a:pPr>
            <a:r>
              <a:rPr lang="en-US" sz="2800" dirty="0" smtClean="0">
                <a:solidFill>
                  <a:schemeClr val="tx1">
                    <a:lumMod val="65000"/>
                    <a:lumOff val="35000"/>
                  </a:schemeClr>
                </a:solidFill>
              </a:rPr>
              <a:t>AP can provide feedback at all stages of HIA</a:t>
            </a:r>
          </a:p>
          <a:p>
            <a:pPr marL="914400" lvl="1" indent="-457200">
              <a:buFont typeface="Wingdings" panose="05000000000000000000" pitchFamily="2" charset="2"/>
              <a:buChar char="§"/>
            </a:pPr>
            <a:r>
              <a:rPr lang="en-US" sz="2800" dirty="0" smtClean="0">
                <a:solidFill>
                  <a:schemeClr val="tx1">
                    <a:lumMod val="65000"/>
                    <a:lumOff val="35000"/>
                  </a:schemeClr>
                </a:solidFill>
              </a:rPr>
              <a:t>State level may not have as many community members</a:t>
            </a:r>
          </a:p>
          <a:p>
            <a:pPr marL="914400" lvl="1" indent="-457200">
              <a:buFont typeface="Wingdings" panose="05000000000000000000" pitchFamily="2" charset="2"/>
              <a:buChar char="§"/>
            </a:pPr>
            <a:r>
              <a:rPr lang="en-US" sz="2800" dirty="0" smtClean="0">
                <a:solidFill>
                  <a:schemeClr val="tx1">
                    <a:lumMod val="65000"/>
                    <a:lumOff val="35000"/>
                  </a:schemeClr>
                </a:solidFill>
              </a:rPr>
              <a:t>Advisory Panel members help </a:t>
            </a:r>
            <a:r>
              <a:rPr lang="en-US" sz="2800" dirty="0">
                <a:solidFill>
                  <a:schemeClr val="tx1">
                    <a:lumMod val="65000"/>
                    <a:lumOff val="35000"/>
                  </a:schemeClr>
                </a:solidFill>
              </a:rPr>
              <a:t>keep stakeholder meeting attendees </a:t>
            </a:r>
            <a:r>
              <a:rPr lang="en-US" sz="2800" dirty="0" smtClean="0">
                <a:solidFill>
                  <a:schemeClr val="tx1">
                    <a:lumMod val="65000"/>
                    <a:lumOff val="35000"/>
                  </a:schemeClr>
                </a:solidFill>
              </a:rPr>
              <a:t>engaged</a:t>
            </a:r>
            <a:endParaRPr lang="en-US" dirty="0">
              <a:solidFill>
                <a:schemeClr val="tx1">
                  <a:lumMod val="65000"/>
                  <a:lumOff val="35000"/>
                </a:schemeClr>
              </a:solidFill>
            </a:endParaRPr>
          </a:p>
        </p:txBody>
      </p:sp>
    </p:spTree>
    <p:extLst>
      <p:ext uri="{BB962C8B-B14F-4D97-AF65-F5344CB8AC3E}">
        <p14:creationId xmlns:p14="http://schemas.microsoft.com/office/powerpoint/2010/main" val="3228170462"/>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Stakeholder Engagement Throughout the HIA Process</a:t>
            </a:r>
            <a:endParaRPr lang="en-US" dirty="0">
              <a:solidFill>
                <a:schemeClr val="tx2">
                  <a:lumMod val="75000"/>
                </a:schemeClr>
              </a:solidFill>
            </a:endParaRPr>
          </a:p>
        </p:txBody>
      </p:sp>
      <p:sp>
        <p:nvSpPr>
          <p:cNvPr id="4" name="Content Placeholder 3"/>
          <p:cNvSpPr>
            <a:spLocks noGrp="1"/>
          </p:cNvSpPr>
          <p:nvPr>
            <p:ph sz="half" idx="2"/>
          </p:nvPr>
        </p:nvSpPr>
        <p:spPr>
          <a:xfrm>
            <a:off x="5181600" y="1752600"/>
            <a:ext cx="3810000" cy="4991100"/>
          </a:xfrm>
        </p:spPr>
        <p:txBody>
          <a:bodyPr/>
          <a:lstStyle/>
          <a:p>
            <a:r>
              <a:rPr lang="en-US" dirty="0" smtClean="0"/>
              <a:t>HIA Update</a:t>
            </a:r>
          </a:p>
          <a:p>
            <a:pPr marL="0" indent="0">
              <a:buNone/>
            </a:pPr>
            <a:r>
              <a:rPr lang="en-US" dirty="0" smtClean="0"/>
              <a:t>Purpose</a:t>
            </a:r>
          </a:p>
          <a:p>
            <a:pPr lvl="1"/>
            <a:r>
              <a:rPr lang="en-US" dirty="0" smtClean="0"/>
              <a:t>Provide information about ongoing HIA activities</a:t>
            </a:r>
          </a:p>
          <a:p>
            <a:pPr lvl="1"/>
            <a:r>
              <a:rPr lang="en-US" dirty="0" smtClean="0"/>
              <a:t>Seek feedback from community members</a:t>
            </a:r>
          </a:p>
          <a:p>
            <a:pPr lvl="1"/>
            <a:r>
              <a:rPr lang="en-US" dirty="0" smtClean="0"/>
              <a:t>Allows stakeholders to continue to be involved in the project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702682" cy="472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584100"/>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Stakeholder Engagement Throughout the HIA Process</a:t>
            </a:r>
            <a:endParaRPr lang="en-US"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430351"/>
              </p:ext>
            </p:extLst>
          </p:nvPr>
        </p:nvGraphicFramePr>
        <p:xfrm>
          <a:off x="1524000" y="2057400"/>
          <a:ext cx="7315200" cy="3693354"/>
        </p:xfrm>
        <a:graphic>
          <a:graphicData uri="http://schemas.openxmlformats.org/drawingml/2006/table">
            <a:tbl>
              <a:tblPr firstRow="1" bandRow="1">
                <a:tableStyleId>{073A0DAA-6AF3-43AB-8588-CEC1D06C72B9}</a:tableStyleId>
              </a:tblPr>
              <a:tblGrid>
                <a:gridCol w="7315200"/>
              </a:tblGrid>
              <a:tr h="9697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Stakeholder</a:t>
                      </a:r>
                      <a:r>
                        <a:rPr lang="en-US" sz="2400" baseline="0" dirty="0" smtClean="0"/>
                        <a:t> Engagement during Assessment</a:t>
                      </a:r>
                      <a:endParaRPr lang="en-US" sz="2400" dirty="0" smtClean="0"/>
                    </a:p>
                    <a:p>
                      <a:pPr algn="ctr"/>
                      <a:endParaRPr lang="en-US" sz="2400" dirty="0"/>
                    </a:p>
                  </a:txBody>
                  <a:tcPr/>
                </a:tc>
              </a:tr>
              <a:tr h="538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 Obtain Consensus among Stakeholders</a:t>
                      </a:r>
                      <a:endParaRPr lang="en-US" sz="2400" b="1" dirty="0"/>
                    </a:p>
                  </a:txBody>
                  <a:tcPr/>
                </a:tc>
              </a:tr>
              <a:tr h="436977">
                <a:tc>
                  <a:txBody>
                    <a:bodyPr/>
                    <a:lstStyle/>
                    <a:p>
                      <a:r>
                        <a:rPr lang="en-US" dirty="0" smtClean="0"/>
                        <a:t>Analyze qualitative information gained from key informant interviews</a:t>
                      </a:r>
                      <a:endParaRPr lang="en-US" dirty="0"/>
                    </a:p>
                  </a:txBody>
                  <a:tcPr>
                    <a:solidFill>
                      <a:schemeClr val="tx1">
                        <a:lumMod val="85000"/>
                      </a:schemeClr>
                    </a:solidFill>
                  </a:tcPr>
                </a:tc>
              </a:tr>
              <a:tr h="436977">
                <a:tc>
                  <a:txBody>
                    <a:bodyPr/>
                    <a:lstStyle/>
                    <a:p>
                      <a:r>
                        <a:rPr lang="en-US" dirty="0" smtClean="0"/>
                        <a:t>Share draft</a:t>
                      </a:r>
                      <a:r>
                        <a:rPr lang="en-US" baseline="0" dirty="0" smtClean="0"/>
                        <a:t> findings of assessment with Advisory Panel</a:t>
                      </a:r>
                      <a:endParaRPr lang="en-US" dirty="0"/>
                    </a:p>
                  </a:txBody>
                  <a:tcPr>
                    <a:solidFill>
                      <a:schemeClr val="tx1">
                        <a:lumMod val="85000"/>
                      </a:schemeClr>
                    </a:solidFill>
                  </a:tcPr>
                </a:tc>
              </a:tr>
              <a:tr h="436977">
                <a:tc>
                  <a:txBody>
                    <a:bodyPr/>
                    <a:lstStyle/>
                    <a:p>
                      <a:r>
                        <a:rPr lang="en-US" dirty="0" smtClean="0"/>
                        <a:t>Share</a:t>
                      </a:r>
                      <a:r>
                        <a:rPr lang="en-US" baseline="0" dirty="0" smtClean="0"/>
                        <a:t> draft findings of assessment with decision-makers if applicable</a:t>
                      </a:r>
                      <a:endParaRPr lang="en-US" dirty="0"/>
                    </a:p>
                  </a:txBody>
                  <a:tcPr>
                    <a:solidFill>
                      <a:schemeClr val="tx1">
                        <a:lumMod val="85000"/>
                      </a:schemeClr>
                    </a:solidFill>
                  </a:tcPr>
                </a:tc>
              </a:tr>
              <a:tr h="436977">
                <a:tc>
                  <a:txBody>
                    <a:bodyPr/>
                    <a:lstStyle/>
                    <a:p>
                      <a:r>
                        <a:rPr lang="en-US" dirty="0" smtClean="0"/>
                        <a:t>Be</a:t>
                      </a:r>
                      <a:r>
                        <a:rPr lang="en-US" baseline="0" dirty="0" smtClean="0"/>
                        <a:t> transparent about methods </a:t>
                      </a:r>
                      <a:endParaRPr lang="en-US" dirty="0"/>
                    </a:p>
                  </a:txBody>
                  <a:tcPr>
                    <a:solidFill>
                      <a:schemeClr val="tx1">
                        <a:lumMod val="85000"/>
                      </a:schemeClr>
                    </a:solidFill>
                  </a:tcPr>
                </a:tc>
              </a:tr>
              <a:tr h="436977">
                <a:tc>
                  <a:txBody>
                    <a:bodyPr/>
                    <a:lstStyle/>
                    <a:p>
                      <a:r>
                        <a:rPr lang="en-US" dirty="0" smtClean="0"/>
                        <a:t>Incorporate</a:t>
                      </a:r>
                      <a:r>
                        <a:rPr lang="en-US" baseline="0" dirty="0" smtClean="0"/>
                        <a:t> feedback as appropriate</a:t>
                      </a:r>
                      <a:endParaRPr lang="en-US" dirty="0"/>
                    </a:p>
                  </a:txBody>
                  <a:tcPr>
                    <a:solidFill>
                      <a:schemeClr val="tx1">
                        <a:lumMod val="85000"/>
                      </a:schemeClr>
                    </a:solidFill>
                  </a:tcPr>
                </a:tc>
              </a:tr>
            </a:tbl>
          </a:graphicData>
        </a:graphic>
      </p:graphicFrame>
    </p:spTree>
    <p:extLst>
      <p:ext uri="{BB962C8B-B14F-4D97-AF65-F5344CB8AC3E}">
        <p14:creationId xmlns:p14="http://schemas.microsoft.com/office/powerpoint/2010/main" val="1250886190"/>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790700"/>
            <a:ext cx="7391400" cy="4838700"/>
          </a:xfrm>
        </p:spPr>
        <p:txBody>
          <a:bodyPr/>
          <a:lstStyle/>
          <a:p>
            <a:pPr marL="57150" indent="0">
              <a:buNone/>
            </a:pPr>
            <a:r>
              <a:rPr lang="en-US" sz="2800" dirty="0" smtClean="0"/>
              <a:t>Transparency is important to alleviate concerns</a:t>
            </a:r>
          </a:p>
          <a:p>
            <a:pPr lvl="1"/>
            <a:r>
              <a:rPr lang="en-US" dirty="0" smtClean="0"/>
              <a:t>You </a:t>
            </a:r>
            <a:r>
              <a:rPr lang="en-US" dirty="0"/>
              <a:t>will not always have all the data you’d like to </a:t>
            </a:r>
            <a:r>
              <a:rPr lang="en-US" dirty="0" smtClean="0"/>
              <a:t>have</a:t>
            </a:r>
          </a:p>
          <a:p>
            <a:pPr lvl="1"/>
            <a:r>
              <a:rPr lang="en-US" dirty="0" smtClean="0"/>
              <a:t>There </a:t>
            </a:r>
            <a:r>
              <a:rPr lang="en-US" dirty="0"/>
              <a:t>will not be always consensus on the predicted health effects of the project or policy under </a:t>
            </a:r>
            <a:r>
              <a:rPr lang="en-US" dirty="0" smtClean="0"/>
              <a:t>consideration</a:t>
            </a:r>
          </a:p>
          <a:p>
            <a:pPr lvl="1"/>
            <a:r>
              <a:rPr lang="en-US" dirty="0" smtClean="0"/>
              <a:t>There </a:t>
            </a:r>
            <a:r>
              <a:rPr lang="en-US" dirty="0"/>
              <a:t>may not be consensus on how “strong” the evidence is</a:t>
            </a:r>
            <a:r>
              <a:rPr lang="en-US" sz="3200" dirty="0"/>
              <a:t>. </a:t>
            </a:r>
          </a:p>
          <a:p>
            <a:endParaRPr lang="en-US" dirty="0"/>
          </a:p>
        </p:txBody>
      </p:sp>
      <p:sp>
        <p:nvSpPr>
          <p:cNvPr id="4" name="Title 3"/>
          <p:cNvSpPr>
            <a:spLocks noGrp="1"/>
          </p:cNvSpPr>
          <p:nvPr>
            <p:ph type="title"/>
          </p:nvPr>
        </p:nvSpPr>
        <p:spPr/>
        <p:txBody>
          <a:bodyPr/>
          <a:lstStyle/>
          <a:p>
            <a:r>
              <a:rPr lang="en-US" dirty="0" smtClean="0"/>
              <a:t>Stakeholder Engagement Strategies during Assessment</a:t>
            </a:r>
            <a:endParaRPr lang="en-US" dirty="0"/>
          </a:p>
        </p:txBody>
      </p:sp>
    </p:spTree>
    <p:extLst>
      <p:ext uri="{BB962C8B-B14F-4D97-AF65-F5344CB8AC3E}">
        <p14:creationId xmlns:p14="http://schemas.microsoft.com/office/powerpoint/2010/main" val="622246695"/>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Stakeholder Engagement Throughout the HIA Process</a:t>
            </a:r>
            <a:endParaRPr lang="en-US"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3110905"/>
              </p:ext>
            </p:extLst>
          </p:nvPr>
        </p:nvGraphicFramePr>
        <p:xfrm>
          <a:off x="1524000" y="2057400"/>
          <a:ext cx="7315200" cy="4165794"/>
        </p:xfrm>
        <a:graphic>
          <a:graphicData uri="http://schemas.openxmlformats.org/drawingml/2006/table">
            <a:tbl>
              <a:tblPr firstRow="1" bandRow="1">
                <a:tableStyleId>{073A0DAA-6AF3-43AB-8588-CEC1D06C72B9}</a:tableStyleId>
              </a:tblPr>
              <a:tblGrid>
                <a:gridCol w="7315200"/>
              </a:tblGrid>
              <a:tr h="9697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Stakeholder</a:t>
                      </a:r>
                      <a:r>
                        <a:rPr lang="en-US" sz="2400" baseline="0" dirty="0" smtClean="0"/>
                        <a:t> Engagement during Recommendations</a:t>
                      </a:r>
                      <a:endParaRPr lang="en-US" sz="2400" dirty="0" smtClean="0"/>
                    </a:p>
                    <a:p>
                      <a:pPr algn="ctr"/>
                      <a:endParaRPr lang="en-US" sz="2400" dirty="0"/>
                    </a:p>
                  </a:txBody>
                  <a:tcPr/>
                </a:tc>
              </a:tr>
              <a:tr h="538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Develop Practical and Feasible Recommendations</a:t>
                      </a:r>
                      <a:endParaRPr lang="en-US" sz="2400" b="1" dirty="0"/>
                    </a:p>
                  </a:txBody>
                  <a:tcPr/>
                </a:tc>
              </a:tr>
              <a:tr h="436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Identify “implementers” -  a mix of state and local-level</a:t>
                      </a:r>
                      <a:r>
                        <a:rPr lang="en-US" sz="1800" baseline="0" dirty="0" smtClean="0"/>
                        <a:t> players (e.g., legislators, private business, state agency) </a:t>
                      </a:r>
                    </a:p>
                  </a:txBody>
                  <a:tcPr anchor="ctr">
                    <a:solidFill>
                      <a:schemeClr val="tx1">
                        <a:lumMod val="85000"/>
                      </a:schemeClr>
                    </a:solidFill>
                  </a:tcPr>
                </a:tc>
              </a:tr>
              <a:tr h="436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If</a:t>
                      </a:r>
                      <a:r>
                        <a:rPr lang="en-US" sz="1800" baseline="0" dirty="0" smtClean="0"/>
                        <a:t> necessary, c</a:t>
                      </a:r>
                      <a:r>
                        <a:rPr lang="en-US" sz="1800" dirty="0" smtClean="0"/>
                        <a:t>reate</a:t>
                      </a:r>
                      <a:r>
                        <a:rPr lang="en-US" sz="1800" baseline="0" dirty="0" smtClean="0"/>
                        <a:t> broader recommendations, as implementation plan may be less clear</a:t>
                      </a:r>
                      <a:endParaRPr lang="en-US" sz="1800" dirty="0" smtClean="0"/>
                    </a:p>
                  </a:txBody>
                  <a:tcPr>
                    <a:solidFill>
                      <a:schemeClr val="tx1">
                        <a:lumMod val="85000"/>
                      </a:schemeClr>
                    </a:solidFill>
                  </a:tcPr>
                </a:tc>
              </a:tr>
              <a:tr h="436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Advisory Panel</a:t>
                      </a:r>
                      <a:r>
                        <a:rPr lang="en-US" sz="1800" baseline="0" dirty="0" smtClean="0"/>
                        <a:t> is key but may not include all implementers</a:t>
                      </a:r>
                      <a:endParaRPr lang="en-US" sz="1800" dirty="0" smtClean="0"/>
                    </a:p>
                  </a:txBody>
                  <a:tcPr>
                    <a:solidFill>
                      <a:schemeClr val="tx1">
                        <a:lumMod val="85000"/>
                      </a:schemeClr>
                    </a:solidFill>
                  </a:tcPr>
                </a:tc>
              </a:tr>
              <a:tr h="436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Prioritize recommendations according</a:t>
                      </a:r>
                      <a:r>
                        <a:rPr lang="en-US" sz="1800" baseline="0" dirty="0" smtClean="0"/>
                        <a:t> to stakeholder preferences</a:t>
                      </a:r>
                      <a:endParaRPr lang="en-US" sz="1800" dirty="0" smtClean="0"/>
                    </a:p>
                  </a:txBody>
                  <a:tcPr>
                    <a:solidFill>
                      <a:schemeClr val="tx1">
                        <a:lumMod val="85000"/>
                      </a:schemeClr>
                    </a:solidFill>
                  </a:tcPr>
                </a:tc>
              </a:tr>
            </a:tbl>
          </a:graphicData>
        </a:graphic>
      </p:graphicFrame>
    </p:spTree>
    <p:extLst>
      <p:ext uri="{BB962C8B-B14F-4D97-AF65-F5344CB8AC3E}">
        <p14:creationId xmlns:p14="http://schemas.microsoft.com/office/powerpoint/2010/main" val="3121842800"/>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4543066"/>
              </p:ext>
            </p:extLst>
          </p:nvPr>
        </p:nvGraphicFramePr>
        <p:xfrm>
          <a:off x="1752600" y="2362197"/>
          <a:ext cx="6934200" cy="4225911"/>
        </p:xfrm>
        <a:graphic>
          <a:graphicData uri="http://schemas.openxmlformats.org/drawingml/2006/table">
            <a:tbl>
              <a:tblPr firstRow="1" bandRow="1">
                <a:tableStyleId>{F5AB1C69-6EDB-4FF4-983F-18BD219EF322}</a:tableStyleId>
              </a:tblPr>
              <a:tblGrid>
                <a:gridCol w="6934200"/>
              </a:tblGrid>
              <a:tr h="407051">
                <a:tc>
                  <a:txBody>
                    <a:bodyPr/>
                    <a:lstStyle/>
                    <a:p>
                      <a:pPr algn="ctr"/>
                      <a:r>
                        <a:rPr lang="en-US" sz="1900" dirty="0" smtClean="0"/>
                        <a:t>Stakeholder Engagement during Reporting</a:t>
                      </a:r>
                      <a:endParaRPr lang="en-US" sz="1900" dirty="0"/>
                    </a:p>
                  </a:txBody>
                  <a:tcPr>
                    <a:solidFill>
                      <a:schemeClr val="bg2"/>
                    </a:solidFill>
                  </a:tcPr>
                </a:tc>
              </a:tr>
              <a:tr h="407051">
                <a:tc>
                  <a:txBody>
                    <a:bodyPr/>
                    <a:lstStyle/>
                    <a:p>
                      <a:pPr algn="ctr"/>
                      <a:r>
                        <a:rPr lang="en-US" sz="2400" b="1" baseline="0" dirty="0" smtClean="0"/>
                        <a:t>Disseminate Report to </a:t>
                      </a:r>
                    </a:p>
                    <a:p>
                      <a:pPr algn="ctr"/>
                      <a:r>
                        <a:rPr lang="en-US" sz="2400" b="1" baseline="0" dirty="0" smtClean="0"/>
                        <a:t>Decision-makers and Stakeholders</a:t>
                      </a:r>
                      <a:endParaRPr lang="en-US" sz="2400" b="1" dirty="0"/>
                    </a:p>
                  </a:txBody>
                  <a:tcPr/>
                </a:tc>
              </a:tr>
              <a:tr h="748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Include</a:t>
                      </a:r>
                      <a:r>
                        <a:rPr lang="en-US" sz="2000" baseline="0" dirty="0" smtClean="0"/>
                        <a:t> f</a:t>
                      </a:r>
                      <a:r>
                        <a:rPr lang="en-US" sz="2000" dirty="0" smtClean="0"/>
                        <a:t>ormatting</a:t>
                      </a:r>
                      <a:r>
                        <a:rPr lang="en-US" sz="2000" baseline="0" dirty="0" smtClean="0"/>
                        <a:t>, pictures, graphics and tables that are easy to understand for a lay audience.</a:t>
                      </a:r>
                      <a:endParaRPr lang="en-US" sz="2000" dirty="0" smtClean="0"/>
                    </a:p>
                  </a:txBody>
                  <a:tcPr/>
                </a:tc>
              </a:tr>
              <a:tr h="748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Customize Delivery (Hand deliver report to key committee members, testimony)</a:t>
                      </a:r>
                    </a:p>
                  </a:txBody>
                  <a:tcPr/>
                </a:tc>
              </a:tr>
              <a:tr h="748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Tailor executive summary to decision-makers (Ensure key messages will</a:t>
                      </a:r>
                      <a:r>
                        <a:rPr lang="en-US" sz="2000" baseline="0" dirty="0" smtClean="0"/>
                        <a:t> resonate with policymakers)</a:t>
                      </a:r>
                      <a:endParaRPr lang="en-US" sz="2000" dirty="0" smtClean="0"/>
                    </a:p>
                  </a:txBody>
                  <a:tcPr/>
                </a:tc>
              </a:tr>
              <a:tr h="748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Remain flexible during and</a:t>
                      </a:r>
                      <a:r>
                        <a:rPr lang="en-US" sz="2000" baseline="0" dirty="0" smtClean="0"/>
                        <a:t> after reporting process (Testify during multiple sessions if legislation is still pending)</a:t>
                      </a:r>
                      <a:endParaRPr lang="en-US" sz="2000" dirty="0" smtClean="0"/>
                    </a:p>
                  </a:txBody>
                  <a:tcPr/>
                </a:tc>
              </a:tr>
            </a:tbl>
          </a:graphicData>
        </a:graphic>
      </p:graphicFrame>
      <p:sp>
        <p:nvSpPr>
          <p:cNvPr id="5" name="Title 1"/>
          <p:cNvSpPr>
            <a:spLocks noGrp="1"/>
          </p:cNvSpPr>
          <p:nvPr>
            <p:ph type="title"/>
          </p:nvPr>
        </p:nvSpPr>
        <p:spPr>
          <a:xfrm>
            <a:off x="1524000" y="381000"/>
            <a:ext cx="7391400" cy="1104900"/>
          </a:xfrm>
        </p:spPr>
        <p:txBody>
          <a:bodyPr/>
          <a:lstStyle/>
          <a:p>
            <a:r>
              <a:rPr lang="en-US" dirty="0">
                <a:solidFill>
                  <a:schemeClr val="tx1"/>
                </a:solidFill>
              </a:rPr>
              <a:t>Stakeholder Engagement Throughout the HIA Process</a:t>
            </a:r>
            <a:endParaRPr lang="en-US" dirty="0">
              <a:solidFill>
                <a:schemeClr val="tx2">
                  <a:lumMod val="75000"/>
                </a:schemeClr>
              </a:solidFill>
            </a:endParaRPr>
          </a:p>
        </p:txBody>
      </p:sp>
    </p:spTree>
    <p:extLst>
      <p:ext uri="{BB962C8B-B14F-4D97-AF65-F5344CB8AC3E}">
        <p14:creationId xmlns:p14="http://schemas.microsoft.com/office/powerpoint/2010/main" val="1599413713"/>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 to Expect</a:t>
            </a:r>
            <a:endParaRPr lang="en-US" dirty="0"/>
          </a:p>
        </p:txBody>
      </p:sp>
      <p:sp>
        <p:nvSpPr>
          <p:cNvPr id="10" name="Content Placeholder 9"/>
          <p:cNvSpPr>
            <a:spLocks noGrp="1"/>
          </p:cNvSpPr>
          <p:nvPr>
            <p:ph idx="1"/>
          </p:nvPr>
        </p:nvSpPr>
        <p:spPr>
          <a:xfrm>
            <a:off x="1524000" y="2070410"/>
            <a:ext cx="5121349" cy="4381500"/>
          </a:xfrm>
        </p:spPr>
        <p:txBody>
          <a:bodyPr/>
          <a:lstStyle/>
          <a:p>
            <a:r>
              <a:rPr lang="en-US" dirty="0" smtClean="0"/>
              <a:t>Rationale for Stakeholder Engagement</a:t>
            </a:r>
          </a:p>
          <a:p>
            <a:r>
              <a:rPr lang="en-US" dirty="0" smtClean="0"/>
              <a:t>Stakeholder Engagement Throughout the HIA Process</a:t>
            </a:r>
          </a:p>
          <a:p>
            <a:r>
              <a:rPr lang="en-US" dirty="0" smtClean="0"/>
              <a:t>Kansas Examples</a:t>
            </a:r>
          </a:p>
          <a:p>
            <a:r>
              <a:rPr lang="en-US" dirty="0" smtClean="0"/>
              <a:t>Discussion</a:t>
            </a:r>
            <a:endParaRPr lang="en-US" dirty="0"/>
          </a:p>
          <a:p>
            <a:pPr marL="0" indent="0">
              <a:buNone/>
            </a:pPr>
            <a:endParaRPr lang="en-US" dirty="0"/>
          </a:p>
        </p:txBody>
      </p:sp>
      <p:pic>
        <p:nvPicPr>
          <p:cNvPr id="1026" name="Picture 2" descr="Image result for yellow brick road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t="-1" r="10264" b="7097"/>
          <a:stretch/>
        </p:blipFill>
        <p:spPr bwMode="auto">
          <a:xfrm>
            <a:off x="6858000" y="2133600"/>
            <a:ext cx="2057400" cy="4142049"/>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811"/>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Stakeholder Engagement Throughout the HIA Process</a:t>
            </a:r>
            <a:endParaRPr lang="en-US" dirty="0">
              <a:solidFill>
                <a:schemeClr val="tx2">
                  <a:lumMod val="75000"/>
                </a:schemeClr>
              </a:solidFill>
            </a:endParaRPr>
          </a:p>
        </p:txBody>
      </p:sp>
      <p:sp>
        <p:nvSpPr>
          <p:cNvPr id="3" name="Content Placeholder 2"/>
          <p:cNvSpPr>
            <a:spLocks noGrp="1"/>
          </p:cNvSpPr>
          <p:nvPr>
            <p:ph idx="1"/>
          </p:nvPr>
        </p:nvSpPr>
        <p:spPr>
          <a:xfrm>
            <a:off x="1524000" y="1790700"/>
            <a:ext cx="4800600" cy="4838700"/>
          </a:xfrm>
        </p:spPr>
        <p:txBody>
          <a:bodyPr/>
          <a:lstStyle/>
          <a:p>
            <a:pPr marL="0" indent="0">
              <a:spcBef>
                <a:spcPts val="0"/>
              </a:spcBef>
              <a:buNone/>
            </a:pPr>
            <a:r>
              <a:rPr lang="en-US" sz="2800" dirty="0" smtClean="0"/>
              <a:t>Stakeholder Engagement Strategies During Reporting:</a:t>
            </a:r>
          </a:p>
          <a:p>
            <a:pPr>
              <a:spcBef>
                <a:spcPts val="0"/>
              </a:spcBef>
            </a:pPr>
            <a:r>
              <a:rPr lang="en-US" sz="2800" dirty="0" smtClean="0"/>
              <a:t>Testimony </a:t>
            </a:r>
          </a:p>
          <a:p>
            <a:pPr>
              <a:spcBef>
                <a:spcPts val="0"/>
              </a:spcBef>
            </a:pPr>
            <a:r>
              <a:rPr lang="en-US" sz="2800" dirty="0" smtClean="0"/>
              <a:t>Memo to decision-makers</a:t>
            </a:r>
          </a:p>
          <a:p>
            <a:pPr>
              <a:spcBef>
                <a:spcPts val="0"/>
              </a:spcBef>
            </a:pPr>
            <a:r>
              <a:rPr lang="en-US" sz="2800" dirty="0" smtClean="0"/>
              <a:t>Webinar </a:t>
            </a:r>
          </a:p>
          <a:p>
            <a:pPr>
              <a:spcBef>
                <a:spcPts val="0"/>
              </a:spcBef>
            </a:pPr>
            <a:r>
              <a:rPr lang="en-US" sz="2800" dirty="0" smtClean="0"/>
              <a:t>Issue Brief</a:t>
            </a:r>
          </a:p>
          <a:p>
            <a:pPr>
              <a:spcBef>
                <a:spcPts val="0"/>
              </a:spcBef>
            </a:pPr>
            <a:r>
              <a:rPr lang="en-US" sz="2800" dirty="0" smtClean="0"/>
              <a:t>Stakeholder/Community Presentations </a:t>
            </a:r>
          </a:p>
          <a:p>
            <a:pPr>
              <a:spcBef>
                <a:spcPts val="0"/>
              </a:spcBef>
            </a:pPr>
            <a:r>
              <a:rPr lang="en-US" sz="2800" dirty="0" smtClean="0"/>
              <a:t>Engage the media</a:t>
            </a:r>
          </a:p>
        </p:txBody>
      </p:sp>
      <p:pic>
        <p:nvPicPr>
          <p:cNvPr id="4" name="Picture 3"/>
          <p:cNvPicPr/>
          <p:nvPr/>
        </p:nvPicPr>
        <p:blipFill rotWithShape="1">
          <a:blip r:embed="rId3">
            <a:extLst>
              <a:ext uri="{28A0092B-C50C-407E-A947-70E740481C1C}">
                <a14:useLocalDpi xmlns:a14="http://schemas.microsoft.com/office/drawing/2010/main" val="0"/>
              </a:ext>
            </a:extLst>
          </a:blip>
          <a:srcRect l="16987" t="41481" r="58814" b="37466"/>
          <a:stretch/>
        </p:blipFill>
        <p:spPr bwMode="auto">
          <a:xfrm>
            <a:off x="5813808" y="4419600"/>
            <a:ext cx="3114152" cy="2035692"/>
          </a:xfrm>
          <a:prstGeom prst="rect">
            <a:avLst/>
          </a:prstGeom>
          <a:noFill/>
          <a:ln w="15875">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6058527"/>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Providing Testimony</a:t>
            </a:r>
            <a:endParaRPr lang="en-US" dirty="0">
              <a:solidFill>
                <a:schemeClr val="tx2">
                  <a:lumMod val="75000"/>
                </a:schemeClr>
              </a:solidFill>
            </a:endParaRPr>
          </a:p>
        </p:txBody>
      </p:sp>
      <p:pic>
        <p:nvPicPr>
          <p:cNvPr id="8" name="Content Placeholder 7"/>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66921" y="1790700"/>
            <a:ext cx="353365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half" idx="2"/>
          </p:nvPr>
        </p:nvSpPr>
        <p:spPr/>
        <p:txBody>
          <a:bodyPr/>
          <a:lstStyle/>
          <a:p>
            <a:r>
              <a:rPr lang="en-US" dirty="0" smtClean="0"/>
              <a:t>Summarize key points in testimony </a:t>
            </a:r>
          </a:p>
          <a:p>
            <a:r>
              <a:rPr lang="en-US" dirty="0" smtClean="0"/>
              <a:t>Testify before key committees</a:t>
            </a:r>
          </a:p>
          <a:p>
            <a:r>
              <a:rPr lang="en-US" dirty="0" smtClean="0"/>
              <a:t>Share materials with testimony (e.g., pathway diagram)</a:t>
            </a:r>
            <a:endParaRPr lang="en-US" dirty="0"/>
          </a:p>
        </p:txBody>
      </p:sp>
    </p:spTree>
    <p:extLst>
      <p:ext uri="{BB962C8B-B14F-4D97-AF65-F5344CB8AC3E}">
        <p14:creationId xmlns:p14="http://schemas.microsoft.com/office/powerpoint/2010/main" val="392000922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Engaging </a:t>
            </a:r>
            <a:r>
              <a:rPr lang="en-US" dirty="0" smtClean="0">
                <a:solidFill>
                  <a:schemeClr val="tx2">
                    <a:lumMod val="75000"/>
                  </a:schemeClr>
                </a:solidFill>
              </a:rPr>
              <a:t>the Media in your HIA</a:t>
            </a:r>
            <a:endParaRPr lang="en-US" dirty="0"/>
          </a:p>
        </p:txBody>
      </p:sp>
      <p:sp>
        <p:nvSpPr>
          <p:cNvPr id="3" name="Content Placeholder 2"/>
          <p:cNvSpPr>
            <a:spLocks noGrp="1"/>
          </p:cNvSpPr>
          <p:nvPr>
            <p:ph idx="1"/>
          </p:nvPr>
        </p:nvSpPr>
        <p:spPr/>
        <p:txBody>
          <a:bodyPr/>
          <a:lstStyle/>
          <a:p>
            <a:r>
              <a:rPr lang="en-US" dirty="0" smtClean="0"/>
              <a:t>Press Release</a:t>
            </a:r>
          </a:p>
          <a:p>
            <a:r>
              <a:rPr lang="en-US" dirty="0" smtClean="0"/>
              <a:t>Op-Ed</a:t>
            </a:r>
          </a:p>
          <a:p>
            <a:r>
              <a:rPr lang="en-US" dirty="0" smtClean="0"/>
              <a:t>Interviews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091763" cy="357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653931"/>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90800"/>
            <a:ext cx="7391400" cy="1104900"/>
          </a:xfrm>
        </p:spPr>
        <p:txBody>
          <a:bodyPr/>
          <a:lstStyle/>
          <a:p>
            <a:r>
              <a:rPr lang="en-US" dirty="0" smtClean="0">
                <a:solidFill>
                  <a:schemeClr val="tx1"/>
                </a:solidFill>
              </a:rPr>
              <a:t>Examples of Stakeholder Engagement in Kansas</a:t>
            </a:r>
            <a:endParaRPr lang="en-US" dirty="0">
              <a:solidFill>
                <a:schemeClr val="tx1"/>
              </a:solidFill>
            </a:endParaRPr>
          </a:p>
        </p:txBody>
      </p:sp>
    </p:spTree>
    <p:extLst>
      <p:ext uri="{BB962C8B-B14F-4D97-AF65-F5344CB8AC3E}">
        <p14:creationId xmlns:p14="http://schemas.microsoft.com/office/powerpoint/2010/main" val="662352709"/>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1" name="Rectangle 5"/>
          <p:cNvSpPr>
            <a:spLocks noChangeArrowheads="1"/>
          </p:cNvSpPr>
          <p:nvPr/>
        </p:nvSpPr>
        <p:spPr bwMode="auto">
          <a:xfrm>
            <a:off x="1600200" y="304800"/>
            <a:ext cx="7086600" cy="12192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b"/>
          <a:lstStyle/>
          <a:p>
            <a:pPr eaLnBrk="1" hangingPunct="1">
              <a:lnSpc>
                <a:spcPct val="80000"/>
              </a:lnSpc>
            </a:pPr>
            <a:endParaRPr lang="en-US" sz="4000">
              <a:solidFill>
                <a:srgbClr val="FFE957"/>
              </a:solidFill>
              <a:latin typeface="Helvetica" pitchFamily="34" charset="0"/>
            </a:endParaRPr>
          </a:p>
        </p:txBody>
      </p:sp>
      <p:sp>
        <p:nvSpPr>
          <p:cNvPr id="7" name="Titre 1"/>
          <p:cNvSpPr txBox="1">
            <a:spLocks/>
          </p:cNvSpPr>
          <p:nvPr/>
        </p:nvSpPr>
        <p:spPr>
          <a:xfrm>
            <a:off x="1233985" y="181199"/>
            <a:ext cx="7819030" cy="1219200"/>
          </a:xfrm>
          <a:prstGeom prst="rect">
            <a:avLst/>
          </a:prstGeom>
        </p:spPr>
        <p:txBody>
          <a:bodyPr anchor="b">
            <a:noAutofit/>
          </a:bodyPr>
          <a:lstStyle>
            <a:lvl1pPr algn="ctr" rtl="0" eaLnBrk="1" fontAlgn="base" hangingPunct="1">
              <a:lnSpc>
                <a:spcPct val="80000"/>
              </a:lnSpc>
              <a:spcBef>
                <a:spcPct val="0"/>
              </a:spcBef>
              <a:spcAft>
                <a:spcPct val="0"/>
              </a:spcAft>
              <a:defRPr sz="4000">
                <a:solidFill>
                  <a:srgbClr val="FFE957"/>
                </a:solidFill>
                <a:latin typeface="+mj-lt"/>
                <a:ea typeface="+mj-ea"/>
                <a:cs typeface="+mj-cs"/>
              </a:defRPr>
            </a:lvl1pPr>
            <a:lvl2pPr algn="ctr" rtl="0" eaLnBrk="1" fontAlgn="base" hangingPunct="1">
              <a:lnSpc>
                <a:spcPct val="80000"/>
              </a:lnSpc>
              <a:spcBef>
                <a:spcPct val="0"/>
              </a:spcBef>
              <a:spcAft>
                <a:spcPct val="0"/>
              </a:spcAft>
              <a:defRPr sz="4000">
                <a:solidFill>
                  <a:srgbClr val="FFE957"/>
                </a:solidFill>
                <a:latin typeface="Helvetica" pitchFamily="34" charset="0"/>
              </a:defRPr>
            </a:lvl2pPr>
            <a:lvl3pPr algn="ctr" rtl="0" eaLnBrk="1" fontAlgn="base" hangingPunct="1">
              <a:lnSpc>
                <a:spcPct val="80000"/>
              </a:lnSpc>
              <a:spcBef>
                <a:spcPct val="0"/>
              </a:spcBef>
              <a:spcAft>
                <a:spcPct val="0"/>
              </a:spcAft>
              <a:defRPr sz="4000">
                <a:solidFill>
                  <a:srgbClr val="FFE957"/>
                </a:solidFill>
                <a:latin typeface="Helvetica" pitchFamily="34" charset="0"/>
              </a:defRPr>
            </a:lvl3pPr>
            <a:lvl4pPr algn="ctr" rtl="0" eaLnBrk="1" fontAlgn="base" hangingPunct="1">
              <a:lnSpc>
                <a:spcPct val="80000"/>
              </a:lnSpc>
              <a:spcBef>
                <a:spcPct val="0"/>
              </a:spcBef>
              <a:spcAft>
                <a:spcPct val="0"/>
              </a:spcAft>
              <a:defRPr sz="4000">
                <a:solidFill>
                  <a:srgbClr val="FFE957"/>
                </a:solidFill>
                <a:latin typeface="Helvetica" pitchFamily="34" charset="0"/>
              </a:defRPr>
            </a:lvl4pPr>
            <a:lvl5pPr algn="ctr" rtl="0" eaLnBrk="1" fontAlgn="base" hangingPunct="1">
              <a:lnSpc>
                <a:spcPct val="80000"/>
              </a:lnSpc>
              <a:spcBef>
                <a:spcPct val="0"/>
              </a:spcBef>
              <a:spcAft>
                <a:spcPct val="0"/>
              </a:spcAft>
              <a:defRPr sz="4000">
                <a:solidFill>
                  <a:srgbClr val="FFE957"/>
                </a:solidFill>
                <a:latin typeface="Helvetica" pitchFamily="34" charset="0"/>
              </a:defRPr>
            </a:lvl5pPr>
            <a:lvl6pPr marL="457200" algn="ctr" rtl="0" eaLnBrk="1" fontAlgn="base" hangingPunct="1">
              <a:lnSpc>
                <a:spcPct val="80000"/>
              </a:lnSpc>
              <a:spcBef>
                <a:spcPct val="0"/>
              </a:spcBef>
              <a:spcAft>
                <a:spcPct val="0"/>
              </a:spcAft>
              <a:defRPr sz="4000">
                <a:solidFill>
                  <a:srgbClr val="FFE957"/>
                </a:solidFill>
                <a:latin typeface="Helvetica" pitchFamily="34" charset="0"/>
              </a:defRPr>
            </a:lvl6pPr>
            <a:lvl7pPr marL="914400" algn="ctr" rtl="0" eaLnBrk="1" fontAlgn="base" hangingPunct="1">
              <a:lnSpc>
                <a:spcPct val="80000"/>
              </a:lnSpc>
              <a:spcBef>
                <a:spcPct val="0"/>
              </a:spcBef>
              <a:spcAft>
                <a:spcPct val="0"/>
              </a:spcAft>
              <a:defRPr sz="4000">
                <a:solidFill>
                  <a:srgbClr val="FFE957"/>
                </a:solidFill>
                <a:latin typeface="Helvetica" pitchFamily="34" charset="0"/>
              </a:defRPr>
            </a:lvl7pPr>
            <a:lvl8pPr marL="1371600" algn="ctr" rtl="0" eaLnBrk="1" fontAlgn="base" hangingPunct="1">
              <a:lnSpc>
                <a:spcPct val="80000"/>
              </a:lnSpc>
              <a:spcBef>
                <a:spcPct val="0"/>
              </a:spcBef>
              <a:spcAft>
                <a:spcPct val="0"/>
              </a:spcAft>
              <a:defRPr sz="4000">
                <a:solidFill>
                  <a:srgbClr val="FFE957"/>
                </a:solidFill>
                <a:latin typeface="Helvetica" pitchFamily="34" charset="0"/>
              </a:defRPr>
            </a:lvl8pPr>
            <a:lvl9pPr marL="1828800" algn="ctr" rtl="0" eaLnBrk="1" fontAlgn="base" hangingPunct="1">
              <a:lnSpc>
                <a:spcPct val="80000"/>
              </a:lnSpc>
              <a:spcBef>
                <a:spcPct val="0"/>
              </a:spcBef>
              <a:spcAft>
                <a:spcPct val="0"/>
              </a:spcAft>
              <a:defRPr sz="4000">
                <a:solidFill>
                  <a:srgbClr val="FFE957"/>
                </a:solidFill>
                <a:latin typeface="Helvetica" pitchFamily="34" charset="0"/>
              </a:defRPr>
            </a:lvl9pPr>
          </a:lstStyle>
          <a:p>
            <a:pPr indent="-457200">
              <a:lnSpc>
                <a:spcPct val="100000"/>
              </a:lnSpc>
            </a:pPr>
            <a:endParaRPr lang="en-US" b="1" dirty="0" smtClean="0">
              <a:solidFill>
                <a:schemeClr val="tx2">
                  <a:lumMod val="75000"/>
                </a:schemeClr>
              </a:solidFill>
            </a:endParaRPr>
          </a:p>
          <a:p>
            <a:pPr indent="-457200">
              <a:lnSpc>
                <a:spcPct val="100000"/>
              </a:lnSpc>
            </a:pPr>
            <a:r>
              <a:rPr lang="en-US" sz="3200" b="1" dirty="0" smtClean="0">
                <a:solidFill>
                  <a:schemeClr val="tx2">
                    <a:lumMod val="75000"/>
                  </a:schemeClr>
                </a:solidFill>
              </a:rPr>
              <a:t>HIA on Changes to the </a:t>
            </a:r>
          </a:p>
          <a:p>
            <a:pPr indent="-457200">
              <a:lnSpc>
                <a:spcPct val="100000"/>
              </a:lnSpc>
            </a:pPr>
            <a:r>
              <a:rPr lang="en-US" sz="3200" b="1" dirty="0" smtClean="0">
                <a:solidFill>
                  <a:schemeClr val="tx2">
                    <a:lumMod val="75000"/>
                  </a:schemeClr>
                </a:solidFill>
              </a:rPr>
              <a:t>Kansas Corporate Farming Law (2014)</a:t>
            </a:r>
            <a:endParaRPr lang="fr-CA" sz="3200" b="1" dirty="0" smtClean="0">
              <a:solidFill>
                <a:schemeClr val="tx2">
                  <a:lumMod val="75000"/>
                </a:schemeClr>
              </a:solidFill>
            </a:endParaRPr>
          </a:p>
        </p:txBody>
      </p:sp>
      <p:sp>
        <p:nvSpPr>
          <p:cNvPr id="3" name="Rectangle 2"/>
          <p:cNvSpPr/>
          <p:nvPr/>
        </p:nvSpPr>
        <p:spPr>
          <a:xfrm>
            <a:off x="1447797" y="1752600"/>
            <a:ext cx="4212850" cy="2000548"/>
          </a:xfrm>
          <a:prstGeom prst="rect">
            <a:avLst/>
          </a:prstGeom>
        </p:spPr>
        <p:txBody>
          <a:bodyPr wrap="square">
            <a:spAutoFit/>
          </a:bodyPr>
          <a:lstStyle/>
          <a:p>
            <a:pPr algn="l"/>
            <a:r>
              <a:rPr lang="en-US" sz="2400" b="1" i="1" dirty="0" smtClean="0">
                <a:solidFill>
                  <a:srgbClr val="FFFFFF"/>
                </a:solidFill>
                <a:latin typeface="+mj-lt"/>
              </a:rPr>
              <a:t>Opportunity</a:t>
            </a:r>
            <a:r>
              <a:rPr lang="en-US" sz="2400" b="1" dirty="0" smtClean="0">
                <a:solidFill>
                  <a:srgbClr val="FFFFFF"/>
                </a:solidFill>
                <a:latin typeface="+mj-lt"/>
              </a:rPr>
              <a:t>  </a:t>
            </a:r>
            <a:br>
              <a:rPr lang="en-US" sz="2400" b="1" dirty="0" smtClean="0">
                <a:solidFill>
                  <a:srgbClr val="FFFFFF"/>
                </a:solidFill>
                <a:latin typeface="+mj-lt"/>
              </a:rPr>
            </a:br>
            <a:r>
              <a:rPr lang="en-US" sz="2000" dirty="0" smtClean="0">
                <a:solidFill>
                  <a:srgbClr val="FFFFFF"/>
                </a:solidFill>
                <a:latin typeface="+mj-lt"/>
              </a:rPr>
              <a:t>Inform decision-making on legislation that could increase the number of in-state and out-of-state agribusinesses (large-scale swine and dairy farms)</a:t>
            </a:r>
            <a:endParaRPr lang="en-US" sz="2000" dirty="0">
              <a:solidFill>
                <a:srgbClr val="FFFFFF"/>
              </a:solidFill>
              <a:latin typeface="+mj-lt"/>
            </a:endParaRPr>
          </a:p>
        </p:txBody>
      </p:sp>
      <p:sp>
        <p:nvSpPr>
          <p:cNvPr id="13" name="Rectangle 12"/>
          <p:cNvSpPr/>
          <p:nvPr/>
        </p:nvSpPr>
        <p:spPr>
          <a:xfrm>
            <a:off x="1447800" y="3676203"/>
            <a:ext cx="4212850" cy="3046988"/>
          </a:xfrm>
          <a:prstGeom prst="rect">
            <a:avLst/>
          </a:prstGeom>
        </p:spPr>
        <p:txBody>
          <a:bodyPr wrap="square">
            <a:spAutoFit/>
          </a:bodyPr>
          <a:lstStyle/>
          <a:p>
            <a:pPr algn="l"/>
            <a:endParaRPr lang="en-US" sz="2400" b="1" u="sng" dirty="0" smtClean="0">
              <a:solidFill>
                <a:srgbClr val="FFFFFF"/>
              </a:solidFill>
              <a:latin typeface="+mj-lt"/>
            </a:endParaRPr>
          </a:p>
          <a:p>
            <a:pPr algn="l"/>
            <a:r>
              <a:rPr lang="en-US" sz="2400" b="1" i="1" dirty="0" smtClean="0">
                <a:solidFill>
                  <a:srgbClr val="FFFFFF"/>
                </a:solidFill>
                <a:latin typeface="+mj-lt"/>
              </a:rPr>
              <a:t>Policymakers</a:t>
            </a:r>
            <a:r>
              <a:rPr lang="en-US" sz="2400" b="1" dirty="0" smtClean="0">
                <a:solidFill>
                  <a:srgbClr val="FFFFFF"/>
                </a:solidFill>
                <a:latin typeface="+mj-lt"/>
              </a:rPr>
              <a:t>  </a:t>
            </a:r>
            <a:br>
              <a:rPr lang="en-US" sz="2400" b="1" dirty="0" smtClean="0">
                <a:solidFill>
                  <a:srgbClr val="FFFFFF"/>
                </a:solidFill>
                <a:latin typeface="+mj-lt"/>
              </a:rPr>
            </a:br>
            <a:r>
              <a:rPr lang="en-US" sz="2000" dirty="0" smtClean="0">
                <a:latin typeface="+mj-lt"/>
              </a:rPr>
              <a:t>Kansas Legislature</a:t>
            </a:r>
          </a:p>
          <a:p>
            <a:pPr algn="l"/>
            <a:endParaRPr lang="en-US" sz="2000" b="1" dirty="0" smtClean="0">
              <a:solidFill>
                <a:srgbClr val="FFFFFF"/>
              </a:solidFill>
              <a:latin typeface="+mj-lt"/>
            </a:endParaRPr>
          </a:p>
          <a:p>
            <a:pPr algn="l"/>
            <a:r>
              <a:rPr lang="en-US" sz="2400" b="1" i="1" dirty="0" smtClean="0">
                <a:solidFill>
                  <a:srgbClr val="FFFFFF"/>
                </a:solidFill>
                <a:latin typeface="+mj-lt"/>
              </a:rPr>
              <a:t>Key Committees</a:t>
            </a:r>
          </a:p>
          <a:p>
            <a:pPr marL="342900" indent="-342900" algn="l">
              <a:buFont typeface="Arial" panose="020B0604020202020204" pitchFamily="34" charset="0"/>
              <a:buChar char="•"/>
            </a:pPr>
            <a:r>
              <a:rPr lang="en-US" sz="2000" dirty="0" smtClean="0">
                <a:solidFill>
                  <a:srgbClr val="FFFFFF"/>
                </a:solidFill>
                <a:latin typeface="+mj-lt"/>
              </a:rPr>
              <a:t>Senate Agriculture, Natural Resources</a:t>
            </a:r>
          </a:p>
          <a:p>
            <a:pPr marL="342900" indent="-342900" algn="l">
              <a:buFont typeface="Arial" panose="020B0604020202020204" pitchFamily="34" charset="0"/>
              <a:buChar char="•"/>
            </a:pPr>
            <a:r>
              <a:rPr lang="en-US" sz="2000" dirty="0" smtClean="0">
                <a:solidFill>
                  <a:srgbClr val="FFFFFF"/>
                </a:solidFill>
                <a:latin typeface="+mj-lt"/>
              </a:rPr>
              <a:t>House Agriculture and Natural Resources</a:t>
            </a:r>
            <a:endParaRPr lang="en-US" sz="2000" dirty="0">
              <a:solidFill>
                <a:srgbClr val="FFFFFF"/>
              </a:solidFill>
              <a:latin typeface="+mj-lt"/>
            </a:endParaRPr>
          </a:p>
        </p:txBody>
      </p:sp>
      <p:pic>
        <p:nvPicPr>
          <p:cNvPr id="1026" name="Picture 2" descr="http://www.factoryfarmmap.org/wp-content/uploads/2010/11/farms_and_commun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445" y="1905000"/>
            <a:ext cx="3314700" cy="2193551"/>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506445" y="4267200"/>
            <a:ext cx="3429000" cy="2308324"/>
          </a:xfrm>
          <a:prstGeom prst="rect">
            <a:avLst/>
          </a:prstGeom>
        </p:spPr>
        <p:txBody>
          <a:bodyPr wrap="square">
            <a:spAutoFit/>
          </a:bodyPr>
          <a:lstStyle/>
          <a:p>
            <a:pPr algn="l"/>
            <a:r>
              <a:rPr lang="en-US" sz="2400" b="1" i="1" dirty="0" smtClean="0">
                <a:solidFill>
                  <a:srgbClr val="FFFFFF"/>
                </a:solidFill>
                <a:latin typeface="+mj-lt"/>
              </a:rPr>
              <a:t>Health Impacts</a:t>
            </a:r>
          </a:p>
          <a:p>
            <a:pPr marL="342900" indent="-342900" algn="l">
              <a:buFont typeface="Arial" panose="020B0604020202020204" pitchFamily="34" charset="0"/>
              <a:buChar char="•"/>
            </a:pPr>
            <a:r>
              <a:rPr lang="en-US" sz="2000" dirty="0" smtClean="0">
                <a:solidFill>
                  <a:srgbClr val="FFFFFF"/>
                </a:solidFill>
                <a:latin typeface="+mj-lt"/>
              </a:rPr>
              <a:t>Economic (e.g. employment)</a:t>
            </a:r>
          </a:p>
          <a:p>
            <a:pPr marL="342900" indent="-342900" algn="l">
              <a:buFont typeface="Arial" panose="020B0604020202020204" pitchFamily="34" charset="0"/>
              <a:buChar char="•"/>
            </a:pPr>
            <a:r>
              <a:rPr lang="en-US" sz="2000" dirty="0" smtClean="0">
                <a:solidFill>
                  <a:srgbClr val="FFFFFF"/>
                </a:solidFill>
                <a:latin typeface="+mj-lt"/>
              </a:rPr>
              <a:t>Environmental (e.g. water quality and quantity)</a:t>
            </a:r>
          </a:p>
          <a:p>
            <a:pPr marL="342900" indent="-342900" algn="l">
              <a:buFont typeface="Arial" panose="020B0604020202020204" pitchFamily="34" charset="0"/>
              <a:buChar char="•"/>
            </a:pPr>
            <a:r>
              <a:rPr lang="en-US" sz="2000" dirty="0" smtClean="0">
                <a:solidFill>
                  <a:srgbClr val="FFFFFF"/>
                </a:solidFill>
                <a:latin typeface="+mj-lt"/>
              </a:rPr>
              <a:t>Societal (e.g. community cohesion) </a:t>
            </a:r>
          </a:p>
        </p:txBody>
      </p:sp>
    </p:spTree>
    <p:extLst>
      <p:ext uri="{BB962C8B-B14F-4D97-AF65-F5344CB8AC3E}">
        <p14:creationId xmlns:p14="http://schemas.microsoft.com/office/powerpoint/2010/main" val="1773570672"/>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1" name="Rectangle 5"/>
          <p:cNvSpPr>
            <a:spLocks noChangeArrowheads="1"/>
          </p:cNvSpPr>
          <p:nvPr/>
        </p:nvSpPr>
        <p:spPr bwMode="auto">
          <a:xfrm>
            <a:off x="1600200" y="304800"/>
            <a:ext cx="7086600" cy="12192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b"/>
          <a:lstStyle/>
          <a:p>
            <a:pPr eaLnBrk="1" hangingPunct="1">
              <a:lnSpc>
                <a:spcPct val="80000"/>
              </a:lnSpc>
            </a:pPr>
            <a:endParaRPr lang="en-US" sz="4000">
              <a:solidFill>
                <a:srgbClr val="FFE957"/>
              </a:solidFill>
              <a:latin typeface="Helvetica" pitchFamily="34" charset="0"/>
            </a:endParaRPr>
          </a:p>
        </p:txBody>
      </p:sp>
      <p:sp>
        <p:nvSpPr>
          <p:cNvPr id="7" name="Titre 1"/>
          <p:cNvSpPr txBox="1">
            <a:spLocks/>
          </p:cNvSpPr>
          <p:nvPr/>
        </p:nvSpPr>
        <p:spPr>
          <a:xfrm>
            <a:off x="1233985" y="181199"/>
            <a:ext cx="7819030" cy="1219200"/>
          </a:xfrm>
          <a:prstGeom prst="rect">
            <a:avLst/>
          </a:prstGeom>
        </p:spPr>
        <p:txBody>
          <a:bodyPr anchor="b">
            <a:noAutofit/>
          </a:bodyPr>
          <a:lstStyle>
            <a:lvl1pPr algn="ctr" rtl="0" eaLnBrk="1" fontAlgn="base" hangingPunct="1">
              <a:lnSpc>
                <a:spcPct val="80000"/>
              </a:lnSpc>
              <a:spcBef>
                <a:spcPct val="0"/>
              </a:spcBef>
              <a:spcAft>
                <a:spcPct val="0"/>
              </a:spcAft>
              <a:defRPr sz="4000">
                <a:solidFill>
                  <a:srgbClr val="FFE957"/>
                </a:solidFill>
                <a:latin typeface="+mj-lt"/>
                <a:ea typeface="+mj-ea"/>
                <a:cs typeface="+mj-cs"/>
              </a:defRPr>
            </a:lvl1pPr>
            <a:lvl2pPr algn="ctr" rtl="0" eaLnBrk="1" fontAlgn="base" hangingPunct="1">
              <a:lnSpc>
                <a:spcPct val="80000"/>
              </a:lnSpc>
              <a:spcBef>
                <a:spcPct val="0"/>
              </a:spcBef>
              <a:spcAft>
                <a:spcPct val="0"/>
              </a:spcAft>
              <a:defRPr sz="4000">
                <a:solidFill>
                  <a:srgbClr val="FFE957"/>
                </a:solidFill>
                <a:latin typeface="Helvetica" pitchFamily="34" charset="0"/>
              </a:defRPr>
            </a:lvl2pPr>
            <a:lvl3pPr algn="ctr" rtl="0" eaLnBrk="1" fontAlgn="base" hangingPunct="1">
              <a:lnSpc>
                <a:spcPct val="80000"/>
              </a:lnSpc>
              <a:spcBef>
                <a:spcPct val="0"/>
              </a:spcBef>
              <a:spcAft>
                <a:spcPct val="0"/>
              </a:spcAft>
              <a:defRPr sz="4000">
                <a:solidFill>
                  <a:srgbClr val="FFE957"/>
                </a:solidFill>
                <a:latin typeface="Helvetica" pitchFamily="34" charset="0"/>
              </a:defRPr>
            </a:lvl3pPr>
            <a:lvl4pPr algn="ctr" rtl="0" eaLnBrk="1" fontAlgn="base" hangingPunct="1">
              <a:lnSpc>
                <a:spcPct val="80000"/>
              </a:lnSpc>
              <a:spcBef>
                <a:spcPct val="0"/>
              </a:spcBef>
              <a:spcAft>
                <a:spcPct val="0"/>
              </a:spcAft>
              <a:defRPr sz="4000">
                <a:solidFill>
                  <a:srgbClr val="FFE957"/>
                </a:solidFill>
                <a:latin typeface="Helvetica" pitchFamily="34" charset="0"/>
              </a:defRPr>
            </a:lvl4pPr>
            <a:lvl5pPr algn="ctr" rtl="0" eaLnBrk="1" fontAlgn="base" hangingPunct="1">
              <a:lnSpc>
                <a:spcPct val="80000"/>
              </a:lnSpc>
              <a:spcBef>
                <a:spcPct val="0"/>
              </a:spcBef>
              <a:spcAft>
                <a:spcPct val="0"/>
              </a:spcAft>
              <a:defRPr sz="4000">
                <a:solidFill>
                  <a:srgbClr val="FFE957"/>
                </a:solidFill>
                <a:latin typeface="Helvetica" pitchFamily="34" charset="0"/>
              </a:defRPr>
            </a:lvl5pPr>
            <a:lvl6pPr marL="457200" algn="ctr" rtl="0" eaLnBrk="1" fontAlgn="base" hangingPunct="1">
              <a:lnSpc>
                <a:spcPct val="80000"/>
              </a:lnSpc>
              <a:spcBef>
                <a:spcPct val="0"/>
              </a:spcBef>
              <a:spcAft>
                <a:spcPct val="0"/>
              </a:spcAft>
              <a:defRPr sz="4000">
                <a:solidFill>
                  <a:srgbClr val="FFE957"/>
                </a:solidFill>
                <a:latin typeface="Helvetica" pitchFamily="34" charset="0"/>
              </a:defRPr>
            </a:lvl6pPr>
            <a:lvl7pPr marL="914400" algn="ctr" rtl="0" eaLnBrk="1" fontAlgn="base" hangingPunct="1">
              <a:lnSpc>
                <a:spcPct val="80000"/>
              </a:lnSpc>
              <a:spcBef>
                <a:spcPct val="0"/>
              </a:spcBef>
              <a:spcAft>
                <a:spcPct val="0"/>
              </a:spcAft>
              <a:defRPr sz="4000">
                <a:solidFill>
                  <a:srgbClr val="FFE957"/>
                </a:solidFill>
                <a:latin typeface="Helvetica" pitchFamily="34" charset="0"/>
              </a:defRPr>
            </a:lvl7pPr>
            <a:lvl8pPr marL="1371600" algn="ctr" rtl="0" eaLnBrk="1" fontAlgn="base" hangingPunct="1">
              <a:lnSpc>
                <a:spcPct val="80000"/>
              </a:lnSpc>
              <a:spcBef>
                <a:spcPct val="0"/>
              </a:spcBef>
              <a:spcAft>
                <a:spcPct val="0"/>
              </a:spcAft>
              <a:defRPr sz="4000">
                <a:solidFill>
                  <a:srgbClr val="FFE957"/>
                </a:solidFill>
                <a:latin typeface="Helvetica" pitchFamily="34" charset="0"/>
              </a:defRPr>
            </a:lvl8pPr>
            <a:lvl9pPr marL="1828800" algn="ctr" rtl="0" eaLnBrk="1" fontAlgn="base" hangingPunct="1">
              <a:lnSpc>
                <a:spcPct val="80000"/>
              </a:lnSpc>
              <a:spcBef>
                <a:spcPct val="0"/>
              </a:spcBef>
              <a:spcAft>
                <a:spcPct val="0"/>
              </a:spcAft>
              <a:defRPr sz="4000">
                <a:solidFill>
                  <a:srgbClr val="FFE957"/>
                </a:solidFill>
                <a:latin typeface="Helvetica" pitchFamily="34" charset="0"/>
              </a:defRPr>
            </a:lvl9pPr>
          </a:lstStyle>
          <a:p>
            <a:pPr indent="-457200">
              <a:lnSpc>
                <a:spcPct val="100000"/>
              </a:lnSpc>
            </a:pPr>
            <a:endParaRPr lang="en-US" b="1" dirty="0" smtClean="0">
              <a:solidFill>
                <a:schemeClr val="tx2">
                  <a:lumMod val="75000"/>
                </a:schemeClr>
              </a:solidFill>
            </a:endParaRPr>
          </a:p>
          <a:p>
            <a:pPr indent="-457200">
              <a:lnSpc>
                <a:spcPct val="100000"/>
              </a:lnSpc>
            </a:pPr>
            <a:r>
              <a:rPr lang="en-US" sz="3200" b="1" dirty="0" smtClean="0">
                <a:solidFill>
                  <a:schemeClr val="tx2">
                    <a:lumMod val="75000"/>
                  </a:schemeClr>
                </a:solidFill>
              </a:rPr>
              <a:t>HIA on Changes to the </a:t>
            </a:r>
          </a:p>
          <a:p>
            <a:pPr indent="-457200">
              <a:lnSpc>
                <a:spcPct val="100000"/>
              </a:lnSpc>
            </a:pPr>
            <a:r>
              <a:rPr lang="en-US" sz="3200" b="1" dirty="0" smtClean="0">
                <a:solidFill>
                  <a:schemeClr val="tx2">
                    <a:lumMod val="75000"/>
                  </a:schemeClr>
                </a:solidFill>
              </a:rPr>
              <a:t>Kansas Corporate Farming Law</a:t>
            </a:r>
            <a:endParaRPr lang="fr-CA" sz="3200" b="1" dirty="0" smtClean="0">
              <a:solidFill>
                <a:schemeClr val="tx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10765365"/>
              </p:ext>
            </p:extLst>
          </p:nvPr>
        </p:nvGraphicFramePr>
        <p:xfrm>
          <a:off x="2057400" y="2133600"/>
          <a:ext cx="6463989" cy="4630416"/>
        </p:xfrm>
        <a:graphic>
          <a:graphicData uri="http://schemas.openxmlformats.org/drawingml/2006/table">
            <a:tbl>
              <a:tblPr firstRow="1" bandRow="1">
                <a:tableStyleId>{93296810-A885-4BE3-A3E7-6D5BEEA58F35}</a:tableStyleId>
              </a:tblPr>
              <a:tblGrid>
                <a:gridCol w="2154663"/>
                <a:gridCol w="2451858"/>
                <a:gridCol w="1857468"/>
              </a:tblGrid>
              <a:tr h="228600">
                <a:tc>
                  <a:txBody>
                    <a:bodyPr/>
                    <a:lstStyle/>
                    <a:p>
                      <a:r>
                        <a:rPr lang="en-US" sz="1600" dirty="0" smtClean="0"/>
                        <a:t>Challenge</a:t>
                      </a:r>
                      <a:endParaRPr lang="en-US" sz="1600" dirty="0"/>
                    </a:p>
                  </a:txBody>
                  <a:tcPr/>
                </a:tc>
                <a:tc>
                  <a:txBody>
                    <a:bodyPr/>
                    <a:lstStyle/>
                    <a:p>
                      <a:r>
                        <a:rPr lang="en-US" sz="1600" dirty="0" smtClean="0"/>
                        <a:t>Solution</a:t>
                      </a:r>
                      <a:endParaRPr lang="en-US" sz="1600" dirty="0"/>
                    </a:p>
                  </a:txBody>
                  <a:tcPr/>
                </a:tc>
                <a:tc>
                  <a:txBody>
                    <a:bodyPr/>
                    <a:lstStyle/>
                    <a:p>
                      <a:r>
                        <a:rPr lang="en-US" sz="1600" dirty="0" smtClean="0"/>
                        <a:t>Lesson</a:t>
                      </a:r>
                      <a:endParaRPr lang="en-US" sz="1600" dirty="0"/>
                    </a:p>
                  </a:txBody>
                  <a:tcPr/>
                </a:tc>
              </a:tr>
              <a:tr h="1125216">
                <a:tc>
                  <a:txBody>
                    <a:bodyPr/>
                    <a:lstStyle/>
                    <a:p>
                      <a:r>
                        <a:rPr lang="en-US" sz="1400" dirty="0" smtClean="0"/>
                        <a:t>HIA topic is</a:t>
                      </a:r>
                      <a:r>
                        <a:rPr lang="en-US" sz="1400" baseline="0" dirty="0" smtClean="0"/>
                        <a:t> controversial </a:t>
                      </a:r>
                      <a:endParaRPr lang="en-US" sz="1400" dirty="0"/>
                    </a:p>
                  </a:txBody>
                  <a:tcPr/>
                </a:tc>
                <a:tc>
                  <a:txBody>
                    <a:bodyPr/>
                    <a:lstStyle/>
                    <a:p>
                      <a:r>
                        <a:rPr lang="en-US" sz="1400" baseline="0" dirty="0" smtClean="0"/>
                        <a:t>Engage stakeholders across party lines and sectors, be transparent about limitations and funding sources</a:t>
                      </a:r>
                      <a:endParaRPr lang="en-US" sz="1400" dirty="0"/>
                    </a:p>
                  </a:txBody>
                  <a:tcPr/>
                </a:tc>
                <a:tc>
                  <a:txBody>
                    <a:bodyPr/>
                    <a:lstStyle/>
                    <a:p>
                      <a:r>
                        <a:rPr lang="en-US" sz="1400" dirty="0" smtClean="0"/>
                        <a:t>Leave sufficient time</a:t>
                      </a:r>
                      <a:r>
                        <a:rPr lang="en-US" sz="1400" baseline="0" dirty="0" smtClean="0"/>
                        <a:t> to gain buy-in from stakeholders</a:t>
                      </a:r>
                      <a:endParaRPr lang="en-US" sz="1400" dirty="0"/>
                    </a:p>
                  </a:txBody>
                  <a:tcPr/>
                </a:tc>
              </a:tr>
              <a:tr h="1730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Stakeholders are wary</a:t>
                      </a:r>
                      <a:r>
                        <a:rPr lang="en-US" sz="1400" baseline="0" dirty="0" smtClean="0"/>
                        <a:t> of participating in the process </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Hold individual meetings with stakeholders</a:t>
                      </a:r>
                      <a:r>
                        <a:rPr lang="en-US" sz="1400" baseline="0" dirty="0" smtClean="0"/>
                        <a:t> to provide information and answer any questions; </a:t>
                      </a:r>
                      <a:r>
                        <a:rPr lang="en-US" sz="1400" dirty="0" smtClean="0"/>
                        <a:t>Give everyone an opportunity to provide</a:t>
                      </a:r>
                      <a:r>
                        <a:rPr lang="en-US" sz="1400" baseline="0" dirty="0" smtClean="0"/>
                        <a:t> feedback and leave room for discussion</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Personal communication and transparency</a:t>
                      </a:r>
                      <a:r>
                        <a:rPr lang="en-US" sz="1400" baseline="0" dirty="0" smtClean="0"/>
                        <a:t>  is effective; </a:t>
                      </a:r>
                      <a:r>
                        <a:rPr lang="en-US" sz="1400" dirty="0" smtClean="0"/>
                        <a:t>Include</a:t>
                      </a:r>
                      <a:r>
                        <a:rPr lang="en-US" sz="1400" baseline="0" dirty="0" smtClean="0"/>
                        <a:t> feedback even if it is not supportive of the HIA</a:t>
                      </a:r>
                      <a:endParaRPr lang="en-US" sz="1400" dirty="0" smtClean="0"/>
                    </a:p>
                    <a:p>
                      <a:endParaRPr lang="en-US" sz="1400" dirty="0"/>
                    </a:p>
                  </a:txBody>
                  <a:tcPr/>
                </a:tc>
              </a:tr>
              <a:tr h="1319767">
                <a:tc>
                  <a:txBody>
                    <a:bodyPr/>
                    <a:lstStyle/>
                    <a:p>
                      <a:r>
                        <a:rPr lang="en-US" sz="1400" dirty="0" smtClean="0"/>
                        <a:t>Stakeholders are divided on the topic</a:t>
                      </a:r>
                      <a:endParaRPr lang="en-US" sz="1400" dirty="0"/>
                    </a:p>
                  </a:txBody>
                  <a:tcPr/>
                </a:tc>
                <a:tc>
                  <a:txBody>
                    <a:bodyPr/>
                    <a:lstStyle/>
                    <a:p>
                      <a:r>
                        <a:rPr lang="en-US" sz="1400" dirty="0" smtClean="0"/>
                        <a:t>Provide</a:t>
                      </a:r>
                      <a:r>
                        <a:rPr lang="en-US" sz="1400" baseline="0" dirty="0" smtClean="0"/>
                        <a:t> equal time and opportunities for each stakeholder to provide feedback; View any information received from stakeholders equally</a:t>
                      </a:r>
                      <a:endParaRPr lang="en-US" sz="1400" dirty="0"/>
                    </a:p>
                  </a:txBody>
                  <a:tcPr/>
                </a:tc>
                <a:tc>
                  <a:txBody>
                    <a:bodyPr/>
                    <a:lstStyle/>
                    <a:p>
                      <a:r>
                        <a:rPr lang="en-US" sz="1400" dirty="0" smtClean="0"/>
                        <a:t>Ensure every</a:t>
                      </a:r>
                      <a:r>
                        <a:rPr lang="en-US" sz="1400" baseline="0" dirty="0" smtClean="0"/>
                        <a:t> stakeholder feels their opinions are respected and taken into consideration</a:t>
                      </a:r>
                      <a:endParaRPr lang="en-US" sz="1400" dirty="0"/>
                    </a:p>
                  </a:txBody>
                  <a:tcPr/>
                </a:tc>
              </a:tr>
            </a:tbl>
          </a:graphicData>
        </a:graphic>
      </p:graphicFrame>
      <p:sp>
        <p:nvSpPr>
          <p:cNvPr id="4" name="TextBox 3"/>
          <p:cNvSpPr txBox="1"/>
          <p:nvPr/>
        </p:nvSpPr>
        <p:spPr>
          <a:xfrm>
            <a:off x="1905000" y="1647601"/>
            <a:ext cx="6477000" cy="523220"/>
          </a:xfrm>
          <a:prstGeom prst="rect">
            <a:avLst/>
          </a:prstGeom>
          <a:noFill/>
        </p:spPr>
        <p:txBody>
          <a:bodyPr wrap="square" rtlCol="0">
            <a:spAutoFit/>
          </a:bodyPr>
          <a:lstStyle/>
          <a:p>
            <a:pPr algn="ctr"/>
            <a:r>
              <a:rPr lang="en-US" sz="2800" b="1" dirty="0" smtClean="0"/>
              <a:t>Stakeholder Engagement</a:t>
            </a:r>
            <a:endParaRPr lang="en-US" sz="2800" b="1" dirty="0"/>
          </a:p>
        </p:txBody>
      </p:sp>
    </p:spTree>
    <p:extLst>
      <p:ext uri="{BB962C8B-B14F-4D97-AF65-F5344CB8AC3E}">
        <p14:creationId xmlns:p14="http://schemas.microsoft.com/office/powerpoint/2010/main" val="110091518"/>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1" y="0"/>
            <a:ext cx="4964151" cy="5943600"/>
          </a:xfrm>
          <a:prstGeom prst="rect">
            <a:avLst/>
          </a:prstGeom>
        </p:spPr>
      </p:pic>
      <p:pic>
        <p:nvPicPr>
          <p:cNvPr id="3" name="Picture 2"/>
          <p:cNvPicPr>
            <a:picLocks noChangeAspect="1"/>
          </p:cNvPicPr>
          <p:nvPr/>
        </p:nvPicPr>
        <p:blipFill>
          <a:blip r:embed="rId3"/>
          <a:stretch>
            <a:fillRect/>
          </a:stretch>
        </p:blipFill>
        <p:spPr>
          <a:xfrm>
            <a:off x="4150774" y="1524001"/>
            <a:ext cx="4993226" cy="5328424"/>
          </a:xfrm>
          <a:prstGeom prst="rect">
            <a:avLst/>
          </a:prstGeom>
        </p:spPr>
      </p:pic>
      <p:sp>
        <p:nvSpPr>
          <p:cNvPr id="4" name="TextBox 3"/>
          <p:cNvSpPr txBox="1"/>
          <p:nvPr/>
        </p:nvSpPr>
        <p:spPr>
          <a:xfrm>
            <a:off x="5176933" y="990600"/>
            <a:ext cx="3850226" cy="861774"/>
          </a:xfrm>
          <a:prstGeom prst="rect">
            <a:avLst/>
          </a:prstGeom>
          <a:noFill/>
        </p:spPr>
        <p:txBody>
          <a:bodyPr wrap="square" rtlCol="0">
            <a:spAutoFit/>
          </a:bodyPr>
          <a:lstStyle/>
          <a:p>
            <a:endParaRPr lang="en-US" dirty="0"/>
          </a:p>
          <a:p>
            <a:endParaRPr lang="en-US" b="1" dirty="0" smtClean="0"/>
          </a:p>
          <a:p>
            <a:r>
              <a:rPr lang="en-US" sz="1400" b="1" dirty="0" smtClean="0"/>
              <a:t>KHI Response to KS Dept. of Agriculture</a:t>
            </a:r>
          </a:p>
        </p:txBody>
      </p:sp>
      <p:sp>
        <p:nvSpPr>
          <p:cNvPr id="5" name="Rectangle 4"/>
          <p:cNvSpPr/>
          <p:nvPr/>
        </p:nvSpPr>
        <p:spPr>
          <a:xfrm>
            <a:off x="1219200" y="0"/>
            <a:ext cx="3733800" cy="307777"/>
          </a:xfrm>
          <a:prstGeom prst="rect">
            <a:avLst/>
          </a:prstGeom>
        </p:spPr>
        <p:txBody>
          <a:bodyPr wrap="square">
            <a:spAutoFit/>
          </a:bodyPr>
          <a:lstStyle/>
          <a:p>
            <a:r>
              <a:rPr lang="en-US" sz="1400" b="1" dirty="0"/>
              <a:t>Advisory Panel Letter </a:t>
            </a:r>
            <a:r>
              <a:rPr lang="en-US" sz="1400" b="1" dirty="0" smtClean="0"/>
              <a:t>in </a:t>
            </a:r>
            <a:r>
              <a:rPr lang="en-US" sz="1400" b="1" dirty="0"/>
              <a:t>the HIA Report</a:t>
            </a:r>
          </a:p>
        </p:txBody>
      </p:sp>
    </p:spTree>
    <p:extLst>
      <p:ext uri="{BB962C8B-B14F-4D97-AF65-F5344CB8AC3E}">
        <p14:creationId xmlns:p14="http://schemas.microsoft.com/office/powerpoint/2010/main" val="2182775020"/>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1" name="Rectangle 5"/>
          <p:cNvSpPr>
            <a:spLocks noChangeArrowheads="1"/>
          </p:cNvSpPr>
          <p:nvPr/>
        </p:nvSpPr>
        <p:spPr bwMode="auto">
          <a:xfrm>
            <a:off x="1600200" y="304800"/>
            <a:ext cx="7315200" cy="12192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b"/>
          <a:lstStyle/>
          <a:p>
            <a:pPr eaLnBrk="1" hangingPunct="1">
              <a:lnSpc>
                <a:spcPct val="80000"/>
              </a:lnSpc>
            </a:pPr>
            <a:endParaRPr lang="en-US" sz="4000">
              <a:solidFill>
                <a:srgbClr val="FFE957"/>
              </a:solidFill>
              <a:latin typeface="Helvetica" pitchFamily="34" charset="0"/>
            </a:endParaRPr>
          </a:p>
        </p:txBody>
      </p:sp>
      <p:sp>
        <p:nvSpPr>
          <p:cNvPr id="7" name="Titre 1"/>
          <p:cNvSpPr txBox="1">
            <a:spLocks/>
          </p:cNvSpPr>
          <p:nvPr/>
        </p:nvSpPr>
        <p:spPr>
          <a:xfrm>
            <a:off x="1354540" y="304801"/>
            <a:ext cx="7819030" cy="1219200"/>
          </a:xfrm>
          <a:prstGeom prst="rect">
            <a:avLst/>
          </a:prstGeom>
        </p:spPr>
        <p:txBody>
          <a:bodyPr anchor="b">
            <a:noAutofit/>
          </a:bodyPr>
          <a:lstStyle>
            <a:lvl1pPr algn="ctr" rtl="0" eaLnBrk="1" fontAlgn="base" hangingPunct="1">
              <a:lnSpc>
                <a:spcPct val="80000"/>
              </a:lnSpc>
              <a:spcBef>
                <a:spcPct val="0"/>
              </a:spcBef>
              <a:spcAft>
                <a:spcPct val="0"/>
              </a:spcAft>
              <a:defRPr sz="4000">
                <a:solidFill>
                  <a:srgbClr val="FFE957"/>
                </a:solidFill>
                <a:latin typeface="+mj-lt"/>
                <a:ea typeface="+mj-ea"/>
                <a:cs typeface="+mj-cs"/>
              </a:defRPr>
            </a:lvl1pPr>
            <a:lvl2pPr algn="ctr" rtl="0" eaLnBrk="1" fontAlgn="base" hangingPunct="1">
              <a:lnSpc>
                <a:spcPct val="80000"/>
              </a:lnSpc>
              <a:spcBef>
                <a:spcPct val="0"/>
              </a:spcBef>
              <a:spcAft>
                <a:spcPct val="0"/>
              </a:spcAft>
              <a:defRPr sz="4000">
                <a:solidFill>
                  <a:srgbClr val="FFE957"/>
                </a:solidFill>
                <a:latin typeface="Helvetica" pitchFamily="34" charset="0"/>
              </a:defRPr>
            </a:lvl2pPr>
            <a:lvl3pPr algn="ctr" rtl="0" eaLnBrk="1" fontAlgn="base" hangingPunct="1">
              <a:lnSpc>
                <a:spcPct val="80000"/>
              </a:lnSpc>
              <a:spcBef>
                <a:spcPct val="0"/>
              </a:spcBef>
              <a:spcAft>
                <a:spcPct val="0"/>
              </a:spcAft>
              <a:defRPr sz="4000">
                <a:solidFill>
                  <a:srgbClr val="FFE957"/>
                </a:solidFill>
                <a:latin typeface="Helvetica" pitchFamily="34" charset="0"/>
              </a:defRPr>
            </a:lvl3pPr>
            <a:lvl4pPr algn="ctr" rtl="0" eaLnBrk="1" fontAlgn="base" hangingPunct="1">
              <a:lnSpc>
                <a:spcPct val="80000"/>
              </a:lnSpc>
              <a:spcBef>
                <a:spcPct val="0"/>
              </a:spcBef>
              <a:spcAft>
                <a:spcPct val="0"/>
              </a:spcAft>
              <a:defRPr sz="4000">
                <a:solidFill>
                  <a:srgbClr val="FFE957"/>
                </a:solidFill>
                <a:latin typeface="Helvetica" pitchFamily="34" charset="0"/>
              </a:defRPr>
            </a:lvl4pPr>
            <a:lvl5pPr algn="ctr" rtl="0" eaLnBrk="1" fontAlgn="base" hangingPunct="1">
              <a:lnSpc>
                <a:spcPct val="80000"/>
              </a:lnSpc>
              <a:spcBef>
                <a:spcPct val="0"/>
              </a:spcBef>
              <a:spcAft>
                <a:spcPct val="0"/>
              </a:spcAft>
              <a:defRPr sz="4000">
                <a:solidFill>
                  <a:srgbClr val="FFE957"/>
                </a:solidFill>
                <a:latin typeface="Helvetica" pitchFamily="34" charset="0"/>
              </a:defRPr>
            </a:lvl5pPr>
            <a:lvl6pPr marL="457200" algn="ctr" rtl="0" eaLnBrk="1" fontAlgn="base" hangingPunct="1">
              <a:lnSpc>
                <a:spcPct val="80000"/>
              </a:lnSpc>
              <a:spcBef>
                <a:spcPct val="0"/>
              </a:spcBef>
              <a:spcAft>
                <a:spcPct val="0"/>
              </a:spcAft>
              <a:defRPr sz="4000">
                <a:solidFill>
                  <a:srgbClr val="FFE957"/>
                </a:solidFill>
                <a:latin typeface="Helvetica" pitchFamily="34" charset="0"/>
              </a:defRPr>
            </a:lvl6pPr>
            <a:lvl7pPr marL="914400" algn="ctr" rtl="0" eaLnBrk="1" fontAlgn="base" hangingPunct="1">
              <a:lnSpc>
                <a:spcPct val="80000"/>
              </a:lnSpc>
              <a:spcBef>
                <a:spcPct val="0"/>
              </a:spcBef>
              <a:spcAft>
                <a:spcPct val="0"/>
              </a:spcAft>
              <a:defRPr sz="4000">
                <a:solidFill>
                  <a:srgbClr val="FFE957"/>
                </a:solidFill>
                <a:latin typeface="Helvetica" pitchFamily="34" charset="0"/>
              </a:defRPr>
            </a:lvl7pPr>
            <a:lvl8pPr marL="1371600" algn="ctr" rtl="0" eaLnBrk="1" fontAlgn="base" hangingPunct="1">
              <a:lnSpc>
                <a:spcPct val="80000"/>
              </a:lnSpc>
              <a:spcBef>
                <a:spcPct val="0"/>
              </a:spcBef>
              <a:spcAft>
                <a:spcPct val="0"/>
              </a:spcAft>
              <a:defRPr sz="4000">
                <a:solidFill>
                  <a:srgbClr val="FFE957"/>
                </a:solidFill>
                <a:latin typeface="Helvetica" pitchFamily="34" charset="0"/>
              </a:defRPr>
            </a:lvl8pPr>
            <a:lvl9pPr marL="1828800" algn="ctr" rtl="0" eaLnBrk="1" fontAlgn="base" hangingPunct="1">
              <a:lnSpc>
                <a:spcPct val="80000"/>
              </a:lnSpc>
              <a:spcBef>
                <a:spcPct val="0"/>
              </a:spcBef>
              <a:spcAft>
                <a:spcPct val="0"/>
              </a:spcAft>
              <a:defRPr sz="4000">
                <a:solidFill>
                  <a:srgbClr val="FFE957"/>
                </a:solidFill>
                <a:latin typeface="Helvetica" pitchFamily="34" charset="0"/>
              </a:defRPr>
            </a:lvl9pPr>
          </a:lstStyle>
          <a:p>
            <a:pPr indent="-457200">
              <a:lnSpc>
                <a:spcPct val="100000"/>
              </a:lnSpc>
            </a:pPr>
            <a:r>
              <a:rPr lang="en-US" sz="3200" b="1" dirty="0" smtClean="0">
                <a:solidFill>
                  <a:schemeClr val="tx2">
                    <a:lumMod val="75000"/>
                  </a:schemeClr>
                </a:solidFill>
                <a:latin typeface="+mn-lt"/>
              </a:rPr>
              <a:t>HIA</a:t>
            </a:r>
            <a:r>
              <a:rPr lang="en-US" sz="3200" b="1" dirty="0">
                <a:solidFill>
                  <a:schemeClr val="tx2">
                    <a:lumMod val="75000"/>
                  </a:schemeClr>
                </a:solidFill>
                <a:latin typeface="+mn-lt"/>
              </a:rPr>
              <a:t> </a:t>
            </a:r>
            <a:r>
              <a:rPr lang="en-US" sz="3200" b="1" dirty="0" smtClean="0">
                <a:solidFill>
                  <a:schemeClr val="tx2">
                    <a:lumMod val="75000"/>
                  </a:schemeClr>
                </a:solidFill>
                <a:latin typeface="+mn-lt"/>
              </a:rPr>
              <a:t>on Proposed</a:t>
            </a:r>
            <a:endParaRPr lang="en-US" sz="3200" b="1" dirty="0">
              <a:solidFill>
                <a:schemeClr val="tx2">
                  <a:lumMod val="75000"/>
                </a:schemeClr>
              </a:solidFill>
              <a:latin typeface="+mn-lt"/>
            </a:endParaRPr>
          </a:p>
          <a:p>
            <a:pPr indent="-457200">
              <a:lnSpc>
                <a:spcPct val="100000"/>
              </a:lnSpc>
            </a:pPr>
            <a:r>
              <a:rPr lang="en-US" sz="3200" b="1" dirty="0">
                <a:solidFill>
                  <a:schemeClr val="tx2">
                    <a:lumMod val="75000"/>
                  </a:schemeClr>
                </a:solidFill>
                <a:latin typeface="+mn-lt"/>
              </a:rPr>
              <a:t>Changes to </a:t>
            </a:r>
            <a:r>
              <a:rPr lang="en-US" sz="3200" b="1" dirty="0" smtClean="0">
                <a:solidFill>
                  <a:schemeClr val="tx2">
                    <a:lumMod val="75000"/>
                  </a:schemeClr>
                </a:solidFill>
                <a:latin typeface="+mn-lt"/>
              </a:rPr>
              <a:t>Kansas Lottery Act (2012)</a:t>
            </a:r>
            <a:endParaRPr lang="fr-CA" sz="3200" b="1" dirty="0">
              <a:solidFill>
                <a:schemeClr val="tx2">
                  <a:lumMod val="75000"/>
                </a:schemeClr>
              </a:solidFill>
              <a:latin typeface="+mn-lt"/>
            </a:endParaRPr>
          </a:p>
        </p:txBody>
      </p:sp>
      <p:sp>
        <p:nvSpPr>
          <p:cNvPr id="5" name="Slide Number Placeholder 3"/>
          <p:cNvSpPr>
            <a:spLocks noGrp="1"/>
          </p:cNvSpPr>
          <p:nvPr>
            <p:ph type="sldNum" sz="quarter" idx="10"/>
          </p:nvPr>
        </p:nvSpPr>
        <p:spPr>
          <a:xfrm>
            <a:off x="0" y="6400800"/>
            <a:ext cx="1447800" cy="457200"/>
          </a:xfrm>
        </p:spPr>
        <p:txBody>
          <a:bodyPr/>
          <a:lstStyle/>
          <a:p>
            <a:pPr>
              <a:defRPr/>
            </a:pPr>
            <a:fld id="{3AA5C6BF-35A0-4511-AF00-25059A86924D}" type="slidenum">
              <a:rPr lang="fr-CA" smtClean="0"/>
              <a:pPr>
                <a:defRPr/>
              </a:pPr>
              <a:t>27</a:t>
            </a:fld>
            <a:endParaRPr lang="fr-CA" dirty="0"/>
          </a:p>
        </p:txBody>
      </p: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86710"/>
            <a:ext cx="2726140" cy="1885189"/>
          </a:xfrm>
          <a:prstGeom prst="rect">
            <a:avLst/>
          </a:prstGeom>
          <a:noFill/>
          <a:ln w="25400">
            <a:solidFill>
              <a:srgbClr val="FFFF00"/>
            </a:solidFill>
          </a:ln>
        </p:spPr>
      </p:pic>
      <p:sp>
        <p:nvSpPr>
          <p:cNvPr id="12" name="Content Placeholder 2"/>
          <p:cNvSpPr txBox="1">
            <a:spLocks/>
          </p:cNvSpPr>
          <p:nvPr/>
        </p:nvSpPr>
        <p:spPr>
          <a:xfrm>
            <a:off x="1363684" y="1924810"/>
            <a:ext cx="3975615" cy="4552189"/>
          </a:xfrm>
          <a:prstGeom prst="rect">
            <a:avLst/>
          </a:prstGeom>
        </p:spPr>
        <p:txBody>
          <a:bodyPr vert="horz" lIns="91440" tIns="45720" rIns="91440" bIns="45720" rtlCol="0">
            <a:normAutofit fontScale="92500"/>
          </a:bodyPr>
          <a:lstStyle>
            <a:lvl1pPr marL="342900" indent="-342900" algn="l" rtl="0" eaLnBrk="1" fontAlgn="base" hangingPunct="1">
              <a:spcBef>
                <a:spcPct val="20000"/>
              </a:spcBef>
              <a:spcAft>
                <a:spcPct val="0"/>
              </a:spcAft>
              <a:buClr>
                <a:srgbClr val="FFE957"/>
              </a:buClr>
              <a:buSzPct val="9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FFE957"/>
              </a:buClr>
              <a:buSzPct val="100000"/>
              <a:buFont typeface="Times" pitchFamily="18"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80000"/>
              <a:buFont typeface="Times" pitchFamily="18" charset="0"/>
              <a:buChar char="•"/>
              <a:defRPr sz="2400">
                <a:solidFill>
                  <a:schemeClr val="tx1"/>
                </a:solidFill>
                <a:latin typeface="+mn-lt"/>
              </a:defRPr>
            </a:lvl4pPr>
            <a:lvl5pPr marL="20574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5pPr>
            <a:lvl6pPr marL="25146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6pPr>
            <a:lvl7pPr marL="29718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7pPr>
            <a:lvl8pPr marL="34290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8pPr>
            <a:lvl9pPr marL="38862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9pPr>
          </a:lstStyle>
          <a:p>
            <a:pPr marL="0" indent="0">
              <a:buNone/>
            </a:pPr>
            <a:r>
              <a:rPr lang="en-US" sz="2000" b="1" i="1" kern="0" dirty="0" smtClean="0"/>
              <a:t>Opportunity</a:t>
            </a:r>
          </a:p>
          <a:p>
            <a:pPr marL="0" indent="0">
              <a:buNone/>
            </a:pPr>
            <a:r>
              <a:rPr lang="en-US" sz="2000" kern="0" dirty="0" smtClean="0"/>
              <a:t>Inform decision-making on legislation that proposed  to reduce investment requirement to build a casino in the Southeast Kansas Gaming Zone (e.g. Cherokee and Crawford Counties). </a:t>
            </a:r>
          </a:p>
          <a:p>
            <a:pPr marL="0" indent="0">
              <a:buNone/>
            </a:pPr>
            <a:endParaRPr lang="en-US" sz="2000" kern="0" dirty="0"/>
          </a:p>
          <a:p>
            <a:pPr marL="0" indent="0">
              <a:buNone/>
            </a:pPr>
            <a:r>
              <a:rPr lang="en-US" sz="2000" b="1" i="1" kern="0" dirty="0" smtClean="0"/>
              <a:t>Policymakers</a:t>
            </a:r>
          </a:p>
          <a:p>
            <a:pPr marL="0" indent="0">
              <a:buNone/>
            </a:pPr>
            <a:r>
              <a:rPr lang="en-US" sz="2000" kern="0" dirty="0" smtClean="0"/>
              <a:t>Kansas Legislature</a:t>
            </a:r>
          </a:p>
          <a:p>
            <a:pPr marL="0" indent="0">
              <a:buNone/>
            </a:pPr>
            <a:endParaRPr lang="en-US" sz="2000" b="1" u="sng" kern="0" dirty="0"/>
          </a:p>
          <a:p>
            <a:pPr marL="0" indent="0">
              <a:buNone/>
            </a:pPr>
            <a:r>
              <a:rPr lang="en-US" sz="2000" b="1" i="1" kern="0" dirty="0" smtClean="0"/>
              <a:t>Key Committees</a:t>
            </a:r>
          </a:p>
          <a:p>
            <a:pPr marL="0" indent="0">
              <a:buNone/>
            </a:pPr>
            <a:r>
              <a:rPr lang="en-US" sz="2000" kern="0" dirty="0" smtClean="0"/>
              <a:t>Senate and House Committees on Federal and State Affairs</a:t>
            </a:r>
          </a:p>
          <a:p>
            <a:pPr marL="0" indent="0">
              <a:buNone/>
            </a:pPr>
            <a:endParaRPr lang="en-US" sz="1800" b="1" i="1" kern="0" dirty="0" smtClean="0"/>
          </a:p>
          <a:p>
            <a:pPr marL="0" indent="0">
              <a:buNone/>
            </a:pPr>
            <a:endParaRPr lang="en-US" sz="1800" b="1" i="1" kern="0" dirty="0" smtClean="0"/>
          </a:p>
          <a:p>
            <a:pPr marL="0" indent="0">
              <a:buNone/>
            </a:pPr>
            <a:endParaRPr lang="en-US" sz="1800" kern="0" dirty="0"/>
          </a:p>
        </p:txBody>
      </p:sp>
      <p:sp>
        <p:nvSpPr>
          <p:cNvPr id="9" name="Content Placeholder 2"/>
          <p:cNvSpPr txBox="1">
            <a:spLocks/>
          </p:cNvSpPr>
          <p:nvPr/>
        </p:nvSpPr>
        <p:spPr>
          <a:xfrm>
            <a:off x="5339299" y="3771900"/>
            <a:ext cx="3851204" cy="2895600"/>
          </a:xfrm>
          <a:prstGeom prst="rect">
            <a:avLst/>
          </a:prstGeom>
        </p:spPr>
        <p:txBody>
          <a:bodyPr vert="horz" lIns="91440" tIns="45720" rIns="91440" bIns="45720" rtlCol="0">
            <a:noAutofit/>
          </a:bodyPr>
          <a:lstStyle>
            <a:lvl1pPr marL="342900" indent="-342900" algn="l" rtl="0" eaLnBrk="1" fontAlgn="base" hangingPunct="1">
              <a:spcBef>
                <a:spcPct val="20000"/>
              </a:spcBef>
              <a:spcAft>
                <a:spcPct val="0"/>
              </a:spcAft>
              <a:buClr>
                <a:srgbClr val="FFE957"/>
              </a:buClr>
              <a:buSzPct val="9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FFE957"/>
              </a:buClr>
              <a:buSzPct val="100000"/>
              <a:buFont typeface="Times" pitchFamily="18"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80000"/>
              <a:buFont typeface="Times" pitchFamily="18" charset="0"/>
              <a:buChar char="•"/>
              <a:defRPr sz="2400">
                <a:solidFill>
                  <a:schemeClr val="tx1"/>
                </a:solidFill>
                <a:latin typeface="+mn-lt"/>
              </a:defRPr>
            </a:lvl4pPr>
            <a:lvl5pPr marL="20574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5pPr>
            <a:lvl6pPr marL="25146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6pPr>
            <a:lvl7pPr marL="29718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7pPr>
            <a:lvl8pPr marL="34290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8pPr>
            <a:lvl9pPr marL="3886200" indent="-228600" algn="l" rtl="0" eaLnBrk="1" fontAlgn="base" hangingPunct="1">
              <a:spcBef>
                <a:spcPct val="20000"/>
              </a:spcBef>
              <a:spcAft>
                <a:spcPct val="0"/>
              </a:spcAft>
              <a:buClr>
                <a:srgbClr val="FFE957"/>
              </a:buClr>
              <a:buSzPct val="70000"/>
              <a:buFont typeface="Times" pitchFamily="18" charset="0"/>
              <a:buChar char="•"/>
              <a:defRPr sz="2400">
                <a:solidFill>
                  <a:schemeClr val="tx1"/>
                </a:solidFill>
                <a:latin typeface="+mn-lt"/>
              </a:defRPr>
            </a:lvl9pPr>
          </a:lstStyle>
          <a:p>
            <a:pPr marL="0" indent="0">
              <a:buNone/>
            </a:pPr>
            <a:r>
              <a:rPr lang="en-US" sz="2000" b="1" i="1" kern="0" dirty="0" smtClean="0"/>
              <a:t>Health Impacts</a:t>
            </a:r>
          </a:p>
          <a:p>
            <a:pPr>
              <a:buFont typeface="Arial" panose="020B0604020202020204" pitchFamily="34" charset="0"/>
              <a:buChar char="•"/>
            </a:pPr>
            <a:r>
              <a:rPr lang="en-US" sz="2000" kern="0" dirty="0" smtClean="0"/>
              <a:t>Job creation</a:t>
            </a:r>
          </a:p>
          <a:p>
            <a:pPr>
              <a:buFont typeface="Arial" panose="020B0604020202020204" pitchFamily="34" charset="0"/>
              <a:buChar char="•"/>
            </a:pPr>
            <a:r>
              <a:rPr lang="en-US" sz="2000" kern="0" dirty="0" smtClean="0"/>
              <a:t>Tourism</a:t>
            </a:r>
          </a:p>
          <a:p>
            <a:pPr>
              <a:buFont typeface="Arial" panose="020B0604020202020204" pitchFamily="34" charset="0"/>
              <a:buChar char="•"/>
            </a:pPr>
            <a:r>
              <a:rPr lang="en-US" sz="2000" kern="0" dirty="0"/>
              <a:t>S</a:t>
            </a:r>
            <a:r>
              <a:rPr lang="en-US" sz="2000" kern="0" dirty="0" smtClean="0"/>
              <a:t>tate </a:t>
            </a:r>
            <a:r>
              <a:rPr lang="en-US" sz="2000" kern="0" dirty="0"/>
              <a:t>and local </a:t>
            </a:r>
            <a:r>
              <a:rPr lang="en-US" sz="2000" kern="0" dirty="0" smtClean="0"/>
              <a:t>revenue</a:t>
            </a:r>
          </a:p>
          <a:p>
            <a:pPr>
              <a:buFont typeface="Arial" panose="020B0604020202020204" pitchFamily="34" charset="0"/>
              <a:buChar char="•"/>
            </a:pPr>
            <a:r>
              <a:rPr lang="en-US" sz="2000" kern="0" dirty="0"/>
              <a:t>E</a:t>
            </a:r>
            <a:r>
              <a:rPr lang="en-US" sz="2000" kern="0" dirty="0" smtClean="0"/>
              <a:t>xposure to secondhand smoke</a:t>
            </a:r>
          </a:p>
          <a:p>
            <a:pPr>
              <a:buFont typeface="Arial" panose="020B0604020202020204" pitchFamily="34" charset="0"/>
              <a:buChar char="•"/>
            </a:pPr>
            <a:r>
              <a:rPr lang="en-US" sz="2000" kern="0" dirty="0" smtClean="0"/>
              <a:t>Increases </a:t>
            </a:r>
            <a:r>
              <a:rPr lang="en-US" sz="2000" kern="0" dirty="0"/>
              <a:t>in traffic </a:t>
            </a:r>
            <a:r>
              <a:rPr lang="en-US" sz="2000" kern="0" dirty="0" smtClean="0"/>
              <a:t>accidents, gambling addiction, divorce and suicide</a:t>
            </a:r>
            <a:endParaRPr lang="en-US" sz="2000" kern="0" dirty="0"/>
          </a:p>
        </p:txBody>
      </p:sp>
    </p:spTree>
    <p:extLst>
      <p:ext uri="{BB962C8B-B14F-4D97-AF65-F5344CB8AC3E}">
        <p14:creationId xmlns:p14="http://schemas.microsoft.com/office/powerpoint/2010/main" val="136565583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1" name="Rectangle 5"/>
          <p:cNvSpPr>
            <a:spLocks noChangeArrowheads="1"/>
          </p:cNvSpPr>
          <p:nvPr/>
        </p:nvSpPr>
        <p:spPr bwMode="auto">
          <a:xfrm>
            <a:off x="1600200" y="304800"/>
            <a:ext cx="7086600" cy="12192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b"/>
          <a:lstStyle/>
          <a:p>
            <a:pPr eaLnBrk="1" hangingPunct="1">
              <a:lnSpc>
                <a:spcPct val="80000"/>
              </a:lnSpc>
            </a:pPr>
            <a:endParaRPr lang="en-US" sz="4000">
              <a:solidFill>
                <a:srgbClr val="FFE957"/>
              </a:solidFill>
              <a:latin typeface="Helvetica" pitchFamily="34" charset="0"/>
            </a:endParaRPr>
          </a:p>
        </p:txBody>
      </p:sp>
      <p:sp>
        <p:nvSpPr>
          <p:cNvPr id="7" name="Titre 1"/>
          <p:cNvSpPr txBox="1">
            <a:spLocks/>
          </p:cNvSpPr>
          <p:nvPr/>
        </p:nvSpPr>
        <p:spPr>
          <a:xfrm>
            <a:off x="1233985" y="181199"/>
            <a:ext cx="7819030" cy="1219200"/>
          </a:xfrm>
          <a:prstGeom prst="rect">
            <a:avLst/>
          </a:prstGeom>
        </p:spPr>
        <p:txBody>
          <a:bodyPr anchor="b">
            <a:noAutofit/>
          </a:bodyPr>
          <a:lstStyle>
            <a:lvl1pPr algn="ctr" rtl="0" eaLnBrk="1" fontAlgn="base" hangingPunct="1">
              <a:lnSpc>
                <a:spcPct val="80000"/>
              </a:lnSpc>
              <a:spcBef>
                <a:spcPct val="0"/>
              </a:spcBef>
              <a:spcAft>
                <a:spcPct val="0"/>
              </a:spcAft>
              <a:defRPr sz="4000">
                <a:solidFill>
                  <a:srgbClr val="FFE957"/>
                </a:solidFill>
                <a:latin typeface="+mj-lt"/>
                <a:ea typeface="+mj-ea"/>
                <a:cs typeface="+mj-cs"/>
              </a:defRPr>
            </a:lvl1pPr>
            <a:lvl2pPr algn="ctr" rtl="0" eaLnBrk="1" fontAlgn="base" hangingPunct="1">
              <a:lnSpc>
                <a:spcPct val="80000"/>
              </a:lnSpc>
              <a:spcBef>
                <a:spcPct val="0"/>
              </a:spcBef>
              <a:spcAft>
                <a:spcPct val="0"/>
              </a:spcAft>
              <a:defRPr sz="4000">
                <a:solidFill>
                  <a:srgbClr val="FFE957"/>
                </a:solidFill>
                <a:latin typeface="Helvetica" pitchFamily="34" charset="0"/>
              </a:defRPr>
            </a:lvl2pPr>
            <a:lvl3pPr algn="ctr" rtl="0" eaLnBrk="1" fontAlgn="base" hangingPunct="1">
              <a:lnSpc>
                <a:spcPct val="80000"/>
              </a:lnSpc>
              <a:spcBef>
                <a:spcPct val="0"/>
              </a:spcBef>
              <a:spcAft>
                <a:spcPct val="0"/>
              </a:spcAft>
              <a:defRPr sz="4000">
                <a:solidFill>
                  <a:srgbClr val="FFE957"/>
                </a:solidFill>
                <a:latin typeface="Helvetica" pitchFamily="34" charset="0"/>
              </a:defRPr>
            </a:lvl3pPr>
            <a:lvl4pPr algn="ctr" rtl="0" eaLnBrk="1" fontAlgn="base" hangingPunct="1">
              <a:lnSpc>
                <a:spcPct val="80000"/>
              </a:lnSpc>
              <a:spcBef>
                <a:spcPct val="0"/>
              </a:spcBef>
              <a:spcAft>
                <a:spcPct val="0"/>
              </a:spcAft>
              <a:defRPr sz="4000">
                <a:solidFill>
                  <a:srgbClr val="FFE957"/>
                </a:solidFill>
                <a:latin typeface="Helvetica" pitchFamily="34" charset="0"/>
              </a:defRPr>
            </a:lvl4pPr>
            <a:lvl5pPr algn="ctr" rtl="0" eaLnBrk="1" fontAlgn="base" hangingPunct="1">
              <a:lnSpc>
                <a:spcPct val="80000"/>
              </a:lnSpc>
              <a:spcBef>
                <a:spcPct val="0"/>
              </a:spcBef>
              <a:spcAft>
                <a:spcPct val="0"/>
              </a:spcAft>
              <a:defRPr sz="4000">
                <a:solidFill>
                  <a:srgbClr val="FFE957"/>
                </a:solidFill>
                <a:latin typeface="Helvetica" pitchFamily="34" charset="0"/>
              </a:defRPr>
            </a:lvl5pPr>
            <a:lvl6pPr marL="457200" algn="ctr" rtl="0" eaLnBrk="1" fontAlgn="base" hangingPunct="1">
              <a:lnSpc>
                <a:spcPct val="80000"/>
              </a:lnSpc>
              <a:spcBef>
                <a:spcPct val="0"/>
              </a:spcBef>
              <a:spcAft>
                <a:spcPct val="0"/>
              </a:spcAft>
              <a:defRPr sz="4000">
                <a:solidFill>
                  <a:srgbClr val="FFE957"/>
                </a:solidFill>
                <a:latin typeface="Helvetica" pitchFamily="34" charset="0"/>
              </a:defRPr>
            </a:lvl6pPr>
            <a:lvl7pPr marL="914400" algn="ctr" rtl="0" eaLnBrk="1" fontAlgn="base" hangingPunct="1">
              <a:lnSpc>
                <a:spcPct val="80000"/>
              </a:lnSpc>
              <a:spcBef>
                <a:spcPct val="0"/>
              </a:spcBef>
              <a:spcAft>
                <a:spcPct val="0"/>
              </a:spcAft>
              <a:defRPr sz="4000">
                <a:solidFill>
                  <a:srgbClr val="FFE957"/>
                </a:solidFill>
                <a:latin typeface="Helvetica" pitchFamily="34" charset="0"/>
              </a:defRPr>
            </a:lvl7pPr>
            <a:lvl8pPr marL="1371600" algn="ctr" rtl="0" eaLnBrk="1" fontAlgn="base" hangingPunct="1">
              <a:lnSpc>
                <a:spcPct val="80000"/>
              </a:lnSpc>
              <a:spcBef>
                <a:spcPct val="0"/>
              </a:spcBef>
              <a:spcAft>
                <a:spcPct val="0"/>
              </a:spcAft>
              <a:defRPr sz="4000">
                <a:solidFill>
                  <a:srgbClr val="FFE957"/>
                </a:solidFill>
                <a:latin typeface="Helvetica" pitchFamily="34" charset="0"/>
              </a:defRPr>
            </a:lvl8pPr>
            <a:lvl9pPr marL="1828800" algn="ctr" rtl="0" eaLnBrk="1" fontAlgn="base" hangingPunct="1">
              <a:lnSpc>
                <a:spcPct val="80000"/>
              </a:lnSpc>
              <a:spcBef>
                <a:spcPct val="0"/>
              </a:spcBef>
              <a:spcAft>
                <a:spcPct val="0"/>
              </a:spcAft>
              <a:defRPr sz="4000">
                <a:solidFill>
                  <a:srgbClr val="FFE957"/>
                </a:solidFill>
                <a:latin typeface="Helvetica" pitchFamily="34" charset="0"/>
              </a:defRPr>
            </a:lvl9pPr>
          </a:lstStyle>
          <a:p>
            <a:pPr indent="-457200">
              <a:lnSpc>
                <a:spcPct val="100000"/>
              </a:lnSpc>
            </a:pPr>
            <a:endParaRPr lang="en-US" b="1" dirty="0" smtClean="0">
              <a:solidFill>
                <a:schemeClr val="tx2">
                  <a:lumMod val="75000"/>
                </a:schemeClr>
              </a:solidFill>
            </a:endParaRPr>
          </a:p>
          <a:p>
            <a:pPr indent="-457200">
              <a:lnSpc>
                <a:spcPct val="100000"/>
              </a:lnSpc>
            </a:pPr>
            <a:r>
              <a:rPr lang="en-US" sz="3200" b="1" dirty="0">
                <a:solidFill>
                  <a:schemeClr val="tx2">
                    <a:lumMod val="75000"/>
                  </a:schemeClr>
                </a:solidFill>
              </a:rPr>
              <a:t>HIA on Proposed</a:t>
            </a:r>
          </a:p>
          <a:p>
            <a:pPr indent="-457200">
              <a:lnSpc>
                <a:spcPct val="100000"/>
              </a:lnSpc>
            </a:pPr>
            <a:r>
              <a:rPr lang="en-US" sz="3200" b="1" dirty="0">
                <a:solidFill>
                  <a:schemeClr val="tx2">
                    <a:lumMod val="75000"/>
                  </a:schemeClr>
                </a:solidFill>
              </a:rPr>
              <a:t>Changes to Kansas Lottery Act</a:t>
            </a:r>
            <a:endParaRPr lang="fr-CA" sz="3200" b="1" dirty="0" smtClean="0">
              <a:solidFill>
                <a:schemeClr val="tx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38465804"/>
              </p:ext>
            </p:extLst>
          </p:nvPr>
        </p:nvGraphicFramePr>
        <p:xfrm>
          <a:off x="1828800" y="2428221"/>
          <a:ext cx="6858000" cy="4215037"/>
        </p:xfrm>
        <a:graphic>
          <a:graphicData uri="http://schemas.openxmlformats.org/drawingml/2006/table">
            <a:tbl>
              <a:tblPr firstRow="1" bandRow="1">
                <a:tableStyleId>{93296810-A885-4BE3-A3E7-6D5BEEA58F35}</a:tableStyleId>
              </a:tblPr>
              <a:tblGrid>
                <a:gridCol w="2286000"/>
                <a:gridCol w="2286000"/>
                <a:gridCol w="2286000"/>
              </a:tblGrid>
              <a:tr h="619779">
                <a:tc>
                  <a:txBody>
                    <a:bodyPr/>
                    <a:lstStyle/>
                    <a:p>
                      <a:r>
                        <a:rPr lang="en-US" dirty="0" smtClean="0"/>
                        <a:t>Challenge</a:t>
                      </a:r>
                      <a:endParaRPr lang="en-US" dirty="0"/>
                    </a:p>
                  </a:txBody>
                  <a:tcPr/>
                </a:tc>
                <a:tc>
                  <a:txBody>
                    <a:bodyPr/>
                    <a:lstStyle/>
                    <a:p>
                      <a:r>
                        <a:rPr lang="en-US" dirty="0" smtClean="0"/>
                        <a:t>Solution</a:t>
                      </a:r>
                      <a:endParaRPr lang="en-US" dirty="0"/>
                    </a:p>
                  </a:txBody>
                  <a:tcPr/>
                </a:tc>
                <a:tc>
                  <a:txBody>
                    <a:bodyPr/>
                    <a:lstStyle/>
                    <a:p>
                      <a:r>
                        <a:rPr lang="en-US" dirty="0" smtClean="0"/>
                        <a:t>Lesson</a:t>
                      </a:r>
                      <a:endParaRPr lang="en-US" dirty="0"/>
                    </a:p>
                  </a:txBody>
                  <a:tcPr/>
                </a:tc>
              </a:tr>
              <a:tr h="1108753">
                <a:tc rowSpan="2">
                  <a:txBody>
                    <a:bodyPr/>
                    <a:lstStyle/>
                    <a:p>
                      <a:r>
                        <a:rPr lang="en-US" dirty="0" smtClean="0"/>
                        <a:t>Community</a:t>
                      </a:r>
                      <a:r>
                        <a:rPr lang="en-US" baseline="0" dirty="0" smtClean="0"/>
                        <a:t> members are not supportive of an HIA being conducted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a:t>
                      </a:r>
                      <a:r>
                        <a:rPr lang="en-US" baseline="0" dirty="0" smtClean="0"/>
                        <a:t> local champions in the community and have them inform others about the HIA</a:t>
                      </a:r>
                      <a:endParaRPr lang="en-US" dirty="0" smtClean="0"/>
                    </a:p>
                  </a:txBody>
                  <a:tcPr/>
                </a:tc>
                <a:tc>
                  <a:txBody>
                    <a:bodyPr/>
                    <a:lstStyle/>
                    <a:p>
                      <a:r>
                        <a:rPr lang="en-US" dirty="0" smtClean="0"/>
                        <a:t>Understand how to </a:t>
                      </a:r>
                      <a:r>
                        <a:rPr lang="en-US" baseline="0" dirty="0" smtClean="0"/>
                        <a:t>engage various communities before acting</a:t>
                      </a:r>
                      <a:endParaRPr lang="en-US" dirty="0"/>
                    </a:p>
                  </a:txBody>
                  <a:tcPr/>
                </a:tc>
              </a:tr>
              <a:tr h="213221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a:t>
                      </a:r>
                      <a:r>
                        <a:rPr lang="en-US" baseline="0" dirty="0" smtClean="0"/>
                        <a:t> with local partners to convince the community to engage in the process (e.g. Local Health Department; Salvation Army)</a:t>
                      </a:r>
                      <a:endParaRPr lang="en-US" dirty="0" smtClean="0"/>
                    </a:p>
                  </a:txBody>
                  <a:tcPr/>
                </a:tc>
                <a:tc>
                  <a:txBody>
                    <a:bodyPr/>
                    <a:lstStyle/>
                    <a:p>
                      <a:r>
                        <a:rPr lang="en-US" dirty="0" smtClean="0"/>
                        <a:t>Adapt strategies</a:t>
                      </a:r>
                      <a:r>
                        <a:rPr lang="en-US" baseline="0" dirty="0" smtClean="0"/>
                        <a:t> when others do not work well; Evaluate whether efforts were effective</a:t>
                      </a:r>
                      <a:endParaRPr lang="en-US" dirty="0"/>
                    </a:p>
                  </a:txBody>
                  <a:tcPr/>
                </a:tc>
              </a:tr>
            </a:tbl>
          </a:graphicData>
        </a:graphic>
      </p:graphicFrame>
      <p:sp>
        <p:nvSpPr>
          <p:cNvPr id="4" name="TextBox 3"/>
          <p:cNvSpPr txBox="1"/>
          <p:nvPr/>
        </p:nvSpPr>
        <p:spPr>
          <a:xfrm>
            <a:off x="1981200" y="1828800"/>
            <a:ext cx="6477000" cy="523220"/>
          </a:xfrm>
          <a:prstGeom prst="rect">
            <a:avLst/>
          </a:prstGeom>
          <a:noFill/>
        </p:spPr>
        <p:txBody>
          <a:bodyPr wrap="square" rtlCol="0">
            <a:spAutoFit/>
          </a:bodyPr>
          <a:lstStyle/>
          <a:p>
            <a:pPr algn="ctr"/>
            <a:r>
              <a:rPr lang="en-US" sz="2800" b="1" dirty="0" smtClean="0"/>
              <a:t>Stakeholder Engagement</a:t>
            </a:r>
            <a:endParaRPr lang="en-US" sz="2800" b="1" dirty="0"/>
          </a:p>
        </p:txBody>
      </p:sp>
    </p:spTree>
    <p:extLst>
      <p:ext uri="{BB962C8B-B14F-4D97-AF65-F5344CB8AC3E}">
        <p14:creationId xmlns:p14="http://schemas.microsoft.com/office/powerpoint/2010/main" val="3635050480"/>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800" y="2362200"/>
            <a:ext cx="3962400" cy="3381375"/>
          </a:xfrm>
          <a:prstGeom prst="rect">
            <a:avLst/>
          </a:prstGeom>
        </p:spPr>
      </p:pic>
      <p:pic>
        <p:nvPicPr>
          <p:cNvPr id="4" name="Picture 3"/>
          <p:cNvPicPr>
            <a:picLocks noChangeAspect="1"/>
          </p:cNvPicPr>
          <p:nvPr/>
        </p:nvPicPr>
        <p:blipFill>
          <a:blip r:embed="rId4"/>
          <a:stretch>
            <a:fillRect/>
          </a:stretch>
        </p:blipFill>
        <p:spPr>
          <a:xfrm>
            <a:off x="4800600" y="1981200"/>
            <a:ext cx="4038600" cy="4591050"/>
          </a:xfrm>
          <a:prstGeom prst="rect">
            <a:avLst/>
          </a:prstGeom>
        </p:spPr>
      </p:pic>
      <p:sp>
        <p:nvSpPr>
          <p:cNvPr id="6" name="Titre 1"/>
          <p:cNvSpPr txBox="1">
            <a:spLocks/>
          </p:cNvSpPr>
          <p:nvPr/>
        </p:nvSpPr>
        <p:spPr>
          <a:xfrm>
            <a:off x="1233985" y="181199"/>
            <a:ext cx="7819030" cy="1219200"/>
          </a:xfrm>
          <a:prstGeom prst="rect">
            <a:avLst/>
          </a:prstGeom>
        </p:spPr>
        <p:txBody>
          <a:bodyPr anchor="b">
            <a:noAutofit/>
          </a:bodyPr>
          <a:lstStyle>
            <a:lvl1pPr algn="ctr" rtl="0" eaLnBrk="1" fontAlgn="base" hangingPunct="1">
              <a:lnSpc>
                <a:spcPct val="80000"/>
              </a:lnSpc>
              <a:spcBef>
                <a:spcPct val="0"/>
              </a:spcBef>
              <a:spcAft>
                <a:spcPct val="0"/>
              </a:spcAft>
              <a:defRPr sz="4000">
                <a:solidFill>
                  <a:srgbClr val="FFE957"/>
                </a:solidFill>
                <a:latin typeface="+mj-lt"/>
                <a:ea typeface="+mj-ea"/>
                <a:cs typeface="+mj-cs"/>
              </a:defRPr>
            </a:lvl1pPr>
            <a:lvl2pPr algn="ctr" rtl="0" eaLnBrk="1" fontAlgn="base" hangingPunct="1">
              <a:lnSpc>
                <a:spcPct val="80000"/>
              </a:lnSpc>
              <a:spcBef>
                <a:spcPct val="0"/>
              </a:spcBef>
              <a:spcAft>
                <a:spcPct val="0"/>
              </a:spcAft>
              <a:defRPr sz="4000">
                <a:solidFill>
                  <a:srgbClr val="FFE957"/>
                </a:solidFill>
                <a:latin typeface="Helvetica" pitchFamily="34" charset="0"/>
              </a:defRPr>
            </a:lvl2pPr>
            <a:lvl3pPr algn="ctr" rtl="0" eaLnBrk="1" fontAlgn="base" hangingPunct="1">
              <a:lnSpc>
                <a:spcPct val="80000"/>
              </a:lnSpc>
              <a:spcBef>
                <a:spcPct val="0"/>
              </a:spcBef>
              <a:spcAft>
                <a:spcPct val="0"/>
              </a:spcAft>
              <a:defRPr sz="4000">
                <a:solidFill>
                  <a:srgbClr val="FFE957"/>
                </a:solidFill>
                <a:latin typeface="Helvetica" pitchFamily="34" charset="0"/>
              </a:defRPr>
            </a:lvl3pPr>
            <a:lvl4pPr algn="ctr" rtl="0" eaLnBrk="1" fontAlgn="base" hangingPunct="1">
              <a:lnSpc>
                <a:spcPct val="80000"/>
              </a:lnSpc>
              <a:spcBef>
                <a:spcPct val="0"/>
              </a:spcBef>
              <a:spcAft>
                <a:spcPct val="0"/>
              </a:spcAft>
              <a:defRPr sz="4000">
                <a:solidFill>
                  <a:srgbClr val="FFE957"/>
                </a:solidFill>
                <a:latin typeface="Helvetica" pitchFamily="34" charset="0"/>
              </a:defRPr>
            </a:lvl4pPr>
            <a:lvl5pPr algn="ctr" rtl="0" eaLnBrk="1" fontAlgn="base" hangingPunct="1">
              <a:lnSpc>
                <a:spcPct val="80000"/>
              </a:lnSpc>
              <a:spcBef>
                <a:spcPct val="0"/>
              </a:spcBef>
              <a:spcAft>
                <a:spcPct val="0"/>
              </a:spcAft>
              <a:defRPr sz="4000">
                <a:solidFill>
                  <a:srgbClr val="FFE957"/>
                </a:solidFill>
                <a:latin typeface="Helvetica" pitchFamily="34" charset="0"/>
              </a:defRPr>
            </a:lvl5pPr>
            <a:lvl6pPr marL="457200" algn="ctr" rtl="0" eaLnBrk="1" fontAlgn="base" hangingPunct="1">
              <a:lnSpc>
                <a:spcPct val="80000"/>
              </a:lnSpc>
              <a:spcBef>
                <a:spcPct val="0"/>
              </a:spcBef>
              <a:spcAft>
                <a:spcPct val="0"/>
              </a:spcAft>
              <a:defRPr sz="4000">
                <a:solidFill>
                  <a:srgbClr val="FFE957"/>
                </a:solidFill>
                <a:latin typeface="Helvetica" pitchFamily="34" charset="0"/>
              </a:defRPr>
            </a:lvl6pPr>
            <a:lvl7pPr marL="914400" algn="ctr" rtl="0" eaLnBrk="1" fontAlgn="base" hangingPunct="1">
              <a:lnSpc>
                <a:spcPct val="80000"/>
              </a:lnSpc>
              <a:spcBef>
                <a:spcPct val="0"/>
              </a:spcBef>
              <a:spcAft>
                <a:spcPct val="0"/>
              </a:spcAft>
              <a:defRPr sz="4000">
                <a:solidFill>
                  <a:srgbClr val="FFE957"/>
                </a:solidFill>
                <a:latin typeface="Helvetica" pitchFamily="34" charset="0"/>
              </a:defRPr>
            </a:lvl7pPr>
            <a:lvl8pPr marL="1371600" algn="ctr" rtl="0" eaLnBrk="1" fontAlgn="base" hangingPunct="1">
              <a:lnSpc>
                <a:spcPct val="80000"/>
              </a:lnSpc>
              <a:spcBef>
                <a:spcPct val="0"/>
              </a:spcBef>
              <a:spcAft>
                <a:spcPct val="0"/>
              </a:spcAft>
              <a:defRPr sz="4000">
                <a:solidFill>
                  <a:srgbClr val="FFE957"/>
                </a:solidFill>
                <a:latin typeface="Helvetica" pitchFamily="34" charset="0"/>
              </a:defRPr>
            </a:lvl8pPr>
            <a:lvl9pPr marL="1828800" algn="ctr" rtl="0" eaLnBrk="1" fontAlgn="base" hangingPunct="1">
              <a:lnSpc>
                <a:spcPct val="80000"/>
              </a:lnSpc>
              <a:spcBef>
                <a:spcPct val="0"/>
              </a:spcBef>
              <a:spcAft>
                <a:spcPct val="0"/>
              </a:spcAft>
              <a:defRPr sz="4000">
                <a:solidFill>
                  <a:srgbClr val="FFE957"/>
                </a:solidFill>
                <a:latin typeface="Helvetica" pitchFamily="34" charset="0"/>
              </a:defRPr>
            </a:lvl9pPr>
          </a:lstStyle>
          <a:p>
            <a:pPr indent="-457200">
              <a:lnSpc>
                <a:spcPct val="100000"/>
              </a:lnSpc>
            </a:pPr>
            <a:endParaRPr lang="en-US" b="1" dirty="0" smtClean="0">
              <a:solidFill>
                <a:schemeClr val="tx2">
                  <a:lumMod val="75000"/>
                </a:schemeClr>
              </a:solidFill>
            </a:endParaRPr>
          </a:p>
          <a:p>
            <a:pPr indent="-457200">
              <a:lnSpc>
                <a:spcPct val="100000"/>
              </a:lnSpc>
            </a:pPr>
            <a:r>
              <a:rPr lang="en-US" sz="3200" b="1" dirty="0">
                <a:solidFill>
                  <a:schemeClr val="tx2">
                    <a:lumMod val="75000"/>
                  </a:schemeClr>
                </a:solidFill>
              </a:rPr>
              <a:t>HIA on Proposed</a:t>
            </a:r>
          </a:p>
          <a:p>
            <a:pPr indent="-457200">
              <a:lnSpc>
                <a:spcPct val="100000"/>
              </a:lnSpc>
            </a:pPr>
            <a:r>
              <a:rPr lang="en-US" sz="3200" b="1" dirty="0">
                <a:solidFill>
                  <a:schemeClr val="tx2">
                    <a:lumMod val="75000"/>
                  </a:schemeClr>
                </a:solidFill>
              </a:rPr>
              <a:t>Changes to Kansas Lottery Act</a:t>
            </a:r>
            <a:endParaRPr lang="fr-CA" sz="3200" b="1" dirty="0" smtClean="0">
              <a:solidFill>
                <a:schemeClr val="tx2">
                  <a:lumMod val="75000"/>
                </a:schemeClr>
              </a:solidFill>
            </a:endParaRPr>
          </a:p>
        </p:txBody>
      </p:sp>
    </p:spTree>
    <p:extLst>
      <p:ext uri="{BB962C8B-B14F-4D97-AF65-F5344CB8AC3E}">
        <p14:creationId xmlns:p14="http://schemas.microsoft.com/office/powerpoint/2010/main" val="399490564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828800"/>
            <a:ext cx="7391400" cy="4381500"/>
          </a:xfrm>
        </p:spPr>
        <p:txBody>
          <a:bodyPr/>
          <a:lstStyle/>
          <a:p>
            <a:pPr marL="0" indent="0">
              <a:buNone/>
            </a:pPr>
            <a:endParaRPr lang="en-US" dirty="0" smtClean="0"/>
          </a:p>
          <a:p>
            <a:pPr marL="0" indent="0">
              <a:buNone/>
            </a:pPr>
            <a:endParaRPr lang="en-US" dirty="0"/>
          </a:p>
          <a:p>
            <a:pPr marL="0" indent="0" algn="ctr">
              <a:buNone/>
            </a:pPr>
            <a:r>
              <a:rPr lang="en-US" sz="4400" dirty="0" smtClean="0"/>
              <a:t>Rationale for Stakeholder Engagement</a:t>
            </a:r>
            <a:endParaRPr lang="en-US" sz="4400" dirty="0"/>
          </a:p>
        </p:txBody>
      </p:sp>
    </p:spTree>
    <p:extLst>
      <p:ext uri="{BB962C8B-B14F-4D97-AF65-F5344CB8AC3E}">
        <p14:creationId xmlns:p14="http://schemas.microsoft.com/office/powerpoint/2010/main" val="1193362232"/>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29732" y="3783554"/>
            <a:ext cx="3517590" cy="1508105"/>
          </a:xfrm>
          <a:prstGeom prst="rect">
            <a:avLst/>
          </a:prstGeom>
          <a:noFill/>
        </p:spPr>
        <p:txBody>
          <a:bodyPr wrap="square" rtlCol="0">
            <a:spAutoFit/>
          </a:bodyPr>
          <a:lstStyle/>
          <a:p>
            <a:pPr algn="ctr" defTabSz="457200"/>
            <a:r>
              <a:rPr lang="en-US" sz="2400" b="1" dirty="0" smtClean="0"/>
              <a:t>Sheena L. Smith, M.P.P</a:t>
            </a:r>
          </a:p>
          <a:p>
            <a:pPr algn="ctr" defTabSz="457200"/>
            <a:r>
              <a:rPr lang="en-US" sz="2000" dirty="0" smtClean="0"/>
              <a:t>ssmith@khi.org</a:t>
            </a:r>
          </a:p>
          <a:p>
            <a:pPr algn="ctr" defTabSz="457200"/>
            <a:r>
              <a:rPr lang="en-US" sz="2000" dirty="0"/>
              <a:t>785-233-5443</a:t>
            </a:r>
          </a:p>
          <a:p>
            <a:pPr algn="ctr" defTabSz="457200"/>
            <a:endParaRPr lang="en-US" sz="1400" dirty="0" smtClean="0">
              <a:solidFill>
                <a:prstClr val="black"/>
              </a:solidFill>
            </a:endParaRPr>
          </a:p>
          <a:p>
            <a:pPr algn="ctr" defTabSz="457200"/>
            <a:endParaRPr lang="en-US" sz="1400" b="1"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4953000"/>
            <a:ext cx="2183717" cy="1234156"/>
          </a:xfrm>
          <a:prstGeom prst="rect">
            <a:avLst/>
          </a:prstGeom>
        </p:spPr>
      </p:pic>
      <p:sp>
        <p:nvSpPr>
          <p:cNvPr id="19" name="TextBox 18"/>
          <p:cNvSpPr txBox="1"/>
          <p:nvPr/>
        </p:nvSpPr>
        <p:spPr>
          <a:xfrm>
            <a:off x="1253559" y="533400"/>
            <a:ext cx="7239000" cy="707886"/>
          </a:xfrm>
          <a:prstGeom prst="rect">
            <a:avLst/>
          </a:prstGeom>
          <a:noFill/>
        </p:spPr>
        <p:txBody>
          <a:bodyPr wrap="square" rtlCol="0">
            <a:spAutoFit/>
          </a:bodyPr>
          <a:lstStyle/>
          <a:p>
            <a:pPr algn="ctr"/>
            <a:r>
              <a:rPr lang="en-US" sz="4000" kern="0" dirty="0" smtClean="0">
                <a:solidFill>
                  <a:srgbClr val="FFE957"/>
                </a:solidFill>
                <a:latin typeface="Helvetica"/>
              </a:rPr>
              <a:t>   Contact                    </a:t>
            </a:r>
            <a:endParaRPr lang="en-US" dirty="0">
              <a:solidFill>
                <a:prstClr val="black"/>
              </a:solidFill>
            </a:endParaRPr>
          </a:p>
        </p:txBody>
      </p:sp>
      <p:sp>
        <p:nvSpPr>
          <p:cNvPr id="3" name="Rectangle 2"/>
          <p:cNvSpPr/>
          <p:nvPr/>
        </p:nvSpPr>
        <p:spPr>
          <a:xfrm>
            <a:off x="3365994" y="6304139"/>
            <a:ext cx="3681328" cy="313932"/>
          </a:xfrm>
          <a:prstGeom prst="rect">
            <a:avLst/>
          </a:prstGeom>
        </p:spPr>
        <p:txBody>
          <a:bodyPr wrap="none">
            <a:spAutoFit/>
          </a:bodyPr>
          <a:lstStyle/>
          <a:p>
            <a:pPr algn="ctr">
              <a:lnSpc>
                <a:spcPct val="80000"/>
              </a:lnSpc>
            </a:pPr>
            <a:r>
              <a:rPr lang="en-US" i="1" dirty="0">
                <a:solidFill>
                  <a:schemeClr val="accent1"/>
                </a:solidFill>
              </a:rPr>
              <a:t>Informing Policy. Improving Health</a:t>
            </a:r>
            <a:endParaRPr lang="en-US" i="1" dirty="0">
              <a:solidFill>
                <a:srgbClr val="FFE957"/>
              </a:solidFill>
            </a:endParaRPr>
          </a:p>
        </p:txBody>
      </p:sp>
      <p:pic>
        <p:nvPicPr>
          <p:cNvPr id="4" name="Picture 3"/>
          <p:cNvPicPr>
            <a:picLocks noChangeAspect="1"/>
          </p:cNvPicPr>
          <p:nvPr/>
        </p:nvPicPr>
        <p:blipFill>
          <a:blip r:embed="rId4"/>
          <a:stretch>
            <a:fillRect/>
          </a:stretch>
        </p:blipFill>
        <p:spPr>
          <a:xfrm>
            <a:off x="4445650" y="1780267"/>
            <a:ext cx="1522016" cy="2003287"/>
          </a:xfrm>
          <a:prstGeom prst="rect">
            <a:avLst/>
          </a:prstGeom>
          <a:ln w="15875">
            <a:solidFill>
              <a:schemeClr val="tx1"/>
            </a:solidFill>
          </a:ln>
        </p:spPr>
      </p:pic>
    </p:spTree>
    <p:extLst>
      <p:ext uri="{BB962C8B-B14F-4D97-AF65-F5344CB8AC3E}">
        <p14:creationId xmlns:p14="http://schemas.microsoft.com/office/powerpoint/2010/main" val="665344578"/>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 is a Minimum Requirement for HIA</a:t>
            </a:r>
            <a:endParaRPr lang="en-US" dirty="0"/>
          </a:p>
        </p:txBody>
      </p:sp>
      <p:sp>
        <p:nvSpPr>
          <p:cNvPr id="3" name="Content Placeholder 2"/>
          <p:cNvSpPr>
            <a:spLocks noGrp="1"/>
          </p:cNvSpPr>
          <p:nvPr>
            <p:ph idx="1"/>
          </p:nvPr>
        </p:nvSpPr>
        <p:spPr>
          <a:xfrm>
            <a:off x="1524000" y="1790700"/>
            <a:ext cx="4114800" cy="4381500"/>
          </a:xfrm>
        </p:spPr>
        <p:txBody>
          <a:bodyPr/>
          <a:lstStyle/>
          <a:p>
            <a:pPr marL="0" indent="0">
              <a:buNone/>
            </a:pPr>
            <a:r>
              <a:rPr lang="en-US" b="1" dirty="0"/>
              <a:t>HIA involves and engages stakeholders affected by the proposal, particularly vulnerable populations.</a:t>
            </a:r>
          </a:p>
          <a:p>
            <a:endParaRPr lang="en-US" dirty="0"/>
          </a:p>
        </p:txBody>
      </p:sp>
      <p:pic>
        <p:nvPicPr>
          <p:cNvPr id="4" name="Picture 3"/>
          <p:cNvPicPr>
            <a:picLocks noChangeAspect="1" noChangeArrowheads="1"/>
          </p:cNvPicPr>
          <p:nvPr/>
        </p:nvPicPr>
        <p:blipFill>
          <a:blip r:embed="rId2" cstate="print">
            <a:lum bright="-10000" contrast="20000"/>
            <a:extLst>
              <a:ext uri="{28A0092B-C50C-407E-A947-70E740481C1C}">
                <a14:useLocalDpi xmlns:a14="http://schemas.microsoft.com/office/drawing/2010/main" val="0"/>
              </a:ext>
            </a:extLst>
          </a:blip>
          <a:srcRect/>
          <a:stretch>
            <a:fillRect/>
          </a:stretch>
        </p:blipFill>
        <p:spPr bwMode="auto">
          <a:xfrm>
            <a:off x="5638800" y="1981200"/>
            <a:ext cx="2972718" cy="3657600"/>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514073" y="5761178"/>
            <a:ext cx="3245618" cy="584775"/>
          </a:xfrm>
          <a:prstGeom prst="rect">
            <a:avLst/>
          </a:prstGeom>
          <a:noFill/>
        </p:spPr>
        <p:txBody>
          <a:bodyPr wrap="square" rtlCol="0">
            <a:spAutoFit/>
          </a:bodyPr>
          <a:lstStyle/>
          <a:p>
            <a:pPr algn="ctr"/>
            <a:r>
              <a:rPr lang="en-US" sz="1600" dirty="0" smtClean="0"/>
              <a:t>Society of Practitioners of HIA (SOPHIA) – hiasociety.org</a:t>
            </a:r>
            <a:endParaRPr lang="en-US" sz="1600" dirty="0"/>
          </a:p>
        </p:txBody>
      </p:sp>
    </p:spTree>
    <p:extLst>
      <p:ext uri="{BB962C8B-B14F-4D97-AF65-F5344CB8AC3E}">
        <p14:creationId xmlns:p14="http://schemas.microsoft.com/office/powerpoint/2010/main" val="2234335834"/>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620000" cy="1104900"/>
          </a:xfrm>
        </p:spPr>
        <p:txBody>
          <a:bodyPr/>
          <a:lstStyle/>
          <a:p>
            <a:r>
              <a:rPr lang="en-US" dirty="0" smtClean="0">
                <a:solidFill>
                  <a:schemeClr val="tx2">
                    <a:lumMod val="75000"/>
                  </a:schemeClr>
                </a:solidFill>
              </a:rPr>
              <a:t>Why Conduct Stakeholder Engagement in HIA?</a:t>
            </a:r>
            <a:endParaRPr lang="en-US" dirty="0">
              <a:solidFill>
                <a:schemeClr val="tx2">
                  <a:lumMod val="75000"/>
                </a:schemeClr>
              </a:solidFill>
            </a:endParaRPr>
          </a:p>
        </p:txBody>
      </p:sp>
      <p:sp>
        <p:nvSpPr>
          <p:cNvPr id="3" name="Content Placeholder 2"/>
          <p:cNvSpPr>
            <a:spLocks noGrp="1"/>
          </p:cNvSpPr>
          <p:nvPr>
            <p:ph idx="1"/>
          </p:nvPr>
        </p:nvSpPr>
        <p:spPr>
          <a:xfrm>
            <a:off x="1524000" y="1905000"/>
            <a:ext cx="7620000" cy="4381500"/>
          </a:xfrm>
        </p:spPr>
        <p:txBody>
          <a:bodyPr/>
          <a:lstStyle/>
          <a:p>
            <a:pPr lvl="0">
              <a:spcBef>
                <a:spcPts val="600"/>
              </a:spcBef>
              <a:spcAft>
                <a:spcPts val="600"/>
              </a:spcAft>
              <a:buSzPct val="140000"/>
              <a:buFont typeface="Wingdings" panose="05000000000000000000" pitchFamily="2" charset="2"/>
              <a:buChar char="§"/>
              <a:defRPr/>
            </a:pPr>
            <a:r>
              <a:rPr lang="en-US" sz="3600" dirty="0" smtClean="0"/>
              <a:t>Health Impact Assessments: </a:t>
            </a:r>
          </a:p>
          <a:p>
            <a:pPr lvl="1">
              <a:spcBef>
                <a:spcPts val="600"/>
              </a:spcBef>
              <a:spcAft>
                <a:spcPts val="600"/>
              </a:spcAft>
              <a:buSzPct val="140000"/>
              <a:defRPr/>
            </a:pPr>
            <a:r>
              <a:rPr lang="en-US" sz="3000" dirty="0" smtClean="0"/>
              <a:t>Help policymakers fully understand the health effects of proposed laws, regulations and programs</a:t>
            </a:r>
          </a:p>
          <a:p>
            <a:pPr lvl="1">
              <a:spcBef>
                <a:spcPts val="600"/>
              </a:spcBef>
              <a:spcAft>
                <a:spcPts val="600"/>
              </a:spcAft>
              <a:buSzPct val="140000"/>
              <a:defRPr/>
            </a:pPr>
            <a:r>
              <a:rPr lang="en-US" sz="3000" dirty="0" smtClean="0"/>
              <a:t>Provide practical and relevant recommendations that incorporate stakeholder input</a:t>
            </a:r>
          </a:p>
          <a:p>
            <a:pPr lvl="1">
              <a:spcBef>
                <a:spcPts val="600"/>
              </a:spcBef>
              <a:spcAft>
                <a:spcPts val="600"/>
              </a:spcAft>
              <a:buSzPct val="140000"/>
              <a:defRPr/>
            </a:pPr>
            <a:r>
              <a:rPr lang="en-US" sz="3000" dirty="0" smtClean="0"/>
              <a:t>Increase policymaker awareness of constituents’ perspectives </a:t>
            </a:r>
          </a:p>
          <a:p>
            <a:pPr marL="0" indent="0">
              <a:buNone/>
            </a:pPr>
            <a:endParaRPr lang="en-US" dirty="0"/>
          </a:p>
        </p:txBody>
      </p:sp>
    </p:spTree>
    <p:extLst>
      <p:ext uri="{BB962C8B-B14F-4D97-AF65-F5344CB8AC3E}">
        <p14:creationId xmlns:p14="http://schemas.microsoft.com/office/powerpoint/2010/main" val="558771049"/>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Request HIAs on selected policies (e.g., policies with diverse health effects)</a:t>
            </a:r>
          </a:p>
          <a:p>
            <a:r>
              <a:rPr lang="en-US" dirty="0" smtClean="0"/>
              <a:t>Use information from HIAs to encourage or make changes to the proposed legislation</a:t>
            </a:r>
          </a:p>
          <a:p>
            <a:r>
              <a:rPr lang="en-US" dirty="0" smtClean="0"/>
              <a:t>Participate in carrying out recommendations </a:t>
            </a:r>
          </a:p>
          <a:p>
            <a:endParaRPr lang="en-US" dirty="0" smtClean="0"/>
          </a:p>
          <a:p>
            <a:endParaRPr lang="en-US" dirty="0"/>
          </a:p>
        </p:txBody>
      </p:sp>
      <p:sp>
        <p:nvSpPr>
          <p:cNvPr id="4" name="Title 1"/>
          <p:cNvSpPr>
            <a:spLocks noGrp="1"/>
          </p:cNvSpPr>
          <p:nvPr>
            <p:ph type="title"/>
          </p:nvPr>
        </p:nvSpPr>
        <p:spPr>
          <a:xfrm>
            <a:off x="1524000" y="457200"/>
            <a:ext cx="7620000" cy="1104900"/>
          </a:xfrm>
        </p:spPr>
        <p:txBody>
          <a:bodyPr/>
          <a:lstStyle/>
          <a:p>
            <a:r>
              <a:rPr lang="en-US" dirty="0" smtClean="0">
                <a:solidFill>
                  <a:schemeClr val="tx2">
                    <a:lumMod val="75000"/>
                  </a:schemeClr>
                </a:solidFill>
              </a:rPr>
              <a:t>How Can Stakeholders Use Health Impact Assessments?</a:t>
            </a:r>
            <a:endParaRPr lang="en-US" dirty="0">
              <a:solidFill>
                <a:schemeClr val="tx2">
                  <a:lumMod val="75000"/>
                </a:schemeClr>
              </a:solidFill>
            </a:endParaRPr>
          </a:p>
        </p:txBody>
      </p:sp>
    </p:spTree>
    <p:extLst>
      <p:ext uri="{BB962C8B-B14F-4D97-AF65-F5344CB8AC3E}">
        <p14:creationId xmlns:p14="http://schemas.microsoft.com/office/powerpoint/2010/main" val="48649484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391400" cy="1104900"/>
          </a:xfrm>
        </p:spPr>
        <p:txBody>
          <a:bodyPr/>
          <a:lstStyle/>
          <a:p>
            <a:r>
              <a:rPr lang="en-US" sz="4400" dirty="0" smtClean="0">
                <a:solidFill>
                  <a:schemeClr val="tx1"/>
                </a:solidFill>
              </a:rPr>
              <a:t>Stakeholder Engagement Throughout the HIA Process</a:t>
            </a:r>
            <a:endParaRPr lang="en-US" sz="4400" dirty="0">
              <a:solidFill>
                <a:schemeClr val="tx1"/>
              </a:solidFill>
            </a:endParaRPr>
          </a:p>
        </p:txBody>
      </p:sp>
      <p:pic>
        <p:nvPicPr>
          <p:cNvPr id="4" name="Picture 3"/>
          <p:cNvPicPr>
            <a:picLocks noChangeAspect="1"/>
          </p:cNvPicPr>
          <p:nvPr/>
        </p:nvPicPr>
        <p:blipFill>
          <a:blip r:embed="rId2"/>
          <a:stretch>
            <a:fillRect/>
          </a:stretch>
        </p:blipFill>
        <p:spPr>
          <a:xfrm>
            <a:off x="175637" y="1828800"/>
            <a:ext cx="8820150" cy="4972050"/>
          </a:xfrm>
          <a:prstGeom prst="rect">
            <a:avLst/>
          </a:prstGeom>
        </p:spPr>
      </p:pic>
    </p:spTree>
    <p:extLst>
      <p:ext uri="{BB962C8B-B14F-4D97-AF65-F5344CB8AC3E}">
        <p14:creationId xmlns:p14="http://schemas.microsoft.com/office/powerpoint/2010/main" val="606158951"/>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Stakeholder Engagement: </a:t>
            </a:r>
            <a:br>
              <a:rPr lang="en-US" dirty="0" smtClean="0">
                <a:solidFill>
                  <a:schemeClr val="tx2">
                    <a:lumMod val="75000"/>
                  </a:schemeClr>
                </a:solidFill>
              </a:rPr>
            </a:br>
            <a:r>
              <a:rPr lang="en-US" dirty="0" smtClean="0">
                <a:solidFill>
                  <a:schemeClr val="tx2">
                    <a:lumMod val="75000"/>
                  </a:schemeClr>
                </a:solidFill>
              </a:rPr>
              <a:t>A Roadmap</a:t>
            </a:r>
            <a:endParaRPr lang="en-US" dirty="0">
              <a:solidFill>
                <a:schemeClr val="tx2">
                  <a:lumMod val="75000"/>
                </a:schemeClr>
              </a:solidFill>
            </a:endParaRPr>
          </a:p>
        </p:txBody>
      </p:sp>
      <p:sp>
        <p:nvSpPr>
          <p:cNvPr id="4" name="Content Placeholder 3"/>
          <p:cNvSpPr>
            <a:spLocks noGrp="1"/>
          </p:cNvSpPr>
          <p:nvPr>
            <p:ph idx="1"/>
          </p:nvPr>
        </p:nvSpPr>
        <p:spPr>
          <a:xfrm>
            <a:off x="1524000" y="1676400"/>
            <a:ext cx="7620000" cy="990600"/>
          </a:xfrm>
          <a:solidFill>
            <a:schemeClr val="bg1"/>
          </a:solidFill>
        </p:spPr>
        <p:txBody>
          <a:bodyPr/>
          <a:lstStyle/>
          <a:p>
            <a:pPr marL="0" indent="0" algn="ctr" eaLnBrk="1" hangingPunct="1">
              <a:buNone/>
            </a:pPr>
            <a:r>
              <a:rPr lang="en-US" sz="1800" b="1" dirty="0" smtClean="0"/>
              <a:t>Purpose</a:t>
            </a:r>
            <a:endParaRPr lang="en-US" sz="1800" dirty="0"/>
          </a:p>
          <a:p>
            <a:pPr marL="0" indent="0" algn="ctr" eaLnBrk="1" hangingPunct="1">
              <a:buNone/>
            </a:pPr>
            <a:r>
              <a:rPr lang="en-US" sz="1800" dirty="0" smtClean="0"/>
              <a:t>Involves policymakers, implementers and</a:t>
            </a:r>
          </a:p>
          <a:p>
            <a:pPr marL="0" indent="0" algn="ctr" eaLnBrk="1" hangingPunct="1">
              <a:buNone/>
            </a:pPr>
            <a:r>
              <a:rPr lang="en-US" sz="1800" dirty="0" smtClean="0"/>
              <a:t> those affected by policy studied</a:t>
            </a:r>
          </a:p>
        </p:txBody>
      </p:sp>
      <p:graphicFrame>
        <p:nvGraphicFramePr>
          <p:cNvPr id="5" name="Content Placeholder 2"/>
          <p:cNvGraphicFramePr>
            <a:graphicFrameLocks/>
          </p:cNvGraphicFramePr>
          <p:nvPr>
            <p:extLst>
              <p:ext uri="{D42A27DB-BD31-4B8C-83A1-F6EECF244321}">
                <p14:modId xmlns:p14="http://schemas.microsoft.com/office/powerpoint/2010/main" val="3321865075"/>
              </p:ext>
            </p:extLst>
          </p:nvPr>
        </p:nvGraphicFramePr>
        <p:xfrm>
          <a:off x="1387510" y="2667000"/>
          <a:ext cx="7772400" cy="4038600"/>
        </p:xfrm>
        <a:graphic>
          <a:graphicData uri="http://schemas.openxmlformats.org/drawingml/2006/table">
            <a:tbl>
              <a:tblPr firstRow="1" bandRow="1">
                <a:tableStyleId>{8799B23B-EC83-4686-B30A-512413B5E67A}</a:tableStyleId>
              </a:tblPr>
              <a:tblGrid>
                <a:gridCol w="575733"/>
                <a:gridCol w="3663758"/>
                <a:gridCol w="3532909"/>
              </a:tblGrid>
              <a:tr h="365565">
                <a:tc gridSpan="2">
                  <a:txBody>
                    <a:bodyPr/>
                    <a:lstStyle/>
                    <a:p>
                      <a:pPr algn="ctr"/>
                      <a:r>
                        <a:rPr lang="en-US" sz="1600" dirty="0" smtClean="0"/>
                        <a:t>Identifying Appropriate</a:t>
                      </a:r>
                      <a:r>
                        <a:rPr lang="en-US" sz="1600" baseline="0" dirty="0" smtClean="0"/>
                        <a:t> Stakeholders</a:t>
                      </a:r>
                      <a:endParaRPr lang="en-US" sz="1600" b="1" dirty="0"/>
                    </a:p>
                  </a:txBody>
                  <a:tcPr/>
                </a:tc>
                <a:tc hMerge="1">
                  <a:txBody>
                    <a:bodyPr/>
                    <a:lstStyle/>
                    <a:p>
                      <a:pPr algn="ctr"/>
                      <a:endParaRPr lang="en-US" b="1" dirty="0"/>
                    </a:p>
                  </a:txBody>
                  <a:tcPr/>
                </a:tc>
                <a:tc>
                  <a:txBody>
                    <a:bodyPr/>
                    <a:lstStyle/>
                    <a:p>
                      <a:pPr algn="ctr"/>
                      <a:r>
                        <a:rPr lang="en-US" sz="1600" b="1" baseline="0" dirty="0" smtClean="0"/>
                        <a:t>Incorporating Feedback</a:t>
                      </a:r>
                      <a:endParaRPr lang="en-US" sz="1600" b="1" dirty="0" smtClean="0"/>
                    </a:p>
                  </a:txBody>
                  <a:tcPr/>
                </a:tc>
              </a:tr>
              <a:tr h="913915">
                <a:tc>
                  <a:txBody>
                    <a:bodyPr/>
                    <a:lstStyle/>
                    <a:p>
                      <a:r>
                        <a:rPr lang="en-US" sz="1800" dirty="0" smtClean="0"/>
                        <a:t>1.</a:t>
                      </a:r>
                      <a:endParaRPr lang="en-US" sz="1800" b="0" dirty="0"/>
                    </a:p>
                  </a:txBody>
                  <a:tcPr/>
                </a:tc>
                <a:tc>
                  <a:txBody>
                    <a:bodyPr/>
                    <a:lstStyle/>
                    <a:p>
                      <a:r>
                        <a:rPr lang="en-US" sz="1400" b="0" dirty="0" smtClean="0"/>
                        <a:t>Utilize</a:t>
                      </a:r>
                      <a:r>
                        <a:rPr lang="en-US" sz="1400" b="0" baseline="0" dirty="0" smtClean="0"/>
                        <a:t> partners in the state or community to contact stakeholders and form advisory panel</a:t>
                      </a:r>
                      <a:endParaRPr lang="en-US" sz="1400" b="0" dirty="0"/>
                    </a:p>
                  </a:txBody>
                  <a:tcPr/>
                </a:tc>
                <a:tc>
                  <a:txBody>
                    <a:bodyPr/>
                    <a:lstStyle/>
                    <a:p>
                      <a:r>
                        <a:rPr lang="en-US" sz="1400" dirty="0" smtClean="0"/>
                        <a:t>Hold</a:t>
                      </a:r>
                      <a:r>
                        <a:rPr lang="en-US" sz="1400" baseline="0" dirty="0" smtClean="0"/>
                        <a:t> community meetings or one-on-one meetings to inform stakeholders and advisory panel</a:t>
                      </a:r>
                      <a:endParaRPr lang="en-US" sz="1400" dirty="0" smtClean="0"/>
                    </a:p>
                  </a:txBody>
                  <a:tcPr/>
                </a:tc>
              </a:tr>
              <a:tr h="1188090">
                <a:tc>
                  <a:txBody>
                    <a:bodyPr/>
                    <a:lstStyle/>
                    <a:p>
                      <a:r>
                        <a:rPr lang="en-US" sz="1800" b="0" dirty="0" smtClean="0"/>
                        <a:t>2.</a:t>
                      </a:r>
                      <a:endParaRPr lang="en-U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Research topic appropriate leaders in the community and reach out (e.g. Transit HIA: agency</a:t>
                      </a:r>
                      <a:r>
                        <a:rPr lang="en-US" sz="1400" b="0" baseline="0" dirty="0" smtClean="0"/>
                        <a:t> </a:t>
                      </a:r>
                      <a:r>
                        <a:rPr lang="en-US" sz="1400" b="0" dirty="0" smtClean="0"/>
                        <a:t>leaders, city council, planners, riders, business owners, aging,</a:t>
                      </a:r>
                      <a:r>
                        <a:rPr lang="en-US" sz="1400" b="0" baseline="0" dirty="0" smtClean="0"/>
                        <a:t> health departments, etc.)</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Send</a:t>
                      </a:r>
                      <a:r>
                        <a:rPr lang="en-US" sz="1400" baseline="0" dirty="0" smtClean="0"/>
                        <a:t> out frequent email updates to stakeholders for suggestions</a:t>
                      </a:r>
                      <a:endParaRPr lang="en-US" sz="1400" dirty="0" smtClean="0"/>
                    </a:p>
                  </a:txBody>
                  <a:tcPr/>
                </a:tc>
              </a:tr>
              <a:tr h="785515">
                <a:tc>
                  <a:txBody>
                    <a:bodyPr/>
                    <a:lstStyle/>
                    <a:p>
                      <a:r>
                        <a:rPr lang="en-US" sz="1800" b="0" dirty="0" smtClean="0"/>
                        <a:t>3.</a:t>
                      </a:r>
                      <a:endParaRPr lang="en-US" sz="1800" b="0" dirty="0"/>
                    </a:p>
                  </a:txBody>
                  <a:tcPr/>
                </a:tc>
                <a:tc>
                  <a:txBody>
                    <a:bodyPr/>
                    <a:lstStyle/>
                    <a:p>
                      <a:r>
                        <a:rPr lang="en-US" sz="1400" b="0" dirty="0" smtClean="0"/>
                        <a:t>Develop</a:t>
                      </a:r>
                      <a:r>
                        <a:rPr lang="en-US" sz="1400" b="0" baseline="0" dirty="0" smtClean="0"/>
                        <a:t> a list and inform stakeholders </a:t>
                      </a:r>
                      <a:endParaRPr lang="en-US" sz="1400" b="0" dirty="0"/>
                    </a:p>
                  </a:txBody>
                  <a:tcPr/>
                </a:tc>
                <a:tc>
                  <a:txBody>
                    <a:bodyPr/>
                    <a:lstStyle/>
                    <a:p>
                      <a:r>
                        <a:rPr lang="en-US" sz="1400" b="0" dirty="0" smtClean="0"/>
                        <a:t>Provide</a:t>
                      </a:r>
                      <a:r>
                        <a:rPr lang="en-US" sz="1400" b="0" baseline="0" dirty="0" smtClean="0"/>
                        <a:t> draft report sections (if appropriate) for comments.</a:t>
                      </a:r>
                      <a:endParaRPr lang="en-US" sz="1400" b="0" dirty="0"/>
                    </a:p>
                  </a:txBody>
                  <a:tcPr/>
                </a:tc>
              </a:tr>
              <a:tr h="785515">
                <a:tc>
                  <a:txBody>
                    <a:bodyPr/>
                    <a:lstStyle/>
                    <a:p>
                      <a:r>
                        <a:rPr lang="en-US" sz="1800" b="0" dirty="0" smtClean="0"/>
                        <a:t>4.</a:t>
                      </a:r>
                      <a:endParaRPr lang="en-US" sz="1800" b="0" dirty="0"/>
                    </a:p>
                  </a:txBody>
                  <a:tcPr/>
                </a:tc>
                <a:tc>
                  <a:txBody>
                    <a:bodyPr/>
                    <a:lstStyle/>
                    <a:p>
                      <a:r>
                        <a:rPr lang="en-US" sz="1400" b="0" dirty="0" smtClean="0"/>
                        <a:t>Conduct</a:t>
                      </a:r>
                      <a:r>
                        <a:rPr lang="en-US" sz="1400" b="0" baseline="0" dirty="0" smtClean="0"/>
                        <a:t> Key Informant Interviews with stakeholders</a:t>
                      </a:r>
                      <a:endParaRPr lang="en-US" sz="1400" b="0" dirty="0"/>
                    </a:p>
                  </a:txBody>
                  <a:tcPr/>
                </a:tc>
                <a:tc>
                  <a:txBody>
                    <a:bodyPr/>
                    <a:lstStyle/>
                    <a:p>
                      <a:r>
                        <a:rPr lang="en-US" sz="1400" b="0" dirty="0" smtClean="0"/>
                        <a:t>Collect</a:t>
                      </a:r>
                      <a:r>
                        <a:rPr lang="en-US" sz="1400" b="0" baseline="0" dirty="0" smtClean="0"/>
                        <a:t> information on policy perspectives for reporting and HIA process for evaluation purposes.</a:t>
                      </a:r>
                      <a:endParaRPr lang="en-US" sz="1400" b="0" dirty="0"/>
                    </a:p>
                  </a:txBody>
                  <a:tcPr/>
                </a:tc>
              </a:tr>
            </a:tbl>
          </a:graphicData>
        </a:graphic>
      </p:graphicFrame>
    </p:spTree>
    <p:extLst>
      <p:ext uri="{BB962C8B-B14F-4D97-AF65-F5344CB8AC3E}">
        <p14:creationId xmlns:p14="http://schemas.microsoft.com/office/powerpoint/2010/main" val="357375910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Stakeholder Engagement Throughout the HIA Process</a:t>
            </a:r>
            <a:endParaRPr lang="en-US"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6121777"/>
              </p:ext>
            </p:extLst>
          </p:nvPr>
        </p:nvGraphicFramePr>
        <p:xfrm>
          <a:off x="1828800" y="2362200"/>
          <a:ext cx="6934200" cy="3048000"/>
        </p:xfrm>
        <a:graphic>
          <a:graphicData uri="http://schemas.openxmlformats.org/drawingml/2006/table">
            <a:tbl>
              <a:tblPr firstRow="1" bandRow="1">
                <a:tableStyleId>{073A0DAA-6AF3-43AB-8588-CEC1D06C72B9}</a:tableStyleId>
              </a:tblPr>
              <a:tblGrid>
                <a:gridCol w="6934200"/>
              </a:tblGrid>
              <a:tr h="8662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Stakehold</a:t>
                      </a:r>
                      <a:r>
                        <a:rPr lang="en-US" sz="2400" baseline="0" dirty="0" smtClean="0"/>
                        <a:t>er Engagement during Screening</a:t>
                      </a:r>
                      <a:r>
                        <a:rPr lang="en-US" sz="2400" dirty="0" smtClean="0"/>
                        <a:t> </a:t>
                      </a:r>
                    </a:p>
                    <a:p>
                      <a:pPr algn="ctr"/>
                      <a:endParaRPr lang="en-US" sz="2400" dirty="0"/>
                    </a:p>
                  </a:txBody>
                  <a:tcPr/>
                </a:tc>
              </a:tr>
              <a:tr h="4812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1.</a:t>
                      </a:r>
                      <a:r>
                        <a:rPr lang="en-US" sz="2400" b="1" baseline="0" dirty="0" smtClean="0"/>
                        <a:t> </a:t>
                      </a:r>
                      <a:r>
                        <a:rPr lang="en-US" sz="2400" b="1" dirty="0" smtClean="0"/>
                        <a:t>Identify Upcoming Policy</a:t>
                      </a:r>
                      <a:endParaRPr lang="en-US" sz="2400" b="1" dirty="0"/>
                    </a:p>
                  </a:txBody>
                  <a:tcPr/>
                </a:tc>
              </a:tr>
              <a:tr h="449179">
                <a:tc>
                  <a:txBody>
                    <a:bodyPr/>
                    <a:lstStyle/>
                    <a:p>
                      <a:pPr marL="0" lvl="0" indent="0">
                        <a:buFont typeface="Arial" panose="020B0604020202020204" pitchFamily="34" charset="0"/>
                        <a:buNone/>
                      </a:pPr>
                      <a:r>
                        <a:rPr lang="en-US" sz="2200" dirty="0" smtClean="0"/>
                        <a:t>Review legislative topics from prior session(s)</a:t>
                      </a:r>
                    </a:p>
                  </a:txBody>
                  <a:tcPr>
                    <a:solidFill>
                      <a:schemeClr val="tx1">
                        <a:lumMod val="85000"/>
                      </a:schemeClr>
                    </a:solidFill>
                  </a:tcPr>
                </a:tc>
              </a:tr>
              <a:tr h="449179">
                <a:tc>
                  <a:txBody>
                    <a:bodyPr/>
                    <a:lstStyle/>
                    <a:p>
                      <a:pPr marL="0" lvl="0" indent="0">
                        <a:buFont typeface="Arial" panose="020B0604020202020204" pitchFamily="34" charset="0"/>
                        <a:buNone/>
                      </a:pPr>
                      <a:r>
                        <a:rPr lang="en-US" sz="2200" dirty="0" smtClean="0"/>
                        <a:t>Review media coverage </a:t>
                      </a:r>
                    </a:p>
                  </a:txBody>
                  <a:tcPr>
                    <a:solidFill>
                      <a:schemeClr val="tx1">
                        <a:lumMod val="85000"/>
                      </a:schemeClr>
                    </a:solidFill>
                  </a:tcPr>
                </a:tc>
              </a:tr>
              <a:tr h="802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Identify potential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legislators key to preferred</a:t>
                      </a:r>
                      <a:r>
                        <a:rPr lang="en-US" sz="2200" baseline="0" dirty="0" smtClean="0"/>
                        <a:t> topic</a:t>
                      </a:r>
                      <a:endParaRPr lang="en-US" sz="2200" dirty="0"/>
                    </a:p>
                  </a:txBody>
                  <a:tcPr>
                    <a:solidFill>
                      <a:schemeClr val="tx1">
                        <a:lumMod val="85000"/>
                      </a:schemeClr>
                    </a:solidFill>
                  </a:tcPr>
                </a:tc>
              </a:tr>
            </a:tbl>
          </a:graphicData>
        </a:graphic>
      </p:graphicFrame>
    </p:spTree>
    <p:extLst>
      <p:ext uri="{BB962C8B-B14F-4D97-AF65-F5344CB8AC3E}">
        <p14:creationId xmlns:p14="http://schemas.microsoft.com/office/powerpoint/2010/main" val="1843121479"/>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Blank">
  <a:themeElements>
    <a:clrScheme name="">
      <a:dk1>
        <a:srgbClr val="003366"/>
      </a:dk1>
      <a:lt1>
        <a:srgbClr val="FFFFFF"/>
      </a:lt1>
      <a:dk2>
        <a:srgbClr val="184B81"/>
      </a:dk2>
      <a:lt2>
        <a:srgbClr val="FFE957"/>
      </a:lt2>
      <a:accent1>
        <a:srgbClr val="FFFFFF"/>
      </a:accent1>
      <a:accent2>
        <a:srgbClr val="0099CC"/>
      </a:accent2>
      <a:accent3>
        <a:srgbClr val="ABB1C1"/>
      </a:accent3>
      <a:accent4>
        <a:srgbClr val="DADADA"/>
      </a:accent4>
      <a:accent5>
        <a:srgbClr val="FFFFFF"/>
      </a:accent5>
      <a:accent6>
        <a:srgbClr val="008AB9"/>
      </a:accent6>
      <a:hlink>
        <a:srgbClr val="FFE957"/>
      </a:hlink>
      <a:folHlink>
        <a:srgbClr val="009900"/>
      </a:folHlink>
    </a:clrScheme>
    <a:fontScheme name="Office Them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a:themeElements>
    <a:clrScheme name="">
      <a:dk1>
        <a:srgbClr val="003366"/>
      </a:dk1>
      <a:lt1>
        <a:srgbClr val="FFFFFF"/>
      </a:lt1>
      <a:dk2>
        <a:srgbClr val="184B81"/>
      </a:dk2>
      <a:lt2>
        <a:srgbClr val="FFE957"/>
      </a:lt2>
      <a:accent1>
        <a:srgbClr val="FFFFFF"/>
      </a:accent1>
      <a:accent2>
        <a:srgbClr val="0099CC"/>
      </a:accent2>
      <a:accent3>
        <a:srgbClr val="ABB1C1"/>
      </a:accent3>
      <a:accent4>
        <a:srgbClr val="DADADA"/>
      </a:accent4>
      <a:accent5>
        <a:srgbClr val="FFFFFF"/>
      </a:accent5>
      <a:accent6>
        <a:srgbClr val="008AB9"/>
      </a:accent6>
      <a:hlink>
        <a:srgbClr val="FFE957"/>
      </a:hlink>
      <a:folHlink>
        <a:srgbClr val="009900"/>
      </a:folHlink>
    </a:clrScheme>
    <a:fontScheme name="Office Them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a:themeElements>
    <a:clrScheme name="">
      <a:dk1>
        <a:srgbClr val="003366"/>
      </a:dk1>
      <a:lt1>
        <a:srgbClr val="FFFFFF"/>
      </a:lt1>
      <a:dk2>
        <a:srgbClr val="184B81"/>
      </a:dk2>
      <a:lt2>
        <a:srgbClr val="FFE957"/>
      </a:lt2>
      <a:accent1>
        <a:srgbClr val="FFFFFF"/>
      </a:accent1>
      <a:accent2>
        <a:srgbClr val="0099CC"/>
      </a:accent2>
      <a:accent3>
        <a:srgbClr val="ABB1C1"/>
      </a:accent3>
      <a:accent4>
        <a:srgbClr val="DADADA"/>
      </a:accent4>
      <a:accent5>
        <a:srgbClr val="FFFFFF"/>
      </a:accent5>
      <a:accent6>
        <a:srgbClr val="008AB9"/>
      </a:accent6>
      <a:hlink>
        <a:srgbClr val="FFE957"/>
      </a:hlink>
      <a:folHlink>
        <a:srgbClr val="009900"/>
      </a:folHlink>
    </a:clrScheme>
    <a:fontScheme name="Office Them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13553</TotalTime>
  <Words>2313</Words>
  <Application>Microsoft Office PowerPoint</Application>
  <PresentationFormat>On-screen Show (4:3)</PresentationFormat>
  <Paragraphs>298</Paragraphs>
  <Slides>30</Slides>
  <Notes>20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Blank</vt:lpstr>
      <vt:lpstr>4_Blank</vt:lpstr>
      <vt:lpstr>6_Blank</vt:lpstr>
      <vt:lpstr>Lessons Learned from Practice in Health Impact Assessment  National HIA Meeting Wednesday June 17, 2015</vt:lpstr>
      <vt:lpstr>What to Expect</vt:lpstr>
      <vt:lpstr>PowerPoint Presentation</vt:lpstr>
      <vt:lpstr>Stakeholder Engagement is a Minimum Requirement for HIA</vt:lpstr>
      <vt:lpstr>Why Conduct Stakeholder Engagement in HIA?</vt:lpstr>
      <vt:lpstr>How Can Stakeholders Use Health Impact Assessments?</vt:lpstr>
      <vt:lpstr>Stakeholder Engagement Throughout the HIA Process</vt:lpstr>
      <vt:lpstr>Stakeholder Engagement:  A Roadmap</vt:lpstr>
      <vt:lpstr>Stakeholder Engagement Throughout the HIA Process</vt:lpstr>
      <vt:lpstr>Stakeholder Engagement Throughout the HIA Process</vt:lpstr>
      <vt:lpstr>Stakeholder Engagement Throughout the HIA Process</vt:lpstr>
      <vt:lpstr>Stakeholder Engagement Throughout the HIA Process</vt:lpstr>
      <vt:lpstr>Stakeholder Engagement Strategies during Scoping</vt:lpstr>
      <vt:lpstr>Stakeholder Engagement Strategies during Scoping</vt:lpstr>
      <vt:lpstr>Stakeholder Engagement Throughout the HIA Process</vt:lpstr>
      <vt:lpstr>Stakeholder Engagement Throughout the HIA Process</vt:lpstr>
      <vt:lpstr>Stakeholder Engagement Strategies during Assessment</vt:lpstr>
      <vt:lpstr>Stakeholder Engagement Throughout the HIA Process</vt:lpstr>
      <vt:lpstr>Stakeholder Engagement Throughout the HIA Process</vt:lpstr>
      <vt:lpstr>Stakeholder Engagement Throughout the HIA Process</vt:lpstr>
      <vt:lpstr>Providing Testimony</vt:lpstr>
      <vt:lpstr>Engaging the Media in your HIA</vt:lpstr>
      <vt:lpstr>Examples of Stakeholder Engagement in Kansas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Health Institute: Wichita Mass Transit HIA      HIA Community Discussion Wichita, KS ·  December 11-12, 2012</dc:title>
  <dc:creator>Catherine Shoults</dc:creator>
  <cp:lastModifiedBy>PEW</cp:lastModifiedBy>
  <cp:revision>434</cp:revision>
  <cp:lastPrinted>2014-01-22T20:38:02Z</cp:lastPrinted>
  <dcterms:created xsi:type="dcterms:W3CDTF">2013-08-15T18:26:13Z</dcterms:created>
  <dcterms:modified xsi:type="dcterms:W3CDTF">2015-06-17T18:46:45Z</dcterms:modified>
</cp:coreProperties>
</file>