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2"/>
    <p:sldMasterId id="2147483672" r:id="rId3"/>
    <p:sldMasterId id="2147483660" r:id="rId4"/>
  </p:sldMasterIdLst>
  <p:notesMasterIdLst>
    <p:notesMasterId r:id="rId14"/>
  </p:notesMasterIdLst>
  <p:handoutMasterIdLst>
    <p:handoutMasterId r:id="rId15"/>
  </p:handoutMasterIdLst>
  <p:sldIdLst>
    <p:sldId id="286" r:id="rId5"/>
    <p:sldId id="473" r:id="rId6"/>
    <p:sldId id="314" r:id="rId7"/>
    <p:sldId id="474" r:id="rId8"/>
    <p:sldId id="532" r:id="rId9"/>
    <p:sldId id="534" r:id="rId10"/>
    <p:sldId id="535" r:id="rId11"/>
    <p:sldId id="531" r:id="rId12"/>
    <p:sldId id="414" r:id="rId1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7278" autoAdjust="0"/>
  </p:normalViewPr>
  <p:slideViewPr>
    <p:cSldViewPr>
      <p:cViewPr>
        <p:scale>
          <a:sx n="110" d="100"/>
          <a:sy n="11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19554-1481-4BB9-81B8-C4002328C5CD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A2803-A5E4-4CBD-BC84-B7D317804D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88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2B843-0D24-418C-A532-7974971BAC5D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78618-90EA-4D1A-BB33-35AB9EBBA3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3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500063"/>
            <a:ext cx="3395662" cy="2547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50E622-0AF8-4A11-98CD-261AF209730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742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500063"/>
            <a:ext cx="3395662" cy="2547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1B7284-4F93-4C71-B90D-6A898F8CB37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66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500063"/>
            <a:ext cx="3395662" cy="2547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1B7284-4F93-4C71-B90D-6A898F8CB37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986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6AB53ED-9897-4BA5-B93C-DECA989745A5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0"/>
            <a:ext cx="5486400" cy="418338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500063"/>
            <a:ext cx="3395662" cy="2547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50E622-0AF8-4A11-98CD-261AF209730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46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Flowchart: Manual Input 6"/>
          <p:cNvSpPr/>
          <p:nvPr userDrawn="1"/>
        </p:nvSpPr>
        <p:spPr>
          <a:xfrm>
            <a:off x="0" y="5881058"/>
            <a:ext cx="9144000" cy="990600"/>
          </a:xfrm>
          <a:prstGeom prst="flowChartManualInpu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95400" y="6096000"/>
            <a:ext cx="3276600" cy="6254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 smtClean="0"/>
              <a:t>Delaware General Health District </a:t>
            </a:r>
            <a:r>
              <a:rPr lang="en-US" i="1" dirty="0" smtClean="0"/>
              <a:t>Dedicated to your Health </a:t>
            </a:r>
            <a:endParaRPr lang="en-US" i="1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62" y="6172200"/>
            <a:ext cx="767758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839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259D58-7FA1-47F8-9EE5-08F28E69F948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37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DB5DF6-9D99-4B09-9511-97E83DD654F6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70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39E1-B80D-4D0F-AFEC-A945A26094EA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A625-2201-42AE-9975-5D38268EE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730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39E1-B80D-4D0F-AFEC-A945A26094EA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A625-2201-42AE-9975-5D38268EE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780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39E1-B80D-4D0F-AFEC-A945A26094EA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A625-2201-42AE-9975-5D38268EE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391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39E1-B80D-4D0F-AFEC-A945A26094EA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A625-2201-42AE-9975-5D38268EE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816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39E1-B80D-4D0F-AFEC-A945A26094EA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A625-2201-42AE-9975-5D38268EE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306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39E1-B80D-4D0F-AFEC-A945A26094EA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A625-2201-42AE-9975-5D38268EE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9303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39E1-B80D-4D0F-AFEC-A945A26094EA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A625-2201-42AE-9975-5D38268EE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6730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39E1-B80D-4D0F-AFEC-A945A26094EA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A625-2201-42AE-9975-5D38268EE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33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aseline="0">
                <a:solidFill>
                  <a:srgbClr val="0D1452"/>
                </a:solidFill>
                <a:latin typeface="Franklin Gothic Std ExtraCon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rgbClr val="0D1453"/>
                </a:solidFill>
                <a:latin typeface="Times New Roman" pitchFamily="18" charset="0"/>
              </a:defRPr>
            </a:lvl1pPr>
            <a:lvl2pPr>
              <a:defRPr sz="2400" baseline="0">
                <a:latin typeface="Arial Narrow" pitchFamily="34" charset="0"/>
              </a:defRPr>
            </a:lvl2pPr>
            <a:lvl3pPr>
              <a:defRPr baseline="0">
                <a:latin typeface="Arial Narrow" pitchFamily="34" charset="0"/>
              </a:defRPr>
            </a:lvl3pPr>
            <a:lvl4pPr>
              <a:defRPr sz="1800" baseline="0">
                <a:latin typeface="Arial" pitchFamily="34" charset="0"/>
              </a:defRPr>
            </a:lvl4pPr>
            <a:lvl5pPr>
              <a:defRPr sz="1600" baseline="0">
                <a:latin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588930-9B8E-4CCA-882C-5646499FA660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140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39E1-B80D-4D0F-AFEC-A945A26094EA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A625-2201-42AE-9975-5D38268EE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7467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39E1-B80D-4D0F-AFEC-A945A26094EA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A625-2201-42AE-9975-5D38268EE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7942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39E1-B80D-4D0F-AFEC-A945A26094EA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A625-2201-42AE-9975-5D38268EE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152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D3ED23-8BDE-4C1E-B3A1-B02B4E6252C3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0601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aseline="0">
                <a:solidFill>
                  <a:srgbClr val="0D1452"/>
                </a:solidFill>
                <a:latin typeface="Franklin Gothic Std ExtraCon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rgbClr val="0D1453"/>
                </a:solidFill>
                <a:latin typeface="Times New Roman" pitchFamily="18" charset="0"/>
              </a:defRPr>
            </a:lvl1pPr>
            <a:lvl2pPr>
              <a:defRPr sz="2400" baseline="0">
                <a:latin typeface="Arial Narrow" pitchFamily="34" charset="0"/>
              </a:defRPr>
            </a:lvl2pPr>
            <a:lvl3pPr>
              <a:defRPr baseline="0">
                <a:latin typeface="Arial Narrow" pitchFamily="34" charset="0"/>
              </a:defRPr>
            </a:lvl3pPr>
            <a:lvl4pPr>
              <a:defRPr sz="1800" baseline="0">
                <a:latin typeface="Arial" pitchFamily="34" charset="0"/>
              </a:defRPr>
            </a:lvl4pPr>
            <a:lvl5pPr>
              <a:defRPr sz="1600" baseline="0">
                <a:latin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E0C3-AB8D-421D-AE07-0B896C2CB1D7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961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324FC4-06BB-49AE-B038-AC41F7BC6DE2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7859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585467-7B65-4B28-98D9-9CFA83D782F0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946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33BD5E-A156-44C4-A9A6-2616724031B2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0043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D5A837-80DC-4D3A-89D2-FDAF0D499D9E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0213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7F13006-8259-415B-B75C-EE68E6E48E18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362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BCEB6E4-A159-4744-B2F5-4AA078FFCFC5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7183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DDAFC-BEA3-4CCA-B99B-444BFC5B94C2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5993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65A76E-D6DA-4EEF-93C2-51149BD0CF25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4291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406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682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10BE62E-2AE0-4183-85B1-5C167786B56F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51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0724CC-D4AD-4469-9B8D-09E60971929E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11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D986A-3564-4CD0-A889-7E3F9124C71B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262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EB1B1-D7EA-48B7-9E20-85078C6CD4D7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18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E0C0EA1-276C-46BE-825F-D522E583A47B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73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0ED3CD-B57E-4CC3-908A-6D633D92FFDC}" type="datetime1">
              <a:rPr lang="en-US" smtClean="0"/>
              <a:t>6/17/2015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615D8D-A35C-4B24-9639-EF4247FC1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37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4000"/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17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39E1-B80D-4D0F-AFEC-A945A26094EA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5A625-2201-42AE-9975-5D38268EE3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06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alphaModFix amt="34000"/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First level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759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sutherland@delawarehealth.or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543" y="838200"/>
            <a:ext cx="7199376" cy="136709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Health Impact Assessment:</a:t>
            </a:r>
            <a:br>
              <a:rPr lang="en-US" dirty="0" smtClean="0"/>
            </a:br>
            <a:r>
              <a:rPr lang="en-US" dirty="0" smtClean="0"/>
              <a:t>Premium Outlet Mall </a:t>
            </a:r>
            <a:br>
              <a:rPr lang="en-US" dirty="0" smtClean="0"/>
            </a:br>
            <a:r>
              <a:rPr lang="en-US" dirty="0" smtClean="0"/>
              <a:t>Berkshire Township</a:t>
            </a:r>
            <a:endParaRPr lang="en-US" dirty="0"/>
          </a:p>
        </p:txBody>
      </p:sp>
      <p:grpSp>
        <p:nvGrpSpPr>
          <p:cNvPr id="5" name="Group 1" descr="Images of environments that promote health: lake and forest, urban street, bike trail, and light rail"/>
          <p:cNvGrpSpPr>
            <a:grpSpLocks/>
          </p:cNvGrpSpPr>
          <p:nvPr/>
        </p:nvGrpSpPr>
        <p:grpSpPr bwMode="auto">
          <a:xfrm>
            <a:off x="7312025" y="-1438"/>
            <a:ext cx="1831975" cy="6859438"/>
            <a:chOff x="7159625" y="152400"/>
            <a:chExt cx="1831975" cy="6629400"/>
          </a:xfrm>
        </p:grpSpPr>
        <p:pic>
          <p:nvPicPr>
            <p:cNvPr id="6" name="Picture 11" descr="bwca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2800" y="152400"/>
              <a:ext cx="18288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2" descr="buenos_aires_lively_street_life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2800" y="1524000"/>
              <a:ext cx="1828800" cy="1370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0" descr="Grand Rounds - 040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59625" y="2894013"/>
              <a:ext cx="1831975" cy="1220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Barcelona_misc-216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2800" y="5487988"/>
              <a:ext cx="1825625" cy="1293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5" descr="IMG_1153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59625" y="4114800"/>
              <a:ext cx="1828800" cy="1373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Box 10"/>
          <p:cNvSpPr txBox="1"/>
          <p:nvPr/>
        </p:nvSpPr>
        <p:spPr>
          <a:xfrm>
            <a:off x="304800" y="2819400"/>
            <a:ext cx="64008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dirty="0" smtClean="0"/>
          </a:p>
          <a:p>
            <a:endParaRPr lang="en-US" sz="2200" dirty="0"/>
          </a:p>
          <a:p>
            <a:r>
              <a:rPr lang="en-US" sz="2200" dirty="0" smtClean="0"/>
              <a:t>Susan Sutherland, R.S., MPH</a:t>
            </a:r>
          </a:p>
          <a:p>
            <a:r>
              <a:rPr lang="en-US" i="1" dirty="0" smtClean="0"/>
              <a:t>Public Health Planner</a:t>
            </a:r>
          </a:p>
          <a:p>
            <a:endParaRPr lang="en-US" i="1" dirty="0"/>
          </a:p>
          <a:p>
            <a:endParaRPr lang="en-US" dirty="0"/>
          </a:p>
          <a:p>
            <a:r>
              <a:rPr lang="en-US" sz="2200" dirty="0" smtClean="0"/>
              <a:t>June 17, 2015</a:t>
            </a:r>
            <a:endParaRPr lang="en-US" sz="2200" dirty="0"/>
          </a:p>
        </p:txBody>
      </p:sp>
      <p:sp>
        <p:nvSpPr>
          <p:cNvPr id="14" name="Flowchart: Manual Input 13"/>
          <p:cNvSpPr/>
          <p:nvPr/>
        </p:nvSpPr>
        <p:spPr>
          <a:xfrm>
            <a:off x="-1588" y="5867400"/>
            <a:ext cx="7342094" cy="990600"/>
          </a:xfrm>
          <a:prstGeom prst="flowChartManualInp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19200" y="6148335"/>
            <a:ext cx="5791200" cy="70167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Delaware General Health District</a:t>
            </a:r>
          </a:p>
          <a:p>
            <a:r>
              <a:rPr lang="en-US" i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Dedicated to your Health </a:t>
            </a:r>
            <a:endParaRPr lang="en-US" i="1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1094"/>
            <a:ext cx="711421" cy="564868"/>
          </a:xfrm>
          <a:prstGeom prst="rect">
            <a:avLst/>
          </a:prstGeom>
        </p:spPr>
      </p:pic>
      <p:sp>
        <p:nvSpPr>
          <p:cNvPr id="23" name="Flowchart: Manual Input 22"/>
          <p:cNvSpPr/>
          <p:nvPr/>
        </p:nvSpPr>
        <p:spPr>
          <a:xfrm>
            <a:off x="-1" y="5811964"/>
            <a:ext cx="7338919" cy="228600"/>
          </a:xfrm>
          <a:prstGeom prst="flowChartManualInp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36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en-US" dirty="0" smtClean="0"/>
              <a:t>Simon/</a:t>
            </a:r>
            <a:r>
              <a:rPr lang="en-US" dirty="0" err="1" smtClean="0"/>
              <a:t>Tanger</a:t>
            </a:r>
            <a:r>
              <a:rPr lang="en-US" dirty="0" smtClean="0"/>
              <a:t> Outlet Mall HIA Success Factors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143000" y="2133600"/>
            <a:ext cx="6400800" cy="1752600"/>
          </a:xfrm>
        </p:spPr>
        <p:txBody>
          <a:bodyPr>
            <a:no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Collaboration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Community involvement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Political commitment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Public Forums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News media involvement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10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Magnetic Disk 4"/>
          <p:cNvSpPr/>
          <p:nvPr/>
        </p:nvSpPr>
        <p:spPr>
          <a:xfrm>
            <a:off x="990600" y="762000"/>
            <a:ext cx="1524000" cy="38862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Health</a:t>
            </a:r>
            <a:endParaRPr lang="en-US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Flowchart: Magnetic Disk 5"/>
          <p:cNvSpPr/>
          <p:nvPr/>
        </p:nvSpPr>
        <p:spPr>
          <a:xfrm>
            <a:off x="2819400" y="762000"/>
            <a:ext cx="1524000" cy="38862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Regional Planning</a:t>
            </a:r>
            <a:endParaRPr lang="en-US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Flowchart: Magnetic Disk 7"/>
          <p:cNvSpPr/>
          <p:nvPr/>
        </p:nvSpPr>
        <p:spPr>
          <a:xfrm>
            <a:off x="6400800" y="762000"/>
            <a:ext cx="1524000" cy="38862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Transportation</a:t>
            </a:r>
            <a:endParaRPr lang="en-US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Flowchart: Magnetic Disk 8"/>
          <p:cNvSpPr/>
          <p:nvPr/>
        </p:nvSpPr>
        <p:spPr>
          <a:xfrm>
            <a:off x="4572000" y="762000"/>
            <a:ext cx="1524000" cy="38862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Engineers’ Office</a:t>
            </a:r>
          </a:p>
        </p:txBody>
      </p:sp>
      <p:sp>
        <p:nvSpPr>
          <p:cNvPr id="11" name="Flowchart: Manual Input 10"/>
          <p:cNvSpPr/>
          <p:nvPr/>
        </p:nvSpPr>
        <p:spPr>
          <a:xfrm>
            <a:off x="17253" y="5867234"/>
            <a:ext cx="9145588" cy="990600"/>
          </a:xfrm>
          <a:prstGeom prst="flowChartManualInp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lowchart: Manual Input 9"/>
          <p:cNvSpPr/>
          <p:nvPr/>
        </p:nvSpPr>
        <p:spPr>
          <a:xfrm>
            <a:off x="-1" y="5811964"/>
            <a:ext cx="9144001" cy="228600"/>
          </a:xfrm>
          <a:prstGeom prst="flowChartManualInp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295400" y="6096000"/>
            <a:ext cx="3276600" cy="625475"/>
          </a:xfrm>
        </p:spPr>
        <p:txBody>
          <a:bodyPr/>
          <a:lstStyle/>
          <a:p>
            <a:r>
              <a:rPr lang="en-US" dirty="0" smtClean="0"/>
              <a:t>Delaware General Health District Dedicated to your Health </a:t>
            </a:r>
            <a:endParaRPr lang="en-US" dirty="0"/>
          </a:p>
        </p:txBody>
      </p:sp>
      <p:sp>
        <p:nvSpPr>
          <p:cNvPr id="12" name="Footer Placeholder 2"/>
          <p:cNvSpPr txBox="1">
            <a:spLocks/>
          </p:cNvSpPr>
          <p:nvPr/>
        </p:nvSpPr>
        <p:spPr>
          <a:xfrm>
            <a:off x="1219200" y="6148335"/>
            <a:ext cx="5791200" cy="7016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Delaware General Health District</a:t>
            </a:r>
          </a:p>
          <a:p>
            <a:r>
              <a:rPr lang="en-US" i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Dedicated to your Health </a:t>
            </a:r>
            <a:endParaRPr lang="en-US" i="1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1094"/>
            <a:ext cx="711421" cy="56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69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>
                <a:latin typeface="+mn-lt"/>
                <a:cs typeface="Arial" pitchFamily="34" charset="0"/>
              </a:rPr>
              <a:t>HIA Steering Committee endorsed HIA </a:t>
            </a:r>
          </a:p>
          <a:p>
            <a:pPr marL="0" indent="0">
              <a:buNone/>
            </a:pPr>
            <a:r>
              <a:rPr lang="en-US" sz="2800" dirty="0" smtClean="0">
                <a:latin typeface="+mn-lt"/>
                <a:cs typeface="Arial" pitchFamily="34" charset="0"/>
              </a:rPr>
              <a:t>The HIA outcomes</a:t>
            </a:r>
          </a:p>
          <a:p>
            <a:pPr marL="822960"/>
            <a:r>
              <a:rPr lang="en-US" sz="2800" dirty="0" smtClean="0">
                <a:latin typeface="+mn-lt"/>
                <a:cs typeface="Arial" pitchFamily="34" charset="0"/>
              </a:rPr>
              <a:t>Update Berkshire Township Master plan</a:t>
            </a:r>
          </a:p>
          <a:p>
            <a:pPr marL="822960"/>
            <a:r>
              <a:rPr lang="en-US" sz="2800" dirty="0" smtClean="0">
                <a:latin typeface="+mn-lt"/>
                <a:cs typeface="Arial" pitchFamily="34" charset="0"/>
              </a:rPr>
              <a:t>Revisions to Berkshire Township Zoning Code to incorporate active transportation</a:t>
            </a:r>
          </a:p>
          <a:p>
            <a:pPr marL="822960"/>
            <a:r>
              <a:rPr lang="en-US" sz="2800" dirty="0" smtClean="0">
                <a:latin typeface="+mn-lt"/>
                <a:cs typeface="Arial" pitchFamily="34" charset="0"/>
              </a:rPr>
              <a:t>Mixture of land use</a:t>
            </a:r>
          </a:p>
          <a:p>
            <a:pPr marL="822960"/>
            <a:r>
              <a:rPr lang="en-US" sz="2800" dirty="0" smtClean="0">
                <a:latin typeface="+mn-lt"/>
                <a:cs typeface="Arial" pitchFamily="34" charset="0"/>
              </a:rPr>
              <a:t>Improve pedestrian and bicyclists safety </a:t>
            </a:r>
          </a:p>
          <a:p>
            <a:pPr marL="822960"/>
            <a:r>
              <a:rPr lang="en-US" sz="2800" dirty="0" smtClean="0">
                <a:latin typeface="+mn-lt"/>
                <a:cs typeface="Arial" pitchFamily="34" charset="0"/>
              </a:rPr>
              <a:t>Community connectivity </a:t>
            </a:r>
          </a:p>
          <a:p>
            <a:pPr marL="822960"/>
            <a:r>
              <a:rPr lang="en-US" sz="2800" dirty="0" smtClean="0">
                <a:latin typeface="+mn-lt"/>
                <a:cs typeface="Arial" pitchFamily="34" charset="0"/>
              </a:rPr>
              <a:t>Increased </a:t>
            </a:r>
            <a:r>
              <a:rPr lang="en-US" sz="2800" dirty="0" err="1" smtClean="0">
                <a:latin typeface="+mn-lt"/>
                <a:cs typeface="Arial" pitchFamily="34" charset="0"/>
              </a:rPr>
              <a:t>greenspace</a:t>
            </a:r>
            <a:endParaRPr lang="en-US" sz="2800" dirty="0" smtClean="0">
              <a:latin typeface="+mn-lt"/>
              <a:cs typeface="Arial" pitchFamily="34" charset="0"/>
            </a:endParaRPr>
          </a:p>
          <a:p>
            <a:pPr marL="0" indent="0">
              <a:buNone/>
            </a:pPr>
            <a:endParaRPr lang="en-US" sz="2000" dirty="0">
              <a:latin typeface="+mn-lt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lowchart: Manual Input 5"/>
          <p:cNvSpPr/>
          <p:nvPr/>
        </p:nvSpPr>
        <p:spPr>
          <a:xfrm>
            <a:off x="0" y="5952060"/>
            <a:ext cx="9144001" cy="228600"/>
          </a:xfrm>
          <a:prstGeom prst="flowChartManualInp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Manual Input 6"/>
          <p:cNvSpPr/>
          <p:nvPr/>
        </p:nvSpPr>
        <p:spPr>
          <a:xfrm>
            <a:off x="0" y="6040564"/>
            <a:ext cx="9144000" cy="817436"/>
          </a:xfrm>
          <a:prstGeom prst="flowChartManualInp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1219200" y="6148335"/>
            <a:ext cx="5791200" cy="7016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Delaware General Health District</a:t>
            </a:r>
          </a:p>
          <a:p>
            <a:r>
              <a:rPr lang="en-US" i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Dedicated to your Health </a:t>
            </a:r>
            <a:endParaRPr lang="en-US" i="1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1094"/>
            <a:ext cx="711421" cy="56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6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720725" y="431800"/>
            <a:ext cx="7886700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  <a:tab pos="8229600" algn="l"/>
                <a:tab pos="8915400" algn="l"/>
                <a:tab pos="9601200" algn="l"/>
                <a:tab pos="10287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lnSpc>
                <a:spcPct val="90000"/>
              </a:lnSpc>
            </a:pPr>
            <a:endParaRPr lang="en-US" sz="4000" b="1" dirty="0">
              <a:solidFill>
                <a:srgbClr val="592989"/>
              </a:solidFill>
              <a:latin typeface="Calibri Light" pitchFamily="32" charset="0"/>
            </a:endParaRP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81000" y="449053"/>
            <a:ext cx="8610600" cy="364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341313" algn="l"/>
                <a:tab pos="1027113" algn="l"/>
                <a:tab pos="1712913" algn="l"/>
                <a:tab pos="2398713" algn="l"/>
                <a:tab pos="3084513" algn="l"/>
                <a:tab pos="3770313" algn="l"/>
                <a:tab pos="4456113" algn="l"/>
                <a:tab pos="5141913" algn="l"/>
                <a:tab pos="5827713" algn="l"/>
                <a:tab pos="6513513" algn="l"/>
                <a:tab pos="7199313" algn="l"/>
                <a:tab pos="7885113" algn="l"/>
                <a:tab pos="8570913" algn="l"/>
                <a:tab pos="9256713" algn="l"/>
                <a:tab pos="99425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41313" algn="l"/>
                <a:tab pos="1027113" algn="l"/>
                <a:tab pos="1712913" algn="l"/>
                <a:tab pos="2398713" algn="l"/>
                <a:tab pos="3084513" algn="l"/>
                <a:tab pos="3770313" algn="l"/>
                <a:tab pos="4456113" algn="l"/>
                <a:tab pos="5141913" algn="l"/>
                <a:tab pos="5827713" algn="l"/>
                <a:tab pos="6513513" algn="l"/>
                <a:tab pos="7199313" algn="l"/>
                <a:tab pos="7885113" algn="l"/>
                <a:tab pos="8570913" algn="l"/>
                <a:tab pos="9256713" algn="l"/>
                <a:tab pos="99425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41313" algn="l"/>
                <a:tab pos="1027113" algn="l"/>
                <a:tab pos="1712913" algn="l"/>
                <a:tab pos="2398713" algn="l"/>
                <a:tab pos="3084513" algn="l"/>
                <a:tab pos="3770313" algn="l"/>
                <a:tab pos="4456113" algn="l"/>
                <a:tab pos="5141913" algn="l"/>
                <a:tab pos="5827713" algn="l"/>
                <a:tab pos="6513513" algn="l"/>
                <a:tab pos="7199313" algn="l"/>
                <a:tab pos="7885113" algn="l"/>
                <a:tab pos="8570913" algn="l"/>
                <a:tab pos="9256713" algn="l"/>
                <a:tab pos="99425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41313" algn="l"/>
                <a:tab pos="1027113" algn="l"/>
                <a:tab pos="1712913" algn="l"/>
                <a:tab pos="2398713" algn="l"/>
                <a:tab pos="3084513" algn="l"/>
                <a:tab pos="3770313" algn="l"/>
                <a:tab pos="4456113" algn="l"/>
                <a:tab pos="5141913" algn="l"/>
                <a:tab pos="5827713" algn="l"/>
                <a:tab pos="6513513" algn="l"/>
                <a:tab pos="7199313" algn="l"/>
                <a:tab pos="7885113" algn="l"/>
                <a:tab pos="8570913" algn="l"/>
                <a:tab pos="9256713" algn="l"/>
                <a:tab pos="99425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41313" algn="l"/>
                <a:tab pos="1027113" algn="l"/>
                <a:tab pos="1712913" algn="l"/>
                <a:tab pos="2398713" algn="l"/>
                <a:tab pos="3084513" algn="l"/>
                <a:tab pos="3770313" algn="l"/>
                <a:tab pos="4456113" algn="l"/>
                <a:tab pos="5141913" algn="l"/>
                <a:tab pos="5827713" algn="l"/>
                <a:tab pos="6513513" algn="l"/>
                <a:tab pos="7199313" algn="l"/>
                <a:tab pos="7885113" algn="l"/>
                <a:tab pos="8570913" algn="l"/>
                <a:tab pos="9256713" algn="l"/>
                <a:tab pos="99425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027113" algn="l"/>
                <a:tab pos="1712913" algn="l"/>
                <a:tab pos="2398713" algn="l"/>
                <a:tab pos="3084513" algn="l"/>
                <a:tab pos="3770313" algn="l"/>
                <a:tab pos="4456113" algn="l"/>
                <a:tab pos="5141913" algn="l"/>
                <a:tab pos="5827713" algn="l"/>
                <a:tab pos="6513513" algn="l"/>
                <a:tab pos="7199313" algn="l"/>
                <a:tab pos="7885113" algn="l"/>
                <a:tab pos="8570913" algn="l"/>
                <a:tab pos="9256713" algn="l"/>
                <a:tab pos="99425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027113" algn="l"/>
                <a:tab pos="1712913" algn="l"/>
                <a:tab pos="2398713" algn="l"/>
                <a:tab pos="3084513" algn="l"/>
                <a:tab pos="3770313" algn="l"/>
                <a:tab pos="4456113" algn="l"/>
                <a:tab pos="5141913" algn="l"/>
                <a:tab pos="5827713" algn="l"/>
                <a:tab pos="6513513" algn="l"/>
                <a:tab pos="7199313" algn="l"/>
                <a:tab pos="7885113" algn="l"/>
                <a:tab pos="8570913" algn="l"/>
                <a:tab pos="9256713" algn="l"/>
                <a:tab pos="99425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027113" algn="l"/>
                <a:tab pos="1712913" algn="l"/>
                <a:tab pos="2398713" algn="l"/>
                <a:tab pos="3084513" algn="l"/>
                <a:tab pos="3770313" algn="l"/>
                <a:tab pos="4456113" algn="l"/>
                <a:tab pos="5141913" algn="l"/>
                <a:tab pos="5827713" algn="l"/>
                <a:tab pos="6513513" algn="l"/>
                <a:tab pos="7199313" algn="l"/>
                <a:tab pos="7885113" algn="l"/>
                <a:tab pos="8570913" algn="l"/>
                <a:tab pos="9256713" algn="l"/>
                <a:tab pos="99425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027113" algn="l"/>
                <a:tab pos="1712913" algn="l"/>
                <a:tab pos="2398713" algn="l"/>
                <a:tab pos="3084513" algn="l"/>
                <a:tab pos="3770313" algn="l"/>
                <a:tab pos="4456113" algn="l"/>
                <a:tab pos="5141913" algn="l"/>
                <a:tab pos="5827713" algn="l"/>
                <a:tab pos="6513513" algn="l"/>
                <a:tab pos="7199313" algn="l"/>
                <a:tab pos="7885113" algn="l"/>
                <a:tab pos="8570913" algn="l"/>
                <a:tab pos="9256713" algn="l"/>
                <a:tab pos="994251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lnSpc>
                <a:spcPct val="90000"/>
              </a:lnSpc>
              <a:spcBef>
                <a:spcPts val="750"/>
              </a:spcBef>
            </a:pPr>
            <a:r>
              <a:rPr lang="en-US" sz="4400" dirty="0">
                <a:latin typeface="Franklin Gothic Std ExtraCond"/>
              </a:rPr>
              <a:t>Political aspects of conducting </a:t>
            </a:r>
            <a:endParaRPr lang="en-US" sz="4400" dirty="0" smtClean="0">
              <a:latin typeface="Franklin Gothic Std ExtraCond"/>
            </a:endParaRPr>
          </a:p>
          <a:p>
            <a:pPr algn="ctr">
              <a:lnSpc>
                <a:spcPct val="90000"/>
              </a:lnSpc>
              <a:spcBef>
                <a:spcPts val="750"/>
              </a:spcBef>
            </a:pPr>
            <a:r>
              <a:rPr lang="en-US" sz="4400" dirty="0" smtClean="0">
                <a:latin typeface="Franklin Gothic Std ExtraCond"/>
              </a:rPr>
              <a:t>a </a:t>
            </a:r>
            <a:r>
              <a:rPr lang="en-US" sz="4400" dirty="0">
                <a:latin typeface="Franklin Gothic Std ExtraCond"/>
              </a:rPr>
              <a:t>HIA</a:t>
            </a:r>
          </a:p>
          <a:p>
            <a:pPr marL="342900" indent="-342900">
              <a:lnSpc>
                <a:spcPct val="90000"/>
              </a:lnSpc>
              <a:spcBef>
                <a:spcPts val="750"/>
              </a:spcBef>
              <a:buClr>
                <a:srgbClr val="794F9F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That health is more than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the </a:t>
            </a:r>
            <a:r>
              <a:rPr lang="en-US" sz="2000" dirty="0">
                <a:solidFill>
                  <a:schemeClr val="tx2"/>
                </a:solidFill>
                <a:latin typeface="+mn-lt"/>
              </a:rPr>
              <a:t>elimination, or prevention of disease, injury, or medical conditions, but also includes the promotion, psychological implications, and other aspects of health.</a:t>
            </a:r>
          </a:p>
          <a:p>
            <a:pPr marL="342900" indent="-342900">
              <a:lnSpc>
                <a:spcPct val="90000"/>
              </a:lnSpc>
              <a:spcBef>
                <a:spcPts val="750"/>
              </a:spcBef>
              <a:buClr>
                <a:srgbClr val="794F9F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That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social </a:t>
            </a:r>
            <a:r>
              <a:rPr lang="en-US" sz="2000" dirty="0">
                <a:solidFill>
                  <a:schemeClr val="tx2"/>
                </a:solidFill>
                <a:latin typeface="+mn-lt"/>
              </a:rPr>
              <a:t>and other determinants of health are both real and crucially important to creating a healthy community and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society.</a:t>
            </a:r>
          </a:p>
          <a:p>
            <a:pPr marL="342900" indent="-342900">
              <a:lnSpc>
                <a:spcPct val="90000"/>
              </a:lnSpc>
              <a:spcBef>
                <a:spcPts val="750"/>
              </a:spcBef>
              <a:buClr>
                <a:srgbClr val="794F9F"/>
              </a:buCl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That </a:t>
            </a:r>
            <a:r>
              <a:rPr lang="en-US" sz="2000" dirty="0">
                <a:solidFill>
                  <a:schemeClr val="tx2"/>
                </a:solidFill>
                <a:latin typeface="+mn-lt"/>
              </a:rPr>
              <a:t>health transcends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one department–more </a:t>
            </a:r>
            <a:r>
              <a:rPr lang="en-US" sz="2000" dirty="0">
                <a:solidFill>
                  <a:schemeClr val="tx2"/>
                </a:solidFill>
                <a:latin typeface="+mn-lt"/>
              </a:rPr>
              <a:t>than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just public </a:t>
            </a:r>
            <a:r>
              <a:rPr lang="en-US" sz="2000" dirty="0">
                <a:solidFill>
                  <a:schemeClr val="tx2"/>
                </a:solidFill>
                <a:latin typeface="+mn-lt"/>
              </a:rPr>
              <a:t>health agencies need to be involved in examining the health impacts of a project or policy, and that interdepartmental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collaboration </a:t>
            </a:r>
            <a:r>
              <a:rPr lang="en-US" sz="2000" dirty="0">
                <a:solidFill>
                  <a:schemeClr val="tx2"/>
                </a:solidFill>
                <a:latin typeface="+mn-lt"/>
              </a:rPr>
              <a:t>is necessary in order to fully understand the health impacts of projects or policies.</a:t>
            </a:r>
          </a:p>
          <a:p>
            <a:pPr marL="342900" indent="-342900">
              <a:lnSpc>
                <a:spcPct val="90000"/>
              </a:lnSpc>
              <a:spcBef>
                <a:spcPts val="750"/>
              </a:spcBef>
              <a:buClr>
                <a:srgbClr val="794F9F"/>
              </a:buClr>
              <a:buFont typeface="Arial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That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the </a:t>
            </a:r>
            <a:r>
              <a:rPr lang="en-US" sz="2000" dirty="0">
                <a:solidFill>
                  <a:schemeClr val="tx2"/>
                </a:solidFill>
                <a:latin typeface="+mn-lt"/>
              </a:rPr>
              <a:t>best, most accurate, most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complete information is needed in </a:t>
            </a:r>
            <a:r>
              <a:rPr lang="en-US" sz="2000" dirty="0">
                <a:solidFill>
                  <a:schemeClr val="tx2"/>
                </a:solidFill>
                <a:latin typeface="+mn-lt"/>
              </a:rPr>
              <a:t>order to make good decisions that </a:t>
            </a:r>
            <a:r>
              <a:rPr lang="en-US" sz="2000" dirty="0" smtClean="0">
                <a:solidFill>
                  <a:schemeClr val="tx2"/>
                </a:solidFill>
                <a:latin typeface="+mn-lt"/>
              </a:rPr>
              <a:t>takes </a:t>
            </a:r>
            <a:r>
              <a:rPr lang="en-US" sz="2000" dirty="0">
                <a:solidFill>
                  <a:schemeClr val="tx2"/>
                </a:solidFill>
                <a:latin typeface="+mn-lt"/>
              </a:rPr>
              <a:t>health impacts into account.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lowchart: Manual Input 4"/>
          <p:cNvSpPr/>
          <p:nvPr/>
        </p:nvSpPr>
        <p:spPr>
          <a:xfrm flipV="1">
            <a:off x="-1" y="6040564"/>
            <a:ext cx="9144001" cy="207836"/>
          </a:xfrm>
          <a:prstGeom prst="flowChartManualInp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lowchart: Manual Input 5"/>
          <p:cNvSpPr/>
          <p:nvPr/>
        </p:nvSpPr>
        <p:spPr>
          <a:xfrm>
            <a:off x="0" y="6040564"/>
            <a:ext cx="9144000" cy="817436"/>
          </a:xfrm>
          <a:prstGeom prst="flowChartManualInp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1219200" y="6148335"/>
            <a:ext cx="5791200" cy="7016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Delaware General Health District</a:t>
            </a:r>
          </a:p>
          <a:p>
            <a:r>
              <a:rPr lang="en-US" i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Dedicated to your Health </a:t>
            </a:r>
            <a:endParaRPr lang="en-US" i="1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1094"/>
            <a:ext cx="711421" cy="56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1752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Key factors that enable the institutionalization of </a:t>
            </a:r>
            <a:r>
              <a:rPr lang="en-US" dirty="0" smtClean="0"/>
              <a:t>HIA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438400"/>
            <a:ext cx="7543800" cy="1752600"/>
          </a:xfrm>
        </p:spPr>
        <p:txBody>
          <a:bodyPr>
            <a:normAutofit fontScale="25000" lnSpcReduction="20000"/>
          </a:bodyPr>
          <a:lstStyle/>
          <a:p>
            <a:pPr marL="457200" lvl="0" indent="-457200" algn="l">
              <a:buFont typeface="Arial" pitchFamily="34" charset="0"/>
              <a:buChar char="•"/>
            </a:pPr>
            <a:r>
              <a:rPr lang="en-US" sz="9600" dirty="0" smtClean="0">
                <a:solidFill>
                  <a:schemeClr val="tx1"/>
                </a:solidFill>
              </a:rPr>
              <a:t>Strong </a:t>
            </a:r>
            <a:r>
              <a:rPr lang="en-US" sz="9600" dirty="0">
                <a:solidFill>
                  <a:schemeClr val="tx1"/>
                </a:solidFill>
              </a:rPr>
              <a:t>political will and support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9600" dirty="0">
                <a:solidFill>
                  <a:schemeClr val="tx1"/>
                </a:solidFill>
              </a:rPr>
              <a:t>Legislative mandate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9600" dirty="0" smtClean="0">
                <a:solidFill>
                  <a:schemeClr val="tx1"/>
                </a:solidFill>
              </a:rPr>
              <a:t>Commitment </a:t>
            </a:r>
            <a:r>
              <a:rPr lang="en-US" sz="9600" dirty="0">
                <a:solidFill>
                  <a:schemeClr val="tx1"/>
                </a:solidFill>
              </a:rPr>
              <a:t>to Health in All Policies and health promotion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9600" dirty="0">
                <a:solidFill>
                  <a:schemeClr val="tx1"/>
                </a:solidFill>
              </a:rPr>
              <a:t>Awareness and importance of c</a:t>
            </a:r>
            <a:r>
              <a:rPr lang="en-US" sz="9600" dirty="0" smtClean="0">
                <a:solidFill>
                  <a:schemeClr val="tx1"/>
                </a:solidFill>
              </a:rPr>
              <a:t>ounty collaboration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9600" dirty="0" smtClean="0">
                <a:solidFill>
                  <a:schemeClr val="tx1"/>
                </a:solidFill>
              </a:rPr>
              <a:t>Involvement of community residents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9600" dirty="0" smtClean="0">
                <a:solidFill>
                  <a:schemeClr val="tx1"/>
                </a:solidFill>
              </a:rPr>
              <a:t>Data driven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9600" dirty="0" smtClean="0">
                <a:solidFill>
                  <a:schemeClr val="tx1"/>
                </a:solidFill>
              </a:rPr>
              <a:t>Using </a:t>
            </a:r>
            <a:r>
              <a:rPr lang="en-US" sz="9600" dirty="0">
                <a:solidFill>
                  <a:schemeClr val="tx1"/>
                </a:solidFill>
              </a:rPr>
              <a:t>the experience of </a:t>
            </a:r>
            <a:r>
              <a:rPr lang="en-US" sz="9600" dirty="0" smtClean="0">
                <a:solidFill>
                  <a:schemeClr val="tx1"/>
                </a:solidFill>
              </a:rPr>
              <a:t>other peers as </a:t>
            </a:r>
            <a:r>
              <a:rPr lang="en-US" sz="9600" dirty="0">
                <a:solidFill>
                  <a:schemeClr val="tx1"/>
                </a:solidFill>
              </a:rPr>
              <a:t>a positive example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Delaware General Health District </a:t>
            </a:r>
            <a:r>
              <a:rPr lang="en-US" i="1" dirty="0" smtClean="0"/>
              <a:t>Dedicated to your Health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5125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Challenges to </a:t>
            </a:r>
            <a:r>
              <a:rPr lang="en-US" dirty="0" smtClean="0"/>
              <a:t>institutionalizing HIA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05000"/>
            <a:ext cx="7467600" cy="1828800"/>
          </a:xfrm>
        </p:spPr>
        <p:txBody>
          <a:bodyPr>
            <a:normAutofit fontScale="25000" lnSpcReduction="20000"/>
          </a:bodyPr>
          <a:lstStyle/>
          <a:p>
            <a:pPr marL="457200" lvl="0" indent="-457200" algn="l">
              <a:buFont typeface="Arial" pitchFamily="34" charset="0"/>
              <a:buChar char="•"/>
            </a:pPr>
            <a:r>
              <a:rPr lang="en-US" sz="12800" dirty="0">
                <a:solidFill>
                  <a:schemeClr val="tx1"/>
                </a:solidFill>
              </a:rPr>
              <a:t>L</a:t>
            </a:r>
            <a:r>
              <a:rPr lang="en-US" sz="12800" dirty="0" smtClean="0">
                <a:solidFill>
                  <a:schemeClr val="tx1"/>
                </a:solidFill>
              </a:rPr>
              <a:t>ack </a:t>
            </a:r>
            <a:r>
              <a:rPr lang="en-US" sz="12800" dirty="0">
                <a:solidFill>
                  <a:schemeClr val="tx1"/>
                </a:solidFill>
              </a:rPr>
              <a:t>of clarity around methodology and procedures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12800" dirty="0">
                <a:solidFill>
                  <a:schemeClr val="tx1"/>
                </a:solidFill>
              </a:rPr>
              <a:t>N</a:t>
            </a:r>
            <a:r>
              <a:rPr lang="en-US" sz="12800" dirty="0" smtClean="0">
                <a:solidFill>
                  <a:schemeClr val="tx1"/>
                </a:solidFill>
              </a:rPr>
              <a:t>arrow </a:t>
            </a:r>
            <a:r>
              <a:rPr lang="en-US" sz="12800" dirty="0">
                <a:solidFill>
                  <a:schemeClr val="tx1"/>
                </a:solidFill>
              </a:rPr>
              <a:t>definitions of health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12800" dirty="0">
                <a:solidFill>
                  <a:schemeClr val="tx1"/>
                </a:solidFill>
              </a:rPr>
              <a:t>L</a:t>
            </a:r>
            <a:r>
              <a:rPr lang="en-US" sz="12800" dirty="0" smtClean="0">
                <a:solidFill>
                  <a:schemeClr val="tx1"/>
                </a:solidFill>
              </a:rPr>
              <a:t>ack </a:t>
            </a:r>
            <a:r>
              <a:rPr lang="en-US" sz="12800" dirty="0">
                <a:solidFill>
                  <a:schemeClr val="tx1"/>
                </a:solidFill>
              </a:rPr>
              <a:t>of awareness of the relevance of health impacts in non-health sectors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12800" dirty="0">
                <a:solidFill>
                  <a:schemeClr val="tx1"/>
                </a:solidFill>
              </a:rPr>
              <a:t>I</a:t>
            </a:r>
            <a:r>
              <a:rPr lang="en-US" sz="12800" dirty="0" smtClean="0">
                <a:solidFill>
                  <a:schemeClr val="tx1"/>
                </a:solidFill>
              </a:rPr>
              <a:t>nsufficient </a:t>
            </a:r>
            <a:r>
              <a:rPr lang="en-US" sz="12800" dirty="0">
                <a:solidFill>
                  <a:schemeClr val="tx1"/>
                </a:solidFill>
              </a:rPr>
              <a:t>funding and tools</a:t>
            </a:r>
          </a:p>
          <a:p>
            <a:pPr algn="l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Delaware General Health District </a:t>
            </a:r>
            <a:r>
              <a:rPr lang="en-US" i="1" dirty="0" smtClean="0"/>
              <a:t>Dedicated to your Health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1114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Steps to institutionalizing HIA in Delaware County, Ohio	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Built Environment Forums</a:t>
            </a:r>
          </a:p>
          <a:p>
            <a:r>
              <a:rPr lang="en-US" dirty="0" smtClean="0"/>
              <a:t>HIA training-Mentorship Grant</a:t>
            </a:r>
          </a:p>
          <a:p>
            <a:r>
              <a:rPr lang="en-US" dirty="0" smtClean="0"/>
              <a:t>Completed HIA-Outlet Mall</a:t>
            </a:r>
          </a:p>
          <a:p>
            <a:r>
              <a:rPr lang="en-US" dirty="0" smtClean="0"/>
              <a:t>Worked on SRTS </a:t>
            </a:r>
          </a:p>
          <a:p>
            <a:r>
              <a:rPr lang="en-US" dirty="0" smtClean="0"/>
              <a:t>Worked with Regional Planning Commission Board, Zoning Board and County Commissioners</a:t>
            </a:r>
            <a:endParaRPr lang="en-US" dirty="0"/>
          </a:p>
          <a:p>
            <a:r>
              <a:rPr lang="en-US" dirty="0" smtClean="0"/>
              <a:t>Developing a healthy development checklist with DCRPC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lowchart: Manual Input 6"/>
          <p:cNvSpPr/>
          <p:nvPr/>
        </p:nvSpPr>
        <p:spPr>
          <a:xfrm>
            <a:off x="-1588" y="5867400"/>
            <a:ext cx="9145588" cy="990600"/>
          </a:xfrm>
          <a:prstGeom prst="flowChartManualInp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lowchart: Manual Input 7"/>
          <p:cNvSpPr/>
          <p:nvPr/>
        </p:nvSpPr>
        <p:spPr>
          <a:xfrm>
            <a:off x="-1" y="5811964"/>
            <a:ext cx="9144001" cy="228600"/>
          </a:xfrm>
          <a:prstGeom prst="flowChartManualInp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ooter Placeholder 2"/>
          <p:cNvSpPr txBox="1">
            <a:spLocks/>
          </p:cNvSpPr>
          <p:nvPr/>
        </p:nvSpPr>
        <p:spPr>
          <a:xfrm>
            <a:off x="1219200" y="6148335"/>
            <a:ext cx="5791200" cy="7016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Delaware General Health District</a:t>
            </a:r>
          </a:p>
          <a:p>
            <a:r>
              <a:rPr lang="en-US" i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Dedicated to your Health </a:t>
            </a:r>
            <a:endParaRPr lang="en-US" i="1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1094"/>
            <a:ext cx="711421" cy="56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38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6858000" cy="2362200"/>
          </a:xfrm>
        </p:spPr>
        <p:txBody>
          <a:bodyPr>
            <a:normAutofit/>
          </a:bodyPr>
          <a:lstStyle/>
          <a:p>
            <a:r>
              <a:rPr lang="en-US" dirty="0"/>
              <a:t>Susan Sutherland, RS, MPH, </a:t>
            </a:r>
            <a:endParaRPr lang="en-US" dirty="0" smtClean="0"/>
          </a:p>
          <a:p>
            <a:r>
              <a:rPr lang="en-US" dirty="0" smtClean="0"/>
              <a:t>Public </a:t>
            </a:r>
            <a:r>
              <a:rPr lang="en-US" dirty="0"/>
              <a:t>Health </a:t>
            </a:r>
            <a:r>
              <a:rPr lang="en-US" dirty="0" smtClean="0"/>
              <a:t>Planner </a:t>
            </a:r>
            <a:r>
              <a:rPr lang="en-US" dirty="0" smtClean="0">
                <a:hlinkClick r:id="rId3"/>
              </a:rPr>
              <a:t>ssutherland@delawarehealth.org</a:t>
            </a:r>
            <a:endParaRPr lang="en-US" dirty="0" smtClean="0"/>
          </a:p>
          <a:p>
            <a:r>
              <a:rPr lang="en-US" dirty="0" smtClean="0"/>
              <a:t>740-203-2082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lowchart: Manual Input 6"/>
          <p:cNvSpPr/>
          <p:nvPr/>
        </p:nvSpPr>
        <p:spPr>
          <a:xfrm>
            <a:off x="-1" y="5811964"/>
            <a:ext cx="9144001" cy="228600"/>
          </a:xfrm>
          <a:prstGeom prst="flowChartManualInp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lowchart: Manual Input 7"/>
          <p:cNvSpPr/>
          <p:nvPr/>
        </p:nvSpPr>
        <p:spPr>
          <a:xfrm>
            <a:off x="-1588" y="5867400"/>
            <a:ext cx="9145588" cy="990600"/>
          </a:xfrm>
          <a:prstGeom prst="flowChartManualInp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ooter Placeholder 2"/>
          <p:cNvSpPr txBox="1">
            <a:spLocks/>
          </p:cNvSpPr>
          <p:nvPr/>
        </p:nvSpPr>
        <p:spPr>
          <a:xfrm>
            <a:off x="1219200" y="6148335"/>
            <a:ext cx="5791200" cy="7016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Delaware General Health District</a:t>
            </a:r>
          </a:p>
          <a:p>
            <a:r>
              <a:rPr lang="en-US" i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Dedicated to your Health </a:t>
            </a:r>
            <a:endParaRPr lang="en-US" i="1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11094"/>
            <a:ext cx="711421" cy="56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59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1">
  <a:themeElements>
    <a:clrScheme name="Custom 1">
      <a:dk1>
        <a:srgbClr val="0D1453"/>
      </a:dk1>
      <a:lt1>
        <a:srgbClr val="9BA0BB"/>
      </a:lt1>
      <a:dk2>
        <a:srgbClr val="000000"/>
      </a:dk2>
      <a:lt2>
        <a:srgbClr val="C6D5C4"/>
      </a:lt2>
      <a:accent1>
        <a:srgbClr val="3D8E0E"/>
      </a:accent1>
      <a:accent2>
        <a:srgbClr val="121C76"/>
      </a:accent2>
      <a:accent3>
        <a:srgbClr val="9BA0BB"/>
      </a:accent3>
      <a:accent4>
        <a:srgbClr val="595959"/>
      </a:accent4>
      <a:accent5>
        <a:srgbClr val="8BEE54"/>
      </a:accent5>
      <a:accent6>
        <a:srgbClr val="19269F"/>
      </a:accent6>
      <a:hlink>
        <a:srgbClr val="3D8E0E"/>
      </a:hlink>
      <a:folHlink>
        <a:srgbClr val="1F497D"/>
      </a:folHlink>
    </a:clrScheme>
    <a:fontScheme name="DGHD1">
      <a:majorFont>
        <a:latin typeface="Franklin Gothic Std ExtraCond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emplate1">
  <a:themeElements>
    <a:clrScheme name="Custom 1">
      <a:dk1>
        <a:srgbClr val="0D1453"/>
      </a:dk1>
      <a:lt1>
        <a:srgbClr val="9BA0BB"/>
      </a:lt1>
      <a:dk2>
        <a:srgbClr val="255808"/>
      </a:dk2>
      <a:lt2>
        <a:srgbClr val="C6D5C4"/>
      </a:lt2>
      <a:accent1>
        <a:srgbClr val="000000"/>
      </a:accent1>
      <a:accent2>
        <a:srgbClr val="5966E5"/>
      </a:accent2>
      <a:accent3>
        <a:srgbClr val="3D8E0E"/>
      </a:accent3>
      <a:accent4>
        <a:srgbClr val="595959"/>
      </a:accent4>
      <a:accent5>
        <a:srgbClr val="8BEE54"/>
      </a:accent5>
      <a:accent6>
        <a:srgbClr val="19269F"/>
      </a:accent6>
      <a:hlink>
        <a:srgbClr val="3D8E0E"/>
      </a:hlink>
      <a:folHlink>
        <a:srgbClr val="1F497D"/>
      </a:folHlink>
    </a:clrScheme>
    <a:fontScheme name="DGHD1">
      <a:majorFont>
        <a:latin typeface="Franklin Gothic Std ExtraCond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F06865C1-63AD-4B0F-9E36-E3C460F9346E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3907</TotalTime>
  <Words>424</Words>
  <Application>Microsoft Office PowerPoint</Application>
  <PresentationFormat>On-screen Show (4:3)</PresentationFormat>
  <Paragraphs>78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template1</vt:lpstr>
      <vt:lpstr>Custom Design</vt:lpstr>
      <vt:lpstr>1_template1</vt:lpstr>
      <vt:lpstr>Health Impact Assessment: Premium Outlet Mall  Berkshire Township</vt:lpstr>
      <vt:lpstr>Simon/Tanger Outlet Mall HIA Success Factors</vt:lpstr>
      <vt:lpstr>PowerPoint Presentation</vt:lpstr>
      <vt:lpstr>Results</vt:lpstr>
      <vt:lpstr>PowerPoint Presentation</vt:lpstr>
      <vt:lpstr>Key factors that enable the institutionalization of HIA </vt:lpstr>
      <vt:lpstr>Challenges to institutionalizing HIA  </vt:lpstr>
      <vt:lpstr>Steps to institutionalizing HIA in Delaware County, Ohio </vt:lpstr>
      <vt:lpstr>Thank you!!!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Kelsey Sommers</dc:creator>
  <cp:lastModifiedBy>PEW</cp:lastModifiedBy>
  <cp:revision>223</cp:revision>
  <cp:lastPrinted>2015-06-11T17:20:16Z</cp:lastPrinted>
  <dcterms:created xsi:type="dcterms:W3CDTF">2013-07-09T15:22:49Z</dcterms:created>
  <dcterms:modified xsi:type="dcterms:W3CDTF">2015-06-17T18:40:05Z</dcterms:modified>
</cp:coreProperties>
</file>