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8" r:id="rId3"/>
    <p:sldId id="263" r:id="rId4"/>
    <p:sldId id="257" r:id="rId5"/>
    <p:sldId id="259" r:id="rId6"/>
    <p:sldId id="260" r:id="rId7"/>
    <p:sldId id="268" r:id="rId8"/>
    <p:sldId id="266" r:id="rId9"/>
    <p:sldId id="267" r:id="rId10"/>
    <p:sldId id="262" r:id="rId11"/>
    <p:sldId id="264" r:id="rId12"/>
    <p:sldId id="261" r:id="rId13"/>
    <p:sldId id="271" r:id="rId14"/>
    <p:sldId id="274" r:id="rId15"/>
    <p:sldId id="273" r:id="rId16"/>
    <p:sldId id="272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5FE4B-F0A6-43C6-8115-B6A75C5D8D5A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540F7-D205-4ED8-AEB0-3B918E3EF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87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These political concerns impacted the ability of the LHD to make strong HIA recommendations, as well as the success of the HIA itself.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540F7-D205-4ED8-AEB0-3B918E3EFC4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9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asked about funding future HIAs, the majority of surveyed respondents identified a mix of sources their health department is likely to use. In-kind donations are defined as the giving of goods and services other than cash grants.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540F7-D205-4ED8-AEB0-3B918E3EFC4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28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6419343"/>
            <a:ext cx="1274594" cy="3407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1"/>
            <a:ext cx="9144000" cy="4680855"/>
          </a:xfrm>
          <a:prstGeom prst="rect">
            <a:avLst/>
          </a:prstGeom>
          <a:solidFill>
            <a:srgbClr val="008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2587528"/>
            <a:ext cx="7886700" cy="809188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9D5E-B0E9-463A-893C-3322F3B6E33B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3937-5A05-4E1D-8394-81D5E38E121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650" y="100859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4934226"/>
            <a:ext cx="7886700" cy="1051708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800" baseline="0"/>
            </a:lvl1pPr>
            <a:lvl2pPr marL="457200" indent="0" algn="r">
              <a:buFontTx/>
              <a:buNone/>
              <a:defRPr/>
            </a:lvl2pPr>
            <a:lvl3pPr marL="914400" indent="0" algn="r">
              <a:buFontTx/>
              <a:buNone/>
              <a:defRPr/>
            </a:lvl3pPr>
            <a:lvl4pPr marL="1371600" indent="0" algn="r">
              <a:buFontTx/>
              <a:buNone/>
              <a:defRPr/>
            </a:lvl4pPr>
            <a:lvl5pPr marL="1828800" indent="0" algn="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author names</a:t>
            </a:r>
          </a:p>
          <a:p>
            <a:pPr lvl="0"/>
            <a:r>
              <a:rPr lang="en-US" dirty="0" smtClean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4876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97765"/>
            <a:ext cx="7886700" cy="4779198"/>
          </a:xfrm>
        </p:spPr>
        <p:txBody>
          <a:bodyPr vert="eaVert"/>
          <a:lstStyle>
            <a:lvl1pPr>
              <a:buSzPct val="75000"/>
              <a:defRPr/>
            </a:lvl1pPr>
            <a:lvl2pPr>
              <a:buSzPct val="75000"/>
              <a:defRPr/>
            </a:lvl2pPr>
            <a:lvl3pPr>
              <a:buSzPct val="75000"/>
              <a:defRPr/>
            </a:lvl3pPr>
            <a:lvl4pPr>
              <a:buSzPct val="75000"/>
              <a:defRPr/>
            </a:lvl4pPr>
            <a:lvl5pPr>
              <a:buSzPct val="75000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9D5E-B0E9-463A-893C-3322F3B6E33B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3937-5A05-4E1D-8394-81D5E38E121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6419343"/>
            <a:ext cx="1274594" cy="34074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" y="-2"/>
            <a:ext cx="9144000" cy="246889"/>
            <a:chOff x="1" y="-2"/>
            <a:chExt cx="9144000" cy="246889"/>
          </a:xfrm>
        </p:grpSpPr>
        <p:sp>
          <p:nvSpPr>
            <p:cNvPr id="11" name="Rectangle 10"/>
            <p:cNvSpPr/>
            <p:nvPr/>
          </p:nvSpPr>
          <p:spPr>
            <a:xfrm>
              <a:off x="1" y="-1"/>
              <a:ext cx="628650" cy="246888"/>
            </a:xfrm>
            <a:prstGeom prst="rect">
              <a:avLst/>
            </a:prstGeom>
            <a:solidFill>
              <a:srgbClr val="008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3925" y="-2"/>
              <a:ext cx="182880" cy="246888"/>
            </a:xfrm>
            <a:prstGeom prst="rect">
              <a:avLst/>
            </a:prstGeom>
            <a:solidFill>
              <a:srgbClr val="78A2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04217" y="-2"/>
              <a:ext cx="182880" cy="246888"/>
            </a:xfrm>
            <a:prstGeom prst="rect">
              <a:avLst/>
            </a:prstGeom>
            <a:solidFill>
              <a:srgbClr val="004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4512" y="-2"/>
              <a:ext cx="182880" cy="246888"/>
            </a:xfrm>
            <a:prstGeom prst="rect">
              <a:avLst/>
            </a:prstGeom>
            <a:solidFill>
              <a:srgbClr val="6D27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64807" y="-2"/>
              <a:ext cx="182880" cy="246888"/>
            </a:xfrm>
            <a:prstGeom prst="rect">
              <a:avLst/>
            </a:prstGeom>
            <a:solidFill>
              <a:srgbClr val="D06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95103" y="-1"/>
              <a:ext cx="7548898" cy="246888"/>
            </a:xfrm>
            <a:prstGeom prst="rect">
              <a:avLst/>
            </a:prstGeom>
            <a:solidFill>
              <a:srgbClr val="008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940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buSzPct val="75000"/>
              <a:defRPr/>
            </a:lvl1pPr>
            <a:lvl2pPr>
              <a:buSzPct val="75000"/>
              <a:defRPr/>
            </a:lvl2pPr>
            <a:lvl3pPr>
              <a:buSzPct val="75000"/>
              <a:defRPr/>
            </a:lvl3pPr>
            <a:lvl4pPr>
              <a:buSzPct val="75000"/>
              <a:defRPr/>
            </a:lvl4pPr>
            <a:lvl5pPr>
              <a:buSzPct val="75000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9D5E-B0E9-463A-893C-3322F3B6E33B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3937-5A05-4E1D-8394-81D5E38E121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6419343"/>
            <a:ext cx="1274594" cy="34074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" y="-2"/>
            <a:ext cx="9144000" cy="246889"/>
            <a:chOff x="1" y="-2"/>
            <a:chExt cx="9144000" cy="246889"/>
          </a:xfrm>
        </p:grpSpPr>
        <p:sp>
          <p:nvSpPr>
            <p:cNvPr id="11" name="Rectangle 10"/>
            <p:cNvSpPr/>
            <p:nvPr/>
          </p:nvSpPr>
          <p:spPr>
            <a:xfrm>
              <a:off x="1" y="-1"/>
              <a:ext cx="628650" cy="246888"/>
            </a:xfrm>
            <a:prstGeom prst="rect">
              <a:avLst/>
            </a:prstGeom>
            <a:solidFill>
              <a:srgbClr val="008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3925" y="-2"/>
              <a:ext cx="182880" cy="246888"/>
            </a:xfrm>
            <a:prstGeom prst="rect">
              <a:avLst/>
            </a:prstGeom>
            <a:solidFill>
              <a:srgbClr val="78A2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04217" y="-2"/>
              <a:ext cx="182880" cy="246888"/>
            </a:xfrm>
            <a:prstGeom prst="rect">
              <a:avLst/>
            </a:prstGeom>
            <a:solidFill>
              <a:srgbClr val="004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4512" y="-2"/>
              <a:ext cx="182880" cy="246888"/>
            </a:xfrm>
            <a:prstGeom prst="rect">
              <a:avLst/>
            </a:prstGeom>
            <a:solidFill>
              <a:srgbClr val="6D27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64807" y="-2"/>
              <a:ext cx="182880" cy="246888"/>
            </a:xfrm>
            <a:prstGeom prst="rect">
              <a:avLst/>
            </a:prstGeom>
            <a:solidFill>
              <a:srgbClr val="D06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95103" y="-1"/>
              <a:ext cx="7548898" cy="246888"/>
            </a:xfrm>
            <a:prstGeom prst="rect">
              <a:avLst/>
            </a:prstGeom>
            <a:solidFill>
              <a:srgbClr val="008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780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7763"/>
            <a:ext cx="7886700" cy="4779200"/>
          </a:xfrm>
        </p:spPr>
        <p:txBody>
          <a:bodyPr/>
          <a:lstStyle>
            <a:lvl1pPr>
              <a:buSzPct val="75000"/>
              <a:defRPr sz="3200"/>
            </a:lvl1pPr>
            <a:lvl2pPr>
              <a:buSzPct val="75000"/>
              <a:defRPr sz="2800"/>
            </a:lvl2pPr>
            <a:lvl3pPr>
              <a:buSzPct val="75000"/>
              <a:defRPr sz="2400"/>
            </a:lvl3pPr>
            <a:lvl4pPr>
              <a:buSzPct val="75000"/>
              <a:defRPr sz="2000"/>
            </a:lvl4pPr>
            <a:lvl5pPr>
              <a:buSzPct val="75000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9D5E-B0E9-463A-893C-3322F3B6E33B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3937-5A05-4E1D-8394-81D5E38E121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6419343"/>
            <a:ext cx="1274594" cy="34074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" y="-2"/>
            <a:ext cx="9144000" cy="246889"/>
            <a:chOff x="1" y="-2"/>
            <a:chExt cx="9144000" cy="246889"/>
          </a:xfrm>
        </p:grpSpPr>
        <p:sp>
          <p:nvSpPr>
            <p:cNvPr id="10" name="Rectangle 9"/>
            <p:cNvSpPr/>
            <p:nvPr/>
          </p:nvSpPr>
          <p:spPr>
            <a:xfrm>
              <a:off x="1" y="-1"/>
              <a:ext cx="628650" cy="246888"/>
            </a:xfrm>
            <a:prstGeom prst="rect">
              <a:avLst/>
            </a:prstGeom>
            <a:solidFill>
              <a:srgbClr val="008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3925" y="-2"/>
              <a:ext cx="182880" cy="246888"/>
            </a:xfrm>
            <a:prstGeom prst="rect">
              <a:avLst/>
            </a:prstGeom>
            <a:solidFill>
              <a:srgbClr val="78A2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04217" y="-2"/>
              <a:ext cx="182880" cy="246888"/>
            </a:xfrm>
            <a:prstGeom prst="rect">
              <a:avLst/>
            </a:prstGeom>
            <a:solidFill>
              <a:srgbClr val="004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4512" y="-2"/>
              <a:ext cx="182880" cy="246888"/>
            </a:xfrm>
            <a:prstGeom prst="rect">
              <a:avLst/>
            </a:prstGeom>
            <a:solidFill>
              <a:srgbClr val="6D27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64807" y="-2"/>
              <a:ext cx="182880" cy="246888"/>
            </a:xfrm>
            <a:prstGeom prst="rect">
              <a:avLst/>
            </a:prstGeom>
            <a:solidFill>
              <a:srgbClr val="D06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95103" y="-1"/>
              <a:ext cx="7548898" cy="246888"/>
            </a:xfrm>
            <a:prstGeom prst="rect">
              <a:avLst/>
            </a:prstGeom>
            <a:solidFill>
              <a:srgbClr val="008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48383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9D5E-B0E9-463A-893C-3322F3B6E33B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3937-5A05-4E1D-8394-81D5E38E121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6419343"/>
            <a:ext cx="1274594" cy="34074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" y="-2"/>
            <a:ext cx="9144000" cy="246889"/>
            <a:chOff x="1" y="-2"/>
            <a:chExt cx="9144000" cy="246889"/>
          </a:xfrm>
        </p:grpSpPr>
        <p:sp>
          <p:nvSpPr>
            <p:cNvPr id="10" name="Rectangle 9"/>
            <p:cNvSpPr/>
            <p:nvPr/>
          </p:nvSpPr>
          <p:spPr>
            <a:xfrm>
              <a:off x="1" y="-1"/>
              <a:ext cx="628650" cy="246888"/>
            </a:xfrm>
            <a:prstGeom prst="rect">
              <a:avLst/>
            </a:prstGeom>
            <a:solidFill>
              <a:srgbClr val="008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3925" y="-2"/>
              <a:ext cx="182880" cy="246888"/>
            </a:xfrm>
            <a:prstGeom prst="rect">
              <a:avLst/>
            </a:prstGeom>
            <a:solidFill>
              <a:srgbClr val="78A2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04217" y="-2"/>
              <a:ext cx="182880" cy="246888"/>
            </a:xfrm>
            <a:prstGeom prst="rect">
              <a:avLst/>
            </a:prstGeom>
            <a:solidFill>
              <a:srgbClr val="004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4512" y="-2"/>
              <a:ext cx="182880" cy="246888"/>
            </a:xfrm>
            <a:prstGeom prst="rect">
              <a:avLst/>
            </a:prstGeom>
            <a:solidFill>
              <a:srgbClr val="6D27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64807" y="-2"/>
              <a:ext cx="182880" cy="246888"/>
            </a:xfrm>
            <a:prstGeom prst="rect">
              <a:avLst/>
            </a:prstGeom>
            <a:solidFill>
              <a:srgbClr val="D06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95103" y="-1"/>
              <a:ext cx="7548898" cy="246888"/>
            </a:xfrm>
            <a:prstGeom prst="rect">
              <a:avLst/>
            </a:prstGeom>
            <a:solidFill>
              <a:srgbClr val="008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9386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97765"/>
            <a:ext cx="3886200" cy="4779198"/>
          </a:xfrm>
        </p:spPr>
        <p:txBody>
          <a:bodyPr/>
          <a:lstStyle>
            <a:lvl1pPr>
              <a:buSzPct val="75000"/>
              <a:defRPr sz="3200"/>
            </a:lvl1pPr>
            <a:lvl2pPr>
              <a:buSzPct val="75000"/>
              <a:defRPr sz="2800"/>
            </a:lvl2pPr>
            <a:lvl3pPr>
              <a:buSzPct val="75000"/>
              <a:defRPr sz="2400"/>
            </a:lvl3pPr>
            <a:lvl4pPr>
              <a:buSzPct val="75000"/>
              <a:defRPr sz="2000"/>
            </a:lvl4pPr>
            <a:lvl5pPr>
              <a:buSzPct val="75000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97765"/>
            <a:ext cx="3886200" cy="4779198"/>
          </a:xfrm>
        </p:spPr>
        <p:txBody>
          <a:bodyPr/>
          <a:lstStyle>
            <a:lvl1pPr>
              <a:buSzPct val="75000"/>
              <a:defRPr sz="3200"/>
            </a:lvl1pPr>
            <a:lvl2pPr>
              <a:buSzPct val="75000"/>
              <a:defRPr sz="2800"/>
            </a:lvl2pPr>
            <a:lvl3pPr>
              <a:buSzPct val="75000"/>
              <a:defRPr sz="2400"/>
            </a:lvl3pPr>
            <a:lvl4pPr>
              <a:buSzPct val="75000"/>
              <a:defRPr sz="2000"/>
            </a:lvl4pPr>
            <a:lvl5pPr>
              <a:buSzPct val="75000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9D5E-B0E9-463A-893C-3322F3B6E33B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3937-5A05-4E1D-8394-81D5E38E121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6419343"/>
            <a:ext cx="1274594" cy="34074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" y="-2"/>
            <a:ext cx="9144000" cy="246889"/>
            <a:chOff x="1" y="-2"/>
            <a:chExt cx="9144000" cy="246889"/>
          </a:xfrm>
        </p:grpSpPr>
        <p:sp>
          <p:nvSpPr>
            <p:cNvPr id="12" name="Rectangle 11"/>
            <p:cNvSpPr/>
            <p:nvPr/>
          </p:nvSpPr>
          <p:spPr>
            <a:xfrm>
              <a:off x="1" y="-1"/>
              <a:ext cx="628650" cy="246888"/>
            </a:xfrm>
            <a:prstGeom prst="rect">
              <a:avLst/>
            </a:prstGeom>
            <a:solidFill>
              <a:srgbClr val="008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3925" y="-2"/>
              <a:ext cx="182880" cy="246888"/>
            </a:xfrm>
            <a:prstGeom prst="rect">
              <a:avLst/>
            </a:prstGeom>
            <a:solidFill>
              <a:srgbClr val="78A2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4217" y="-2"/>
              <a:ext cx="182880" cy="246888"/>
            </a:xfrm>
            <a:prstGeom prst="rect">
              <a:avLst/>
            </a:prstGeom>
            <a:solidFill>
              <a:srgbClr val="004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4512" y="-2"/>
              <a:ext cx="182880" cy="246888"/>
            </a:xfrm>
            <a:prstGeom prst="rect">
              <a:avLst/>
            </a:prstGeom>
            <a:solidFill>
              <a:srgbClr val="6D27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64807" y="-2"/>
              <a:ext cx="182880" cy="246888"/>
            </a:xfrm>
            <a:prstGeom prst="rect">
              <a:avLst/>
            </a:prstGeom>
            <a:solidFill>
              <a:srgbClr val="D06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95103" y="-1"/>
              <a:ext cx="7548898" cy="246888"/>
            </a:xfrm>
            <a:prstGeom prst="rect">
              <a:avLst/>
            </a:prstGeom>
            <a:solidFill>
              <a:srgbClr val="008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5106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97765"/>
            <a:ext cx="3868340" cy="792776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08780"/>
            <a:ext cx="3868340" cy="3880883"/>
          </a:xfrm>
        </p:spPr>
        <p:txBody>
          <a:bodyPr/>
          <a:lstStyle>
            <a:lvl1pPr>
              <a:buSzPct val="75000"/>
              <a:defRPr/>
            </a:lvl1pPr>
            <a:lvl2pPr>
              <a:buSzPct val="75000"/>
              <a:defRPr/>
            </a:lvl2pPr>
            <a:lvl3pPr>
              <a:buSzPct val="75000"/>
              <a:defRPr/>
            </a:lvl3pPr>
            <a:lvl4pPr>
              <a:buSzPct val="75000"/>
              <a:defRPr/>
            </a:lvl4pPr>
            <a:lvl5pPr>
              <a:buSzPct val="75000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97765"/>
            <a:ext cx="3887391" cy="792776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08780"/>
            <a:ext cx="3887391" cy="3880883"/>
          </a:xfrm>
        </p:spPr>
        <p:txBody>
          <a:bodyPr/>
          <a:lstStyle>
            <a:lvl1pPr>
              <a:buSzPct val="75000"/>
              <a:defRPr/>
            </a:lvl1pPr>
            <a:lvl2pPr>
              <a:buSzPct val="75000"/>
              <a:defRPr/>
            </a:lvl2pPr>
            <a:lvl3pPr>
              <a:buSzPct val="75000"/>
              <a:defRPr/>
            </a:lvl3pPr>
            <a:lvl4pPr>
              <a:buSzPct val="75000"/>
              <a:defRPr/>
            </a:lvl4pPr>
            <a:lvl5pPr>
              <a:buSzPct val="75000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9D5E-B0E9-463A-893C-3322F3B6E33B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3937-5A05-4E1D-8394-81D5E38E121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6419343"/>
            <a:ext cx="1274594" cy="34074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" y="-2"/>
            <a:ext cx="9144000" cy="246889"/>
            <a:chOff x="1" y="-2"/>
            <a:chExt cx="9144000" cy="246889"/>
          </a:xfrm>
        </p:grpSpPr>
        <p:sp>
          <p:nvSpPr>
            <p:cNvPr id="14" name="Rectangle 13"/>
            <p:cNvSpPr/>
            <p:nvPr/>
          </p:nvSpPr>
          <p:spPr>
            <a:xfrm>
              <a:off x="1" y="-1"/>
              <a:ext cx="628650" cy="246888"/>
            </a:xfrm>
            <a:prstGeom prst="rect">
              <a:avLst/>
            </a:prstGeom>
            <a:solidFill>
              <a:srgbClr val="008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3925" y="-2"/>
              <a:ext cx="182880" cy="246888"/>
            </a:xfrm>
            <a:prstGeom prst="rect">
              <a:avLst/>
            </a:prstGeom>
            <a:solidFill>
              <a:srgbClr val="78A2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04217" y="-2"/>
              <a:ext cx="182880" cy="246888"/>
            </a:xfrm>
            <a:prstGeom prst="rect">
              <a:avLst/>
            </a:prstGeom>
            <a:solidFill>
              <a:srgbClr val="004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34512" y="-2"/>
              <a:ext cx="182880" cy="246888"/>
            </a:xfrm>
            <a:prstGeom prst="rect">
              <a:avLst/>
            </a:prstGeom>
            <a:solidFill>
              <a:srgbClr val="6D27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64807" y="-2"/>
              <a:ext cx="182880" cy="246888"/>
            </a:xfrm>
            <a:prstGeom prst="rect">
              <a:avLst/>
            </a:prstGeom>
            <a:solidFill>
              <a:srgbClr val="D06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95103" y="-1"/>
              <a:ext cx="7548898" cy="246888"/>
            </a:xfrm>
            <a:prstGeom prst="rect">
              <a:avLst/>
            </a:prstGeom>
            <a:solidFill>
              <a:srgbClr val="008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2082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9D5E-B0E9-463A-893C-3322F3B6E33B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3937-5A05-4E1D-8394-81D5E38E121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6419343"/>
            <a:ext cx="1274594" cy="34074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" y="-2"/>
            <a:ext cx="9144000" cy="246889"/>
            <a:chOff x="1" y="-2"/>
            <a:chExt cx="9144000" cy="246889"/>
          </a:xfrm>
        </p:grpSpPr>
        <p:sp>
          <p:nvSpPr>
            <p:cNvPr id="9" name="Rectangle 8"/>
            <p:cNvSpPr/>
            <p:nvPr/>
          </p:nvSpPr>
          <p:spPr>
            <a:xfrm>
              <a:off x="1" y="-1"/>
              <a:ext cx="628650" cy="246888"/>
            </a:xfrm>
            <a:prstGeom prst="rect">
              <a:avLst/>
            </a:prstGeom>
            <a:solidFill>
              <a:srgbClr val="008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3925" y="-2"/>
              <a:ext cx="182880" cy="246888"/>
            </a:xfrm>
            <a:prstGeom prst="rect">
              <a:avLst/>
            </a:prstGeom>
            <a:solidFill>
              <a:srgbClr val="78A2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4217" y="-2"/>
              <a:ext cx="182880" cy="246888"/>
            </a:xfrm>
            <a:prstGeom prst="rect">
              <a:avLst/>
            </a:prstGeom>
            <a:solidFill>
              <a:srgbClr val="004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34512" y="-2"/>
              <a:ext cx="182880" cy="246888"/>
            </a:xfrm>
            <a:prstGeom prst="rect">
              <a:avLst/>
            </a:prstGeom>
            <a:solidFill>
              <a:srgbClr val="6D27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64807" y="-2"/>
              <a:ext cx="182880" cy="246888"/>
            </a:xfrm>
            <a:prstGeom prst="rect">
              <a:avLst/>
            </a:prstGeom>
            <a:solidFill>
              <a:srgbClr val="D06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95103" y="-1"/>
              <a:ext cx="7548898" cy="246888"/>
            </a:xfrm>
            <a:prstGeom prst="rect">
              <a:avLst/>
            </a:prstGeom>
            <a:solidFill>
              <a:srgbClr val="008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9044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9D5E-B0E9-463A-893C-3322F3B6E33B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3937-5A05-4E1D-8394-81D5E38E121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6419343"/>
            <a:ext cx="1274594" cy="34074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" y="-2"/>
            <a:ext cx="9144000" cy="246889"/>
            <a:chOff x="1" y="-2"/>
            <a:chExt cx="9144000" cy="246889"/>
          </a:xfrm>
        </p:grpSpPr>
        <p:sp>
          <p:nvSpPr>
            <p:cNvPr id="9" name="Rectangle 8"/>
            <p:cNvSpPr/>
            <p:nvPr/>
          </p:nvSpPr>
          <p:spPr>
            <a:xfrm>
              <a:off x="1" y="-1"/>
              <a:ext cx="628650" cy="246888"/>
            </a:xfrm>
            <a:prstGeom prst="rect">
              <a:avLst/>
            </a:prstGeom>
            <a:solidFill>
              <a:srgbClr val="008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3925" y="-2"/>
              <a:ext cx="182880" cy="246888"/>
            </a:xfrm>
            <a:prstGeom prst="rect">
              <a:avLst/>
            </a:prstGeom>
            <a:solidFill>
              <a:srgbClr val="78A2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04217" y="-2"/>
              <a:ext cx="182880" cy="246888"/>
            </a:xfrm>
            <a:prstGeom prst="rect">
              <a:avLst/>
            </a:prstGeom>
            <a:solidFill>
              <a:srgbClr val="004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34512" y="-2"/>
              <a:ext cx="182880" cy="246888"/>
            </a:xfrm>
            <a:prstGeom prst="rect">
              <a:avLst/>
            </a:prstGeom>
            <a:solidFill>
              <a:srgbClr val="6D27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64807" y="-2"/>
              <a:ext cx="182880" cy="246888"/>
            </a:xfrm>
            <a:prstGeom prst="rect">
              <a:avLst/>
            </a:prstGeom>
            <a:solidFill>
              <a:srgbClr val="D06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95103" y="-1"/>
              <a:ext cx="7548898" cy="246888"/>
            </a:xfrm>
            <a:prstGeom prst="rect">
              <a:avLst/>
            </a:prstGeom>
            <a:solidFill>
              <a:srgbClr val="008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347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buSzPct val="75000"/>
              <a:defRPr sz="3200"/>
            </a:lvl1pPr>
            <a:lvl2pPr>
              <a:buSzPct val="75000"/>
              <a:defRPr sz="2800"/>
            </a:lvl2pPr>
            <a:lvl3pPr>
              <a:buSzPct val="75000"/>
              <a:defRPr sz="2400"/>
            </a:lvl3pPr>
            <a:lvl4pPr>
              <a:buSzPct val="75000"/>
              <a:defRPr sz="2000"/>
            </a:lvl4pPr>
            <a:lvl5pPr>
              <a:buSzPct val="75000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9D5E-B0E9-463A-893C-3322F3B6E33B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3937-5A05-4E1D-8394-81D5E38E121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6419343"/>
            <a:ext cx="1274594" cy="34074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" y="-2"/>
            <a:ext cx="9144000" cy="246889"/>
            <a:chOff x="1" y="-2"/>
            <a:chExt cx="9144000" cy="246889"/>
          </a:xfrm>
        </p:grpSpPr>
        <p:sp>
          <p:nvSpPr>
            <p:cNvPr id="12" name="Rectangle 11"/>
            <p:cNvSpPr/>
            <p:nvPr/>
          </p:nvSpPr>
          <p:spPr>
            <a:xfrm>
              <a:off x="1" y="-1"/>
              <a:ext cx="628650" cy="246888"/>
            </a:xfrm>
            <a:prstGeom prst="rect">
              <a:avLst/>
            </a:prstGeom>
            <a:solidFill>
              <a:srgbClr val="008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3925" y="-2"/>
              <a:ext cx="182880" cy="246888"/>
            </a:xfrm>
            <a:prstGeom prst="rect">
              <a:avLst/>
            </a:prstGeom>
            <a:solidFill>
              <a:srgbClr val="78A2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4217" y="-2"/>
              <a:ext cx="182880" cy="246888"/>
            </a:xfrm>
            <a:prstGeom prst="rect">
              <a:avLst/>
            </a:prstGeom>
            <a:solidFill>
              <a:srgbClr val="004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4512" y="-2"/>
              <a:ext cx="182880" cy="246888"/>
            </a:xfrm>
            <a:prstGeom prst="rect">
              <a:avLst/>
            </a:prstGeom>
            <a:solidFill>
              <a:srgbClr val="6D27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64807" y="-2"/>
              <a:ext cx="182880" cy="246888"/>
            </a:xfrm>
            <a:prstGeom prst="rect">
              <a:avLst/>
            </a:prstGeom>
            <a:solidFill>
              <a:srgbClr val="D06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95103" y="-1"/>
              <a:ext cx="7548898" cy="246888"/>
            </a:xfrm>
            <a:prstGeom prst="rect">
              <a:avLst/>
            </a:prstGeom>
            <a:solidFill>
              <a:srgbClr val="008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536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9D5E-B0E9-463A-893C-3322F3B6E33B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3937-5A05-4E1D-8394-81D5E38E121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6419343"/>
            <a:ext cx="1274594" cy="34074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" y="-2"/>
            <a:ext cx="9144000" cy="246889"/>
            <a:chOff x="1" y="-2"/>
            <a:chExt cx="9144000" cy="246889"/>
          </a:xfrm>
        </p:grpSpPr>
        <p:sp>
          <p:nvSpPr>
            <p:cNvPr id="12" name="Rectangle 11"/>
            <p:cNvSpPr/>
            <p:nvPr/>
          </p:nvSpPr>
          <p:spPr>
            <a:xfrm>
              <a:off x="1" y="-1"/>
              <a:ext cx="628650" cy="246888"/>
            </a:xfrm>
            <a:prstGeom prst="rect">
              <a:avLst/>
            </a:prstGeom>
            <a:solidFill>
              <a:srgbClr val="008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3925" y="-2"/>
              <a:ext cx="182880" cy="246888"/>
            </a:xfrm>
            <a:prstGeom prst="rect">
              <a:avLst/>
            </a:prstGeom>
            <a:solidFill>
              <a:srgbClr val="78A2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4217" y="-2"/>
              <a:ext cx="182880" cy="246888"/>
            </a:xfrm>
            <a:prstGeom prst="rect">
              <a:avLst/>
            </a:prstGeom>
            <a:solidFill>
              <a:srgbClr val="004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4512" y="-2"/>
              <a:ext cx="182880" cy="246888"/>
            </a:xfrm>
            <a:prstGeom prst="rect">
              <a:avLst/>
            </a:prstGeom>
            <a:solidFill>
              <a:srgbClr val="6D27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64807" y="-2"/>
              <a:ext cx="182880" cy="246888"/>
            </a:xfrm>
            <a:prstGeom prst="rect">
              <a:avLst/>
            </a:prstGeom>
            <a:solidFill>
              <a:srgbClr val="D06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95103" y="-1"/>
              <a:ext cx="7548898" cy="246888"/>
            </a:xfrm>
            <a:prstGeom prst="rect">
              <a:avLst/>
            </a:prstGeom>
            <a:solidFill>
              <a:srgbClr val="008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3309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99D5E-B0E9-463A-893C-3322F3B6E33B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73937-5A05-4E1D-8394-81D5E38E12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2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cho.org/" TargetMode="External"/><Relationship Id="rId2" Type="http://schemas.openxmlformats.org/officeDocument/2006/relationships/hyperlink" Target="mailto:swhitehead@naccho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982" y="1253293"/>
            <a:ext cx="7886700" cy="1325563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The State of HIA at Local Health </a:t>
            </a:r>
            <a:r>
              <a:rPr lang="en-US" sz="3600" dirty="0">
                <a:solidFill>
                  <a:schemeClr val="tx1"/>
                </a:solidFill>
              </a:rPr>
              <a:t>Departments: </a:t>
            </a:r>
            <a:r>
              <a:rPr lang="en-US" sz="3600" dirty="0" smtClean="0">
                <a:solidFill>
                  <a:schemeClr val="tx1"/>
                </a:solidFill>
              </a:rPr>
              <a:t>NACCHO’s </a:t>
            </a:r>
            <a:r>
              <a:rPr lang="en-US" sz="3600" dirty="0">
                <a:solidFill>
                  <a:schemeClr val="tx1"/>
                </a:solidFill>
              </a:rPr>
              <a:t>HIA Capacity Building Program</a:t>
            </a: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6982" y="5204682"/>
            <a:ext cx="7886700" cy="1051708"/>
          </a:xfrm>
        </p:spPr>
        <p:txBody>
          <a:bodyPr/>
          <a:lstStyle/>
          <a:p>
            <a:pPr algn="l"/>
            <a:r>
              <a:rPr lang="en-US" sz="2000" dirty="0" smtClean="0"/>
              <a:t>Sandra F. </a:t>
            </a:r>
            <a:r>
              <a:rPr lang="en-US" sz="2000" dirty="0"/>
              <a:t> </a:t>
            </a:r>
            <a:r>
              <a:rPr lang="en-US" sz="2000" dirty="0" smtClean="0"/>
              <a:t>Whitehead, PhD</a:t>
            </a:r>
          </a:p>
          <a:p>
            <a:pPr algn="l"/>
            <a:r>
              <a:rPr lang="en-US" sz="2000" dirty="0" smtClean="0"/>
              <a:t>Senior Director of Community Health Promotion</a:t>
            </a:r>
          </a:p>
          <a:p>
            <a:pPr algn="l"/>
            <a:r>
              <a:rPr lang="en-US" sz="2000" dirty="0" smtClean="0"/>
              <a:t>National HIA Conference </a:t>
            </a:r>
          </a:p>
          <a:p>
            <a:pPr algn="l"/>
            <a:r>
              <a:rPr lang="en-US" sz="2000" dirty="0" smtClean="0"/>
              <a:t>June 18, 2015 </a:t>
            </a:r>
          </a:p>
          <a:p>
            <a:pPr algn="l"/>
            <a:r>
              <a:rPr lang="en-US" sz="2000" dirty="0" smtClean="0"/>
              <a:t>With credit to Tina Yuen, Consultant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013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Continuation of HIA beyond the Grant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75% stated </a:t>
            </a:r>
            <a:r>
              <a:rPr lang="en-US" dirty="0"/>
              <a:t>that they are likely or extremely likely to lead future </a:t>
            </a:r>
            <a:r>
              <a:rPr lang="en-US" dirty="0" smtClean="0"/>
              <a:t>HIAs</a:t>
            </a:r>
          </a:p>
          <a:p>
            <a:r>
              <a:rPr lang="en-US" dirty="0"/>
              <a:t>83% stated that they are likely or extremely likely to participate in future HIAs, but not necessarily lead the effort</a:t>
            </a:r>
          </a:p>
          <a:p>
            <a:r>
              <a:rPr lang="en-US" dirty="0" smtClean="0"/>
              <a:t>Two respondents stated </a:t>
            </a:r>
            <a:r>
              <a:rPr lang="en-US" dirty="0"/>
              <a:t>engagement in future HIAs is dependent on </a:t>
            </a:r>
            <a:r>
              <a:rPr lang="en-US" dirty="0" smtClean="0"/>
              <a:t>funding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1397765"/>
            <a:ext cx="3886200" cy="477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Continuation of HIA beyond the Grant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51379"/>
            <a:ext cx="7886700" cy="4525584"/>
          </a:xfrm>
        </p:spPr>
        <p:txBody>
          <a:bodyPr/>
          <a:lstStyle/>
          <a:p>
            <a:r>
              <a:rPr lang="en-US" dirty="0" smtClean="0"/>
              <a:t>25</a:t>
            </a:r>
            <a:r>
              <a:rPr lang="en-US" dirty="0"/>
              <a:t>% stated that they have incorporated HIAs into their LHD’s core functions or are planning to do </a:t>
            </a:r>
            <a:r>
              <a:rPr lang="en-US" dirty="0" smtClean="0"/>
              <a:t>so</a:t>
            </a:r>
          </a:p>
          <a:p>
            <a:r>
              <a:rPr lang="en-US" dirty="0" smtClean="0"/>
              <a:t>Two </a:t>
            </a:r>
            <a:r>
              <a:rPr lang="en-US" dirty="0"/>
              <a:t>respondents said that they are applying for funding to support engagement in HIAs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4" y="4490113"/>
            <a:ext cx="6667500" cy="211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6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of HIA Funding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279525"/>
            <a:ext cx="8128984" cy="494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6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Recommendations for Practice from NACCHO Grantees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60473"/>
            <a:ext cx="3886200" cy="47791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Educate decision makers and community partners about the HIA process before you start including roles and expectations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06268" y="2192232"/>
            <a:ext cx="3886200" cy="25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Recommendations for Practice from NACCHO Grantees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Create a communications plan in the beginning of the HIA, tailoring messages to </a:t>
            </a:r>
            <a:r>
              <a:rPr lang="en-US" dirty="0" smtClean="0">
                <a:solidFill>
                  <a:prstClr val="black"/>
                </a:solidFill>
              </a:rPr>
              <a:t>the </a:t>
            </a:r>
            <a:r>
              <a:rPr lang="en-US" dirty="0">
                <a:solidFill>
                  <a:prstClr val="black"/>
                </a:solidFill>
              </a:rPr>
              <a:t>audience and being mindful of timing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49" y="1397765"/>
            <a:ext cx="4232543" cy="477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Recommendations for Practice from NACCHO Grantees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Succession planning for </a:t>
            </a:r>
            <a:r>
              <a:rPr lang="en-US" dirty="0" smtClean="0">
                <a:solidFill>
                  <a:prstClr val="black"/>
                </a:solidFill>
              </a:rPr>
              <a:t>turnover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Staff capacity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Partnerships based on personal relationships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Competing priorities for staff time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Partner burn-out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1397765"/>
            <a:ext cx="4283496" cy="481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5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Recommendations for Practice from NACCHO Grantees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Create sustainable bonds with partners which will outlast the HIA</a:t>
            </a:r>
          </a:p>
          <a:p>
            <a:r>
              <a:rPr lang="en-US" dirty="0" smtClean="0"/>
              <a:t>Regular meetings</a:t>
            </a:r>
          </a:p>
          <a:p>
            <a:r>
              <a:rPr lang="en-US" dirty="0" smtClean="0"/>
              <a:t>Integration of committee memberships</a:t>
            </a:r>
          </a:p>
          <a:p>
            <a:r>
              <a:rPr lang="en-US" dirty="0" smtClean="0"/>
              <a:t>Add attendees from different levels of the organizations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81562" y="1641513"/>
            <a:ext cx="3854814" cy="332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NACCHO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Webinar HIA 101 (one hour)</a:t>
            </a:r>
          </a:p>
          <a:p>
            <a:r>
              <a:rPr lang="en-US" dirty="0" smtClean="0"/>
              <a:t>HIA 201 on-site training</a:t>
            </a:r>
          </a:p>
          <a:p>
            <a:r>
              <a:rPr lang="en-US" dirty="0" smtClean="0"/>
              <a:t>General technical assistance</a:t>
            </a:r>
          </a:p>
          <a:p>
            <a:r>
              <a:rPr lang="en-US" dirty="0" smtClean="0"/>
              <a:t>Opportunity for peer review through the Community of Practice</a:t>
            </a:r>
          </a:p>
          <a:p>
            <a:r>
              <a:rPr lang="en-US" dirty="0" smtClean="0"/>
              <a:t>Web resources: http</a:t>
            </a:r>
            <a:r>
              <a:rPr lang="en-US" dirty="0"/>
              <a:t>://www.naccho.org/topics/environmental/health-impact-assessment/</a:t>
            </a:r>
          </a:p>
        </p:txBody>
      </p:sp>
    </p:spTree>
    <p:extLst>
      <p:ext uri="{BB962C8B-B14F-4D97-AF65-F5344CB8AC3E}">
        <p14:creationId xmlns:p14="http://schemas.microsoft.com/office/powerpoint/2010/main" val="304352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5900" y="1405719"/>
            <a:ext cx="37531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Sandra Whitehead, PhD</a:t>
            </a:r>
            <a:endParaRPr lang="en-US" dirty="0"/>
          </a:p>
          <a:p>
            <a:r>
              <a:rPr lang="en-US" dirty="0"/>
              <a:t>Senior Director of Community Health Promotion</a:t>
            </a:r>
          </a:p>
          <a:p>
            <a:r>
              <a:rPr lang="en-US" dirty="0"/>
              <a:t>National Association of County &amp; City Health Officials</a:t>
            </a:r>
          </a:p>
          <a:p>
            <a:r>
              <a:rPr lang="en-US" dirty="0"/>
              <a:t>1100 17</a:t>
            </a:r>
            <a:r>
              <a:rPr lang="en-US" baseline="30000" dirty="0"/>
              <a:t>th</a:t>
            </a:r>
            <a:r>
              <a:rPr lang="en-US" dirty="0"/>
              <a:t> Street, NW</a:t>
            </a:r>
          </a:p>
          <a:p>
            <a:r>
              <a:rPr lang="en-US" dirty="0"/>
              <a:t>Seventh Floor</a:t>
            </a:r>
          </a:p>
          <a:p>
            <a:r>
              <a:rPr lang="en-US" dirty="0"/>
              <a:t>Washington, DC 20036</a:t>
            </a:r>
          </a:p>
          <a:p>
            <a:r>
              <a:rPr lang="en-US" dirty="0"/>
              <a:t>Direct (202) 507-4233</a:t>
            </a:r>
          </a:p>
          <a:p>
            <a:r>
              <a:rPr lang="en-US" dirty="0"/>
              <a:t>Main (202) 783-5550</a:t>
            </a:r>
          </a:p>
          <a:p>
            <a:r>
              <a:rPr lang="en-US" dirty="0"/>
              <a:t>Fax (202) 783-1583</a:t>
            </a:r>
          </a:p>
          <a:p>
            <a:r>
              <a:rPr lang="en-US" dirty="0"/>
              <a:t>Email </a:t>
            </a:r>
            <a:r>
              <a:rPr lang="en-US" u="sng" dirty="0">
                <a:hlinkClick r:id="rId2"/>
              </a:rPr>
              <a:t>swhitehead@naccho.org</a:t>
            </a:r>
            <a:endParaRPr lang="en-US" dirty="0"/>
          </a:p>
          <a:p>
            <a:r>
              <a:rPr lang="en-US" u="sng" dirty="0">
                <a:hlinkClick r:id="rId3"/>
              </a:rPr>
              <a:t>www.naccho.org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19" y="1009934"/>
            <a:ext cx="3157751" cy="421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LHDs Participating in HIA Nationally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279525"/>
            <a:ext cx="8013074" cy="50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51" y="399245"/>
            <a:ext cx="8525814" cy="595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3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NACCHO’s HIA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Since 2010, NACCHO has supported </a:t>
            </a:r>
            <a:r>
              <a:rPr lang="en-US" dirty="0" smtClean="0"/>
              <a:t>HIA practice </a:t>
            </a:r>
            <a:r>
              <a:rPr lang="en-US" dirty="0"/>
              <a:t>among 17 LHDs in 14 states by providing </a:t>
            </a:r>
            <a:endParaRPr lang="en-US" dirty="0" smtClean="0"/>
          </a:p>
          <a:p>
            <a:pPr lvl="1"/>
            <a:r>
              <a:rPr lang="en-US" dirty="0" smtClean="0"/>
              <a:t>funding</a:t>
            </a:r>
          </a:p>
          <a:p>
            <a:pPr lvl="1"/>
            <a:r>
              <a:rPr lang="en-US" dirty="0" smtClean="0"/>
              <a:t>technical </a:t>
            </a:r>
            <a:r>
              <a:rPr lang="en-US" dirty="0"/>
              <a:t>assistance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mentorship opportunities</a:t>
            </a:r>
          </a:p>
          <a:p>
            <a:pPr lvl="1"/>
            <a:r>
              <a:rPr lang="en-US" dirty="0" smtClean="0"/>
              <a:t>training</a:t>
            </a:r>
          </a:p>
          <a:p>
            <a:r>
              <a:rPr lang="en-US" dirty="0"/>
              <a:t>Thirteen </a:t>
            </a:r>
            <a:r>
              <a:rPr lang="en-US" dirty="0" smtClean="0"/>
              <a:t>were </a:t>
            </a:r>
            <a:r>
              <a:rPr lang="en-US" dirty="0"/>
              <a:t>paired with an experienced mentor that provided additional training, assistance and guidance over the project period. 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29556"/>
            <a:ext cx="7536556" cy="49822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Location of HIA Capacity Building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7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Led to Increased HIA Capacity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397765"/>
            <a:ext cx="8146860" cy="4779198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Increased </a:t>
            </a:r>
            <a:r>
              <a:rPr lang="en-US" sz="2800" dirty="0"/>
              <a:t>awareness of the connections among non-health sector issues and health </a:t>
            </a:r>
            <a:r>
              <a:rPr lang="en-US" sz="2800" dirty="0" smtClean="0"/>
              <a:t>impacts</a:t>
            </a:r>
          </a:p>
          <a:p>
            <a:r>
              <a:rPr lang="en-US" sz="2800" dirty="0" smtClean="0"/>
              <a:t>Increased </a:t>
            </a:r>
            <a:r>
              <a:rPr lang="en-US" sz="2800" dirty="0"/>
              <a:t>number of trained </a:t>
            </a:r>
            <a:r>
              <a:rPr lang="en-US" sz="2800" dirty="0" smtClean="0"/>
              <a:t>staff</a:t>
            </a:r>
          </a:p>
          <a:p>
            <a:r>
              <a:rPr lang="en-US" sz="2800" dirty="0" smtClean="0"/>
              <a:t>New </a:t>
            </a:r>
            <a:r>
              <a:rPr lang="en-US" sz="2800" dirty="0"/>
              <a:t>partnerships and </a:t>
            </a:r>
            <a:r>
              <a:rPr lang="en-US" sz="2800" dirty="0" smtClean="0"/>
              <a:t>collaborations</a:t>
            </a:r>
          </a:p>
          <a:p>
            <a:r>
              <a:rPr lang="en-US" sz="2800" dirty="0" smtClean="0"/>
              <a:t>Technical </a:t>
            </a:r>
            <a:r>
              <a:rPr lang="en-US" sz="2800" dirty="0"/>
              <a:t>assistance and </a:t>
            </a:r>
            <a:r>
              <a:rPr lang="en-US" sz="2800" dirty="0" smtClean="0"/>
              <a:t>support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31" y="4753363"/>
            <a:ext cx="4630885" cy="176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3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 and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/>
              <a:t>partnerships were formed by 83% of LHDs, and 58% stated that existing partnerships were </a:t>
            </a:r>
            <a:r>
              <a:rPr lang="en-US" dirty="0" smtClean="0"/>
              <a:t>strengthened</a:t>
            </a:r>
          </a:p>
          <a:p>
            <a:r>
              <a:rPr lang="en-US" dirty="0" smtClean="0"/>
              <a:t>Over </a:t>
            </a:r>
            <a:r>
              <a:rPr lang="en-US" dirty="0"/>
              <a:t>half of the </a:t>
            </a:r>
            <a:r>
              <a:rPr lang="en-US" dirty="0" smtClean="0"/>
              <a:t>LHDs </a:t>
            </a:r>
            <a:r>
              <a:rPr lang="en-US" dirty="0"/>
              <a:t>formed new partnerships with community-based groups or </a:t>
            </a:r>
            <a:r>
              <a:rPr lang="en-US" dirty="0" smtClean="0"/>
              <a:t>organizations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664" y="4542601"/>
            <a:ext cx="26479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Adoption of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 </a:t>
            </a:r>
            <a:r>
              <a:rPr lang="en-US" dirty="0"/>
              <a:t>half of the LHDs responded at least one of their recommendations was accepted in </a:t>
            </a:r>
            <a:r>
              <a:rPr lang="en-US" dirty="0" smtClean="0"/>
              <a:t>full</a:t>
            </a:r>
          </a:p>
          <a:p>
            <a:r>
              <a:rPr lang="en-US" dirty="0" smtClean="0"/>
              <a:t>Around </a:t>
            </a:r>
            <a:r>
              <a:rPr lang="en-US" dirty="0"/>
              <a:t>17% reported that one or more of the recommendations proposed were modified before being </a:t>
            </a:r>
            <a:r>
              <a:rPr lang="en-US" dirty="0" smtClean="0"/>
              <a:t>accepted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054" y="4367284"/>
            <a:ext cx="2901286" cy="223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</a:t>
            </a:r>
            <a:r>
              <a:rPr lang="en-US" dirty="0"/>
              <a:t>challenges were limited internal staff capacity, staff turnover, lack of funding or resources to conduct HIA, and navigating new partnerships and </a:t>
            </a:r>
            <a:r>
              <a:rPr lang="en-US" dirty="0" smtClean="0"/>
              <a:t>relationships</a:t>
            </a:r>
          </a:p>
          <a:p>
            <a:r>
              <a:rPr lang="en-US" dirty="0" smtClean="0"/>
              <a:t>Barriers </a:t>
            </a:r>
            <a:r>
              <a:rPr lang="en-US" dirty="0"/>
              <a:t>to partnerships were time constraints, funding, and competing </a:t>
            </a:r>
            <a:r>
              <a:rPr lang="en-US" dirty="0" smtClean="0"/>
              <a:t>priorities</a:t>
            </a:r>
          </a:p>
          <a:p>
            <a:r>
              <a:rPr lang="en-US" dirty="0" smtClean="0"/>
              <a:t>About </a:t>
            </a:r>
            <a:r>
              <a:rPr lang="en-US" dirty="0"/>
              <a:t>25% of LHDs noted challenges related to the fear of political </a:t>
            </a:r>
            <a:r>
              <a:rPr lang="en-US" dirty="0" smtClean="0"/>
              <a:t>backlash</a:t>
            </a:r>
            <a:r>
              <a:rPr lang="en-US" dirty="0"/>
              <a:t> </a:t>
            </a:r>
            <a:r>
              <a:rPr lang="en-US" dirty="0" smtClean="0"/>
              <a:t>based on their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CCHO Simple Template">
  <a:themeElements>
    <a:clrScheme name="NACCHO">
      <a:dk1>
        <a:sysClr val="windowText" lastClr="000000"/>
      </a:dk1>
      <a:lt1>
        <a:sysClr val="window" lastClr="FFFFFF"/>
      </a:lt1>
      <a:dk2>
        <a:srgbClr val="002244"/>
      </a:dk2>
      <a:lt2>
        <a:srgbClr val="D06F1A"/>
      </a:lt2>
      <a:accent1>
        <a:srgbClr val="B3995D"/>
      </a:accent1>
      <a:accent2>
        <a:srgbClr val="008B99"/>
      </a:accent2>
      <a:accent3>
        <a:srgbClr val="00467F"/>
      </a:accent3>
      <a:accent4>
        <a:srgbClr val="3D4242"/>
      </a:accent4>
      <a:accent5>
        <a:srgbClr val="78A22F"/>
      </a:accent5>
      <a:accent6>
        <a:srgbClr val="6D276A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CCHO Simple Template" id="{DC67A380-4EBB-457D-AE95-4A9144B9B6FD}" vid="{75260319-1C3B-4F3B-A26E-C5E97DBFB0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NACCHO PowerPoint Template</Template>
  <TotalTime>230</TotalTime>
  <Words>608</Words>
  <Application>Microsoft Office PowerPoint</Application>
  <PresentationFormat>On-screen Show (4:3)</PresentationFormat>
  <Paragraphs>77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Gill Sans MT</vt:lpstr>
      <vt:lpstr>NACCHO Simple Template</vt:lpstr>
      <vt:lpstr>The State of HIA at Local Health Departments: NACCHO’s HIA Capacity Building Program </vt:lpstr>
      <vt:lpstr>LHDs Participating in HIA Nationally </vt:lpstr>
      <vt:lpstr>PowerPoint Presentation</vt:lpstr>
      <vt:lpstr>NACCHO’s HIA Program</vt:lpstr>
      <vt:lpstr>Location of HIA Capacity Building Sites</vt:lpstr>
      <vt:lpstr>Factors that Led to Increased HIA Capacity</vt:lpstr>
      <vt:lpstr>Partnership and Collaboration</vt:lpstr>
      <vt:lpstr>Adoption of Recommendations</vt:lpstr>
      <vt:lpstr>Challenges and Barriers</vt:lpstr>
      <vt:lpstr>Continuation of HIA beyond the Grant Period</vt:lpstr>
      <vt:lpstr>Continuation of HIA beyond the Grant Period</vt:lpstr>
      <vt:lpstr>Sustainability of HIA Funding</vt:lpstr>
      <vt:lpstr>Recommendations for Practice from NACCHO Grantees</vt:lpstr>
      <vt:lpstr>Recommendations for Practice from NACCHO Grantees</vt:lpstr>
      <vt:lpstr>Recommendations for Practice from NACCHO Grantees</vt:lpstr>
      <vt:lpstr>Recommendations for Practice from NACCHO Grantees</vt:lpstr>
      <vt:lpstr>NACCHO Resources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Kerner</dc:creator>
  <cp:lastModifiedBy>Sandra Whitehead</cp:lastModifiedBy>
  <cp:revision>28</cp:revision>
  <dcterms:created xsi:type="dcterms:W3CDTF">2015-06-11T20:38:53Z</dcterms:created>
  <dcterms:modified xsi:type="dcterms:W3CDTF">2015-06-16T15:39:20Z</dcterms:modified>
</cp:coreProperties>
</file>