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0" r:id="rId3"/>
    <p:sldMasterId id="2147483705" r:id="rId4"/>
    <p:sldMasterId id="2147483766" r:id="rId5"/>
    <p:sldMasterId id="2147483780" r:id="rId6"/>
    <p:sldMasterId id="2147483793" r:id="rId7"/>
    <p:sldMasterId id="2147483806" r:id="rId8"/>
    <p:sldMasterId id="2147483819" r:id="rId9"/>
    <p:sldMasterId id="2147483832" r:id="rId10"/>
    <p:sldMasterId id="2147483845" r:id="rId11"/>
    <p:sldMasterId id="2147483858" r:id="rId12"/>
  </p:sldMasterIdLst>
  <p:notesMasterIdLst>
    <p:notesMasterId r:id="rId58"/>
  </p:notesMasterIdLst>
  <p:handoutMasterIdLst>
    <p:handoutMasterId r:id="rId59"/>
  </p:handoutMasterIdLst>
  <p:sldIdLst>
    <p:sldId id="394" r:id="rId13"/>
    <p:sldId id="459" r:id="rId14"/>
    <p:sldId id="460" r:id="rId15"/>
    <p:sldId id="568" r:id="rId16"/>
    <p:sldId id="569" r:id="rId17"/>
    <p:sldId id="574" r:id="rId18"/>
    <p:sldId id="570" r:id="rId19"/>
    <p:sldId id="575" r:id="rId20"/>
    <p:sldId id="571" r:id="rId21"/>
    <p:sldId id="576" r:id="rId22"/>
    <p:sldId id="433" r:id="rId23"/>
    <p:sldId id="262" r:id="rId24"/>
    <p:sldId id="432" r:id="rId25"/>
    <p:sldId id="517" r:id="rId26"/>
    <p:sldId id="395" r:id="rId27"/>
    <p:sldId id="266" r:id="rId28"/>
    <p:sldId id="413" r:id="rId29"/>
    <p:sldId id="479" r:id="rId30"/>
    <p:sldId id="494" r:id="rId31"/>
    <p:sldId id="495" r:id="rId32"/>
    <p:sldId id="496" r:id="rId33"/>
    <p:sldId id="497" r:id="rId34"/>
    <p:sldId id="498" r:id="rId35"/>
    <p:sldId id="499" r:id="rId36"/>
    <p:sldId id="500" r:id="rId37"/>
    <p:sldId id="501" r:id="rId38"/>
    <p:sldId id="502" r:id="rId39"/>
    <p:sldId id="503" r:id="rId40"/>
    <p:sldId id="504" r:id="rId41"/>
    <p:sldId id="505" r:id="rId42"/>
    <p:sldId id="506" r:id="rId43"/>
    <p:sldId id="578" r:id="rId44"/>
    <p:sldId id="579" r:id="rId45"/>
    <p:sldId id="580" r:id="rId46"/>
    <p:sldId id="581" r:id="rId47"/>
    <p:sldId id="582" r:id="rId48"/>
    <p:sldId id="583" r:id="rId49"/>
    <p:sldId id="584" r:id="rId50"/>
    <p:sldId id="585" r:id="rId51"/>
    <p:sldId id="586" r:id="rId52"/>
    <p:sldId id="587" r:id="rId53"/>
    <p:sldId id="588" r:id="rId54"/>
    <p:sldId id="589" r:id="rId55"/>
    <p:sldId id="409" r:id="rId56"/>
    <p:sldId id="412" r:id="rId57"/>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ers, Raymond" initials="DR" lastIdx="3" clrIdx="0">
    <p:extLst/>
  </p:cmAuthor>
  <p:cmAuthor id="2" name="Kelly Word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F29"/>
    <a:srgbClr val="9EC83D"/>
    <a:srgbClr val="0177BF"/>
    <a:srgbClr val="006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9" autoAdjust="0"/>
    <p:restoredTop sz="98120" autoAdjust="0"/>
  </p:normalViewPr>
  <p:slideViewPr>
    <p:cSldViewPr snapToGrid="0">
      <p:cViewPr varScale="1">
        <p:scale>
          <a:sx n="68" d="100"/>
          <a:sy n="68" d="100"/>
        </p:scale>
        <p:origin x="-112" y="-728"/>
      </p:cViewPr>
      <p:guideLst>
        <p:guide orient="horz" pos="2088"/>
        <p:guide pos="3840"/>
      </p:guideLst>
    </p:cSldViewPr>
  </p:slideViewPr>
  <p:notesTextViewPr>
    <p:cViewPr>
      <p:scale>
        <a:sx n="75" d="100"/>
        <a:sy n="75" d="100"/>
      </p:scale>
      <p:origin x="0" y="0"/>
    </p:cViewPr>
  </p:notesTextViewPr>
  <p:sorterViewPr>
    <p:cViewPr>
      <p:scale>
        <a:sx n="75" d="100"/>
        <a:sy n="75" d="100"/>
      </p:scale>
      <p:origin x="0" y="-145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8502C734-893F-4DFC-920D-26315E58B103}" type="datetimeFigureOut">
              <a:rPr lang="en-US" smtClean="0"/>
              <a:t>6/2/15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r>
              <a:rPr lang="en-US" smtClean="0"/>
              <a:t>2015 Enterprise Green Communities Criteria Overview</a:t>
            </a:r>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1E629DFC-AF0F-4901-8440-C19B823C6B8C}" type="slidenum">
              <a:rPr lang="en-US" smtClean="0"/>
              <a:t>‹#›</a:t>
            </a:fld>
            <a:endParaRPr lang="en-US"/>
          </a:p>
        </p:txBody>
      </p:sp>
    </p:spTree>
    <p:extLst>
      <p:ext uri="{BB962C8B-B14F-4D97-AF65-F5344CB8AC3E}">
        <p14:creationId xmlns:p14="http://schemas.microsoft.com/office/powerpoint/2010/main" val="12422762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82D99F86-C923-4753-BD5A-9ACD07081A7E}" type="datetimeFigureOut">
              <a:rPr lang="en-US" smtClean="0"/>
              <a:t>6/2/15</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r>
              <a:rPr lang="en-US" smtClean="0"/>
              <a:t>2015 Enterprise Green Communities Criteria Overview</a:t>
            </a:r>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F4DAB98D-2C63-4052-A33C-1F478A6D9CE4}" type="slidenum">
              <a:rPr lang="en-US" smtClean="0"/>
              <a:t>‹#›</a:t>
            </a:fld>
            <a:endParaRPr lang="en-US"/>
          </a:p>
        </p:txBody>
      </p:sp>
    </p:spTree>
    <p:extLst>
      <p:ext uri="{BB962C8B-B14F-4D97-AF65-F5344CB8AC3E}">
        <p14:creationId xmlns:p14="http://schemas.microsoft.com/office/powerpoint/2010/main" val="2642516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425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RAY</a:t>
            </a:r>
          </a:p>
          <a:p>
            <a:endParaRPr lang="en-US" dirty="0" smtClean="0"/>
          </a:p>
          <a:p>
            <a:endParaRPr lang="en-US" dirty="0"/>
          </a:p>
        </p:txBody>
      </p:sp>
    </p:spTree>
    <p:extLst>
      <p:ext uri="{BB962C8B-B14F-4D97-AF65-F5344CB8AC3E}">
        <p14:creationId xmlns:p14="http://schemas.microsoft.com/office/powerpoint/2010/main" val="104285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15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KRISTA</a:t>
            </a:r>
            <a:endParaRPr lang="en-US" dirty="0"/>
          </a:p>
        </p:txBody>
      </p:sp>
      <p:sp>
        <p:nvSpPr>
          <p:cNvPr id="4" name="Slide Number Placeholder 3"/>
          <p:cNvSpPr>
            <a:spLocks noGrp="1"/>
          </p:cNvSpPr>
          <p:nvPr>
            <p:ph type="sldNum" sz="quarter" idx="10"/>
          </p:nvPr>
        </p:nvSpPr>
        <p:spPr/>
        <p:txBody>
          <a:bodyPr/>
          <a:lstStyle/>
          <a:p>
            <a:fld id="{F4DAB98D-2C63-4052-A33C-1F478A6D9CE4}" type="slidenum">
              <a:rPr lang="en-US" smtClean="0"/>
              <a:t>2</a:t>
            </a:fld>
            <a:endParaRPr lang="en-US"/>
          </a:p>
        </p:txBody>
      </p:sp>
    </p:spTree>
    <p:extLst>
      <p:ext uri="{BB962C8B-B14F-4D97-AF65-F5344CB8AC3E}">
        <p14:creationId xmlns:p14="http://schemas.microsoft.com/office/powerpoint/2010/main" val="71091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KRISTA</a:t>
            </a:r>
            <a:endParaRPr lang="en-US" dirty="0"/>
          </a:p>
        </p:txBody>
      </p:sp>
      <p:sp>
        <p:nvSpPr>
          <p:cNvPr id="4" name="Slide Number Placeholder 3"/>
          <p:cNvSpPr>
            <a:spLocks noGrp="1"/>
          </p:cNvSpPr>
          <p:nvPr>
            <p:ph type="sldNum" sz="quarter" idx="10"/>
          </p:nvPr>
        </p:nvSpPr>
        <p:spPr/>
        <p:txBody>
          <a:bodyPr/>
          <a:lstStyle/>
          <a:p>
            <a:fld id="{F4DAB98D-2C63-4052-A33C-1F478A6D9CE4}" type="slidenum">
              <a:rPr lang="en-US" smtClean="0"/>
              <a:t>3</a:t>
            </a:fld>
            <a:endParaRPr lang="en-US"/>
          </a:p>
        </p:txBody>
      </p:sp>
    </p:spTree>
    <p:extLst>
      <p:ext uri="{BB962C8B-B14F-4D97-AF65-F5344CB8AC3E}">
        <p14:creationId xmlns:p14="http://schemas.microsoft.com/office/powerpoint/2010/main" val="366608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KRISTA</a:t>
            </a:r>
            <a:r>
              <a:rPr lang="en-US" baseline="0" dirty="0" smtClean="0"/>
              <a:t> - </a:t>
            </a:r>
            <a:r>
              <a:rPr lang="en-US" dirty="0" smtClean="0"/>
              <a:t>INTRO of ENTERPRISE</a:t>
            </a:r>
          </a:p>
          <a:p>
            <a:endParaRPr lang="en-US" dirty="0" smtClean="0"/>
          </a:p>
          <a:p>
            <a:r>
              <a:rPr lang="en-US" sz="1200" kern="1200" dirty="0" smtClean="0">
                <a:solidFill>
                  <a:schemeClr val="tx1"/>
                </a:solidFill>
                <a:effectLst/>
                <a:latin typeface="+mn-lt"/>
                <a:ea typeface="+mn-ea"/>
                <a:cs typeface="+mn-cs"/>
              </a:rPr>
              <a:t>In communities across the country, rents are rising, wages are stagnating and working families are finding it harder to afford a decent place to call home. As a result, a record number of families are barely scraping by, living just one unforeseen event away from disaster.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any given night, there are more than 600,000 people living on the streets or in homeless shelters. Nearly a quarter of them are children. A much larger group – nearly 19 million families – pays more than half of their monthly income on housing, often leaving them one paycheck away from losing their homes. They are the near-homeless – the next-homeless – and many are left with impossible choices like paying rent or buying groceries.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know that where you live has a profound impact on the person you become. Without a safe, stable home, families living in poverty simply don't have the chance to strive and succeed. In that way, housing is much more than shelter – it's a platform, the essential first rung on the ladder of opportunity. But that rung is beyond the reach of too many families today.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past three decades, we've learned what it takes to lift families out of housing insecurity and give them a fair shot at success. It takes homes that are affordable and available where the need is most acute. It takes homes that are healthy, well-designed and sustainable. And it takes homes that are connected to jobs, health care, good schools, transit and other opportunities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1982, we've invested $16 billion in all 50 states, helped build or preserve nearly 320,000 homes and touched millions of lives.</a:t>
            </a:r>
          </a:p>
          <a:p>
            <a:endParaRPr lang="en-US" dirty="0"/>
          </a:p>
        </p:txBody>
      </p:sp>
    </p:spTree>
    <p:extLst>
      <p:ext uri="{BB962C8B-B14F-4D97-AF65-F5344CB8AC3E}">
        <p14:creationId xmlns:p14="http://schemas.microsoft.com/office/powerpoint/2010/main" val="337037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KRISTA</a:t>
            </a:r>
          </a:p>
          <a:p>
            <a:r>
              <a:rPr lang="en-US" dirty="0" smtClean="0"/>
              <a:t>Intro to Green Communities</a:t>
            </a:r>
            <a:endParaRPr lang="en-US" dirty="0"/>
          </a:p>
        </p:txBody>
      </p:sp>
    </p:spTree>
    <p:extLst>
      <p:ext uri="{BB962C8B-B14F-4D97-AF65-F5344CB8AC3E}">
        <p14:creationId xmlns:p14="http://schemas.microsoft.com/office/powerpoint/2010/main" val="424108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r>
              <a:rPr lang="en-US" dirty="0" smtClean="0"/>
              <a:t>RAY  </a:t>
            </a:r>
          </a:p>
          <a:p>
            <a:endParaRPr lang="en-US" dirty="0" smtClean="0"/>
          </a:p>
          <a:p>
            <a:r>
              <a:rPr lang="en-US" dirty="0" smtClean="0"/>
              <a:t>Intro to the Green Criteria</a:t>
            </a:r>
          </a:p>
          <a:p>
            <a:endParaRPr lang="en-US" dirty="0" smtClean="0"/>
          </a:p>
          <a:p>
            <a:r>
              <a:rPr lang="en-US" dirty="0" smtClean="0"/>
              <a:t>Certifications in 39 stats &amp; DC</a:t>
            </a:r>
          </a:p>
          <a:p>
            <a:r>
              <a:rPr lang="en-US" dirty="0" smtClean="0"/>
              <a:t>Integrated</a:t>
            </a:r>
            <a:r>
              <a:rPr lang="en-US" baseline="0" dirty="0" smtClean="0"/>
              <a:t> into affordable housing funding streams in 22 states and 7 local/municipal</a:t>
            </a:r>
            <a:endParaRPr lang="en-US" dirty="0" smtClean="0"/>
          </a:p>
          <a:p>
            <a:endParaRPr lang="en-US" dirty="0" smtClean="0"/>
          </a:p>
          <a:p>
            <a:endParaRPr lang="en-US" dirty="0" smtClean="0"/>
          </a:p>
          <a:p>
            <a:r>
              <a:rPr lang="en-US" dirty="0" smtClean="0"/>
              <a:t>Green Communities</a:t>
            </a:r>
            <a:r>
              <a:rPr lang="en-US" baseline="0" dirty="0" smtClean="0"/>
              <a:t> works with our other national initiatives to elevate best-practices perfected within our local market offices across the country to drive affordable housing development. </a:t>
            </a:r>
            <a:endParaRPr lang="en-US" dirty="0"/>
          </a:p>
        </p:txBody>
      </p:sp>
    </p:spTree>
    <p:extLst>
      <p:ext uri="{BB962C8B-B14F-4D97-AF65-F5344CB8AC3E}">
        <p14:creationId xmlns:p14="http://schemas.microsoft.com/office/powerpoint/2010/main" val="32863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RAY </a:t>
            </a:r>
          </a:p>
          <a:p>
            <a:endParaRPr lang="en-US" dirty="0" smtClean="0"/>
          </a:p>
          <a:p>
            <a:r>
              <a:rPr lang="en-US" dirty="0" smtClean="0"/>
              <a:t>We</a:t>
            </a:r>
            <a:r>
              <a:rPr lang="en-US" baseline="0" dirty="0" smtClean="0"/>
              <a:t> pulled heavily from our past and current health-related research and work. </a:t>
            </a:r>
          </a:p>
          <a:p>
            <a:endParaRPr lang="en-US" baseline="0" dirty="0" smtClean="0"/>
          </a:p>
          <a:p>
            <a:r>
              <a:rPr lang="en-US" baseline="0" dirty="0" smtClean="0"/>
              <a:t>{Feeds into roadmap}</a:t>
            </a:r>
          </a:p>
          <a:p>
            <a:endParaRPr lang="en-US" dirty="0"/>
          </a:p>
        </p:txBody>
      </p:sp>
    </p:spTree>
    <p:extLst>
      <p:ext uri="{BB962C8B-B14F-4D97-AF65-F5344CB8AC3E}">
        <p14:creationId xmlns:p14="http://schemas.microsoft.com/office/powerpoint/2010/main" val="226560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pPr lvl="0"/>
            <a:r>
              <a:rPr lang="en-US" dirty="0" smtClean="0"/>
              <a:t>RAY</a:t>
            </a:r>
          </a:p>
          <a:p>
            <a:pPr lvl="0"/>
            <a:endParaRPr lang="en-US" dirty="0" smtClean="0"/>
          </a:p>
          <a:p>
            <a:pPr lvl="0"/>
            <a:endParaRPr lang="en-US" dirty="0"/>
          </a:p>
        </p:txBody>
      </p:sp>
    </p:spTree>
    <p:extLst>
      <p:ext uri="{BB962C8B-B14F-4D97-AF65-F5344CB8AC3E}">
        <p14:creationId xmlns:p14="http://schemas.microsoft.com/office/powerpoint/2010/main" val="279406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RAY</a:t>
            </a:r>
          </a:p>
          <a:p>
            <a:endParaRPr lang="en-US" dirty="0" smtClean="0"/>
          </a:p>
          <a:p>
            <a:endParaRPr lang="en-US" dirty="0"/>
          </a:p>
        </p:txBody>
      </p:sp>
    </p:spTree>
    <p:extLst>
      <p:ext uri="{BB962C8B-B14F-4D97-AF65-F5344CB8AC3E}">
        <p14:creationId xmlns:p14="http://schemas.microsoft.com/office/powerpoint/2010/main" val="303153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B6C1BA-0ACE-4F36-A1FA-AE58850A7581}"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329454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02DA-D91D-43BC-A61C-A0F8C500706F}"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19989197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037308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7207942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0192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788632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0710351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4693730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2703910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301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0481419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885333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84F9C-0E90-47AB-8D2D-A044532D3243}"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4637563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5609370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1695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8309701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962350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7802554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693660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2213491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2961890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423076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37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3524735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5605456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2554029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5009793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26007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577993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6684882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444569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233075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908626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145430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0848941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5986449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6261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1515354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9154761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513082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59603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8852736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724058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8547874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53723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2702329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732492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6064877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20739425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21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7" name="Slide Number Placeholder 6"/>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45266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Footer Placeholder 7"/>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9" name="Slide Number Placeholder 8"/>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08561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4" name="Footer Placeholder 3"/>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5" name="Slide Number Placeholder 4"/>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59308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4" name="Slide Number Placeholder 3"/>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97583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7" name="Slide Number Placeholder 6"/>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96565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C269B-FE45-4D90-A6F1-17FAEE5AF933}"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3935120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alpha val="60000"/>
                </a:prstClr>
              </a:solidFill>
              <a:latin typeface="Century Gothic"/>
            </a:endParaRPr>
          </a:p>
        </p:txBody>
      </p:sp>
      <p:sp>
        <p:nvSpPr>
          <p:cNvPr id="7" name="Slide Number Placeholder 6"/>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932602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88761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411829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solidFill>
                  <a:srgbClr val="000000"/>
                </a:solidFill>
                <a:effectLst/>
              </a:defRPr>
            </a:pPr>
            <a:r>
              <a:rPr sz="5400" b="1">
                <a:solidFill>
                  <a:srgbClr val="FFFFFF"/>
                </a:solidFill>
                <a:effectLst>
                  <a:outerShdw blurRad="50800" dist="25400" dir="5400000" rotWithShape="0">
                    <a:srgbClr val="000000"/>
                  </a:outerShdw>
                </a:effectLst>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effectLst/>
              </a:defRPr>
            </a:pPr>
            <a:r>
              <a:rPr sz="2800">
                <a:solidFill>
                  <a:srgbClr val="EBEBEB"/>
                </a:solidFill>
                <a:effectLst>
                  <a:outerShdw blurRad="50800" dist="25400" dir="5400000" rotWithShape="0">
                    <a:srgbClr val="000000"/>
                  </a:outerShdw>
                </a:effectLst>
              </a:rPr>
              <a:t>Body Level One</a:t>
            </a:r>
          </a:p>
          <a:p>
            <a:pPr lvl="1">
              <a:defRPr sz="1800">
                <a:solidFill>
                  <a:srgbClr val="000000"/>
                </a:solidFill>
                <a:effectLst/>
              </a:defRPr>
            </a:pPr>
            <a:r>
              <a:rPr sz="2800">
                <a:solidFill>
                  <a:srgbClr val="EBEBEB"/>
                </a:solidFill>
                <a:effectLst>
                  <a:outerShdw blurRad="50800" dist="25400" dir="5400000" rotWithShape="0">
                    <a:srgbClr val="000000"/>
                  </a:outerShdw>
                </a:effectLst>
              </a:rPr>
              <a:t>Body Level Two</a:t>
            </a:r>
          </a:p>
          <a:p>
            <a:pPr lvl="2">
              <a:defRPr sz="1800">
                <a:solidFill>
                  <a:srgbClr val="000000"/>
                </a:solidFill>
                <a:effectLst/>
              </a:defRPr>
            </a:pPr>
            <a:r>
              <a:rPr sz="2800">
                <a:solidFill>
                  <a:srgbClr val="EBEBEB"/>
                </a:solidFill>
                <a:effectLst>
                  <a:outerShdw blurRad="50800" dist="25400" dir="5400000" rotWithShape="0">
                    <a:srgbClr val="000000"/>
                  </a:outerShdw>
                </a:effectLst>
              </a:rPr>
              <a:t>Body Level Three</a:t>
            </a:r>
          </a:p>
          <a:p>
            <a:pPr lvl="3">
              <a:defRPr sz="1800">
                <a:solidFill>
                  <a:srgbClr val="000000"/>
                </a:solidFill>
                <a:effectLst/>
              </a:defRPr>
            </a:pPr>
            <a:r>
              <a:rPr sz="2800">
                <a:solidFill>
                  <a:srgbClr val="EBEBEB"/>
                </a:solidFill>
                <a:effectLst>
                  <a:outerShdw blurRad="50800" dist="25400" dir="5400000" rotWithShape="0">
                    <a:srgbClr val="000000"/>
                  </a:outerShdw>
                </a:effectLst>
              </a:rPr>
              <a:t>Body Level Four</a:t>
            </a:r>
          </a:p>
          <a:p>
            <a:pPr lvl="4">
              <a:defRPr sz="1800">
                <a:solidFill>
                  <a:srgbClr val="000000"/>
                </a:solidFill>
                <a:effectLst/>
              </a:defRPr>
            </a:pPr>
            <a:r>
              <a:rPr sz="2800">
                <a:solidFill>
                  <a:srgbClr val="EBEBEB"/>
                </a:solidFill>
                <a:effectLst>
                  <a:outerShdw blurRad="50800" dist="25400" dir="5400000" rotWithShape="0">
                    <a:srgbClr val="000000"/>
                  </a:outerShdw>
                </a:effectLst>
              </a:rPr>
              <a:t>Body Level Five</a:t>
            </a:r>
          </a:p>
        </p:txBody>
      </p:sp>
    </p:spTree>
    <p:extLst>
      <p:ext uri="{BB962C8B-B14F-4D97-AF65-F5344CB8AC3E}">
        <p14:creationId xmlns:p14="http://schemas.microsoft.com/office/powerpoint/2010/main" val="1507472844"/>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077381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91792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13928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5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202454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16986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8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0BDC4D-61D2-418F-AB3C-3D6B519C1695}"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160165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059162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60446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643491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rPr>
              <a:pPr/>
              <a:t>Tuesday, June 2, 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682185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rPr>
              <a:pPr/>
              <a:t>Tuesday, June 2, 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583513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386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904865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16068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02943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48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F272B1-A686-444D-B5C8-150F99DA47AE}" type="datetime1">
              <a:rPr lang="en-US" smtClean="0"/>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625574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828844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844656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610063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38014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rPr>
              <a:pPr/>
              <a:t>Tuesday, June 2, 15</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294916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rPr>
              <a:pPr/>
              <a:t>Tuesday, June 2, 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86561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rPr>
              <a:pPr/>
              <a:t>Tuesday, June 2, 15</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4150354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254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47087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53188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1EB58-F59C-4636-AFB2-1C3C78234715}" type="datetime1">
              <a:rPr lang="en-US" smtClean="0"/>
              <a:t>6/2/15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1617525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8357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39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009598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034715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63046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85967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19913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18930351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571143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4A9D84-EFFA-4FEF-A9EE-A17D8A0437C8}" type="datetime1">
              <a:rPr lang="en-US" smtClean="0"/>
              <a:t>6/2/15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3667251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184403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456219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760145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4872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146406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518816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835454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43739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273188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3040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6C05B-A28D-468C-93E0-591C4C688EE0}" type="datetime1">
              <a:rPr lang="en-US" smtClean="0"/>
              <a:t>6/2/15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1827201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3277577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4811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758059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249954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525238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0211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5268523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316578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674243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6691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08DFD-E4BF-4C51-A8BD-CC4701E38DDD}" type="datetime1">
              <a:rPr lang="en-US" smtClean="0"/>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4528323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0546961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751353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3371958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9572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1165978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7178236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0769209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252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5"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6818196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25273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5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56653-7433-4F57-9989-8FBE7CB8756D}" type="datetime1">
              <a:rPr lang="en-US" smtClean="0"/>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C54-4599-4636-931E-C4ED2FA36BDB}" type="slidenum">
              <a:rPr lang="en-US" smtClean="0"/>
              <a:t>‹#›</a:t>
            </a:fld>
            <a:endParaRPr lang="en-US"/>
          </a:p>
        </p:txBody>
      </p:sp>
    </p:spTree>
    <p:extLst>
      <p:ext uri="{BB962C8B-B14F-4D97-AF65-F5344CB8AC3E}">
        <p14:creationId xmlns:p14="http://schemas.microsoft.com/office/powerpoint/2010/main" val="9821424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21845504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defTabSz="914353"/>
            <a:r>
              <a:rPr lang="en-US" sz="8000" dirty="0">
                <a:solidFill>
                  <a:prstClr val="white"/>
                </a:solidFill>
                <a:effectLst>
                  <a:outerShdw blurRad="38100" dist="38100" dir="2700000" algn="tl">
                    <a:srgbClr val="000000">
                      <a:alpha val="43137"/>
                    </a:srgbClr>
                  </a:outerShdw>
                </a:effectLst>
                <a:latin typeface="Century Gothic"/>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83832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1"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defTabSz="914353"/>
            <a:r>
              <a:rPr lang="en-US" sz="6000" dirty="0">
                <a:solidFill>
                  <a:prstClr val="white"/>
                </a:solidFill>
                <a:effectLst>
                  <a:outerShdw blurRad="38100" dist="38100" dir="2700000" algn="tl">
                    <a:srgbClr val="000000">
                      <a:alpha val="43137"/>
                    </a:srgbClr>
                  </a:outerShdw>
                </a:effectLst>
                <a:latin typeface="Century Gothic"/>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229693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1" y="685828"/>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1392992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solidFill>
                  <a:prstClr val="white">
                    <a:alpha val="60000"/>
                  </a:prstClr>
                </a:solidFill>
                <a:latin typeface="Century Gothic"/>
              </a:rPr>
              <a:pPr/>
              <a:t>Tuesday, June 2, 15</a:t>
            </a:fld>
            <a:endParaRPr lang="en-US">
              <a:solidFill>
                <a:prstClr val="white">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Century Gothic"/>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latin typeface="Century Gothic"/>
              </a:rPr>
              <a:pPr/>
              <a:t>‹#›</a:t>
            </a:fld>
            <a:endParaRPr lang="en-US">
              <a:solidFill>
                <a:prstClr val="white">
                  <a:alpha val="60000"/>
                </a:prstClr>
              </a:solidFill>
              <a:latin typeface="Century Gothic"/>
            </a:endParaRPr>
          </a:p>
        </p:txBody>
      </p:sp>
    </p:spTree>
    <p:extLst>
      <p:ext uri="{BB962C8B-B14F-4D97-AF65-F5344CB8AC3E}">
        <p14:creationId xmlns:p14="http://schemas.microsoft.com/office/powerpoint/2010/main" val="741345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Bottom Color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7292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4"/>
            <a:ext cx="609600" cy="1034129"/>
          </a:xfrm>
          <a:prstGeom prst="rect">
            <a:avLst/>
          </a:prstGeom>
          <a:noFill/>
        </p:spPr>
        <p:txBody>
          <a:bodyPr wrap="square" lIns="0" tIns="9144" rIns="0" bIns="9144" rtlCol="0" anchor="ctr"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2241337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42080966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524"/>
            <a:ext cx="609600" cy="1015663"/>
          </a:xfrm>
          <a:prstGeom prst="rect">
            <a:avLst/>
          </a:prstGeom>
          <a:noFill/>
        </p:spPr>
        <p:txBody>
          <a:bodyPr wrap="square" lIns="0" tIns="0" rIns="0" bIns="0" rtlCol="0" anchor="t" anchorCtr="0">
            <a:spAutoFit/>
          </a:bodyPr>
          <a:lstStyle/>
          <a:p>
            <a:pPr defTabSz="914353"/>
            <a:r>
              <a:rPr lang="en-US" sz="6600" dirty="0">
                <a:solidFill>
                  <a:prstClr val="white"/>
                </a:solidFill>
                <a:effectLst>
                  <a:outerShdw blurRad="38100" dist="38100" dir="2700000" algn="tl">
                    <a:srgbClr val="000000">
                      <a:alpha val="43137"/>
                    </a:srgbClr>
                  </a:outerShdw>
                </a:effectLst>
                <a:latin typeface="Century Gothic"/>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4" name="Title 3"/>
          <p:cNvSpPr>
            <a:spLocks noGrp="1"/>
          </p:cNvSpPr>
          <p:nvPr>
            <p:ph type="title"/>
          </p:nvPr>
        </p:nvSpPr>
        <p:spPr>
          <a:xfrm>
            <a:off x="3048000" y="1905000"/>
            <a:ext cx="8046720" cy="2350008"/>
          </a:xfrm>
        </p:spPr>
        <p:txBody>
          <a:bodyPr/>
          <a:lstStyle>
            <a:lvl1pPr marL="0" algn="l" defTabSz="914353"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73406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solidFill>
                  <a:prstClr val="white">
                    <a:alpha val="60000"/>
                  </a:prstClr>
                </a:solidFill>
                <a:latin typeface="Century Gothic"/>
              </a:rPr>
              <a:pPr/>
              <a:t>Tuesday, June 2, 15</a:t>
            </a:fld>
            <a:endParaRPr lang="en-US" dirty="0">
              <a:solidFill>
                <a:prstClr val="white">
                  <a:alpha val="60000"/>
                </a:prstClr>
              </a:solidFill>
              <a:latin typeface="Century Gothic"/>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latin typeface="Century Gothic"/>
              </a:rPr>
              <a:pPr/>
              <a:t>‹#›</a:t>
            </a:fld>
            <a:endParaRPr lang="en-US" dirty="0">
              <a:solidFill>
                <a:prstClr val="white">
                  <a:alpha val="60000"/>
                </a:prstClr>
              </a:solidFill>
              <a:latin typeface="Century Gothic"/>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latin typeface="Century Gothic"/>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705600" y="658395"/>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69811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theme" Target="../theme/theme10.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theme" Target="../theme/theme11.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theme" Target="../theme/theme12.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theme" Target="../theme/theme6.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theme" Target="../theme/theme7.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theme" Target="../theme/theme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theme" Target="../theme/theme9.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7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5EAFB-39A9-48DF-8A3B-035CF6C00E18}" type="datetime1">
              <a:rPr lang="en-US" smtClean="0"/>
              <a:t>6/2/15</a:t>
            </a:fld>
            <a:endParaRPr lang="en-US"/>
          </a:p>
        </p:txBody>
      </p:sp>
      <p:sp>
        <p:nvSpPr>
          <p:cNvPr id="5" name="Footer Placeholder 4"/>
          <p:cNvSpPr>
            <a:spLocks noGrp="1"/>
          </p:cNvSpPr>
          <p:nvPr>
            <p:ph type="ftr" sz="quarter" idx="3"/>
          </p:nvPr>
        </p:nvSpPr>
        <p:spPr>
          <a:xfrm>
            <a:off x="4038600" y="635637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CFC54-4599-4636-931E-C4ED2FA36BDB}" type="slidenum">
              <a:rPr lang="en-US" smtClean="0"/>
              <a:t>‹#›</a:t>
            </a:fld>
            <a:endParaRPr lang="en-US"/>
          </a:p>
        </p:txBody>
      </p:sp>
    </p:spTree>
    <p:extLst>
      <p:ext uri="{BB962C8B-B14F-4D97-AF65-F5344CB8AC3E}">
        <p14:creationId xmlns:p14="http://schemas.microsoft.com/office/powerpoint/2010/main" val="371344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016716638"/>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912864285"/>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538099640"/>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4165600" y="63563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8737600" y="63563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4149149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779"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sz="1800">
              <a:solidFill>
                <a:prstClr val="white"/>
              </a:solidFill>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sz="1800">
              <a:solidFill>
                <a:prstClr val="white"/>
              </a:solidFill>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sz="1800">
              <a:solidFill>
                <a:prstClr val="white"/>
              </a:solidFill>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rPr>
              <a:pPr defTabSz="914353"/>
              <a:t>Tuesday, June 2, 15</a:t>
            </a:fld>
            <a:endParaRPr lang="en-US" dirty="0">
              <a:solidFill>
                <a:prstClr val="white">
                  <a:alpha val="60000"/>
                </a:prstClr>
              </a:solidFill>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rPr>
              <a:pPr defTabSz="914353"/>
              <a:t>‹#›</a:t>
            </a:fld>
            <a:endParaRPr lang="en-US" dirty="0">
              <a:solidFill>
                <a:prstClr val="white">
                  <a:alpha val="60000"/>
                </a:prstClr>
              </a:solidFill>
            </a:endParaRPr>
          </a:p>
        </p:txBody>
      </p:sp>
    </p:spTree>
    <p:extLst>
      <p:ext uri="{BB962C8B-B14F-4D97-AF65-F5344CB8AC3E}">
        <p14:creationId xmlns:p14="http://schemas.microsoft.com/office/powerpoint/2010/main" val="73411536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sz="1800">
              <a:solidFill>
                <a:prstClr val="white"/>
              </a:solidFill>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sz="1800">
              <a:solidFill>
                <a:prstClr val="white"/>
              </a:solidFill>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sz="1800">
              <a:solidFill>
                <a:prstClr val="white"/>
              </a:solidFill>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rPr>
              <a:pPr defTabSz="914353"/>
              <a:t>Tuesday, June 2, 15</a:t>
            </a:fld>
            <a:endParaRPr lang="en-US" dirty="0">
              <a:solidFill>
                <a:prstClr val="white">
                  <a:alpha val="60000"/>
                </a:prstClr>
              </a:solidFill>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rPr>
              <a:pPr defTabSz="914353"/>
              <a:t>‹#›</a:t>
            </a:fld>
            <a:endParaRPr lang="en-US" dirty="0">
              <a:solidFill>
                <a:prstClr val="white">
                  <a:alpha val="60000"/>
                </a:prstClr>
              </a:solidFill>
            </a:endParaRPr>
          </a:p>
        </p:txBody>
      </p:sp>
    </p:spTree>
    <p:extLst>
      <p:ext uri="{BB962C8B-B14F-4D97-AF65-F5344CB8AC3E}">
        <p14:creationId xmlns:p14="http://schemas.microsoft.com/office/powerpoint/2010/main" val="264396800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809117094"/>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314455196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064554423"/>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41772323"/>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tint val="95000"/>
              </a:schemeClr>
            </a:gs>
            <a:gs pos="100000">
              <a:schemeClr val="bg1">
                <a:shade val="40000"/>
                <a:satMod val="1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val 7"/>
          <p:cNvSpPr/>
          <p:nvPr/>
        </p:nvSpPr>
        <p:spPr>
          <a:xfrm rot="19724275">
            <a:off x="1830961" y="1038445"/>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9" name="Oval 8"/>
          <p:cNvSpPr/>
          <p:nvPr/>
        </p:nvSpPr>
        <p:spPr>
          <a:xfrm rot="17656910">
            <a:off x="557464" y="419159"/>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10" name="Oval 9"/>
          <p:cNvSpPr/>
          <p:nvPr/>
        </p:nvSpPr>
        <p:spPr>
          <a:xfrm rot="19724275">
            <a:off x="4370608" y="116882"/>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a:solidFill>
                <a:prstClr val="white"/>
              </a:solidFill>
              <a:latin typeface="Century Gothic"/>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35" tIns="45718" rIns="91435" bIns="45718"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29"/>
            <a:ext cx="8128000" cy="3657599"/>
          </a:xfrm>
          <a:prstGeom prst="rect">
            <a:avLst/>
          </a:prstGeom>
        </p:spPr>
        <p:txBody>
          <a:bodyPr vert="horz" lIns="91435" tIns="45718" rIns="91435" bIns="45718"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66"/>
            <a:ext cx="2844800" cy="365125"/>
          </a:xfrm>
          <a:prstGeom prst="rect">
            <a:avLst/>
          </a:prstGeom>
        </p:spPr>
        <p:txBody>
          <a:bodyPr vert="horz" lIns="91435" tIns="45718" rIns="91435" bIns="45718" rtlCol="0" anchor="t"/>
          <a:lstStyle>
            <a:lvl1pPr algn="r">
              <a:defRPr sz="1100">
                <a:solidFill>
                  <a:schemeClr val="tx1">
                    <a:alpha val="60000"/>
                  </a:schemeClr>
                </a:solidFill>
                <a:effectLst/>
              </a:defRPr>
            </a:lvl1pPr>
          </a:lstStyle>
          <a:p>
            <a:pPr defTabSz="914353"/>
            <a:fld id="{0B385921-A91A-409C-921C-0E0EC1E750EC}" type="datetime2">
              <a:rPr lang="en-US" smtClean="0">
                <a:solidFill>
                  <a:prstClr val="white">
                    <a:alpha val="60000"/>
                  </a:prstClr>
                </a:solidFill>
                <a:latin typeface="Century Gothic"/>
              </a:rPr>
              <a:pPr defTabSz="914353"/>
              <a:t>Tuesday, June 2, 15</a:t>
            </a:fld>
            <a:endParaRPr lang="en-US" dirty="0">
              <a:solidFill>
                <a:prstClr val="white">
                  <a:alpha val="60000"/>
                </a:prstClr>
              </a:solidFill>
              <a:latin typeface="Century Gothic"/>
            </a:endParaRPr>
          </a:p>
        </p:txBody>
      </p:sp>
      <p:sp>
        <p:nvSpPr>
          <p:cNvPr id="5" name="Footer Placeholder 4"/>
          <p:cNvSpPr>
            <a:spLocks noGrp="1"/>
          </p:cNvSpPr>
          <p:nvPr>
            <p:ph type="ftr" sz="quarter" idx="3"/>
          </p:nvPr>
        </p:nvSpPr>
        <p:spPr>
          <a:xfrm>
            <a:off x="1097280" y="6154766"/>
            <a:ext cx="6096000" cy="365125"/>
          </a:xfrm>
          <a:prstGeom prst="rect">
            <a:avLst/>
          </a:prstGeom>
        </p:spPr>
        <p:txBody>
          <a:bodyPr vert="horz" lIns="91435" tIns="45718" rIns="91435" bIns="45718" rtlCol="0" anchor="t"/>
          <a:lstStyle>
            <a:lvl1pPr algn="l">
              <a:defRPr sz="1100">
                <a:solidFill>
                  <a:schemeClr val="tx1">
                    <a:alpha val="60000"/>
                  </a:schemeClr>
                </a:solidFill>
                <a:effectLst/>
              </a:defRPr>
            </a:lvl1pPr>
          </a:lstStyle>
          <a:p>
            <a:pPr defTabSz="914353"/>
            <a:endParaRPr lang="en-US" dirty="0">
              <a:solidFill>
                <a:prstClr val="white">
                  <a:alpha val="60000"/>
                </a:prstClr>
              </a:solidFill>
              <a:latin typeface="Century Gothic"/>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35" tIns="45718" rIns="91435" bIns="9144" rtlCol="0" anchor="b"/>
          <a:lstStyle>
            <a:lvl1pPr algn="l">
              <a:defRPr sz="1600">
                <a:solidFill>
                  <a:schemeClr val="tx1">
                    <a:alpha val="60000"/>
                  </a:schemeClr>
                </a:solidFill>
                <a:effectLst/>
              </a:defRPr>
            </a:lvl1pPr>
          </a:lstStyle>
          <a:p>
            <a:pPr defTabSz="914353"/>
            <a:fld id="{1789C0F2-17E0-497A-9BBE-0C73201AAFE3}" type="slidenum">
              <a:rPr lang="en-US" smtClean="0">
                <a:solidFill>
                  <a:prstClr val="white">
                    <a:alpha val="60000"/>
                  </a:prstClr>
                </a:solidFill>
                <a:latin typeface="Century Gothic"/>
              </a:rPr>
              <a:pPr defTabSz="914353"/>
              <a:t>‹#›</a:t>
            </a:fld>
            <a:endParaRPr lang="en-US" dirty="0">
              <a:solidFill>
                <a:prstClr val="white">
                  <a:alpha val="60000"/>
                </a:prstClr>
              </a:solidFill>
              <a:latin typeface="Century Gothic"/>
            </a:endParaRPr>
          </a:p>
        </p:txBody>
      </p:sp>
    </p:spTree>
    <p:extLst>
      <p:ext uri="{BB962C8B-B14F-4D97-AF65-F5344CB8AC3E}">
        <p14:creationId xmlns:p14="http://schemas.microsoft.com/office/powerpoint/2010/main" val="1433015337"/>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sldNum="0" hdr="0" ftr="0" dt="0"/>
  <p:txStyles>
    <p:titleStyle>
      <a:lvl1pPr algn="l" defTabSz="914353"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56019" algn="l" defTabSz="914353"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47" indent="-256019" algn="l" defTabSz="914353"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89" indent="-256019" algn="l" defTabSz="91435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30" indent="-256019" algn="l" defTabSz="91435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35" indent="-256019" algn="l" defTabSz="914353"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859"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16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471"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495" indent="-256019" algn="l" defTabSz="91435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37.xml"/><Relationship Id="rId2"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gbig.org/collections/14544" TargetMode="External"/><Relationship Id="rId1" Type="http://schemas.openxmlformats.org/officeDocument/2006/relationships/slideLayout" Target="../slideLayouts/slideLayout2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71647"/>
          <a:stretch/>
        </p:blipFill>
        <p:spPr>
          <a:xfrm>
            <a:off x="798040" y="559426"/>
            <a:ext cx="10595925" cy="3887909"/>
          </a:xfrm>
          <a:prstGeom prst="rect">
            <a:avLst/>
          </a:prstGeom>
        </p:spPr>
      </p:pic>
      <p:sp>
        <p:nvSpPr>
          <p:cNvPr id="4" name="Text Placeholder 5"/>
          <p:cNvSpPr txBox="1">
            <a:spLocks/>
          </p:cNvSpPr>
          <p:nvPr/>
        </p:nvSpPr>
        <p:spPr>
          <a:xfrm>
            <a:off x="315991" y="5396757"/>
            <a:ext cx="11582400" cy="622300"/>
          </a:xfrm>
          <a:prstGeom prst="rect">
            <a:avLst/>
          </a:prstGeom>
        </p:spPr>
        <p:txBody>
          <a:bodyPr vert="horz" lIns="91440" tIns="45720" rIns="91440" bIns="45720" rtlCol="0" anchor="ctr">
            <a:noAutofit/>
          </a:bodyPr>
          <a:lstStyle>
            <a:defPPr>
              <a:defRPr lang="en-US"/>
            </a:defPPr>
            <a:lvl1pPr marL="0" indent="0" algn="r" defTabSz="914400" rtl="0" eaLnBrk="1" latinLnBrk="0" hangingPunct="1">
              <a:buNone/>
              <a:defRPr sz="3200" kern="1200" cap="none"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kern="1000" dirty="0">
                <a:solidFill>
                  <a:schemeClr val="bg2">
                    <a:lumMod val="50000"/>
                  </a:schemeClr>
                </a:solidFill>
              </a:rPr>
              <a:t>Incorporating Health Considerations into Community Development Projects</a:t>
            </a:r>
          </a:p>
        </p:txBody>
      </p:sp>
      <p:pic>
        <p:nvPicPr>
          <p:cNvPr id="3" name="Picture 2" descr="usgbc_logo_gra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1348" y="931762"/>
            <a:ext cx="914400" cy="914400"/>
          </a:xfrm>
          <a:prstGeom prst="rect">
            <a:avLst/>
          </a:prstGeom>
        </p:spPr>
      </p:pic>
    </p:spTree>
    <p:extLst>
      <p:ext uri="{BB962C8B-B14F-4D97-AF65-F5344CB8AC3E}">
        <p14:creationId xmlns:p14="http://schemas.microsoft.com/office/powerpoint/2010/main" val="355166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633240" y="2243473"/>
            <a:ext cx="9034760" cy="2677652"/>
          </a:xfrm>
          <a:prstGeom prst="rect">
            <a:avLst/>
          </a:prstGeom>
          <a:noFill/>
        </p:spPr>
        <p:txBody>
          <a:bodyPr wrap="square" lIns="91435" tIns="45718" rIns="91435" bIns="45718" rtlCol="0">
            <a:spAutoFit/>
          </a:bodyPr>
          <a:lstStyle/>
          <a:p>
            <a:pPr lvl="1" defTabSz="457200"/>
            <a:r>
              <a:rPr lang="en-US" sz="6000" b="1" dirty="0">
                <a:solidFill>
                  <a:srgbClr val="FFFFFF"/>
                </a:solidFill>
                <a:latin typeface="Century Gothic"/>
                <a:cs typeface="Chalkboard"/>
              </a:rPr>
              <a:t>Need</a:t>
            </a:r>
          </a:p>
          <a:p>
            <a:pPr marL="457176" lvl="1" defTabSz="457200"/>
            <a:endParaRPr lang="en-US" sz="1200" dirty="0">
              <a:solidFill>
                <a:srgbClr val="FFFFFF"/>
              </a:solidFill>
              <a:latin typeface="Century Gothic"/>
              <a:cs typeface="Chalkboard"/>
            </a:endParaRPr>
          </a:p>
          <a:p>
            <a:pPr marL="457176" lvl="1" defTabSz="457200"/>
            <a:r>
              <a:rPr lang="en-US" sz="3200" dirty="0">
                <a:solidFill>
                  <a:srgbClr val="FFFFFF"/>
                </a:solidFill>
                <a:latin typeface="Century Gothic"/>
                <a:cs typeface="Chalkboard"/>
              </a:rPr>
              <a:t>An </a:t>
            </a:r>
            <a:r>
              <a:rPr lang="en-US" sz="3200" b="1" dirty="0">
                <a:solidFill>
                  <a:srgbClr val="FFFFFF"/>
                </a:solidFill>
                <a:latin typeface="Century Gothic"/>
                <a:cs typeface="Chalkboard"/>
              </a:rPr>
              <a:t>integrative process</a:t>
            </a:r>
            <a:r>
              <a:rPr lang="en-US" sz="3200" dirty="0">
                <a:solidFill>
                  <a:srgbClr val="FFFFFF"/>
                </a:solidFill>
                <a:latin typeface="Century Gothic"/>
                <a:cs typeface="Chalkboard"/>
              </a:rPr>
              <a:t> for improving health, well-being, and occupant experience.</a:t>
            </a:r>
          </a:p>
        </p:txBody>
      </p:sp>
    </p:spTree>
    <p:extLst>
      <p:ext uri="{BB962C8B-B14F-4D97-AF65-F5344CB8AC3E}">
        <p14:creationId xmlns:p14="http://schemas.microsoft.com/office/powerpoint/2010/main" val="44720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a:off x="1619252" y="1315838"/>
            <a:ext cx="10572749" cy="5783487"/>
          </a:xfrm>
          <a:prstGeom prst="rect">
            <a:avLst/>
          </a:prstGeom>
          <a:noFill/>
          <a:ln w="12700">
            <a:noFill/>
            <a:miter lim="800000"/>
            <a:headEnd/>
            <a:tailEnd/>
          </a:ln>
        </p:spPr>
      </p:pic>
      <p:sp>
        <p:nvSpPr>
          <p:cNvPr id="14" name="Text Placeholder 7"/>
          <p:cNvSpPr txBox="1">
            <a:spLocks/>
          </p:cNvSpPr>
          <p:nvPr/>
        </p:nvSpPr>
        <p:spPr>
          <a:xfrm>
            <a:off x="13646149" y="220663"/>
            <a:ext cx="4794251" cy="47117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alibri" pitchFamily="34" charset="0"/>
                <a:ea typeface="MS PGothic" pitchFamily="34" charset="-128"/>
                <a:sym typeface="Futura Medium BT" charset="0"/>
              </a:rPr>
              <a:t>“We believe, because it is true, that people are affected by their environment, by space and scale, by color and texture, by nature and beauty, that they can be uplifted, made to feel important.”</a:t>
            </a:r>
          </a:p>
          <a:p>
            <a:r>
              <a:rPr lang="en-US" dirty="0" smtClean="0">
                <a:latin typeface="Calibri" pitchFamily="34" charset="0"/>
                <a:ea typeface="MS PGothic" pitchFamily="34" charset="-128"/>
                <a:sym typeface="Futura Medium BT" charset="0"/>
              </a:rPr>
              <a:t>	</a:t>
            </a:r>
            <a:r>
              <a:rPr lang="en-US" sz="2400" dirty="0" smtClean="0">
                <a:solidFill>
                  <a:schemeClr val="tx1">
                    <a:lumMod val="75000"/>
                    <a:lumOff val="25000"/>
                  </a:schemeClr>
                </a:solidFill>
                <a:latin typeface="Calibri" pitchFamily="34" charset="0"/>
                <a:ea typeface="MS PGothic" pitchFamily="34" charset="-128"/>
                <a:sym typeface="Futura Medium BT" charset="0"/>
              </a:rPr>
              <a:t>Jim Rouse | Founder </a:t>
            </a:r>
            <a:endParaRPr lang="en-US" sz="2400" dirty="0">
              <a:solidFill>
                <a:schemeClr val="tx1">
                  <a:lumMod val="75000"/>
                  <a:lumOff val="25000"/>
                </a:schemeClr>
              </a:solidFill>
              <a:latin typeface="Calibri" pitchFamily="34" charset="0"/>
              <a:ea typeface="MS PGothic" pitchFamily="34" charset="-128"/>
              <a:sym typeface="Futura Medium BT" charset="0"/>
            </a:endParaRPr>
          </a:p>
        </p:txBody>
      </p:sp>
      <p:sp>
        <p:nvSpPr>
          <p:cNvPr id="15" name="Text Placeholder 7"/>
          <p:cNvSpPr txBox="1">
            <a:spLocks/>
          </p:cNvSpPr>
          <p:nvPr/>
        </p:nvSpPr>
        <p:spPr>
          <a:xfrm>
            <a:off x="3716610" y="545156"/>
            <a:ext cx="8323007" cy="21875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We </a:t>
            </a:r>
            <a:r>
              <a:rPr lang="en-US" dirty="0"/>
              <a:t>can't just settle for doing some housing, finding some jobs or building some human support systems. We must do it all – decent housing in decent neighborhoods for </a:t>
            </a:r>
            <a:r>
              <a:rPr lang="en-US" dirty="0" smtClean="0"/>
              <a:t>everyone</a:t>
            </a:r>
            <a:r>
              <a:rPr lang="en-US" dirty="0" smtClean="0">
                <a:latin typeface="Calibri" pitchFamily="34" charset="0"/>
                <a:ea typeface="MS PGothic" pitchFamily="34" charset="-128"/>
                <a:sym typeface="Futura Medium BT" charset="0"/>
              </a:rPr>
              <a:t>. </a:t>
            </a:r>
          </a:p>
          <a:p>
            <a:r>
              <a:rPr lang="en-US" dirty="0" smtClean="0">
                <a:latin typeface="Calibri" pitchFamily="34" charset="0"/>
                <a:ea typeface="MS PGothic" pitchFamily="34" charset="-128"/>
                <a:sym typeface="Futura Medium BT" charset="0"/>
              </a:rPr>
              <a:t>					Jim Rouse | Founder </a:t>
            </a:r>
            <a:endParaRPr lang="en-US" dirty="0">
              <a:latin typeface="Calibri" pitchFamily="34" charset="0"/>
              <a:ea typeface="MS PGothic" pitchFamily="34" charset="-128"/>
              <a:sym typeface="Futura Medium BT" charset="0"/>
            </a:endParaRPr>
          </a:p>
        </p:txBody>
      </p:sp>
      <p:sp>
        <p:nvSpPr>
          <p:cNvPr id="5" name="Text Placeholder 7"/>
          <p:cNvSpPr txBox="1">
            <a:spLocks/>
          </p:cNvSpPr>
          <p:nvPr/>
        </p:nvSpPr>
        <p:spPr>
          <a:xfrm>
            <a:off x="12816247" y="4896439"/>
            <a:ext cx="9296400" cy="21875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alibri" pitchFamily="34" charset="0"/>
                <a:ea typeface="MS PGothic" pitchFamily="34" charset="-128"/>
                <a:sym typeface="Futura Medium BT" charset="0"/>
              </a:rPr>
              <a:t>“Job training, crime prevention, education and health care, as well as affordable housing, are all part of the solution. We cannot serious improve the lives of people unless we do all these at one time.” </a:t>
            </a:r>
          </a:p>
          <a:p>
            <a:r>
              <a:rPr lang="en-US" dirty="0" smtClean="0">
                <a:latin typeface="Calibri" pitchFamily="34" charset="0"/>
                <a:ea typeface="MS PGothic" pitchFamily="34" charset="-128"/>
                <a:sym typeface="Futura Medium BT" charset="0"/>
              </a:rPr>
              <a:t>						Jim Rouse | Founder </a:t>
            </a:r>
            <a:endParaRPr lang="en-US" dirty="0">
              <a:latin typeface="Calibri" pitchFamily="34" charset="0"/>
              <a:ea typeface="MS PGothic" pitchFamily="34" charset="-128"/>
              <a:sym typeface="Futura Medium BT" charset="0"/>
            </a:endParaRPr>
          </a:p>
        </p:txBody>
      </p:sp>
    </p:spTree>
    <p:extLst>
      <p:ext uri="{BB962C8B-B14F-4D97-AF65-F5344CB8AC3E}">
        <p14:creationId xmlns:p14="http://schemas.microsoft.com/office/powerpoint/2010/main" val="185813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p:cNvSpPr txBox="1">
            <a:spLocks/>
          </p:cNvSpPr>
          <p:nvPr/>
        </p:nvSpPr>
        <p:spPr>
          <a:xfrm>
            <a:off x="330199" y="1130300"/>
            <a:ext cx="11032068" cy="47117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latin typeface="+mj-lt"/>
                <a:ea typeface="MS PGothic" pitchFamily="34" charset="-128"/>
                <a:sym typeface="Futura Medium BT" charset="0"/>
              </a:rPr>
              <a:t>Enterprise Green Communities is transforming the way America thinks about, designs, builds, and rehabilitates affordable housing. </a:t>
            </a:r>
          </a:p>
          <a:p>
            <a:pPr algn="ctr"/>
            <a:endParaRPr lang="en-US" b="1" dirty="0">
              <a:latin typeface="+mj-lt"/>
              <a:ea typeface="MS PGothic" pitchFamily="34" charset="-128"/>
              <a:sym typeface="Futura Medium BT" charset="0"/>
            </a:endParaRPr>
          </a:p>
          <a:p>
            <a:pPr algn="ctr"/>
            <a:r>
              <a:rPr lang="en-US" b="1" dirty="0">
                <a:latin typeface="+mj-lt"/>
                <a:ea typeface="MS PGothic" pitchFamily="34" charset="-128"/>
                <a:sym typeface="Futura Medium BT" charset="0"/>
              </a:rPr>
              <a:t>Green building integrates materials and methods that promote </a:t>
            </a:r>
            <a:r>
              <a:rPr lang="en-US" b="1" dirty="0">
                <a:solidFill>
                  <a:srgbClr val="9EC83D"/>
                </a:solidFill>
                <a:ea typeface="MS PGothic" pitchFamily="34" charset="-128"/>
                <a:sym typeface="Futura Medium BT" charset="0"/>
              </a:rPr>
              <a:t>environmental quality, economic vitality</a:t>
            </a:r>
            <a:r>
              <a:rPr lang="en-US" b="1" dirty="0">
                <a:solidFill>
                  <a:srgbClr val="9EC83D"/>
                </a:solidFill>
                <a:latin typeface="+mj-lt"/>
                <a:ea typeface="MS PGothic" pitchFamily="34" charset="-128"/>
                <a:sym typeface="Futura Medium BT" charset="0"/>
              </a:rPr>
              <a:t>,</a:t>
            </a:r>
            <a:r>
              <a:rPr lang="en-US" b="1" dirty="0">
                <a:latin typeface="+mj-lt"/>
                <a:ea typeface="MS PGothic" pitchFamily="34" charset="-128"/>
                <a:sym typeface="Futura Medium BT" charset="0"/>
              </a:rPr>
              <a:t> and </a:t>
            </a:r>
            <a:r>
              <a:rPr lang="en-US" b="1" dirty="0">
                <a:solidFill>
                  <a:srgbClr val="9EC83D"/>
                </a:solidFill>
                <a:ea typeface="MS PGothic" pitchFamily="34" charset="-128"/>
                <a:sym typeface="Futura Medium BT" charset="0"/>
              </a:rPr>
              <a:t>social benefits </a:t>
            </a:r>
            <a:r>
              <a:rPr lang="en-US" b="1" dirty="0">
                <a:latin typeface="+mj-lt"/>
                <a:ea typeface="MS PGothic" pitchFamily="34" charset="-128"/>
                <a:sym typeface="Futura Medium BT" charset="0"/>
              </a:rPr>
              <a:t>through design, construction and operations of the built environment. </a:t>
            </a:r>
          </a:p>
          <a:p>
            <a:pPr algn="ctr"/>
            <a:endParaRPr lang="en-US" b="1" dirty="0">
              <a:latin typeface="+mj-lt"/>
              <a:ea typeface="MS PGothic" pitchFamily="34" charset="-128"/>
              <a:sym typeface="Futura Medium BT" charset="0"/>
            </a:endParaRPr>
          </a:p>
          <a:p>
            <a:pPr algn="ctr"/>
            <a:r>
              <a:rPr lang="en-US" b="1" dirty="0">
                <a:latin typeface="+mj-lt"/>
                <a:ea typeface="MS PGothic" pitchFamily="34" charset="-128"/>
                <a:sym typeface="Futura Medium BT" charset="0"/>
              </a:rPr>
              <a:t>Enterprise Green Communities aligns affordable housing investment strategies with environmentally responsive building practices.</a:t>
            </a:r>
          </a:p>
        </p:txBody>
      </p:sp>
    </p:spTree>
    <p:extLst>
      <p:ext uri="{BB962C8B-B14F-4D97-AF65-F5344CB8AC3E}">
        <p14:creationId xmlns:p14="http://schemas.microsoft.com/office/powerpoint/2010/main" val="3115323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0570" y="1229769"/>
            <a:ext cx="6180727" cy="4315271"/>
          </a:xfrm>
        </p:spPr>
      </p:pic>
    </p:spTree>
    <p:extLst>
      <p:ext uri="{BB962C8B-B14F-4D97-AF65-F5344CB8AC3E}">
        <p14:creationId xmlns:p14="http://schemas.microsoft.com/office/powerpoint/2010/main" val="284363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66" y="-1120893"/>
            <a:ext cx="12806468" cy="7978893"/>
          </a:xfrm>
          <a:prstGeom prst="rect">
            <a:avLst/>
          </a:prstGeom>
        </p:spPr>
      </p:pic>
      <p:sp>
        <p:nvSpPr>
          <p:cNvPr id="7" name="Rectangle 6"/>
          <p:cNvSpPr/>
          <p:nvPr/>
        </p:nvSpPr>
        <p:spPr>
          <a:xfrm>
            <a:off x="-457200" y="-34506"/>
            <a:ext cx="5886451" cy="776285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98355" y="572335"/>
            <a:ext cx="10515600" cy="1325563"/>
          </a:xfrm>
        </p:spPr>
        <p:txBody>
          <a:bodyPr/>
          <a:lstStyle/>
          <a:p>
            <a:r>
              <a:rPr lang="en-US" dirty="0" smtClean="0"/>
              <a:t>What Enterprise has done…</a:t>
            </a:r>
            <a:endParaRPr lang="en-US" dirty="0"/>
          </a:p>
        </p:txBody>
      </p:sp>
      <p:sp>
        <p:nvSpPr>
          <p:cNvPr id="3" name="Content Placeholder 2"/>
          <p:cNvSpPr>
            <a:spLocks noGrp="1"/>
          </p:cNvSpPr>
          <p:nvPr>
            <p:ph idx="1"/>
          </p:nvPr>
        </p:nvSpPr>
        <p:spPr>
          <a:xfrm>
            <a:off x="12650755" y="1862947"/>
            <a:ext cx="10515600" cy="4351338"/>
          </a:xfrm>
        </p:spPr>
        <p:txBody>
          <a:bodyPr>
            <a:normAutofit fontScale="85000" lnSpcReduction="20000"/>
          </a:bodyPr>
          <a:lstStyle/>
          <a:p>
            <a:pPr marL="0" indent="0">
              <a:buNone/>
            </a:pPr>
            <a:r>
              <a:rPr lang="en-US" dirty="0" smtClean="0"/>
              <a:t>Direct Assistance</a:t>
            </a:r>
          </a:p>
          <a:p>
            <a:r>
              <a:rPr lang="en-US" dirty="0" smtClean="0"/>
              <a:t>CG w/ Leading Age</a:t>
            </a:r>
          </a:p>
          <a:p>
            <a:r>
              <a:rPr lang="en-US" dirty="0" smtClean="0"/>
              <a:t>UD Specifications</a:t>
            </a:r>
          </a:p>
          <a:p>
            <a:r>
              <a:rPr lang="en-US" dirty="0" smtClean="0"/>
              <a:t>United health?!?</a:t>
            </a:r>
          </a:p>
          <a:p>
            <a:pPr marL="0" indent="0">
              <a:buNone/>
            </a:pPr>
            <a:endParaRPr lang="en-US" dirty="0" smtClean="0"/>
          </a:p>
          <a:p>
            <a:pPr marL="0" indent="0">
              <a:buNone/>
            </a:pPr>
            <a:r>
              <a:rPr lang="en-US" dirty="0" smtClean="0"/>
              <a:t>Research</a:t>
            </a:r>
          </a:p>
          <a:p>
            <a:r>
              <a:rPr lang="en-US" dirty="0" smtClean="0"/>
              <a:t>Health Study [GRAB LOGO]</a:t>
            </a:r>
            <a:endParaRPr lang="en-US" dirty="0"/>
          </a:p>
          <a:p>
            <a:r>
              <a:rPr lang="en-US" dirty="0" smtClean="0"/>
              <a:t>Breathe Easy Homes</a:t>
            </a:r>
          </a:p>
          <a:p>
            <a:r>
              <a:rPr lang="en-US" dirty="0" smtClean="0"/>
              <a:t>Viking Terrace</a:t>
            </a:r>
          </a:p>
          <a:p>
            <a:r>
              <a:rPr lang="en-US" dirty="0" smtClean="0"/>
              <a:t>Watts-to-Wellbeing</a:t>
            </a:r>
          </a:p>
          <a:p>
            <a:r>
              <a:rPr lang="en-US" dirty="0" smtClean="0"/>
              <a:t>Various collaborations w/ NCHH (check in on this)</a:t>
            </a:r>
          </a:p>
        </p:txBody>
      </p:sp>
      <p:sp>
        <p:nvSpPr>
          <p:cNvPr id="5" name="Text Placeholder 5"/>
          <p:cNvSpPr txBox="1">
            <a:spLocks/>
          </p:cNvSpPr>
          <p:nvPr/>
        </p:nvSpPr>
        <p:spPr>
          <a:xfrm>
            <a:off x="330200" y="279400"/>
            <a:ext cx="11582400" cy="622300"/>
          </a:xfrm>
          <a:prstGeom prst="rect">
            <a:avLst/>
          </a:prstGeom>
        </p:spPr>
        <p:txBody>
          <a:bodyPr vert="horz" lIns="91440" tIns="45720" rIns="91440" bIns="45720" rtlCol="0" anchor="ctr">
            <a:normAutofit/>
          </a:bodyPr>
          <a:lstStyle>
            <a:defPPr>
              <a:defRPr lang="en-US"/>
            </a:defPPr>
            <a:lvl1pPr marL="0" indent="0" algn="r" defTabSz="914400" rtl="0" eaLnBrk="1" latinLnBrk="0" hangingPunct="1">
              <a:buNone/>
              <a:defRPr sz="3200" kern="1200" cap="none"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Enterprise + Health</a:t>
            </a:r>
            <a:endParaRPr lang="en-US" dirty="0">
              <a:solidFill>
                <a:schemeClr val="tx1"/>
              </a:solidFill>
            </a:endParaRPr>
          </a:p>
        </p:txBody>
      </p:sp>
      <p:sp>
        <p:nvSpPr>
          <p:cNvPr id="6" name="Rectangle 5"/>
          <p:cNvSpPr/>
          <p:nvPr/>
        </p:nvSpPr>
        <p:spPr>
          <a:xfrm>
            <a:off x="330200" y="901700"/>
            <a:ext cx="10825480" cy="4154984"/>
          </a:xfrm>
          <a:prstGeom prst="rect">
            <a:avLst/>
          </a:prstGeom>
        </p:spPr>
        <p:txBody>
          <a:bodyPr wrap="square">
            <a:spAutoFit/>
          </a:bodyPr>
          <a:lstStyle/>
          <a:p>
            <a:r>
              <a:rPr lang="en-US" sz="2400" dirty="0" smtClean="0">
                <a:solidFill>
                  <a:srgbClr val="000000"/>
                </a:solidFill>
                <a:latin typeface="Calibri" panose="020F0502020204030204" pitchFamily="34" charset="0"/>
              </a:rPr>
              <a:t>Research </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National Health Study</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Breathe-Easy Homes</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Viking Terrace</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Watts-to-Wellbeing</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Various collaborations with NCHH</a:t>
            </a:r>
          </a:p>
          <a:p>
            <a:pPr marL="285750" indent="-285750">
              <a:buFont typeface="Symbol" panose="05050102010706020507" pitchFamily="18" charset="2"/>
              <a:buChar char="·"/>
            </a:pPr>
            <a:endParaRPr lang="en-US" sz="2400" dirty="0">
              <a:solidFill>
                <a:srgbClr val="000000"/>
              </a:solidFill>
              <a:latin typeface="Calibri" panose="020F0502020204030204" pitchFamily="34" charset="0"/>
            </a:endParaRPr>
          </a:p>
          <a:p>
            <a:endParaRPr lang="en-US" sz="2400" dirty="0" smtClean="0">
              <a:solidFill>
                <a:srgbClr val="000000"/>
              </a:solidFill>
              <a:latin typeface="Calibri" panose="020F0502020204030204" pitchFamily="34" charset="0"/>
            </a:endParaRPr>
          </a:p>
          <a:p>
            <a:r>
              <a:rPr lang="en-US" sz="2400" dirty="0" smtClean="0">
                <a:solidFill>
                  <a:srgbClr val="000000"/>
                </a:solidFill>
                <a:latin typeface="Calibri" panose="020F0502020204030204" pitchFamily="34" charset="0"/>
              </a:rPr>
              <a:t>Direct Assistance</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Leading Age</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Universal Design (UD</a:t>
            </a:r>
            <a:r>
              <a:rPr lang="en-US" sz="2400" smtClean="0">
                <a:solidFill>
                  <a:srgbClr val="000000"/>
                </a:solidFill>
                <a:latin typeface="Calibri" panose="020F0502020204030204" pitchFamily="34" charset="0"/>
              </a:rPr>
              <a:t>) Specifications</a:t>
            </a:r>
            <a:endParaRPr lang="en-US" sz="2400" dirty="0" smtClean="0">
              <a:solidFill>
                <a:srgbClr val="000000"/>
              </a:solidFill>
              <a:latin typeface="Calibri" panose="020F0502020204030204" pitchFamily="34" charset="0"/>
            </a:endParaRPr>
          </a:p>
        </p:txBody>
      </p:sp>
      <p:cxnSp>
        <p:nvCxnSpPr>
          <p:cNvPr id="11" name="Straight Connector 10"/>
          <p:cNvCxnSpPr>
            <a:endCxn id="8" idx="1"/>
          </p:cNvCxnSpPr>
          <p:nvPr/>
        </p:nvCxnSpPr>
        <p:spPr>
          <a:xfrm flipV="1">
            <a:off x="3495675" y="1393749"/>
            <a:ext cx="565792" cy="130277"/>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4"/>
          <a:srcRect/>
          <a:stretch>
            <a:fillRect/>
          </a:stretch>
        </p:blipFill>
        <p:spPr bwMode="auto">
          <a:xfrm>
            <a:off x="4061469" y="760475"/>
            <a:ext cx="1674139" cy="1266547"/>
          </a:xfrm>
          <a:prstGeom prst="rect">
            <a:avLst/>
          </a:prstGeom>
          <a:noFill/>
          <a:ln w="25400">
            <a:solidFill>
              <a:schemeClr val="accent1">
                <a:lumMod val="60000"/>
                <a:lumOff val="40000"/>
              </a:schemeClr>
            </a:solidFill>
            <a:miter lim="800000"/>
            <a:headEnd/>
            <a:tailEnd/>
          </a:ln>
        </p:spPr>
      </p:pic>
    </p:spTree>
    <p:extLst>
      <p:ext uri="{BB962C8B-B14F-4D97-AF65-F5344CB8AC3E}">
        <p14:creationId xmlns:p14="http://schemas.microsoft.com/office/powerpoint/2010/main" val="185823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EGCCriteria_ProcessInfographic_wocopyqr_2014-05-23.jpg"/>
          <p:cNvPicPr>
            <a:picLocks noChangeAspect="1"/>
          </p:cNvPicPr>
          <p:nvPr/>
        </p:nvPicPr>
        <p:blipFill>
          <a:blip r:embed="rId3"/>
          <a:stretch>
            <a:fillRect/>
          </a:stretch>
        </p:blipFill>
        <p:spPr>
          <a:xfrm>
            <a:off x="1705952" y="1083457"/>
            <a:ext cx="8830901" cy="5324164"/>
          </a:xfrm>
          <a:prstGeom prst="rect">
            <a:avLst/>
          </a:prstGeom>
        </p:spPr>
      </p:pic>
      <p:sp>
        <p:nvSpPr>
          <p:cNvPr id="8" name="Text Placeholder 5"/>
          <p:cNvSpPr txBox="1">
            <a:spLocks/>
          </p:cNvSpPr>
          <p:nvPr/>
        </p:nvSpPr>
        <p:spPr>
          <a:xfrm>
            <a:off x="330200" y="279400"/>
            <a:ext cx="11582400" cy="622300"/>
          </a:xfrm>
          <a:prstGeom prst="rect">
            <a:avLst/>
          </a:prstGeom>
        </p:spPr>
        <p:txBody>
          <a:bodyPr vert="horz" lIns="91440" tIns="45720" rIns="91440" bIns="45720" rtlCol="0" anchor="ctr">
            <a:normAutofit/>
          </a:bodyPr>
          <a:lstStyle>
            <a:defPPr>
              <a:defRPr lang="en-US"/>
            </a:defPPr>
            <a:lvl1pPr marL="0" indent="0" algn="r" defTabSz="914400" rtl="0" eaLnBrk="1" latinLnBrk="0" hangingPunct="1">
              <a:buNone/>
              <a:defRPr sz="3200" kern="1200" cap="none"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Overview of the 2015 Criteria Development Process</a:t>
            </a:r>
            <a:endParaRPr lang="en-US" dirty="0">
              <a:solidFill>
                <a:schemeClr val="tx1"/>
              </a:solidFill>
            </a:endParaRPr>
          </a:p>
        </p:txBody>
      </p:sp>
    </p:spTree>
    <p:extLst>
      <p:ext uri="{BB962C8B-B14F-4D97-AF65-F5344CB8AC3E}">
        <p14:creationId xmlns:p14="http://schemas.microsoft.com/office/powerpoint/2010/main" val="4119778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7033655" y="1859267"/>
            <a:ext cx="914400" cy="914400"/>
          </a:xfrm>
          <a:prstGeom prst="rect">
            <a:avLst/>
          </a:prstGeom>
          <a:noFill/>
          <a:ln w="12700">
            <a:noFill/>
            <a:miter lim="800000"/>
            <a:headEnd/>
            <a:tailEnd/>
          </a:ln>
        </p:spPr>
      </p:pic>
      <p:sp>
        <p:nvSpPr>
          <p:cNvPr id="9" name="Rectangle 6"/>
          <p:cNvSpPr>
            <a:spLocks noChangeAspect="1"/>
          </p:cNvSpPr>
          <p:nvPr/>
        </p:nvSpPr>
        <p:spPr bwMode="auto">
          <a:xfrm>
            <a:off x="8112670" y="1849607"/>
            <a:ext cx="3135223" cy="861774"/>
          </a:xfrm>
          <a:prstGeom prst="rect">
            <a:avLst/>
          </a:prstGeom>
          <a:noFill/>
          <a:ln w="12700">
            <a:noFill/>
            <a:miter lim="800000"/>
            <a:headEnd/>
            <a:tailEnd/>
          </a:ln>
        </p:spPr>
        <p:txBody>
          <a:bodyPr wrap="none" lIns="0" tIns="0" rIns="0" bIns="0" anchor="ctr">
            <a:spAutoFit/>
          </a:bodyPr>
          <a:lstStyle/>
          <a:p>
            <a:pPr algn="l"/>
            <a:r>
              <a:rPr lang="en-US" sz="2800" b="1" dirty="0">
                <a:solidFill>
                  <a:srgbClr val="7A858A"/>
                </a:solidFill>
                <a:latin typeface="Calibri" pitchFamily="34" charset="0"/>
                <a:ea typeface="MS PGothic" pitchFamily="34" charset="-128"/>
                <a:sym typeface="Futura Medium BT" charset="0"/>
              </a:rPr>
              <a:t>Location + </a:t>
            </a:r>
          </a:p>
          <a:p>
            <a:pPr algn="l"/>
            <a:r>
              <a:rPr lang="en-US" sz="2800" b="1" dirty="0">
                <a:solidFill>
                  <a:srgbClr val="7A858A"/>
                </a:solidFill>
                <a:latin typeface="Calibri" pitchFamily="34" charset="0"/>
                <a:ea typeface="MS PGothic" pitchFamily="34" charset="-128"/>
                <a:sym typeface="Futura Medium BT" charset="0"/>
              </a:rPr>
              <a:t>Neighborhood Fabric</a:t>
            </a:r>
          </a:p>
        </p:txBody>
      </p:sp>
      <p:pic>
        <p:nvPicPr>
          <p:cNvPr id="11" name="Picture 3"/>
          <p:cNvPicPr>
            <a:picLocks noChangeAspect="1" noChangeArrowheads="1"/>
          </p:cNvPicPr>
          <p:nvPr/>
        </p:nvPicPr>
        <p:blipFill>
          <a:blip r:embed="rId4"/>
          <a:srcRect/>
          <a:stretch>
            <a:fillRect/>
          </a:stretch>
        </p:blipFill>
        <p:spPr bwMode="auto">
          <a:xfrm>
            <a:off x="7573595" y="3161875"/>
            <a:ext cx="914400" cy="914400"/>
          </a:xfrm>
          <a:prstGeom prst="rect">
            <a:avLst/>
          </a:prstGeom>
          <a:noFill/>
          <a:ln w="12700">
            <a:noFill/>
            <a:miter lim="800000"/>
            <a:headEnd/>
            <a:tailEnd/>
          </a:ln>
        </p:spPr>
      </p:pic>
      <p:sp>
        <p:nvSpPr>
          <p:cNvPr id="12" name="Rectangle 7"/>
          <p:cNvSpPr>
            <a:spLocks noChangeAspect="1"/>
          </p:cNvSpPr>
          <p:nvPr/>
        </p:nvSpPr>
        <p:spPr bwMode="auto">
          <a:xfrm>
            <a:off x="8526167" y="3504797"/>
            <a:ext cx="2829450" cy="430887"/>
          </a:xfrm>
          <a:prstGeom prst="rect">
            <a:avLst/>
          </a:prstGeom>
          <a:noFill/>
          <a:ln w="12700">
            <a:noFill/>
            <a:miter lim="800000"/>
            <a:headEnd/>
            <a:tailEnd/>
          </a:ln>
        </p:spPr>
        <p:txBody>
          <a:bodyPr wrap="none" lIns="0" tIns="0" rIns="0" bIns="0" anchor="ctr">
            <a:spAutoFit/>
          </a:bodyPr>
          <a:lstStyle/>
          <a:p>
            <a:pPr algn="l"/>
            <a:r>
              <a:rPr lang="en-US" sz="2800" b="1" dirty="0">
                <a:solidFill>
                  <a:srgbClr val="8CC320"/>
                </a:solidFill>
                <a:latin typeface="Calibri" pitchFamily="34" charset="0"/>
                <a:ea typeface="MS PGothic" pitchFamily="34" charset="-128"/>
                <a:sym typeface="Futura Medium BT" charset="0"/>
              </a:rPr>
              <a:t>Site </a:t>
            </a:r>
            <a:r>
              <a:rPr lang="en-US" sz="2800" b="1" dirty="0" smtClean="0">
                <a:solidFill>
                  <a:srgbClr val="8CC320"/>
                </a:solidFill>
                <a:latin typeface="Calibri" pitchFamily="34" charset="0"/>
                <a:ea typeface="MS PGothic" pitchFamily="34" charset="-128"/>
                <a:sym typeface="Futura Medium BT" charset="0"/>
              </a:rPr>
              <a:t>Improvements</a:t>
            </a:r>
            <a:endParaRPr lang="en-US" sz="2800" b="1" dirty="0">
              <a:solidFill>
                <a:srgbClr val="8CC320"/>
              </a:solidFill>
              <a:latin typeface="Calibri" pitchFamily="34" charset="0"/>
              <a:ea typeface="MS PGothic" pitchFamily="34" charset="-128"/>
              <a:sym typeface="Futura Medium BT" charset="0"/>
            </a:endParaRPr>
          </a:p>
        </p:txBody>
      </p:sp>
      <p:pic>
        <p:nvPicPr>
          <p:cNvPr id="13" name="Picture 4"/>
          <p:cNvPicPr>
            <a:picLocks noChangeAspect="1" noChangeArrowheads="1"/>
          </p:cNvPicPr>
          <p:nvPr/>
        </p:nvPicPr>
        <p:blipFill>
          <a:blip r:embed="rId5"/>
          <a:srcRect/>
          <a:stretch>
            <a:fillRect/>
          </a:stretch>
        </p:blipFill>
        <p:spPr bwMode="auto">
          <a:xfrm>
            <a:off x="4463531" y="1834857"/>
            <a:ext cx="914400" cy="905692"/>
          </a:xfrm>
          <a:prstGeom prst="rect">
            <a:avLst/>
          </a:prstGeom>
          <a:noFill/>
          <a:ln w="12700">
            <a:noFill/>
            <a:miter lim="800000"/>
            <a:headEnd/>
            <a:tailEnd/>
          </a:ln>
        </p:spPr>
      </p:pic>
      <p:sp>
        <p:nvSpPr>
          <p:cNvPr id="14" name="Rectangle 12"/>
          <p:cNvSpPr>
            <a:spLocks noChangeAspect="1"/>
          </p:cNvSpPr>
          <p:nvPr/>
        </p:nvSpPr>
        <p:spPr bwMode="auto">
          <a:xfrm>
            <a:off x="446802" y="1849607"/>
            <a:ext cx="3810313" cy="861774"/>
          </a:xfrm>
          <a:prstGeom prst="rect">
            <a:avLst/>
          </a:prstGeom>
          <a:noFill/>
          <a:ln w="12700">
            <a:noFill/>
            <a:miter lim="800000"/>
            <a:headEnd/>
            <a:tailEnd/>
          </a:ln>
        </p:spPr>
        <p:txBody>
          <a:bodyPr wrap="none" lIns="0" tIns="0" rIns="0" bIns="0" anchor="ctr">
            <a:spAutoFit/>
          </a:bodyPr>
          <a:lstStyle/>
          <a:p>
            <a:pPr algn="r"/>
            <a:r>
              <a:rPr lang="en-US" sz="2800" b="1" dirty="0" smtClean="0">
                <a:solidFill>
                  <a:srgbClr val="5FB6AB"/>
                </a:solidFill>
                <a:latin typeface="Calibri" pitchFamily="34" charset="0"/>
                <a:ea typeface="MS PGothic" pitchFamily="34" charset="-128"/>
                <a:sym typeface="Futura Medium BT" charset="0"/>
              </a:rPr>
              <a:t>Operations, Maintenance</a:t>
            </a:r>
          </a:p>
          <a:p>
            <a:pPr algn="r"/>
            <a:r>
              <a:rPr lang="en-US" sz="2800" b="1" dirty="0" smtClean="0">
                <a:solidFill>
                  <a:srgbClr val="5FB6AB"/>
                </a:solidFill>
                <a:latin typeface="Calibri" pitchFamily="34" charset="0"/>
                <a:ea typeface="MS PGothic" pitchFamily="34" charset="-128"/>
                <a:sym typeface="Futura Medium BT" charset="0"/>
              </a:rPr>
              <a:t>+ Resident Engagement</a:t>
            </a:r>
            <a:endParaRPr lang="en-US" sz="2800" b="1" dirty="0">
              <a:solidFill>
                <a:srgbClr val="5FB6AB"/>
              </a:solidFill>
              <a:latin typeface="Calibri" pitchFamily="34" charset="0"/>
              <a:ea typeface="MS PGothic" pitchFamily="34" charset="-128"/>
              <a:sym typeface="Futura Medium BT" charset="0"/>
            </a:endParaRPr>
          </a:p>
        </p:txBody>
      </p:sp>
      <p:sp>
        <p:nvSpPr>
          <p:cNvPr id="15" name="Rectangle 5"/>
          <p:cNvSpPr>
            <a:spLocks noChangeAspect="1"/>
          </p:cNvSpPr>
          <p:nvPr/>
        </p:nvSpPr>
        <p:spPr bwMode="auto">
          <a:xfrm>
            <a:off x="4840229" y="736713"/>
            <a:ext cx="2712331" cy="538609"/>
          </a:xfrm>
          <a:prstGeom prst="rect">
            <a:avLst/>
          </a:prstGeom>
          <a:noFill/>
          <a:ln w="12700">
            <a:noFill/>
            <a:miter lim="800000"/>
            <a:headEnd/>
            <a:tailEnd/>
          </a:ln>
        </p:spPr>
        <p:txBody>
          <a:bodyPr wrap="none" lIns="0" tIns="0" rIns="0" bIns="0" anchor="ctr">
            <a:spAutoFit/>
          </a:bodyPr>
          <a:lstStyle/>
          <a:p>
            <a:pPr algn="ctr">
              <a:lnSpc>
                <a:spcPct val="130000"/>
              </a:lnSpc>
            </a:pPr>
            <a:r>
              <a:rPr lang="en-US" sz="2800" b="1" dirty="0">
                <a:solidFill>
                  <a:srgbClr val="712D71"/>
                </a:solidFill>
                <a:latin typeface="Calibri" pitchFamily="34" charset="0"/>
                <a:ea typeface="MS PGothic" pitchFamily="34" charset="-128"/>
                <a:sym typeface="Futura Medium BT" charset="0"/>
              </a:rPr>
              <a:t>Integrative Design</a:t>
            </a:r>
          </a:p>
        </p:txBody>
      </p:sp>
      <p:pic>
        <p:nvPicPr>
          <p:cNvPr id="16" name="Picture 15"/>
          <p:cNvPicPr>
            <a:picLocks noChangeAspect="1" noChangeArrowheads="1"/>
          </p:cNvPicPr>
          <p:nvPr/>
        </p:nvPicPr>
        <p:blipFill>
          <a:blip r:embed="rId6"/>
          <a:srcRect/>
          <a:stretch>
            <a:fillRect/>
          </a:stretch>
        </p:blipFill>
        <p:spPr bwMode="auto">
          <a:xfrm>
            <a:off x="5739168" y="1314420"/>
            <a:ext cx="914400" cy="914400"/>
          </a:xfrm>
          <a:prstGeom prst="rect">
            <a:avLst/>
          </a:prstGeom>
          <a:noFill/>
          <a:ln w="12700">
            <a:noFill/>
            <a:miter lim="800000"/>
            <a:headEnd/>
            <a:tailEnd/>
          </a:ln>
        </p:spPr>
      </p:pic>
      <p:sp>
        <p:nvSpPr>
          <p:cNvPr id="17" name="Rectangle 11"/>
          <p:cNvSpPr>
            <a:spLocks noChangeAspect="1"/>
          </p:cNvSpPr>
          <p:nvPr/>
        </p:nvSpPr>
        <p:spPr bwMode="auto">
          <a:xfrm>
            <a:off x="1715899" y="3289345"/>
            <a:ext cx="2108851" cy="861774"/>
          </a:xfrm>
          <a:prstGeom prst="rect">
            <a:avLst/>
          </a:prstGeom>
          <a:noFill/>
          <a:ln w="12700">
            <a:noFill/>
            <a:miter lim="800000"/>
            <a:headEnd/>
            <a:tailEnd/>
          </a:ln>
        </p:spPr>
        <p:txBody>
          <a:bodyPr wrap="none" lIns="0" tIns="0" rIns="0" bIns="0" anchor="ctr">
            <a:spAutoFit/>
          </a:bodyPr>
          <a:lstStyle/>
          <a:p>
            <a:pPr algn="r"/>
            <a:r>
              <a:rPr lang="en-US" sz="2800" b="1" dirty="0">
                <a:solidFill>
                  <a:srgbClr val="B8381E"/>
                </a:solidFill>
                <a:latin typeface="Calibri" pitchFamily="34" charset="0"/>
                <a:ea typeface="MS PGothic" pitchFamily="34" charset="-128"/>
                <a:sym typeface="Futura Medium BT" charset="0"/>
              </a:rPr>
              <a:t>Healthy Living </a:t>
            </a:r>
            <a:endParaRPr lang="en-US" sz="2800" b="1" dirty="0" smtClean="0">
              <a:solidFill>
                <a:srgbClr val="B8381E"/>
              </a:solidFill>
              <a:latin typeface="Calibri" pitchFamily="34" charset="0"/>
              <a:ea typeface="MS PGothic" pitchFamily="34" charset="-128"/>
              <a:sym typeface="Futura Medium BT" charset="0"/>
            </a:endParaRPr>
          </a:p>
          <a:p>
            <a:pPr algn="r"/>
            <a:r>
              <a:rPr lang="en-US" sz="2800" b="1" dirty="0" smtClean="0">
                <a:solidFill>
                  <a:srgbClr val="B8381E"/>
                </a:solidFill>
                <a:latin typeface="Calibri" pitchFamily="34" charset="0"/>
                <a:ea typeface="MS PGothic" pitchFamily="34" charset="-128"/>
                <a:sym typeface="Futura Medium BT" charset="0"/>
              </a:rPr>
              <a:t>Environment</a:t>
            </a:r>
            <a:endParaRPr lang="en-US" sz="2800" b="1" dirty="0">
              <a:solidFill>
                <a:srgbClr val="B8381E"/>
              </a:solidFill>
              <a:latin typeface="Calibri" pitchFamily="34" charset="0"/>
              <a:ea typeface="MS PGothic" pitchFamily="34" charset="-128"/>
              <a:sym typeface="Futura Medium BT" charset="0"/>
            </a:endParaRPr>
          </a:p>
        </p:txBody>
      </p:sp>
      <p:pic>
        <p:nvPicPr>
          <p:cNvPr id="18" name="Picture 16"/>
          <p:cNvPicPr>
            <a:picLocks noChangeAspect="1" noChangeArrowheads="1"/>
          </p:cNvPicPr>
          <p:nvPr/>
        </p:nvPicPr>
        <p:blipFill>
          <a:blip r:embed="rId7"/>
          <a:srcRect/>
          <a:stretch>
            <a:fillRect/>
          </a:stretch>
        </p:blipFill>
        <p:spPr bwMode="auto">
          <a:xfrm>
            <a:off x="3901929" y="3161875"/>
            <a:ext cx="914400" cy="854529"/>
          </a:xfrm>
          <a:prstGeom prst="rect">
            <a:avLst/>
          </a:prstGeom>
          <a:noFill/>
          <a:ln w="12700">
            <a:noFill/>
            <a:miter lim="800000"/>
            <a:headEnd/>
            <a:tailEnd/>
          </a:ln>
        </p:spPr>
      </p:pic>
      <p:sp>
        <p:nvSpPr>
          <p:cNvPr id="19" name="Rectangle 9"/>
          <p:cNvSpPr>
            <a:spLocks noChangeAspect="1"/>
          </p:cNvSpPr>
          <p:nvPr/>
        </p:nvSpPr>
        <p:spPr bwMode="auto">
          <a:xfrm>
            <a:off x="4943208" y="5887550"/>
            <a:ext cx="2506320" cy="538609"/>
          </a:xfrm>
          <a:prstGeom prst="rect">
            <a:avLst/>
          </a:prstGeom>
          <a:noFill/>
          <a:ln w="12700">
            <a:noFill/>
            <a:miter lim="800000"/>
            <a:headEnd/>
            <a:tailEnd/>
          </a:ln>
        </p:spPr>
        <p:txBody>
          <a:bodyPr wrap="none" lIns="0" tIns="0" rIns="0" bIns="0" anchor="ctr">
            <a:spAutoFit/>
          </a:bodyPr>
          <a:lstStyle/>
          <a:p>
            <a:pPr algn="ctr">
              <a:lnSpc>
                <a:spcPct val="130000"/>
              </a:lnSpc>
            </a:pPr>
            <a:r>
              <a:rPr lang="en-US" sz="2800" b="1" dirty="0">
                <a:solidFill>
                  <a:srgbClr val="DC6E1A"/>
                </a:solidFill>
                <a:latin typeface="Calibri" pitchFamily="34" charset="0"/>
                <a:ea typeface="MS PGothic" pitchFamily="34" charset="-128"/>
                <a:sym typeface="Futura Medium BT" charset="0"/>
              </a:rPr>
              <a:t>Energy Efficiency</a:t>
            </a:r>
          </a:p>
        </p:txBody>
      </p:sp>
      <p:pic>
        <p:nvPicPr>
          <p:cNvPr id="20" name="Picture 17"/>
          <p:cNvPicPr>
            <a:picLocks noChangeAspect="1" noChangeArrowheads="1"/>
          </p:cNvPicPr>
          <p:nvPr/>
        </p:nvPicPr>
        <p:blipFill>
          <a:blip r:embed="rId8"/>
          <a:srcRect/>
          <a:stretch>
            <a:fillRect/>
          </a:stretch>
        </p:blipFill>
        <p:spPr bwMode="auto">
          <a:xfrm>
            <a:off x="5739168" y="4995754"/>
            <a:ext cx="914400" cy="914400"/>
          </a:xfrm>
          <a:prstGeom prst="rect">
            <a:avLst/>
          </a:prstGeom>
          <a:noFill/>
          <a:ln w="12700">
            <a:noFill/>
            <a:miter lim="800000"/>
            <a:headEnd/>
            <a:tailEnd/>
          </a:ln>
        </p:spPr>
      </p:pic>
      <p:sp>
        <p:nvSpPr>
          <p:cNvPr id="21" name="Rectangle 8"/>
          <p:cNvSpPr>
            <a:spLocks noChangeAspect="1"/>
          </p:cNvSpPr>
          <p:nvPr/>
        </p:nvSpPr>
        <p:spPr bwMode="auto">
          <a:xfrm>
            <a:off x="8053609" y="4875783"/>
            <a:ext cx="2987246" cy="430887"/>
          </a:xfrm>
          <a:prstGeom prst="rect">
            <a:avLst/>
          </a:prstGeom>
          <a:noFill/>
          <a:ln w="12700">
            <a:noFill/>
            <a:miter lim="800000"/>
            <a:headEnd/>
            <a:tailEnd/>
          </a:ln>
        </p:spPr>
        <p:txBody>
          <a:bodyPr wrap="none" lIns="0" tIns="0" rIns="0" bIns="0" anchor="ctr">
            <a:spAutoFit/>
          </a:bodyPr>
          <a:lstStyle/>
          <a:p>
            <a:pPr algn="l"/>
            <a:r>
              <a:rPr lang="en-US" sz="2800" b="1" dirty="0">
                <a:solidFill>
                  <a:srgbClr val="004C8C"/>
                </a:solidFill>
                <a:latin typeface="Calibri" pitchFamily="34" charset="0"/>
                <a:ea typeface="MS PGothic" pitchFamily="34" charset="-128"/>
                <a:sym typeface="Futura Medium BT" charset="0"/>
              </a:rPr>
              <a:t>Water </a:t>
            </a:r>
            <a:r>
              <a:rPr lang="en-US" sz="2800" b="1" dirty="0" smtClean="0">
                <a:solidFill>
                  <a:srgbClr val="004C8C"/>
                </a:solidFill>
                <a:latin typeface="Calibri" pitchFamily="34" charset="0"/>
                <a:ea typeface="MS PGothic" pitchFamily="34" charset="-128"/>
                <a:sym typeface="Futura Medium BT" charset="0"/>
              </a:rPr>
              <a:t>Conservation</a:t>
            </a:r>
            <a:endParaRPr lang="en-US" sz="2800" b="1" dirty="0">
              <a:solidFill>
                <a:srgbClr val="004C8C"/>
              </a:solidFill>
              <a:latin typeface="Calibri" pitchFamily="34" charset="0"/>
              <a:ea typeface="MS PGothic" pitchFamily="34" charset="-128"/>
              <a:sym typeface="Futura Medium BT" charset="0"/>
            </a:endParaRPr>
          </a:p>
        </p:txBody>
      </p:sp>
      <p:pic>
        <p:nvPicPr>
          <p:cNvPr id="22" name="Picture 18"/>
          <p:cNvPicPr>
            <a:picLocks noChangeAspect="1" noChangeArrowheads="1"/>
          </p:cNvPicPr>
          <p:nvPr/>
        </p:nvPicPr>
        <p:blipFill>
          <a:blip r:embed="rId9"/>
          <a:srcRect/>
          <a:stretch>
            <a:fillRect/>
          </a:stretch>
        </p:blipFill>
        <p:spPr bwMode="auto">
          <a:xfrm>
            <a:off x="7042503" y="4459036"/>
            <a:ext cx="914400" cy="914400"/>
          </a:xfrm>
          <a:prstGeom prst="rect">
            <a:avLst/>
          </a:prstGeom>
          <a:noFill/>
          <a:ln w="12700">
            <a:noFill/>
            <a:miter lim="800000"/>
            <a:headEnd/>
            <a:tailEnd/>
          </a:ln>
        </p:spPr>
      </p:pic>
      <p:sp>
        <p:nvSpPr>
          <p:cNvPr id="23" name="Rectangle 10"/>
          <p:cNvSpPr>
            <a:spLocks noChangeAspect="1"/>
          </p:cNvSpPr>
          <p:nvPr/>
        </p:nvSpPr>
        <p:spPr bwMode="auto">
          <a:xfrm>
            <a:off x="2883734" y="4875783"/>
            <a:ext cx="1420862" cy="430887"/>
          </a:xfrm>
          <a:prstGeom prst="rect">
            <a:avLst/>
          </a:prstGeom>
          <a:noFill/>
          <a:ln w="12700">
            <a:noFill/>
            <a:miter lim="800000"/>
            <a:headEnd/>
            <a:tailEnd/>
          </a:ln>
        </p:spPr>
        <p:txBody>
          <a:bodyPr wrap="none" lIns="0" tIns="0" rIns="0" bIns="0" anchor="ctr">
            <a:spAutoFit/>
          </a:bodyPr>
          <a:lstStyle/>
          <a:p>
            <a:pPr algn="r"/>
            <a:r>
              <a:rPr lang="en-US" sz="2800" b="1" dirty="0" smtClean="0">
                <a:solidFill>
                  <a:srgbClr val="518E21"/>
                </a:solidFill>
                <a:latin typeface="Calibri" pitchFamily="34" charset="0"/>
                <a:ea typeface="MS PGothic" pitchFamily="34" charset="-128"/>
                <a:sym typeface="Futura Medium BT" charset="0"/>
              </a:rPr>
              <a:t>Materials</a:t>
            </a:r>
            <a:endParaRPr lang="en-US" sz="2800" b="1" dirty="0">
              <a:solidFill>
                <a:srgbClr val="518E21"/>
              </a:solidFill>
              <a:latin typeface="Calibri" pitchFamily="34" charset="0"/>
              <a:ea typeface="MS PGothic" pitchFamily="34" charset="-128"/>
              <a:sym typeface="Futura Medium BT" charset="0"/>
            </a:endParaRPr>
          </a:p>
        </p:txBody>
      </p:sp>
      <p:pic>
        <p:nvPicPr>
          <p:cNvPr id="24" name="Picture 19"/>
          <p:cNvPicPr>
            <a:picLocks noChangeAspect="1" noChangeArrowheads="1"/>
          </p:cNvPicPr>
          <p:nvPr/>
        </p:nvPicPr>
        <p:blipFill>
          <a:blip r:embed="rId10"/>
          <a:srcRect/>
          <a:stretch>
            <a:fillRect/>
          </a:stretch>
        </p:blipFill>
        <p:spPr bwMode="auto">
          <a:xfrm>
            <a:off x="4445392" y="4451368"/>
            <a:ext cx="914400" cy="914400"/>
          </a:xfrm>
          <a:prstGeom prst="rect">
            <a:avLst/>
          </a:prstGeom>
          <a:noFill/>
          <a:ln w="12700">
            <a:noFill/>
            <a:miter lim="800000"/>
            <a:headEnd/>
            <a:tailEnd/>
          </a:ln>
        </p:spPr>
      </p:pic>
      <p:cxnSp>
        <p:nvCxnSpPr>
          <p:cNvPr id="3" name="Straight Connector 2"/>
          <p:cNvCxnSpPr/>
          <p:nvPr/>
        </p:nvCxnSpPr>
        <p:spPr>
          <a:xfrm flipH="1">
            <a:off x="5220533" y="2241906"/>
            <a:ext cx="975835" cy="404204"/>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4816346" y="2241932"/>
            <a:ext cx="1380039" cy="138003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5220533" y="2241932"/>
            <a:ext cx="975835" cy="235587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a:endCxn id="20" idx="0"/>
          </p:cNvCxnSpPr>
          <p:nvPr/>
        </p:nvCxnSpPr>
        <p:spPr>
          <a:xfrm>
            <a:off x="6196368" y="2241906"/>
            <a:ext cx="0" cy="275384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196369" y="2241932"/>
            <a:ext cx="975835" cy="2355873"/>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196385" y="2241932"/>
            <a:ext cx="1380039" cy="1380039"/>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6196369" y="2241906"/>
            <a:ext cx="975835" cy="404204"/>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5220536" y="2646110"/>
            <a:ext cx="1951669"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4816346" y="2646136"/>
            <a:ext cx="2355873" cy="97583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5220536" y="2646110"/>
            <a:ext cx="1951669" cy="1951669"/>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6196369" y="2646110"/>
            <a:ext cx="975835" cy="2355873"/>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7172203" y="2646110"/>
            <a:ext cx="0" cy="1951669"/>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a:endCxn id="11" idx="1"/>
          </p:cNvCxnSpPr>
          <p:nvPr/>
        </p:nvCxnSpPr>
        <p:spPr>
          <a:xfrm>
            <a:off x="7172203" y="2646136"/>
            <a:ext cx="401392" cy="97296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flipV="1">
            <a:off x="5220550" y="2646136"/>
            <a:ext cx="2355873" cy="975835"/>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stCxn id="11" idx="1"/>
          </p:cNvCxnSpPr>
          <p:nvPr/>
        </p:nvCxnSpPr>
        <p:spPr>
          <a:xfrm flipH="1">
            <a:off x="4816346" y="3619075"/>
            <a:ext cx="2757265" cy="287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5220550" y="3621945"/>
            <a:ext cx="2355873" cy="97583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a:stCxn id="11" idx="1"/>
          </p:cNvCxnSpPr>
          <p:nvPr/>
        </p:nvCxnSpPr>
        <p:spPr>
          <a:xfrm flipH="1">
            <a:off x="6196369" y="3619075"/>
            <a:ext cx="1377227" cy="1382908"/>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a:off x="7172203" y="3621945"/>
            <a:ext cx="404204" cy="97583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flipV="1">
            <a:off x="5220536" y="2646110"/>
            <a:ext cx="1951669" cy="1951669"/>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flipV="1">
            <a:off x="4816346" y="3621945"/>
            <a:ext cx="2355873" cy="97583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5220536" y="4597779"/>
            <a:ext cx="1951669"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a:endCxn id="20" idx="0"/>
          </p:cNvCxnSpPr>
          <p:nvPr/>
        </p:nvCxnSpPr>
        <p:spPr>
          <a:xfrm flipH="1">
            <a:off x="6196369" y="4597805"/>
            <a:ext cx="975835" cy="397975"/>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flipV="1">
            <a:off x="5220533" y="2646110"/>
            <a:ext cx="975835" cy="2355873"/>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flipV="1">
            <a:off x="4816346" y="3621945"/>
            <a:ext cx="1380039" cy="138003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flipV="1">
            <a:off x="5220533" y="4597779"/>
            <a:ext cx="975835" cy="40420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V="1">
            <a:off x="5220533" y="2646110"/>
            <a:ext cx="0" cy="1951669"/>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H="1" flipV="1">
            <a:off x="4816331" y="3621945"/>
            <a:ext cx="404204" cy="97583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4816331" y="2646136"/>
            <a:ext cx="404204" cy="9758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947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srcRect/>
          <a:stretch>
            <a:fillRect/>
          </a:stretch>
        </p:blipFill>
        <p:spPr bwMode="auto">
          <a:xfrm>
            <a:off x="2075543" y="5643458"/>
            <a:ext cx="711200" cy="711200"/>
          </a:xfrm>
          <a:prstGeom prst="rect">
            <a:avLst/>
          </a:prstGeom>
          <a:noFill/>
          <a:ln w="12700">
            <a:noFill/>
            <a:miter lim="800000"/>
            <a:headEnd/>
            <a:tailEnd/>
          </a:ln>
        </p:spPr>
      </p:pic>
      <p:pic>
        <p:nvPicPr>
          <p:cNvPr id="17" name="Picture 3"/>
          <p:cNvPicPr>
            <a:picLocks noChangeAspect="1" noChangeArrowheads="1"/>
          </p:cNvPicPr>
          <p:nvPr/>
        </p:nvPicPr>
        <p:blipFill>
          <a:blip r:embed="rId4"/>
          <a:srcRect/>
          <a:stretch>
            <a:fillRect/>
          </a:stretch>
        </p:blipFill>
        <p:spPr bwMode="auto">
          <a:xfrm>
            <a:off x="3528785" y="5643458"/>
            <a:ext cx="711200" cy="711200"/>
          </a:xfrm>
          <a:prstGeom prst="rect">
            <a:avLst/>
          </a:prstGeom>
          <a:noFill/>
          <a:ln w="12700">
            <a:noFill/>
            <a:miter lim="800000"/>
            <a:headEnd/>
            <a:tailEnd/>
          </a:ln>
        </p:spPr>
      </p:pic>
      <p:pic>
        <p:nvPicPr>
          <p:cNvPr id="19" name="Picture 4"/>
          <p:cNvPicPr>
            <a:picLocks noChangeAspect="1" noChangeArrowheads="1"/>
          </p:cNvPicPr>
          <p:nvPr/>
        </p:nvPicPr>
        <p:blipFill>
          <a:blip r:embed="rId5"/>
          <a:srcRect/>
          <a:stretch>
            <a:fillRect/>
          </a:stretch>
        </p:blipFill>
        <p:spPr bwMode="auto">
          <a:xfrm>
            <a:off x="10795000" y="5642490"/>
            <a:ext cx="711200" cy="704428"/>
          </a:xfrm>
          <a:prstGeom prst="rect">
            <a:avLst/>
          </a:prstGeom>
          <a:noFill/>
          <a:ln w="12700">
            <a:noFill/>
            <a:miter lim="800000"/>
            <a:headEnd/>
            <a:tailEnd/>
          </a:ln>
        </p:spPr>
      </p:pic>
      <p:pic>
        <p:nvPicPr>
          <p:cNvPr id="21" name="Picture 20"/>
          <p:cNvPicPr>
            <a:picLocks noChangeAspect="1" noChangeArrowheads="1"/>
          </p:cNvPicPr>
          <p:nvPr/>
        </p:nvPicPr>
        <p:blipFill>
          <a:blip r:embed="rId6"/>
          <a:srcRect/>
          <a:stretch>
            <a:fillRect/>
          </a:stretch>
        </p:blipFill>
        <p:spPr bwMode="auto">
          <a:xfrm>
            <a:off x="622300" y="5643458"/>
            <a:ext cx="711200" cy="711200"/>
          </a:xfrm>
          <a:prstGeom prst="rect">
            <a:avLst/>
          </a:prstGeom>
          <a:noFill/>
          <a:ln w="12700">
            <a:noFill/>
            <a:miter lim="800000"/>
            <a:headEnd/>
            <a:tailEnd/>
          </a:ln>
        </p:spPr>
      </p:pic>
      <p:pic>
        <p:nvPicPr>
          <p:cNvPr id="23" name="Picture 16"/>
          <p:cNvPicPr>
            <a:picLocks noChangeAspect="1" noChangeArrowheads="1"/>
          </p:cNvPicPr>
          <p:nvPr/>
        </p:nvPicPr>
        <p:blipFill>
          <a:blip r:embed="rId7"/>
          <a:srcRect/>
          <a:stretch>
            <a:fillRect/>
          </a:stretch>
        </p:blipFill>
        <p:spPr bwMode="auto">
          <a:xfrm>
            <a:off x="9341759" y="5636807"/>
            <a:ext cx="711200" cy="664632"/>
          </a:xfrm>
          <a:prstGeom prst="rect">
            <a:avLst/>
          </a:prstGeom>
          <a:noFill/>
          <a:ln w="12700">
            <a:noFill/>
            <a:miter lim="800000"/>
            <a:headEnd/>
            <a:tailEnd/>
          </a:ln>
        </p:spPr>
      </p:pic>
      <p:pic>
        <p:nvPicPr>
          <p:cNvPr id="25" name="Picture 17"/>
          <p:cNvPicPr>
            <a:picLocks noChangeAspect="1" noChangeArrowheads="1"/>
          </p:cNvPicPr>
          <p:nvPr/>
        </p:nvPicPr>
        <p:blipFill>
          <a:blip r:embed="rId8"/>
          <a:srcRect/>
          <a:stretch>
            <a:fillRect/>
          </a:stretch>
        </p:blipFill>
        <p:spPr bwMode="auto">
          <a:xfrm>
            <a:off x="6435272" y="5643458"/>
            <a:ext cx="711200" cy="711200"/>
          </a:xfrm>
          <a:prstGeom prst="rect">
            <a:avLst/>
          </a:prstGeom>
          <a:noFill/>
          <a:ln w="12700">
            <a:noFill/>
            <a:miter lim="800000"/>
            <a:headEnd/>
            <a:tailEnd/>
          </a:ln>
        </p:spPr>
      </p:pic>
      <p:pic>
        <p:nvPicPr>
          <p:cNvPr id="26" name="Picture 18"/>
          <p:cNvPicPr>
            <a:picLocks noChangeAspect="1" noChangeArrowheads="1"/>
          </p:cNvPicPr>
          <p:nvPr/>
        </p:nvPicPr>
        <p:blipFill>
          <a:blip r:embed="rId9"/>
          <a:srcRect/>
          <a:stretch>
            <a:fillRect/>
          </a:stretch>
        </p:blipFill>
        <p:spPr bwMode="auto">
          <a:xfrm>
            <a:off x="4982029" y="5643458"/>
            <a:ext cx="711200" cy="711200"/>
          </a:xfrm>
          <a:prstGeom prst="rect">
            <a:avLst/>
          </a:prstGeom>
          <a:noFill/>
          <a:ln w="12700">
            <a:noFill/>
            <a:miter lim="800000"/>
            <a:headEnd/>
            <a:tailEnd/>
          </a:ln>
        </p:spPr>
      </p:pic>
      <p:pic>
        <p:nvPicPr>
          <p:cNvPr id="27" name="Picture 19"/>
          <p:cNvPicPr>
            <a:picLocks noChangeAspect="1" noChangeArrowheads="1"/>
          </p:cNvPicPr>
          <p:nvPr/>
        </p:nvPicPr>
        <p:blipFill>
          <a:blip r:embed="rId10"/>
          <a:srcRect/>
          <a:stretch>
            <a:fillRect/>
          </a:stretch>
        </p:blipFill>
        <p:spPr bwMode="auto">
          <a:xfrm>
            <a:off x="7888515" y="5643458"/>
            <a:ext cx="711200" cy="711200"/>
          </a:xfrm>
          <a:prstGeom prst="rect">
            <a:avLst/>
          </a:prstGeom>
          <a:noFill/>
          <a:ln w="12700">
            <a:noFill/>
            <a:miter lim="800000"/>
            <a:headEnd/>
            <a:tailEnd/>
          </a:ln>
        </p:spPr>
      </p:pic>
      <p:sp>
        <p:nvSpPr>
          <p:cNvPr id="13" name="Text Placeholder 5"/>
          <p:cNvSpPr txBox="1">
            <a:spLocks/>
          </p:cNvSpPr>
          <p:nvPr/>
        </p:nvSpPr>
        <p:spPr>
          <a:xfrm>
            <a:off x="330200" y="279400"/>
            <a:ext cx="11582400" cy="622300"/>
          </a:xfrm>
          <a:prstGeom prst="rect">
            <a:avLst/>
          </a:prstGeom>
        </p:spPr>
        <p:txBody>
          <a:bodyPr vert="horz" lIns="91440" tIns="45720" rIns="91440" bIns="45720" rtlCol="0" anchor="ctr">
            <a:normAutofit/>
          </a:bodyPr>
          <a:lstStyle>
            <a:defPPr>
              <a:defRPr lang="en-US"/>
            </a:defPPr>
            <a:lvl1pPr marL="0" indent="0" algn="r" defTabSz="914400" rtl="0" eaLnBrk="1" latinLnBrk="0" hangingPunct="1">
              <a:buNone/>
              <a:defRPr sz="3200" kern="1200" cap="none"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2015 Criteria: What’s New?</a:t>
            </a:r>
            <a:endParaRPr lang="en-US" dirty="0">
              <a:solidFill>
                <a:schemeClr val="tx1"/>
              </a:solidFill>
            </a:endParaRPr>
          </a:p>
        </p:txBody>
      </p:sp>
      <p:sp>
        <p:nvSpPr>
          <p:cNvPr id="2" name="Rectangle 1"/>
          <p:cNvSpPr/>
          <p:nvPr/>
        </p:nvSpPr>
        <p:spPr>
          <a:xfrm>
            <a:off x="330200" y="901701"/>
            <a:ext cx="10825480" cy="4585870"/>
          </a:xfrm>
          <a:prstGeom prst="rect">
            <a:avLst/>
          </a:prstGeom>
        </p:spPr>
        <p:txBody>
          <a:bodyPr wrap="square">
            <a:spAutoFit/>
          </a:bodyPr>
          <a:lstStyle/>
          <a:p>
            <a:endParaRPr lang="en-US" sz="2800" dirty="0">
              <a:solidFill>
                <a:srgbClr val="000000"/>
              </a:solidFill>
              <a:latin typeface="Symbol" panose="05050102010706020507" pitchFamily="18" charset="2"/>
            </a:endParaRPr>
          </a:p>
          <a:p>
            <a:pPr marL="285750" indent="-285750">
              <a:buFont typeface="Symbol" panose="05050102010706020507" pitchFamily="18" charset="2"/>
              <a:buChar char="·"/>
            </a:pPr>
            <a:r>
              <a:rPr lang="en-US" sz="2400" dirty="0" smtClean="0">
                <a:solidFill>
                  <a:srgbClr val="000000"/>
                </a:solidFill>
                <a:latin typeface="Calibri" panose="020F0502020204030204" pitchFamily="34" charset="0"/>
              </a:rPr>
              <a:t>The </a:t>
            </a:r>
            <a:r>
              <a:rPr lang="en-US" sz="2400" dirty="0">
                <a:solidFill>
                  <a:srgbClr val="000000"/>
                </a:solidFill>
                <a:latin typeface="Calibri" panose="020F0502020204030204" pitchFamily="34" charset="0"/>
              </a:rPr>
              <a:t>2015 Criteria requires that seekers of EGC certification assess, and address, community </a:t>
            </a:r>
            <a:r>
              <a:rPr lang="en-US" sz="2400" b="1" dirty="0">
                <a:solidFill>
                  <a:srgbClr val="000000"/>
                </a:solidFill>
                <a:latin typeface="Calibri" panose="020F0502020204030204" pitchFamily="34" charset="0"/>
              </a:rPr>
              <a:t>health</a:t>
            </a:r>
            <a:r>
              <a:rPr lang="en-US" sz="2400" dirty="0">
                <a:solidFill>
                  <a:srgbClr val="000000"/>
                </a:solidFill>
                <a:latin typeface="Calibri" panose="020F0502020204030204" pitchFamily="34" charset="0"/>
              </a:rPr>
              <a:t> characteristics and relevant resilience measures during the integrative design process. </a:t>
            </a:r>
            <a:endParaRPr lang="en-US" sz="2400" dirty="0" smtClean="0">
              <a:solidFill>
                <a:srgbClr val="000000"/>
              </a:solidFill>
              <a:latin typeface="Calibri" panose="020F0502020204030204" pitchFamily="34" charset="0"/>
            </a:endParaRPr>
          </a:p>
          <a:p>
            <a:pPr marL="285750" indent="-285750">
              <a:buFont typeface="Symbol" panose="05050102010706020507" pitchFamily="18" charset="2"/>
              <a:buChar char="·"/>
            </a:pPr>
            <a:endParaRPr lang="en-US" sz="2400" dirty="0" smtClean="0">
              <a:solidFill>
                <a:srgbClr val="000000"/>
              </a:solidFill>
              <a:latin typeface="Calibri" panose="020F0502020204030204" pitchFamily="34" charset="0"/>
            </a:endParaRPr>
          </a:p>
          <a:p>
            <a:pPr marL="285750" indent="-285750">
              <a:buFont typeface="Symbol" panose="05050102010706020507" pitchFamily="18" charset="2"/>
              <a:buChar char="·"/>
            </a:pPr>
            <a:r>
              <a:rPr lang="en-US" sz="2400" dirty="0" smtClean="0">
                <a:solidFill>
                  <a:srgbClr val="000000"/>
                </a:solidFill>
                <a:latin typeface="Calibri" panose="020F0502020204030204" pitchFamily="34" charset="0"/>
              </a:rPr>
              <a:t>For </a:t>
            </a:r>
            <a:r>
              <a:rPr lang="en-US" sz="2400" dirty="0">
                <a:solidFill>
                  <a:srgbClr val="000000"/>
                </a:solidFill>
                <a:latin typeface="Calibri" panose="020F0502020204030204" pitchFamily="34" charset="0"/>
              </a:rPr>
              <a:t>projects pursuing Certification, </a:t>
            </a:r>
            <a:r>
              <a:rPr lang="en-US" sz="2400" b="1" dirty="0">
                <a:solidFill>
                  <a:srgbClr val="000000"/>
                </a:solidFill>
                <a:latin typeface="Calibri" panose="020F0502020204030204" pitchFamily="34" charset="0"/>
              </a:rPr>
              <a:t>energy and water data </a:t>
            </a:r>
            <a:r>
              <a:rPr lang="en-US" sz="2400" dirty="0">
                <a:solidFill>
                  <a:srgbClr val="000000"/>
                </a:solidFill>
                <a:latin typeface="Calibri" panose="020F0502020204030204" pitchFamily="34" charset="0"/>
              </a:rPr>
              <a:t>will not simply be collected by Enterprise, but will also be managed by each project owner in a manner that influences project operations. </a:t>
            </a:r>
            <a:endParaRPr lang="en-US" sz="2400" dirty="0" smtClean="0">
              <a:solidFill>
                <a:srgbClr val="000000"/>
              </a:solidFill>
              <a:latin typeface="Calibri" panose="020F0502020204030204" pitchFamily="34" charset="0"/>
            </a:endParaRPr>
          </a:p>
          <a:p>
            <a:pPr marL="285750" indent="-285750">
              <a:buFont typeface="Symbol" panose="05050102010706020507" pitchFamily="18" charset="2"/>
              <a:buChar char="·"/>
            </a:pPr>
            <a:endParaRPr lang="en-US" sz="2400" dirty="0" smtClean="0">
              <a:solidFill>
                <a:srgbClr val="000000"/>
              </a:solidFill>
              <a:latin typeface="Calibri" panose="020F0502020204030204" pitchFamily="34" charset="0"/>
            </a:endParaRPr>
          </a:p>
          <a:p>
            <a:pPr marL="285750" indent="-285750">
              <a:buFont typeface="Symbol" panose="05050102010706020507" pitchFamily="18" charset="2"/>
              <a:buChar char="·"/>
            </a:pPr>
            <a:r>
              <a:rPr lang="en-US" sz="2400" dirty="0" smtClean="0">
                <a:solidFill>
                  <a:srgbClr val="000000"/>
                </a:solidFill>
                <a:latin typeface="Calibri" panose="020F0502020204030204" pitchFamily="34" charset="0"/>
              </a:rPr>
              <a:t>Projects </a:t>
            </a:r>
            <a:r>
              <a:rPr lang="en-US" sz="2400" dirty="0">
                <a:solidFill>
                  <a:srgbClr val="000000"/>
                </a:solidFill>
                <a:latin typeface="Calibri" panose="020F0502020204030204" pitchFamily="34" charset="0"/>
              </a:rPr>
              <a:t>pursuing Certification must explore best practices of </a:t>
            </a:r>
            <a:r>
              <a:rPr lang="en-US" sz="2400" b="1" dirty="0">
                <a:solidFill>
                  <a:srgbClr val="000000"/>
                </a:solidFill>
                <a:latin typeface="Calibri" panose="020F0502020204030204" pitchFamily="34" charset="0"/>
              </a:rPr>
              <a:t>TOD</a:t>
            </a:r>
            <a:r>
              <a:rPr lang="en-US" sz="2400" dirty="0">
                <a:solidFill>
                  <a:srgbClr val="000000"/>
                </a:solidFill>
                <a:latin typeface="Calibri" panose="020F0502020204030204" pitchFamily="34" charset="0"/>
              </a:rPr>
              <a:t>, offering means to connect to community amenities, and</a:t>
            </a:r>
            <a:r>
              <a:rPr lang="en-US" sz="2400" b="1" dirty="0">
                <a:solidFill>
                  <a:srgbClr val="000000"/>
                </a:solidFill>
                <a:latin typeface="Calibri" panose="020F0502020204030204" pitchFamily="34" charset="0"/>
              </a:rPr>
              <a:t> Resilience</a:t>
            </a:r>
            <a:r>
              <a:rPr lang="en-US" sz="2400" dirty="0">
                <a:solidFill>
                  <a:srgbClr val="000000"/>
                </a:solidFill>
                <a:latin typeface="Calibri" panose="020F0502020204030204" pitchFamily="34" charset="0"/>
              </a:rPr>
              <a:t>, in more meaningful ways that ever before. </a:t>
            </a:r>
          </a:p>
        </p:txBody>
      </p:sp>
    </p:spTree>
    <p:extLst>
      <p:ext uri="{BB962C8B-B14F-4D97-AF65-F5344CB8AC3E}">
        <p14:creationId xmlns:p14="http://schemas.microsoft.com/office/powerpoint/2010/main" val="337241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681612" y="2133284"/>
            <a:ext cx="8805069" cy="1123380"/>
          </a:xfrm>
          <a:prstGeom prst="rect">
            <a:avLst/>
          </a:prstGeom>
          <a:noFill/>
        </p:spPr>
        <p:txBody>
          <a:bodyPr wrap="square" lIns="91435" tIns="45718" rIns="91435" bIns="45718" rtlCol="0">
            <a:spAutoFit/>
          </a:bodyPr>
          <a:lstStyle/>
          <a:p>
            <a:pPr lvl="1" defTabSz="457200"/>
            <a:r>
              <a:rPr lang="en-US" sz="5500" b="1" dirty="0">
                <a:solidFill>
                  <a:srgbClr val="FFFFFF"/>
                </a:solidFill>
                <a:cs typeface="Chalkboard"/>
              </a:rPr>
              <a:t>New Credits &amp; Criteria</a:t>
            </a:r>
          </a:p>
          <a:p>
            <a:pPr lvl="1" defTabSz="457200"/>
            <a:endParaRPr lang="en-US" sz="1200" dirty="0">
              <a:solidFill>
                <a:srgbClr val="FFFFFF"/>
              </a:solidFill>
              <a:cs typeface="Chalkboard"/>
            </a:endParaRPr>
          </a:p>
        </p:txBody>
      </p:sp>
    </p:spTree>
    <p:extLst>
      <p:ext uri="{BB962C8B-B14F-4D97-AF65-F5344CB8AC3E}">
        <p14:creationId xmlns:p14="http://schemas.microsoft.com/office/powerpoint/2010/main" val="1014521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681612" y="2133285"/>
            <a:ext cx="8805069" cy="3662537"/>
          </a:xfrm>
          <a:prstGeom prst="rect">
            <a:avLst/>
          </a:prstGeom>
          <a:noFill/>
        </p:spPr>
        <p:txBody>
          <a:bodyPr wrap="square" lIns="91435" tIns="45718" rIns="91435" bIns="45718" rtlCol="0">
            <a:spAutoFit/>
          </a:bodyPr>
          <a:lstStyle/>
          <a:p>
            <a:pPr lvl="1" defTabSz="457200"/>
            <a:r>
              <a:rPr lang="en-US" sz="5500" b="1" dirty="0" smtClean="0">
                <a:solidFill>
                  <a:srgbClr val="FFFFFF"/>
                </a:solidFill>
                <a:cs typeface="Chalkboard"/>
              </a:rPr>
              <a:t>Criterion 1.2a:</a:t>
            </a:r>
          </a:p>
          <a:p>
            <a:pPr lvl="1" defTabSz="457200"/>
            <a:r>
              <a:rPr lang="en-US" sz="5500" b="1" dirty="0" smtClean="0">
                <a:solidFill>
                  <a:srgbClr val="FFFFFF"/>
                </a:solidFill>
                <a:cs typeface="Chalkboard"/>
              </a:rPr>
              <a:t>Resident Health + Wellbeing: Design for Health </a:t>
            </a:r>
            <a:endParaRPr lang="en-US" sz="5500" b="1" dirty="0">
              <a:solidFill>
                <a:srgbClr val="FFFFFF"/>
              </a:solidFill>
              <a:cs typeface="Chalkboard"/>
            </a:endParaRPr>
          </a:p>
          <a:p>
            <a:pPr lvl="1" defTabSz="457200"/>
            <a:endParaRPr lang="en-US" sz="1200" dirty="0">
              <a:solidFill>
                <a:srgbClr val="FFFFFF"/>
              </a:solidFill>
              <a:cs typeface="Chalkboard"/>
            </a:endParaRPr>
          </a:p>
        </p:txBody>
      </p:sp>
    </p:spTree>
    <p:extLst>
      <p:ext uri="{BB962C8B-B14F-4D97-AF65-F5344CB8AC3E}">
        <p14:creationId xmlns:p14="http://schemas.microsoft.com/office/powerpoint/2010/main" val="353242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48" y="-649123"/>
            <a:ext cx="12736959" cy="8459623"/>
          </a:xfrm>
          <a:prstGeom prst="rect">
            <a:avLst/>
          </a:prstGeom>
        </p:spPr>
      </p:pic>
      <p:sp>
        <p:nvSpPr>
          <p:cNvPr id="3" name="Rectangle 2"/>
          <p:cNvSpPr/>
          <p:nvPr/>
        </p:nvSpPr>
        <p:spPr>
          <a:xfrm>
            <a:off x="-457200" y="-672260"/>
            <a:ext cx="12649200" cy="84966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txBox="1">
            <a:spLocks/>
          </p:cNvSpPr>
          <p:nvPr/>
        </p:nvSpPr>
        <p:spPr>
          <a:xfrm>
            <a:off x="330200" y="279400"/>
            <a:ext cx="11582400" cy="622300"/>
          </a:xfrm>
          <a:prstGeom prst="rect">
            <a:avLst/>
          </a:prstGeom>
        </p:spPr>
        <p:txBody>
          <a:bodyPr vert="horz" lIns="91440" tIns="45720" rIns="91440" bIns="45720" rtlCol="0" anchor="ctr">
            <a:normAutofit/>
          </a:bodyPr>
          <a:lstStyle>
            <a:defPPr>
              <a:defRPr lang="en-US"/>
            </a:defPPr>
            <a:lvl1pPr marL="0" indent="0" algn="r" defTabSz="914400" rtl="0" eaLnBrk="1" latinLnBrk="0" hangingPunct="1">
              <a:buNone/>
              <a:defRPr sz="3200" kern="1200" cap="none"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Agenda</a:t>
            </a:r>
            <a:endParaRPr lang="en-US" dirty="0">
              <a:solidFill>
                <a:schemeClr val="tx1"/>
              </a:solidFill>
            </a:endParaRPr>
          </a:p>
        </p:txBody>
      </p:sp>
      <p:sp>
        <p:nvSpPr>
          <p:cNvPr id="7" name="Text Placeholder 7"/>
          <p:cNvSpPr txBox="1">
            <a:spLocks/>
          </p:cNvSpPr>
          <p:nvPr/>
        </p:nvSpPr>
        <p:spPr>
          <a:xfrm>
            <a:off x="330201" y="1130300"/>
            <a:ext cx="11426371" cy="61277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The Collaborative – Health Impact Project + USGBC + Green Communities</a:t>
            </a:r>
          </a:p>
          <a:p>
            <a:pPr marL="457200" indent="-457200">
              <a:buFont typeface="Arial" panose="020B0604020202020204" pitchFamily="34" charset="0"/>
              <a:buChar char="•"/>
            </a:pPr>
            <a:r>
              <a:rPr lang="en-US" dirty="0" smtClean="0"/>
              <a:t>Introduction to the new Enterprise Green Communities Criterion</a:t>
            </a:r>
          </a:p>
          <a:p>
            <a:pPr marL="457200" indent="-457200">
              <a:buFont typeface="Arial" panose="020B0604020202020204" pitchFamily="34" charset="0"/>
              <a:buChar char="•"/>
            </a:pPr>
            <a:r>
              <a:rPr lang="en-US" dirty="0" smtClean="0"/>
              <a:t>Interactive Charrette</a:t>
            </a:r>
          </a:p>
          <a:p>
            <a:pPr marL="1143000" lvl="1" indent="-457200"/>
            <a:r>
              <a:rPr lang="en-US" dirty="0" smtClean="0"/>
              <a:t>Consider a prioritized health issue</a:t>
            </a:r>
          </a:p>
          <a:p>
            <a:pPr marL="1143000" lvl="1" indent="-457200"/>
            <a:r>
              <a:rPr lang="en-US" dirty="0" smtClean="0"/>
              <a:t>Evaluate design decision</a:t>
            </a:r>
          </a:p>
          <a:p>
            <a:pPr marL="1143000" lvl="1" indent="-457200"/>
            <a:r>
              <a:rPr lang="en-US" dirty="0" smtClean="0"/>
              <a:t>Identify relevant metrics and a realistic monitoring mechanism</a:t>
            </a:r>
          </a:p>
          <a:p>
            <a:pPr marL="457200" indent="-457200">
              <a:buFont typeface="Arial" panose="020B0604020202020204" pitchFamily="34" charset="0"/>
              <a:buChar char="•"/>
            </a:pPr>
            <a:r>
              <a:rPr lang="en-US" dirty="0" smtClean="0"/>
              <a:t>Questions + Answers</a:t>
            </a:r>
          </a:p>
          <a:p>
            <a:r>
              <a:rPr lang="en-US" dirty="0" smtClean="0"/>
              <a:t> </a:t>
            </a:r>
            <a:endParaRPr lang="en-US" dirty="0"/>
          </a:p>
        </p:txBody>
      </p:sp>
    </p:spTree>
    <p:extLst>
      <p:ext uri="{BB962C8B-B14F-4D97-AF65-F5344CB8AC3E}">
        <p14:creationId xmlns:p14="http://schemas.microsoft.com/office/powerpoint/2010/main" val="3988902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592875" y="2584781"/>
            <a:ext cx="8983436" cy="1631212"/>
          </a:xfrm>
          <a:prstGeom prst="rect">
            <a:avLst/>
          </a:prstGeom>
          <a:noFill/>
        </p:spPr>
        <p:txBody>
          <a:bodyPr wrap="square" lIns="91435" tIns="45718" rIns="91435" bIns="45718" rtlCol="0">
            <a:spAutoFit/>
          </a:bodyPr>
          <a:lstStyle/>
          <a:p>
            <a:pPr lvl="1" defTabSz="457200"/>
            <a:r>
              <a:rPr lang="en-US" sz="5000" b="1" dirty="0">
                <a:solidFill>
                  <a:srgbClr val="FFFFFF"/>
                </a:solidFill>
                <a:cs typeface="Chalkboard"/>
              </a:rPr>
              <a:t>Inspiration</a:t>
            </a:r>
          </a:p>
          <a:p>
            <a:pPr lvl="1" defTabSz="457200"/>
            <a:r>
              <a:rPr lang="en-US" sz="5000" dirty="0">
                <a:solidFill>
                  <a:srgbClr val="FFFFFF"/>
                </a:solidFill>
                <a:cs typeface="Chalkboard"/>
              </a:rPr>
              <a:t>Integrative Process </a:t>
            </a:r>
          </a:p>
        </p:txBody>
      </p:sp>
    </p:spTree>
    <p:extLst>
      <p:ext uri="{BB962C8B-B14F-4D97-AF65-F5344CB8AC3E}">
        <p14:creationId xmlns:p14="http://schemas.microsoft.com/office/powerpoint/2010/main" val="1223931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5" name="TextBox 4"/>
          <p:cNvSpPr txBox="1"/>
          <p:nvPr/>
        </p:nvSpPr>
        <p:spPr>
          <a:xfrm>
            <a:off x="1749179" y="138863"/>
            <a:ext cx="6553144" cy="707886"/>
          </a:xfrm>
          <a:prstGeom prst="rect">
            <a:avLst/>
          </a:prstGeom>
          <a:noFill/>
        </p:spPr>
        <p:txBody>
          <a:bodyPr wrap="square" rtlCol="0">
            <a:spAutoFit/>
          </a:bodyPr>
          <a:lstStyle/>
          <a:p>
            <a:pPr defTabSz="457200"/>
            <a:r>
              <a:rPr lang="en-US" sz="4000" dirty="0">
                <a:solidFill>
                  <a:prstClr val="white"/>
                </a:solidFill>
              </a:rPr>
              <a:t>LEED v4</a:t>
            </a:r>
          </a:p>
        </p:txBody>
      </p:sp>
      <p:grpSp>
        <p:nvGrpSpPr>
          <p:cNvPr id="12" name="Group 11"/>
          <p:cNvGrpSpPr/>
          <p:nvPr/>
        </p:nvGrpSpPr>
        <p:grpSpPr>
          <a:xfrm>
            <a:off x="1749179" y="846754"/>
            <a:ext cx="5870448" cy="2114077"/>
            <a:chOff x="500853" y="1559748"/>
            <a:chExt cx="5870448" cy="2114077"/>
          </a:xfrm>
        </p:grpSpPr>
        <p:pic>
          <p:nvPicPr>
            <p:cNvPr id="7" name="Picture 6" descr="LEED v4 BDC Integrative process cred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53" y="1559748"/>
              <a:ext cx="5870448" cy="1054608"/>
            </a:xfrm>
            <a:prstGeom prst="rect">
              <a:avLst/>
            </a:prstGeom>
          </p:spPr>
        </p:pic>
        <p:pic>
          <p:nvPicPr>
            <p:cNvPr id="8" name="Picture 7" descr="LEED v4 BDC Integrative process credit int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53" y="2582641"/>
              <a:ext cx="5870448" cy="1091184"/>
            </a:xfrm>
            <a:prstGeom prst="rect">
              <a:avLst/>
            </a:prstGeom>
          </p:spPr>
        </p:pic>
      </p:grpSp>
      <p:grpSp>
        <p:nvGrpSpPr>
          <p:cNvPr id="13" name="Group 12"/>
          <p:cNvGrpSpPr/>
          <p:nvPr/>
        </p:nvGrpSpPr>
        <p:grpSpPr>
          <a:xfrm>
            <a:off x="6761215" y="2863691"/>
            <a:ext cx="3663696" cy="3815606"/>
            <a:chOff x="5237215" y="2863691"/>
            <a:chExt cx="3663696" cy="3815606"/>
          </a:xfrm>
        </p:grpSpPr>
        <p:pic>
          <p:nvPicPr>
            <p:cNvPr id="11" name="Picture 10" descr="Enterprise integrative design.jpg"/>
            <p:cNvPicPr>
              <a:picLocks noChangeAspect="1"/>
            </p:cNvPicPr>
            <p:nvPr/>
          </p:nvPicPr>
          <p:blipFill rotWithShape="1">
            <a:blip r:embed="rId4">
              <a:extLst>
                <a:ext uri="{28A0092B-C50C-407E-A947-70E740481C1C}">
                  <a14:useLocalDpi xmlns:a14="http://schemas.microsoft.com/office/drawing/2010/main" val="0"/>
                </a:ext>
              </a:extLst>
            </a:blip>
            <a:srcRect l="5205"/>
            <a:stretch/>
          </p:blipFill>
          <p:spPr>
            <a:xfrm>
              <a:off x="5237215" y="2863691"/>
              <a:ext cx="3663696" cy="1085088"/>
            </a:xfrm>
            <a:prstGeom prst="rect">
              <a:avLst/>
            </a:prstGeom>
          </p:spPr>
        </p:pic>
        <p:pic>
          <p:nvPicPr>
            <p:cNvPr id="10" name="Picture 9" descr="Enterprise integrative design inte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215" y="3704449"/>
              <a:ext cx="3663696" cy="2974848"/>
            </a:xfrm>
            <a:prstGeom prst="rect">
              <a:avLst/>
            </a:prstGeom>
          </p:spPr>
        </p:pic>
      </p:grpSp>
      <p:sp>
        <p:nvSpPr>
          <p:cNvPr id="14" name="TextBox 13"/>
          <p:cNvSpPr txBox="1"/>
          <p:nvPr/>
        </p:nvSpPr>
        <p:spPr>
          <a:xfrm>
            <a:off x="1819373" y="3800046"/>
            <a:ext cx="4912899" cy="2554545"/>
          </a:xfrm>
          <a:prstGeom prst="rect">
            <a:avLst/>
          </a:prstGeom>
          <a:noFill/>
        </p:spPr>
        <p:txBody>
          <a:bodyPr wrap="square" rtlCol="0">
            <a:spAutoFit/>
          </a:bodyPr>
          <a:lstStyle/>
          <a:p>
            <a:pPr algn="r" defTabSz="457200"/>
            <a:r>
              <a:rPr lang="en-US" sz="4000" dirty="0">
                <a:solidFill>
                  <a:prstClr val="white"/>
                </a:solidFill>
              </a:rPr>
              <a:t>2011 Enterprise Green Communities Criteria </a:t>
            </a:r>
          </a:p>
        </p:txBody>
      </p:sp>
    </p:spTree>
    <p:extLst>
      <p:ext uri="{BB962C8B-B14F-4D97-AF65-F5344CB8AC3E}">
        <p14:creationId xmlns:p14="http://schemas.microsoft.com/office/powerpoint/2010/main" val="125044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592875" y="2584785"/>
            <a:ext cx="8983436" cy="1631212"/>
          </a:xfrm>
          <a:prstGeom prst="rect">
            <a:avLst/>
          </a:prstGeom>
          <a:noFill/>
        </p:spPr>
        <p:txBody>
          <a:bodyPr wrap="square" lIns="91435" tIns="45718" rIns="91435" bIns="45718" rtlCol="0">
            <a:spAutoFit/>
          </a:bodyPr>
          <a:lstStyle/>
          <a:p>
            <a:pPr lvl="1" defTabSz="457200"/>
            <a:r>
              <a:rPr lang="en-US" sz="5000" b="1" dirty="0">
                <a:solidFill>
                  <a:srgbClr val="FFFFFF"/>
                </a:solidFill>
                <a:cs typeface="Chalkboard"/>
              </a:rPr>
              <a:t>Inspiration</a:t>
            </a:r>
          </a:p>
          <a:p>
            <a:pPr lvl="1" defTabSz="457200"/>
            <a:r>
              <a:rPr lang="en-US" sz="5000" dirty="0">
                <a:solidFill>
                  <a:srgbClr val="FFFFFF"/>
                </a:solidFill>
                <a:cs typeface="Chalkboard"/>
              </a:rPr>
              <a:t>Health Impact Assessment</a:t>
            </a:r>
          </a:p>
        </p:txBody>
      </p:sp>
    </p:spTree>
    <p:extLst>
      <p:ext uri="{BB962C8B-B14F-4D97-AF65-F5344CB8AC3E}">
        <p14:creationId xmlns:p14="http://schemas.microsoft.com/office/powerpoint/2010/main" val="177364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524000" y="1176555"/>
            <a:ext cx="9144000" cy="4308868"/>
          </a:xfrm>
          <a:prstGeom prst="rect">
            <a:avLst/>
          </a:prstGeom>
          <a:noFill/>
        </p:spPr>
        <p:txBody>
          <a:bodyPr wrap="square" lIns="91435" tIns="45718" rIns="91435" bIns="45718" rtlCol="0">
            <a:spAutoFit/>
          </a:bodyPr>
          <a:lstStyle/>
          <a:p>
            <a:pPr lvl="1" defTabSz="457200"/>
            <a:r>
              <a:rPr lang="en-US" sz="5500" b="1" dirty="0">
                <a:solidFill>
                  <a:srgbClr val="FFFFFF"/>
                </a:solidFill>
                <a:cs typeface="Chalkboard"/>
              </a:rPr>
              <a:t>#1: </a:t>
            </a:r>
            <a:r>
              <a:rPr lang="en-US" sz="5500" dirty="0">
                <a:solidFill>
                  <a:srgbClr val="FFFFFF"/>
                </a:solidFill>
                <a:cs typeface="Chalkboard"/>
              </a:rPr>
              <a:t>Population Needs Assessment</a:t>
            </a:r>
          </a:p>
          <a:p>
            <a:pPr lvl="1" defTabSz="457200"/>
            <a:endParaRPr lang="en-US" sz="1200" b="1" dirty="0">
              <a:solidFill>
                <a:srgbClr val="FFFFFF"/>
              </a:solidFill>
              <a:cs typeface="Chalkboard"/>
            </a:endParaRPr>
          </a:p>
          <a:p>
            <a:pPr marL="1200088" lvl="1" indent="-742912" defTabSz="457200">
              <a:buFont typeface="Arial"/>
              <a:buChar char="•"/>
            </a:pPr>
            <a:r>
              <a:rPr lang="en-US" sz="3800" b="1" dirty="0">
                <a:solidFill>
                  <a:srgbClr val="FFFFFF"/>
                </a:solidFill>
                <a:cs typeface="Chalkboard"/>
              </a:rPr>
              <a:t>Population</a:t>
            </a:r>
            <a:r>
              <a:rPr lang="en-US" sz="3800" dirty="0">
                <a:solidFill>
                  <a:srgbClr val="FFFFFF"/>
                </a:solidFill>
                <a:cs typeface="Chalkboard"/>
              </a:rPr>
              <a:t>: Health for whom? </a:t>
            </a:r>
          </a:p>
          <a:p>
            <a:pPr marL="1200088" lvl="1" indent="-742912" defTabSz="457200">
              <a:buFont typeface="Arial"/>
              <a:buChar char="•"/>
            </a:pPr>
            <a:r>
              <a:rPr lang="en-US" sz="3800" b="1" dirty="0">
                <a:solidFill>
                  <a:srgbClr val="FFFFFF"/>
                </a:solidFill>
                <a:cs typeface="Chalkboard"/>
              </a:rPr>
              <a:t>Needs</a:t>
            </a:r>
            <a:r>
              <a:rPr lang="en-US" sz="3800" dirty="0">
                <a:solidFill>
                  <a:srgbClr val="FFFFFF"/>
                </a:solidFill>
                <a:cs typeface="Chalkboard"/>
              </a:rPr>
              <a:t>: What health challenges?</a:t>
            </a:r>
          </a:p>
          <a:p>
            <a:pPr marL="1200088" lvl="1" indent="-742912" defTabSz="457200">
              <a:buFont typeface="Arial"/>
              <a:buChar char="•"/>
            </a:pPr>
            <a:r>
              <a:rPr lang="en-US" sz="3800" b="1" dirty="0">
                <a:solidFill>
                  <a:srgbClr val="FFFFFF"/>
                </a:solidFill>
                <a:cs typeface="Chalkboard"/>
              </a:rPr>
              <a:t>Assessment</a:t>
            </a:r>
            <a:r>
              <a:rPr lang="en-US" sz="3800" dirty="0">
                <a:solidFill>
                  <a:srgbClr val="FFFFFF"/>
                </a:solidFill>
                <a:cs typeface="Chalkboard"/>
              </a:rPr>
              <a:t>: What process? What expertise?</a:t>
            </a:r>
          </a:p>
        </p:txBody>
      </p:sp>
    </p:spTree>
    <p:extLst>
      <p:ext uri="{BB962C8B-B14F-4D97-AF65-F5344CB8AC3E}">
        <p14:creationId xmlns:p14="http://schemas.microsoft.com/office/powerpoint/2010/main" val="150998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769495" y="821533"/>
            <a:ext cx="8717164" cy="5216809"/>
          </a:xfrm>
          <a:prstGeom prst="rect">
            <a:avLst/>
          </a:prstGeom>
          <a:noFill/>
        </p:spPr>
        <p:txBody>
          <a:bodyPr wrap="square" lIns="91435" tIns="45718" rIns="91435" bIns="45718" rtlCol="0">
            <a:spAutoFit/>
          </a:bodyPr>
          <a:lstStyle/>
          <a:p>
            <a:pPr lvl="1" defTabSz="457200"/>
            <a:r>
              <a:rPr lang="en-US" sz="5500" b="1" dirty="0">
                <a:solidFill>
                  <a:srgbClr val="FFFFFF"/>
                </a:solidFill>
                <a:cs typeface="Chalkboard"/>
              </a:rPr>
              <a:t>#2: </a:t>
            </a:r>
            <a:r>
              <a:rPr lang="en-US" sz="5500" dirty="0">
                <a:solidFill>
                  <a:srgbClr val="FFFFFF"/>
                </a:solidFill>
                <a:cs typeface="Chalkboard"/>
              </a:rPr>
              <a:t>Prioritize Strategies</a:t>
            </a:r>
          </a:p>
          <a:p>
            <a:pPr lvl="1" defTabSz="457200"/>
            <a:endParaRPr lang="en-US" sz="1200" b="1" dirty="0">
              <a:solidFill>
                <a:srgbClr val="FFFFFF"/>
              </a:solidFill>
              <a:cs typeface="Chalkboard"/>
            </a:endParaRPr>
          </a:p>
          <a:p>
            <a:pPr marL="457176" lvl="1" defTabSz="457200"/>
            <a:r>
              <a:rPr lang="en-US" sz="3800" dirty="0">
                <a:solidFill>
                  <a:srgbClr val="FFFFFF"/>
                </a:solidFill>
                <a:cs typeface="Chalkboard"/>
              </a:rPr>
              <a:t>Dozens of opportunities:</a:t>
            </a:r>
          </a:p>
          <a:p>
            <a:pPr marL="1028676" lvl="1" indent="-571500" defTabSz="457200">
              <a:buFont typeface="Arial"/>
              <a:buChar char="•"/>
            </a:pPr>
            <a:r>
              <a:rPr lang="en-US" sz="3800" dirty="0">
                <a:solidFill>
                  <a:srgbClr val="FFFFFF"/>
                </a:solidFill>
                <a:cs typeface="Chalkboard"/>
              </a:rPr>
              <a:t>Location and transportation</a:t>
            </a:r>
          </a:p>
          <a:p>
            <a:pPr marL="1028676" lvl="1" indent="-571500" defTabSz="457200">
              <a:buFont typeface="Arial"/>
              <a:buChar char="•"/>
            </a:pPr>
            <a:r>
              <a:rPr lang="en-US" sz="3800" dirty="0">
                <a:solidFill>
                  <a:srgbClr val="FFFFFF"/>
                </a:solidFill>
                <a:cs typeface="Chalkboard"/>
              </a:rPr>
              <a:t>Site design</a:t>
            </a:r>
          </a:p>
          <a:p>
            <a:pPr marL="1028676" lvl="1" indent="-571500" defTabSz="457200">
              <a:buFont typeface="Arial"/>
              <a:buChar char="•"/>
            </a:pPr>
            <a:r>
              <a:rPr lang="en-US" sz="3800" dirty="0">
                <a:solidFill>
                  <a:srgbClr val="FFFFFF"/>
                </a:solidFill>
                <a:cs typeface="Chalkboard"/>
              </a:rPr>
              <a:t>Energy &amp; Atmosphere</a:t>
            </a:r>
          </a:p>
          <a:p>
            <a:pPr marL="1028676" lvl="1" indent="-571500" defTabSz="457200">
              <a:buFont typeface="Arial"/>
              <a:buChar char="•"/>
            </a:pPr>
            <a:r>
              <a:rPr lang="en-US" sz="3800" dirty="0">
                <a:solidFill>
                  <a:srgbClr val="FFFFFF"/>
                </a:solidFill>
                <a:cs typeface="Chalkboard"/>
              </a:rPr>
              <a:t>Indoor environmental quality</a:t>
            </a:r>
          </a:p>
          <a:p>
            <a:pPr marL="1028676" lvl="1" indent="-571500" defTabSz="457200">
              <a:buFont typeface="Arial"/>
              <a:buChar char="•"/>
            </a:pPr>
            <a:r>
              <a:rPr lang="en-US" sz="3800" dirty="0">
                <a:solidFill>
                  <a:srgbClr val="FFFFFF"/>
                </a:solidFill>
                <a:cs typeface="Chalkboard"/>
              </a:rPr>
              <a:t>Materials &amp; Resources</a:t>
            </a:r>
          </a:p>
          <a:p>
            <a:pPr marL="1028676" lvl="1" indent="-571500" defTabSz="457200">
              <a:buFont typeface="Arial"/>
              <a:buChar char="•"/>
            </a:pPr>
            <a:r>
              <a:rPr lang="en-US" sz="3800" dirty="0">
                <a:solidFill>
                  <a:srgbClr val="FFFFFF"/>
                </a:solidFill>
                <a:cs typeface="Chalkboard"/>
              </a:rPr>
              <a:t>Pilot Credits</a:t>
            </a:r>
          </a:p>
        </p:txBody>
      </p:sp>
    </p:spTree>
    <p:extLst>
      <p:ext uri="{BB962C8B-B14F-4D97-AF65-F5344CB8AC3E}">
        <p14:creationId xmlns:p14="http://schemas.microsoft.com/office/powerpoint/2010/main" val="65540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709524" y="2237075"/>
            <a:ext cx="8805069" cy="2231376"/>
          </a:xfrm>
          <a:prstGeom prst="rect">
            <a:avLst/>
          </a:prstGeom>
          <a:noFill/>
        </p:spPr>
        <p:txBody>
          <a:bodyPr wrap="square" lIns="91435" tIns="45718" rIns="91435" bIns="45718" rtlCol="0">
            <a:spAutoFit/>
          </a:bodyPr>
          <a:lstStyle/>
          <a:p>
            <a:pPr lvl="1" defTabSz="457200"/>
            <a:r>
              <a:rPr lang="en-US" sz="5500" b="1" dirty="0">
                <a:solidFill>
                  <a:srgbClr val="FFFFFF"/>
                </a:solidFill>
                <a:cs typeface="Chalkboard"/>
              </a:rPr>
              <a:t>Ramp</a:t>
            </a:r>
          </a:p>
          <a:p>
            <a:pPr lvl="1" defTabSz="457200"/>
            <a:endParaRPr lang="en-US" sz="1200" b="1" dirty="0">
              <a:solidFill>
                <a:srgbClr val="FFFFFF"/>
              </a:solidFill>
              <a:cs typeface="Chalkboard"/>
            </a:endParaRPr>
          </a:p>
          <a:p>
            <a:pPr marL="457176" lvl="1" defTabSz="457200"/>
            <a:r>
              <a:rPr lang="en-US" sz="3600" dirty="0">
                <a:solidFill>
                  <a:prstClr val="white"/>
                </a:solidFill>
                <a:cs typeface="Chalkboard"/>
              </a:rPr>
              <a:t>Recognizing </a:t>
            </a:r>
            <a:r>
              <a:rPr lang="en-US" sz="3600" b="1" dirty="0">
                <a:solidFill>
                  <a:prstClr val="white"/>
                </a:solidFill>
                <a:cs typeface="Chalkboard"/>
              </a:rPr>
              <a:t>Good</a:t>
            </a:r>
            <a:r>
              <a:rPr lang="en-US" sz="3600" dirty="0">
                <a:solidFill>
                  <a:prstClr val="white"/>
                </a:solidFill>
                <a:cs typeface="Chalkboard"/>
              </a:rPr>
              <a:t>, </a:t>
            </a:r>
            <a:r>
              <a:rPr lang="en-US" sz="3600" b="1" dirty="0">
                <a:solidFill>
                  <a:prstClr val="white"/>
                </a:solidFill>
                <a:cs typeface="Chalkboard"/>
              </a:rPr>
              <a:t>Better</a:t>
            </a:r>
            <a:r>
              <a:rPr lang="en-US" sz="3600" dirty="0">
                <a:solidFill>
                  <a:prstClr val="white"/>
                </a:solidFill>
                <a:cs typeface="Chalkboard"/>
              </a:rPr>
              <a:t>, and </a:t>
            </a:r>
            <a:r>
              <a:rPr lang="en-US" sz="3600" b="1" dirty="0">
                <a:solidFill>
                  <a:prstClr val="white"/>
                </a:solidFill>
                <a:cs typeface="Chalkboard"/>
              </a:rPr>
              <a:t>Best</a:t>
            </a:r>
            <a:r>
              <a:rPr lang="en-US" sz="3600" dirty="0">
                <a:solidFill>
                  <a:prstClr val="white"/>
                </a:solidFill>
                <a:cs typeface="Chalkboard"/>
              </a:rPr>
              <a:t> process and performance</a:t>
            </a:r>
          </a:p>
        </p:txBody>
      </p:sp>
    </p:spTree>
    <p:extLst>
      <p:ext uri="{BB962C8B-B14F-4D97-AF65-F5344CB8AC3E}">
        <p14:creationId xmlns:p14="http://schemas.microsoft.com/office/powerpoint/2010/main" val="60628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709524" y="2211232"/>
            <a:ext cx="8805069" cy="2185210"/>
          </a:xfrm>
          <a:prstGeom prst="rect">
            <a:avLst/>
          </a:prstGeom>
          <a:noFill/>
        </p:spPr>
        <p:txBody>
          <a:bodyPr wrap="square" lIns="91435" tIns="45718" rIns="91435" bIns="45718" rtlCol="0">
            <a:spAutoFit/>
          </a:bodyPr>
          <a:lstStyle/>
          <a:p>
            <a:pPr lvl="1" defTabSz="457200"/>
            <a:r>
              <a:rPr lang="en-US" sz="6000" b="1" dirty="0">
                <a:solidFill>
                  <a:srgbClr val="FFFFFF"/>
                </a:solidFill>
                <a:cs typeface="Chalkboard"/>
              </a:rPr>
              <a:t>Good</a:t>
            </a:r>
          </a:p>
          <a:p>
            <a:pPr marL="457176" lvl="1" defTabSz="457200"/>
            <a:endParaRPr lang="en-US" sz="1200" dirty="0">
              <a:solidFill>
                <a:srgbClr val="FFFFFF"/>
              </a:solidFill>
              <a:cs typeface="Chalkboard"/>
            </a:endParaRPr>
          </a:p>
          <a:p>
            <a:pPr marL="971526" lvl="1" indent="-514350" defTabSz="457200">
              <a:buFont typeface="+mj-lt"/>
              <a:buAutoNum type="arabicPeriod"/>
            </a:pPr>
            <a:r>
              <a:rPr lang="en-US" sz="3200" dirty="0">
                <a:solidFill>
                  <a:srgbClr val="FFFFFF"/>
                </a:solidFill>
                <a:cs typeface="Chalkboard"/>
              </a:rPr>
              <a:t>“DIY” </a:t>
            </a:r>
            <a:r>
              <a:rPr lang="en-US" sz="3200" b="1" dirty="0">
                <a:solidFill>
                  <a:srgbClr val="FFFFFF"/>
                </a:solidFill>
                <a:cs typeface="Chalkboard"/>
              </a:rPr>
              <a:t>population needs assessment</a:t>
            </a:r>
          </a:p>
          <a:p>
            <a:pPr marL="1028676" lvl="1" indent="-571500" defTabSz="457200">
              <a:buFont typeface="+mj-lt"/>
              <a:buAutoNum type="arabicPeriod"/>
            </a:pPr>
            <a:r>
              <a:rPr lang="en-US" sz="3200" dirty="0">
                <a:solidFill>
                  <a:srgbClr val="FFFFFF"/>
                </a:solidFill>
                <a:cs typeface="Chalkboard"/>
              </a:rPr>
              <a:t>Systematic </a:t>
            </a:r>
            <a:r>
              <a:rPr lang="en-US" sz="3200" b="1" dirty="0">
                <a:solidFill>
                  <a:srgbClr val="FFFFFF"/>
                </a:solidFill>
                <a:cs typeface="Chalkboard"/>
              </a:rPr>
              <a:t>prioritization of strategies</a:t>
            </a:r>
          </a:p>
        </p:txBody>
      </p:sp>
    </p:spTree>
    <p:extLst>
      <p:ext uri="{BB962C8B-B14F-4D97-AF65-F5344CB8AC3E}">
        <p14:creationId xmlns:p14="http://schemas.microsoft.com/office/powerpoint/2010/main" val="220603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0" y="252929"/>
            <a:ext cx="11887200" cy="3539427"/>
          </a:xfrm>
          <a:prstGeom prst="rect">
            <a:avLst/>
          </a:prstGeom>
          <a:noFill/>
        </p:spPr>
        <p:txBody>
          <a:bodyPr wrap="square" lIns="91435" tIns="45718" rIns="91435" bIns="45718" rtlCol="0">
            <a:spAutoFit/>
          </a:bodyPr>
          <a:lstStyle/>
          <a:p>
            <a:pPr lvl="1" defTabSz="457200"/>
            <a:r>
              <a:rPr lang="en-US" sz="3200" b="1" dirty="0">
                <a:solidFill>
                  <a:srgbClr val="FFFFFF"/>
                </a:solidFill>
                <a:cs typeface="Chalkboard"/>
              </a:rPr>
              <a:t>Enterprise Criterion 1.2a Resident </a:t>
            </a:r>
            <a:r>
              <a:rPr lang="en-US" sz="3200" b="1" dirty="0" smtClean="0">
                <a:solidFill>
                  <a:srgbClr val="FFFFFF"/>
                </a:solidFill>
                <a:cs typeface="Chalkboard"/>
              </a:rPr>
              <a:t>Health and </a:t>
            </a:r>
            <a:r>
              <a:rPr lang="en-US" sz="3200" b="1" dirty="0">
                <a:solidFill>
                  <a:srgbClr val="FFFFFF"/>
                </a:solidFill>
                <a:cs typeface="Chalkboard"/>
              </a:rPr>
              <a:t>Well-being: Design for </a:t>
            </a:r>
            <a:r>
              <a:rPr lang="en-US" sz="3200" b="1" dirty="0" smtClean="0">
                <a:solidFill>
                  <a:srgbClr val="FFFFFF"/>
                </a:solidFill>
                <a:cs typeface="Chalkboard"/>
              </a:rPr>
              <a:t>Health</a:t>
            </a:r>
          </a:p>
          <a:p>
            <a:pPr lvl="1" defTabSz="457200"/>
            <a:r>
              <a:rPr lang="en-US" sz="3200" b="1" dirty="0">
                <a:solidFill>
                  <a:srgbClr val="FFFFFF"/>
                </a:solidFill>
                <a:cs typeface="Chalkboard"/>
              </a:rPr>
              <a:t/>
            </a:r>
            <a:br>
              <a:rPr lang="en-US" sz="3200" b="1" dirty="0">
                <a:solidFill>
                  <a:srgbClr val="FFFFFF"/>
                </a:solidFill>
                <a:cs typeface="Chalkboard"/>
              </a:rPr>
            </a:br>
            <a:endParaRPr lang="en-US" sz="1200" dirty="0">
              <a:solidFill>
                <a:srgbClr val="FFFFFF"/>
              </a:solidFill>
              <a:cs typeface="Chalkboard"/>
            </a:endParaRPr>
          </a:p>
          <a:p>
            <a:pPr marL="1028676" lvl="1" indent="-571500" defTabSz="457200">
              <a:buFont typeface="+mj-lt"/>
              <a:buAutoNum type="arabicPeriod"/>
            </a:pPr>
            <a:r>
              <a:rPr lang="en-US" sz="2800" dirty="0">
                <a:solidFill>
                  <a:srgbClr val="FFFFFF"/>
                </a:solidFill>
                <a:cs typeface="Chalkboard"/>
              </a:rPr>
              <a:t>Collect </a:t>
            </a:r>
            <a:r>
              <a:rPr lang="en-US" sz="2800" b="1" dirty="0">
                <a:solidFill>
                  <a:srgbClr val="FFFFFF"/>
                </a:solidFill>
                <a:cs typeface="Chalkboard"/>
              </a:rPr>
              <a:t>readily available data</a:t>
            </a:r>
            <a:endParaRPr lang="en-US" sz="2800" dirty="0">
              <a:solidFill>
                <a:srgbClr val="FFFFFF"/>
              </a:solidFill>
              <a:cs typeface="Chalkboard"/>
            </a:endParaRPr>
          </a:p>
          <a:p>
            <a:pPr marL="1028676" lvl="1" indent="-571500" defTabSz="457200">
              <a:buFont typeface="+mj-lt"/>
              <a:buAutoNum type="arabicPeriod"/>
            </a:pPr>
            <a:r>
              <a:rPr lang="en-US" sz="2800" dirty="0">
                <a:solidFill>
                  <a:srgbClr val="FFFFFF"/>
                </a:solidFill>
                <a:cs typeface="Chalkboard"/>
              </a:rPr>
              <a:t>Identify relevant </a:t>
            </a:r>
            <a:r>
              <a:rPr lang="en-US" sz="2800" b="1" dirty="0">
                <a:solidFill>
                  <a:srgbClr val="FFFFFF"/>
                </a:solidFill>
                <a:cs typeface="Chalkboard"/>
              </a:rPr>
              <a:t>Resident Health Campaign</a:t>
            </a:r>
          </a:p>
          <a:p>
            <a:pPr marL="1028676" lvl="1" indent="-571500" defTabSz="457200">
              <a:buFont typeface="+mj-lt"/>
              <a:buAutoNum type="arabicPeriod"/>
            </a:pPr>
            <a:r>
              <a:rPr lang="en-US" sz="2800" dirty="0">
                <a:solidFill>
                  <a:srgbClr val="FFFFFF"/>
                </a:solidFill>
                <a:cs typeface="Chalkboard"/>
              </a:rPr>
              <a:t>Identify </a:t>
            </a:r>
            <a:r>
              <a:rPr lang="en-US" sz="2800" b="1" dirty="0">
                <a:solidFill>
                  <a:srgbClr val="FFFFFF"/>
                </a:solidFill>
                <a:cs typeface="Chalkboard"/>
              </a:rPr>
              <a:t>design and programming factors to optimize health</a:t>
            </a:r>
          </a:p>
          <a:p>
            <a:pPr marL="1028676" lvl="1" indent="-571500" defTabSz="457200">
              <a:buFont typeface="+mj-lt"/>
              <a:buAutoNum type="arabicPeriod"/>
            </a:pPr>
            <a:r>
              <a:rPr lang="en-US" sz="2800" dirty="0">
                <a:solidFill>
                  <a:srgbClr val="FFFFFF"/>
                </a:solidFill>
                <a:cs typeface="Chalkboard"/>
              </a:rPr>
              <a:t>Incorporate at le</a:t>
            </a:r>
            <a:r>
              <a:rPr lang="en-US" sz="3200" dirty="0">
                <a:solidFill>
                  <a:srgbClr val="FFFFFF"/>
                </a:solidFill>
                <a:cs typeface="Chalkboard"/>
              </a:rPr>
              <a:t>ast </a:t>
            </a:r>
            <a:r>
              <a:rPr lang="en-US" sz="3200" b="1" dirty="0">
                <a:solidFill>
                  <a:srgbClr val="FFFFFF"/>
                </a:solidFill>
                <a:cs typeface="Chalkboard"/>
              </a:rPr>
              <a:t>one optional criterion </a:t>
            </a:r>
          </a:p>
        </p:txBody>
      </p:sp>
    </p:spTree>
    <p:extLst>
      <p:ext uri="{BB962C8B-B14F-4D97-AF65-F5344CB8AC3E}">
        <p14:creationId xmlns:p14="http://schemas.microsoft.com/office/powerpoint/2010/main" val="75866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2402742"/>
              </p:ext>
            </p:extLst>
          </p:nvPr>
        </p:nvGraphicFramePr>
        <p:xfrm>
          <a:off x="593806" y="3197665"/>
          <a:ext cx="10890124" cy="3965962"/>
        </p:xfrm>
        <a:graphic>
          <a:graphicData uri="http://schemas.openxmlformats.org/drawingml/2006/table">
            <a:tbl>
              <a:tblPr firstRow="1" bandRow="1"/>
              <a:tblGrid>
                <a:gridCol w="2898615"/>
                <a:gridCol w="2898615"/>
                <a:gridCol w="2898615"/>
                <a:gridCol w="2194279"/>
              </a:tblGrid>
              <a:tr h="979244">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Resident Health Campaigns</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Source</a:t>
                      </a:r>
                      <a:r>
                        <a:rPr lang="en-US" sz="1400" baseline="0" dirty="0" smtClean="0">
                          <a:solidFill>
                            <a:schemeClr val="bg2">
                              <a:lumMod val="50000"/>
                            </a:schemeClr>
                          </a:solidFill>
                          <a:latin typeface="Cambria" panose="02040503050406030204" pitchFamily="18" charset="0"/>
                        </a:rPr>
                        <a:t> (s) of Information</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Building Designs and </a:t>
                      </a:r>
                      <a:r>
                        <a:rPr lang="en-US" sz="1400" baseline="0" dirty="0" smtClean="0">
                          <a:solidFill>
                            <a:schemeClr val="bg2">
                              <a:lumMod val="50000"/>
                            </a:schemeClr>
                          </a:solidFill>
                          <a:latin typeface="Cambria" panose="02040503050406030204" pitchFamily="18" charset="0"/>
                        </a:rPr>
                        <a:t> Programming that Influence Physical and Mental Health</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Related</a:t>
                      </a:r>
                      <a:r>
                        <a:rPr lang="en-US" sz="1400" baseline="0" dirty="0" smtClean="0">
                          <a:solidFill>
                            <a:schemeClr val="bg2">
                              <a:lumMod val="50000"/>
                            </a:schemeClr>
                          </a:solidFill>
                          <a:latin typeface="Cambria" panose="02040503050406030204" pitchFamily="18" charset="0"/>
                        </a:rPr>
                        <a:t> Criteria</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1617018">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dirty="0" smtClean="0">
                          <a:latin typeface="Cambria" panose="02040503050406030204" pitchFamily="18" charset="0"/>
                        </a:rPr>
                        <a:t>Asthma</a:t>
                      </a:r>
                      <a:r>
                        <a:rPr lang="en-US" sz="1200" baseline="0" dirty="0" smtClean="0">
                          <a:latin typeface="Cambria" panose="02040503050406030204" pitchFamily="18" charset="0"/>
                        </a:rPr>
                        <a:t> and Respiratory Health</a:t>
                      </a:r>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pPr marL="285750" indent="-285750">
                        <a:buFont typeface="Arial" panose="020B0604020202020204" pitchFamily="34" charset="0"/>
                        <a:buChar char="•"/>
                      </a:pPr>
                      <a:r>
                        <a:rPr lang="en-US" sz="1200" dirty="0" smtClean="0">
                          <a:latin typeface="Cambria" panose="02040503050406030204" pitchFamily="18" charset="0"/>
                        </a:rPr>
                        <a:t>Outdoor</a:t>
                      </a:r>
                      <a:r>
                        <a:rPr lang="en-US" sz="1200" baseline="0" dirty="0" smtClean="0">
                          <a:latin typeface="Cambria" panose="02040503050406030204" pitchFamily="18" charset="0"/>
                        </a:rPr>
                        <a:t>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humidity and temperature</a:t>
                      </a:r>
                    </a:p>
                    <a:p>
                      <a:pPr marL="285750" indent="-285750">
                        <a:buFont typeface="Arial" panose="020B0604020202020204" pitchFamily="34" charset="0"/>
                        <a:buChar char="•"/>
                      </a:pPr>
                      <a:r>
                        <a:rPr lang="en-US" sz="1200" baseline="0" dirty="0" smtClean="0">
                          <a:latin typeface="Cambria" panose="02040503050406030204" pitchFamily="18" charset="0"/>
                        </a:rPr>
                        <a:t>Mold</a:t>
                      </a:r>
                    </a:p>
                    <a:p>
                      <a:pPr marL="285750" indent="-285750">
                        <a:buFont typeface="Arial" panose="020B0604020202020204" pitchFamily="34" charset="0"/>
                        <a:buChar char="•"/>
                      </a:pPr>
                      <a:r>
                        <a:rPr lang="en-US" sz="1200" baseline="0" dirty="0" smtClean="0">
                          <a:latin typeface="Cambria" panose="02040503050406030204" pitchFamily="18" charset="0"/>
                        </a:rPr>
                        <a:t>Plant allergens</a:t>
                      </a:r>
                    </a:p>
                    <a:p>
                      <a:pPr marL="285750" indent="-285750">
                        <a:buFont typeface="Arial" panose="020B0604020202020204" pitchFamily="34" charset="0"/>
                        <a:buChar char="•"/>
                      </a:pPr>
                      <a:r>
                        <a:rPr lang="en-US" sz="1200" baseline="0" dirty="0" smtClean="0">
                          <a:latin typeface="Cambria" panose="02040503050406030204" pitchFamily="18" charset="0"/>
                        </a:rPr>
                        <a:t>Use of toxic / carcinogenic products</a:t>
                      </a:r>
                    </a:p>
                    <a:p>
                      <a:pPr marL="285750" indent="-285750">
                        <a:buFont typeface="Arial" panose="020B0604020202020204" pitchFamily="34" charset="0"/>
                        <a:buChar char="•"/>
                      </a:pPr>
                      <a:r>
                        <a:rPr lang="en-US" sz="1200" baseline="0" dirty="0" smtClean="0">
                          <a:latin typeface="Cambria" panose="02040503050406030204" pitchFamily="18" charset="0"/>
                        </a:rPr>
                        <a:t>Smoking</a:t>
                      </a:r>
                    </a:p>
                    <a:p>
                      <a:pPr marL="285750" indent="-285750">
                        <a:buFont typeface="Arial" panose="020B0604020202020204" pitchFamily="34" charset="0"/>
                        <a:buChar char="•"/>
                      </a:pPr>
                      <a:r>
                        <a:rPr lang="en-US" sz="1200" baseline="0" dirty="0" smtClean="0">
                          <a:latin typeface="Cambria" panose="02040503050406030204" pitchFamily="18" charset="0"/>
                        </a:rPr>
                        <a:t>Access to affordable chronic disease management services and resources</a:t>
                      </a:r>
                    </a:p>
                    <a:p>
                      <a:pPr marL="285750" indent="-285750">
                        <a:buFont typeface="Arial" panose="020B0604020202020204" pitchFamily="34" charset="0"/>
                        <a:buChar char="•"/>
                      </a:pPr>
                      <a:r>
                        <a:rPr lang="en-US" sz="1200" baseline="0" dirty="0" smtClean="0">
                          <a:latin typeface="Cambria" panose="02040503050406030204" pitchFamily="18" charset="0"/>
                        </a:rPr>
                        <a:t>Presence of pest</a:t>
                      </a:r>
                    </a:p>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u="sng" dirty="0" smtClean="0">
                          <a:latin typeface="Cambria" panose="02040503050406030204" pitchFamily="18" charset="0"/>
                        </a:rPr>
                        <a:t>MANDATORY</a:t>
                      </a:r>
                    </a:p>
                    <a:p>
                      <a:r>
                        <a:rPr lang="en-US" sz="1200" u="none" dirty="0" smtClean="0">
                          <a:latin typeface="Cambria" panose="02040503050406030204" pitchFamily="18" charset="0"/>
                        </a:rPr>
                        <a:t>5.1a-d</a:t>
                      </a:r>
                      <a:r>
                        <a:rPr lang="en-US" sz="1200" u="none" baseline="0" dirty="0" smtClean="0">
                          <a:latin typeface="Cambria" panose="02040503050406030204" pitchFamily="18" charset="0"/>
                        </a:rPr>
                        <a:t> Building Performance Standard</a:t>
                      </a:r>
                    </a:p>
                    <a:p>
                      <a:r>
                        <a:rPr lang="en-US" sz="1200" u="none" baseline="0" dirty="0" smtClean="0">
                          <a:latin typeface="Cambria" panose="02040503050406030204" pitchFamily="18" charset="0"/>
                        </a:rPr>
                        <a:t>5.3 Sizing of Heating and Cooling Equipment</a:t>
                      </a:r>
                    </a:p>
                    <a:p>
                      <a:r>
                        <a:rPr lang="en-US" sz="1200" u="none" baseline="0" dirty="0" smtClean="0">
                          <a:latin typeface="Cambria" panose="02040503050406030204" pitchFamily="18" charset="0"/>
                        </a:rPr>
                        <a:t>6.7a Environmentally Preferable Flooring</a:t>
                      </a:r>
                    </a:p>
                    <a:p>
                      <a:pPr marL="0" indent="0" algn="ctr">
                        <a:buFont typeface="Arial" panose="020B0604020202020204" pitchFamily="34" charset="0"/>
                        <a:buNone/>
                      </a:pPr>
                      <a:r>
                        <a:rPr lang="en-US" sz="1200" u="none" baseline="0" dirty="0" smtClean="0">
                          <a:latin typeface="Cambria" panose="02040503050406030204" pitchFamily="18" charset="0"/>
                        </a:rPr>
                        <a:t>*     *     *</a:t>
                      </a:r>
                    </a:p>
                    <a:p>
                      <a:pPr marL="0" marR="0" indent="0" algn="l" defTabSz="9143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baseline="0" dirty="0" smtClean="0">
                          <a:latin typeface="Cambria" panose="02040503050406030204" pitchFamily="18" charset="0"/>
                        </a:rPr>
                        <a:t>OPTIONAL</a:t>
                      </a:r>
                    </a:p>
                    <a:p>
                      <a:pPr marL="0" indent="0" algn="l">
                        <a:buFont typeface="Arial" panose="020B0604020202020204" pitchFamily="34" charset="0"/>
                        <a:buNone/>
                      </a:pPr>
                      <a:r>
                        <a:rPr lang="en-US" sz="1200" u="none" baseline="0" dirty="0" smtClean="0">
                          <a:latin typeface="Cambria" panose="02040503050406030204" pitchFamily="18" charset="0"/>
                        </a:rPr>
                        <a:t>6.5 Certified, Salvaged, and Engineered Wood Products</a:t>
                      </a:r>
                    </a:p>
                    <a:p>
                      <a:pPr marL="0" indent="0" algn="l">
                        <a:buFont typeface="Arial" panose="020B0604020202020204" pitchFamily="34" charset="0"/>
                        <a:buNone/>
                      </a:pPr>
                      <a:r>
                        <a:rPr lang="en-US" sz="1200" u="none" baseline="0" dirty="0" smtClean="0">
                          <a:latin typeface="Cambria" panose="02040503050406030204" pitchFamily="18" charset="0"/>
                        </a:rPr>
                        <a:t>6.7b Environmentally Preferable Flooring: Throughout Building</a:t>
                      </a:r>
                    </a:p>
                    <a:p>
                      <a:pPr marL="0" indent="0" algn="l">
                        <a:buFont typeface="Arial" panose="020B0604020202020204" pitchFamily="34" charset="0"/>
                        <a:buNone/>
                      </a:pPr>
                      <a:r>
                        <a:rPr lang="en-US" sz="1200" u="none" baseline="0" dirty="0" smtClean="0">
                          <a:latin typeface="Cambria" panose="02040503050406030204" pitchFamily="18" charset="0"/>
                        </a:rPr>
                        <a:t>6.10 Asthmagen-Free Materials</a:t>
                      </a:r>
                    </a:p>
                    <a:p>
                      <a:pPr marL="0" indent="0" algn="l">
                        <a:buFont typeface="Arial" panose="020B0604020202020204" pitchFamily="34" charset="0"/>
                        <a:buNone/>
                      </a:pPr>
                      <a:r>
                        <a:rPr lang="en-US" sz="1200" u="none" baseline="0" dirty="0" smtClean="0">
                          <a:latin typeface="Cambria" panose="02040503050406030204" pitchFamily="18" charset="0"/>
                        </a:rPr>
                        <a:t>7.16 Smoke-Free Building</a:t>
                      </a: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sp>
        <p:nvSpPr>
          <p:cNvPr id="6" name="TextBox 5"/>
          <p:cNvSpPr txBox="1"/>
          <p:nvPr/>
        </p:nvSpPr>
        <p:spPr>
          <a:xfrm>
            <a:off x="0" y="252929"/>
            <a:ext cx="11887200" cy="3231650"/>
          </a:xfrm>
          <a:prstGeom prst="rect">
            <a:avLst/>
          </a:prstGeom>
          <a:noFill/>
        </p:spPr>
        <p:txBody>
          <a:bodyPr wrap="square" lIns="91435" tIns="45718" rIns="91435" bIns="45718" rtlCol="0">
            <a:spAutoFit/>
          </a:bodyPr>
          <a:lstStyle/>
          <a:p>
            <a:pPr lvl="1" defTabSz="457200"/>
            <a:r>
              <a:rPr lang="en-US" sz="3200" b="1" dirty="0">
                <a:solidFill>
                  <a:srgbClr val="FFFFFF"/>
                </a:solidFill>
                <a:cs typeface="Chalkboard"/>
              </a:rPr>
              <a:t>Enterprise Criterion 1.2a Resident </a:t>
            </a:r>
            <a:r>
              <a:rPr lang="en-US" sz="3200" b="1" dirty="0" smtClean="0">
                <a:solidFill>
                  <a:srgbClr val="FFFFFF"/>
                </a:solidFill>
                <a:cs typeface="Chalkboard"/>
              </a:rPr>
              <a:t>Health and </a:t>
            </a:r>
            <a:r>
              <a:rPr lang="en-US" sz="3200" b="1" dirty="0">
                <a:solidFill>
                  <a:srgbClr val="FFFFFF"/>
                </a:solidFill>
                <a:cs typeface="Chalkboard"/>
              </a:rPr>
              <a:t>Well-being: Design for </a:t>
            </a:r>
            <a:r>
              <a:rPr lang="en-US" sz="3200" b="1" dirty="0" smtClean="0">
                <a:solidFill>
                  <a:srgbClr val="FFFFFF"/>
                </a:solidFill>
                <a:cs typeface="Chalkboard"/>
              </a:rPr>
              <a:t>Health</a:t>
            </a:r>
            <a:r>
              <a:rPr lang="en-US" sz="3200" b="1" dirty="0">
                <a:solidFill>
                  <a:srgbClr val="FFFFFF"/>
                </a:solidFill>
                <a:cs typeface="Chalkboard"/>
              </a:rPr>
              <a:t/>
            </a:r>
            <a:br>
              <a:rPr lang="en-US" sz="3200" b="1" dirty="0">
                <a:solidFill>
                  <a:srgbClr val="FFFFFF"/>
                </a:solidFill>
                <a:cs typeface="Chalkboard"/>
              </a:rPr>
            </a:br>
            <a:endParaRPr lang="en-US" sz="1200" dirty="0">
              <a:solidFill>
                <a:srgbClr val="FFFFFF"/>
              </a:solidFill>
              <a:cs typeface="Chalkboard"/>
            </a:endParaRPr>
          </a:p>
          <a:p>
            <a:pPr marL="1028676" lvl="1" indent="-571500" defTabSz="457200">
              <a:buFont typeface="+mj-lt"/>
              <a:buAutoNum type="arabicPeriod"/>
            </a:pPr>
            <a:r>
              <a:rPr lang="en-US" sz="2800" dirty="0">
                <a:cs typeface="Chalkboard"/>
              </a:rPr>
              <a:t>Collect </a:t>
            </a:r>
            <a:r>
              <a:rPr lang="en-US" sz="2800" b="1" dirty="0">
                <a:cs typeface="Chalkboard"/>
              </a:rPr>
              <a:t>readily available </a:t>
            </a:r>
            <a:r>
              <a:rPr lang="en-US" sz="2800" b="1" dirty="0" smtClean="0">
                <a:cs typeface="Chalkboard"/>
              </a:rPr>
              <a:t>data</a:t>
            </a:r>
          </a:p>
          <a:p>
            <a:pPr marL="1485876" lvl="2" indent="-571500" defTabSz="457200">
              <a:buFont typeface="Arial"/>
              <a:buChar char="•"/>
            </a:pPr>
            <a:r>
              <a:rPr lang="en-US" dirty="0" smtClean="0">
                <a:cs typeface="Chalkboard"/>
              </a:rPr>
              <a:t>Community </a:t>
            </a:r>
            <a:r>
              <a:rPr lang="en-US" dirty="0">
                <a:cs typeface="Chalkboard"/>
              </a:rPr>
              <a:t>engagement process</a:t>
            </a:r>
          </a:p>
          <a:p>
            <a:pPr marL="1485876" lvl="2" indent="-571500" defTabSz="457200">
              <a:buFont typeface="Arial"/>
              <a:buChar char="•"/>
            </a:pPr>
            <a:r>
              <a:rPr lang="en-US" dirty="0">
                <a:cs typeface="Chalkboard"/>
              </a:rPr>
              <a:t>Local health departments</a:t>
            </a:r>
          </a:p>
          <a:p>
            <a:pPr marL="1485876" lvl="2" indent="-571500" defTabSz="457200">
              <a:buFont typeface="Arial"/>
              <a:buChar char="•"/>
            </a:pPr>
            <a:r>
              <a:rPr lang="en-US" dirty="0">
                <a:cs typeface="Chalkboard"/>
              </a:rPr>
              <a:t>Resident surveys</a:t>
            </a:r>
          </a:p>
          <a:p>
            <a:pPr marL="1485876" lvl="2" indent="-571500" defTabSz="457200">
              <a:buFont typeface="Arial"/>
              <a:buChar char="•"/>
            </a:pPr>
            <a:r>
              <a:rPr lang="en-US" dirty="0">
                <a:cs typeface="Chalkboard"/>
              </a:rPr>
              <a:t>Reports from local health professionals</a:t>
            </a:r>
          </a:p>
          <a:p>
            <a:pPr marL="457176" lvl="1" defTabSz="457200"/>
            <a:endParaRPr lang="en-US" sz="2800" dirty="0">
              <a:solidFill>
                <a:srgbClr val="FFFFFF"/>
              </a:solidFill>
              <a:cs typeface="Chalkboard"/>
            </a:endParaRPr>
          </a:p>
        </p:txBody>
      </p:sp>
      <p:cxnSp>
        <p:nvCxnSpPr>
          <p:cNvPr id="8" name="Straight Arrow Connector 7"/>
          <p:cNvCxnSpPr/>
          <p:nvPr/>
        </p:nvCxnSpPr>
        <p:spPr>
          <a:xfrm flipH="1">
            <a:off x="4953003" y="2895601"/>
            <a:ext cx="1409700" cy="1522429"/>
          </a:xfrm>
          <a:prstGeom prst="straightConnector1">
            <a:avLst/>
          </a:prstGeom>
          <a:ln w="139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733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4" name="TextBox 3"/>
          <p:cNvSpPr txBox="1"/>
          <p:nvPr/>
        </p:nvSpPr>
        <p:spPr>
          <a:xfrm>
            <a:off x="0" y="252930"/>
            <a:ext cx="11887200" cy="2739208"/>
          </a:xfrm>
          <a:prstGeom prst="rect">
            <a:avLst/>
          </a:prstGeom>
          <a:noFill/>
        </p:spPr>
        <p:txBody>
          <a:bodyPr wrap="square" lIns="91435" tIns="45718" rIns="91435" bIns="45718" rtlCol="0">
            <a:spAutoFit/>
          </a:bodyPr>
          <a:lstStyle/>
          <a:p>
            <a:pPr lvl="1" defTabSz="457200"/>
            <a:r>
              <a:rPr lang="en-US" sz="3200" b="1" dirty="0">
                <a:solidFill>
                  <a:srgbClr val="FFFFFF"/>
                </a:solidFill>
                <a:cs typeface="Chalkboard"/>
              </a:rPr>
              <a:t>Enterprise Criterion 1.2a Resident </a:t>
            </a:r>
            <a:r>
              <a:rPr lang="en-US" sz="3200" b="1" dirty="0" smtClean="0">
                <a:solidFill>
                  <a:srgbClr val="FFFFFF"/>
                </a:solidFill>
                <a:cs typeface="Chalkboard"/>
              </a:rPr>
              <a:t>Health and </a:t>
            </a:r>
            <a:r>
              <a:rPr lang="en-US" sz="3200" b="1" dirty="0">
                <a:solidFill>
                  <a:srgbClr val="FFFFFF"/>
                </a:solidFill>
                <a:cs typeface="Chalkboard"/>
              </a:rPr>
              <a:t>Well-being: Design for </a:t>
            </a:r>
            <a:r>
              <a:rPr lang="en-US" sz="3200" b="1" dirty="0" smtClean="0">
                <a:solidFill>
                  <a:srgbClr val="FFFFFF"/>
                </a:solidFill>
                <a:cs typeface="Chalkboard"/>
              </a:rPr>
              <a:t>Health</a:t>
            </a:r>
            <a:r>
              <a:rPr lang="en-US" sz="3200" b="1" dirty="0">
                <a:solidFill>
                  <a:srgbClr val="FFFFFF"/>
                </a:solidFill>
                <a:cs typeface="Chalkboard"/>
              </a:rPr>
              <a:t/>
            </a:r>
            <a:br>
              <a:rPr lang="en-US" sz="3200" b="1" dirty="0">
                <a:solidFill>
                  <a:srgbClr val="FFFFFF"/>
                </a:solidFill>
                <a:cs typeface="Chalkboard"/>
              </a:rPr>
            </a:br>
            <a:endParaRPr lang="en-US" sz="1200" dirty="0">
              <a:solidFill>
                <a:srgbClr val="FFFFFF"/>
              </a:solidFill>
              <a:cs typeface="Chalkboard"/>
            </a:endParaRPr>
          </a:p>
          <a:p>
            <a:pPr marL="1028676" lvl="1" indent="-571500" defTabSz="457200">
              <a:buFont typeface="+mj-lt"/>
              <a:buAutoNum type="arabicPeriod" startAt="2"/>
            </a:pPr>
            <a:r>
              <a:rPr lang="en-US" sz="3200" dirty="0">
                <a:cs typeface="Chalkboard"/>
              </a:rPr>
              <a:t>Identify relevant </a:t>
            </a:r>
            <a:r>
              <a:rPr lang="en-US" sz="3200" b="1" dirty="0">
                <a:cs typeface="Chalkboard"/>
              </a:rPr>
              <a:t>Resident Health Campaign</a:t>
            </a:r>
          </a:p>
          <a:p>
            <a:pPr marL="1485876" lvl="2" indent="-571500" defTabSz="457200">
              <a:buFont typeface="Arial"/>
              <a:buChar char="•"/>
            </a:pPr>
            <a:r>
              <a:rPr lang="en-US" dirty="0">
                <a:cs typeface="Chalkboard"/>
              </a:rPr>
              <a:t>Utilize data collected in step 1 to select the most impactful </a:t>
            </a:r>
          </a:p>
          <a:p>
            <a:pPr marL="914376" lvl="2" defTabSz="457200"/>
            <a:r>
              <a:rPr lang="en-US" dirty="0" smtClean="0">
                <a:cs typeface="Chalkboard"/>
              </a:rPr>
              <a:t>	  Resident </a:t>
            </a:r>
            <a:r>
              <a:rPr lang="en-US" dirty="0">
                <a:cs typeface="Chalkboard"/>
              </a:rPr>
              <a:t>Health Campaign from the table provided</a:t>
            </a:r>
          </a:p>
          <a:p>
            <a:pPr marL="457176" lvl="1" defTabSz="457200"/>
            <a:endParaRPr lang="en-US" sz="2800" dirty="0">
              <a:solidFill>
                <a:srgbClr val="FFFFFF"/>
              </a:solidFill>
              <a:cs typeface="Chalkboard"/>
            </a:endParaRPr>
          </a:p>
        </p:txBody>
      </p:sp>
      <p:graphicFrame>
        <p:nvGraphicFramePr>
          <p:cNvPr id="5" name="Table 4"/>
          <p:cNvGraphicFramePr>
            <a:graphicFrameLocks noGrp="1"/>
          </p:cNvGraphicFramePr>
          <p:nvPr>
            <p:extLst>
              <p:ext uri="{D42A27DB-BD31-4B8C-83A1-F6EECF244321}">
                <p14:modId xmlns:p14="http://schemas.microsoft.com/office/powerpoint/2010/main" val="3778065922"/>
              </p:ext>
            </p:extLst>
          </p:nvPr>
        </p:nvGraphicFramePr>
        <p:xfrm>
          <a:off x="593808" y="3197665"/>
          <a:ext cx="10890124" cy="3965962"/>
        </p:xfrm>
        <a:graphic>
          <a:graphicData uri="http://schemas.openxmlformats.org/drawingml/2006/table">
            <a:tbl>
              <a:tblPr firstRow="1" bandRow="1"/>
              <a:tblGrid>
                <a:gridCol w="2898615"/>
                <a:gridCol w="2898615"/>
                <a:gridCol w="2898615"/>
                <a:gridCol w="2194279"/>
              </a:tblGrid>
              <a:tr h="979244">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Resident Health Campaigns</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Source</a:t>
                      </a:r>
                      <a:r>
                        <a:rPr lang="en-US" sz="1400" baseline="0" dirty="0" smtClean="0">
                          <a:solidFill>
                            <a:schemeClr val="bg2">
                              <a:lumMod val="50000"/>
                            </a:schemeClr>
                          </a:solidFill>
                          <a:latin typeface="Cambria" panose="02040503050406030204" pitchFamily="18" charset="0"/>
                        </a:rPr>
                        <a:t> (s) of Information</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Building Designs and </a:t>
                      </a:r>
                      <a:r>
                        <a:rPr lang="en-US" sz="1400" baseline="0" dirty="0" smtClean="0">
                          <a:solidFill>
                            <a:schemeClr val="bg2">
                              <a:lumMod val="50000"/>
                            </a:schemeClr>
                          </a:solidFill>
                          <a:latin typeface="Cambria" panose="02040503050406030204" pitchFamily="18" charset="0"/>
                        </a:rPr>
                        <a:t> Programming that Influence Physical and Mental Health</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Related</a:t>
                      </a:r>
                      <a:r>
                        <a:rPr lang="en-US" sz="1400" baseline="0" dirty="0" smtClean="0">
                          <a:solidFill>
                            <a:schemeClr val="bg2">
                              <a:lumMod val="50000"/>
                            </a:schemeClr>
                          </a:solidFill>
                          <a:latin typeface="Cambria" panose="02040503050406030204" pitchFamily="18" charset="0"/>
                        </a:rPr>
                        <a:t> Criteria</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1617018">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dirty="0" smtClean="0">
                          <a:latin typeface="Cambria" panose="02040503050406030204" pitchFamily="18" charset="0"/>
                        </a:rPr>
                        <a:t>Asthma</a:t>
                      </a:r>
                      <a:r>
                        <a:rPr lang="en-US" sz="1200" baseline="0" dirty="0" smtClean="0">
                          <a:latin typeface="Cambria" panose="02040503050406030204" pitchFamily="18" charset="0"/>
                        </a:rPr>
                        <a:t> and Respiratory Health</a:t>
                      </a:r>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pPr marL="285750" indent="-285750">
                        <a:buFont typeface="Arial" panose="020B0604020202020204" pitchFamily="34" charset="0"/>
                        <a:buChar char="•"/>
                      </a:pPr>
                      <a:r>
                        <a:rPr lang="en-US" sz="1200" dirty="0" smtClean="0">
                          <a:latin typeface="Cambria" panose="02040503050406030204" pitchFamily="18" charset="0"/>
                        </a:rPr>
                        <a:t>Outdoor</a:t>
                      </a:r>
                      <a:r>
                        <a:rPr lang="en-US" sz="1200" baseline="0" dirty="0" smtClean="0">
                          <a:latin typeface="Cambria" panose="02040503050406030204" pitchFamily="18" charset="0"/>
                        </a:rPr>
                        <a:t>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humidity and temperature</a:t>
                      </a:r>
                    </a:p>
                    <a:p>
                      <a:pPr marL="285750" indent="-285750">
                        <a:buFont typeface="Arial" panose="020B0604020202020204" pitchFamily="34" charset="0"/>
                        <a:buChar char="•"/>
                      </a:pPr>
                      <a:r>
                        <a:rPr lang="en-US" sz="1200" baseline="0" dirty="0" smtClean="0">
                          <a:latin typeface="Cambria" panose="02040503050406030204" pitchFamily="18" charset="0"/>
                        </a:rPr>
                        <a:t>Mold</a:t>
                      </a:r>
                    </a:p>
                    <a:p>
                      <a:pPr marL="285750" indent="-285750">
                        <a:buFont typeface="Arial" panose="020B0604020202020204" pitchFamily="34" charset="0"/>
                        <a:buChar char="•"/>
                      </a:pPr>
                      <a:r>
                        <a:rPr lang="en-US" sz="1200" baseline="0" dirty="0" smtClean="0">
                          <a:latin typeface="Cambria" panose="02040503050406030204" pitchFamily="18" charset="0"/>
                        </a:rPr>
                        <a:t>Plant allergens</a:t>
                      </a:r>
                    </a:p>
                    <a:p>
                      <a:pPr marL="285750" indent="-285750">
                        <a:buFont typeface="Arial" panose="020B0604020202020204" pitchFamily="34" charset="0"/>
                        <a:buChar char="•"/>
                      </a:pPr>
                      <a:r>
                        <a:rPr lang="en-US" sz="1200" baseline="0" dirty="0" smtClean="0">
                          <a:latin typeface="Cambria" panose="02040503050406030204" pitchFamily="18" charset="0"/>
                        </a:rPr>
                        <a:t>Use of toxic / carcinogenic products</a:t>
                      </a:r>
                    </a:p>
                    <a:p>
                      <a:pPr marL="285750" indent="-285750">
                        <a:buFont typeface="Arial" panose="020B0604020202020204" pitchFamily="34" charset="0"/>
                        <a:buChar char="•"/>
                      </a:pPr>
                      <a:r>
                        <a:rPr lang="en-US" sz="1200" baseline="0" dirty="0" smtClean="0">
                          <a:latin typeface="Cambria" panose="02040503050406030204" pitchFamily="18" charset="0"/>
                        </a:rPr>
                        <a:t>Smoking</a:t>
                      </a:r>
                    </a:p>
                    <a:p>
                      <a:pPr marL="285750" indent="-285750">
                        <a:buFont typeface="Arial" panose="020B0604020202020204" pitchFamily="34" charset="0"/>
                        <a:buChar char="•"/>
                      </a:pPr>
                      <a:r>
                        <a:rPr lang="en-US" sz="1200" baseline="0" dirty="0" smtClean="0">
                          <a:latin typeface="Cambria" panose="02040503050406030204" pitchFamily="18" charset="0"/>
                        </a:rPr>
                        <a:t>Access to affordable chronic disease management services and resources</a:t>
                      </a:r>
                    </a:p>
                    <a:p>
                      <a:pPr marL="285750" indent="-285750">
                        <a:buFont typeface="Arial" panose="020B0604020202020204" pitchFamily="34" charset="0"/>
                        <a:buChar char="•"/>
                      </a:pPr>
                      <a:r>
                        <a:rPr lang="en-US" sz="1200" baseline="0" dirty="0" smtClean="0">
                          <a:latin typeface="Cambria" panose="02040503050406030204" pitchFamily="18" charset="0"/>
                        </a:rPr>
                        <a:t>Presence of pest</a:t>
                      </a:r>
                    </a:p>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u="sng" dirty="0" smtClean="0">
                          <a:latin typeface="Cambria" panose="02040503050406030204" pitchFamily="18" charset="0"/>
                        </a:rPr>
                        <a:t>MANDATORY</a:t>
                      </a:r>
                    </a:p>
                    <a:p>
                      <a:r>
                        <a:rPr lang="en-US" sz="1200" u="none" dirty="0" smtClean="0">
                          <a:latin typeface="Cambria" panose="02040503050406030204" pitchFamily="18" charset="0"/>
                        </a:rPr>
                        <a:t>5.1a-d</a:t>
                      </a:r>
                      <a:r>
                        <a:rPr lang="en-US" sz="1200" u="none" baseline="0" dirty="0" smtClean="0">
                          <a:latin typeface="Cambria" panose="02040503050406030204" pitchFamily="18" charset="0"/>
                        </a:rPr>
                        <a:t> Building Performance Standard</a:t>
                      </a:r>
                    </a:p>
                    <a:p>
                      <a:r>
                        <a:rPr lang="en-US" sz="1200" u="none" baseline="0" dirty="0" smtClean="0">
                          <a:latin typeface="Cambria" panose="02040503050406030204" pitchFamily="18" charset="0"/>
                        </a:rPr>
                        <a:t>5.3 Sizing of Heating and Cooling Equipment</a:t>
                      </a:r>
                    </a:p>
                    <a:p>
                      <a:r>
                        <a:rPr lang="en-US" sz="1200" u="none" baseline="0" dirty="0" smtClean="0">
                          <a:latin typeface="Cambria" panose="02040503050406030204" pitchFamily="18" charset="0"/>
                        </a:rPr>
                        <a:t>6.7a Environmentally Preferable Flooring</a:t>
                      </a:r>
                    </a:p>
                    <a:p>
                      <a:pPr marL="0" indent="0" algn="ctr">
                        <a:buFont typeface="Arial" panose="020B0604020202020204" pitchFamily="34" charset="0"/>
                        <a:buNone/>
                      </a:pPr>
                      <a:r>
                        <a:rPr lang="en-US" sz="1200" u="none" baseline="0" dirty="0" smtClean="0">
                          <a:latin typeface="Cambria" panose="02040503050406030204" pitchFamily="18" charset="0"/>
                        </a:rPr>
                        <a:t>*     *     *</a:t>
                      </a:r>
                    </a:p>
                    <a:p>
                      <a:pPr marL="0" indent="0" algn="l">
                        <a:buFont typeface="Arial" panose="020B0604020202020204" pitchFamily="34" charset="0"/>
                        <a:buNone/>
                      </a:pPr>
                      <a:r>
                        <a:rPr lang="en-US" sz="1200" u="sng" baseline="0" dirty="0" smtClean="0">
                          <a:latin typeface="Cambria" panose="02040503050406030204" pitchFamily="18" charset="0"/>
                        </a:rPr>
                        <a:t>OPTIONAL</a:t>
                      </a:r>
                    </a:p>
                    <a:p>
                      <a:pPr marL="0" indent="0" algn="l">
                        <a:buFont typeface="Arial" panose="020B0604020202020204" pitchFamily="34" charset="0"/>
                        <a:buNone/>
                      </a:pPr>
                      <a:r>
                        <a:rPr lang="en-US" sz="1200" u="none" baseline="0" dirty="0" smtClean="0">
                          <a:latin typeface="Cambria" panose="02040503050406030204" pitchFamily="18" charset="0"/>
                        </a:rPr>
                        <a:t>6.5 Certified, Salvaged, and Engineered Wood Products</a:t>
                      </a:r>
                    </a:p>
                    <a:p>
                      <a:pPr marL="0" indent="0" algn="l">
                        <a:buFont typeface="Arial" panose="020B0604020202020204" pitchFamily="34" charset="0"/>
                        <a:buNone/>
                      </a:pPr>
                      <a:r>
                        <a:rPr lang="en-US" sz="1200" u="none" baseline="0" dirty="0" smtClean="0">
                          <a:latin typeface="Cambria" panose="02040503050406030204" pitchFamily="18" charset="0"/>
                        </a:rPr>
                        <a:t>6.7b Environmentally Preferable Flooring: Throughout Building</a:t>
                      </a:r>
                    </a:p>
                    <a:p>
                      <a:pPr marL="0" indent="0" algn="l">
                        <a:buFont typeface="Arial" panose="020B0604020202020204" pitchFamily="34" charset="0"/>
                        <a:buNone/>
                      </a:pPr>
                      <a:r>
                        <a:rPr lang="en-US" sz="1200" u="none" baseline="0" dirty="0" smtClean="0">
                          <a:latin typeface="Cambria" panose="02040503050406030204" pitchFamily="18" charset="0"/>
                        </a:rPr>
                        <a:t>6.10 Asthmagen-Free Materials</a:t>
                      </a:r>
                    </a:p>
                    <a:p>
                      <a:pPr marL="0" indent="0" algn="l">
                        <a:buFont typeface="Arial" panose="020B0604020202020204" pitchFamily="34" charset="0"/>
                        <a:buNone/>
                      </a:pPr>
                      <a:r>
                        <a:rPr lang="en-US" sz="1200" u="none" baseline="0" dirty="0" smtClean="0">
                          <a:latin typeface="Cambria" panose="02040503050406030204" pitchFamily="18" charset="0"/>
                        </a:rPr>
                        <a:t>7.16 Smoke-Free Building</a:t>
                      </a: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cxnSp>
        <p:nvCxnSpPr>
          <p:cNvPr id="8" name="Straight Arrow Connector 7"/>
          <p:cNvCxnSpPr/>
          <p:nvPr/>
        </p:nvCxnSpPr>
        <p:spPr>
          <a:xfrm flipH="1">
            <a:off x="2781303" y="2895601"/>
            <a:ext cx="1409700" cy="1522429"/>
          </a:xfrm>
          <a:prstGeom prst="straightConnector1">
            <a:avLst/>
          </a:prstGeom>
          <a:ln w="139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756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 y="-571500"/>
            <a:ext cx="12191999" cy="8138160"/>
          </a:xfrm>
          <a:prstGeom prst="rect">
            <a:avLst/>
          </a:prstGeom>
        </p:spPr>
      </p:pic>
      <p:sp>
        <p:nvSpPr>
          <p:cNvPr id="3" name="Rectangle 2"/>
          <p:cNvSpPr/>
          <p:nvPr/>
        </p:nvSpPr>
        <p:spPr>
          <a:xfrm>
            <a:off x="1" y="-564476"/>
            <a:ext cx="12571115" cy="81221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txBox="1">
            <a:spLocks/>
          </p:cNvSpPr>
          <p:nvPr/>
        </p:nvSpPr>
        <p:spPr>
          <a:xfrm>
            <a:off x="330200" y="279400"/>
            <a:ext cx="11582400" cy="622300"/>
          </a:xfrm>
          <a:prstGeom prst="rect">
            <a:avLst/>
          </a:prstGeom>
        </p:spPr>
        <p:txBody>
          <a:bodyPr vert="horz" lIns="91440" tIns="45720" rIns="91440" bIns="45720" rtlCol="0" anchor="ctr">
            <a:normAutofit/>
          </a:bodyPr>
          <a:lstStyle>
            <a:defPPr>
              <a:defRPr lang="en-US"/>
            </a:defPPr>
            <a:lvl1pPr marL="0" indent="0" algn="r" defTabSz="914400" rtl="0" eaLnBrk="1" latinLnBrk="0" hangingPunct="1">
              <a:buNone/>
              <a:defRPr sz="3200" kern="1200" cap="none"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Today’s Speakers</a:t>
            </a:r>
            <a:endParaRPr lang="en-US" dirty="0">
              <a:solidFill>
                <a:schemeClr val="tx1"/>
              </a:solidFill>
            </a:endParaRPr>
          </a:p>
        </p:txBody>
      </p:sp>
      <p:sp>
        <p:nvSpPr>
          <p:cNvPr id="12" name="TextBox 11"/>
          <p:cNvSpPr txBox="1"/>
          <p:nvPr/>
        </p:nvSpPr>
        <p:spPr>
          <a:xfrm>
            <a:off x="1694852" y="1825656"/>
            <a:ext cx="4645152" cy="646331"/>
          </a:xfrm>
          <a:prstGeom prst="rect">
            <a:avLst/>
          </a:prstGeom>
          <a:noFill/>
        </p:spPr>
        <p:txBody>
          <a:bodyPr wrap="square" rtlCol="0">
            <a:spAutoFit/>
          </a:bodyPr>
          <a:lstStyle/>
          <a:p>
            <a:r>
              <a:rPr lang="en-US" dirty="0"/>
              <a:t>Kelly </a:t>
            </a:r>
            <a:r>
              <a:rPr lang="en-US" dirty="0" smtClean="0"/>
              <a:t>Worden, MPH</a:t>
            </a:r>
          </a:p>
          <a:p>
            <a:r>
              <a:rPr lang="en-US" dirty="0" smtClean="0"/>
              <a:t>United </a:t>
            </a:r>
            <a:r>
              <a:rPr lang="en-US" dirty="0"/>
              <a:t>States Green Building Council (USGBC)</a:t>
            </a:r>
          </a:p>
        </p:txBody>
      </p:sp>
      <p:sp>
        <p:nvSpPr>
          <p:cNvPr id="14" name="TextBox 13"/>
          <p:cNvSpPr txBox="1"/>
          <p:nvPr/>
        </p:nvSpPr>
        <p:spPr>
          <a:xfrm>
            <a:off x="1708197" y="3792877"/>
            <a:ext cx="5279923" cy="1200329"/>
          </a:xfrm>
          <a:prstGeom prst="rect">
            <a:avLst/>
          </a:prstGeom>
          <a:noFill/>
        </p:spPr>
        <p:txBody>
          <a:bodyPr wrap="square" rtlCol="0">
            <a:spAutoFit/>
          </a:bodyPr>
          <a:lstStyle/>
          <a:p>
            <a:r>
              <a:rPr lang="en-US" dirty="0"/>
              <a:t>Krista </a:t>
            </a:r>
            <a:r>
              <a:rPr lang="en-US" dirty="0" smtClean="0"/>
              <a:t>Egger</a:t>
            </a:r>
          </a:p>
          <a:p>
            <a:r>
              <a:rPr lang="en-US" dirty="0" smtClean="0"/>
              <a:t>Enterprise </a:t>
            </a:r>
            <a:r>
              <a:rPr lang="en-US" dirty="0"/>
              <a:t>Green Communities </a:t>
            </a:r>
          </a:p>
          <a:p>
            <a:endParaRPr lang="en-US" dirty="0"/>
          </a:p>
          <a:p>
            <a:endParaRPr lang="en-US" dirty="0" smtClean="0"/>
          </a:p>
        </p:txBody>
      </p:sp>
      <p:sp>
        <p:nvSpPr>
          <p:cNvPr id="15" name="TextBox 14"/>
          <p:cNvSpPr txBox="1"/>
          <p:nvPr/>
        </p:nvSpPr>
        <p:spPr>
          <a:xfrm>
            <a:off x="1767753" y="5910736"/>
            <a:ext cx="5279923" cy="1200329"/>
          </a:xfrm>
          <a:prstGeom prst="rect">
            <a:avLst/>
          </a:prstGeom>
          <a:noFill/>
        </p:spPr>
        <p:txBody>
          <a:bodyPr wrap="square" rtlCol="0">
            <a:spAutoFit/>
          </a:bodyPr>
          <a:lstStyle/>
          <a:p>
            <a:r>
              <a:rPr lang="en-US" dirty="0"/>
              <a:t>Ray </a:t>
            </a:r>
            <a:r>
              <a:rPr lang="en-US" dirty="0" smtClean="0"/>
              <a:t>Demers</a:t>
            </a:r>
          </a:p>
          <a:p>
            <a:r>
              <a:rPr lang="en-US" dirty="0" smtClean="0"/>
              <a:t>Enterprise </a:t>
            </a:r>
            <a:r>
              <a:rPr lang="en-US" dirty="0"/>
              <a:t>Green Communities </a:t>
            </a:r>
          </a:p>
          <a:p>
            <a:endParaRPr lang="en-US" dirty="0"/>
          </a:p>
          <a:p>
            <a:endParaRPr lang="en-US" dirty="0" smtClean="0"/>
          </a:p>
        </p:txBody>
      </p:sp>
      <p:pic>
        <p:nvPicPr>
          <p:cNvPr id="18" name="Picture 17" descr="Kelly Worden_0082_We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569" y="1270395"/>
            <a:ext cx="1227760" cy="1636268"/>
          </a:xfrm>
          <a:prstGeom prst="rect">
            <a:avLst/>
          </a:prstGeom>
          <a:ln w="12700" cap="sq">
            <a:solidFill>
              <a:schemeClr val="tx1">
                <a:lumMod val="75000"/>
                <a:lumOff val="25000"/>
              </a:schemeClr>
            </a:solidFill>
            <a:prstDash val="solid"/>
            <a:miter lim="800000"/>
          </a:ln>
          <a:effec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524" y="3256877"/>
            <a:ext cx="1219200" cy="1828800"/>
          </a:xfrm>
          <a:prstGeom prst="rect">
            <a:avLst/>
          </a:prstGeom>
          <a:ln w="12700">
            <a:solidFill>
              <a:schemeClr val="tx1">
                <a:lumMod val="75000"/>
                <a:lumOff val="25000"/>
              </a:schemeClr>
            </a:solidFill>
          </a:ln>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521" y="5376255"/>
            <a:ext cx="1216763" cy="1828800"/>
          </a:xfrm>
          <a:prstGeom prst="rect">
            <a:avLst/>
          </a:prstGeom>
          <a:ln w="12700">
            <a:solidFill>
              <a:schemeClr val="tx1">
                <a:lumMod val="75000"/>
                <a:lumOff val="25000"/>
              </a:schemeClr>
            </a:solidFill>
          </a:ln>
        </p:spPr>
      </p:pic>
    </p:spTree>
    <p:extLst>
      <p:ext uri="{BB962C8B-B14F-4D97-AF65-F5344CB8AC3E}">
        <p14:creationId xmlns:p14="http://schemas.microsoft.com/office/powerpoint/2010/main" val="239808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3052532" y="633953"/>
            <a:ext cx="8758768" cy="4708977"/>
          </a:xfrm>
          <a:prstGeom prst="rect">
            <a:avLst/>
          </a:prstGeom>
          <a:noFill/>
        </p:spPr>
        <p:txBody>
          <a:bodyPr wrap="square" lIns="91435" tIns="45718" rIns="91435" bIns="45718" rtlCol="0">
            <a:spAutoFit/>
          </a:bodyPr>
          <a:lstStyle/>
          <a:p>
            <a:pPr lvl="1" defTabSz="457200"/>
            <a:r>
              <a:rPr lang="en-US" sz="3200" b="1" dirty="0">
                <a:solidFill>
                  <a:schemeClr val="bg2"/>
                </a:solidFill>
                <a:cs typeface="Chalkboard"/>
              </a:rPr>
              <a:t>Enterprise Criterion 1.2a Resident Health and Well-being: Design for Health</a:t>
            </a:r>
            <a:br>
              <a:rPr lang="en-US" sz="3200" b="1" dirty="0">
                <a:solidFill>
                  <a:schemeClr val="bg2"/>
                </a:solidFill>
                <a:cs typeface="Chalkboard"/>
              </a:rPr>
            </a:br>
            <a:r>
              <a:rPr lang="en-US" sz="3200" b="1" dirty="0">
                <a:solidFill>
                  <a:schemeClr val="bg2"/>
                </a:solidFill>
                <a:cs typeface="Chalkboard"/>
              </a:rPr>
              <a:t/>
            </a:r>
            <a:br>
              <a:rPr lang="en-US" sz="3200" b="1" dirty="0">
                <a:solidFill>
                  <a:schemeClr val="bg2"/>
                </a:solidFill>
                <a:cs typeface="Chalkboard"/>
              </a:rPr>
            </a:br>
            <a:endParaRPr lang="en-US" sz="1200" dirty="0">
              <a:solidFill>
                <a:schemeClr val="bg2"/>
              </a:solidFill>
              <a:cs typeface="Chalkboard"/>
            </a:endParaRPr>
          </a:p>
          <a:p>
            <a:pPr marL="1028676" lvl="1" indent="-571500" defTabSz="457200">
              <a:buFont typeface="+mj-lt"/>
              <a:buAutoNum type="arabicPeriod" startAt="3"/>
            </a:pPr>
            <a:r>
              <a:rPr lang="en-US" sz="3200" dirty="0">
                <a:solidFill>
                  <a:schemeClr val="bg2"/>
                </a:solidFill>
                <a:cs typeface="Chalkboard"/>
              </a:rPr>
              <a:t>Identify </a:t>
            </a:r>
            <a:r>
              <a:rPr lang="en-US" sz="3200" b="1" dirty="0">
                <a:solidFill>
                  <a:schemeClr val="bg2"/>
                </a:solidFill>
                <a:cs typeface="Chalkboard"/>
              </a:rPr>
              <a:t>design and programming  factors to optimize health</a:t>
            </a:r>
          </a:p>
          <a:p>
            <a:pPr marL="1485876" lvl="2" indent="-571500" defTabSz="457200">
              <a:buFont typeface="Arial"/>
              <a:buChar char="•"/>
            </a:pPr>
            <a:r>
              <a:rPr lang="en-US" sz="3200" dirty="0">
                <a:solidFill>
                  <a:schemeClr val="bg2"/>
                </a:solidFill>
                <a:cs typeface="Chalkboard"/>
              </a:rPr>
              <a:t>Utilize the table provided in the criterion and information from community stakeholders to prioritize design and programming strategies</a:t>
            </a:r>
          </a:p>
        </p:txBody>
      </p:sp>
      <p:sp>
        <p:nvSpPr>
          <p:cNvPr id="4" name="TextBox 3"/>
          <p:cNvSpPr txBox="1"/>
          <p:nvPr/>
        </p:nvSpPr>
        <p:spPr>
          <a:xfrm>
            <a:off x="0" y="252929"/>
            <a:ext cx="11887200" cy="3231650"/>
          </a:xfrm>
          <a:prstGeom prst="rect">
            <a:avLst/>
          </a:prstGeom>
          <a:noFill/>
        </p:spPr>
        <p:txBody>
          <a:bodyPr wrap="square" lIns="91435" tIns="45718" rIns="91435" bIns="45718" rtlCol="0">
            <a:spAutoFit/>
          </a:bodyPr>
          <a:lstStyle/>
          <a:p>
            <a:pPr lvl="1" defTabSz="457200"/>
            <a:r>
              <a:rPr lang="en-US" sz="3200" b="1" dirty="0">
                <a:solidFill>
                  <a:srgbClr val="FFFFFF"/>
                </a:solidFill>
                <a:cs typeface="Chalkboard"/>
              </a:rPr>
              <a:t>Enterprise Criterion 1.2a Resident </a:t>
            </a:r>
            <a:r>
              <a:rPr lang="en-US" sz="3200" b="1" dirty="0" smtClean="0">
                <a:solidFill>
                  <a:srgbClr val="FFFFFF"/>
                </a:solidFill>
                <a:cs typeface="Chalkboard"/>
              </a:rPr>
              <a:t>Health and </a:t>
            </a:r>
            <a:r>
              <a:rPr lang="en-US" sz="3200" b="1" dirty="0">
                <a:solidFill>
                  <a:srgbClr val="FFFFFF"/>
                </a:solidFill>
                <a:cs typeface="Chalkboard"/>
              </a:rPr>
              <a:t>Well-being: Design for </a:t>
            </a:r>
            <a:r>
              <a:rPr lang="en-US" sz="3200" b="1" dirty="0" smtClean="0">
                <a:solidFill>
                  <a:srgbClr val="FFFFFF"/>
                </a:solidFill>
                <a:cs typeface="Chalkboard"/>
              </a:rPr>
              <a:t>Health</a:t>
            </a:r>
            <a:r>
              <a:rPr lang="en-US" sz="3200" b="1" dirty="0">
                <a:solidFill>
                  <a:srgbClr val="FFFFFF"/>
                </a:solidFill>
                <a:cs typeface="Chalkboard"/>
              </a:rPr>
              <a:t/>
            </a:r>
            <a:br>
              <a:rPr lang="en-US" sz="3200" b="1" dirty="0">
                <a:solidFill>
                  <a:srgbClr val="FFFFFF"/>
                </a:solidFill>
                <a:cs typeface="Chalkboard"/>
              </a:rPr>
            </a:br>
            <a:endParaRPr lang="en-US" sz="1200" dirty="0">
              <a:solidFill>
                <a:srgbClr val="FFFFFF"/>
              </a:solidFill>
              <a:cs typeface="Chalkboard"/>
            </a:endParaRPr>
          </a:p>
          <a:p>
            <a:pPr marL="1028676" lvl="1" indent="-571500" defTabSz="457200">
              <a:buFont typeface="+mj-lt"/>
              <a:buAutoNum type="arabicPeriod" startAt="3"/>
            </a:pPr>
            <a:r>
              <a:rPr lang="en-US" sz="3200" dirty="0">
                <a:cs typeface="Chalkboard"/>
              </a:rPr>
              <a:t>Identify </a:t>
            </a:r>
            <a:r>
              <a:rPr lang="en-US" sz="3200" b="1" dirty="0">
                <a:cs typeface="Chalkboard"/>
              </a:rPr>
              <a:t>design and programming  factors to </a:t>
            </a:r>
            <a:endParaRPr lang="en-US" sz="3200" b="1" dirty="0" smtClean="0">
              <a:cs typeface="Chalkboard"/>
            </a:endParaRPr>
          </a:p>
          <a:p>
            <a:pPr marL="457176" lvl="1" defTabSz="457200"/>
            <a:r>
              <a:rPr lang="en-US" sz="3200" b="1" dirty="0">
                <a:cs typeface="Chalkboard"/>
              </a:rPr>
              <a:t>	</a:t>
            </a:r>
            <a:r>
              <a:rPr lang="en-US" sz="3200" b="1" dirty="0" smtClean="0">
                <a:cs typeface="Chalkboard"/>
              </a:rPr>
              <a:t>optimize </a:t>
            </a:r>
            <a:r>
              <a:rPr lang="en-US" sz="3200" b="1" dirty="0">
                <a:cs typeface="Chalkboard"/>
              </a:rPr>
              <a:t>health</a:t>
            </a:r>
          </a:p>
          <a:p>
            <a:pPr marL="1485876" lvl="2" indent="-571500" defTabSz="457200">
              <a:buFont typeface="Arial"/>
              <a:buChar char="•"/>
            </a:pPr>
            <a:r>
              <a:rPr lang="en-US" dirty="0">
                <a:cs typeface="Chalkboard"/>
              </a:rPr>
              <a:t>Utilize the table provided in the criterion and information from community stakeholders to prioritize design and programming strategies</a:t>
            </a:r>
          </a:p>
          <a:p>
            <a:pPr marL="457176" lvl="1" defTabSz="457200"/>
            <a:endParaRPr lang="en-US" sz="2800" dirty="0">
              <a:solidFill>
                <a:srgbClr val="FFFFFF"/>
              </a:solidFill>
              <a:cs typeface="Chalkboard"/>
            </a:endParaRPr>
          </a:p>
        </p:txBody>
      </p:sp>
      <p:graphicFrame>
        <p:nvGraphicFramePr>
          <p:cNvPr id="5" name="Table 4"/>
          <p:cNvGraphicFramePr>
            <a:graphicFrameLocks noGrp="1"/>
          </p:cNvGraphicFramePr>
          <p:nvPr>
            <p:extLst>
              <p:ext uri="{D42A27DB-BD31-4B8C-83A1-F6EECF244321}">
                <p14:modId xmlns:p14="http://schemas.microsoft.com/office/powerpoint/2010/main" val="109189077"/>
              </p:ext>
            </p:extLst>
          </p:nvPr>
        </p:nvGraphicFramePr>
        <p:xfrm>
          <a:off x="593808" y="3197665"/>
          <a:ext cx="10890124" cy="3965962"/>
        </p:xfrm>
        <a:graphic>
          <a:graphicData uri="http://schemas.openxmlformats.org/drawingml/2006/table">
            <a:tbl>
              <a:tblPr firstRow="1" bandRow="1"/>
              <a:tblGrid>
                <a:gridCol w="2898615"/>
                <a:gridCol w="2898615"/>
                <a:gridCol w="2898615"/>
                <a:gridCol w="2194279"/>
              </a:tblGrid>
              <a:tr h="979244">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Resident Health Campaigns</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Source</a:t>
                      </a:r>
                      <a:r>
                        <a:rPr lang="en-US" sz="1400" baseline="0" dirty="0" smtClean="0">
                          <a:solidFill>
                            <a:schemeClr val="bg2">
                              <a:lumMod val="50000"/>
                            </a:schemeClr>
                          </a:solidFill>
                          <a:latin typeface="Cambria" panose="02040503050406030204" pitchFamily="18" charset="0"/>
                        </a:rPr>
                        <a:t> (s) of Information</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Building Designs and </a:t>
                      </a:r>
                      <a:r>
                        <a:rPr lang="en-US" sz="1400" baseline="0" dirty="0" smtClean="0">
                          <a:solidFill>
                            <a:schemeClr val="bg2">
                              <a:lumMod val="50000"/>
                            </a:schemeClr>
                          </a:solidFill>
                          <a:latin typeface="Cambria" panose="02040503050406030204" pitchFamily="18" charset="0"/>
                        </a:rPr>
                        <a:t> Programming that Influence Physical and Mental Health</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Related</a:t>
                      </a:r>
                      <a:r>
                        <a:rPr lang="en-US" sz="1400" baseline="0" dirty="0" smtClean="0">
                          <a:solidFill>
                            <a:schemeClr val="bg2">
                              <a:lumMod val="50000"/>
                            </a:schemeClr>
                          </a:solidFill>
                          <a:latin typeface="Cambria" panose="02040503050406030204" pitchFamily="18" charset="0"/>
                        </a:rPr>
                        <a:t> Criteria</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1617018">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dirty="0" smtClean="0">
                          <a:latin typeface="Cambria" panose="02040503050406030204" pitchFamily="18" charset="0"/>
                        </a:rPr>
                        <a:t>Asthma</a:t>
                      </a:r>
                      <a:r>
                        <a:rPr lang="en-US" sz="1200" baseline="0" dirty="0" smtClean="0">
                          <a:latin typeface="Cambria" panose="02040503050406030204" pitchFamily="18" charset="0"/>
                        </a:rPr>
                        <a:t> and Respiratory Health</a:t>
                      </a:r>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pPr marL="285750" indent="-285750">
                        <a:buFont typeface="Arial" panose="020B0604020202020204" pitchFamily="34" charset="0"/>
                        <a:buChar char="•"/>
                      </a:pPr>
                      <a:r>
                        <a:rPr lang="en-US" sz="1200" dirty="0" smtClean="0">
                          <a:latin typeface="Cambria" panose="02040503050406030204" pitchFamily="18" charset="0"/>
                        </a:rPr>
                        <a:t>Outdoor</a:t>
                      </a:r>
                      <a:r>
                        <a:rPr lang="en-US" sz="1200" baseline="0" dirty="0" smtClean="0">
                          <a:latin typeface="Cambria" panose="02040503050406030204" pitchFamily="18" charset="0"/>
                        </a:rPr>
                        <a:t>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humidity and temperature</a:t>
                      </a:r>
                    </a:p>
                    <a:p>
                      <a:pPr marL="285750" indent="-285750">
                        <a:buFont typeface="Arial" panose="020B0604020202020204" pitchFamily="34" charset="0"/>
                        <a:buChar char="•"/>
                      </a:pPr>
                      <a:r>
                        <a:rPr lang="en-US" sz="1200" baseline="0" dirty="0" smtClean="0">
                          <a:latin typeface="Cambria" panose="02040503050406030204" pitchFamily="18" charset="0"/>
                        </a:rPr>
                        <a:t>Mold</a:t>
                      </a:r>
                    </a:p>
                    <a:p>
                      <a:pPr marL="285750" indent="-285750">
                        <a:buFont typeface="Arial" panose="020B0604020202020204" pitchFamily="34" charset="0"/>
                        <a:buChar char="•"/>
                      </a:pPr>
                      <a:r>
                        <a:rPr lang="en-US" sz="1200" baseline="0" dirty="0" smtClean="0">
                          <a:latin typeface="Cambria" panose="02040503050406030204" pitchFamily="18" charset="0"/>
                        </a:rPr>
                        <a:t>Plant allergens</a:t>
                      </a:r>
                    </a:p>
                    <a:p>
                      <a:pPr marL="285750" indent="-285750">
                        <a:buFont typeface="Arial" panose="020B0604020202020204" pitchFamily="34" charset="0"/>
                        <a:buChar char="•"/>
                      </a:pPr>
                      <a:r>
                        <a:rPr lang="en-US" sz="1200" baseline="0" dirty="0" smtClean="0">
                          <a:latin typeface="Cambria" panose="02040503050406030204" pitchFamily="18" charset="0"/>
                        </a:rPr>
                        <a:t>Use of toxic / carcinogenic products</a:t>
                      </a:r>
                    </a:p>
                    <a:p>
                      <a:pPr marL="285750" indent="-285750">
                        <a:buFont typeface="Arial" panose="020B0604020202020204" pitchFamily="34" charset="0"/>
                        <a:buChar char="•"/>
                      </a:pPr>
                      <a:r>
                        <a:rPr lang="en-US" sz="1200" baseline="0" dirty="0" smtClean="0">
                          <a:latin typeface="Cambria" panose="02040503050406030204" pitchFamily="18" charset="0"/>
                        </a:rPr>
                        <a:t>Smoking</a:t>
                      </a:r>
                    </a:p>
                    <a:p>
                      <a:pPr marL="285750" indent="-285750">
                        <a:buFont typeface="Arial" panose="020B0604020202020204" pitchFamily="34" charset="0"/>
                        <a:buChar char="•"/>
                      </a:pPr>
                      <a:r>
                        <a:rPr lang="en-US" sz="1200" baseline="0" dirty="0" smtClean="0">
                          <a:latin typeface="Cambria" panose="02040503050406030204" pitchFamily="18" charset="0"/>
                        </a:rPr>
                        <a:t>Access to affordable chronic disease management services and resources</a:t>
                      </a:r>
                    </a:p>
                    <a:p>
                      <a:pPr marL="285750" indent="-285750">
                        <a:buFont typeface="Arial" panose="020B0604020202020204" pitchFamily="34" charset="0"/>
                        <a:buChar char="•"/>
                      </a:pPr>
                      <a:r>
                        <a:rPr lang="en-US" sz="1200" baseline="0" dirty="0" smtClean="0">
                          <a:latin typeface="Cambria" panose="02040503050406030204" pitchFamily="18" charset="0"/>
                        </a:rPr>
                        <a:t>Presence of pest</a:t>
                      </a:r>
                    </a:p>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u="sng" dirty="0" smtClean="0">
                          <a:latin typeface="Cambria" panose="02040503050406030204" pitchFamily="18" charset="0"/>
                        </a:rPr>
                        <a:t>MANDATORY</a:t>
                      </a:r>
                    </a:p>
                    <a:p>
                      <a:r>
                        <a:rPr lang="en-US" sz="1200" u="none" dirty="0" smtClean="0">
                          <a:latin typeface="Cambria" panose="02040503050406030204" pitchFamily="18" charset="0"/>
                        </a:rPr>
                        <a:t>5.1a-d</a:t>
                      </a:r>
                      <a:r>
                        <a:rPr lang="en-US" sz="1200" u="none" baseline="0" dirty="0" smtClean="0">
                          <a:latin typeface="Cambria" panose="02040503050406030204" pitchFamily="18" charset="0"/>
                        </a:rPr>
                        <a:t> Building Performance Standard</a:t>
                      </a:r>
                    </a:p>
                    <a:p>
                      <a:r>
                        <a:rPr lang="en-US" sz="1200" u="none" baseline="0" dirty="0" smtClean="0">
                          <a:latin typeface="Cambria" panose="02040503050406030204" pitchFamily="18" charset="0"/>
                        </a:rPr>
                        <a:t>5.3 Sizing of Heating and Cooling Equipment</a:t>
                      </a:r>
                    </a:p>
                    <a:p>
                      <a:r>
                        <a:rPr lang="en-US" sz="1200" u="none" baseline="0" dirty="0" smtClean="0">
                          <a:latin typeface="Cambria" panose="02040503050406030204" pitchFamily="18" charset="0"/>
                        </a:rPr>
                        <a:t>6.7a Environmentally Preferable Flooring</a:t>
                      </a:r>
                    </a:p>
                    <a:p>
                      <a:pPr marL="0" indent="0" algn="ctr">
                        <a:buFont typeface="Arial" panose="020B0604020202020204" pitchFamily="34" charset="0"/>
                        <a:buNone/>
                      </a:pPr>
                      <a:r>
                        <a:rPr lang="en-US" sz="1200" u="none" baseline="0" dirty="0" smtClean="0">
                          <a:latin typeface="Cambria" panose="02040503050406030204" pitchFamily="18" charset="0"/>
                        </a:rPr>
                        <a:t>*     *     *</a:t>
                      </a:r>
                    </a:p>
                    <a:p>
                      <a:pPr marL="0" indent="0" algn="l">
                        <a:buFont typeface="Arial" panose="020B0604020202020204" pitchFamily="34" charset="0"/>
                        <a:buNone/>
                      </a:pPr>
                      <a:r>
                        <a:rPr lang="en-US" sz="1200" u="sng" baseline="0" dirty="0" smtClean="0">
                          <a:latin typeface="Cambria" panose="02040503050406030204" pitchFamily="18" charset="0"/>
                        </a:rPr>
                        <a:t>OPTIONAL</a:t>
                      </a:r>
                    </a:p>
                    <a:p>
                      <a:pPr marL="0" indent="0" algn="l">
                        <a:buFont typeface="Arial" panose="020B0604020202020204" pitchFamily="34" charset="0"/>
                        <a:buNone/>
                      </a:pPr>
                      <a:r>
                        <a:rPr lang="en-US" sz="1200" u="none" baseline="0" dirty="0" smtClean="0">
                          <a:latin typeface="Cambria" panose="02040503050406030204" pitchFamily="18" charset="0"/>
                        </a:rPr>
                        <a:t>6.5 Certified, Salvaged, and Engineered Wood Products</a:t>
                      </a:r>
                    </a:p>
                    <a:p>
                      <a:pPr marL="0" indent="0" algn="l">
                        <a:buFont typeface="Arial" panose="020B0604020202020204" pitchFamily="34" charset="0"/>
                        <a:buNone/>
                      </a:pPr>
                      <a:r>
                        <a:rPr lang="en-US" sz="1200" u="none" baseline="0" dirty="0" smtClean="0">
                          <a:latin typeface="Cambria" panose="02040503050406030204" pitchFamily="18" charset="0"/>
                        </a:rPr>
                        <a:t>6.7b Environmentally Preferable Flooring: Throughout Building</a:t>
                      </a:r>
                    </a:p>
                    <a:p>
                      <a:pPr marL="0" indent="0" algn="l">
                        <a:buFont typeface="Arial" panose="020B0604020202020204" pitchFamily="34" charset="0"/>
                        <a:buNone/>
                      </a:pPr>
                      <a:r>
                        <a:rPr lang="en-US" sz="1200" u="none" baseline="0" dirty="0" smtClean="0">
                          <a:latin typeface="Cambria" panose="02040503050406030204" pitchFamily="18" charset="0"/>
                        </a:rPr>
                        <a:t>6.10 Asthmagen-Free Materials</a:t>
                      </a:r>
                    </a:p>
                    <a:p>
                      <a:pPr marL="0" indent="0" algn="l">
                        <a:buFont typeface="Arial" panose="020B0604020202020204" pitchFamily="34" charset="0"/>
                        <a:buNone/>
                      </a:pPr>
                      <a:r>
                        <a:rPr lang="en-US" sz="1200" u="none" baseline="0" dirty="0" smtClean="0">
                          <a:latin typeface="Cambria" panose="02040503050406030204" pitchFamily="18" charset="0"/>
                        </a:rPr>
                        <a:t>7.16 Smoke-Free Building</a:t>
                      </a: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cxnSp>
        <p:nvCxnSpPr>
          <p:cNvPr id="6" name="Straight Arrow Connector 5"/>
          <p:cNvCxnSpPr/>
          <p:nvPr/>
        </p:nvCxnSpPr>
        <p:spPr>
          <a:xfrm>
            <a:off x="5448303" y="3058346"/>
            <a:ext cx="1104900" cy="1168004"/>
          </a:xfrm>
          <a:prstGeom prst="straightConnector1">
            <a:avLst/>
          </a:prstGeom>
          <a:ln w="139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1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3528783" y="1167331"/>
            <a:ext cx="8758768" cy="3724092"/>
          </a:xfrm>
          <a:prstGeom prst="rect">
            <a:avLst/>
          </a:prstGeom>
          <a:noFill/>
        </p:spPr>
        <p:txBody>
          <a:bodyPr wrap="square" lIns="91435" tIns="45718" rIns="91435" bIns="45718" rtlCol="0">
            <a:spAutoFit/>
          </a:bodyPr>
          <a:lstStyle/>
          <a:p>
            <a:pPr lvl="1" defTabSz="457200"/>
            <a:r>
              <a:rPr lang="en-US" sz="3200" b="1" dirty="0">
                <a:solidFill>
                  <a:srgbClr val="FFFFFF"/>
                </a:solidFill>
                <a:cs typeface="Chalkboard"/>
              </a:rPr>
              <a:t>Enterprise Criterion 1.2a Resident Health and Well-being: Design for Health</a:t>
            </a:r>
            <a:br>
              <a:rPr lang="en-US" sz="3200" b="1" dirty="0">
                <a:solidFill>
                  <a:srgbClr val="FFFFFF"/>
                </a:solidFill>
                <a:cs typeface="Chalkboard"/>
              </a:rPr>
            </a:br>
            <a:r>
              <a:rPr lang="en-US" sz="3200" b="1" dirty="0">
                <a:solidFill>
                  <a:srgbClr val="FFFFFF"/>
                </a:solidFill>
                <a:cs typeface="Chalkboard"/>
              </a:rPr>
              <a:t/>
            </a:r>
            <a:br>
              <a:rPr lang="en-US" sz="3200" b="1" dirty="0">
                <a:solidFill>
                  <a:srgbClr val="FFFFFF"/>
                </a:solidFill>
                <a:cs typeface="Chalkboard"/>
              </a:rPr>
            </a:br>
            <a:endParaRPr lang="en-US" sz="1200" dirty="0">
              <a:solidFill>
                <a:srgbClr val="FFFFFF"/>
              </a:solidFill>
              <a:cs typeface="Chalkboard"/>
            </a:endParaRPr>
          </a:p>
          <a:p>
            <a:pPr marL="1028676" lvl="1" indent="-571500" defTabSz="457200">
              <a:buFont typeface="+mj-lt"/>
              <a:buAutoNum type="arabicPeriod" startAt="4"/>
            </a:pPr>
            <a:r>
              <a:rPr lang="en-US" sz="3200" dirty="0">
                <a:solidFill>
                  <a:srgbClr val="FFFFFF"/>
                </a:solidFill>
                <a:cs typeface="Chalkboard"/>
              </a:rPr>
              <a:t>Incorporate at least </a:t>
            </a:r>
            <a:r>
              <a:rPr lang="en-US" sz="3200" b="1" dirty="0">
                <a:solidFill>
                  <a:srgbClr val="FFFFFF"/>
                </a:solidFill>
                <a:cs typeface="Chalkboard"/>
              </a:rPr>
              <a:t>one optional criterion </a:t>
            </a:r>
          </a:p>
          <a:p>
            <a:pPr marL="1485876" lvl="2" indent="-571500" defTabSz="457200">
              <a:buFont typeface="Arial"/>
              <a:buChar char="•"/>
            </a:pPr>
            <a:r>
              <a:rPr lang="en-US" sz="3200" dirty="0">
                <a:solidFill>
                  <a:srgbClr val="FFFFFF"/>
                </a:solidFill>
                <a:cs typeface="Chalkboard"/>
              </a:rPr>
              <a:t>Identified within the Resident Health Campaign in the table provided</a:t>
            </a:r>
          </a:p>
        </p:txBody>
      </p:sp>
      <p:sp>
        <p:nvSpPr>
          <p:cNvPr id="4" name="TextBox 3"/>
          <p:cNvSpPr txBox="1"/>
          <p:nvPr/>
        </p:nvSpPr>
        <p:spPr>
          <a:xfrm>
            <a:off x="0" y="252941"/>
            <a:ext cx="11887200" cy="2462209"/>
          </a:xfrm>
          <a:prstGeom prst="rect">
            <a:avLst/>
          </a:prstGeom>
          <a:noFill/>
        </p:spPr>
        <p:txBody>
          <a:bodyPr wrap="square" lIns="91435" tIns="45718" rIns="91435" bIns="45718" rtlCol="0">
            <a:spAutoFit/>
          </a:bodyPr>
          <a:lstStyle/>
          <a:p>
            <a:pPr lvl="1" defTabSz="457200"/>
            <a:r>
              <a:rPr lang="en-US" sz="3200" b="1" dirty="0">
                <a:solidFill>
                  <a:srgbClr val="FFFFFF"/>
                </a:solidFill>
                <a:cs typeface="Chalkboard"/>
              </a:rPr>
              <a:t>Enterprise Criterion 1.2a Resident </a:t>
            </a:r>
            <a:r>
              <a:rPr lang="en-US" sz="3200" b="1" dirty="0" smtClean="0">
                <a:solidFill>
                  <a:srgbClr val="FFFFFF"/>
                </a:solidFill>
                <a:cs typeface="Chalkboard"/>
              </a:rPr>
              <a:t>Health and </a:t>
            </a:r>
            <a:r>
              <a:rPr lang="en-US" sz="3200" b="1" dirty="0">
                <a:solidFill>
                  <a:srgbClr val="FFFFFF"/>
                </a:solidFill>
                <a:cs typeface="Chalkboard"/>
              </a:rPr>
              <a:t>Well-being: Design for </a:t>
            </a:r>
            <a:r>
              <a:rPr lang="en-US" sz="3200" b="1" dirty="0" smtClean="0">
                <a:solidFill>
                  <a:srgbClr val="FFFFFF"/>
                </a:solidFill>
                <a:cs typeface="Chalkboard"/>
              </a:rPr>
              <a:t>Health</a:t>
            </a:r>
            <a:r>
              <a:rPr lang="en-US" sz="3200" b="1" dirty="0">
                <a:solidFill>
                  <a:srgbClr val="FFFFFF"/>
                </a:solidFill>
                <a:cs typeface="Chalkboard"/>
              </a:rPr>
              <a:t/>
            </a:r>
            <a:br>
              <a:rPr lang="en-US" sz="3200" b="1" dirty="0">
                <a:solidFill>
                  <a:srgbClr val="FFFFFF"/>
                </a:solidFill>
                <a:cs typeface="Chalkboard"/>
              </a:rPr>
            </a:br>
            <a:endParaRPr lang="en-US" sz="1200" dirty="0">
              <a:solidFill>
                <a:srgbClr val="FFFFFF"/>
              </a:solidFill>
              <a:cs typeface="Chalkboard"/>
            </a:endParaRPr>
          </a:p>
          <a:p>
            <a:pPr marL="1028676" lvl="1" indent="-571500" defTabSz="457200">
              <a:buFont typeface="+mj-lt"/>
              <a:buAutoNum type="arabicPeriod" startAt="4"/>
            </a:pPr>
            <a:r>
              <a:rPr lang="en-US" sz="3200" dirty="0">
                <a:solidFill>
                  <a:srgbClr val="FFFFFF"/>
                </a:solidFill>
                <a:cs typeface="Chalkboard"/>
              </a:rPr>
              <a:t>Incorporate at least </a:t>
            </a:r>
            <a:r>
              <a:rPr lang="en-US" sz="3200" b="1" dirty="0">
                <a:solidFill>
                  <a:srgbClr val="FFFFFF"/>
                </a:solidFill>
                <a:cs typeface="Chalkboard"/>
              </a:rPr>
              <a:t>one optional criterion </a:t>
            </a:r>
          </a:p>
          <a:p>
            <a:pPr marL="1485876" lvl="2" indent="-571500" defTabSz="457200">
              <a:buFont typeface="Arial"/>
              <a:buChar char="•"/>
            </a:pPr>
            <a:r>
              <a:rPr lang="en-US" dirty="0">
                <a:solidFill>
                  <a:srgbClr val="FFFFFF"/>
                </a:solidFill>
                <a:cs typeface="Chalkboard"/>
              </a:rPr>
              <a:t>Identified within the Resident Health Campaign in the table provided</a:t>
            </a:r>
          </a:p>
          <a:p>
            <a:pPr marL="457176" lvl="1" defTabSz="457200"/>
            <a:endParaRPr lang="en-US" sz="2800" dirty="0">
              <a:solidFill>
                <a:srgbClr val="FFFFFF"/>
              </a:solidFill>
              <a:cs typeface="Chalkboard"/>
            </a:endParaRPr>
          </a:p>
        </p:txBody>
      </p:sp>
      <p:graphicFrame>
        <p:nvGraphicFramePr>
          <p:cNvPr id="5" name="Table 4"/>
          <p:cNvGraphicFramePr>
            <a:graphicFrameLocks noGrp="1"/>
          </p:cNvGraphicFramePr>
          <p:nvPr>
            <p:extLst>
              <p:ext uri="{D42A27DB-BD31-4B8C-83A1-F6EECF244321}">
                <p14:modId xmlns:p14="http://schemas.microsoft.com/office/powerpoint/2010/main" val="4152656009"/>
              </p:ext>
            </p:extLst>
          </p:nvPr>
        </p:nvGraphicFramePr>
        <p:xfrm>
          <a:off x="593795" y="3197665"/>
          <a:ext cx="10890124" cy="3965961"/>
        </p:xfrm>
        <a:graphic>
          <a:graphicData uri="http://schemas.openxmlformats.org/drawingml/2006/table">
            <a:tbl>
              <a:tblPr firstRow="1" bandRow="1"/>
              <a:tblGrid>
                <a:gridCol w="2898615"/>
                <a:gridCol w="2898615"/>
                <a:gridCol w="2898615"/>
                <a:gridCol w="2194279"/>
              </a:tblGrid>
              <a:tr h="979244">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Resident Health Campaigns</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Source</a:t>
                      </a:r>
                      <a:r>
                        <a:rPr lang="en-US" sz="1400" baseline="0" dirty="0" smtClean="0">
                          <a:solidFill>
                            <a:schemeClr val="bg2">
                              <a:lumMod val="50000"/>
                            </a:schemeClr>
                          </a:solidFill>
                          <a:latin typeface="Cambria" panose="02040503050406030204" pitchFamily="18" charset="0"/>
                        </a:rPr>
                        <a:t> (s) of Information</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Building Designs and </a:t>
                      </a:r>
                      <a:r>
                        <a:rPr lang="en-US" sz="1400" baseline="0" dirty="0" smtClean="0">
                          <a:solidFill>
                            <a:schemeClr val="bg2">
                              <a:lumMod val="50000"/>
                            </a:schemeClr>
                          </a:solidFill>
                          <a:latin typeface="Cambria" panose="02040503050406030204" pitchFamily="18" charset="0"/>
                        </a:rPr>
                        <a:t> Programming that Influence Physical and Mental Health</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chemeClr val="bg2">
                              <a:lumMod val="50000"/>
                            </a:schemeClr>
                          </a:solidFill>
                          <a:latin typeface="Cambria" panose="02040503050406030204" pitchFamily="18" charset="0"/>
                        </a:rPr>
                        <a:t>Related</a:t>
                      </a:r>
                      <a:r>
                        <a:rPr lang="en-US" sz="1400" baseline="0" dirty="0" smtClean="0">
                          <a:solidFill>
                            <a:schemeClr val="bg2">
                              <a:lumMod val="50000"/>
                            </a:schemeClr>
                          </a:solidFill>
                          <a:latin typeface="Cambria" panose="02040503050406030204" pitchFamily="18" charset="0"/>
                        </a:rPr>
                        <a:t> Criteria</a:t>
                      </a:r>
                      <a:endParaRPr lang="en-US" sz="1400" dirty="0">
                        <a:solidFill>
                          <a:schemeClr val="bg2">
                            <a:lumMod val="50000"/>
                          </a:schemeClr>
                        </a:solidFill>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1617018">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dirty="0" smtClean="0">
                          <a:latin typeface="Cambria" panose="02040503050406030204" pitchFamily="18" charset="0"/>
                        </a:rPr>
                        <a:t>Asthma</a:t>
                      </a:r>
                      <a:r>
                        <a:rPr lang="en-US" sz="1200" baseline="0" dirty="0" smtClean="0">
                          <a:latin typeface="Cambria" panose="02040503050406030204" pitchFamily="18" charset="0"/>
                        </a:rPr>
                        <a:t> and Respiratory Health</a:t>
                      </a:r>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pPr marL="285750" indent="-285750">
                        <a:buFont typeface="Arial" panose="020B0604020202020204" pitchFamily="34" charset="0"/>
                        <a:buChar char="•"/>
                      </a:pPr>
                      <a:r>
                        <a:rPr lang="en-US" sz="1200" dirty="0" smtClean="0">
                          <a:latin typeface="Cambria" panose="02040503050406030204" pitchFamily="18" charset="0"/>
                        </a:rPr>
                        <a:t>Outdoor</a:t>
                      </a:r>
                      <a:r>
                        <a:rPr lang="en-US" sz="1200" baseline="0" dirty="0" smtClean="0">
                          <a:latin typeface="Cambria" panose="02040503050406030204" pitchFamily="18" charset="0"/>
                        </a:rPr>
                        <a:t>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air quality</a:t>
                      </a:r>
                    </a:p>
                    <a:p>
                      <a:pPr marL="285750" indent="-285750">
                        <a:buFont typeface="Arial" panose="020B0604020202020204" pitchFamily="34" charset="0"/>
                        <a:buChar char="•"/>
                      </a:pPr>
                      <a:r>
                        <a:rPr lang="en-US" sz="1200" baseline="0" dirty="0" smtClean="0">
                          <a:latin typeface="Cambria" panose="02040503050406030204" pitchFamily="18" charset="0"/>
                        </a:rPr>
                        <a:t>Indoor humidity and temperature</a:t>
                      </a:r>
                    </a:p>
                    <a:p>
                      <a:pPr marL="285750" indent="-285750">
                        <a:buFont typeface="Arial" panose="020B0604020202020204" pitchFamily="34" charset="0"/>
                        <a:buChar char="•"/>
                      </a:pPr>
                      <a:r>
                        <a:rPr lang="en-US" sz="1200" baseline="0" dirty="0" smtClean="0">
                          <a:latin typeface="Cambria" panose="02040503050406030204" pitchFamily="18" charset="0"/>
                        </a:rPr>
                        <a:t>Mold</a:t>
                      </a:r>
                    </a:p>
                    <a:p>
                      <a:pPr marL="285750" indent="-285750">
                        <a:buFont typeface="Arial" panose="020B0604020202020204" pitchFamily="34" charset="0"/>
                        <a:buChar char="•"/>
                      </a:pPr>
                      <a:r>
                        <a:rPr lang="en-US" sz="1200" baseline="0" dirty="0" smtClean="0">
                          <a:latin typeface="Cambria" panose="02040503050406030204" pitchFamily="18" charset="0"/>
                        </a:rPr>
                        <a:t>Plant allergens</a:t>
                      </a:r>
                    </a:p>
                    <a:p>
                      <a:pPr marL="285750" indent="-285750">
                        <a:buFont typeface="Arial" panose="020B0604020202020204" pitchFamily="34" charset="0"/>
                        <a:buChar char="•"/>
                      </a:pPr>
                      <a:r>
                        <a:rPr lang="en-US" sz="1200" baseline="0" dirty="0" smtClean="0">
                          <a:latin typeface="Cambria" panose="02040503050406030204" pitchFamily="18" charset="0"/>
                        </a:rPr>
                        <a:t>Use of toxic / carcinogenic products</a:t>
                      </a:r>
                    </a:p>
                    <a:p>
                      <a:pPr marL="285750" indent="-285750">
                        <a:buFont typeface="Arial" panose="020B0604020202020204" pitchFamily="34" charset="0"/>
                        <a:buChar char="•"/>
                      </a:pPr>
                      <a:r>
                        <a:rPr lang="en-US" sz="1200" baseline="0" dirty="0" smtClean="0">
                          <a:latin typeface="Cambria" panose="02040503050406030204" pitchFamily="18" charset="0"/>
                        </a:rPr>
                        <a:t>Smoking</a:t>
                      </a:r>
                    </a:p>
                    <a:p>
                      <a:pPr marL="285750" indent="-285750">
                        <a:buFont typeface="Arial" panose="020B0604020202020204" pitchFamily="34" charset="0"/>
                        <a:buChar char="•"/>
                      </a:pPr>
                      <a:r>
                        <a:rPr lang="en-US" sz="1200" baseline="0" dirty="0" smtClean="0">
                          <a:latin typeface="Cambria" panose="02040503050406030204" pitchFamily="18" charset="0"/>
                        </a:rPr>
                        <a:t>Access to affordable chronic disease management services and resources</a:t>
                      </a:r>
                    </a:p>
                    <a:p>
                      <a:pPr marL="285750" indent="-285750">
                        <a:buFont typeface="Arial" panose="020B0604020202020204" pitchFamily="34" charset="0"/>
                        <a:buChar char="•"/>
                      </a:pPr>
                      <a:r>
                        <a:rPr lang="en-US" sz="1200" baseline="0" dirty="0" smtClean="0">
                          <a:latin typeface="Cambria" panose="02040503050406030204" pitchFamily="18" charset="0"/>
                        </a:rPr>
                        <a:t>Presence of pest</a:t>
                      </a:r>
                    </a:p>
                    <a:p>
                      <a:endParaRPr lang="en-US" sz="1200" dirty="0">
                        <a:latin typeface="Cambria" panose="02040503050406030204" pitchFamily="18" charset="0"/>
                      </a:endParaRP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200" u="sng" dirty="0" smtClean="0">
                          <a:latin typeface="Cambria" panose="02040503050406030204" pitchFamily="18" charset="0"/>
                        </a:rPr>
                        <a:t>MANDATORY</a:t>
                      </a:r>
                    </a:p>
                    <a:p>
                      <a:r>
                        <a:rPr lang="en-US" sz="1200" u="none" dirty="0" smtClean="0">
                          <a:latin typeface="Cambria" panose="02040503050406030204" pitchFamily="18" charset="0"/>
                        </a:rPr>
                        <a:t>5.1a-d</a:t>
                      </a:r>
                      <a:r>
                        <a:rPr lang="en-US" sz="1200" u="none" baseline="0" dirty="0" smtClean="0">
                          <a:latin typeface="Cambria" panose="02040503050406030204" pitchFamily="18" charset="0"/>
                        </a:rPr>
                        <a:t> Building Performance Standard</a:t>
                      </a:r>
                    </a:p>
                    <a:p>
                      <a:r>
                        <a:rPr lang="en-US" sz="1200" u="none" baseline="0" dirty="0" smtClean="0">
                          <a:latin typeface="Cambria" panose="02040503050406030204" pitchFamily="18" charset="0"/>
                        </a:rPr>
                        <a:t>5.3 Sizing of Heating and Cooling Equipment</a:t>
                      </a:r>
                    </a:p>
                    <a:p>
                      <a:r>
                        <a:rPr lang="en-US" sz="1200" u="none" baseline="0" dirty="0" smtClean="0">
                          <a:latin typeface="Cambria" panose="02040503050406030204" pitchFamily="18" charset="0"/>
                        </a:rPr>
                        <a:t>6.7a Environmentally Preferable Flooring</a:t>
                      </a:r>
                    </a:p>
                    <a:p>
                      <a:pPr marL="0" indent="0" algn="ctr">
                        <a:buFont typeface="Arial" panose="020B0604020202020204" pitchFamily="34" charset="0"/>
                        <a:buNone/>
                      </a:pPr>
                      <a:r>
                        <a:rPr lang="en-US" sz="1200" u="none" baseline="0" dirty="0" smtClean="0">
                          <a:latin typeface="Cambria" panose="02040503050406030204" pitchFamily="18" charset="0"/>
                        </a:rPr>
                        <a:t>*     *     *</a:t>
                      </a:r>
                    </a:p>
                    <a:p>
                      <a:pPr marL="0" indent="0" algn="l">
                        <a:buFont typeface="Arial" panose="020B0604020202020204" pitchFamily="34" charset="0"/>
                        <a:buNone/>
                      </a:pPr>
                      <a:r>
                        <a:rPr lang="en-US" sz="1200" u="sng" baseline="0" dirty="0" smtClean="0">
                          <a:latin typeface="Cambria" panose="02040503050406030204" pitchFamily="18" charset="0"/>
                        </a:rPr>
                        <a:t>OPTIONAL</a:t>
                      </a:r>
                    </a:p>
                    <a:p>
                      <a:pPr marL="0" indent="0" algn="l">
                        <a:buFont typeface="Arial" panose="020B0604020202020204" pitchFamily="34" charset="0"/>
                        <a:buNone/>
                      </a:pPr>
                      <a:r>
                        <a:rPr lang="en-US" sz="1200" u="none" baseline="0" dirty="0" smtClean="0">
                          <a:latin typeface="Cambria" panose="02040503050406030204" pitchFamily="18" charset="0"/>
                        </a:rPr>
                        <a:t>6.5 Certified, Salvaged, and Engineered Wood Products</a:t>
                      </a:r>
                    </a:p>
                    <a:p>
                      <a:pPr marL="0" indent="0" algn="l">
                        <a:buFont typeface="Arial" panose="020B0604020202020204" pitchFamily="34" charset="0"/>
                        <a:buNone/>
                      </a:pPr>
                      <a:r>
                        <a:rPr lang="en-US" sz="1200" u="none" baseline="0" dirty="0" smtClean="0">
                          <a:latin typeface="Cambria" panose="02040503050406030204" pitchFamily="18" charset="0"/>
                        </a:rPr>
                        <a:t>6.7b Environmentally Preferable Flooring: Throughout Building</a:t>
                      </a:r>
                    </a:p>
                    <a:p>
                      <a:pPr marL="0" indent="0" algn="l">
                        <a:buFont typeface="Arial" panose="020B0604020202020204" pitchFamily="34" charset="0"/>
                        <a:buNone/>
                      </a:pPr>
                      <a:r>
                        <a:rPr lang="en-US" sz="1200" u="none" baseline="0" dirty="0" smtClean="0">
                          <a:latin typeface="Cambria" panose="02040503050406030204" pitchFamily="18" charset="0"/>
                        </a:rPr>
                        <a:t>6.10 Asthmagen-Free Materials</a:t>
                      </a:r>
                    </a:p>
                    <a:p>
                      <a:pPr marL="0" indent="0" algn="l">
                        <a:buFont typeface="Arial" panose="020B0604020202020204" pitchFamily="34" charset="0"/>
                        <a:buNone/>
                      </a:pPr>
                      <a:r>
                        <a:rPr lang="en-US" sz="1200" u="none" baseline="0" dirty="0" smtClean="0">
                          <a:latin typeface="Cambria" panose="02040503050406030204" pitchFamily="18" charset="0"/>
                        </a:rPr>
                        <a:t>7.16 Smoke-Free Building</a:t>
                      </a:r>
                    </a:p>
                  </a:txBody>
                  <a:tcPr marL="60639" marR="60639" marT="30319" marB="3031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cxnSp>
        <p:nvCxnSpPr>
          <p:cNvPr id="7" name="Straight Arrow Connector 6"/>
          <p:cNvCxnSpPr/>
          <p:nvPr/>
        </p:nvCxnSpPr>
        <p:spPr>
          <a:xfrm flipH="1">
            <a:off x="10998200" y="2895600"/>
            <a:ext cx="787400" cy="2730500"/>
          </a:xfrm>
          <a:prstGeom prst="straightConnector1">
            <a:avLst/>
          </a:prstGeom>
          <a:ln w="139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20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709524" y="2211232"/>
            <a:ext cx="8805069" cy="2677652"/>
          </a:xfrm>
          <a:prstGeom prst="rect">
            <a:avLst/>
          </a:prstGeom>
          <a:noFill/>
        </p:spPr>
        <p:txBody>
          <a:bodyPr wrap="square" lIns="91435" tIns="45718" rIns="91435" bIns="45718" rtlCol="0">
            <a:spAutoFit/>
          </a:bodyPr>
          <a:lstStyle/>
          <a:p>
            <a:pPr lvl="1" defTabSz="457200"/>
            <a:r>
              <a:rPr lang="en-US" sz="6000" b="1" dirty="0" smtClean="0">
                <a:solidFill>
                  <a:srgbClr val="FFFFFF"/>
                </a:solidFill>
                <a:latin typeface="Century Gothic"/>
                <a:cs typeface="Chalkboard"/>
              </a:rPr>
              <a:t>Better</a:t>
            </a:r>
            <a:endParaRPr lang="en-US" sz="6000" b="1" dirty="0">
              <a:solidFill>
                <a:srgbClr val="FFFFFF"/>
              </a:solidFill>
              <a:latin typeface="Century Gothic"/>
              <a:cs typeface="Chalkboard"/>
            </a:endParaRPr>
          </a:p>
          <a:p>
            <a:pPr marL="457176" lvl="1" defTabSz="457200"/>
            <a:endParaRPr lang="en-US" sz="1200" dirty="0">
              <a:solidFill>
                <a:srgbClr val="FFFFFF"/>
              </a:solidFill>
              <a:latin typeface="Century Gothic"/>
              <a:cs typeface="Chalkboard"/>
            </a:endParaRPr>
          </a:p>
          <a:p>
            <a:pPr marL="971526" lvl="1" indent="-514350" defTabSz="457200">
              <a:buFont typeface="+mj-lt"/>
              <a:buAutoNum type="arabicPeriod"/>
            </a:pPr>
            <a:r>
              <a:rPr lang="en-US" sz="3200" dirty="0" smtClean="0">
                <a:solidFill>
                  <a:srgbClr val="FFFFFF"/>
                </a:solidFill>
                <a:latin typeface="Century Gothic"/>
                <a:cs typeface="Chalkboard"/>
              </a:rPr>
              <a:t>Consultation with </a:t>
            </a:r>
            <a:r>
              <a:rPr lang="en-US" sz="3200" b="1" dirty="0" smtClean="0">
                <a:solidFill>
                  <a:srgbClr val="FFFFFF"/>
                </a:solidFill>
                <a:latin typeface="Century Gothic"/>
                <a:cs typeface="Chalkboard"/>
              </a:rPr>
              <a:t>health professionals</a:t>
            </a:r>
            <a:endParaRPr lang="en-US" sz="3200" b="1" dirty="0">
              <a:solidFill>
                <a:srgbClr val="FFFFFF"/>
              </a:solidFill>
              <a:latin typeface="Century Gothic"/>
              <a:cs typeface="Chalkboard"/>
            </a:endParaRPr>
          </a:p>
          <a:p>
            <a:pPr marL="1028676" lvl="1" indent="-571500" defTabSz="457200">
              <a:buFont typeface="+mj-lt"/>
              <a:buAutoNum type="arabicPeriod"/>
            </a:pPr>
            <a:r>
              <a:rPr lang="en-US" sz="3200" dirty="0" smtClean="0">
                <a:solidFill>
                  <a:srgbClr val="FFFFFF"/>
                </a:solidFill>
                <a:latin typeface="Century Gothic"/>
                <a:cs typeface="Chalkboard"/>
              </a:rPr>
              <a:t>Robust </a:t>
            </a:r>
            <a:r>
              <a:rPr lang="en-US" sz="3200" b="1" dirty="0" smtClean="0">
                <a:solidFill>
                  <a:srgbClr val="FFFFFF"/>
                </a:solidFill>
                <a:latin typeface="Century Gothic"/>
                <a:cs typeface="Chalkboard"/>
              </a:rPr>
              <a:t>population needs assessment</a:t>
            </a:r>
          </a:p>
          <a:p>
            <a:pPr marL="1028676" lvl="1" indent="-571500" defTabSz="457200">
              <a:buFont typeface="+mj-lt"/>
              <a:buAutoNum type="arabicPeriod"/>
            </a:pPr>
            <a:r>
              <a:rPr lang="en-US" sz="3200" dirty="0" smtClean="0">
                <a:solidFill>
                  <a:srgbClr val="FFFFFF"/>
                </a:solidFill>
                <a:latin typeface="Century Gothic"/>
                <a:cs typeface="Chalkboard"/>
              </a:rPr>
              <a:t>Systematic </a:t>
            </a:r>
            <a:r>
              <a:rPr lang="en-US" sz="3200" b="1" dirty="0" smtClean="0">
                <a:solidFill>
                  <a:srgbClr val="FFFFFF"/>
                </a:solidFill>
                <a:latin typeface="Century Gothic"/>
                <a:cs typeface="Chalkboard"/>
              </a:rPr>
              <a:t>prioritization of strategies</a:t>
            </a:r>
            <a:endParaRPr lang="en-US" sz="3200" dirty="0">
              <a:solidFill>
                <a:srgbClr val="FFFFFF"/>
              </a:solidFill>
              <a:latin typeface="Century Gothic"/>
              <a:cs typeface="Chalkboard"/>
            </a:endParaRPr>
          </a:p>
        </p:txBody>
      </p:sp>
    </p:spTree>
    <p:extLst>
      <p:ext uri="{BB962C8B-B14F-4D97-AF65-F5344CB8AC3E}">
        <p14:creationId xmlns:p14="http://schemas.microsoft.com/office/powerpoint/2010/main" val="3907473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681612" y="2133285"/>
            <a:ext cx="8805069" cy="3662537"/>
          </a:xfrm>
          <a:prstGeom prst="rect">
            <a:avLst/>
          </a:prstGeom>
          <a:noFill/>
        </p:spPr>
        <p:txBody>
          <a:bodyPr wrap="square" lIns="91435" tIns="45718" rIns="91435" bIns="45718" rtlCol="0">
            <a:spAutoFit/>
          </a:bodyPr>
          <a:lstStyle/>
          <a:p>
            <a:pPr lvl="1" defTabSz="457200"/>
            <a:r>
              <a:rPr lang="en-US" sz="5500" b="1" dirty="0" smtClean="0">
                <a:solidFill>
                  <a:srgbClr val="FFFFFF"/>
                </a:solidFill>
                <a:latin typeface="Century Gothic"/>
                <a:cs typeface="Chalkboard"/>
              </a:rPr>
              <a:t>Criterion 1.2b:</a:t>
            </a:r>
          </a:p>
          <a:p>
            <a:pPr lvl="1" defTabSz="457200"/>
            <a:r>
              <a:rPr lang="en-US" sz="5500" b="1" dirty="0" smtClean="0">
                <a:solidFill>
                  <a:srgbClr val="FFFFFF"/>
                </a:solidFill>
                <a:latin typeface="Century Gothic"/>
                <a:cs typeface="Chalkboard"/>
              </a:rPr>
              <a:t>Resident Health + Wellbeing: Health Action Plan</a:t>
            </a:r>
            <a:endParaRPr lang="en-US" sz="5500" b="1" dirty="0">
              <a:solidFill>
                <a:srgbClr val="FFFFFF"/>
              </a:solidFill>
              <a:latin typeface="Century Gothic"/>
              <a:cs typeface="Chalkboard"/>
            </a:endParaRPr>
          </a:p>
          <a:p>
            <a:pPr lvl="1" defTabSz="457200"/>
            <a:endParaRPr lang="en-US" sz="1200" dirty="0">
              <a:solidFill>
                <a:srgbClr val="FFFFFF"/>
              </a:solidFill>
              <a:latin typeface="Century Gothic"/>
              <a:cs typeface="Chalkboard"/>
            </a:endParaRPr>
          </a:p>
        </p:txBody>
      </p:sp>
    </p:spTree>
    <p:extLst>
      <p:ext uri="{BB962C8B-B14F-4D97-AF65-F5344CB8AC3E}">
        <p14:creationId xmlns:p14="http://schemas.microsoft.com/office/powerpoint/2010/main" val="2018229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0" y="252929"/>
            <a:ext cx="11887200" cy="1261880"/>
          </a:xfrm>
          <a:prstGeom prst="rect">
            <a:avLst/>
          </a:prstGeom>
          <a:noFill/>
        </p:spPr>
        <p:txBody>
          <a:bodyPr wrap="square" lIns="91435" tIns="45718" rIns="91435" bIns="45718" rtlCol="0">
            <a:spAutoFit/>
          </a:bodyPr>
          <a:lstStyle/>
          <a:p>
            <a:pPr lvl="1" defTabSz="457200"/>
            <a:r>
              <a:rPr lang="en-US" sz="3200" b="1" dirty="0">
                <a:solidFill>
                  <a:srgbClr val="FFFFFF"/>
                </a:solidFill>
                <a:latin typeface="Century Gothic"/>
                <a:cs typeface="Chalkboard"/>
              </a:rPr>
              <a:t>Enterprise Criterion </a:t>
            </a:r>
            <a:r>
              <a:rPr lang="en-US" sz="3200" b="1" dirty="0" smtClean="0">
                <a:solidFill>
                  <a:srgbClr val="FFFFFF"/>
                </a:solidFill>
                <a:latin typeface="Century Gothic"/>
                <a:cs typeface="Chalkboard"/>
              </a:rPr>
              <a:t>1.2b </a:t>
            </a:r>
            <a:r>
              <a:rPr lang="en-US" sz="3200" b="1" dirty="0">
                <a:solidFill>
                  <a:srgbClr val="FFFFFF"/>
                </a:solidFill>
                <a:latin typeface="Century Gothic"/>
                <a:cs typeface="Chalkboard"/>
              </a:rPr>
              <a:t>Resident </a:t>
            </a:r>
            <a:r>
              <a:rPr lang="en-US" sz="3200" b="1" dirty="0" smtClean="0">
                <a:solidFill>
                  <a:srgbClr val="FFFFFF"/>
                </a:solidFill>
                <a:latin typeface="Century Gothic"/>
                <a:cs typeface="Chalkboard"/>
              </a:rPr>
              <a:t>Health and </a:t>
            </a:r>
            <a:r>
              <a:rPr lang="en-US" sz="3200" b="1" dirty="0">
                <a:solidFill>
                  <a:srgbClr val="FFFFFF"/>
                </a:solidFill>
                <a:latin typeface="Century Gothic"/>
                <a:cs typeface="Chalkboard"/>
              </a:rPr>
              <a:t>Well-being: </a:t>
            </a:r>
            <a:r>
              <a:rPr lang="en-US" sz="3200" b="1" dirty="0" smtClean="0">
                <a:solidFill>
                  <a:srgbClr val="FFFFFF"/>
                </a:solidFill>
                <a:latin typeface="Century Gothic"/>
                <a:cs typeface="Chalkboard"/>
              </a:rPr>
              <a:t>Health Action Plan</a:t>
            </a:r>
          </a:p>
          <a:p>
            <a:pPr lvl="1" defTabSz="457200"/>
            <a:endParaRPr lang="en-US" sz="1200" dirty="0">
              <a:solidFill>
                <a:srgbClr val="FFFFFF"/>
              </a:solidFill>
              <a:latin typeface="Century Gothic"/>
              <a:cs typeface="Chalkboard"/>
            </a:endParaRPr>
          </a:p>
        </p:txBody>
      </p:sp>
      <p:grpSp>
        <p:nvGrpSpPr>
          <p:cNvPr id="4" name="Group 3"/>
          <p:cNvGrpSpPr/>
          <p:nvPr/>
        </p:nvGrpSpPr>
        <p:grpSpPr>
          <a:xfrm>
            <a:off x="6537539" y="2165682"/>
            <a:ext cx="3657600" cy="3657600"/>
            <a:chOff x="340411" y="-32639"/>
            <a:chExt cx="2324475" cy="2197666"/>
          </a:xfrm>
        </p:grpSpPr>
        <p:sp>
          <p:nvSpPr>
            <p:cNvPr id="5" name="Oval 4"/>
            <p:cNvSpPr/>
            <p:nvPr/>
          </p:nvSpPr>
          <p:spPr>
            <a:xfrm>
              <a:off x="340411" y="-32639"/>
              <a:ext cx="2324475" cy="2197666"/>
            </a:xfrm>
            <a:prstGeom prst="ellipse">
              <a:avLst/>
            </a:prstGeom>
            <a:solidFill>
              <a:srgbClr val="0177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630552" y="294054"/>
              <a:ext cx="1748786" cy="15539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r>
                <a:rPr lang="en-US" sz="2800" b="1" dirty="0"/>
                <a:t>Step 2: </a:t>
              </a:r>
            </a:p>
            <a:p>
              <a:pPr algn="ctr" defTabSz="933450">
                <a:lnSpc>
                  <a:spcPct val="90000"/>
                </a:lnSpc>
                <a:spcBef>
                  <a:spcPct val="0"/>
                </a:spcBef>
                <a:spcAft>
                  <a:spcPct val="35000"/>
                </a:spcAft>
              </a:pPr>
              <a:r>
                <a:rPr lang="en-US" sz="2800" b="1" dirty="0"/>
                <a:t>Project Implementation and Monitoring</a:t>
              </a:r>
            </a:p>
          </p:txBody>
        </p:sp>
      </p:grpSp>
      <p:grpSp>
        <p:nvGrpSpPr>
          <p:cNvPr id="7" name="Group 6"/>
          <p:cNvGrpSpPr/>
          <p:nvPr/>
        </p:nvGrpSpPr>
        <p:grpSpPr>
          <a:xfrm>
            <a:off x="1736931" y="2165682"/>
            <a:ext cx="3657600" cy="3657600"/>
            <a:chOff x="340411" y="-32639"/>
            <a:chExt cx="2324475" cy="2197666"/>
          </a:xfrm>
          <a:solidFill>
            <a:srgbClr val="0177BF"/>
          </a:solidFill>
        </p:grpSpPr>
        <p:sp>
          <p:nvSpPr>
            <p:cNvPr id="8" name="Oval 7"/>
            <p:cNvSpPr/>
            <p:nvPr/>
          </p:nvSpPr>
          <p:spPr>
            <a:xfrm>
              <a:off x="340411" y="-32639"/>
              <a:ext cx="2324475" cy="219766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680822" y="294054"/>
              <a:ext cx="1643653" cy="15539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r>
                <a:rPr lang="en-US" sz="2800" b="1" dirty="0"/>
                <a:t>Step 1: </a:t>
              </a:r>
            </a:p>
            <a:p>
              <a:pPr algn="ctr" defTabSz="933450">
                <a:lnSpc>
                  <a:spcPct val="90000"/>
                </a:lnSpc>
                <a:spcBef>
                  <a:spcPct val="0"/>
                </a:spcBef>
                <a:spcAft>
                  <a:spcPct val="35000"/>
                </a:spcAft>
              </a:pPr>
              <a:r>
                <a:rPr lang="en-US" sz="2800" b="1" dirty="0"/>
                <a:t>Create a Health Action Plan</a:t>
              </a:r>
            </a:p>
          </p:txBody>
        </p:sp>
      </p:grpSp>
      <p:sp>
        <p:nvSpPr>
          <p:cNvPr id="10" name="Right Arrow 9"/>
          <p:cNvSpPr/>
          <p:nvPr/>
        </p:nvSpPr>
        <p:spPr bwMode="auto">
          <a:xfrm>
            <a:off x="5484511" y="3752166"/>
            <a:ext cx="978408" cy="484632"/>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Tree>
    <p:extLst>
      <p:ext uri="{BB962C8B-B14F-4D97-AF65-F5344CB8AC3E}">
        <p14:creationId xmlns:p14="http://schemas.microsoft.com/office/powerpoint/2010/main" val="122472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6" name="TextBox 5"/>
          <p:cNvSpPr txBox="1"/>
          <p:nvPr/>
        </p:nvSpPr>
        <p:spPr>
          <a:xfrm>
            <a:off x="0" y="252929"/>
            <a:ext cx="11887200" cy="2123654"/>
          </a:xfrm>
          <a:prstGeom prst="rect">
            <a:avLst/>
          </a:prstGeom>
          <a:noFill/>
        </p:spPr>
        <p:txBody>
          <a:bodyPr wrap="square" lIns="91435" tIns="45718" rIns="91435" bIns="45718" rtlCol="0">
            <a:spAutoFit/>
          </a:bodyPr>
          <a:lstStyle/>
          <a:p>
            <a:pPr lvl="1" defTabSz="457200"/>
            <a:r>
              <a:rPr lang="en-US" sz="3200" b="1" dirty="0">
                <a:solidFill>
                  <a:srgbClr val="FFFFFF"/>
                </a:solidFill>
                <a:latin typeface="Century Gothic"/>
                <a:cs typeface="Chalkboard"/>
              </a:rPr>
              <a:t>Enterprise Criterion </a:t>
            </a:r>
            <a:r>
              <a:rPr lang="en-US" sz="3200" b="1" dirty="0" smtClean="0">
                <a:solidFill>
                  <a:srgbClr val="FFFFFF"/>
                </a:solidFill>
                <a:latin typeface="Century Gothic"/>
                <a:cs typeface="Chalkboard"/>
              </a:rPr>
              <a:t>1.2b </a:t>
            </a:r>
            <a:r>
              <a:rPr lang="en-US" sz="3200" b="1" dirty="0">
                <a:solidFill>
                  <a:srgbClr val="FFFFFF"/>
                </a:solidFill>
                <a:latin typeface="Century Gothic"/>
                <a:cs typeface="Chalkboard"/>
              </a:rPr>
              <a:t>Resident </a:t>
            </a:r>
            <a:r>
              <a:rPr lang="en-US" sz="3200" b="1" dirty="0" smtClean="0">
                <a:solidFill>
                  <a:srgbClr val="FFFFFF"/>
                </a:solidFill>
                <a:latin typeface="Century Gothic"/>
                <a:cs typeface="Chalkboard"/>
              </a:rPr>
              <a:t>Health and </a:t>
            </a:r>
            <a:r>
              <a:rPr lang="en-US" sz="3200" b="1" dirty="0">
                <a:solidFill>
                  <a:srgbClr val="FFFFFF"/>
                </a:solidFill>
                <a:latin typeface="Century Gothic"/>
                <a:cs typeface="Chalkboard"/>
              </a:rPr>
              <a:t>Well-being: </a:t>
            </a:r>
            <a:r>
              <a:rPr lang="en-US" sz="3200" b="1" dirty="0" smtClean="0">
                <a:solidFill>
                  <a:srgbClr val="FFFFFF"/>
                </a:solidFill>
                <a:latin typeface="Century Gothic"/>
                <a:cs typeface="Chalkboard"/>
              </a:rPr>
              <a:t>Health Action Plan</a:t>
            </a:r>
            <a:br>
              <a:rPr lang="en-US" sz="3200" b="1" dirty="0" smtClean="0">
                <a:solidFill>
                  <a:srgbClr val="FFFFFF"/>
                </a:solidFill>
                <a:latin typeface="Century Gothic"/>
                <a:cs typeface="Chalkboard"/>
              </a:rPr>
            </a:br>
            <a:endParaRPr lang="en-US" sz="1200" dirty="0">
              <a:solidFill>
                <a:srgbClr val="FFFFFF"/>
              </a:solidFill>
              <a:latin typeface="Century Gothic"/>
              <a:cs typeface="Chalkboard"/>
            </a:endParaRPr>
          </a:p>
          <a:p>
            <a:pPr marL="1028676" lvl="1" indent="-571500" defTabSz="457200">
              <a:buFont typeface="+mj-lt"/>
              <a:buAutoNum type="arabicPeriod"/>
            </a:pPr>
            <a:r>
              <a:rPr lang="en-US" sz="2800" dirty="0" smtClean="0">
                <a:solidFill>
                  <a:prstClr val="white"/>
                </a:solidFill>
                <a:latin typeface="Century Gothic"/>
                <a:cs typeface="Chalkboard"/>
              </a:rPr>
              <a:t>Create a Health Action Plan</a:t>
            </a:r>
          </a:p>
          <a:p>
            <a:pPr marL="457176" lvl="1" defTabSz="457200"/>
            <a:endParaRPr lang="en-US" sz="2800" dirty="0">
              <a:solidFill>
                <a:srgbClr val="FFFFFF"/>
              </a:solidFill>
              <a:latin typeface="Century Gothic"/>
              <a:cs typeface="Chalkboard"/>
            </a:endParaRPr>
          </a:p>
        </p:txBody>
      </p:sp>
      <p:pic>
        <p:nvPicPr>
          <p:cNvPr id="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903" t="17725" r="56600" b="30952"/>
          <a:stretch/>
        </p:blipFill>
        <p:spPr bwMode="auto">
          <a:xfrm>
            <a:off x="1103203" y="2012279"/>
            <a:ext cx="1447800" cy="425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27203" y="2119316"/>
            <a:ext cx="6934200" cy="984885"/>
          </a:xfrm>
          <a:prstGeom prst="rect">
            <a:avLst/>
          </a:prstGeom>
          <a:noFill/>
        </p:spPr>
        <p:txBody>
          <a:bodyPr wrap="square" rtlCol="0">
            <a:spAutoFit/>
          </a:bodyPr>
          <a:lstStyle/>
          <a:p>
            <a:r>
              <a:rPr lang="en-US" dirty="0"/>
              <a:t>Purpose = </a:t>
            </a:r>
          </a:p>
          <a:p>
            <a:r>
              <a:rPr lang="en-US" sz="2200" dirty="0"/>
              <a:t>prioritize actions to protect and promote health</a:t>
            </a:r>
          </a:p>
          <a:p>
            <a:endParaRPr lang="en-US" dirty="0"/>
          </a:p>
        </p:txBody>
      </p:sp>
      <p:sp>
        <p:nvSpPr>
          <p:cNvPr id="9" name="TextBox 8"/>
          <p:cNvSpPr txBox="1"/>
          <p:nvPr/>
        </p:nvSpPr>
        <p:spPr>
          <a:xfrm>
            <a:off x="2627203" y="3213624"/>
            <a:ext cx="6934200" cy="1323439"/>
          </a:xfrm>
          <a:prstGeom prst="rect">
            <a:avLst/>
          </a:prstGeom>
          <a:noFill/>
        </p:spPr>
        <p:txBody>
          <a:bodyPr wrap="square" rtlCol="0">
            <a:spAutoFit/>
          </a:bodyPr>
          <a:lstStyle/>
          <a:p>
            <a:r>
              <a:rPr lang="en-US" dirty="0"/>
              <a:t>Participants = </a:t>
            </a:r>
          </a:p>
          <a:p>
            <a:r>
              <a:rPr lang="en-US" sz="2200" dirty="0"/>
              <a:t>public health professionals + community stakeholders</a:t>
            </a:r>
          </a:p>
          <a:p>
            <a:endParaRPr lang="en-US" dirty="0"/>
          </a:p>
        </p:txBody>
      </p:sp>
      <p:sp>
        <p:nvSpPr>
          <p:cNvPr id="10" name="TextBox 9"/>
          <p:cNvSpPr txBox="1"/>
          <p:nvPr/>
        </p:nvSpPr>
        <p:spPr>
          <a:xfrm>
            <a:off x="2627203" y="4487710"/>
            <a:ext cx="6934200" cy="707886"/>
          </a:xfrm>
          <a:prstGeom prst="rect">
            <a:avLst/>
          </a:prstGeom>
          <a:noFill/>
        </p:spPr>
        <p:txBody>
          <a:bodyPr wrap="square" rtlCol="0">
            <a:spAutoFit/>
          </a:bodyPr>
          <a:lstStyle/>
          <a:p>
            <a:r>
              <a:rPr lang="en-US" dirty="0"/>
              <a:t>Process = </a:t>
            </a:r>
          </a:p>
          <a:p>
            <a:r>
              <a:rPr lang="en-US" sz="2200" dirty="0"/>
              <a:t>Information + feedback + plan development</a:t>
            </a:r>
          </a:p>
        </p:txBody>
      </p:sp>
      <p:sp>
        <p:nvSpPr>
          <p:cNvPr id="11" name="TextBox 10"/>
          <p:cNvSpPr txBox="1"/>
          <p:nvPr/>
        </p:nvSpPr>
        <p:spPr>
          <a:xfrm>
            <a:off x="2627203" y="5365104"/>
            <a:ext cx="6934200" cy="984885"/>
          </a:xfrm>
          <a:prstGeom prst="rect">
            <a:avLst/>
          </a:prstGeom>
          <a:noFill/>
        </p:spPr>
        <p:txBody>
          <a:bodyPr wrap="square" rtlCol="0">
            <a:spAutoFit/>
          </a:bodyPr>
          <a:lstStyle/>
          <a:p>
            <a:r>
              <a:rPr lang="en-US" dirty="0"/>
              <a:t>Products = </a:t>
            </a:r>
          </a:p>
          <a:p>
            <a:r>
              <a:rPr lang="en-US" sz="2200" dirty="0"/>
              <a:t>Health issues + engagement + selected actions</a:t>
            </a:r>
          </a:p>
          <a:p>
            <a:endParaRPr lang="en-US" dirty="0"/>
          </a:p>
        </p:txBody>
      </p:sp>
    </p:spTree>
    <p:extLst>
      <p:ext uri="{BB962C8B-B14F-4D97-AF65-F5344CB8AC3E}">
        <p14:creationId xmlns:p14="http://schemas.microsoft.com/office/powerpoint/2010/main" val="106965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6" name="TextBox 5"/>
          <p:cNvSpPr txBox="1"/>
          <p:nvPr/>
        </p:nvSpPr>
        <p:spPr>
          <a:xfrm>
            <a:off x="0" y="252929"/>
            <a:ext cx="11887200" cy="2123654"/>
          </a:xfrm>
          <a:prstGeom prst="rect">
            <a:avLst/>
          </a:prstGeom>
          <a:noFill/>
        </p:spPr>
        <p:txBody>
          <a:bodyPr wrap="square" lIns="91435" tIns="45718" rIns="91435" bIns="45718" rtlCol="0">
            <a:spAutoFit/>
          </a:bodyPr>
          <a:lstStyle/>
          <a:p>
            <a:pPr lvl="1" defTabSz="457200"/>
            <a:r>
              <a:rPr lang="en-US" sz="3200" b="1" dirty="0">
                <a:solidFill>
                  <a:srgbClr val="FFFFFF"/>
                </a:solidFill>
                <a:latin typeface="Century Gothic"/>
                <a:cs typeface="Chalkboard"/>
              </a:rPr>
              <a:t>Enterprise Criterion </a:t>
            </a:r>
            <a:r>
              <a:rPr lang="en-US" sz="3200" b="1" dirty="0" smtClean="0">
                <a:solidFill>
                  <a:srgbClr val="FFFFFF"/>
                </a:solidFill>
                <a:latin typeface="Century Gothic"/>
                <a:cs typeface="Chalkboard"/>
              </a:rPr>
              <a:t>1.2b </a:t>
            </a:r>
            <a:r>
              <a:rPr lang="en-US" sz="3200" b="1" dirty="0">
                <a:solidFill>
                  <a:srgbClr val="FFFFFF"/>
                </a:solidFill>
                <a:latin typeface="Century Gothic"/>
                <a:cs typeface="Chalkboard"/>
              </a:rPr>
              <a:t>Resident </a:t>
            </a:r>
            <a:r>
              <a:rPr lang="en-US" sz="3200" b="1" dirty="0" smtClean="0">
                <a:solidFill>
                  <a:srgbClr val="FFFFFF"/>
                </a:solidFill>
                <a:latin typeface="Century Gothic"/>
                <a:cs typeface="Chalkboard"/>
              </a:rPr>
              <a:t>Health and </a:t>
            </a:r>
            <a:r>
              <a:rPr lang="en-US" sz="3200" b="1" dirty="0">
                <a:solidFill>
                  <a:srgbClr val="FFFFFF"/>
                </a:solidFill>
                <a:latin typeface="Century Gothic"/>
                <a:cs typeface="Chalkboard"/>
              </a:rPr>
              <a:t>Well-being: </a:t>
            </a:r>
            <a:r>
              <a:rPr lang="en-US" sz="3200" b="1" dirty="0" smtClean="0">
                <a:solidFill>
                  <a:srgbClr val="FFFFFF"/>
                </a:solidFill>
                <a:latin typeface="Century Gothic"/>
                <a:cs typeface="Chalkboard"/>
              </a:rPr>
              <a:t>Health Action Plan</a:t>
            </a:r>
            <a:br>
              <a:rPr lang="en-US" sz="3200" b="1" dirty="0" smtClean="0">
                <a:solidFill>
                  <a:srgbClr val="FFFFFF"/>
                </a:solidFill>
                <a:latin typeface="Century Gothic"/>
                <a:cs typeface="Chalkboard"/>
              </a:rPr>
            </a:br>
            <a:endParaRPr lang="en-US" sz="1200" dirty="0">
              <a:solidFill>
                <a:srgbClr val="FFFFFF"/>
              </a:solidFill>
              <a:latin typeface="Century Gothic"/>
              <a:cs typeface="Chalkboard"/>
            </a:endParaRPr>
          </a:p>
          <a:p>
            <a:pPr marL="1028676" lvl="1" indent="-571500" defTabSz="457200">
              <a:buFont typeface="+mj-lt"/>
              <a:buAutoNum type="arabicPeriod"/>
            </a:pPr>
            <a:r>
              <a:rPr lang="en-US" sz="2800" dirty="0" smtClean="0">
                <a:solidFill>
                  <a:prstClr val="white"/>
                </a:solidFill>
                <a:latin typeface="Century Gothic"/>
                <a:cs typeface="Chalkboard"/>
              </a:rPr>
              <a:t>Create a Health Action Plan</a:t>
            </a:r>
          </a:p>
          <a:p>
            <a:pPr marL="457176" lvl="1" defTabSz="457200"/>
            <a:endParaRPr lang="en-US" sz="2800" dirty="0">
              <a:solidFill>
                <a:srgbClr val="FFFFFF"/>
              </a:solidFill>
              <a:latin typeface="Century Gothic"/>
              <a:cs typeface="Chalkboard"/>
            </a:endParaRPr>
          </a:p>
        </p:txBody>
      </p:sp>
      <p:graphicFrame>
        <p:nvGraphicFramePr>
          <p:cNvPr id="14" name="Table 13"/>
          <p:cNvGraphicFramePr>
            <a:graphicFrameLocks noGrp="1"/>
          </p:cNvGraphicFramePr>
          <p:nvPr>
            <p:extLst>
              <p:ext uri="{D42A27DB-BD31-4B8C-83A1-F6EECF244321}">
                <p14:modId xmlns:p14="http://schemas.microsoft.com/office/powerpoint/2010/main" val="2509325035"/>
              </p:ext>
            </p:extLst>
          </p:nvPr>
        </p:nvGraphicFramePr>
        <p:xfrm>
          <a:off x="1018234" y="2055582"/>
          <a:ext cx="9809075" cy="4219778"/>
        </p:xfrm>
        <a:graphic>
          <a:graphicData uri="http://schemas.openxmlformats.org/drawingml/2006/table">
            <a:tbl>
              <a:tblPr firstRow="1" bandRow="1">
                <a:tableStyleId>{5C22544A-7EE6-4342-B048-85BDC9FD1C3A}</a:tableStyleId>
              </a:tblPr>
              <a:tblGrid>
                <a:gridCol w="1634846"/>
                <a:gridCol w="1634846"/>
                <a:gridCol w="1634846"/>
                <a:gridCol w="1237593"/>
                <a:gridCol w="1833472"/>
                <a:gridCol w="1833472"/>
              </a:tblGrid>
              <a:tr h="1308706">
                <a:tc>
                  <a:txBody>
                    <a:bodyPr/>
                    <a:lstStyle/>
                    <a:p>
                      <a:r>
                        <a:rPr lang="en-US" sz="1400" dirty="0" smtClean="0">
                          <a:solidFill>
                            <a:srgbClr val="000000"/>
                          </a:solidFill>
                          <a:latin typeface="Cambria" panose="02040503050406030204" pitchFamily="18" charset="0"/>
                        </a:rPr>
                        <a:t>Key Health Issue</a:t>
                      </a:r>
                      <a:r>
                        <a:rPr lang="en-US" sz="1400" baseline="0" dirty="0" smtClean="0">
                          <a:solidFill>
                            <a:srgbClr val="000000"/>
                          </a:solidFill>
                          <a:latin typeface="Cambria" panose="02040503050406030204" pitchFamily="18" charset="0"/>
                        </a:rPr>
                        <a:t> and Population Group</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Potential</a:t>
                      </a:r>
                      <a:r>
                        <a:rPr lang="en-US" sz="1400" baseline="0" dirty="0" smtClean="0">
                          <a:solidFill>
                            <a:srgbClr val="000000"/>
                          </a:solidFill>
                          <a:latin typeface="Cambria" panose="02040503050406030204" pitchFamily="18" charset="0"/>
                        </a:rPr>
                        <a:t> I</a:t>
                      </a:r>
                      <a:r>
                        <a:rPr lang="en-US" sz="1400" dirty="0" smtClean="0">
                          <a:solidFill>
                            <a:srgbClr val="000000"/>
                          </a:solidFill>
                          <a:latin typeface="Cambria" panose="02040503050406030204" pitchFamily="18" charset="0"/>
                        </a:rPr>
                        <a:t>nterventions</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Examples of Strategies</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Strategy</a:t>
                      </a:r>
                      <a:r>
                        <a:rPr lang="en-US" sz="1400" baseline="0" dirty="0" smtClean="0">
                          <a:solidFill>
                            <a:srgbClr val="000000"/>
                          </a:solidFill>
                          <a:latin typeface="Cambria" panose="02040503050406030204" pitchFamily="18" charset="0"/>
                        </a:rPr>
                        <a:t> Selected (Yes/No)</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Implementation</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Rationale</a:t>
                      </a:r>
                      <a:endParaRPr lang="en-US" sz="1400" dirty="0">
                        <a:solidFill>
                          <a:srgbClr val="000000"/>
                        </a:solidFill>
                        <a:latin typeface="Cambria" panose="02040503050406030204" pitchFamily="18" charset="0"/>
                      </a:endParaRPr>
                    </a:p>
                  </a:txBody>
                  <a:tcPr/>
                </a:tc>
              </a:tr>
              <a:tr h="1455536">
                <a:tc>
                  <a:txBody>
                    <a:bodyPr/>
                    <a:lstStyle/>
                    <a:p>
                      <a:r>
                        <a:rPr lang="en-US" sz="1400" dirty="0" smtClean="0">
                          <a:solidFill>
                            <a:srgbClr val="000000"/>
                          </a:solidFill>
                          <a:latin typeface="Cambria" panose="02040503050406030204" pitchFamily="18" charset="0"/>
                        </a:rPr>
                        <a:t>Childhood asthma</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Eliminate or reduce use of potential </a:t>
                      </a:r>
                      <a:r>
                        <a:rPr lang="en-US" sz="1400" dirty="0" err="1" smtClean="0">
                          <a:solidFill>
                            <a:srgbClr val="000000"/>
                          </a:solidFill>
                          <a:latin typeface="Cambria" panose="02040503050406030204" pitchFamily="18" charset="0"/>
                        </a:rPr>
                        <a:t>asthmagens</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Prioritize specification of hard surface</a:t>
                      </a:r>
                      <a:r>
                        <a:rPr lang="en-US" sz="1400" baseline="0" dirty="0" smtClean="0">
                          <a:solidFill>
                            <a:srgbClr val="000000"/>
                          </a:solidFill>
                          <a:latin typeface="Cambria" panose="02040503050406030204" pitchFamily="18" charset="0"/>
                        </a:rPr>
                        <a:t> flooring</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Yes</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Specification of linoleum for kitchens; cork flooring for bedrooms</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Evidence-based</a:t>
                      </a:r>
                      <a:r>
                        <a:rPr lang="en-US" sz="1400" baseline="0" dirty="0" smtClean="0">
                          <a:solidFill>
                            <a:srgbClr val="000000"/>
                          </a:solidFill>
                          <a:latin typeface="Cambria" panose="02040503050406030204" pitchFamily="18" charset="0"/>
                        </a:rPr>
                        <a:t> strategy to address health issue; addresses health equity.</a:t>
                      </a:r>
                      <a:endParaRPr lang="en-US" sz="1400" dirty="0">
                        <a:solidFill>
                          <a:srgbClr val="000000"/>
                        </a:solidFill>
                        <a:latin typeface="Cambria" panose="02040503050406030204" pitchFamily="18" charset="0"/>
                      </a:endParaRPr>
                    </a:p>
                  </a:txBody>
                  <a:tcPr/>
                </a:tc>
              </a:tr>
              <a:tr h="1455536">
                <a:tc>
                  <a:txBody>
                    <a:bodyPr/>
                    <a:lstStyle/>
                    <a:p>
                      <a:r>
                        <a:rPr lang="en-US" sz="1400" dirty="0" smtClean="0">
                          <a:solidFill>
                            <a:srgbClr val="000000"/>
                          </a:solidFill>
                          <a:latin typeface="Cambria" panose="02040503050406030204" pitchFamily="18" charset="0"/>
                        </a:rPr>
                        <a:t>Childhood obesity</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Prioritize</a:t>
                      </a:r>
                      <a:r>
                        <a:rPr lang="en-US" sz="1400" baseline="0" dirty="0" smtClean="0">
                          <a:solidFill>
                            <a:srgbClr val="000000"/>
                          </a:solidFill>
                          <a:latin typeface="Cambria" panose="02040503050406030204" pitchFamily="18" charset="0"/>
                        </a:rPr>
                        <a:t> features that promote physical activity</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Playground</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Yes</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Include 100</a:t>
                      </a:r>
                      <a:r>
                        <a:rPr lang="en-US" sz="1400" baseline="0" dirty="0" smtClean="0">
                          <a:solidFill>
                            <a:srgbClr val="000000"/>
                          </a:solidFill>
                          <a:latin typeface="Cambria" panose="02040503050406030204" pitchFamily="18" charset="0"/>
                        </a:rPr>
                        <a:t> sq. ft. playground as part of project</a:t>
                      </a:r>
                      <a:endParaRPr lang="en-US" sz="1400" dirty="0">
                        <a:solidFill>
                          <a:srgbClr val="000000"/>
                        </a:solidFill>
                        <a:latin typeface="Cambria" panose="02040503050406030204" pitchFamily="18" charset="0"/>
                      </a:endParaRPr>
                    </a:p>
                  </a:txBody>
                  <a:tcPr/>
                </a:tc>
                <a:tc>
                  <a:txBody>
                    <a:bodyPr/>
                    <a:lstStyle/>
                    <a:p>
                      <a:r>
                        <a:rPr lang="en-US" sz="1400" dirty="0" smtClean="0">
                          <a:solidFill>
                            <a:srgbClr val="000000"/>
                          </a:solidFill>
                          <a:latin typeface="Cambria" panose="02040503050406030204" pitchFamily="18" charset="0"/>
                        </a:rPr>
                        <a:t>Local, safe space for physical activity;</a:t>
                      </a:r>
                      <a:r>
                        <a:rPr lang="en-US" sz="1400" baseline="0" dirty="0" smtClean="0">
                          <a:solidFill>
                            <a:srgbClr val="000000"/>
                          </a:solidFill>
                          <a:latin typeface="Cambria" panose="02040503050406030204" pitchFamily="18" charset="0"/>
                        </a:rPr>
                        <a:t> fills community-identified need.</a:t>
                      </a:r>
                      <a:endParaRPr lang="en-US" sz="1400" dirty="0">
                        <a:solidFill>
                          <a:srgbClr val="000000"/>
                        </a:solidFill>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191362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6" name="TextBox 5"/>
          <p:cNvSpPr txBox="1"/>
          <p:nvPr/>
        </p:nvSpPr>
        <p:spPr>
          <a:xfrm>
            <a:off x="0" y="252929"/>
            <a:ext cx="11887200" cy="2123654"/>
          </a:xfrm>
          <a:prstGeom prst="rect">
            <a:avLst/>
          </a:prstGeom>
          <a:noFill/>
        </p:spPr>
        <p:txBody>
          <a:bodyPr wrap="square" lIns="91435" tIns="45718" rIns="91435" bIns="45718" rtlCol="0">
            <a:spAutoFit/>
          </a:bodyPr>
          <a:lstStyle/>
          <a:p>
            <a:pPr lvl="1" defTabSz="457200"/>
            <a:r>
              <a:rPr lang="en-US" sz="3200" b="1" dirty="0">
                <a:solidFill>
                  <a:srgbClr val="FFFFFF"/>
                </a:solidFill>
                <a:latin typeface="Century Gothic"/>
                <a:cs typeface="Chalkboard"/>
              </a:rPr>
              <a:t>Enterprise Criterion </a:t>
            </a:r>
            <a:r>
              <a:rPr lang="en-US" sz="3200" b="1" dirty="0" smtClean="0">
                <a:solidFill>
                  <a:srgbClr val="FFFFFF"/>
                </a:solidFill>
                <a:latin typeface="Century Gothic"/>
                <a:cs typeface="Chalkboard"/>
              </a:rPr>
              <a:t>1.2b </a:t>
            </a:r>
            <a:r>
              <a:rPr lang="en-US" sz="3200" b="1" dirty="0">
                <a:solidFill>
                  <a:srgbClr val="FFFFFF"/>
                </a:solidFill>
                <a:latin typeface="Century Gothic"/>
                <a:cs typeface="Chalkboard"/>
              </a:rPr>
              <a:t>Resident </a:t>
            </a:r>
            <a:r>
              <a:rPr lang="en-US" sz="3200" b="1" dirty="0" smtClean="0">
                <a:solidFill>
                  <a:srgbClr val="FFFFFF"/>
                </a:solidFill>
                <a:latin typeface="Century Gothic"/>
                <a:cs typeface="Chalkboard"/>
              </a:rPr>
              <a:t>Health and </a:t>
            </a:r>
            <a:r>
              <a:rPr lang="en-US" sz="3200" b="1" dirty="0">
                <a:solidFill>
                  <a:srgbClr val="FFFFFF"/>
                </a:solidFill>
                <a:latin typeface="Century Gothic"/>
                <a:cs typeface="Chalkboard"/>
              </a:rPr>
              <a:t>Well-being: </a:t>
            </a:r>
            <a:r>
              <a:rPr lang="en-US" sz="3200" b="1" dirty="0" smtClean="0">
                <a:solidFill>
                  <a:srgbClr val="FFFFFF"/>
                </a:solidFill>
                <a:latin typeface="Century Gothic"/>
                <a:cs typeface="Chalkboard"/>
              </a:rPr>
              <a:t>Health Action Plan</a:t>
            </a:r>
            <a:br>
              <a:rPr lang="en-US" sz="3200" b="1" dirty="0" smtClean="0">
                <a:solidFill>
                  <a:srgbClr val="FFFFFF"/>
                </a:solidFill>
                <a:latin typeface="Century Gothic"/>
                <a:cs typeface="Chalkboard"/>
              </a:rPr>
            </a:br>
            <a:endParaRPr lang="en-US" sz="1200" dirty="0">
              <a:solidFill>
                <a:srgbClr val="FFFFFF"/>
              </a:solidFill>
              <a:latin typeface="Century Gothic"/>
              <a:cs typeface="Chalkboard"/>
            </a:endParaRPr>
          </a:p>
          <a:p>
            <a:pPr marL="1028676" lvl="1" indent="-571500" defTabSz="457200">
              <a:buFont typeface="+mj-lt"/>
              <a:buAutoNum type="arabicPeriod" startAt="2"/>
            </a:pPr>
            <a:r>
              <a:rPr lang="en-US" sz="2800" dirty="0" smtClean="0">
                <a:solidFill>
                  <a:prstClr val="white"/>
                </a:solidFill>
                <a:latin typeface="Century Gothic"/>
                <a:cs typeface="Chalkboard"/>
              </a:rPr>
              <a:t>Project Implementation and Monitoring</a:t>
            </a:r>
            <a:endParaRPr lang="en-US" sz="2800" b="1" dirty="0" smtClean="0">
              <a:solidFill>
                <a:prstClr val="white"/>
              </a:solidFill>
              <a:latin typeface="Century Gothic"/>
              <a:cs typeface="Chalkboard"/>
            </a:endParaRPr>
          </a:p>
          <a:p>
            <a:pPr marL="457176" lvl="1" defTabSz="457200"/>
            <a:endParaRPr lang="en-US" sz="2800" dirty="0">
              <a:solidFill>
                <a:srgbClr val="FFFFFF"/>
              </a:solidFill>
              <a:latin typeface="Century Gothic"/>
              <a:cs typeface="Chalkboard"/>
            </a:endParaRPr>
          </a:p>
        </p:txBody>
      </p:sp>
      <p:pic>
        <p:nvPicPr>
          <p:cNvPr id="12"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903" t="17725" r="56600" b="30952"/>
          <a:stretch/>
        </p:blipFill>
        <p:spPr bwMode="auto">
          <a:xfrm>
            <a:off x="1181596" y="2043638"/>
            <a:ext cx="1447800" cy="425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705596" y="2150654"/>
            <a:ext cx="6934200" cy="984885"/>
          </a:xfrm>
          <a:prstGeom prst="rect">
            <a:avLst/>
          </a:prstGeom>
          <a:noFill/>
        </p:spPr>
        <p:txBody>
          <a:bodyPr wrap="square" rtlCol="0">
            <a:spAutoFit/>
          </a:bodyPr>
          <a:lstStyle/>
          <a:p>
            <a:r>
              <a:rPr lang="en-US" dirty="0"/>
              <a:t>Purpose = </a:t>
            </a:r>
          </a:p>
          <a:p>
            <a:r>
              <a:rPr lang="en-US" sz="2200" dirty="0"/>
              <a:t>Monitor and evaluate progress </a:t>
            </a:r>
          </a:p>
          <a:p>
            <a:endParaRPr lang="en-US" dirty="0"/>
          </a:p>
        </p:txBody>
      </p:sp>
      <p:sp>
        <p:nvSpPr>
          <p:cNvPr id="14" name="TextBox 13"/>
          <p:cNvSpPr txBox="1"/>
          <p:nvPr/>
        </p:nvSpPr>
        <p:spPr>
          <a:xfrm>
            <a:off x="2705596" y="3339063"/>
            <a:ext cx="6934200" cy="984885"/>
          </a:xfrm>
          <a:prstGeom prst="rect">
            <a:avLst/>
          </a:prstGeom>
          <a:noFill/>
        </p:spPr>
        <p:txBody>
          <a:bodyPr wrap="square" rtlCol="0">
            <a:spAutoFit/>
          </a:bodyPr>
          <a:lstStyle/>
          <a:p>
            <a:r>
              <a:rPr lang="en-US" dirty="0"/>
              <a:t>Participants = </a:t>
            </a:r>
          </a:p>
          <a:p>
            <a:r>
              <a:rPr lang="en-US" sz="2200" dirty="0"/>
              <a:t>Project team</a:t>
            </a:r>
          </a:p>
          <a:p>
            <a:endParaRPr lang="en-US" dirty="0"/>
          </a:p>
        </p:txBody>
      </p:sp>
      <p:sp>
        <p:nvSpPr>
          <p:cNvPr id="15" name="TextBox 14"/>
          <p:cNvSpPr txBox="1"/>
          <p:nvPr/>
        </p:nvSpPr>
        <p:spPr>
          <a:xfrm>
            <a:off x="2705596" y="4472029"/>
            <a:ext cx="6934200" cy="707886"/>
          </a:xfrm>
          <a:prstGeom prst="rect">
            <a:avLst/>
          </a:prstGeom>
          <a:noFill/>
        </p:spPr>
        <p:txBody>
          <a:bodyPr wrap="square" rtlCol="0">
            <a:spAutoFit/>
          </a:bodyPr>
          <a:lstStyle/>
          <a:p>
            <a:r>
              <a:rPr lang="en-US" dirty="0"/>
              <a:t>Process = </a:t>
            </a:r>
          </a:p>
          <a:p>
            <a:r>
              <a:rPr lang="en-US" sz="2200" dirty="0"/>
              <a:t>Document + demonstrate + develop</a:t>
            </a:r>
          </a:p>
        </p:txBody>
      </p:sp>
      <p:sp>
        <p:nvSpPr>
          <p:cNvPr id="16" name="TextBox 15"/>
          <p:cNvSpPr txBox="1"/>
          <p:nvPr/>
        </p:nvSpPr>
        <p:spPr>
          <a:xfrm>
            <a:off x="2705596" y="5396463"/>
            <a:ext cx="6934200" cy="984885"/>
          </a:xfrm>
          <a:prstGeom prst="rect">
            <a:avLst/>
          </a:prstGeom>
          <a:noFill/>
        </p:spPr>
        <p:txBody>
          <a:bodyPr wrap="square" rtlCol="0">
            <a:spAutoFit/>
          </a:bodyPr>
          <a:lstStyle/>
          <a:p>
            <a:r>
              <a:rPr lang="en-US" dirty="0"/>
              <a:t>Products = </a:t>
            </a:r>
          </a:p>
          <a:p>
            <a:r>
              <a:rPr lang="en-US" sz="2200" dirty="0"/>
              <a:t>Modifications + monitoring plan</a:t>
            </a:r>
          </a:p>
          <a:p>
            <a:endParaRPr lang="en-US" dirty="0"/>
          </a:p>
        </p:txBody>
      </p:sp>
    </p:spTree>
    <p:extLst>
      <p:ext uri="{BB962C8B-B14F-4D97-AF65-F5344CB8AC3E}">
        <p14:creationId xmlns:p14="http://schemas.microsoft.com/office/powerpoint/2010/main" val="1518700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6" name="TextBox 5"/>
          <p:cNvSpPr txBox="1"/>
          <p:nvPr/>
        </p:nvSpPr>
        <p:spPr>
          <a:xfrm>
            <a:off x="0" y="252929"/>
            <a:ext cx="11887200" cy="2123654"/>
          </a:xfrm>
          <a:prstGeom prst="rect">
            <a:avLst/>
          </a:prstGeom>
          <a:noFill/>
        </p:spPr>
        <p:txBody>
          <a:bodyPr wrap="square" lIns="91435" tIns="45718" rIns="91435" bIns="45718" rtlCol="0">
            <a:spAutoFit/>
          </a:bodyPr>
          <a:lstStyle/>
          <a:p>
            <a:pPr lvl="1" defTabSz="457200"/>
            <a:r>
              <a:rPr lang="en-US" sz="3200" b="1" dirty="0">
                <a:solidFill>
                  <a:srgbClr val="FFFFFF"/>
                </a:solidFill>
                <a:latin typeface="Century Gothic"/>
                <a:cs typeface="Chalkboard"/>
              </a:rPr>
              <a:t>Enterprise Criterion </a:t>
            </a:r>
            <a:r>
              <a:rPr lang="en-US" sz="3200" b="1" dirty="0" smtClean="0">
                <a:solidFill>
                  <a:srgbClr val="FFFFFF"/>
                </a:solidFill>
                <a:latin typeface="Century Gothic"/>
                <a:cs typeface="Chalkboard"/>
              </a:rPr>
              <a:t>1.2b </a:t>
            </a:r>
            <a:r>
              <a:rPr lang="en-US" sz="3200" b="1" dirty="0">
                <a:solidFill>
                  <a:srgbClr val="FFFFFF"/>
                </a:solidFill>
                <a:latin typeface="Century Gothic"/>
                <a:cs typeface="Chalkboard"/>
              </a:rPr>
              <a:t>Resident </a:t>
            </a:r>
            <a:r>
              <a:rPr lang="en-US" sz="3200" b="1" dirty="0" smtClean="0">
                <a:solidFill>
                  <a:srgbClr val="FFFFFF"/>
                </a:solidFill>
                <a:latin typeface="Century Gothic"/>
                <a:cs typeface="Chalkboard"/>
              </a:rPr>
              <a:t>Health and </a:t>
            </a:r>
            <a:r>
              <a:rPr lang="en-US" sz="3200" b="1" dirty="0">
                <a:solidFill>
                  <a:srgbClr val="FFFFFF"/>
                </a:solidFill>
                <a:latin typeface="Century Gothic"/>
                <a:cs typeface="Chalkboard"/>
              </a:rPr>
              <a:t>Well-being: </a:t>
            </a:r>
            <a:r>
              <a:rPr lang="en-US" sz="3200" b="1" dirty="0" smtClean="0">
                <a:solidFill>
                  <a:srgbClr val="FFFFFF"/>
                </a:solidFill>
                <a:latin typeface="Century Gothic"/>
                <a:cs typeface="Chalkboard"/>
              </a:rPr>
              <a:t>Health Action Plan</a:t>
            </a:r>
            <a:br>
              <a:rPr lang="en-US" sz="3200" b="1" dirty="0" smtClean="0">
                <a:solidFill>
                  <a:srgbClr val="FFFFFF"/>
                </a:solidFill>
                <a:latin typeface="Century Gothic"/>
                <a:cs typeface="Chalkboard"/>
              </a:rPr>
            </a:br>
            <a:endParaRPr lang="en-US" sz="1200" dirty="0">
              <a:solidFill>
                <a:srgbClr val="FFFFFF"/>
              </a:solidFill>
              <a:latin typeface="Century Gothic"/>
              <a:cs typeface="Chalkboard"/>
            </a:endParaRPr>
          </a:p>
          <a:p>
            <a:pPr marL="1028676" lvl="1" indent="-571500" defTabSz="457200">
              <a:buFont typeface="+mj-lt"/>
              <a:buAutoNum type="arabicPeriod" startAt="2"/>
            </a:pPr>
            <a:r>
              <a:rPr lang="en-US" sz="2800" dirty="0" smtClean="0">
                <a:solidFill>
                  <a:prstClr val="white"/>
                </a:solidFill>
                <a:latin typeface="Century Gothic"/>
                <a:cs typeface="Chalkboard"/>
              </a:rPr>
              <a:t>Project Implementation and Monitoring</a:t>
            </a:r>
            <a:endParaRPr lang="en-US" sz="2800" b="1" dirty="0" smtClean="0">
              <a:solidFill>
                <a:prstClr val="white"/>
              </a:solidFill>
              <a:latin typeface="Century Gothic"/>
              <a:cs typeface="Chalkboard"/>
            </a:endParaRPr>
          </a:p>
          <a:p>
            <a:pPr marL="457176" lvl="1" defTabSz="457200"/>
            <a:endParaRPr lang="en-US" sz="2800" dirty="0">
              <a:solidFill>
                <a:srgbClr val="FFFFFF"/>
              </a:solidFill>
              <a:latin typeface="Century Gothic"/>
              <a:cs typeface="Chalkboard"/>
            </a:endParaRP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935396369"/>
              </p:ext>
            </p:extLst>
          </p:nvPr>
        </p:nvGraphicFramePr>
        <p:xfrm>
          <a:off x="1128851" y="2007029"/>
          <a:ext cx="10520280" cy="4600093"/>
        </p:xfrm>
        <a:graphic>
          <a:graphicData uri="http://schemas.openxmlformats.org/drawingml/2006/table">
            <a:tbl>
              <a:tblPr firstRow="1" bandRow="1"/>
              <a:tblGrid>
                <a:gridCol w="1315035"/>
                <a:gridCol w="1416191"/>
                <a:gridCol w="1416191"/>
                <a:gridCol w="1618505"/>
                <a:gridCol w="1618505"/>
                <a:gridCol w="1517348"/>
                <a:gridCol w="1618505"/>
              </a:tblGrid>
              <a:tr h="545701">
                <a:tc gridSpan="3">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rgbClr val="000000"/>
                          </a:solidFill>
                          <a:latin typeface="Cambria" panose="02040503050406030204" pitchFamily="18" charset="0"/>
                        </a:rPr>
                        <a:t>Information</a:t>
                      </a:r>
                      <a:r>
                        <a:rPr lang="en-US" sz="1400" baseline="0" dirty="0" smtClean="0">
                          <a:solidFill>
                            <a:srgbClr val="000000"/>
                          </a:solidFill>
                          <a:latin typeface="Cambria" panose="02040503050406030204" pitchFamily="18" charset="0"/>
                        </a:rPr>
                        <a:t> identified in step 1</a:t>
                      </a:r>
                      <a:endParaRPr lang="en-US" sz="140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75000"/>
                      </a:srgbClr>
                    </a:solidFill>
                  </a:tcPr>
                </a:tc>
                <a:tc hMerge="1">
                  <a:txBody>
                    <a:bodyPr/>
                    <a:lstStyle/>
                    <a:p>
                      <a:endParaRPr lang="en-US" sz="1200" dirty="0">
                        <a:solidFill>
                          <a:schemeClr val="tx1"/>
                        </a:solidFill>
                        <a:latin typeface="Cambria" panose="02040503050406030204" pitchFamily="18" charset="0"/>
                      </a:endParaRPr>
                    </a:p>
                  </a:txBody>
                  <a:tcPr>
                    <a:solidFill>
                      <a:schemeClr val="bg1">
                        <a:lumMod val="75000"/>
                      </a:schemeClr>
                    </a:solidFill>
                  </a:tcPr>
                </a:tc>
                <a:tc hMerge="1">
                  <a:txBody>
                    <a:bodyPr/>
                    <a:lstStyle/>
                    <a:p>
                      <a:endParaRPr lang="en-US" sz="1200" dirty="0">
                        <a:solidFill>
                          <a:schemeClr val="tx1"/>
                        </a:solidFill>
                        <a:latin typeface="Cambria" panose="02040503050406030204" pitchFamily="18" charset="0"/>
                      </a:endParaRPr>
                    </a:p>
                  </a:txBody>
                  <a:tcPr>
                    <a:solidFill>
                      <a:schemeClr val="bg1">
                        <a:lumMod val="75000"/>
                      </a:schemeClr>
                    </a:solidFill>
                  </a:tcPr>
                </a:tc>
                <a:tc gridSpan="4">
                  <a:txBody>
                    <a:bodyPr/>
                    <a:lstStyle>
                      <a:lvl1pPr marL="0" algn="l" defTabSz="914353" rtl="0" eaLnBrk="1" latinLnBrk="0" hangingPunct="1">
                        <a:defRPr sz="1800" b="1" kern="1200">
                          <a:solidFill>
                            <a:schemeClr val="lt1"/>
                          </a:solidFill>
                          <a:latin typeface="Times New Roman"/>
                        </a:defRPr>
                      </a:lvl1pPr>
                      <a:lvl2pPr marL="457177" algn="l" defTabSz="914353" rtl="0" eaLnBrk="1" latinLnBrk="0" hangingPunct="1">
                        <a:defRPr sz="1800" b="1" kern="1200">
                          <a:solidFill>
                            <a:schemeClr val="lt1"/>
                          </a:solidFill>
                          <a:latin typeface="Times New Roman"/>
                        </a:defRPr>
                      </a:lvl2pPr>
                      <a:lvl3pPr marL="914353" algn="l" defTabSz="914353" rtl="0" eaLnBrk="1" latinLnBrk="0" hangingPunct="1">
                        <a:defRPr sz="1800" b="1" kern="1200">
                          <a:solidFill>
                            <a:schemeClr val="lt1"/>
                          </a:solidFill>
                          <a:latin typeface="Times New Roman"/>
                        </a:defRPr>
                      </a:lvl3pPr>
                      <a:lvl4pPr marL="1371530" algn="l" defTabSz="914353" rtl="0" eaLnBrk="1" latinLnBrk="0" hangingPunct="1">
                        <a:defRPr sz="1800" b="1" kern="1200">
                          <a:solidFill>
                            <a:schemeClr val="lt1"/>
                          </a:solidFill>
                          <a:latin typeface="Times New Roman"/>
                        </a:defRPr>
                      </a:lvl4pPr>
                      <a:lvl5pPr marL="1828706" algn="l" defTabSz="914353" rtl="0" eaLnBrk="1" latinLnBrk="0" hangingPunct="1">
                        <a:defRPr sz="1800" b="1" kern="1200">
                          <a:solidFill>
                            <a:schemeClr val="lt1"/>
                          </a:solidFill>
                          <a:latin typeface="Times New Roman"/>
                        </a:defRPr>
                      </a:lvl5pPr>
                      <a:lvl6pPr marL="2285883" algn="l" defTabSz="914353" rtl="0" eaLnBrk="1" latinLnBrk="0" hangingPunct="1">
                        <a:defRPr sz="1800" b="1" kern="1200">
                          <a:solidFill>
                            <a:schemeClr val="lt1"/>
                          </a:solidFill>
                          <a:latin typeface="Times New Roman"/>
                        </a:defRPr>
                      </a:lvl6pPr>
                      <a:lvl7pPr marL="2743060" algn="l" defTabSz="914353" rtl="0" eaLnBrk="1" latinLnBrk="0" hangingPunct="1">
                        <a:defRPr sz="1800" b="1" kern="1200">
                          <a:solidFill>
                            <a:schemeClr val="lt1"/>
                          </a:solidFill>
                          <a:latin typeface="Times New Roman"/>
                        </a:defRPr>
                      </a:lvl7pPr>
                      <a:lvl8pPr marL="3200236" algn="l" defTabSz="914353" rtl="0" eaLnBrk="1" latinLnBrk="0" hangingPunct="1">
                        <a:defRPr sz="1800" b="1" kern="1200">
                          <a:solidFill>
                            <a:schemeClr val="lt1"/>
                          </a:solidFill>
                          <a:latin typeface="Times New Roman"/>
                        </a:defRPr>
                      </a:lvl8pPr>
                      <a:lvl9pPr marL="3657413" algn="l" defTabSz="914353" rtl="0" eaLnBrk="1" latinLnBrk="0" hangingPunct="1">
                        <a:defRPr sz="1800" b="1" kern="1200">
                          <a:solidFill>
                            <a:schemeClr val="lt1"/>
                          </a:solidFill>
                          <a:latin typeface="Times New Roman"/>
                        </a:defRPr>
                      </a:lvl9pPr>
                    </a:lstStyle>
                    <a:p>
                      <a:r>
                        <a:rPr lang="en-US" sz="1400" dirty="0" smtClean="0">
                          <a:solidFill>
                            <a:srgbClr val="000000"/>
                          </a:solidFill>
                          <a:latin typeface="Cambria" panose="02040503050406030204" pitchFamily="18" charset="0"/>
                        </a:rPr>
                        <a:t>Information collected</a:t>
                      </a:r>
                      <a:r>
                        <a:rPr lang="en-US" sz="1400" baseline="0" dirty="0" smtClean="0">
                          <a:solidFill>
                            <a:srgbClr val="000000"/>
                          </a:solidFill>
                          <a:latin typeface="Cambria" panose="02040503050406030204" pitchFamily="18" charset="0"/>
                        </a:rPr>
                        <a:t> in step 2</a:t>
                      </a:r>
                      <a:endParaRPr lang="en-US" sz="140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hMerge="1">
                  <a:txBody>
                    <a:bodyPr/>
                    <a:lstStyle/>
                    <a:p>
                      <a:endParaRPr lang="en-US" sz="1200" dirty="0">
                        <a:solidFill>
                          <a:schemeClr val="tx1"/>
                        </a:solidFill>
                        <a:latin typeface="Cambria" panose="02040503050406030204" pitchFamily="18" charset="0"/>
                      </a:endParaRPr>
                    </a:p>
                  </a:txBody>
                  <a:tcPr/>
                </a:tc>
                <a:tc hMerge="1">
                  <a:txBody>
                    <a:bodyPr/>
                    <a:lstStyle/>
                    <a:p>
                      <a:endParaRPr lang="en-US" sz="1200" dirty="0">
                        <a:solidFill>
                          <a:schemeClr val="tx1"/>
                        </a:solidFill>
                        <a:latin typeface="Cambria" panose="02040503050406030204" pitchFamily="18" charset="0"/>
                      </a:endParaRPr>
                    </a:p>
                  </a:txBody>
                  <a:tcPr/>
                </a:tc>
                <a:tc hMerge="1">
                  <a:txBody>
                    <a:bodyPr/>
                    <a:lstStyle/>
                    <a:p>
                      <a:endParaRPr lang="en-US" sz="1200" dirty="0">
                        <a:solidFill>
                          <a:schemeClr val="tx1"/>
                        </a:solidFill>
                        <a:latin typeface="Cambria" panose="02040503050406030204" pitchFamily="18" charset="0"/>
                      </a:endParaRPr>
                    </a:p>
                  </a:txBody>
                  <a:tcPr/>
                </a:tc>
              </a:tr>
              <a:tr h="818553">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Population Need</a:t>
                      </a:r>
                      <a:endParaRPr lang="en-US" sz="1400" i="1"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Selected Intervention</a:t>
                      </a:r>
                      <a:endParaRPr lang="en-US" sz="1400" i="1"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Selected Strategy</a:t>
                      </a:r>
                      <a:endParaRPr lang="en-US" sz="1400" i="1"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Potential Performance Metric</a:t>
                      </a:r>
                      <a:endParaRPr lang="en-US" sz="1400" i="1"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Selected Performance Metrics</a:t>
                      </a:r>
                      <a:endParaRPr lang="en-US" sz="1400" i="1"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Responsible Individuals and/or</a:t>
                      </a:r>
                      <a:r>
                        <a:rPr lang="en-US" sz="1400" i="1" baseline="0" dirty="0" smtClean="0">
                          <a:solidFill>
                            <a:srgbClr val="000000"/>
                          </a:solidFill>
                          <a:latin typeface="Cambria" panose="02040503050406030204" pitchFamily="18" charset="0"/>
                        </a:rPr>
                        <a:t> Organizations</a:t>
                      </a:r>
                      <a:endParaRPr lang="en-US" sz="1400" i="1"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Frequency</a:t>
                      </a:r>
                      <a:endParaRPr lang="en-US" sz="1400" i="1"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3235839">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dirty="0" smtClean="0">
                          <a:solidFill>
                            <a:srgbClr val="000000"/>
                          </a:solidFill>
                          <a:latin typeface="Cambria" panose="02040503050406030204" pitchFamily="18" charset="0"/>
                        </a:rPr>
                        <a:t>Childhood obesity</a:t>
                      </a:r>
                      <a:endParaRPr lang="en-US" sz="140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dirty="0" smtClean="0">
                          <a:solidFill>
                            <a:srgbClr val="000000"/>
                          </a:solidFill>
                          <a:latin typeface="Cambria" panose="02040503050406030204" pitchFamily="18" charset="0"/>
                        </a:rPr>
                        <a:t>Prioritize</a:t>
                      </a:r>
                      <a:r>
                        <a:rPr lang="en-US" sz="1400" baseline="0" dirty="0" smtClean="0">
                          <a:solidFill>
                            <a:srgbClr val="000000"/>
                          </a:solidFill>
                          <a:latin typeface="Cambria" panose="02040503050406030204" pitchFamily="18" charset="0"/>
                        </a:rPr>
                        <a:t> features that promote physical activity</a:t>
                      </a:r>
                      <a:endParaRPr lang="en-US" sz="140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dirty="0" smtClean="0">
                          <a:solidFill>
                            <a:srgbClr val="000000"/>
                          </a:solidFill>
                          <a:latin typeface="Cambria" panose="02040503050406030204" pitchFamily="18" charset="0"/>
                        </a:rPr>
                        <a:t>Playground</a:t>
                      </a:r>
                      <a:endParaRPr lang="en-US" sz="140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Design </a:t>
                      </a:r>
                    </a:p>
                    <a:p>
                      <a:r>
                        <a:rPr lang="en-US" sz="1400" dirty="0" smtClean="0">
                          <a:solidFill>
                            <a:srgbClr val="000000"/>
                          </a:solidFill>
                          <a:latin typeface="Cambria" panose="02040503050406030204" pitchFamily="18" charset="0"/>
                        </a:rPr>
                        <a:t>lighting</a:t>
                      </a:r>
                    </a:p>
                    <a:p>
                      <a:endParaRPr lang="en-US" sz="1400" dirty="0" smtClean="0">
                        <a:solidFill>
                          <a:srgbClr val="000000"/>
                        </a:solidFill>
                        <a:latin typeface="Cambria" panose="02040503050406030204" pitchFamily="18" charset="0"/>
                      </a:endParaRPr>
                    </a:p>
                    <a:p>
                      <a:endParaRPr lang="en-US" sz="1400" dirty="0" smtClean="0">
                        <a:solidFill>
                          <a:srgbClr val="000000"/>
                        </a:solidFill>
                        <a:latin typeface="Cambria" panose="02040503050406030204" pitchFamily="18" charset="0"/>
                      </a:endParaRPr>
                    </a:p>
                    <a:p>
                      <a:endParaRPr lang="en-US" sz="1400"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Operations</a:t>
                      </a:r>
                      <a:r>
                        <a:rPr lang="en-US" sz="1400" dirty="0" smtClean="0">
                          <a:solidFill>
                            <a:srgbClr val="000000"/>
                          </a:solidFill>
                          <a:latin typeface="Cambria" panose="02040503050406030204" pitchFamily="18" charset="0"/>
                        </a:rPr>
                        <a:t> </a:t>
                      </a:r>
                      <a:br>
                        <a:rPr lang="en-US" sz="1400" dirty="0" smtClean="0">
                          <a:solidFill>
                            <a:srgbClr val="000000"/>
                          </a:solidFill>
                          <a:latin typeface="Cambria" panose="02040503050406030204" pitchFamily="18" charset="0"/>
                        </a:rPr>
                      </a:br>
                      <a:r>
                        <a:rPr lang="en-US" sz="1400" dirty="0" smtClean="0">
                          <a:solidFill>
                            <a:srgbClr val="000000"/>
                          </a:solidFill>
                          <a:latin typeface="Cambria" panose="02040503050406030204" pitchFamily="18" charset="0"/>
                        </a:rPr>
                        <a:t>well-lit at</a:t>
                      </a:r>
                      <a:r>
                        <a:rPr lang="en-US" sz="1400" baseline="0" dirty="0" smtClean="0">
                          <a:solidFill>
                            <a:srgbClr val="000000"/>
                          </a:solidFill>
                          <a:latin typeface="Cambria" panose="02040503050406030204" pitchFamily="18" charset="0"/>
                        </a:rPr>
                        <a:t> all hours</a:t>
                      </a:r>
                    </a:p>
                    <a:p>
                      <a:r>
                        <a:rPr lang="en-US" sz="1400" dirty="0" smtClean="0">
                          <a:solidFill>
                            <a:srgbClr val="000000"/>
                          </a:solidFill>
                          <a:latin typeface="Cambria" panose="02040503050406030204" pitchFamily="18" charset="0"/>
                        </a:rPr>
                        <a:t/>
                      </a:r>
                      <a:br>
                        <a:rPr lang="en-US" sz="1400" dirty="0" smtClean="0">
                          <a:solidFill>
                            <a:srgbClr val="000000"/>
                          </a:solidFill>
                          <a:latin typeface="Cambria" panose="02040503050406030204" pitchFamily="18" charset="0"/>
                        </a:rPr>
                      </a:br>
                      <a:endParaRPr lang="en-US" sz="1400"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Health </a:t>
                      </a:r>
                      <a:r>
                        <a:rPr lang="en-US" sz="1400" baseline="0" dirty="0" smtClean="0">
                          <a:solidFill>
                            <a:srgbClr val="000000"/>
                          </a:solidFill>
                          <a:latin typeface="Cambria" panose="02040503050406030204" pitchFamily="18" charset="0"/>
                        </a:rPr>
                        <a:t>participation in physical activity events</a:t>
                      </a:r>
                      <a:endParaRPr lang="en-US" sz="1400" dirty="0" smtClean="0">
                        <a:solidFill>
                          <a:srgbClr val="000000"/>
                        </a:solidFill>
                        <a:latin typeface="Cambria" panose="02040503050406030204" pitchFamily="18" charset="0"/>
                      </a:endParaRPr>
                    </a:p>
                    <a:p>
                      <a:endParaRPr lang="en-US" sz="140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Design </a:t>
                      </a:r>
                      <a:br>
                        <a:rPr lang="en-US" sz="1400" i="1" dirty="0" smtClean="0">
                          <a:solidFill>
                            <a:srgbClr val="000000"/>
                          </a:solidFill>
                          <a:latin typeface="Cambria" panose="02040503050406030204" pitchFamily="18" charset="0"/>
                        </a:rPr>
                      </a:br>
                      <a:r>
                        <a:rPr lang="en-US" sz="1400" dirty="0" smtClean="0">
                          <a:solidFill>
                            <a:srgbClr val="000000"/>
                          </a:solidFill>
                          <a:latin typeface="Cambria" panose="02040503050406030204" pitchFamily="18" charset="0"/>
                        </a:rPr>
                        <a:t>compliance</a:t>
                      </a:r>
                      <a:r>
                        <a:rPr lang="en-US" sz="1400" baseline="0" dirty="0" smtClean="0">
                          <a:solidFill>
                            <a:srgbClr val="000000"/>
                          </a:solidFill>
                          <a:latin typeface="Cambria" panose="02040503050406030204" pitchFamily="18" charset="0"/>
                        </a:rPr>
                        <a:t> with Criterion 5.5</a:t>
                      </a:r>
                    </a:p>
                    <a:p>
                      <a:endParaRPr lang="en-US" sz="1400" dirty="0" smtClean="0">
                        <a:solidFill>
                          <a:srgbClr val="000000"/>
                        </a:solidFill>
                        <a:latin typeface="Cambria" panose="02040503050406030204" pitchFamily="18" charset="0"/>
                      </a:endParaRPr>
                    </a:p>
                    <a:p>
                      <a:endParaRPr lang="en-US" sz="1400"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Operations </a:t>
                      </a:r>
                      <a:br>
                        <a:rPr lang="en-US" sz="1400" i="1" dirty="0" smtClean="0">
                          <a:solidFill>
                            <a:srgbClr val="000000"/>
                          </a:solidFill>
                          <a:latin typeface="Cambria" panose="02040503050406030204" pitchFamily="18" charset="0"/>
                        </a:rPr>
                      </a:br>
                      <a:r>
                        <a:rPr lang="en-US" sz="1400" dirty="0" smtClean="0">
                          <a:solidFill>
                            <a:srgbClr val="000000"/>
                          </a:solidFill>
                          <a:latin typeface="Cambria" panose="02040503050406030204" pitchFamily="18" charset="0"/>
                        </a:rPr>
                        <a:t>lightin</a:t>
                      </a:r>
                      <a:r>
                        <a:rPr lang="en-US" sz="1400" baseline="0" dirty="0" smtClean="0">
                          <a:solidFill>
                            <a:srgbClr val="000000"/>
                          </a:solidFill>
                          <a:latin typeface="Cambria" panose="02040503050406030204" pitchFamily="18" charset="0"/>
                        </a:rPr>
                        <a:t>g density</a:t>
                      </a:r>
                      <a:endParaRPr lang="en-US" sz="1400" dirty="0" smtClean="0">
                        <a:solidFill>
                          <a:srgbClr val="000000"/>
                        </a:solidFill>
                        <a:latin typeface="Cambria" panose="02040503050406030204" pitchFamily="18" charset="0"/>
                      </a:endParaRPr>
                    </a:p>
                    <a:p>
                      <a:r>
                        <a:rPr lang="en-US" sz="1400" dirty="0" smtClean="0">
                          <a:solidFill>
                            <a:srgbClr val="000000"/>
                          </a:solidFill>
                          <a:latin typeface="Cambria" panose="02040503050406030204" pitchFamily="18" charset="0"/>
                        </a:rPr>
                        <a:t/>
                      </a:r>
                      <a:br>
                        <a:rPr lang="en-US" sz="1400" dirty="0" smtClean="0">
                          <a:solidFill>
                            <a:srgbClr val="000000"/>
                          </a:solidFill>
                          <a:latin typeface="Cambria" panose="02040503050406030204" pitchFamily="18" charset="0"/>
                        </a:rPr>
                      </a:br>
                      <a:endParaRPr lang="en-US" sz="1400"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Health</a:t>
                      </a:r>
                      <a:r>
                        <a:rPr lang="en-US" sz="1400" dirty="0" smtClean="0">
                          <a:solidFill>
                            <a:srgbClr val="000000"/>
                          </a:solidFill>
                          <a:latin typeface="Cambria" panose="02040503050406030204" pitchFamily="18" charset="0"/>
                        </a:rPr>
                        <a:t> </a:t>
                      </a:r>
                      <a:r>
                        <a:rPr lang="en-US" sz="1400" baseline="0" dirty="0" smtClean="0">
                          <a:solidFill>
                            <a:srgbClr val="000000"/>
                          </a:solidFill>
                          <a:latin typeface="Cambria" panose="02040503050406030204" pitchFamily="18" charset="0"/>
                        </a:rPr>
                        <a:t>participation rates at scheduled events</a:t>
                      </a:r>
                    </a:p>
                    <a:p>
                      <a:endParaRPr lang="en-US" sz="140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Design</a:t>
                      </a:r>
                      <a:endParaRPr lang="en-US" sz="1400" i="1" baseline="0" dirty="0" smtClean="0">
                        <a:solidFill>
                          <a:srgbClr val="000000"/>
                        </a:solidFill>
                        <a:latin typeface="Cambria" panose="02040503050406030204" pitchFamily="18" charset="0"/>
                      </a:endParaRPr>
                    </a:p>
                    <a:p>
                      <a:r>
                        <a:rPr lang="en-US" sz="1400" baseline="0" dirty="0" smtClean="0">
                          <a:solidFill>
                            <a:srgbClr val="000000"/>
                          </a:solidFill>
                          <a:latin typeface="Cambria" panose="02040503050406030204" pitchFamily="18" charset="0"/>
                        </a:rPr>
                        <a:t>architect to certify lighting specs</a:t>
                      </a:r>
                    </a:p>
                    <a:p>
                      <a:endParaRPr lang="en-US" sz="1400" i="1"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Operations</a:t>
                      </a:r>
                    </a:p>
                    <a:p>
                      <a:r>
                        <a:rPr lang="en-US" sz="1400" dirty="0" smtClean="0">
                          <a:solidFill>
                            <a:srgbClr val="000000"/>
                          </a:solidFill>
                          <a:latin typeface="Cambria" panose="02040503050406030204" pitchFamily="18" charset="0"/>
                        </a:rPr>
                        <a:t>maintenance technician</a:t>
                      </a:r>
                    </a:p>
                    <a:p>
                      <a:endParaRPr lang="en-US" sz="1400"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Health</a:t>
                      </a:r>
                    </a:p>
                    <a:p>
                      <a:r>
                        <a:rPr lang="en-US" sz="1400" i="0" dirty="0" smtClean="0">
                          <a:solidFill>
                            <a:srgbClr val="000000"/>
                          </a:solidFill>
                          <a:latin typeface="Cambria" panose="02040503050406030204" pitchFamily="18" charset="0"/>
                        </a:rPr>
                        <a:t>residential</a:t>
                      </a:r>
                      <a:r>
                        <a:rPr lang="en-US" sz="1400" i="0" baseline="0" dirty="0" smtClean="0">
                          <a:solidFill>
                            <a:srgbClr val="000000"/>
                          </a:solidFill>
                          <a:latin typeface="Cambria" panose="02040503050406030204" pitchFamily="18" charset="0"/>
                        </a:rPr>
                        <a:t> services coordinator</a:t>
                      </a:r>
                      <a:endParaRPr lang="en-US" sz="1400" i="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353" rtl="0" eaLnBrk="1" latinLnBrk="0" hangingPunct="1">
                        <a:defRPr sz="1800" kern="1200">
                          <a:solidFill>
                            <a:schemeClr val="dk1"/>
                          </a:solidFill>
                          <a:latin typeface="Times New Roman"/>
                        </a:defRPr>
                      </a:lvl1pPr>
                      <a:lvl2pPr marL="457177" algn="l" defTabSz="914353" rtl="0" eaLnBrk="1" latinLnBrk="0" hangingPunct="1">
                        <a:defRPr sz="1800" kern="1200">
                          <a:solidFill>
                            <a:schemeClr val="dk1"/>
                          </a:solidFill>
                          <a:latin typeface="Times New Roman"/>
                        </a:defRPr>
                      </a:lvl2pPr>
                      <a:lvl3pPr marL="914353" algn="l" defTabSz="914353" rtl="0" eaLnBrk="1" latinLnBrk="0" hangingPunct="1">
                        <a:defRPr sz="1800" kern="1200">
                          <a:solidFill>
                            <a:schemeClr val="dk1"/>
                          </a:solidFill>
                          <a:latin typeface="Times New Roman"/>
                        </a:defRPr>
                      </a:lvl3pPr>
                      <a:lvl4pPr marL="1371530" algn="l" defTabSz="914353" rtl="0" eaLnBrk="1" latinLnBrk="0" hangingPunct="1">
                        <a:defRPr sz="1800" kern="1200">
                          <a:solidFill>
                            <a:schemeClr val="dk1"/>
                          </a:solidFill>
                          <a:latin typeface="Times New Roman"/>
                        </a:defRPr>
                      </a:lvl4pPr>
                      <a:lvl5pPr marL="1828706" algn="l" defTabSz="914353" rtl="0" eaLnBrk="1" latinLnBrk="0" hangingPunct="1">
                        <a:defRPr sz="1800" kern="1200">
                          <a:solidFill>
                            <a:schemeClr val="dk1"/>
                          </a:solidFill>
                          <a:latin typeface="Times New Roman"/>
                        </a:defRPr>
                      </a:lvl5pPr>
                      <a:lvl6pPr marL="2285883" algn="l" defTabSz="914353" rtl="0" eaLnBrk="1" latinLnBrk="0" hangingPunct="1">
                        <a:defRPr sz="1800" kern="1200">
                          <a:solidFill>
                            <a:schemeClr val="dk1"/>
                          </a:solidFill>
                          <a:latin typeface="Times New Roman"/>
                        </a:defRPr>
                      </a:lvl6pPr>
                      <a:lvl7pPr marL="2743060" algn="l" defTabSz="914353" rtl="0" eaLnBrk="1" latinLnBrk="0" hangingPunct="1">
                        <a:defRPr sz="1800" kern="1200">
                          <a:solidFill>
                            <a:schemeClr val="dk1"/>
                          </a:solidFill>
                          <a:latin typeface="Times New Roman"/>
                        </a:defRPr>
                      </a:lvl7pPr>
                      <a:lvl8pPr marL="3200236" algn="l" defTabSz="914353" rtl="0" eaLnBrk="1" latinLnBrk="0" hangingPunct="1">
                        <a:defRPr sz="1800" kern="1200">
                          <a:solidFill>
                            <a:schemeClr val="dk1"/>
                          </a:solidFill>
                          <a:latin typeface="Times New Roman"/>
                        </a:defRPr>
                      </a:lvl8pPr>
                      <a:lvl9pPr marL="3657413" algn="l" defTabSz="914353" rtl="0" eaLnBrk="1" latinLnBrk="0" hangingPunct="1">
                        <a:defRPr sz="1800" kern="1200">
                          <a:solidFill>
                            <a:schemeClr val="dk1"/>
                          </a:solidFill>
                          <a:latin typeface="Times New Roman"/>
                        </a:defRPr>
                      </a:lvl9pPr>
                    </a:lstStyle>
                    <a:p>
                      <a:r>
                        <a:rPr lang="en-US" sz="1400" i="1" dirty="0" smtClean="0">
                          <a:solidFill>
                            <a:srgbClr val="000000"/>
                          </a:solidFill>
                          <a:latin typeface="Cambria" panose="02040503050406030204" pitchFamily="18" charset="0"/>
                        </a:rPr>
                        <a:t>Design</a:t>
                      </a:r>
                    </a:p>
                    <a:p>
                      <a:r>
                        <a:rPr lang="en-US" sz="1400" i="0" dirty="0" smtClean="0">
                          <a:solidFill>
                            <a:srgbClr val="000000"/>
                          </a:solidFill>
                          <a:latin typeface="Cambria" panose="02040503050406030204" pitchFamily="18" charset="0"/>
                        </a:rPr>
                        <a:t>to</a:t>
                      </a:r>
                      <a:r>
                        <a:rPr lang="en-US" sz="1400" i="0" baseline="0" dirty="0" smtClean="0">
                          <a:solidFill>
                            <a:srgbClr val="000000"/>
                          </a:solidFill>
                          <a:latin typeface="Cambria" panose="02040503050406030204" pitchFamily="18" charset="0"/>
                        </a:rPr>
                        <a:t> be certified in final plan</a:t>
                      </a:r>
                    </a:p>
                    <a:p>
                      <a:endParaRPr lang="en-US" sz="1400" i="0" baseline="0" dirty="0" smtClean="0">
                        <a:solidFill>
                          <a:srgbClr val="000000"/>
                        </a:solidFill>
                        <a:latin typeface="Cambria" panose="02040503050406030204" pitchFamily="18" charset="0"/>
                      </a:endParaRPr>
                    </a:p>
                    <a:p>
                      <a:endParaRPr lang="en-US" sz="1400" i="0" baseline="0" dirty="0" smtClean="0">
                        <a:solidFill>
                          <a:srgbClr val="000000"/>
                        </a:solidFill>
                        <a:latin typeface="Cambria" panose="02040503050406030204" pitchFamily="18" charset="0"/>
                      </a:endParaRPr>
                    </a:p>
                    <a:p>
                      <a:r>
                        <a:rPr lang="en-US" sz="1400" i="1" baseline="0" dirty="0" smtClean="0">
                          <a:solidFill>
                            <a:srgbClr val="000000"/>
                          </a:solidFill>
                          <a:latin typeface="Cambria" panose="02040503050406030204" pitchFamily="18" charset="0"/>
                        </a:rPr>
                        <a:t>Operations</a:t>
                      </a:r>
                    </a:p>
                    <a:p>
                      <a:r>
                        <a:rPr lang="en-US" sz="1400" i="0" baseline="0" dirty="0" smtClean="0">
                          <a:solidFill>
                            <a:srgbClr val="000000"/>
                          </a:solidFill>
                          <a:latin typeface="Cambria" panose="02040503050406030204" pitchFamily="18" charset="0"/>
                        </a:rPr>
                        <a:t>quarterly</a:t>
                      </a:r>
                    </a:p>
                    <a:p>
                      <a:endParaRPr lang="en-US" sz="1400" i="0" baseline="0" dirty="0" smtClean="0">
                        <a:solidFill>
                          <a:srgbClr val="000000"/>
                        </a:solidFill>
                        <a:latin typeface="Cambria" panose="02040503050406030204" pitchFamily="18" charset="0"/>
                      </a:endParaRPr>
                    </a:p>
                    <a:p>
                      <a:endParaRPr lang="en-US" sz="1400" i="0" baseline="0" dirty="0" smtClean="0">
                        <a:solidFill>
                          <a:srgbClr val="000000"/>
                        </a:solidFill>
                        <a:latin typeface="Cambria" panose="02040503050406030204" pitchFamily="18" charset="0"/>
                      </a:endParaRPr>
                    </a:p>
                    <a:p>
                      <a:r>
                        <a:rPr lang="en-US" sz="1400" i="1" dirty="0" smtClean="0">
                          <a:solidFill>
                            <a:srgbClr val="000000"/>
                          </a:solidFill>
                          <a:latin typeface="Cambria" panose="02040503050406030204" pitchFamily="18" charset="0"/>
                        </a:rPr>
                        <a:t>Health </a:t>
                      </a:r>
                    </a:p>
                    <a:p>
                      <a:r>
                        <a:rPr lang="en-US" sz="1400" b="0" i="0" dirty="0" smtClean="0">
                          <a:solidFill>
                            <a:srgbClr val="000000"/>
                          </a:solidFill>
                          <a:latin typeface="Cambria" panose="02040503050406030204" pitchFamily="18" charset="0"/>
                        </a:rPr>
                        <a:t>quarterly</a:t>
                      </a:r>
                      <a:r>
                        <a:rPr lang="en-US" sz="1400" b="0" i="0" baseline="0" dirty="0" smtClean="0">
                          <a:solidFill>
                            <a:srgbClr val="000000"/>
                          </a:solidFill>
                          <a:latin typeface="Cambria" panose="02040503050406030204" pitchFamily="18" charset="0"/>
                        </a:rPr>
                        <a:t> </a:t>
                      </a:r>
                      <a:endParaRPr lang="en-US" sz="1400" b="0" i="0" dirty="0">
                        <a:solidFill>
                          <a:srgbClr val="000000"/>
                        </a:solidFill>
                        <a:latin typeface="Cambria"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bl>
          </a:graphicData>
        </a:graphic>
      </p:graphicFrame>
    </p:spTree>
    <p:extLst>
      <p:ext uri="{BB962C8B-B14F-4D97-AF65-F5344CB8AC3E}">
        <p14:creationId xmlns:p14="http://schemas.microsoft.com/office/powerpoint/2010/main" val="17467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681612" y="2133284"/>
            <a:ext cx="8805069" cy="1123380"/>
          </a:xfrm>
          <a:prstGeom prst="rect">
            <a:avLst/>
          </a:prstGeom>
          <a:noFill/>
        </p:spPr>
        <p:txBody>
          <a:bodyPr wrap="square" lIns="91435" tIns="45718" rIns="91435" bIns="45718" rtlCol="0">
            <a:spAutoFit/>
          </a:bodyPr>
          <a:lstStyle/>
          <a:p>
            <a:pPr lvl="1" defTabSz="457200"/>
            <a:r>
              <a:rPr lang="en-US" sz="5500" b="1" dirty="0" smtClean="0">
                <a:solidFill>
                  <a:srgbClr val="FFFFFF"/>
                </a:solidFill>
                <a:latin typeface="Century Gothic"/>
                <a:cs typeface="Chalkboard"/>
              </a:rPr>
              <a:t>Interactive Charrette</a:t>
            </a:r>
            <a:endParaRPr lang="en-US" sz="5500" b="1" dirty="0">
              <a:solidFill>
                <a:srgbClr val="FFFFFF"/>
              </a:solidFill>
              <a:latin typeface="Century Gothic"/>
              <a:cs typeface="Chalkboard"/>
            </a:endParaRPr>
          </a:p>
          <a:p>
            <a:pPr lvl="1" defTabSz="457200"/>
            <a:endParaRPr lang="en-US" sz="1200" dirty="0">
              <a:solidFill>
                <a:srgbClr val="FFFFFF"/>
              </a:solidFill>
              <a:latin typeface="Century Gothic"/>
              <a:cs typeface="Chalkboard"/>
            </a:endParaRPr>
          </a:p>
        </p:txBody>
      </p:sp>
    </p:spTree>
    <p:extLst>
      <p:ext uri="{BB962C8B-B14F-4D97-AF65-F5344CB8AC3E}">
        <p14:creationId xmlns:p14="http://schemas.microsoft.com/office/powerpoint/2010/main" val="2587857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072871" y="208742"/>
            <a:ext cx="5479876" cy="923330"/>
          </a:xfrm>
          <a:prstGeom prst="rect">
            <a:avLst/>
          </a:prstGeom>
          <a:noFill/>
        </p:spPr>
        <p:txBody>
          <a:bodyPr wrap="square" rtlCol="0">
            <a:spAutoFit/>
          </a:bodyPr>
          <a:lstStyle/>
          <a:p>
            <a:pPr algn="r" defTabSz="457200"/>
            <a:r>
              <a:rPr lang="en-US" sz="4000" b="1" dirty="0">
                <a:solidFill>
                  <a:prstClr val="black"/>
                </a:solidFill>
                <a:latin typeface="Century Gothic"/>
                <a:cs typeface="Century Gothic"/>
              </a:rPr>
              <a:t>NYC High Line </a:t>
            </a:r>
          </a:p>
          <a:p>
            <a:pPr algn="r" defTabSz="457200"/>
            <a:r>
              <a:rPr lang="en-US" sz="1400" dirty="0">
                <a:solidFill>
                  <a:prstClr val="black"/>
                </a:solidFill>
                <a:latin typeface="Century Gothic"/>
                <a:cs typeface="Century Gothic"/>
              </a:rPr>
              <a:t>Photo: David Berkowitz, Creative Commons </a:t>
            </a:r>
          </a:p>
        </p:txBody>
      </p:sp>
    </p:spTree>
    <p:extLst>
      <p:ext uri="{BB962C8B-B14F-4D97-AF65-F5344CB8AC3E}">
        <p14:creationId xmlns:p14="http://schemas.microsoft.com/office/powerpoint/2010/main" val="137888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0" y="252929"/>
            <a:ext cx="11887200" cy="5016754"/>
          </a:xfrm>
          <a:prstGeom prst="rect">
            <a:avLst/>
          </a:prstGeom>
          <a:noFill/>
        </p:spPr>
        <p:txBody>
          <a:bodyPr wrap="square" lIns="91435" tIns="45718" rIns="91435" bIns="45718" rtlCol="0">
            <a:spAutoFit/>
          </a:bodyPr>
          <a:lstStyle/>
          <a:p>
            <a:pPr lvl="1" defTabSz="457200"/>
            <a:r>
              <a:rPr lang="en-US" sz="3200" b="1" dirty="0" smtClean="0">
                <a:solidFill>
                  <a:srgbClr val="FFFFFF"/>
                </a:solidFill>
                <a:latin typeface="Century Gothic"/>
                <a:cs typeface="Chalkboard"/>
              </a:rPr>
              <a:t>Community Needs Assessment</a:t>
            </a:r>
          </a:p>
          <a:p>
            <a:pPr lvl="1" defTabSz="457200"/>
            <a:endParaRPr lang="en-US" sz="3200" b="1" dirty="0">
              <a:solidFill>
                <a:srgbClr val="FFFFFF"/>
              </a:solidFill>
              <a:latin typeface="Century Gothic"/>
              <a:cs typeface="Chalkboard"/>
            </a:endParaRPr>
          </a:p>
          <a:p>
            <a:pPr lvl="1" defTabSz="457200"/>
            <a:r>
              <a:rPr lang="en-US" sz="3200" dirty="0" smtClean="0">
                <a:solidFill>
                  <a:srgbClr val="FFFFFF"/>
                </a:solidFill>
                <a:latin typeface="Century Gothic"/>
                <a:cs typeface="Chalkboard"/>
              </a:rPr>
              <a:t>Your project team identifies the following needs:</a:t>
            </a:r>
          </a:p>
          <a:p>
            <a:pPr marL="1371600" lvl="2" indent="-457200" defTabSz="457200">
              <a:buFont typeface="Arial"/>
              <a:buChar char="•"/>
            </a:pPr>
            <a:r>
              <a:rPr lang="en-US" sz="2800" dirty="0" smtClean="0">
                <a:solidFill>
                  <a:srgbClr val="FFFFFF"/>
                </a:solidFill>
                <a:latin typeface="Century Gothic"/>
                <a:cs typeface="Chalkboard"/>
              </a:rPr>
              <a:t>40% of the population does not meet the daily recommended levels of physical activity </a:t>
            </a:r>
            <a:br>
              <a:rPr lang="en-US" sz="2800" dirty="0" smtClean="0">
                <a:solidFill>
                  <a:srgbClr val="FFFFFF"/>
                </a:solidFill>
                <a:latin typeface="Century Gothic"/>
                <a:cs typeface="Chalkboard"/>
              </a:rPr>
            </a:br>
            <a:endParaRPr lang="en-US" sz="2800" dirty="0" smtClean="0">
              <a:solidFill>
                <a:srgbClr val="FFFFFF"/>
              </a:solidFill>
              <a:latin typeface="Century Gothic"/>
              <a:cs typeface="Chalkboard"/>
            </a:endParaRPr>
          </a:p>
          <a:p>
            <a:pPr marL="1371600" lvl="2" indent="-457200" defTabSz="457200">
              <a:buFont typeface="Arial"/>
              <a:buChar char="•"/>
            </a:pPr>
            <a:r>
              <a:rPr lang="en-US" sz="2800" dirty="0" smtClean="0">
                <a:solidFill>
                  <a:srgbClr val="FFFFFF"/>
                </a:solidFill>
                <a:latin typeface="Century Gothic"/>
                <a:cs typeface="Chalkboard"/>
              </a:rPr>
              <a:t>30% of children under 12 experience at least one acute asthma event per month</a:t>
            </a:r>
            <a:br>
              <a:rPr lang="en-US" sz="2800" dirty="0" smtClean="0">
                <a:solidFill>
                  <a:srgbClr val="FFFFFF"/>
                </a:solidFill>
                <a:latin typeface="Century Gothic"/>
                <a:cs typeface="Chalkboard"/>
              </a:rPr>
            </a:br>
            <a:endParaRPr lang="en-US" sz="2800" dirty="0" smtClean="0">
              <a:solidFill>
                <a:srgbClr val="FFFFFF"/>
              </a:solidFill>
              <a:latin typeface="Century Gothic"/>
              <a:cs typeface="Chalkboard"/>
            </a:endParaRPr>
          </a:p>
          <a:p>
            <a:pPr marL="1371600" lvl="2" indent="-457200" defTabSz="457200">
              <a:buFont typeface="Arial"/>
              <a:buChar char="•"/>
            </a:pPr>
            <a:r>
              <a:rPr lang="en-US" sz="2800" dirty="0">
                <a:solidFill>
                  <a:srgbClr val="FFFFFF"/>
                </a:solidFill>
                <a:latin typeface="Century Gothic"/>
                <a:cs typeface="Chalkboard"/>
              </a:rPr>
              <a:t>4</a:t>
            </a:r>
            <a:r>
              <a:rPr lang="en-US" sz="2800" dirty="0" smtClean="0">
                <a:solidFill>
                  <a:srgbClr val="FFFFFF"/>
                </a:solidFill>
                <a:latin typeface="Century Gothic"/>
                <a:cs typeface="Chalkboard"/>
              </a:rPr>
              <a:t>5% of the population has insufficient vegetable and fruit intake </a:t>
            </a:r>
            <a:endParaRPr lang="en-US" sz="2800" dirty="0">
              <a:solidFill>
                <a:srgbClr val="FFFFFF"/>
              </a:solidFill>
              <a:latin typeface="Century Gothic"/>
              <a:cs typeface="Chalkboard"/>
            </a:endParaRPr>
          </a:p>
        </p:txBody>
      </p:sp>
    </p:spTree>
    <p:extLst>
      <p:ext uri="{BB962C8B-B14F-4D97-AF65-F5344CB8AC3E}">
        <p14:creationId xmlns:p14="http://schemas.microsoft.com/office/powerpoint/2010/main" val="3763730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0" y="252929"/>
            <a:ext cx="11887200" cy="7232745"/>
          </a:xfrm>
          <a:prstGeom prst="rect">
            <a:avLst/>
          </a:prstGeom>
          <a:noFill/>
        </p:spPr>
        <p:txBody>
          <a:bodyPr wrap="square" lIns="91435" tIns="45718" rIns="91435" bIns="45718" rtlCol="0">
            <a:spAutoFit/>
          </a:bodyPr>
          <a:lstStyle/>
          <a:p>
            <a:pPr lvl="1" defTabSz="457200"/>
            <a:r>
              <a:rPr lang="en-US" sz="3200" b="1" dirty="0" smtClean="0">
                <a:solidFill>
                  <a:srgbClr val="FFFFFF"/>
                </a:solidFill>
                <a:latin typeface="Century Gothic"/>
                <a:cs typeface="Chalkboard"/>
              </a:rPr>
              <a:t>Design Decisions</a:t>
            </a:r>
          </a:p>
          <a:p>
            <a:pPr lvl="1" defTabSz="457200"/>
            <a:endParaRPr lang="en-US" sz="3200" b="1" dirty="0">
              <a:solidFill>
                <a:srgbClr val="FFFFFF"/>
              </a:solidFill>
              <a:latin typeface="Century Gothic"/>
              <a:cs typeface="Chalkboard"/>
            </a:endParaRPr>
          </a:p>
          <a:p>
            <a:pPr lvl="1" defTabSz="457200"/>
            <a:r>
              <a:rPr lang="en-US" sz="2400" dirty="0" smtClean="0">
                <a:solidFill>
                  <a:srgbClr val="FFFFFF"/>
                </a:solidFill>
                <a:latin typeface="Century Gothic"/>
                <a:cs typeface="Chalkboard"/>
              </a:rPr>
              <a:t>As the HIA Practitioner, you will work with the design team to identify synergies across strategies to maximize environmental and health benefits.  </a:t>
            </a:r>
          </a:p>
          <a:p>
            <a:pPr lvl="1" defTabSz="457200"/>
            <a:endParaRPr lang="en-US" sz="3200" dirty="0">
              <a:solidFill>
                <a:srgbClr val="FFFFFF"/>
              </a:solidFill>
              <a:latin typeface="Century Gothic"/>
              <a:cs typeface="Chalkboard"/>
            </a:endParaRPr>
          </a:p>
          <a:p>
            <a:pPr lvl="1" defTabSz="457200"/>
            <a:r>
              <a:rPr lang="en-US" sz="3200" dirty="0" smtClean="0">
                <a:solidFill>
                  <a:srgbClr val="FFFFFF"/>
                </a:solidFill>
                <a:latin typeface="Century Gothic"/>
                <a:cs typeface="Chalkboard"/>
              </a:rPr>
              <a:t>Consider the following design decisions:</a:t>
            </a:r>
          </a:p>
          <a:p>
            <a:pPr marL="1371600" lvl="2" indent="-457200" defTabSz="457200">
              <a:buFont typeface="Arial"/>
              <a:buChar char="•"/>
            </a:pPr>
            <a:r>
              <a:rPr lang="en-US" sz="3200" dirty="0" smtClean="0">
                <a:solidFill>
                  <a:srgbClr val="FFFFFF"/>
                </a:solidFill>
                <a:latin typeface="Century Gothic"/>
                <a:cs typeface="Chalkboard"/>
              </a:rPr>
              <a:t>Stairs and common spaces</a:t>
            </a:r>
          </a:p>
          <a:p>
            <a:pPr marL="1371600" lvl="2" indent="-457200" defTabSz="457200">
              <a:buFont typeface="Arial"/>
              <a:buChar char="•"/>
            </a:pPr>
            <a:r>
              <a:rPr lang="en-US" sz="3200" dirty="0" smtClean="0">
                <a:solidFill>
                  <a:srgbClr val="FFFFFF"/>
                </a:solidFill>
                <a:latin typeface="Century Gothic"/>
                <a:cs typeface="Chalkboard"/>
              </a:rPr>
              <a:t>Sidewalks, playground infrastructure and green space</a:t>
            </a:r>
          </a:p>
          <a:p>
            <a:pPr marL="1371600" lvl="2" indent="-457200" defTabSz="457200">
              <a:buFont typeface="Arial"/>
              <a:buChar char="•"/>
            </a:pPr>
            <a:r>
              <a:rPr lang="en-US" sz="3200" dirty="0" smtClean="0">
                <a:solidFill>
                  <a:srgbClr val="FFFFFF"/>
                </a:solidFill>
                <a:latin typeface="Century Gothic"/>
                <a:cs typeface="Chalkboard"/>
              </a:rPr>
              <a:t>Materials selection: flooring and paints</a:t>
            </a:r>
          </a:p>
          <a:p>
            <a:pPr marL="1371600" lvl="2" indent="-457200" defTabSz="457200">
              <a:buFont typeface="Arial"/>
              <a:buChar char="•"/>
            </a:pPr>
            <a:r>
              <a:rPr lang="en-US" sz="3200" dirty="0" smtClean="0">
                <a:solidFill>
                  <a:srgbClr val="FFFFFF"/>
                </a:solidFill>
                <a:latin typeface="Century Gothic"/>
                <a:cs typeface="Chalkboard"/>
              </a:rPr>
              <a:t>Access to fresh foods</a:t>
            </a:r>
          </a:p>
          <a:p>
            <a:pPr marL="1371600" lvl="2" indent="-457200" defTabSz="457200">
              <a:buFont typeface="Arial"/>
              <a:buChar char="•"/>
            </a:pPr>
            <a:r>
              <a:rPr lang="en-US" sz="3200" dirty="0" smtClean="0">
                <a:solidFill>
                  <a:srgbClr val="FFFFFF"/>
                </a:solidFill>
                <a:latin typeface="Century Gothic"/>
                <a:cs typeface="Chalkboard"/>
              </a:rPr>
              <a:t>Ventilation </a:t>
            </a:r>
          </a:p>
          <a:p>
            <a:pPr marL="1371600" lvl="2" indent="-457200" defTabSz="457200">
              <a:buFont typeface="Arial"/>
              <a:buChar char="•"/>
            </a:pPr>
            <a:endParaRPr lang="en-US" sz="3200" dirty="0" smtClean="0">
              <a:solidFill>
                <a:srgbClr val="FFFFFF"/>
              </a:solidFill>
              <a:latin typeface="Century Gothic"/>
              <a:cs typeface="Chalkboard"/>
            </a:endParaRPr>
          </a:p>
          <a:p>
            <a:pPr lvl="1" defTabSz="457200"/>
            <a:r>
              <a:rPr lang="en-US" sz="3200" dirty="0" smtClean="0">
                <a:solidFill>
                  <a:srgbClr val="FFFFFF"/>
                </a:solidFill>
                <a:latin typeface="Century Gothic"/>
                <a:cs typeface="Chalkboard"/>
              </a:rPr>
              <a:t> </a:t>
            </a:r>
          </a:p>
          <a:p>
            <a:pPr lvl="1" defTabSz="457200"/>
            <a:endParaRPr lang="en-US" sz="3200" b="1" dirty="0">
              <a:solidFill>
                <a:srgbClr val="FFFFFF"/>
              </a:solidFill>
              <a:latin typeface="Century Gothic"/>
              <a:cs typeface="Chalkboard"/>
            </a:endParaRPr>
          </a:p>
        </p:txBody>
      </p:sp>
    </p:spTree>
    <p:extLst>
      <p:ext uri="{BB962C8B-B14F-4D97-AF65-F5344CB8AC3E}">
        <p14:creationId xmlns:p14="http://schemas.microsoft.com/office/powerpoint/2010/main" val="175510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0" y="252929"/>
            <a:ext cx="11887200" cy="6494081"/>
          </a:xfrm>
          <a:prstGeom prst="rect">
            <a:avLst/>
          </a:prstGeom>
          <a:noFill/>
        </p:spPr>
        <p:txBody>
          <a:bodyPr wrap="square" lIns="91435" tIns="45718" rIns="91435" bIns="45718" rtlCol="0">
            <a:spAutoFit/>
          </a:bodyPr>
          <a:lstStyle/>
          <a:p>
            <a:pPr lvl="1" defTabSz="457200"/>
            <a:r>
              <a:rPr lang="en-US" sz="3200" b="1" dirty="0" smtClean="0">
                <a:solidFill>
                  <a:srgbClr val="FFFFFF"/>
                </a:solidFill>
                <a:latin typeface="Century Gothic"/>
                <a:cs typeface="Chalkboard"/>
              </a:rPr>
              <a:t>Design Decisions: Reality</a:t>
            </a:r>
          </a:p>
          <a:p>
            <a:pPr lvl="1" defTabSz="457200"/>
            <a:endParaRPr lang="en-US" sz="3200" b="1" dirty="0">
              <a:solidFill>
                <a:srgbClr val="FFFFFF"/>
              </a:solidFill>
              <a:latin typeface="Century Gothic"/>
              <a:cs typeface="Chalkboard"/>
            </a:endParaRPr>
          </a:p>
          <a:p>
            <a:pPr lvl="1" defTabSz="457200"/>
            <a:r>
              <a:rPr lang="en-US" sz="3200" dirty="0" smtClean="0">
                <a:solidFill>
                  <a:srgbClr val="FFFFFF"/>
                </a:solidFill>
                <a:latin typeface="Century Gothic"/>
                <a:cs typeface="Chalkboard"/>
              </a:rPr>
              <a:t>Keeping in mind the cost constraints felt by most project teams, consider the following:</a:t>
            </a:r>
          </a:p>
          <a:p>
            <a:pPr marL="1371600" lvl="2" indent="-457200" defTabSz="457200">
              <a:buFont typeface="Arial"/>
              <a:buChar char="•"/>
            </a:pPr>
            <a:r>
              <a:rPr lang="en-US" sz="3200" dirty="0" smtClean="0">
                <a:solidFill>
                  <a:srgbClr val="FFFFFF"/>
                </a:solidFill>
                <a:latin typeface="Century Gothic"/>
                <a:cs typeface="Chalkboard"/>
              </a:rPr>
              <a:t>Re-planning the building circulation costs $$</a:t>
            </a:r>
          </a:p>
          <a:p>
            <a:pPr marL="1371600" lvl="2" indent="-457200" defTabSz="457200">
              <a:buFont typeface="Arial"/>
              <a:buChar char="•"/>
            </a:pPr>
            <a:r>
              <a:rPr lang="en-US" sz="3200" dirty="0" smtClean="0">
                <a:solidFill>
                  <a:srgbClr val="FFFFFF"/>
                </a:solidFill>
                <a:latin typeface="Century Gothic"/>
                <a:cs typeface="Chalkboard"/>
              </a:rPr>
              <a:t>Asthmagen-free materials may be more costly to purchase, install, and maintain. </a:t>
            </a:r>
          </a:p>
          <a:p>
            <a:pPr marL="1371600" lvl="2" indent="-457200" defTabSz="457200">
              <a:buFont typeface="Arial"/>
              <a:buChar char="•"/>
            </a:pPr>
            <a:r>
              <a:rPr lang="en-US" sz="3200" dirty="0" smtClean="0">
                <a:solidFill>
                  <a:srgbClr val="FFFFFF"/>
                </a:solidFill>
                <a:latin typeface="Century Gothic"/>
                <a:cs typeface="Chalkboard"/>
              </a:rPr>
              <a:t>Playground infrastructure and site features tend to get value engineered (</a:t>
            </a:r>
            <a:r>
              <a:rPr lang="en-US" sz="3200" dirty="0" err="1" smtClean="0">
                <a:solidFill>
                  <a:srgbClr val="FFFFFF"/>
                </a:solidFill>
                <a:latin typeface="Century Gothic"/>
                <a:cs typeface="Chalkboard"/>
              </a:rPr>
              <a:t>VE’d</a:t>
            </a:r>
            <a:r>
              <a:rPr lang="en-US" sz="3200" dirty="0" smtClean="0">
                <a:solidFill>
                  <a:srgbClr val="FFFFFF"/>
                </a:solidFill>
                <a:latin typeface="Century Gothic"/>
                <a:cs typeface="Chalkboard"/>
              </a:rPr>
              <a:t>) out due to cost </a:t>
            </a:r>
          </a:p>
          <a:p>
            <a:pPr marL="1371600" lvl="2" indent="-457200" defTabSz="457200">
              <a:buFont typeface="Arial"/>
              <a:buChar char="•"/>
            </a:pPr>
            <a:r>
              <a:rPr lang="en-US" sz="3200" dirty="0" smtClean="0">
                <a:solidFill>
                  <a:srgbClr val="FFFFFF"/>
                </a:solidFill>
                <a:latin typeface="Century Gothic"/>
                <a:cs typeface="Chalkboard"/>
              </a:rPr>
              <a:t>Low-VOC materials may require more frequent cleaning with less-toxic products</a:t>
            </a:r>
          </a:p>
          <a:p>
            <a:pPr marL="1371600" lvl="2" indent="-457200" defTabSz="457200">
              <a:buFont typeface="Arial"/>
              <a:buChar char="•"/>
            </a:pPr>
            <a:r>
              <a:rPr lang="en-US" sz="3200" dirty="0" smtClean="0">
                <a:solidFill>
                  <a:srgbClr val="FFFFFF"/>
                </a:solidFill>
                <a:latin typeface="Century Gothic"/>
                <a:cs typeface="Chalkboard"/>
              </a:rPr>
              <a:t>Improved ventilation systems cost $$$, and require a well-trained operations staff.</a:t>
            </a:r>
            <a:endParaRPr lang="en-US" sz="3200" dirty="0">
              <a:solidFill>
                <a:srgbClr val="FFFFFF"/>
              </a:solidFill>
              <a:latin typeface="Century Gothic"/>
              <a:cs typeface="Chalkboard"/>
            </a:endParaRPr>
          </a:p>
        </p:txBody>
      </p:sp>
    </p:spTree>
    <p:extLst>
      <p:ext uri="{BB962C8B-B14F-4D97-AF65-F5344CB8AC3E}">
        <p14:creationId xmlns:p14="http://schemas.microsoft.com/office/powerpoint/2010/main" val="2436896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0" y="252929"/>
            <a:ext cx="11887200" cy="5016753"/>
          </a:xfrm>
          <a:prstGeom prst="rect">
            <a:avLst/>
          </a:prstGeom>
          <a:noFill/>
        </p:spPr>
        <p:txBody>
          <a:bodyPr wrap="square" lIns="91435" tIns="45718" rIns="91435" bIns="45718" rtlCol="0">
            <a:spAutoFit/>
          </a:bodyPr>
          <a:lstStyle/>
          <a:p>
            <a:pPr lvl="1" defTabSz="457200"/>
            <a:r>
              <a:rPr lang="en-US" sz="3200" b="1" dirty="0" smtClean="0">
                <a:solidFill>
                  <a:srgbClr val="FFFFFF"/>
                </a:solidFill>
                <a:latin typeface="Century Gothic"/>
                <a:cs typeface="Chalkboard"/>
              </a:rPr>
              <a:t>Define a realistic monitoring mechanism</a:t>
            </a:r>
          </a:p>
          <a:p>
            <a:pPr lvl="1" defTabSz="457200"/>
            <a:endParaRPr lang="en-US" sz="3200" b="1" dirty="0">
              <a:solidFill>
                <a:srgbClr val="FFFFFF"/>
              </a:solidFill>
              <a:latin typeface="Century Gothic"/>
              <a:cs typeface="Chalkboard"/>
            </a:endParaRPr>
          </a:p>
          <a:p>
            <a:pPr lvl="1" defTabSz="457200"/>
            <a:r>
              <a:rPr lang="en-US" sz="3200" b="1" dirty="0" smtClean="0">
                <a:solidFill>
                  <a:srgbClr val="FFFFFF"/>
                </a:solidFill>
                <a:latin typeface="Century Gothic"/>
                <a:cs typeface="Chalkboard"/>
              </a:rPr>
              <a:t>Points to consider:</a:t>
            </a:r>
          </a:p>
          <a:p>
            <a:pPr marL="914400" lvl="1" indent="-457200" defTabSz="457200">
              <a:buFont typeface="Arial"/>
              <a:buChar char="•"/>
            </a:pPr>
            <a:r>
              <a:rPr lang="en-US" sz="3200" dirty="0" smtClean="0">
                <a:solidFill>
                  <a:srgbClr val="FFFFFF"/>
                </a:solidFill>
                <a:latin typeface="Century Gothic"/>
                <a:cs typeface="Chalkboard"/>
              </a:rPr>
              <a:t>Cost</a:t>
            </a:r>
          </a:p>
          <a:p>
            <a:pPr marL="914400" lvl="1" indent="-457200" defTabSz="457200">
              <a:buFont typeface="Arial"/>
              <a:buChar char="•"/>
            </a:pPr>
            <a:r>
              <a:rPr lang="en-US" sz="3200" dirty="0" smtClean="0">
                <a:solidFill>
                  <a:srgbClr val="FFFFFF"/>
                </a:solidFill>
                <a:latin typeface="Century Gothic"/>
                <a:cs typeface="Chalkboard"/>
              </a:rPr>
              <a:t>Available expertise</a:t>
            </a:r>
          </a:p>
          <a:p>
            <a:pPr marL="914400" lvl="1" indent="-457200" defTabSz="457200">
              <a:buFont typeface="Arial"/>
              <a:buChar char="•"/>
            </a:pPr>
            <a:r>
              <a:rPr lang="en-US" sz="3200" dirty="0" smtClean="0">
                <a:solidFill>
                  <a:srgbClr val="FFFFFF"/>
                </a:solidFill>
                <a:latin typeface="Century Gothic"/>
                <a:cs typeface="Chalkboard"/>
              </a:rPr>
              <a:t>Responsible parties</a:t>
            </a:r>
          </a:p>
          <a:p>
            <a:pPr marL="914400" lvl="1" indent="-457200" defTabSz="457200">
              <a:buFont typeface="Arial"/>
              <a:buChar char="•"/>
            </a:pPr>
            <a:r>
              <a:rPr lang="en-US" sz="3200" dirty="0" smtClean="0">
                <a:solidFill>
                  <a:srgbClr val="FFFFFF"/>
                </a:solidFill>
                <a:latin typeface="Century Gothic"/>
                <a:cs typeface="Chalkboard"/>
              </a:rPr>
              <a:t>Reporting mechanism</a:t>
            </a:r>
          </a:p>
          <a:p>
            <a:pPr marL="914400" lvl="1" indent="-457200" defTabSz="457200">
              <a:buFont typeface="Arial"/>
              <a:buChar char="•"/>
            </a:pPr>
            <a:r>
              <a:rPr lang="en-US" sz="3200" dirty="0" smtClean="0">
                <a:solidFill>
                  <a:srgbClr val="FFFFFF"/>
                </a:solidFill>
                <a:latin typeface="Century Gothic"/>
                <a:cs typeface="Chalkboard"/>
              </a:rPr>
              <a:t>Ability to sustain monitoring over time</a:t>
            </a:r>
          </a:p>
          <a:p>
            <a:pPr marL="914400" lvl="1" indent="-457200" defTabSz="457200">
              <a:buFont typeface="Arial"/>
              <a:buChar char="•"/>
            </a:pPr>
            <a:endParaRPr lang="en-US" sz="3200" b="1" dirty="0" smtClean="0">
              <a:solidFill>
                <a:srgbClr val="FFFFFF"/>
              </a:solidFill>
              <a:latin typeface="Century Gothic"/>
              <a:cs typeface="Chalkboard"/>
            </a:endParaRPr>
          </a:p>
          <a:p>
            <a:pPr lvl="1" defTabSz="457200"/>
            <a:endParaRPr lang="en-US" sz="3200" b="1" dirty="0">
              <a:solidFill>
                <a:srgbClr val="FFFFFF"/>
              </a:solidFill>
              <a:latin typeface="Century Gothic"/>
              <a:cs typeface="Chalkboard"/>
            </a:endParaRPr>
          </a:p>
        </p:txBody>
      </p:sp>
    </p:spTree>
    <p:extLst>
      <p:ext uri="{BB962C8B-B14F-4D97-AF65-F5344CB8AC3E}">
        <p14:creationId xmlns:p14="http://schemas.microsoft.com/office/powerpoint/2010/main" val="54808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10860"/>
            <a:ext cx="12192000" cy="2400657"/>
          </a:xfrm>
          <a:prstGeom prst="rect">
            <a:avLst/>
          </a:prstGeom>
          <a:noFill/>
        </p:spPr>
        <p:txBody>
          <a:bodyPr wrap="square" rtlCol="0">
            <a:spAutoFit/>
          </a:bodyPr>
          <a:lstStyle/>
          <a:p>
            <a:pPr algn="ctr"/>
            <a:r>
              <a:rPr lang="en-US" sz="15000" dirty="0" smtClean="0">
                <a:solidFill>
                  <a:schemeClr val="bg1">
                    <a:lumMod val="50000"/>
                  </a:schemeClr>
                </a:solidFill>
              </a:rPr>
              <a:t>Q + A</a:t>
            </a:r>
            <a:endParaRPr lang="en-US" sz="15000" dirty="0">
              <a:solidFill>
                <a:schemeClr val="bg1">
                  <a:lumMod val="50000"/>
                </a:schemeClr>
              </a:solidFill>
            </a:endParaRPr>
          </a:p>
        </p:txBody>
      </p:sp>
      <p:pic>
        <p:nvPicPr>
          <p:cNvPr id="6" name="Picture 2"/>
          <p:cNvPicPr>
            <a:picLocks noChangeAspect="1" noChangeArrowheads="1"/>
          </p:cNvPicPr>
          <p:nvPr/>
        </p:nvPicPr>
        <p:blipFill>
          <a:blip r:embed="rId2"/>
          <a:srcRect/>
          <a:stretch>
            <a:fillRect/>
          </a:stretch>
        </p:blipFill>
        <p:spPr bwMode="auto">
          <a:xfrm>
            <a:off x="2075543" y="5624408"/>
            <a:ext cx="711200" cy="711200"/>
          </a:xfrm>
          <a:prstGeom prst="rect">
            <a:avLst/>
          </a:prstGeom>
          <a:noFill/>
          <a:ln w="12700">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3528785" y="5624408"/>
            <a:ext cx="711200" cy="711200"/>
          </a:xfrm>
          <a:prstGeom prst="rect">
            <a:avLst/>
          </a:prstGeom>
          <a:noFill/>
          <a:ln w="12700">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10795000" y="5623440"/>
            <a:ext cx="711200" cy="704428"/>
          </a:xfrm>
          <a:prstGeom prst="rect">
            <a:avLst/>
          </a:prstGeom>
          <a:noFill/>
          <a:ln w="12700">
            <a:noFill/>
            <a:miter lim="800000"/>
            <a:headEnd/>
            <a:tailEnd/>
          </a:ln>
        </p:spPr>
      </p:pic>
      <p:pic>
        <p:nvPicPr>
          <p:cNvPr id="10" name="Picture 9"/>
          <p:cNvPicPr>
            <a:picLocks noChangeAspect="1" noChangeArrowheads="1"/>
          </p:cNvPicPr>
          <p:nvPr/>
        </p:nvPicPr>
        <p:blipFill>
          <a:blip r:embed="rId5"/>
          <a:srcRect/>
          <a:stretch>
            <a:fillRect/>
          </a:stretch>
        </p:blipFill>
        <p:spPr bwMode="auto">
          <a:xfrm>
            <a:off x="622300" y="5624408"/>
            <a:ext cx="711200" cy="711200"/>
          </a:xfrm>
          <a:prstGeom prst="rect">
            <a:avLst/>
          </a:prstGeom>
          <a:noFill/>
          <a:ln w="12700">
            <a:noFill/>
            <a:miter lim="800000"/>
            <a:headEnd/>
            <a:tailEnd/>
          </a:ln>
        </p:spPr>
      </p:pic>
      <p:pic>
        <p:nvPicPr>
          <p:cNvPr id="11" name="Picture 16"/>
          <p:cNvPicPr>
            <a:picLocks noChangeAspect="1" noChangeArrowheads="1"/>
          </p:cNvPicPr>
          <p:nvPr/>
        </p:nvPicPr>
        <p:blipFill>
          <a:blip r:embed="rId6"/>
          <a:srcRect/>
          <a:stretch>
            <a:fillRect/>
          </a:stretch>
        </p:blipFill>
        <p:spPr bwMode="auto">
          <a:xfrm>
            <a:off x="9341759" y="5617757"/>
            <a:ext cx="711200" cy="664632"/>
          </a:xfrm>
          <a:prstGeom prst="rect">
            <a:avLst/>
          </a:prstGeom>
          <a:noFill/>
          <a:ln w="12700">
            <a:noFill/>
            <a:miter lim="800000"/>
            <a:headEnd/>
            <a:tailEnd/>
          </a:ln>
        </p:spPr>
      </p:pic>
      <p:pic>
        <p:nvPicPr>
          <p:cNvPr id="12" name="Picture 17"/>
          <p:cNvPicPr>
            <a:picLocks noChangeAspect="1" noChangeArrowheads="1"/>
          </p:cNvPicPr>
          <p:nvPr/>
        </p:nvPicPr>
        <p:blipFill>
          <a:blip r:embed="rId7"/>
          <a:srcRect/>
          <a:stretch>
            <a:fillRect/>
          </a:stretch>
        </p:blipFill>
        <p:spPr bwMode="auto">
          <a:xfrm>
            <a:off x="6435272" y="5624408"/>
            <a:ext cx="711200" cy="711200"/>
          </a:xfrm>
          <a:prstGeom prst="rect">
            <a:avLst/>
          </a:prstGeom>
          <a:noFill/>
          <a:ln w="12700">
            <a:noFill/>
            <a:miter lim="800000"/>
            <a:headEnd/>
            <a:tailEnd/>
          </a:ln>
        </p:spPr>
      </p:pic>
      <p:pic>
        <p:nvPicPr>
          <p:cNvPr id="13" name="Picture 18"/>
          <p:cNvPicPr>
            <a:picLocks noChangeAspect="1" noChangeArrowheads="1"/>
          </p:cNvPicPr>
          <p:nvPr/>
        </p:nvPicPr>
        <p:blipFill>
          <a:blip r:embed="rId8"/>
          <a:srcRect/>
          <a:stretch>
            <a:fillRect/>
          </a:stretch>
        </p:blipFill>
        <p:spPr bwMode="auto">
          <a:xfrm>
            <a:off x="4982029" y="5624408"/>
            <a:ext cx="711200" cy="711200"/>
          </a:xfrm>
          <a:prstGeom prst="rect">
            <a:avLst/>
          </a:prstGeom>
          <a:noFill/>
          <a:ln w="12700">
            <a:noFill/>
            <a:miter lim="800000"/>
            <a:headEnd/>
            <a:tailEnd/>
          </a:ln>
        </p:spPr>
      </p:pic>
      <p:pic>
        <p:nvPicPr>
          <p:cNvPr id="14" name="Picture 19"/>
          <p:cNvPicPr>
            <a:picLocks noChangeAspect="1" noChangeArrowheads="1"/>
          </p:cNvPicPr>
          <p:nvPr/>
        </p:nvPicPr>
        <p:blipFill>
          <a:blip r:embed="rId9"/>
          <a:srcRect/>
          <a:stretch>
            <a:fillRect/>
          </a:stretch>
        </p:blipFill>
        <p:spPr bwMode="auto">
          <a:xfrm>
            <a:off x="7888515" y="5624408"/>
            <a:ext cx="711200" cy="711200"/>
          </a:xfrm>
          <a:prstGeom prst="rect">
            <a:avLst/>
          </a:prstGeom>
          <a:noFill/>
          <a:ln w="12700">
            <a:noFill/>
            <a:miter lim="800000"/>
            <a:headEnd/>
            <a:tailEnd/>
          </a:ln>
        </p:spPr>
      </p:pic>
    </p:spTree>
    <p:extLst>
      <p:ext uri="{BB962C8B-B14F-4D97-AF65-F5344CB8AC3E}">
        <p14:creationId xmlns:p14="http://schemas.microsoft.com/office/powerpoint/2010/main" val="364259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71647"/>
          <a:stretch/>
        </p:blipFill>
        <p:spPr>
          <a:xfrm>
            <a:off x="798040" y="559426"/>
            <a:ext cx="10595925" cy="3887909"/>
          </a:xfrm>
          <a:prstGeom prst="rect">
            <a:avLst/>
          </a:prstGeom>
        </p:spPr>
      </p:pic>
      <p:sp>
        <p:nvSpPr>
          <p:cNvPr id="9" name="Text Placeholder 5"/>
          <p:cNvSpPr txBox="1">
            <a:spLocks/>
          </p:cNvSpPr>
          <p:nvPr/>
        </p:nvSpPr>
        <p:spPr>
          <a:xfrm>
            <a:off x="315991" y="4368057"/>
            <a:ext cx="11582400" cy="622300"/>
          </a:xfrm>
          <a:prstGeom prst="rect">
            <a:avLst/>
          </a:prstGeom>
        </p:spPr>
        <p:txBody>
          <a:bodyPr vert="horz" lIns="91440" tIns="45720" rIns="91440" bIns="45720" rtlCol="0" anchor="ctr">
            <a:noAutofit/>
          </a:bodyPr>
          <a:lstStyle>
            <a:defPPr>
              <a:defRPr lang="en-US"/>
            </a:defPPr>
            <a:lvl1pPr marL="0" indent="0" algn="r" defTabSz="914400" rtl="0" eaLnBrk="1" latinLnBrk="0" hangingPunct="1">
              <a:buNone/>
              <a:defRPr sz="3200" kern="1200" cap="none"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kern="1000" dirty="0" smtClean="0">
                <a:solidFill>
                  <a:schemeClr val="bg1">
                    <a:lumMod val="50000"/>
                  </a:schemeClr>
                </a:solidFill>
              </a:rPr>
              <a:t>THANK YOU</a:t>
            </a:r>
            <a:endParaRPr lang="en-US" sz="3600" b="1" kern="1000" dirty="0">
              <a:solidFill>
                <a:schemeClr val="bg1">
                  <a:lumMod val="50000"/>
                </a:schemeClr>
              </a:solidFill>
            </a:endParaRPr>
          </a:p>
        </p:txBody>
      </p:sp>
    </p:spTree>
    <p:extLst>
      <p:ext uri="{BB962C8B-B14F-4D97-AF65-F5344CB8AC3E}">
        <p14:creationId xmlns:p14="http://schemas.microsoft.com/office/powerpoint/2010/main" val="2245160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2039" y="191373"/>
            <a:ext cx="8825964" cy="1722109"/>
          </a:xfrm>
        </p:spPr>
        <p:txBody>
          <a:bodyPr>
            <a:normAutofit fontScale="90000"/>
          </a:bodyPr>
          <a:lstStyle/>
          <a:p>
            <a:pPr algn="r"/>
            <a:r>
              <a:rPr lang="en-US" b="1" dirty="0" smtClean="0">
                <a:latin typeface="Century Gothic"/>
                <a:cs typeface="Century Gothic"/>
              </a:rPr>
              <a:t>Active Design Stairwell</a:t>
            </a:r>
            <a:r>
              <a:rPr lang="en-US" sz="4000" b="1" dirty="0">
                <a:latin typeface="Century Gothic"/>
                <a:cs typeface="Century Gothic"/>
              </a:rPr>
              <a:t/>
            </a:r>
            <a:br>
              <a:rPr lang="en-US" sz="4000" b="1" dirty="0">
                <a:latin typeface="Century Gothic"/>
                <a:cs typeface="Century Gothic"/>
              </a:rPr>
            </a:br>
            <a:r>
              <a:rPr lang="en-US" sz="3600" b="1" dirty="0">
                <a:latin typeface="Century Gothic"/>
                <a:cs typeface="Century Gothic"/>
              </a:rPr>
              <a:t>Milken Institute School of Public Health </a:t>
            </a:r>
            <a:br>
              <a:rPr lang="en-US" sz="3600" b="1" dirty="0">
                <a:latin typeface="Century Gothic"/>
                <a:cs typeface="Century Gothic"/>
              </a:rPr>
            </a:br>
            <a:r>
              <a:rPr lang="en-US" sz="3600" b="1" dirty="0">
                <a:latin typeface="Century Gothic"/>
                <a:cs typeface="Century Gothic"/>
              </a:rPr>
              <a:t>LEED Platinum</a:t>
            </a:r>
            <a:r>
              <a:rPr lang="en-US" dirty="0" smtClean="0">
                <a:latin typeface="Century Gothic"/>
                <a:cs typeface="Century Gothic"/>
              </a:rPr>
              <a:t/>
            </a:r>
            <a:br>
              <a:rPr lang="en-US" dirty="0" smtClean="0">
                <a:latin typeface="Century Gothic"/>
                <a:cs typeface="Century Gothic"/>
              </a:rPr>
            </a:br>
            <a:r>
              <a:rPr lang="en-US" sz="1400" dirty="0">
                <a:latin typeface="Century Gothic"/>
                <a:cs typeface="Century Gothic"/>
              </a:rPr>
              <a:t>Photo: GW University</a:t>
            </a:r>
          </a:p>
        </p:txBody>
      </p:sp>
    </p:spTree>
    <p:extLst>
      <p:ext uri="{BB962C8B-B14F-4D97-AF65-F5344CB8AC3E}">
        <p14:creationId xmlns:p14="http://schemas.microsoft.com/office/powerpoint/2010/main" val="364198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7"/>
          <p:cNvGrpSpPr/>
          <p:nvPr/>
        </p:nvGrpSpPr>
        <p:grpSpPr>
          <a:xfrm>
            <a:off x="111981" y="2501705"/>
            <a:ext cx="11968073" cy="2872583"/>
            <a:chOff x="0" y="0"/>
            <a:chExt cx="12765943" cy="4085450"/>
          </a:xfrm>
        </p:grpSpPr>
        <p:pic>
          <p:nvPicPr>
            <p:cNvPr id="45" name="Screen Shot 2014-08-19 at 9.30.03 AM.png"/>
            <p:cNvPicPr/>
            <p:nvPr/>
          </p:nvPicPr>
          <p:blipFill>
            <a:blip r:embed="rId2">
              <a:extLst/>
            </a:blip>
            <a:stretch>
              <a:fillRect/>
            </a:stretch>
          </p:blipFill>
          <p:spPr>
            <a:xfrm>
              <a:off x="0" y="74"/>
              <a:ext cx="8265573" cy="4085284"/>
            </a:xfrm>
            <a:prstGeom prst="rect">
              <a:avLst/>
            </a:prstGeom>
            <a:ln w="12700" cap="flat">
              <a:noFill/>
              <a:miter lim="400000"/>
            </a:ln>
            <a:effectLst/>
          </p:spPr>
        </p:pic>
        <p:pic>
          <p:nvPicPr>
            <p:cNvPr id="46" name="Screen Shot 2014-08-19 at 9.31.38 AM.png"/>
            <p:cNvPicPr/>
            <p:nvPr/>
          </p:nvPicPr>
          <p:blipFill>
            <a:blip r:embed="rId3">
              <a:extLst/>
            </a:blip>
            <a:srcRect l="11193"/>
            <a:stretch>
              <a:fillRect/>
            </a:stretch>
          </p:blipFill>
          <p:spPr>
            <a:xfrm>
              <a:off x="5461727" y="0"/>
              <a:ext cx="7304217" cy="4085451"/>
            </a:xfrm>
            <a:prstGeom prst="rect">
              <a:avLst/>
            </a:prstGeom>
            <a:ln w="12700" cap="flat">
              <a:noFill/>
              <a:miter lim="400000"/>
            </a:ln>
            <a:effectLst/>
          </p:spPr>
        </p:pic>
      </p:grpSp>
      <p:sp>
        <p:nvSpPr>
          <p:cNvPr id="48" name="Shape 48"/>
          <p:cNvSpPr/>
          <p:nvPr/>
        </p:nvSpPr>
        <p:spPr>
          <a:xfrm>
            <a:off x="7477900" y="6435267"/>
            <a:ext cx="3922370" cy="285925"/>
          </a:xfrm>
          <a:prstGeom prst="rect">
            <a:avLst/>
          </a:prstGeom>
          <a:ln w="12700">
            <a:miter lim="400000"/>
          </a:ln>
          <a:extLst>
            <a:ext uri="{C572A759-6A51-4108-AA02-DFA0A04FC94B}">
              <ma14:wrappingTextBoxFlag xmlns:ma14="http://schemas.microsoft.com/office/mac/drawingml/2011/main" val="1"/>
            </a:ext>
          </a:extLst>
        </p:spPr>
        <p:txBody>
          <a:bodyPr wrap="none" lIns="42520" tIns="42520" rIns="42520" bIns="42520" anchor="ctr">
            <a:spAutoFit/>
          </a:bodyPr>
          <a:lstStyle/>
          <a:p>
            <a:pPr lvl="0">
              <a:defRPr sz="1800">
                <a:solidFill>
                  <a:srgbClr val="000000"/>
                </a:solidFill>
                <a:effectLst/>
              </a:defRPr>
            </a:pPr>
            <a:r>
              <a:rPr sz="1300" dirty="0">
                <a:solidFill>
                  <a:srgbClr val="000000"/>
                </a:solidFill>
                <a:latin typeface="Helvetica"/>
                <a:ea typeface="Helvetica"/>
                <a:cs typeface="Helvetica"/>
                <a:sym typeface="Helvetica"/>
              </a:rPr>
              <a:t>Source: GBIG </a:t>
            </a:r>
            <a:r>
              <a:rPr sz="1300" u="sng" dirty="0">
                <a:solidFill>
                  <a:srgbClr val="000000"/>
                </a:solidFill>
                <a:latin typeface="Helvetica"/>
                <a:ea typeface="Helvetica"/>
                <a:cs typeface="Helvetica"/>
                <a:sym typeface="Helvetica"/>
                <a:hlinkClick r:id="rId4"/>
              </a:rPr>
              <a:t>http://www.gbig.org/collections/14544</a:t>
            </a:r>
          </a:p>
        </p:txBody>
      </p:sp>
      <p:sp>
        <p:nvSpPr>
          <p:cNvPr id="49" name="Shape 49"/>
          <p:cNvSpPr/>
          <p:nvPr/>
        </p:nvSpPr>
        <p:spPr>
          <a:xfrm>
            <a:off x="334816" y="1801088"/>
            <a:ext cx="10439666" cy="578313"/>
          </a:xfrm>
          <a:prstGeom prst="rect">
            <a:avLst/>
          </a:prstGeom>
          <a:ln w="12700">
            <a:miter lim="400000"/>
          </a:ln>
          <a:extLst>
            <a:ext uri="{C572A759-6A51-4108-AA02-DFA0A04FC94B}">
              <ma14:wrappingTextBoxFlag xmlns:ma14="http://schemas.microsoft.com/office/mac/drawingml/2011/main" val="1"/>
            </a:ext>
          </a:extLst>
        </p:spPr>
        <p:txBody>
          <a:bodyPr wrap="none" lIns="42520" tIns="42520" rIns="42520" bIns="42520" anchor="ctr">
            <a:spAutoFit/>
          </a:bodyPr>
          <a:lstStyle>
            <a:lvl1pPr>
              <a:defRPr>
                <a:latin typeface="Century Gothic"/>
                <a:ea typeface="Century Gothic"/>
                <a:cs typeface="Century Gothic"/>
                <a:sym typeface="Century Gothic"/>
              </a:defRPr>
            </a:lvl1pPr>
          </a:lstStyle>
          <a:p>
            <a:pPr lvl="0">
              <a:defRPr sz="1800">
                <a:solidFill>
                  <a:srgbClr val="000000"/>
                </a:solidFill>
                <a:effectLst/>
              </a:defRPr>
            </a:pPr>
            <a:r>
              <a:rPr sz="3200" dirty="0"/>
              <a:t>More than 20,000 LEED certified projects in the world</a:t>
            </a:r>
          </a:p>
        </p:txBody>
      </p:sp>
    </p:spTree>
    <p:extLst>
      <p:ext uri="{BB962C8B-B14F-4D97-AF65-F5344CB8AC3E}">
        <p14:creationId xmlns:p14="http://schemas.microsoft.com/office/powerpoint/2010/main" val="1995196673"/>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pdf"/>
          <p:cNvPicPr/>
          <p:nvPr/>
        </p:nvPicPr>
        <p:blipFill>
          <a:blip r:embed="rId2">
            <a:extLst/>
          </a:blip>
          <a:stretch>
            <a:fillRect/>
          </a:stretch>
        </p:blipFill>
        <p:spPr>
          <a:xfrm>
            <a:off x="1756516" y="594786"/>
            <a:ext cx="8750517" cy="5805722"/>
          </a:xfrm>
          <a:prstGeom prst="rect">
            <a:avLst/>
          </a:prstGeom>
          <a:ln w="12700">
            <a:miter lim="400000"/>
          </a:ln>
        </p:spPr>
      </p:pic>
    </p:spTree>
    <p:extLst>
      <p:ext uri="{BB962C8B-B14F-4D97-AF65-F5344CB8AC3E}">
        <p14:creationId xmlns:p14="http://schemas.microsoft.com/office/powerpoint/2010/main" val="3092222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pdf"/>
          <p:cNvPicPr/>
          <p:nvPr/>
        </p:nvPicPr>
        <p:blipFill>
          <a:blip r:embed="rId2">
            <a:extLst/>
          </a:blip>
          <a:stretch>
            <a:fillRect/>
          </a:stretch>
        </p:blipFill>
        <p:spPr>
          <a:xfrm>
            <a:off x="2132245" y="207688"/>
            <a:ext cx="7933375" cy="6477835"/>
          </a:xfrm>
          <a:prstGeom prst="rect">
            <a:avLst/>
          </a:prstGeom>
          <a:ln w="12700">
            <a:miter lim="400000"/>
          </a:ln>
        </p:spPr>
      </p:pic>
    </p:spTree>
    <p:extLst>
      <p:ext uri="{BB962C8B-B14F-4D97-AF65-F5344CB8AC3E}">
        <p14:creationId xmlns:p14="http://schemas.microsoft.com/office/powerpoint/2010/main" val="406119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77BF"/>
        </a:solidFill>
        <a:effectLst/>
      </p:bgPr>
    </p:bg>
    <p:spTree>
      <p:nvGrpSpPr>
        <p:cNvPr id="1" name=""/>
        <p:cNvGrpSpPr/>
        <p:nvPr/>
      </p:nvGrpSpPr>
      <p:grpSpPr>
        <a:xfrm>
          <a:off x="0" y="0"/>
          <a:ext cx="0" cy="0"/>
          <a:chOff x="0" y="0"/>
          <a:chExt cx="0" cy="0"/>
        </a:xfrm>
      </p:grpSpPr>
      <p:sp>
        <p:nvSpPr>
          <p:cNvPr id="3" name="TextBox 2"/>
          <p:cNvSpPr txBox="1"/>
          <p:nvPr/>
        </p:nvSpPr>
        <p:spPr>
          <a:xfrm>
            <a:off x="1805757" y="1202652"/>
            <a:ext cx="8730811" cy="4355034"/>
          </a:xfrm>
          <a:prstGeom prst="rect">
            <a:avLst/>
          </a:prstGeom>
          <a:noFill/>
        </p:spPr>
        <p:txBody>
          <a:bodyPr wrap="square" lIns="91435" tIns="45718" rIns="91435" bIns="45718" rtlCol="0">
            <a:spAutoFit/>
          </a:bodyPr>
          <a:lstStyle/>
          <a:p>
            <a:pPr lvl="1" defTabSz="457200"/>
            <a:r>
              <a:rPr lang="en-US" sz="5500" b="1" dirty="0">
                <a:solidFill>
                  <a:prstClr val="white"/>
                </a:solidFill>
                <a:latin typeface="Century Gothic"/>
                <a:cs typeface="Chalkboard"/>
              </a:rPr>
              <a:t>Green building today</a:t>
            </a:r>
          </a:p>
          <a:p>
            <a:pPr lvl="1" defTabSz="457200"/>
            <a:endParaRPr lang="en-US" sz="1200" b="1" dirty="0">
              <a:solidFill>
                <a:srgbClr val="D9D9D9"/>
              </a:solidFill>
              <a:latin typeface="Century Gothic"/>
              <a:cs typeface="Chalkboard"/>
            </a:endParaRPr>
          </a:p>
          <a:p>
            <a:pPr marL="457176" lvl="1" defTabSz="457200"/>
            <a:r>
              <a:rPr lang="en-US" sz="3600" dirty="0">
                <a:solidFill>
                  <a:prstClr val="white"/>
                </a:solidFill>
                <a:latin typeface="Century Gothic"/>
                <a:cs typeface="Chalkboard"/>
              </a:rPr>
              <a:t>Many “health-intended” prerequisites and credits but:</a:t>
            </a:r>
          </a:p>
          <a:p>
            <a:pPr marL="1200088" lvl="1" indent="-742912" defTabSz="457200">
              <a:buFont typeface="Arial"/>
              <a:buChar char="•"/>
            </a:pPr>
            <a:endParaRPr lang="en-US" sz="1000" dirty="0">
              <a:solidFill>
                <a:prstClr val="white"/>
              </a:solidFill>
              <a:latin typeface="Century Gothic"/>
              <a:cs typeface="Chalkboard"/>
            </a:endParaRPr>
          </a:p>
          <a:p>
            <a:pPr marL="1200088" lvl="1" indent="-742912" defTabSz="457200">
              <a:buFont typeface="Arial"/>
              <a:buChar char="•"/>
            </a:pPr>
            <a:r>
              <a:rPr lang="en-US" sz="3200" dirty="0">
                <a:solidFill>
                  <a:prstClr val="white"/>
                </a:solidFill>
                <a:latin typeface="Century Gothic"/>
                <a:cs typeface="Chalkboard"/>
              </a:rPr>
              <a:t>No </a:t>
            </a:r>
            <a:r>
              <a:rPr lang="en-US" sz="3200" b="1" dirty="0">
                <a:solidFill>
                  <a:prstClr val="white"/>
                </a:solidFill>
                <a:latin typeface="Century Gothic"/>
                <a:cs typeface="Chalkboard"/>
              </a:rPr>
              <a:t>systematic prioritization process</a:t>
            </a:r>
          </a:p>
          <a:p>
            <a:pPr marL="1200088" lvl="1" indent="-742912" defTabSz="457200">
              <a:buFont typeface="Arial"/>
              <a:buChar char="•"/>
            </a:pPr>
            <a:r>
              <a:rPr lang="en-US" sz="3200" dirty="0">
                <a:solidFill>
                  <a:prstClr val="white"/>
                </a:solidFill>
                <a:latin typeface="Century Gothic"/>
                <a:cs typeface="Chalkboard"/>
              </a:rPr>
              <a:t>No recognition of </a:t>
            </a:r>
            <a:r>
              <a:rPr lang="en-US" sz="3200" b="1" dirty="0">
                <a:solidFill>
                  <a:prstClr val="white"/>
                </a:solidFill>
                <a:latin typeface="Century Gothic"/>
                <a:cs typeface="Chalkboard"/>
              </a:rPr>
              <a:t>community and occupant health needs</a:t>
            </a:r>
          </a:p>
          <a:p>
            <a:pPr marL="1200088" lvl="1" indent="-742912" defTabSz="457200">
              <a:buFont typeface="Arial"/>
              <a:buChar char="•"/>
            </a:pPr>
            <a:r>
              <a:rPr lang="en-US" sz="3200" dirty="0">
                <a:solidFill>
                  <a:prstClr val="white"/>
                </a:solidFill>
                <a:latin typeface="Century Gothic"/>
                <a:cs typeface="Chalkboard"/>
              </a:rPr>
              <a:t>No direct role for </a:t>
            </a:r>
            <a:r>
              <a:rPr lang="en-US" sz="3200" b="1" dirty="0">
                <a:solidFill>
                  <a:prstClr val="white"/>
                </a:solidFill>
                <a:latin typeface="Century Gothic"/>
                <a:cs typeface="Chalkboard"/>
              </a:rPr>
              <a:t>health professionals</a:t>
            </a:r>
          </a:p>
        </p:txBody>
      </p:sp>
    </p:spTree>
    <p:extLst>
      <p:ext uri="{BB962C8B-B14F-4D97-AF65-F5344CB8AC3E}">
        <p14:creationId xmlns:p14="http://schemas.microsoft.com/office/powerpoint/2010/main" val="55497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1.xml><?xml version="1.0" encoding="utf-8"?>
<a:theme xmlns:a="http://schemas.openxmlformats.org/drawingml/2006/main" name="9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2.xml><?xml version="1.0" encoding="utf-8"?>
<a:theme xmlns:a="http://schemas.openxmlformats.org/drawingml/2006/main" name="10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2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3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6.xml><?xml version="1.0" encoding="utf-8"?>
<a:theme xmlns:a="http://schemas.openxmlformats.org/drawingml/2006/main" name="4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7.xml><?xml version="1.0" encoding="utf-8"?>
<a:theme xmlns:a="http://schemas.openxmlformats.org/drawingml/2006/main" name="5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6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9.xml><?xml version="1.0" encoding="utf-8"?>
<a:theme xmlns:a="http://schemas.openxmlformats.org/drawingml/2006/main" name="7_Element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11255</TotalTime>
  <Words>2084</Words>
  <Application>Microsoft Macintosh PowerPoint</Application>
  <PresentationFormat>Custom</PresentationFormat>
  <Paragraphs>410</Paragraphs>
  <Slides>45</Slides>
  <Notes>11</Notes>
  <HiddenSlides>0</HiddenSlides>
  <MMClips>0</MMClips>
  <ScaleCrop>false</ScaleCrop>
  <HeadingPairs>
    <vt:vector size="4" baseType="variant">
      <vt:variant>
        <vt:lpstr>Theme</vt:lpstr>
      </vt:variant>
      <vt:variant>
        <vt:i4>12</vt:i4>
      </vt:variant>
      <vt:variant>
        <vt:lpstr>Slide Titles</vt:lpstr>
      </vt:variant>
      <vt:variant>
        <vt:i4>45</vt:i4>
      </vt:variant>
    </vt:vector>
  </HeadingPairs>
  <TitlesOfParts>
    <vt:vector size="57" baseType="lpstr">
      <vt:lpstr>Office Theme</vt:lpstr>
      <vt:lpstr>1_Office Theme</vt:lpstr>
      <vt:lpstr>1_Elemental</vt:lpstr>
      <vt:lpstr>2_Elemental</vt:lpstr>
      <vt:lpstr>3_Elemental</vt:lpstr>
      <vt:lpstr>4_Elemental</vt:lpstr>
      <vt:lpstr>5_Elemental</vt:lpstr>
      <vt:lpstr>6_Elemental</vt:lpstr>
      <vt:lpstr>7_Elemental</vt:lpstr>
      <vt:lpstr>8_Elemental</vt:lpstr>
      <vt:lpstr>9_Elemental</vt:lpstr>
      <vt:lpstr>10_Elemental</vt:lpstr>
      <vt:lpstr>PowerPoint Presentation</vt:lpstr>
      <vt:lpstr>PowerPoint Presentation</vt:lpstr>
      <vt:lpstr>PowerPoint Presentation</vt:lpstr>
      <vt:lpstr>PowerPoint Presentation</vt:lpstr>
      <vt:lpstr>Active Design Stairwell Milken Institute School of Public Health  LEED Platinum Photo: GW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Enterprise has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Enterprise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Demers, Raymond</dc:creator>
  <cp:lastModifiedBy>Kelly Worden</cp:lastModifiedBy>
  <cp:revision>196</cp:revision>
  <cp:lastPrinted>2015-05-05T11:51:20Z</cp:lastPrinted>
  <dcterms:created xsi:type="dcterms:W3CDTF">2015-02-11T12:17:42Z</dcterms:created>
  <dcterms:modified xsi:type="dcterms:W3CDTF">2015-06-04T15:22:57Z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1740054181</vt:i4>
  </property>
  <property fmtid="{D5CDD505-2E9C-101B-9397-08002B2CF9AE}" pid="3" name="_NewReviewCycle">
    <vt:lpwstr/>
  </property>
  <property fmtid="{D5CDD505-2E9C-101B-9397-08002B2CF9AE}" pid="4" name="_EmailSubject">
    <vt:lpwstr>National HIA Meeting Draft Slides </vt:lpwstr>
  </property>
  <property fmtid="{D5CDD505-2E9C-101B-9397-08002B2CF9AE}" pid="5" name="_AuthorEmail">
    <vt:lpwstr>rdemers@enterprisecommunity.org</vt:lpwstr>
  </property>
  <property fmtid="{D5CDD505-2E9C-101B-9397-08002B2CF9AE}" pid="6" name="_AuthorEmailDisplayName">
    <vt:lpwstr>Demers, Raymond</vt:lpwstr>
  </property>
  <property fmtid="{D5CDD505-2E9C-101B-9397-08002B2CF9AE}" pid="7" name="_PreviousAdHocReviewCycleID">
    <vt:i4>-2119971653</vt:i4>
  </property>
</Properties>
</file>