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3"/>
  </p:notesMasterIdLst>
  <p:handoutMasterIdLst>
    <p:handoutMasterId r:id="rId14"/>
  </p:handoutMasterIdLst>
  <p:sldIdLst>
    <p:sldId id="568" r:id="rId2"/>
    <p:sldId id="527" r:id="rId3"/>
    <p:sldId id="617" r:id="rId4"/>
    <p:sldId id="624" r:id="rId5"/>
    <p:sldId id="612" r:id="rId6"/>
    <p:sldId id="625" r:id="rId7"/>
    <p:sldId id="622" r:id="rId8"/>
    <p:sldId id="629" r:id="rId9"/>
    <p:sldId id="619" r:id="rId10"/>
    <p:sldId id="614" r:id="rId11"/>
    <p:sldId id="626" r:id="rId12"/>
  </p:sldIdLst>
  <p:sldSz cx="9144000" cy="6858000" type="screen4x3"/>
  <p:notesSz cx="7026275" cy="9312275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kern="1200">
        <a:solidFill>
          <a:srgbClr val="595959"/>
        </a:solidFill>
        <a:latin typeface="Arial" charset="0"/>
        <a:ea typeface="ＭＳ Ｐゴシック" charset="-128"/>
        <a:cs typeface="ＭＳ Ｐゴシック" charset="-128"/>
      </a:defRPr>
    </a:lvl1pPr>
    <a:lvl2pPr marL="457200" algn="ctr" rtl="0" fontAlgn="base">
      <a:spcBef>
        <a:spcPct val="0"/>
      </a:spcBef>
      <a:spcAft>
        <a:spcPct val="0"/>
      </a:spcAft>
      <a:defRPr kern="1200">
        <a:solidFill>
          <a:srgbClr val="595959"/>
        </a:solidFill>
        <a:latin typeface="Arial" charset="0"/>
        <a:ea typeface="ＭＳ Ｐゴシック" charset="-128"/>
        <a:cs typeface="ＭＳ Ｐゴシック" charset="-128"/>
      </a:defRPr>
    </a:lvl2pPr>
    <a:lvl3pPr marL="914400" algn="ctr" rtl="0" fontAlgn="base">
      <a:spcBef>
        <a:spcPct val="0"/>
      </a:spcBef>
      <a:spcAft>
        <a:spcPct val="0"/>
      </a:spcAft>
      <a:defRPr kern="1200">
        <a:solidFill>
          <a:srgbClr val="595959"/>
        </a:solidFill>
        <a:latin typeface="Arial" charset="0"/>
        <a:ea typeface="ＭＳ Ｐゴシック" charset="-128"/>
        <a:cs typeface="ＭＳ Ｐゴシック" charset="-128"/>
      </a:defRPr>
    </a:lvl3pPr>
    <a:lvl4pPr marL="1371600" algn="ctr" rtl="0" fontAlgn="base">
      <a:spcBef>
        <a:spcPct val="0"/>
      </a:spcBef>
      <a:spcAft>
        <a:spcPct val="0"/>
      </a:spcAft>
      <a:defRPr kern="1200">
        <a:solidFill>
          <a:srgbClr val="595959"/>
        </a:solidFill>
        <a:latin typeface="Arial" charset="0"/>
        <a:ea typeface="ＭＳ Ｐゴシック" charset="-128"/>
        <a:cs typeface="ＭＳ Ｐゴシック" charset="-128"/>
      </a:defRPr>
    </a:lvl4pPr>
    <a:lvl5pPr marL="1828800" algn="ctr" rtl="0" fontAlgn="base">
      <a:spcBef>
        <a:spcPct val="0"/>
      </a:spcBef>
      <a:spcAft>
        <a:spcPct val="0"/>
      </a:spcAft>
      <a:defRPr kern="1200">
        <a:solidFill>
          <a:srgbClr val="595959"/>
        </a:solidFill>
        <a:latin typeface="Arial" charset="0"/>
        <a:ea typeface="ＭＳ Ｐゴシック" charset="-128"/>
        <a:cs typeface="ＭＳ Ｐゴシック" charset="-128"/>
      </a:defRPr>
    </a:lvl5pPr>
    <a:lvl6pPr marL="2286000" algn="l" defTabSz="457200" rtl="0" eaLnBrk="1" latinLnBrk="0" hangingPunct="1">
      <a:defRPr kern="1200">
        <a:solidFill>
          <a:srgbClr val="595959"/>
        </a:solidFill>
        <a:latin typeface="Arial" charset="0"/>
        <a:ea typeface="ＭＳ Ｐゴシック" charset="-128"/>
        <a:cs typeface="ＭＳ Ｐゴシック" charset="-128"/>
      </a:defRPr>
    </a:lvl6pPr>
    <a:lvl7pPr marL="2743200" algn="l" defTabSz="457200" rtl="0" eaLnBrk="1" latinLnBrk="0" hangingPunct="1">
      <a:defRPr kern="1200">
        <a:solidFill>
          <a:srgbClr val="595959"/>
        </a:solidFill>
        <a:latin typeface="Arial" charset="0"/>
        <a:ea typeface="ＭＳ Ｐゴシック" charset="-128"/>
        <a:cs typeface="ＭＳ Ｐゴシック" charset="-128"/>
      </a:defRPr>
    </a:lvl7pPr>
    <a:lvl8pPr marL="3200400" algn="l" defTabSz="457200" rtl="0" eaLnBrk="1" latinLnBrk="0" hangingPunct="1">
      <a:defRPr kern="1200">
        <a:solidFill>
          <a:srgbClr val="595959"/>
        </a:solidFill>
        <a:latin typeface="Arial" charset="0"/>
        <a:ea typeface="ＭＳ Ｐゴシック" charset="-128"/>
        <a:cs typeface="ＭＳ Ｐゴシック" charset="-128"/>
      </a:defRPr>
    </a:lvl8pPr>
    <a:lvl9pPr marL="3657600" algn="l" defTabSz="457200" rtl="0" eaLnBrk="1" latinLnBrk="0" hangingPunct="1">
      <a:defRPr kern="1200">
        <a:solidFill>
          <a:srgbClr val="595959"/>
        </a:solidFill>
        <a:latin typeface="Arial" charset="0"/>
        <a:ea typeface="ＭＳ Ｐゴシック" charset="-128"/>
        <a:cs typeface="ＭＳ Ｐゴシック" charset="-128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3071">
          <p15:clr>
            <a:srgbClr val="A4A3A4"/>
          </p15:clr>
        </p15:guide>
        <p15:guide id="2" pos="2207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933" userDrawn="1">
          <p15:clr>
            <a:srgbClr val="A4A3A4"/>
          </p15:clr>
        </p15:guide>
        <p15:guide id="2" pos="2213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Charles Semba" initials="CS" lastIdx="1" clrIdx="0"/>
  <p:cmAuthor id="1" name="Prabha" initials="P" lastIdx="1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clrMode="gray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3666A"/>
    <a:srgbClr val="F4F4F4"/>
    <a:srgbClr val="0A2D73"/>
    <a:srgbClr val="79CDDC"/>
    <a:srgbClr val="00BEE1"/>
    <a:srgbClr val="0E6195"/>
    <a:srgbClr val="0D6C95"/>
    <a:srgbClr val="1189D3"/>
    <a:srgbClr val="15181A"/>
    <a:srgbClr val="262C3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27102A9-8310-4765-A935-A1911B00CA55}" styleName="Light Style 1 - Acc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5016" autoAdjust="0"/>
    <p:restoredTop sz="96095" autoAdjust="0"/>
  </p:normalViewPr>
  <p:slideViewPr>
    <p:cSldViewPr>
      <p:cViewPr>
        <p:scale>
          <a:sx n="83" d="100"/>
          <a:sy n="83" d="100"/>
        </p:scale>
        <p:origin x="-1570" y="-120"/>
      </p:cViewPr>
      <p:guideLst>
        <p:guide orient="horz" pos="3071"/>
        <p:guide pos="2207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20" d="100"/>
        <a:sy n="120" d="100"/>
      </p:scale>
      <p:origin x="0" y="0"/>
    </p:cViewPr>
  </p:sorterViewPr>
  <p:notesViewPr>
    <p:cSldViewPr>
      <p:cViewPr varScale="1">
        <p:scale>
          <a:sx n="52" d="100"/>
          <a:sy n="52" d="100"/>
        </p:scale>
        <p:origin x="-1638" y="-102"/>
      </p:cViewPr>
      <p:guideLst>
        <p:guide orient="horz" pos="2933"/>
        <p:guide pos="2213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44719" cy="4656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349" tIns="46675" rIns="93349" bIns="46675" numCol="1" anchor="t" anchorCtr="0" compatLnSpc="1">
            <a:prstTxWarp prst="textNoShape">
              <a:avLst/>
            </a:prstTxWarp>
          </a:bodyPr>
          <a:lstStyle>
            <a:lvl1pPr algn="l">
              <a:defRPr sz="1300">
                <a:solidFill>
                  <a:schemeClr val="tx1"/>
                </a:solidFill>
                <a:latin typeface="Arial" pitchFamily="23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>
              <a:latin typeface="Calibri"/>
            </a:endParaRPr>
          </a:p>
        </p:txBody>
      </p:sp>
      <p:sp>
        <p:nvSpPr>
          <p:cNvPr id="9523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9930" y="0"/>
            <a:ext cx="3044719" cy="4656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349" tIns="46675" rIns="93349" bIns="46675" numCol="1" anchor="t" anchorCtr="0" compatLnSpc="1">
            <a:prstTxWarp prst="textNoShape">
              <a:avLst/>
            </a:prstTxWarp>
          </a:bodyPr>
          <a:lstStyle>
            <a:lvl1pPr algn="r">
              <a:defRPr sz="1300">
                <a:solidFill>
                  <a:schemeClr val="tx1"/>
                </a:solidFill>
                <a:latin typeface="Arial" pitchFamily="23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>
              <a:latin typeface="Calibri"/>
            </a:endParaRPr>
          </a:p>
        </p:txBody>
      </p:sp>
      <p:sp>
        <p:nvSpPr>
          <p:cNvPr id="9523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45045"/>
            <a:ext cx="3044719" cy="4656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349" tIns="46675" rIns="93349" bIns="46675" numCol="1" anchor="b" anchorCtr="0" compatLnSpc="1">
            <a:prstTxWarp prst="textNoShape">
              <a:avLst/>
            </a:prstTxWarp>
          </a:bodyPr>
          <a:lstStyle>
            <a:lvl1pPr algn="l">
              <a:defRPr sz="1300">
                <a:solidFill>
                  <a:schemeClr val="tx1"/>
                </a:solidFill>
                <a:latin typeface="Arial" pitchFamily="23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>
              <a:latin typeface="Calibri"/>
            </a:endParaRPr>
          </a:p>
        </p:txBody>
      </p:sp>
      <p:sp>
        <p:nvSpPr>
          <p:cNvPr id="9523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9930" y="8845045"/>
            <a:ext cx="3044719" cy="4656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349" tIns="46675" rIns="93349" bIns="46675" numCol="1" anchor="b" anchorCtr="0" compatLnSpc="1">
            <a:prstTxWarp prst="textNoShape">
              <a:avLst/>
            </a:prstTxWarp>
          </a:bodyPr>
          <a:lstStyle>
            <a:lvl1pPr algn="r">
              <a:defRPr sz="1300">
                <a:solidFill>
                  <a:schemeClr val="tx1"/>
                </a:solidFill>
                <a:latin typeface="Arial" pitchFamily="23" charset="0"/>
                <a:ea typeface="+mn-ea"/>
                <a:cs typeface="+mn-cs"/>
              </a:defRPr>
            </a:lvl1pPr>
          </a:lstStyle>
          <a:p>
            <a:pPr>
              <a:defRPr/>
            </a:pPr>
            <a:fld id="{4A58E080-4CF5-DA4A-9651-4E11928DA0ED}" type="slidenum">
              <a:rPr lang="en-US">
                <a:latin typeface="Calibri"/>
              </a:rPr>
              <a:pPr>
                <a:defRPr/>
              </a:pPr>
              <a:t>‹#›</a:t>
            </a:fld>
            <a:endParaRPr lang="en-US" dirty="0"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20522148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44719" cy="4656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349" tIns="46675" rIns="93349" bIns="46675" numCol="1" anchor="t" anchorCtr="0" compatLnSpc="1">
            <a:prstTxWarp prst="textNoShape">
              <a:avLst/>
            </a:prstTxWarp>
          </a:bodyPr>
          <a:lstStyle>
            <a:lvl1pPr algn="l">
              <a:defRPr sz="1300">
                <a:solidFill>
                  <a:schemeClr val="tx1"/>
                </a:solidFill>
                <a:latin typeface="Calibri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81556" y="0"/>
            <a:ext cx="3044719" cy="4656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349" tIns="46675" rIns="93349" bIns="46675" numCol="1" anchor="t" anchorCtr="0" compatLnSpc="1">
            <a:prstTxWarp prst="textNoShape">
              <a:avLst/>
            </a:prstTxWarp>
          </a:bodyPr>
          <a:lstStyle>
            <a:lvl1pPr algn="r">
              <a:defRPr sz="1300">
                <a:solidFill>
                  <a:schemeClr val="tx1"/>
                </a:solidFill>
                <a:latin typeface="Calibri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43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4275" y="700088"/>
            <a:ext cx="4657725" cy="34925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29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6837" y="4423331"/>
            <a:ext cx="5152602" cy="41905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349" tIns="46675" rIns="93349" bIns="4667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1229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46661"/>
            <a:ext cx="3044719" cy="4656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349" tIns="46675" rIns="93349" bIns="46675" numCol="1" anchor="b" anchorCtr="0" compatLnSpc="1">
            <a:prstTxWarp prst="textNoShape">
              <a:avLst/>
            </a:prstTxWarp>
          </a:bodyPr>
          <a:lstStyle>
            <a:lvl1pPr algn="l">
              <a:defRPr sz="1300">
                <a:solidFill>
                  <a:schemeClr val="tx1"/>
                </a:solidFill>
                <a:latin typeface="Calibri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229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81556" y="8846661"/>
            <a:ext cx="3044719" cy="4656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349" tIns="46675" rIns="93349" bIns="46675" numCol="1" anchor="b" anchorCtr="0" compatLnSpc="1">
            <a:prstTxWarp prst="textNoShape">
              <a:avLst/>
            </a:prstTxWarp>
          </a:bodyPr>
          <a:lstStyle>
            <a:lvl1pPr algn="r">
              <a:defRPr sz="1300">
                <a:solidFill>
                  <a:schemeClr val="tx1"/>
                </a:solidFill>
                <a:latin typeface="Calibri"/>
                <a:ea typeface="+mn-ea"/>
                <a:cs typeface="+mn-cs"/>
              </a:defRPr>
            </a:lvl1pPr>
          </a:lstStyle>
          <a:p>
            <a:pPr>
              <a:defRPr/>
            </a:pPr>
            <a:fld id="{5A651059-8DB8-5044-97F1-F934F7FC73CC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443128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/>
        <a:ea typeface="ＭＳ Ｐゴシック" charset="-128"/>
        <a:cs typeface="ＭＳ Ｐゴシック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/>
        <a:ea typeface="ＭＳ Ｐゴシック" pitchFamily="23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/>
        <a:ea typeface="ＭＳ Ｐゴシック" pitchFamily="23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/>
        <a:ea typeface="ＭＳ Ｐゴシック" pitchFamily="23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/>
        <a:ea typeface="ＭＳ Ｐゴシック" pitchFamily="23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A651059-8DB8-5044-97F1-F934F7FC73CC}" type="slidenum">
              <a:rPr lang="en-US" smtClean="0"/>
              <a:pPr>
                <a:defRPr/>
              </a:pPr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982343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7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1138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 smtClean="0">
              <a:latin typeface="Arial" charset="0"/>
            </a:endParaRPr>
          </a:p>
        </p:txBody>
      </p:sp>
      <p:sp>
        <p:nvSpPr>
          <p:cNvPr id="125955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defTabSz="868969">
              <a:defRPr/>
            </a:pPr>
            <a:fld id="{65E268E1-76B0-47C8-9B90-62CFF0F95E54}" type="slidenum">
              <a:rPr lang="en-US" smtClean="0">
                <a:ea typeface="MS PGothic" pitchFamily="34" charset="-128"/>
              </a:rPr>
              <a:pPr defTabSz="868969">
                <a:defRPr/>
              </a:pPr>
              <a:t>3</a:t>
            </a:fld>
            <a:endParaRPr lang="en-US" dirty="0" smtClean="0">
              <a:ea typeface="MS PGothic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3156942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842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DC9E38C-A7E1-4976-8788-2EAFBBB288CD}" type="slidenum">
              <a:rPr lang="en-US" smtClean="0">
                <a:solidFill>
                  <a:prstClr val="black"/>
                </a:solidFill>
                <a:latin typeface="Calibri"/>
              </a:rPr>
              <a:pPr>
                <a:defRPr/>
              </a:pPr>
              <a:t>5</a:t>
            </a:fld>
            <a:endParaRPr lang="en-US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04659277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842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DC9E38C-A7E1-4976-8788-2EAFBBB288CD}" type="slidenum">
              <a:rPr lang="en-US" smtClean="0">
                <a:solidFill>
                  <a:prstClr val="black"/>
                </a:solidFill>
                <a:latin typeface="Calibri"/>
              </a:rPr>
              <a:pPr>
                <a:defRPr/>
              </a:pPr>
              <a:t>6</a:t>
            </a:fld>
            <a:endParaRPr lang="en-US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04659277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7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1138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>
              <a:latin typeface="Arial" charset="0"/>
            </a:endParaRPr>
          </a:p>
        </p:txBody>
      </p:sp>
      <p:sp>
        <p:nvSpPr>
          <p:cNvPr id="125955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defTabSz="868969">
              <a:defRPr/>
            </a:pPr>
            <a:fld id="{65E268E1-76B0-47C8-9B90-62CFF0F95E54}" type="slidenum">
              <a:rPr lang="en-US" smtClean="0">
                <a:ea typeface="MS PGothic" pitchFamily="34" charset="-128"/>
              </a:rPr>
              <a:pPr defTabSz="868969">
                <a:defRPr/>
              </a:pPr>
              <a:t>7</a:t>
            </a:fld>
            <a:endParaRPr lang="en-US" smtClean="0">
              <a:ea typeface="MS PGothic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09291820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7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1138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 smtClean="0">
              <a:latin typeface="Arial" charset="0"/>
            </a:endParaRPr>
          </a:p>
        </p:txBody>
      </p:sp>
      <p:sp>
        <p:nvSpPr>
          <p:cNvPr id="125955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defTabSz="868969">
              <a:defRPr/>
            </a:pPr>
            <a:fld id="{65E268E1-76B0-47C8-9B90-62CFF0F95E54}" type="slidenum">
              <a:rPr lang="en-US" smtClean="0">
                <a:ea typeface="MS PGothic" pitchFamily="34" charset="-128"/>
              </a:rPr>
              <a:pPr defTabSz="868969">
                <a:defRPr/>
              </a:pPr>
              <a:t>8</a:t>
            </a:fld>
            <a:endParaRPr lang="en-US" dirty="0" smtClean="0">
              <a:ea typeface="MS PGothic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80270988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7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1138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 smtClean="0">
              <a:latin typeface="Arial" charset="0"/>
            </a:endParaRPr>
          </a:p>
        </p:txBody>
      </p:sp>
      <p:sp>
        <p:nvSpPr>
          <p:cNvPr id="125955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defTabSz="868969">
              <a:defRPr/>
            </a:pPr>
            <a:fld id="{65E268E1-76B0-47C8-9B90-62CFF0F95E54}" type="slidenum">
              <a:rPr lang="en-US" smtClean="0">
                <a:ea typeface="MS PGothic" pitchFamily="34" charset="-128"/>
              </a:rPr>
              <a:pPr defTabSz="868969">
                <a:defRPr/>
              </a:pPr>
              <a:t>9</a:t>
            </a:fld>
            <a:endParaRPr lang="en-US" dirty="0" smtClean="0">
              <a:ea typeface="MS PGothic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60681255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842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DC9E38C-A7E1-4976-8788-2EAFBBB288CD}" type="slidenum">
              <a:rPr lang="en-US" smtClean="0">
                <a:solidFill>
                  <a:prstClr val="black"/>
                </a:solidFill>
                <a:latin typeface="Calibri"/>
              </a:rPr>
              <a:pPr>
                <a:defRPr/>
              </a:pPr>
              <a:t>10</a:t>
            </a:fld>
            <a:endParaRPr lang="en-US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0465927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Cover Title - Opt1">
    <p:bg bwMode="invGray"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3"/>
          <p:cNvSpPr>
            <a:spLocks noGrp="1" noChangeArrowheads="1"/>
          </p:cNvSpPr>
          <p:nvPr>
            <p:ph type="subTitle" idx="1"/>
          </p:nvPr>
        </p:nvSpPr>
        <p:spPr bwMode="gray">
          <a:xfrm>
            <a:off x="2133600" y="2971800"/>
            <a:ext cx="6477000" cy="369332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bIns="45720" anchor="t" anchorCtr="0">
            <a:spAutoFit/>
          </a:bodyPr>
          <a:lstStyle>
            <a:lvl1pPr marL="0" indent="0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Wingdings" pitchFamily="23" charset="2"/>
              <a:buNone/>
              <a:defRPr sz="1800" b="0" cap="none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Calibri"/>
              </a:defRPr>
            </a:lvl1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6146" name="Rectangle 2"/>
          <p:cNvSpPr>
            <a:spLocks noGrp="1" noChangeArrowheads="1"/>
          </p:cNvSpPr>
          <p:nvPr>
            <p:ph type="ctrTitle" hasCustomPrompt="1"/>
          </p:nvPr>
        </p:nvSpPr>
        <p:spPr bwMode="white">
          <a:xfrm>
            <a:off x="533400" y="1819824"/>
            <a:ext cx="8077200" cy="597599"/>
          </a:xfrm>
          <a:noFill/>
        </p:spPr>
        <p:txBody>
          <a:bodyPr wrap="square" lIns="91440" anchor="ctr" anchorCtr="0">
            <a:spAutoFit/>
          </a:bodyPr>
          <a:lstStyle>
            <a:lvl1pPr algn="l">
              <a:lnSpc>
                <a:spcPct val="95000"/>
              </a:lnSpc>
              <a:tabLst>
                <a:tab pos="681038" algn="l"/>
                <a:tab pos="1373188" algn="l"/>
              </a:tabLst>
              <a:defRPr sz="2800" b="0" i="0" cap="none" spc="0" baseline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Calibri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Form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83550142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117475" y="6645275"/>
            <a:ext cx="2895600" cy="23336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7694613" y="6657975"/>
            <a:ext cx="1436687" cy="2413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7CC824-C722-4637-A842-AE39C79873A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 Title-Opt2">
    <p:bg bwMode="invGray"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>
            <a:spLocks noGrp="1" noChangeArrowheads="1"/>
          </p:cNvSpPr>
          <p:nvPr>
            <p:ph type="subTitle" idx="1"/>
          </p:nvPr>
        </p:nvSpPr>
        <p:spPr bwMode="black">
          <a:xfrm>
            <a:off x="1295400" y="4343400"/>
            <a:ext cx="7543800" cy="369332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bIns="45720" anchor="t" anchorCtr="0">
            <a:spAutoFit/>
          </a:bodyPr>
          <a:lstStyle>
            <a:lvl1pPr marL="0" indent="0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Wingdings" pitchFamily="23" charset="2"/>
              <a:buNone/>
              <a:defRPr sz="1800" b="0" cap="none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Calibri"/>
              </a:defRPr>
            </a:lvl1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ctrTitle" hasCustomPrompt="1"/>
          </p:nvPr>
        </p:nvSpPr>
        <p:spPr bwMode="black">
          <a:xfrm>
            <a:off x="1295400" y="3191424"/>
            <a:ext cx="7543800" cy="597599"/>
          </a:xfrm>
          <a:noFill/>
        </p:spPr>
        <p:txBody>
          <a:bodyPr wrap="square" lIns="91440" anchor="b" anchorCtr="0">
            <a:spAutoFit/>
          </a:bodyPr>
          <a:lstStyle>
            <a:lvl1pPr algn="l">
              <a:lnSpc>
                <a:spcPct val="95000"/>
              </a:lnSpc>
              <a:tabLst>
                <a:tab pos="681038" algn="l"/>
                <a:tab pos="1373188" algn="l"/>
              </a:tabLst>
              <a:defRPr sz="2800" b="0" i="0" cap="none" spc="0" baseline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Calibri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7588495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 Title - Opt3">
    <p:bg bwMode="auto"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>
            <a:spLocks noGrp="1" noChangeArrowheads="1"/>
          </p:cNvSpPr>
          <p:nvPr>
            <p:ph type="subTitle" idx="1"/>
          </p:nvPr>
        </p:nvSpPr>
        <p:spPr bwMode="gray">
          <a:xfrm>
            <a:off x="609600" y="4807139"/>
            <a:ext cx="7772400" cy="346249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bIns="45720" anchor="t" anchorCtr="0">
            <a:spAutoFit/>
          </a:bodyPr>
          <a:lstStyle>
            <a:lvl1pPr marL="0" indent="0" algn="l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Font typeface="Wingdings" pitchFamily="23" charset="2"/>
              <a:buNone/>
              <a:defRPr sz="1800" b="0" cap="none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Calibri"/>
              </a:defRPr>
            </a:lvl1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ctrTitle" hasCustomPrompt="1"/>
          </p:nvPr>
        </p:nvSpPr>
        <p:spPr bwMode="white">
          <a:xfrm>
            <a:off x="609600" y="4172429"/>
            <a:ext cx="7772400" cy="636072"/>
          </a:xfrm>
          <a:noFill/>
        </p:spPr>
        <p:txBody>
          <a:bodyPr wrap="square" lIns="91440" anchor="b" anchorCtr="0">
            <a:spAutoFit/>
          </a:bodyPr>
          <a:lstStyle>
            <a:lvl1pPr algn="l">
              <a:lnSpc>
                <a:spcPct val="90000"/>
              </a:lnSpc>
              <a:defRPr sz="3200" b="0" i="0" cap="none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Calibri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484237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-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905000"/>
            <a:ext cx="8534400" cy="1608133"/>
          </a:xfrm>
        </p:spPr>
        <p:txBody>
          <a:bodyPr/>
          <a:lstStyle>
            <a:lvl1pPr>
              <a:lnSpc>
                <a:spcPct val="95000"/>
              </a:lnSpc>
              <a:buClr>
                <a:schemeClr val="accent2"/>
              </a:buClr>
              <a:defRPr sz="2000">
                <a:solidFill>
                  <a:srgbClr val="63666A"/>
                </a:solidFill>
              </a:defRPr>
            </a:lvl1pPr>
            <a:lvl2pPr>
              <a:buClr>
                <a:schemeClr val="accent2"/>
              </a:buClr>
              <a:defRPr sz="1800">
                <a:solidFill>
                  <a:srgbClr val="63666A"/>
                </a:solidFill>
              </a:defRPr>
            </a:lvl2pPr>
            <a:lvl3pPr>
              <a:buClr>
                <a:schemeClr val="accent2"/>
              </a:buClr>
              <a:defRPr sz="1600">
                <a:solidFill>
                  <a:srgbClr val="63666A"/>
                </a:solidFill>
              </a:defRPr>
            </a:lvl3pPr>
            <a:lvl4pPr>
              <a:buClr>
                <a:schemeClr val="accent2"/>
              </a:buClr>
              <a:defRPr sz="1600">
                <a:solidFill>
                  <a:srgbClr val="63666A"/>
                </a:solidFill>
              </a:defRPr>
            </a:lvl4pPr>
            <a:lvl5pPr>
              <a:buClr>
                <a:schemeClr val="accent2"/>
              </a:buClr>
              <a:defRPr sz="1600">
                <a:solidFill>
                  <a:srgbClr val="63666A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04800" y="609600"/>
            <a:ext cx="85344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91440" rIns="91440" bIns="91440" numCol="1" anchor="b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dirty="0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-Content-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905000"/>
            <a:ext cx="8534400" cy="1608133"/>
          </a:xfrm>
        </p:spPr>
        <p:txBody>
          <a:bodyPr/>
          <a:lstStyle>
            <a:lvl1pPr>
              <a:buClr>
                <a:schemeClr val="accent2"/>
              </a:buClr>
              <a:buSzPct val="120000"/>
              <a:buFont typeface="Arial"/>
              <a:buChar char="•"/>
              <a:defRPr sz="2000">
                <a:solidFill>
                  <a:srgbClr val="63666A"/>
                </a:solidFill>
              </a:defRPr>
            </a:lvl1pPr>
            <a:lvl2pPr>
              <a:buClr>
                <a:schemeClr val="accent2"/>
              </a:buClr>
              <a:defRPr sz="1800">
                <a:solidFill>
                  <a:srgbClr val="63666A"/>
                </a:solidFill>
              </a:defRPr>
            </a:lvl2pPr>
            <a:lvl3pPr>
              <a:buClr>
                <a:schemeClr val="accent2"/>
              </a:buClr>
              <a:defRPr sz="1600">
                <a:solidFill>
                  <a:srgbClr val="63666A"/>
                </a:solidFill>
              </a:defRPr>
            </a:lvl3pPr>
            <a:lvl4pPr>
              <a:buClr>
                <a:schemeClr val="accent2"/>
              </a:buClr>
              <a:defRPr sz="1600">
                <a:solidFill>
                  <a:srgbClr val="63666A"/>
                </a:solidFill>
              </a:defRPr>
            </a:lvl4pPr>
            <a:lvl5pPr>
              <a:buClr>
                <a:schemeClr val="accent2"/>
              </a:buClr>
              <a:defRPr sz="1600">
                <a:solidFill>
                  <a:srgbClr val="63666A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2"/>
          <p:cNvSpPr>
            <a:spLocks noGrp="1"/>
          </p:cNvSpPr>
          <p:nvPr>
            <p:ph type="body" idx="10" hasCustomPrompt="1"/>
          </p:nvPr>
        </p:nvSpPr>
        <p:spPr>
          <a:xfrm>
            <a:off x="304800" y="1219200"/>
            <a:ext cx="8534400" cy="387286"/>
          </a:xfrm>
        </p:spPr>
        <p:txBody>
          <a:bodyPr wrap="square" anchor="t" anchorCtr="0">
            <a:spAutoFit/>
          </a:bodyPr>
          <a:lstStyle>
            <a:lvl1pPr marL="0" indent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  <a:defRPr sz="2000" b="1" cap="none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04800" y="609600"/>
            <a:ext cx="85344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91440" rIns="91440" bIns="91440" numCol="1" anchor="b" anchorCtr="0" compatLnSpc="1">
            <a:prstTxWarp prst="textNoShape">
              <a:avLst/>
            </a:prstTxWarp>
            <a:spAutoFit/>
          </a:bodyPr>
          <a:lstStyle>
            <a:lvl1pPr>
              <a:defRPr b="0"/>
            </a:lvl1pPr>
          </a:lstStyle>
          <a:p>
            <a:pPr lvl="0"/>
            <a:r>
              <a:rPr lang="en-US" dirty="0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sz="half" idx="10"/>
          </p:nvPr>
        </p:nvSpPr>
        <p:spPr>
          <a:xfrm>
            <a:off x="304800" y="1905000"/>
            <a:ext cx="4114800" cy="1461682"/>
          </a:xfrm>
        </p:spPr>
        <p:txBody>
          <a:bodyPr wrap="square">
            <a:spAutoFit/>
          </a:bodyPr>
          <a:lstStyle>
            <a:lvl1pPr>
              <a:buClr>
                <a:schemeClr val="accent2"/>
              </a:buCl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>
              <a:buClr>
                <a:schemeClr val="accent2"/>
              </a:buClr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buClr>
                <a:schemeClr val="accent2"/>
              </a:buClr>
              <a:defRPr sz="14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>
              <a:buClr>
                <a:schemeClr val="accent2"/>
              </a:buClr>
              <a:defRPr sz="140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>
              <a:buClr>
                <a:schemeClr val="accent2"/>
              </a:buClr>
              <a:defRPr sz="14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Content Placeholder 3"/>
          <p:cNvSpPr>
            <a:spLocks noGrp="1"/>
          </p:cNvSpPr>
          <p:nvPr>
            <p:ph sz="half" idx="2"/>
          </p:nvPr>
        </p:nvSpPr>
        <p:spPr>
          <a:xfrm>
            <a:off x="4724400" y="1905000"/>
            <a:ext cx="4114800" cy="1461682"/>
          </a:xfrm>
        </p:spPr>
        <p:txBody>
          <a:bodyPr wrap="square">
            <a:spAutoFit/>
          </a:bodyPr>
          <a:lstStyle>
            <a:lvl1pPr>
              <a:buClr>
                <a:schemeClr val="accent2"/>
              </a:buCl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>
              <a:buClr>
                <a:schemeClr val="accent2"/>
              </a:buClr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buClr>
                <a:schemeClr val="accent2"/>
              </a:buClr>
              <a:defRPr sz="14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>
              <a:buClr>
                <a:schemeClr val="accent2"/>
              </a:buClr>
              <a:defRPr sz="140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>
              <a:buClr>
                <a:schemeClr val="accent2"/>
              </a:buClr>
              <a:defRPr sz="14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04800" y="609600"/>
            <a:ext cx="85344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91440" rIns="91440" bIns="91440" numCol="1" anchor="b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dirty="0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 Content-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304800" y="1219200"/>
            <a:ext cx="4111625" cy="387286"/>
          </a:xfrm>
        </p:spPr>
        <p:txBody>
          <a:bodyPr anchor="t" anchorCtr="0"/>
          <a:lstStyle>
            <a:lvl1pPr marL="0" indent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  <a:defRPr sz="2000" b="1" cap="none">
                <a:solidFill>
                  <a:srgbClr val="0A2D73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4724400" y="1219200"/>
            <a:ext cx="4114798" cy="387286"/>
          </a:xfrm>
        </p:spPr>
        <p:txBody>
          <a:bodyPr anchor="t" anchorCtr="0"/>
          <a:lstStyle>
            <a:lvl1pPr marL="0" indent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  <a:defRPr sz="2000" b="1" cap="none">
                <a:solidFill>
                  <a:srgbClr val="0A2D73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sz="half" idx="10"/>
          </p:nvPr>
        </p:nvSpPr>
        <p:spPr>
          <a:xfrm>
            <a:off x="304800" y="1905000"/>
            <a:ext cx="4111625" cy="1461682"/>
          </a:xfrm>
        </p:spPr>
        <p:txBody>
          <a:bodyPr wrap="square">
            <a:spAutoFit/>
          </a:bodyPr>
          <a:lstStyle>
            <a:lvl1pPr>
              <a:buClr>
                <a:schemeClr val="accent2"/>
              </a:buClr>
              <a:defRPr sz="1800">
                <a:solidFill>
                  <a:srgbClr val="595959"/>
                </a:solidFill>
              </a:defRPr>
            </a:lvl1pPr>
            <a:lvl2pPr>
              <a:buClr>
                <a:schemeClr val="accent2"/>
              </a:buClr>
              <a:defRPr sz="1600">
                <a:solidFill>
                  <a:srgbClr val="595959"/>
                </a:solidFill>
              </a:defRPr>
            </a:lvl2pPr>
            <a:lvl3pPr>
              <a:buClr>
                <a:schemeClr val="accent2"/>
              </a:buClr>
              <a:defRPr sz="1400">
                <a:solidFill>
                  <a:srgbClr val="595959"/>
                </a:solidFill>
              </a:defRPr>
            </a:lvl3pPr>
            <a:lvl4pPr>
              <a:buClr>
                <a:schemeClr val="accent2"/>
              </a:buClr>
              <a:defRPr sz="1400">
                <a:solidFill>
                  <a:srgbClr val="595959"/>
                </a:solidFill>
              </a:defRPr>
            </a:lvl4pPr>
            <a:lvl5pPr>
              <a:buClr>
                <a:schemeClr val="accent2"/>
              </a:buClr>
              <a:defRPr sz="1400">
                <a:solidFill>
                  <a:srgbClr val="595959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3"/>
          <p:cNvSpPr>
            <a:spLocks noGrp="1"/>
          </p:cNvSpPr>
          <p:nvPr>
            <p:ph sz="half" idx="2"/>
          </p:nvPr>
        </p:nvSpPr>
        <p:spPr>
          <a:xfrm>
            <a:off x="4727575" y="1905000"/>
            <a:ext cx="4111625" cy="1461682"/>
          </a:xfrm>
        </p:spPr>
        <p:txBody>
          <a:bodyPr wrap="square">
            <a:spAutoFit/>
          </a:bodyPr>
          <a:lstStyle>
            <a:lvl1pPr>
              <a:buClr>
                <a:schemeClr val="accent2"/>
              </a:buClr>
              <a:defRPr sz="1800">
                <a:solidFill>
                  <a:srgbClr val="595959"/>
                </a:solidFill>
              </a:defRPr>
            </a:lvl1pPr>
            <a:lvl2pPr>
              <a:buClr>
                <a:schemeClr val="accent2"/>
              </a:buClr>
              <a:defRPr sz="1600">
                <a:solidFill>
                  <a:srgbClr val="595959"/>
                </a:solidFill>
              </a:defRPr>
            </a:lvl2pPr>
            <a:lvl3pPr>
              <a:buClr>
                <a:schemeClr val="accent2"/>
              </a:buClr>
              <a:defRPr sz="1400">
                <a:solidFill>
                  <a:srgbClr val="595959"/>
                </a:solidFill>
              </a:defRPr>
            </a:lvl3pPr>
            <a:lvl4pPr>
              <a:buClr>
                <a:schemeClr val="accent2"/>
              </a:buClr>
              <a:defRPr sz="1400">
                <a:solidFill>
                  <a:srgbClr val="595959"/>
                </a:solidFill>
              </a:defRPr>
            </a:lvl4pPr>
            <a:lvl5pPr>
              <a:buClr>
                <a:schemeClr val="accent2"/>
              </a:buClr>
              <a:defRPr sz="1400">
                <a:solidFill>
                  <a:srgbClr val="595959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04800" y="609600"/>
            <a:ext cx="85344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91440" rIns="91440" bIns="91440" numCol="1" anchor="b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dirty="0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-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2"/>
          <p:cNvSpPr>
            <a:spLocks noGrp="1"/>
          </p:cNvSpPr>
          <p:nvPr>
            <p:ph type="body" idx="10" hasCustomPrompt="1"/>
          </p:nvPr>
        </p:nvSpPr>
        <p:spPr>
          <a:xfrm>
            <a:off x="304800" y="1219200"/>
            <a:ext cx="8534400" cy="387286"/>
          </a:xfrm>
        </p:spPr>
        <p:txBody>
          <a:bodyPr wrap="square" anchor="t" anchorCtr="0">
            <a:spAutoFit/>
          </a:bodyPr>
          <a:lstStyle>
            <a:lvl1pPr marL="0" indent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  <a:defRPr sz="2000" b="1" cap="none">
                <a:solidFill>
                  <a:srgbClr val="0A2D73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04800" y="609600"/>
            <a:ext cx="85344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91440" rIns="91440" bIns="91440" numCol="1" anchor="b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dirty="0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 noChangeArrowheads="1"/>
          </p:cNvSpPr>
          <p:nvPr>
            <p:ph type="title"/>
          </p:nvPr>
        </p:nvSpPr>
        <p:spPr bwMode="auto">
          <a:xfrm>
            <a:off x="304800" y="609600"/>
            <a:ext cx="86106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91440" rIns="91440" bIns="91440" numCol="1" anchor="b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dirty="0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microsoft.com/office/2007/relationships/hdphoto" Target="../media/hdphoto1.wdp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 userDrawn="1"/>
        </p:nvGrpSpPr>
        <p:grpSpPr>
          <a:xfrm>
            <a:off x="0" y="6453908"/>
            <a:ext cx="9144000" cy="404091"/>
            <a:chOff x="0" y="6453908"/>
            <a:chExt cx="9144000" cy="404091"/>
          </a:xfrm>
        </p:grpSpPr>
        <p:pic>
          <p:nvPicPr>
            <p:cNvPr id="4" name="Picture 3" descr="cempra_fmt1-btm band.jpg"/>
            <p:cNvPicPr>
              <a:picLocks noChangeAspect="1"/>
            </p:cNvPicPr>
            <p:nvPr userDrawn="1"/>
          </p:nvPicPr>
          <p:blipFill rotWithShape="1"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4359"/>
            <a:stretch/>
          </p:blipFill>
          <p:spPr>
            <a:xfrm flipH="1">
              <a:off x="0" y="6453908"/>
              <a:ext cx="9143244" cy="404091"/>
            </a:xfrm>
            <a:prstGeom prst="rect">
              <a:avLst/>
            </a:prstGeom>
          </p:spPr>
        </p:pic>
        <p:sp>
          <p:nvSpPr>
            <p:cNvPr id="5" name="Rectangle 4"/>
            <p:cNvSpPr/>
            <p:nvPr userDrawn="1"/>
          </p:nvSpPr>
          <p:spPr bwMode="gray">
            <a:xfrm>
              <a:off x="0" y="6453908"/>
              <a:ext cx="9144000" cy="127001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lumMod val="50000"/>
                    <a:alpha val="0"/>
                  </a:schemeClr>
                </a:gs>
                <a:gs pos="100000">
                  <a:schemeClr val="tx1">
                    <a:alpha val="70000"/>
                  </a:schemeClr>
                </a:gs>
              </a:gsLst>
              <a:lin ang="16200000" scaled="0"/>
              <a:tileRect/>
            </a:gradFill>
            <a:ln w="5715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9144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2000" dirty="0">
                <a:solidFill>
                  <a:schemeClr val="accent1"/>
                </a:solidFill>
                <a:latin typeface="Calibri"/>
              </a:endParaRPr>
            </a:p>
          </p:txBody>
        </p:sp>
      </p:grpSp>
      <p:sp>
        <p:nvSpPr>
          <p:cNvPr id="1026" name="Rectangle 3"/>
          <p:cNvSpPr>
            <a:spLocks noGrp="1" noChangeArrowheads="1"/>
          </p:cNvSpPr>
          <p:nvPr userDrawn="1">
            <p:ph type="body" idx="1"/>
          </p:nvPr>
        </p:nvSpPr>
        <p:spPr bwMode="gray">
          <a:xfrm>
            <a:off x="304800" y="1905000"/>
            <a:ext cx="8534400" cy="16081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 smtClean="0"/>
              <a:t>Second </a:t>
            </a:r>
            <a:r>
              <a:rPr lang="en-US" dirty="0"/>
              <a:t>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</a:t>
            </a:r>
            <a:r>
              <a:rPr lang="en-US" dirty="0" smtClean="0"/>
              <a:t>level</a:t>
            </a:r>
            <a:endParaRPr lang="en-US" dirty="0"/>
          </a:p>
        </p:txBody>
      </p:sp>
      <p:sp>
        <p:nvSpPr>
          <p:cNvPr id="2" name="Rectangle 2"/>
          <p:cNvSpPr>
            <a:spLocks noGrp="1" noChangeArrowheads="1"/>
          </p:cNvSpPr>
          <p:nvPr userDrawn="1">
            <p:ph type="title"/>
          </p:nvPr>
        </p:nvSpPr>
        <p:spPr bwMode="auto">
          <a:xfrm>
            <a:off x="304800" y="609600"/>
            <a:ext cx="85344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91440" rIns="91440" bIns="91440" numCol="1" anchor="b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047" name="Text Box 23"/>
          <p:cNvSpPr txBox="1">
            <a:spLocks noChangeArrowheads="1"/>
          </p:cNvSpPr>
          <p:nvPr userDrawn="1"/>
        </p:nvSpPr>
        <p:spPr bwMode="black">
          <a:xfrm>
            <a:off x="4305300" y="6548609"/>
            <a:ext cx="533400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91440" tIns="45720" rIns="0" bIns="45720" anchor="b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000" b="1" i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Calibri"/>
              </a:rPr>
              <a:t>[  </a:t>
            </a:r>
            <a:fld id="{B2C5CB95-9817-1947-838C-B47211A7713A}" type="slidenum">
              <a:rPr lang="en-US" sz="1000" b="1" i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Calibri"/>
              </a:rPr>
              <a:pPr algn="ctr"/>
              <a:t>‹#›</a:t>
            </a:fld>
            <a:r>
              <a:rPr lang="en-US" sz="1000" b="1" i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Calibri"/>
              </a:rPr>
              <a:t>  ]</a:t>
            </a:r>
            <a:endParaRPr lang="en-US" sz="1000" b="1" i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  <a:ea typeface="Calibri"/>
              <a:cs typeface="Calibri"/>
            </a:endParaRPr>
          </a:p>
        </p:txBody>
      </p:sp>
      <p:sp>
        <p:nvSpPr>
          <p:cNvPr id="10" name="Rectangle 9"/>
          <p:cNvSpPr/>
          <p:nvPr userDrawn="1"/>
        </p:nvSpPr>
        <p:spPr bwMode="gray">
          <a:xfrm>
            <a:off x="0" y="0"/>
            <a:ext cx="9144000" cy="152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9144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5000"/>
              </a:lnSpc>
            </a:pPr>
            <a:endParaRPr lang="en-US" dirty="0" smtClean="0">
              <a:solidFill>
                <a:srgbClr val="382A00"/>
              </a:solidFill>
              <a:latin typeface="Calibri"/>
              <a:cs typeface="Calibri"/>
            </a:endParaRPr>
          </a:p>
        </p:txBody>
      </p:sp>
      <p:pic>
        <p:nvPicPr>
          <p:cNvPr id="3" name="Picture 2" descr="Cempra-positive-PMS.png"/>
          <p:cNvPicPr>
            <a:picLocks noChangeAspect="1"/>
          </p:cNvPicPr>
          <p:nvPr userDrawn="1"/>
        </p:nvPicPr>
        <p:blipFill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8196" y="6567776"/>
            <a:ext cx="1561896" cy="219097"/>
          </a:xfrm>
          <a:prstGeom prst="rect">
            <a:avLst/>
          </a:prstGeom>
          <a:effectLst>
            <a:outerShdw blurRad="38100" dist="25400" dir="2700000" algn="tl" rotWithShape="0">
              <a:srgbClr val="000000">
                <a:alpha val="70000"/>
              </a:srgbClr>
            </a:outerShdw>
          </a:effec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6" r:id="rId2"/>
    <p:sldLayoutId id="2147483674" r:id="rId3"/>
    <p:sldLayoutId id="2147483661" r:id="rId4"/>
    <p:sldLayoutId id="2147483672" r:id="rId5"/>
    <p:sldLayoutId id="2147483663" r:id="rId6"/>
    <p:sldLayoutId id="2147483664" r:id="rId7"/>
    <p:sldLayoutId id="2147483665" r:id="rId8"/>
    <p:sldLayoutId id="2147483673" r:id="rId9"/>
    <p:sldLayoutId id="2147483675" r:id="rId10"/>
    <p:sldLayoutId id="2147483677" r:id="rId11"/>
  </p:sldLayoutIdLst>
  <p:transition>
    <p:wipe dir="r"/>
  </p:transition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0" i="0" cap="none" spc="0" baseline="0">
          <a:solidFill>
            <a:schemeClr val="accent2"/>
          </a:solidFill>
          <a:effectLst/>
          <a:latin typeface="Calibri"/>
          <a:ea typeface="ＭＳ Ｐゴシック" charset="-128"/>
          <a:cs typeface="Calibri"/>
        </a:defRPr>
      </a:lvl1pPr>
      <a:lvl2pPr algn="l" rtl="0" eaLnBrk="0" fontAlgn="base" hangingPunct="0">
        <a:lnSpc>
          <a:spcPct val="95000"/>
        </a:lnSpc>
        <a:spcBef>
          <a:spcPct val="0"/>
        </a:spcBef>
        <a:spcAft>
          <a:spcPct val="0"/>
        </a:spcAft>
        <a:defRPr sz="2000">
          <a:solidFill>
            <a:schemeClr val="tx1"/>
          </a:solidFill>
          <a:latin typeface="Arial" pitchFamily="23" charset="0"/>
          <a:ea typeface="ＭＳ Ｐゴシック" charset="-128"/>
        </a:defRPr>
      </a:lvl2pPr>
      <a:lvl3pPr algn="l" rtl="0" eaLnBrk="0" fontAlgn="base" hangingPunct="0">
        <a:lnSpc>
          <a:spcPct val="95000"/>
        </a:lnSpc>
        <a:spcBef>
          <a:spcPct val="0"/>
        </a:spcBef>
        <a:spcAft>
          <a:spcPct val="0"/>
        </a:spcAft>
        <a:defRPr sz="2000">
          <a:solidFill>
            <a:schemeClr val="tx1"/>
          </a:solidFill>
          <a:latin typeface="Arial" pitchFamily="23" charset="0"/>
          <a:ea typeface="ＭＳ Ｐゴシック" charset="-128"/>
        </a:defRPr>
      </a:lvl3pPr>
      <a:lvl4pPr algn="l" rtl="0" eaLnBrk="0" fontAlgn="base" hangingPunct="0">
        <a:lnSpc>
          <a:spcPct val="95000"/>
        </a:lnSpc>
        <a:spcBef>
          <a:spcPct val="0"/>
        </a:spcBef>
        <a:spcAft>
          <a:spcPct val="0"/>
        </a:spcAft>
        <a:defRPr sz="2000">
          <a:solidFill>
            <a:schemeClr val="tx1"/>
          </a:solidFill>
          <a:latin typeface="Arial" pitchFamily="23" charset="0"/>
          <a:ea typeface="ＭＳ Ｐゴシック" charset="-128"/>
        </a:defRPr>
      </a:lvl4pPr>
      <a:lvl5pPr algn="l" rtl="0" eaLnBrk="0" fontAlgn="base" hangingPunct="0">
        <a:lnSpc>
          <a:spcPct val="95000"/>
        </a:lnSpc>
        <a:spcBef>
          <a:spcPct val="0"/>
        </a:spcBef>
        <a:spcAft>
          <a:spcPct val="0"/>
        </a:spcAft>
        <a:defRPr sz="2000">
          <a:solidFill>
            <a:schemeClr val="tx1"/>
          </a:solidFill>
          <a:latin typeface="Arial" pitchFamily="23" charset="0"/>
          <a:ea typeface="ＭＳ Ｐゴシック" charset="-128"/>
        </a:defRPr>
      </a:lvl5pPr>
      <a:lvl6pPr marL="457200" algn="l" rtl="0" fontAlgn="base">
        <a:lnSpc>
          <a:spcPct val="95000"/>
        </a:lnSpc>
        <a:spcBef>
          <a:spcPct val="0"/>
        </a:spcBef>
        <a:spcAft>
          <a:spcPct val="0"/>
        </a:spcAft>
        <a:defRPr sz="2200">
          <a:solidFill>
            <a:schemeClr val="bg1"/>
          </a:solidFill>
          <a:latin typeface="Arial" pitchFamily="23" charset="0"/>
        </a:defRPr>
      </a:lvl6pPr>
      <a:lvl7pPr marL="914400" algn="l" rtl="0" fontAlgn="base">
        <a:lnSpc>
          <a:spcPct val="95000"/>
        </a:lnSpc>
        <a:spcBef>
          <a:spcPct val="0"/>
        </a:spcBef>
        <a:spcAft>
          <a:spcPct val="0"/>
        </a:spcAft>
        <a:defRPr sz="2200">
          <a:solidFill>
            <a:schemeClr val="bg1"/>
          </a:solidFill>
          <a:latin typeface="Arial" pitchFamily="23" charset="0"/>
        </a:defRPr>
      </a:lvl7pPr>
      <a:lvl8pPr marL="1371600" algn="l" rtl="0" fontAlgn="base">
        <a:lnSpc>
          <a:spcPct val="95000"/>
        </a:lnSpc>
        <a:spcBef>
          <a:spcPct val="0"/>
        </a:spcBef>
        <a:spcAft>
          <a:spcPct val="0"/>
        </a:spcAft>
        <a:defRPr sz="2200">
          <a:solidFill>
            <a:schemeClr val="bg1"/>
          </a:solidFill>
          <a:latin typeface="Arial" pitchFamily="23" charset="0"/>
        </a:defRPr>
      </a:lvl8pPr>
      <a:lvl9pPr marL="1828800" algn="l" rtl="0" fontAlgn="base">
        <a:lnSpc>
          <a:spcPct val="95000"/>
        </a:lnSpc>
        <a:spcBef>
          <a:spcPct val="0"/>
        </a:spcBef>
        <a:spcAft>
          <a:spcPct val="0"/>
        </a:spcAft>
        <a:defRPr sz="2200">
          <a:solidFill>
            <a:schemeClr val="bg1"/>
          </a:solidFill>
          <a:latin typeface="Arial" pitchFamily="23" charset="0"/>
        </a:defRPr>
      </a:lvl9pPr>
    </p:titleStyle>
    <p:bodyStyle>
      <a:lvl1pPr marL="284163" indent="-284163" algn="l" rtl="0" eaLnBrk="0" fontAlgn="base" hangingPunct="0">
        <a:lnSpc>
          <a:spcPct val="95000"/>
        </a:lnSpc>
        <a:spcBef>
          <a:spcPts val="500"/>
        </a:spcBef>
        <a:spcAft>
          <a:spcPts val="500"/>
        </a:spcAft>
        <a:buClr>
          <a:schemeClr val="accent2"/>
        </a:buClr>
        <a:buSzPct val="120000"/>
        <a:buFont typeface="Arial"/>
        <a:buChar char="•"/>
        <a:defRPr sz="2000">
          <a:solidFill>
            <a:schemeClr val="tx2"/>
          </a:solidFill>
          <a:latin typeface="Calibri"/>
          <a:ea typeface="ＭＳ Ｐゴシック" charset="-128"/>
          <a:cs typeface="Calibri"/>
        </a:defRPr>
      </a:lvl1pPr>
      <a:lvl2pPr marL="742950" indent="-285750" algn="l" rtl="0" eaLnBrk="0" fontAlgn="base" hangingPunct="0">
        <a:lnSpc>
          <a:spcPct val="95000"/>
        </a:lnSpc>
        <a:spcBef>
          <a:spcPts val="0"/>
        </a:spcBef>
        <a:spcAft>
          <a:spcPts val="500"/>
        </a:spcAft>
        <a:buClr>
          <a:schemeClr val="accent2"/>
        </a:buClr>
        <a:buChar char="–"/>
        <a:defRPr sz="1800">
          <a:solidFill>
            <a:schemeClr val="tx2"/>
          </a:solidFill>
          <a:latin typeface="Calibri"/>
          <a:ea typeface="ＭＳ Ｐゴシック" pitchFamily="23" charset="-128"/>
          <a:cs typeface="Calibri"/>
        </a:defRPr>
      </a:lvl2pPr>
      <a:lvl3pPr marL="1143000" indent="-228600" algn="l" rtl="0" eaLnBrk="0" fontAlgn="base" hangingPunct="0">
        <a:lnSpc>
          <a:spcPct val="95000"/>
        </a:lnSpc>
        <a:spcBef>
          <a:spcPts val="0"/>
        </a:spcBef>
        <a:spcAft>
          <a:spcPts val="500"/>
        </a:spcAft>
        <a:buClr>
          <a:schemeClr val="accent2"/>
        </a:buClr>
        <a:buChar char="•"/>
        <a:defRPr sz="1600">
          <a:solidFill>
            <a:schemeClr val="tx2"/>
          </a:solidFill>
          <a:latin typeface="Calibri"/>
          <a:ea typeface="ＭＳ Ｐゴシック" pitchFamily="23" charset="-128"/>
          <a:cs typeface="Calibri"/>
        </a:defRPr>
      </a:lvl3pPr>
      <a:lvl4pPr marL="1600200" indent="-228600" algn="l" rtl="0" eaLnBrk="0" fontAlgn="base" hangingPunct="0">
        <a:lnSpc>
          <a:spcPct val="95000"/>
        </a:lnSpc>
        <a:spcBef>
          <a:spcPts val="0"/>
        </a:spcBef>
        <a:spcAft>
          <a:spcPts val="500"/>
        </a:spcAft>
        <a:buClr>
          <a:schemeClr val="accent2"/>
        </a:buClr>
        <a:buChar char="–"/>
        <a:defRPr sz="1600">
          <a:solidFill>
            <a:schemeClr val="tx2"/>
          </a:solidFill>
          <a:latin typeface="Calibri"/>
          <a:ea typeface="ＭＳ Ｐゴシック" pitchFamily="23" charset="-128"/>
          <a:cs typeface="Calibri"/>
        </a:defRPr>
      </a:lvl4pPr>
      <a:lvl5pPr marL="2057400" indent="-228600" algn="l" rtl="0" eaLnBrk="0" fontAlgn="base" hangingPunct="0">
        <a:lnSpc>
          <a:spcPct val="95000"/>
        </a:lnSpc>
        <a:spcBef>
          <a:spcPts val="0"/>
        </a:spcBef>
        <a:spcAft>
          <a:spcPts val="500"/>
        </a:spcAft>
        <a:buClr>
          <a:schemeClr val="accent2"/>
        </a:buClr>
        <a:buChar char="»"/>
        <a:defRPr sz="1600">
          <a:solidFill>
            <a:schemeClr val="tx2"/>
          </a:solidFill>
          <a:latin typeface="Calibri"/>
          <a:ea typeface="ＭＳ Ｐゴシック" pitchFamily="23" charset="-128"/>
          <a:cs typeface="Calibri"/>
        </a:defRPr>
      </a:lvl5pPr>
      <a:lvl6pPr marL="2514600" indent="-228600" algn="l" rtl="0" fontAlgn="base">
        <a:lnSpc>
          <a:spcPct val="95000"/>
        </a:lnSpc>
        <a:spcBef>
          <a:spcPct val="0"/>
        </a:spcBef>
        <a:spcAft>
          <a:spcPct val="25000"/>
        </a:spcAft>
        <a:buClr>
          <a:schemeClr val="accent1"/>
        </a:buClr>
        <a:buChar char="»"/>
        <a:defRPr>
          <a:solidFill>
            <a:schemeClr val="tx1"/>
          </a:solidFill>
          <a:latin typeface="+mn-lt"/>
          <a:ea typeface="ＭＳ Ｐゴシック" pitchFamily="23" charset="-128"/>
        </a:defRPr>
      </a:lvl6pPr>
      <a:lvl7pPr marL="2971800" indent="-228600" algn="l" rtl="0" fontAlgn="base">
        <a:lnSpc>
          <a:spcPct val="95000"/>
        </a:lnSpc>
        <a:spcBef>
          <a:spcPct val="0"/>
        </a:spcBef>
        <a:spcAft>
          <a:spcPct val="25000"/>
        </a:spcAft>
        <a:buClr>
          <a:schemeClr val="accent1"/>
        </a:buClr>
        <a:buChar char="»"/>
        <a:defRPr>
          <a:solidFill>
            <a:schemeClr val="tx1"/>
          </a:solidFill>
          <a:latin typeface="+mn-lt"/>
          <a:ea typeface="ＭＳ Ｐゴシック" pitchFamily="23" charset="-128"/>
        </a:defRPr>
      </a:lvl7pPr>
      <a:lvl8pPr marL="3429000" indent="-228600" algn="l" rtl="0" fontAlgn="base">
        <a:lnSpc>
          <a:spcPct val="95000"/>
        </a:lnSpc>
        <a:spcBef>
          <a:spcPct val="0"/>
        </a:spcBef>
        <a:spcAft>
          <a:spcPct val="25000"/>
        </a:spcAft>
        <a:buClr>
          <a:schemeClr val="accent1"/>
        </a:buClr>
        <a:buChar char="»"/>
        <a:defRPr>
          <a:solidFill>
            <a:schemeClr val="tx1"/>
          </a:solidFill>
          <a:latin typeface="+mn-lt"/>
          <a:ea typeface="ＭＳ Ｐゴシック" pitchFamily="23" charset="-128"/>
        </a:defRPr>
      </a:lvl8pPr>
      <a:lvl9pPr marL="3886200" indent="-228600" algn="l" rtl="0" fontAlgn="base">
        <a:lnSpc>
          <a:spcPct val="95000"/>
        </a:lnSpc>
        <a:spcBef>
          <a:spcPct val="0"/>
        </a:spcBef>
        <a:spcAft>
          <a:spcPct val="25000"/>
        </a:spcAft>
        <a:buClr>
          <a:schemeClr val="accent1"/>
        </a:buClr>
        <a:buChar char="»"/>
        <a:defRPr>
          <a:solidFill>
            <a:schemeClr val="tx1"/>
          </a:solidFill>
          <a:latin typeface="+mn-lt"/>
          <a:ea typeface="ＭＳ Ｐゴシック" pitchFamily="23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9.png"/><Relationship Id="rId5" Type="http://schemas.microsoft.com/office/2007/relationships/hdphoto" Target="../media/hdphoto3.wdp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1295400" y="4343400"/>
            <a:ext cx="7543800" cy="1020792"/>
          </a:xfrm>
        </p:spPr>
        <p:txBody>
          <a:bodyPr/>
          <a:lstStyle/>
          <a:p>
            <a:pPr>
              <a:spcAft>
                <a:spcPts val="1000"/>
              </a:spcAft>
            </a:pPr>
            <a:r>
              <a:rPr lang="en-US" sz="1600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July 2015</a:t>
            </a:r>
          </a:p>
          <a:p>
            <a:r>
              <a:rPr lang="en-US" dirty="0" smtClean="0"/>
              <a:t>PRABHAVATHI FERNANDES, PhD</a:t>
            </a:r>
          </a:p>
          <a:p>
            <a:r>
              <a:rPr lang="en-US" dirty="0" smtClean="0"/>
              <a:t>Founder, President and CEO</a:t>
            </a:r>
          </a:p>
        </p:txBody>
      </p:sp>
      <p:sp>
        <p:nvSpPr>
          <p:cNvPr id="21" name="Title 20"/>
          <p:cNvSpPr>
            <a:spLocks noGrp="1"/>
          </p:cNvSpPr>
          <p:nvPr>
            <p:ph type="ctrTitle"/>
          </p:nvPr>
        </p:nvSpPr>
        <p:spPr>
          <a:xfrm>
            <a:off x="2286001" y="2514600"/>
            <a:ext cx="5562600" cy="1997470"/>
          </a:xfrm>
        </p:spPr>
        <p:txBody>
          <a:bodyPr/>
          <a:lstStyle/>
          <a:p>
            <a:pPr algn="ctr">
              <a:tabLst>
                <a:tab pos="912813" algn="l"/>
              </a:tabLst>
            </a:pPr>
            <a:r>
              <a:rPr lang="en-US" sz="3200" dirty="0" smtClean="0"/>
              <a:t>How the PATH Act Can Rejuvenate Antibiotic R &amp; D</a:t>
            </a:r>
            <a:br>
              <a:rPr lang="en-US" sz="3200" dirty="0" smtClean="0"/>
            </a:br>
            <a:r>
              <a:rPr lang="en-US" sz="3200" dirty="0"/>
              <a:t>	</a:t>
            </a:r>
            <a:r>
              <a:rPr lang="en-US" sz="3200" dirty="0" smtClean="0"/>
              <a:t/>
            </a:r>
            <a:br>
              <a:rPr lang="en-US" sz="3200" dirty="0" smtClean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2824006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idx="10"/>
          </p:nvPr>
        </p:nvSpPr>
        <p:spPr>
          <a:xfrm>
            <a:off x="457200" y="1219200"/>
            <a:ext cx="8458200" cy="3571747"/>
          </a:xfrm>
        </p:spPr>
        <p:txBody>
          <a:bodyPr/>
          <a:lstStyle/>
          <a:p>
            <a:r>
              <a:rPr lang="en-US" dirty="0" smtClean="0"/>
              <a:t>Appropriate pricing will benefit economics and stewardship and drive investment </a:t>
            </a:r>
            <a:r>
              <a:rPr lang="en-US" dirty="0"/>
              <a:t>in </a:t>
            </a:r>
            <a:r>
              <a:rPr lang="en-US" dirty="0" smtClean="0"/>
              <a:t>Antibiotic R </a:t>
            </a:r>
            <a:r>
              <a:rPr lang="en-US" dirty="0"/>
              <a:t>&amp; </a:t>
            </a:r>
            <a:r>
              <a:rPr lang="en-US" dirty="0" smtClean="0"/>
              <a:t>D</a:t>
            </a:r>
          </a:p>
          <a:p>
            <a:endParaRPr lang="en-US" sz="1800" b="0" dirty="0" smtClean="0">
              <a:solidFill>
                <a:srgbClr val="63666A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0" dirty="0" smtClean="0">
                <a:solidFill>
                  <a:srgbClr val="63666A"/>
                </a:solidFill>
              </a:rPr>
              <a:t>Premium pricing will help make up for limited use </a:t>
            </a:r>
            <a:endParaRPr lang="en-US" b="0" dirty="0">
              <a:solidFill>
                <a:srgbClr val="63666A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b="0" dirty="0" smtClean="0">
              <a:solidFill>
                <a:srgbClr val="63666A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0" dirty="0" smtClean="0">
                <a:solidFill>
                  <a:srgbClr val="63666A"/>
                </a:solidFill>
              </a:rPr>
              <a:t>Premium price will decrease use – delay future antibiotic resistance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b="0" dirty="0">
              <a:solidFill>
                <a:srgbClr val="63666A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0" dirty="0" smtClean="0">
                <a:solidFill>
                  <a:srgbClr val="63666A"/>
                </a:solidFill>
              </a:rPr>
              <a:t>Premium pricing will ensure that LPAD drugs are used only for patients with unmet needs</a:t>
            </a:r>
            <a:endParaRPr lang="en-US" b="0" dirty="0">
              <a:solidFill>
                <a:srgbClr val="63666A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b="0" dirty="0" smtClean="0">
              <a:solidFill>
                <a:srgbClr val="63666A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0" dirty="0" smtClean="0">
                <a:solidFill>
                  <a:srgbClr val="63666A"/>
                </a:solidFill>
              </a:rPr>
              <a:t>These are acute care drugs for unmet needs, minimizing access concerns from premium pricing</a:t>
            </a:r>
            <a:endParaRPr lang="en-US" b="0" dirty="0">
              <a:solidFill>
                <a:srgbClr val="63666A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534400" cy="523220"/>
          </a:xfrm>
        </p:spPr>
        <p:txBody>
          <a:bodyPr/>
          <a:lstStyle/>
          <a:p>
            <a:r>
              <a:rPr lang="en-US" dirty="0" smtClean="0"/>
              <a:t>Appropriate Pricing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3337456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 bwMode="auto">
          <a:xfrm>
            <a:off x="1143000" y="1143000"/>
            <a:ext cx="6949440" cy="3124200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square" rtlCol="0" anchor="ctr" anchorCtr="1">
            <a:noAutofit/>
          </a:bodyPr>
          <a:lstStyle/>
          <a:p>
            <a:pPr eaLnBrk="0" hangingPunct="0">
              <a:lnSpc>
                <a:spcPct val="95000"/>
              </a:lnSpc>
              <a:spcBef>
                <a:spcPts val="600"/>
              </a:spcBef>
              <a:buClr>
                <a:srgbClr val="007D92"/>
              </a:buClr>
            </a:pPr>
            <a:r>
              <a:rPr lang="en-US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We look forward to your support for the PATH Act</a:t>
            </a:r>
          </a:p>
          <a:p>
            <a:pPr eaLnBrk="0" hangingPunct="0">
              <a:lnSpc>
                <a:spcPct val="95000"/>
              </a:lnSpc>
              <a:spcBef>
                <a:spcPts val="600"/>
              </a:spcBef>
              <a:buClr>
                <a:srgbClr val="007D92"/>
              </a:buClr>
            </a:pPr>
            <a:endParaRPr lang="en-US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  <a:p>
            <a:pPr eaLnBrk="0" hangingPunct="0">
              <a:lnSpc>
                <a:spcPct val="95000"/>
              </a:lnSpc>
              <a:spcBef>
                <a:spcPts val="600"/>
              </a:spcBef>
              <a:buClr>
                <a:srgbClr val="007D92"/>
              </a:buClr>
            </a:pPr>
            <a:r>
              <a:rPr lang="en-US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Thank you!</a:t>
            </a:r>
          </a:p>
        </p:txBody>
      </p:sp>
    </p:spTree>
    <p:extLst>
      <p:ext uri="{BB962C8B-B14F-4D97-AF65-F5344CB8AC3E}">
        <p14:creationId xmlns:p14="http://schemas.microsoft.com/office/powerpoint/2010/main" val="1331029102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/>
          <p:cNvSpPr/>
          <p:nvPr/>
        </p:nvSpPr>
        <p:spPr bwMode="gray">
          <a:xfrm>
            <a:off x="6553200" y="1600200"/>
            <a:ext cx="2362200" cy="4038600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0" tIns="45720" rIns="0" bIns="9144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sz="16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grpSp>
        <p:nvGrpSpPr>
          <p:cNvPr id="18" name="Group 17"/>
          <p:cNvGrpSpPr/>
          <p:nvPr/>
        </p:nvGrpSpPr>
        <p:grpSpPr>
          <a:xfrm>
            <a:off x="304800" y="1752600"/>
            <a:ext cx="6089072" cy="4038600"/>
            <a:chOff x="464128" y="1752600"/>
            <a:chExt cx="6089072" cy="4038600"/>
          </a:xfrm>
        </p:grpSpPr>
        <p:sp>
          <p:nvSpPr>
            <p:cNvPr id="3" name="Freeform 9"/>
            <p:cNvSpPr>
              <a:spLocks/>
            </p:cNvSpPr>
            <p:nvPr/>
          </p:nvSpPr>
          <p:spPr bwMode="gray">
            <a:xfrm rot="16200000">
              <a:off x="1789289" y="877711"/>
              <a:ext cx="3889022" cy="5638800"/>
            </a:xfrm>
            <a:custGeom>
              <a:avLst/>
              <a:gdLst>
                <a:gd name="T0" fmla="*/ 0 w 2112"/>
                <a:gd name="T1" fmla="*/ 2147483647 h 384"/>
                <a:gd name="T2" fmla="*/ 0 w 2112"/>
                <a:gd name="T3" fmla="*/ 0 h 384"/>
                <a:gd name="T4" fmla="*/ 2147483647 w 2112"/>
                <a:gd name="T5" fmla="*/ 0 h 384"/>
                <a:gd name="T6" fmla="*/ 0 60000 65536"/>
                <a:gd name="T7" fmla="*/ 0 60000 65536"/>
                <a:gd name="T8" fmla="*/ 0 60000 65536"/>
                <a:gd name="T9" fmla="*/ 0 w 2112"/>
                <a:gd name="T10" fmla="*/ 0 h 384"/>
                <a:gd name="T11" fmla="*/ 2112 w 2112"/>
                <a:gd name="T12" fmla="*/ 384 h 38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12" h="384">
                  <a:moveTo>
                    <a:pt x="0" y="384"/>
                  </a:moveTo>
                  <a:lnTo>
                    <a:pt x="0" y="0"/>
                  </a:lnTo>
                  <a:lnTo>
                    <a:pt x="2112" y="0"/>
                  </a:lnTo>
                </a:path>
              </a:pathLst>
            </a:custGeom>
            <a:noFill/>
            <a:ln w="38100" cmpd="sng">
              <a:solidFill>
                <a:schemeClr val="tx2">
                  <a:lumMod val="60000"/>
                  <a:lumOff val="40000"/>
                </a:schemeClr>
              </a:solidFill>
              <a:round/>
              <a:headEnd type="arrow" w="lg" len="sm"/>
              <a:tailEnd type="arrow" w="lg" len="sm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 dirty="0">
                <a:latin typeface="Calibri"/>
              </a:endParaRPr>
            </a:p>
          </p:txBody>
        </p:sp>
        <p:sp>
          <p:nvSpPr>
            <p:cNvPr id="31" name="Rectangle 30"/>
            <p:cNvSpPr/>
            <p:nvPr/>
          </p:nvSpPr>
          <p:spPr bwMode="gray">
            <a:xfrm>
              <a:off x="464128" y="3505200"/>
              <a:ext cx="914400" cy="304800"/>
            </a:xfrm>
            <a:prstGeom prst="rect">
              <a:avLst/>
            </a:prstGeom>
            <a:solidFill>
              <a:schemeClr val="bg2"/>
            </a:solidFill>
            <a:ln w="19050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noAutofit/>
            </a:bodyPr>
            <a:lstStyle/>
            <a:p>
              <a:r>
                <a:rPr lang="en-US" sz="12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alibri"/>
                </a:rPr>
                <a:t>VOLUME</a:t>
              </a:r>
              <a:endParaRPr 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</a:endParaRPr>
            </a:p>
          </p:txBody>
        </p:sp>
        <p:sp>
          <p:nvSpPr>
            <p:cNvPr id="32" name="Rectangle 31"/>
            <p:cNvSpPr/>
            <p:nvPr/>
          </p:nvSpPr>
          <p:spPr bwMode="gray">
            <a:xfrm>
              <a:off x="3276599" y="5486400"/>
              <a:ext cx="914400" cy="304800"/>
            </a:xfrm>
            <a:prstGeom prst="rect">
              <a:avLst/>
            </a:prstGeom>
            <a:solidFill>
              <a:schemeClr val="bg2"/>
            </a:solidFill>
            <a:ln w="19050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noAutofit/>
            </a:bodyPr>
            <a:lstStyle/>
            <a:p>
              <a:r>
                <a:rPr lang="en-US" sz="12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alibri"/>
                </a:rPr>
                <a:t>TIME</a:t>
              </a:r>
              <a:endParaRPr 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</a:endParaRP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2422211" y="1555185"/>
            <a:ext cx="4120970" cy="4966829"/>
            <a:chOff x="2422211" y="1555185"/>
            <a:chExt cx="4120970" cy="4966829"/>
          </a:xfrm>
        </p:grpSpPr>
        <p:sp>
          <p:nvSpPr>
            <p:cNvPr id="33" name="Freeform 32"/>
            <p:cNvSpPr/>
            <p:nvPr/>
          </p:nvSpPr>
          <p:spPr>
            <a:xfrm rot="18757631">
              <a:off x="1174185" y="2803211"/>
              <a:ext cx="4966829" cy="2470778"/>
            </a:xfrm>
            <a:custGeom>
              <a:avLst/>
              <a:gdLst>
                <a:gd name="connsiteX0" fmla="*/ 5022273 w 5022273"/>
                <a:gd name="connsiteY0" fmla="*/ 1974273 h 2286000"/>
                <a:gd name="connsiteX1" fmla="*/ 4999182 w 5022273"/>
                <a:gd name="connsiteY1" fmla="*/ 2286000 h 2286000"/>
                <a:gd name="connsiteX2" fmla="*/ 0 w 5022273"/>
                <a:gd name="connsiteY2" fmla="*/ 0 h 2286000"/>
                <a:gd name="connsiteX3" fmla="*/ 5022273 w 5022273"/>
                <a:gd name="connsiteY3" fmla="*/ 1974273 h 2286000"/>
                <a:gd name="connsiteX0" fmla="*/ 5022273 w 5022273"/>
                <a:gd name="connsiteY0" fmla="*/ 1974273 h 2286000"/>
                <a:gd name="connsiteX1" fmla="*/ 4999182 w 5022273"/>
                <a:gd name="connsiteY1" fmla="*/ 2286000 h 2286000"/>
                <a:gd name="connsiteX2" fmla="*/ 0 w 5022273"/>
                <a:gd name="connsiteY2" fmla="*/ 0 h 2286000"/>
                <a:gd name="connsiteX3" fmla="*/ 5022273 w 5022273"/>
                <a:gd name="connsiteY3" fmla="*/ 1974273 h 2286000"/>
                <a:gd name="connsiteX0" fmla="*/ 5022273 w 5022273"/>
                <a:gd name="connsiteY0" fmla="*/ 1974273 h 2286000"/>
                <a:gd name="connsiteX1" fmla="*/ 4999182 w 5022273"/>
                <a:gd name="connsiteY1" fmla="*/ 2286000 h 2286000"/>
                <a:gd name="connsiteX2" fmla="*/ 0 w 5022273"/>
                <a:gd name="connsiteY2" fmla="*/ 0 h 2286000"/>
                <a:gd name="connsiteX3" fmla="*/ 5022273 w 5022273"/>
                <a:gd name="connsiteY3" fmla="*/ 1974273 h 2286000"/>
                <a:gd name="connsiteX0" fmla="*/ 5022273 w 5022273"/>
                <a:gd name="connsiteY0" fmla="*/ 1974273 h 2286000"/>
                <a:gd name="connsiteX1" fmla="*/ 4999182 w 5022273"/>
                <a:gd name="connsiteY1" fmla="*/ 2286000 h 2286000"/>
                <a:gd name="connsiteX2" fmla="*/ 0 w 5022273"/>
                <a:gd name="connsiteY2" fmla="*/ 0 h 2286000"/>
                <a:gd name="connsiteX3" fmla="*/ 5022273 w 5022273"/>
                <a:gd name="connsiteY3" fmla="*/ 1974273 h 2286000"/>
                <a:gd name="connsiteX0" fmla="*/ 5022273 w 5022273"/>
                <a:gd name="connsiteY0" fmla="*/ 1974273 h 2286000"/>
                <a:gd name="connsiteX1" fmla="*/ 4999182 w 5022273"/>
                <a:gd name="connsiteY1" fmla="*/ 2286000 h 2286000"/>
                <a:gd name="connsiteX2" fmla="*/ 0 w 5022273"/>
                <a:gd name="connsiteY2" fmla="*/ 0 h 2286000"/>
                <a:gd name="connsiteX3" fmla="*/ 5022273 w 5022273"/>
                <a:gd name="connsiteY3" fmla="*/ 1974273 h 2286000"/>
                <a:gd name="connsiteX0" fmla="*/ 5022273 w 5022273"/>
                <a:gd name="connsiteY0" fmla="*/ 1974273 h 2286000"/>
                <a:gd name="connsiteX1" fmla="*/ 4999182 w 5022273"/>
                <a:gd name="connsiteY1" fmla="*/ 2286000 h 2286000"/>
                <a:gd name="connsiteX2" fmla="*/ 0 w 5022273"/>
                <a:gd name="connsiteY2" fmla="*/ 0 h 2286000"/>
                <a:gd name="connsiteX3" fmla="*/ 5022273 w 5022273"/>
                <a:gd name="connsiteY3" fmla="*/ 1974273 h 2286000"/>
                <a:gd name="connsiteX0" fmla="*/ 5022273 w 5022273"/>
                <a:gd name="connsiteY0" fmla="*/ 1974273 h 2286000"/>
                <a:gd name="connsiteX1" fmla="*/ 4999182 w 5022273"/>
                <a:gd name="connsiteY1" fmla="*/ 2286000 h 2286000"/>
                <a:gd name="connsiteX2" fmla="*/ 0 w 5022273"/>
                <a:gd name="connsiteY2" fmla="*/ 0 h 2286000"/>
                <a:gd name="connsiteX3" fmla="*/ 5022273 w 5022273"/>
                <a:gd name="connsiteY3" fmla="*/ 1974273 h 2286000"/>
                <a:gd name="connsiteX0" fmla="*/ 5022273 w 5022273"/>
                <a:gd name="connsiteY0" fmla="*/ 1974273 h 2286000"/>
                <a:gd name="connsiteX1" fmla="*/ 4999182 w 5022273"/>
                <a:gd name="connsiteY1" fmla="*/ 2286000 h 2286000"/>
                <a:gd name="connsiteX2" fmla="*/ 0 w 5022273"/>
                <a:gd name="connsiteY2" fmla="*/ 0 h 2286000"/>
                <a:gd name="connsiteX3" fmla="*/ 5022273 w 5022273"/>
                <a:gd name="connsiteY3" fmla="*/ 1974273 h 2286000"/>
                <a:gd name="connsiteX0" fmla="*/ 5022273 w 5022273"/>
                <a:gd name="connsiteY0" fmla="*/ 1974273 h 2286000"/>
                <a:gd name="connsiteX1" fmla="*/ 4999182 w 5022273"/>
                <a:gd name="connsiteY1" fmla="*/ 2286000 h 2286000"/>
                <a:gd name="connsiteX2" fmla="*/ 0 w 5022273"/>
                <a:gd name="connsiteY2" fmla="*/ 0 h 2286000"/>
                <a:gd name="connsiteX3" fmla="*/ 5022273 w 5022273"/>
                <a:gd name="connsiteY3" fmla="*/ 1974273 h 2286000"/>
                <a:gd name="connsiteX0" fmla="*/ 5022273 w 5022273"/>
                <a:gd name="connsiteY0" fmla="*/ 1974273 h 2286000"/>
                <a:gd name="connsiteX1" fmla="*/ 4999182 w 5022273"/>
                <a:gd name="connsiteY1" fmla="*/ 2286000 h 2286000"/>
                <a:gd name="connsiteX2" fmla="*/ 0 w 5022273"/>
                <a:gd name="connsiteY2" fmla="*/ 0 h 2286000"/>
                <a:gd name="connsiteX3" fmla="*/ 5022273 w 5022273"/>
                <a:gd name="connsiteY3" fmla="*/ 1974273 h 2286000"/>
                <a:gd name="connsiteX0" fmla="*/ 5022273 w 5045363"/>
                <a:gd name="connsiteY0" fmla="*/ 1974273 h 2309091"/>
                <a:gd name="connsiteX1" fmla="*/ 5045363 w 5045363"/>
                <a:gd name="connsiteY1" fmla="*/ 2309091 h 2309091"/>
                <a:gd name="connsiteX2" fmla="*/ 0 w 5045363"/>
                <a:gd name="connsiteY2" fmla="*/ 0 h 2309091"/>
                <a:gd name="connsiteX3" fmla="*/ 5022273 w 5045363"/>
                <a:gd name="connsiteY3" fmla="*/ 1974273 h 2309091"/>
                <a:gd name="connsiteX0" fmla="*/ 5080001 w 5080001"/>
                <a:gd name="connsiteY0" fmla="*/ 1974273 h 2309091"/>
                <a:gd name="connsiteX1" fmla="*/ 5045363 w 5080001"/>
                <a:gd name="connsiteY1" fmla="*/ 2309091 h 2309091"/>
                <a:gd name="connsiteX2" fmla="*/ 0 w 5080001"/>
                <a:gd name="connsiteY2" fmla="*/ 0 h 2309091"/>
                <a:gd name="connsiteX3" fmla="*/ 5080001 w 5080001"/>
                <a:gd name="connsiteY3" fmla="*/ 1974273 h 2309091"/>
                <a:gd name="connsiteX0" fmla="*/ 5080001 w 5080001"/>
                <a:gd name="connsiteY0" fmla="*/ 1974273 h 2602062"/>
                <a:gd name="connsiteX1" fmla="*/ 5016880 w 5080001"/>
                <a:gd name="connsiteY1" fmla="*/ 2602062 h 2602062"/>
                <a:gd name="connsiteX2" fmla="*/ 0 w 5080001"/>
                <a:gd name="connsiteY2" fmla="*/ 0 h 2602062"/>
                <a:gd name="connsiteX3" fmla="*/ 5080001 w 5080001"/>
                <a:gd name="connsiteY3" fmla="*/ 1974273 h 2602062"/>
                <a:gd name="connsiteX0" fmla="*/ 4813957 w 5016880"/>
                <a:gd name="connsiteY0" fmla="*/ 2281913 h 2602062"/>
                <a:gd name="connsiteX1" fmla="*/ 5016880 w 5016880"/>
                <a:gd name="connsiteY1" fmla="*/ 2602062 h 2602062"/>
                <a:gd name="connsiteX2" fmla="*/ 0 w 5016880"/>
                <a:gd name="connsiteY2" fmla="*/ 0 h 2602062"/>
                <a:gd name="connsiteX3" fmla="*/ 4813957 w 5016880"/>
                <a:gd name="connsiteY3" fmla="*/ 2281913 h 2602062"/>
                <a:gd name="connsiteX0" fmla="*/ 4918982 w 5016880"/>
                <a:gd name="connsiteY0" fmla="*/ 2310778 h 2602062"/>
                <a:gd name="connsiteX1" fmla="*/ 5016880 w 5016880"/>
                <a:gd name="connsiteY1" fmla="*/ 2602062 h 2602062"/>
                <a:gd name="connsiteX2" fmla="*/ 0 w 5016880"/>
                <a:gd name="connsiteY2" fmla="*/ 0 h 2602062"/>
                <a:gd name="connsiteX3" fmla="*/ 4918982 w 5016880"/>
                <a:gd name="connsiteY3" fmla="*/ 2310778 h 2602062"/>
                <a:gd name="connsiteX0" fmla="*/ 4918982 w 5016880"/>
                <a:gd name="connsiteY0" fmla="*/ 2310778 h 2602062"/>
                <a:gd name="connsiteX1" fmla="*/ 5016880 w 5016880"/>
                <a:gd name="connsiteY1" fmla="*/ 2602062 h 2602062"/>
                <a:gd name="connsiteX2" fmla="*/ 0 w 5016880"/>
                <a:gd name="connsiteY2" fmla="*/ 0 h 2602062"/>
                <a:gd name="connsiteX3" fmla="*/ 4918982 w 5016880"/>
                <a:gd name="connsiteY3" fmla="*/ 2310778 h 2602062"/>
                <a:gd name="connsiteX0" fmla="*/ 4918982 w 5016880"/>
                <a:gd name="connsiteY0" fmla="*/ 2310778 h 2602062"/>
                <a:gd name="connsiteX1" fmla="*/ 5016880 w 5016880"/>
                <a:gd name="connsiteY1" fmla="*/ 2602062 h 2602062"/>
                <a:gd name="connsiteX2" fmla="*/ 0 w 5016880"/>
                <a:gd name="connsiteY2" fmla="*/ 0 h 2602062"/>
                <a:gd name="connsiteX3" fmla="*/ 4918982 w 5016880"/>
                <a:gd name="connsiteY3" fmla="*/ 2310778 h 2602062"/>
                <a:gd name="connsiteX0" fmla="*/ 4918982 w 5016880"/>
                <a:gd name="connsiteY0" fmla="*/ 2310778 h 2602062"/>
                <a:gd name="connsiteX1" fmla="*/ 5016880 w 5016880"/>
                <a:gd name="connsiteY1" fmla="*/ 2602062 h 2602062"/>
                <a:gd name="connsiteX2" fmla="*/ 0 w 5016880"/>
                <a:gd name="connsiteY2" fmla="*/ 0 h 2602062"/>
                <a:gd name="connsiteX3" fmla="*/ 4918982 w 5016880"/>
                <a:gd name="connsiteY3" fmla="*/ 2310778 h 2602062"/>
                <a:gd name="connsiteX0" fmla="*/ 4895525 w 5016880"/>
                <a:gd name="connsiteY0" fmla="*/ 2285293 h 2602062"/>
                <a:gd name="connsiteX1" fmla="*/ 5016880 w 5016880"/>
                <a:gd name="connsiteY1" fmla="*/ 2602062 h 2602062"/>
                <a:gd name="connsiteX2" fmla="*/ 0 w 5016880"/>
                <a:gd name="connsiteY2" fmla="*/ 0 h 2602062"/>
                <a:gd name="connsiteX3" fmla="*/ 4895525 w 5016880"/>
                <a:gd name="connsiteY3" fmla="*/ 2285293 h 2602062"/>
                <a:gd name="connsiteX0" fmla="*/ 4871562 w 5016880"/>
                <a:gd name="connsiteY0" fmla="*/ 2258688 h 2602062"/>
                <a:gd name="connsiteX1" fmla="*/ 5016880 w 5016880"/>
                <a:gd name="connsiteY1" fmla="*/ 2602062 h 2602062"/>
                <a:gd name="connsiteX2" fmla="*/ 0 w 5016880"/>
                <a:gd name="connsiteY2" fmla="*/ 0 h 2602062"/>
                <a:gd name="connsiteX3" fmla="*/ 4871562 w 5016880"/>
                <a:gd name="connsiteY3" fmla="*/ 2258688 h 26020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016880" h="2602062">
                  <a:moveTo>
                    <a:pt x="4871562" y="2258688"/>
                  </a:moveTo>
                  <a:lnTo>
                    <a:pt x="5016880" y="2602062"/>
                  </a:lnTo>
                  <a:cubicBezTo>
                    <a:pt x="3108031" y="2509698"/>
                    <a:pt x="1350507" y="1675756"/>
                    <a:pt x="0" y="0"/>
                  </a:cubicBezTo>
                  <a:cubicBezTo>
                    <a:pt x="1406651" y="1288230"/>
                    <a:pt x="2793380" y="2189415"/>
                    <a:pt x="4871562" y="2258688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bg1"/>
                </a:gs>
                <a:gs pos="25000">
                  <a:schemeClr val="accent1"/>
                </a:gs>
              </a:gsLst>
              <a:lin ang="0" scaled="1"/>
              <a:tileRect/>
            </a:gradFill>
          </p:spPr>
          <p:txBody>
            <a:bodyPr rot="0" spcFirstLastPara="0" vertOverflow="overflow" horzOverflow="overflow" vert="horz" wrap="none" lIns="0" tIns="45720" rIns="0" bIns="9144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90000"/>
                </a:lnSpc>
              </a:pPr>
              <a:endParaRPr lang="en-US" sz="1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endParaRPr>
            </a:p>
          </p:txBody>
        </p:sp>
        <p:sp>
          <p:nvSpPr>
            <p:cNvPr id="34" name="Isosceles Triangle 33"/>
            <p:cNvSpPr/>
            <p:nvPr/>
          </p:nvSpPr>
          <p:spPr bwMode="gray">
            <a:xfrm rot="1356460">
              <a:off x="5661652" y="2783955"/>
              <a:ext cx="881529" cy="244869"/>
            </a:xfrm>
            <a:prstGeom prst="triangle">
              <a:avLst/>
            </a:prstGeom>
            <a:solidFill>
              <a:schemeClr val="accent1"/>
            </a:soli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none" lIns="0" tIns="45720" rIns="0" bIns="9144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90000"/>
                </a:lnSpc>
              </a:pPr>
              <a:endParaRPr lang="en-US" sz="1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endParaRPr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914399" y="2747818"/>
            <a:ext cx="5265505" cy="2594995"/>
            <a:chOff x="914399" y="2747818"/>
            <a:chExt cx="5265505" cy="2594995"/>
          </a:xfrm>
        </p:grpSpPr>
        <p:sp>
          <p:nvSpPr>
            <p:cNvPr id="8" name="Freeform 7"/>
            <p:cNvSpPr/>
            <p:nvPr/>
          </p:nvSpPr>
          <p:spPr>
            <a:xfrm>
              <a:off x="914399" y="2747818"/>
              <a:ext cx="5080001" cy="2309091"/>
            </a:xfrm>
            <a:custGeom>
              <a:avLst/>
              <a:gdLst>
                <a:gd name="connsiteX0" fmla="*/ 5022273 w 5022273"/>
                <a:gd name="connsiteY0" fmla="*/ 1974273 h 2286000"/>
                <a:gd name="connsiteX1" fmla="*/ 4999182 w 5022273"/>
                <a:gd name="connsiteY1" fmla="*/ 2286000 h 2286000"/>
                <a:gd name="connsiteX2" fmla="*/ 0 w 5022273"/>
                <a:gd name="connsiteY2" fmla="*/ 0 h 2286000"/>
                <a:gd name="connsiteX3" fmla="*/ 5022273 w 5022273"/>
                <a:gd name="connsiteY3" fmla="*/ 1974273 h 2286000"/>
                <a:gd name="connsiteX0" fmla="*/ 5022273 w 5022273"/>
                <a:gd name="connsiteY0" fmla="*/ 1974273 h 2286000"/>
                <a:gd name="connsiteX1" fmla="*/ 4999182 w 5022273"/>
                <a:gd name="connsiteY1" fmla="*/ 2286000 h 2286000"/>
                <a:gd name="connsiteX2" fmla="*/ 0 w 5022273"/>
                <a:gd name="connsiteY2" fmla="*/ 0 h 2286000"/>
                <a:gd name="connsiteX3" fmla="*/ 5022273 w 5022273"/>
                <a:gd name="connsiteY3" fmla="*/ 1974273 h 2286000"/>
                <a:gd name="connsiteX0" fmla="*/ 5022273 w 5022273"/>
                <a:gd name="connsiteY0" fmla="*/ 1974273 h 2286000"/>
                <a:gd name="connsiteX1" fmla="*/ 4999182 w 5022273"/>
                <a:gd name="connsiteY1" fmla="*/ 2286000 h 2286000"/>
                <a:gd name="connsiteX2" fmla="*/ 0 w 5022273"/>
                <a:gd name="connsiteY2" fmla="*/ 0 h 2286000"/>
                <a:gd name="connsiteX3" fmla="*/ 5022273 w 5022273"/>
                <a:gd name="connsiteY3" fmla="*/ 1974273 h 2286000"/>
                <a:gd name="connsiteX0" fmla="*/ 5022273 w 5022273"/>
                <a:gd name="connsiteY0" fmla="*/ 1974273 h 2286000"/>
                <a:gd name="connsiteX1" fmla="*/ 4999182 w 5022273"/>
                <a:gd name="connsiteY1" fmla="*/ 2286000 h 2286000"/>
                <a:gd name="connsiteX2" fmla="*/ 0 w 5022273"/>
                <a:gd name="connsiteY2" fmla="*/ 0 h 2286000"/>
                <a:gd name="connsiteX3" fmla="*/ 5022273 w 5022273"/>
                <a:gd name="connsiteY3" fmla="*/ 1974273 h 2286000"/>
                <a:gd name="connsiteX0" fmla="*/ 5022273 w 5022273"/>
                <a:gd name="connsiteY0" fmla="*/ 1974273 h 2286000"/>
                <a:gd name="connsiteX1" fmla="*/ 4999182 w 5022273"/>
                <a:gd name="connsiteY1" fmla="*/ 2286000 h 2286000"/>
                <a:gd name="connsiteX2" fmla="*/ 0 w 5022273"/>
                <a:gd name="connsiteY2" fmla="*/ 0 h 2286000"/>
                <a:gd name="connsiteX3" fmla="*/ 5022273 w 5022273"/>
                <a:gd name="connsiteY3" fmla="*/ 1974273 h 2286000"/>
                <a:gd name="connsiteX0" fmla="*/ 5022273 w 5022273"/>
                <a:gd name="connsiteY0" fmla="*/ 1974273 h 2286000"/>
                <a:gd name="connsiteX1" fmla="*/ 4999182 w 5022273"/>
                <a:gd name="connsiteY1" fmla="*/ 2286000 h 2286000"/>
                <a:gd name="connsiteX2" fmla="*/ 0 w 5022273"/>
                <a:gd name="connsiteY2" fmla="*/ 0 h 2286000"/>
                <a:gd name="connsiteX3" fmla="*/ 5022273 w 5022273"/>
                <a:gd name="connsiteY3" fmla="*/ 1974273 h 2286000"/>
                <a:gd name="connsiteX0" fmla="*/ 5022273 w 5022273"/>
                <a:gd name="connsiteY0" fmla="*/ 1974273 h 2286000"/>
                <a:gd name="connsiteX1" fmla="*/ 4999182 w 5022273"/>
                <a:gd name="connsiteY1" fmla="*/ 2286000 h 2286000"/>
                <a:gd name="connsiteX2" fmla="*/ 0 w 5022273"/>
                <a:gd name="connsiteY2" fmla="*/ 0 h 2286000"/>
                <a:gd name="connsiteX3" fmla="*/ 5022273 w 5022273"/>
                <a:gd name="connsiteY3" fmla="*/ 1974273 h 2286000"/>
                <a:gd name="connsiteX0" fmla="*/ 5022273 w 5022273"/>
                <a:gd name="connsiteY0" fmla="*/ 1974273 h 2286000"/>
                <a:gd name="connsiteX1" fmla="*/ 4999182 w 5022273"/>
                <a:gd name="connsiteY1" fmla="*/ 2286000 h 2286000"/>
                <a:gd name="connsiteX2" fmla="*/ 0 w 5022273"/>
                <a:gd name="connsiteY2" fmla="*/ 0 h 2286000"/>
                <a:gd name="connsiteX3" fmla="*/ 5022273 w 5022273"/>
                <a:gd name="connsiteY3" fmla="*/ 1974273 h 2286000"/>
                <a:gd name="connsiteX0" fmla="*/ 5022273 w 5022273"/>
                <a:gd name="connsiteY0" fmla="*/ 1974273 h 2286000"/>
                <a:gd name="connsiteX1" fmla="*/ 4999182 w 5022273"/>
                <a:gd name="connsiteY1" fmla="*/ 2286000 h 2286000"/>
                <a:gd name="connsiteX2" fmla="*/ 0 w 5022273"/>
                <a:gd name="connsiteY2" fmla="*/ 0 h 2286000"/>
                <a:gd name="connsiteX3" fmla="*/ 5022273 w 5022273"/>
                <a:gd name="connsiteY3" fmla="*/ 1974273 h 2286000"/>
                <a:gd name="connsiteX0" fmla="*/ 5022273 w 5022273"/>
                <a:gd name="connsiteY0" fmla="*/ 1974273 h 2286000"/>
                <a:gd name="connsiteX1" fmla="*/ 4999182 w 5022273"/>
                <a:gd name="connsiteY1" fmla="*/ 2286000 h 2286000"/>
                <a:gd name="connsiteX2" fmla="*/ 0 w 5022273"/>
                <a:gd name="connsiteY2" fmla="*/ 0 h 2286000"/>
                <a:gd name="connsiteX3" fmla="*/ 5022273 w 5022273"/>
                <a:gd name="connsiteY3" fmla="*/ 1974273 h 2286000"/>
                <a:gd name="connsiteX0" fmla="*/ 5022273 w 5045363"/>
                <a:gd name="connsiteY0" fmla="*/ 1974273 h 2309091"/>
                <a:gd name="connsiteX1" fmla="*/ 5045363 w 5045363"/>
                <a:gd name="connsiteY1" fmla="*/ 2309091 h 2309091"/>
                <a:gd name="connsiteX2" fmla="*/ 0 w 5045363"/>
                <a:gd name="connsiteY2" fmla="*/ 0 h 2309091"/>
                <a:gd name="connsiteX3" fmla="*/ 5022273 w 5045363"/>
                <a:gd name="connsiteY3" fmla="*/ 1974273 h 2309091"/>
                <a:gd name="connsiteX0" fmla="*/ 5080001 w 5080001"/>
                <a:gd name="connsiteY0" fmla="*/ 1974273 h 2309091"/>
                <a:gd name="connsiteX1" fmla="*/ 5045363 w 5080001"/>
                <a:gd name="connsiteY1" fmla="*/ 2309091 h 2309091"/>
                <a:gd name="connsiteX2" fmla="*/ 0 w 5080001"/>
                <a:gd name="connsiteY2" fmla="*/ 0 h 2309091"/>
                <a:gd name="connsiteX3" fmla="*/ 5080001 w 5080001"/>
                <a:gd name="connsiteY3" fmla="*/ 1974273 h 23090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080001" h="2309091">
                  <a:moveTo>
                    <a:pt x="5080001" y="1974273"/>
                  </a:moveTo>
                  <a:lnTo>
                    <a:pt x="5045363" y="2309091"/>
                  </a:lnTo>
                  <a:cubicBezTo>
                    <a:pt x="3136514" y="2216727"/>
                    <a:pt x="1066031" y="1639455"/>
                    <a:pt x="0" y="0"/>
                  </a:cubicBezTo>
                  <a:cubicBezTo>
                    <a:pt x="1223820" y="1362364"/>
                    <a:pt x="3001819" y="1905000"/>
                    <a:pt x="5080001" y="1974273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bg1"/>
                </a:gs>
                <a:gs pos="25000">
                  <a:schemeClr val="accent3"/>
                </a:gs>
              </a:gsLst>
              <a:lin ang="0" scaled="1"/>
              <a:tileRect/>
            </a:gradFill>
          </p:spPr>
          <p:txBody>
            <a:bodyPr rot="0" spcFirstLastPara="0" vertOverflow="overflow" horzOverflow="overflow" vert="horz" wrap="none" lIns="0" tIns="45720" rIns="0" bIns="9144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90000"/>
                </a:lnSpc>
              </a:pPr>
              <a:endParaRPr lang="en-US" sz="1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endParaRPr>
            </a:p>
          </p:txBody>
        </p:sp>
        <p:sp>
          <p:nvSpPr>
            <p:cNvPr id="9" name="Isosceles Triangle 8"/>
            <p:cNvSpPr/>
            <p:nvPr/>
          </p:nvSpPr>
          <p:spPr bwMode="gray">
            <a:xfrm rot="5579284">
              <a:off x="5616705" y="4779614"/>
              <a:ext cx="881529" cy="244869"/>
            </a:xfrm>
            <a:prstGeom prst="triangle">
              <a:avLst/>
            </a:prstGeom>
            <a:solidFill>
              <a:schemeClr val="accent3"/>
            </a:soli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none" lIns="0" tIns="45720" rIns="0" bIns="9144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90000"/>
                </a:lnSpc>
              </a:pPr>
              <a:endParaRPr lang="en-US" sz="1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452557"/>
            <a:ext cx="8610600" cy="523220"/>
          </a:xfrm>
        </p:spPr>
        <p:txBody>
          <a:bodyPr/>
          <a:lstStyle/>
          <a:p>
            <a:r>
              <a:rPr lang="en-US" dirty="0" smtClean="0">
                <a:solidFill>
                  <a:schemeClr val="accent2"/>
                </a:solidFill>
              </a:rPr>
              <a:t>Need to Increase </a:t>
            </a:r>
            <a:r>
              <a:rPr lang="en-US" dirty="0" smtClean="0">
                <a:solidFill>
                  <a:srgbClr val="0A2D73"/>
                </a:solidFill>
              </a:rPr>
              <a:t>Investment</a:t>
            </a:r>
            <a:r>
              <a:rPr lang="en-US" dirty="0" smtClean="0">
                <a:solidFill>
                  <a:schemeClr val="accent2"/>
                </a:solidFill>
              </a:rPr>
              <a:t> in Antibiotics</a:t>
            </a:r>
            <a:endParaRPr lang="en-US" dirty="0">
              <a:solidFill>
                <a:schemeClr val="accent2"/>
              </a:solidFill>
            </a:endParaRPr>
          </a:p>
        </p:txBody>
      </p:sp>
      <p:grpSp>
        <p:nvGrpSpPr>
          <p:cNvPr id="23" name="Group 22"/>
          <p:cNvGrpSpPr/>
          <p:nvPr/>
        </p:nvGrpSpPr>
        <p:grpSpPr>
          <a:xfrm>
            <a:off x="6705600" y="2133600"/>
            <a:ext cx="2057400" cy="1252521"/>
            <a:chOff x="6705600" y="1981200"/>
            <a:chExt cx="2057400" cy="1252521"/>
          </a:xfrm>
        </p:grpSpPr>
        <p:sp>
          <p:nvSpPr>
            <p:cNvPr id="11" name="Rectangle 10"/>
            <p:cNvSpPr/>
            <p:nvPr/>
          </p:nvSpPr>
          <p:spPr bwMode="gray">
            <a:xfrm>
              <a:off x="6705600" y="1981200"/>
              <a:ext cx="2057400" cy="304800"/>
            </a:xfrm>
            <a:prstGeom prst="rect">
              <a:avLst/>
            </a:prstGeom>
            <a:solidFill>
              <a:schemeClr val="accent1"/>
            </a:solidFill>
            <a:ln w="285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noAutofit/>
            </a:bodyPr>
            <a:lstStyle/>
            <a:p>
              <a:r>
                <a:rPr lang="en-US" sz="1600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/>
                </a:rPr>
                <a:t>DEMAND</a:t>
              </a:r>
              <a:endParaRPr lang="en-US" sz="1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6705600" y="2362200"/>
              <a:ext cx="2057400" cy="871521"/>
            </a:xfrm>
            <a:prstGeom prst="rect">
              <a:avLst/>
            </a:prstGeom>
            <a:noFill/>
          </p:spPr>
          <p:txBody>
            <a:bodyPr wrap="square" rtlCol="0" anchor="t" anchorCtr="0">
              <a:spAutoFit/>
            </a:bodyPr>
            <a:lstStyle/>
            <a:p>
              <a:pPr>
                <a:lnSpc>
                  <a:spcPct val="90000"/>
                </a:lnSpc>
              </a:pPr>
              <a:r>
                <a:rPr lang="en-US" sz="1400" dirty="0" smtClean="0">
                  <a:solidFill>
                    <a:schemeClr val="accent1"/>
                  </a:solidFill>
                  <a:latin typeface="+mn-lt"/>
                  <a:cs typeface="Calibri"/>
                </a:rPr>
                <a:t>for NEW ANTIBIOTICS:</a:t>
              </a:r>
            </a:p>
            <a:p>
              <a:pPr>
                <a:lnSpc>
                  <a:spcPct val="90000"/>
                </a:lnSpc>
              </a:pPr>
              <a:r>
                <a:rPr lang="en-US" sz="14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cs typeface="Calibri"/>
                </a:rPr>
                <a:t>Increasing Antibiotic Resistance to</a:t>
              </a:r>
              <a:br>
                <a:rPr lang="en-US" sz="14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cs typeface="Calibri"/>
                </a:rPr>
              </a:br>
              <a:r>
                <a:rPr lang="en-US" sz="14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cs typeface="Calibri"/>
                </a:rPr>
                <a:t>Generic Drugs</a:t>
              </a:r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6705600" y="3810000"/>
            <a:ext cx="2057401" cy="1248930"/>
            <a:chOff x="6705600" y="3657600"/>
            <a:chExt cx="2057401" cy="1248930"/>
          </a:xfrm>
        </p:grpSpPr>
        <p:sp>
          <p:nvSpPr>
            <p:cNvPr id="10" name="Rectangle 9"/>
            <p:cNvSpPr/>
            <p:nvPr/>
          </p:nvSpPr>
          <p:spPr bwMode="gray">
            <a:xfrm>
              <a:off x="6705600" y="3657600"/>
              <a:ext cx="2057401" cy="304800"/>
            </a:xfrm>
            <a:prstGeom prst="rect">
              <a:avLst/>
            </a:prstGeom>
            <a:solidFill>
              <a:schemeClr val="accent3"/>
            </a:solidFill>
            <a:ln w="285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noAutofit/>
            </a:bodyPr>
            <a:lstStyle/>
            <a:p>
              <a:r>
                <a:rPr lang="en-US" sz="1600" dirty="0" smtClean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/>
                </a:rPr>
                <a:t>SUPPLY</a:t>
              </a:r>
              <a:endParaRPr lang="en-US" sz="16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6705600" y="4038600"/>
              <a:ext cx="2057400" cy="867930"/>
            </a:xfrm>
            <a:prstGeom prst="rect">
              <a:avLst/>
            </a:prstGeom>
            <a:noFill/>
          </p:spPr>
          <p:txBody>
            <a:bodyPr wrap="square" rtlCol="0" anchor="t" anchorCtr="0">
              <a:spAutoFit/>
            </a:bodyPr>
            <a:lstStyle/>
            <a:p>
              <a:pPr>
                <a:lnSpc>
                  <a:spcPct val="90000"/>
                </a:lnSpc>
              </a:pPr>
              <a:r>
                <a:rPr lang="en-US" sz="1400" dirty="0" smtClean="0">
                  <a:solidFill>
                    <a:schemeClr val="accent3"/>
                  </a:solidFill>
                  <a:latin typeface="+mn-lt"/>
                  <a:cs typeface="Calibri"/>
                </a:rPr>
                <a:t>of NEW ANTIBIOTICS:</a:t>
              </a:r>
            </a:p>
            <a:p>
              <a:pPr>
                <a:lnSpc>
                  <a:spcPct val="90000"/>
                </a:lnSpc>
              </a:pPr>
              <a:r>
                <a:rPr lang="en-US" sz="1400" dirty="0" smtClean="0">
                  <a:latin typeface="+mn-lt"/>
                  <a:cs typeface="Calibri"/>
                </a:rPr>
                <a:t>Few Products Approved / In Development</a:t>
              </a:r>
              <a:br>
                <a:rPr lang="en-US" sz="1400" dirty="0" smtClean="0">
                  <a:latin typeface="+mn-lt"/>
                  <a:cs typeface="Calibri"/>
                </a:rPr>
              </a:br>
              <a:endParaRPr lang="en-US" sz="1400" dirty="0" smtClean="0">
                <a:latin typeface="+mn-lt"/>
                <a:cs typeface="Calibri"/>
              </a:endParaRPr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1027307" y="1981200"/>
            <a:ext cx="5221093" cy="1676400"/>
            <a:chOff x="1027307" y="1981200"/>
            <a:chExt cx="5221093" cy="1676400"/>
          </a:xfrm>
        </p:grpSpPr>
        <p:sp>
          <p:nvSpPr>
            <p:cNvPr id="19" name="Freeform 18"/>
            <p:cNvSpPr/>
            <p:nvPr/>
          </p:nvSpPr>
          <p:spPr>
            <a:xfrm flipH="1" flipV="1">
              <a:off x="1027307" y="2891992"/>
              <a:ext cx="5221093" cy="765608"/>
            </a:xfrm>
            <a:custGeom>
              <a:avLst/>
              <a:gdLst>
                <a:gd name="connsiteX0" fmla="*/ 0 w 2944169"/>
                <a:gd name="connsiteY0" fmla="*/ 0 h 2087950"/>
                <a:gd name="connsiteX1" fmla="*/ 2944169 w 2944169"/>
                <a:gd name="connsiteY1" fmla="*/ 2087950 h 2087950"/>
                <a:gd name="connsiteX0" fmla="*/ 0 w 2944169"/>
                <a:gd name="connsiteY0" fmla="*/ 203634 h 2291584"/>
                <a:gd name="connsiteX1" fmla="*/ 2944169 w 2944169"/>
                <a:gd name="connsiteY1" fmla="*/ 2291584 h 2291584"/>
                <a:gd name="connsiteX0" fmla="*/ 0 w 2944169"/>
                <a:gd name="connsiteY0" fmla="*/ 247734 h 2335684"/>
                <a:gd name="connsiteX1" fmla="*/ 2944169 w 2944169"/>
                <a:gd name="connsiteY1" fmla="*/ 2335684 h 2335684"/>
                <a:gd name="connsiteX0" fmla="*/ 0 w 2944169"/>
                <a:gd name="connsiteY0" fmla="*/ 252155 h 2340105"/>
                <a:gd name="connsiteX1" fmla="*/ 2944169 w 2944169"/>
                <a:gd name="connsiteY1" fmla="*/ 2340105 h 2340105"/>
                <a:gd name="connsiteX0" fmla="*/ 0 w 2944169"/>
                <a:gd name="connsiteY0" fmla="*/ 254872 h 2342822"/>
                <a:gd name="connsiteX1" fmla="*/ 2944169 w 2944169"/>
                <a:gd name="connsiteY1" fmla="*/ 2342822 h 2342822"/>
                <a:gd name="connsiteX0" fmla="*/ 0 w 3136598"/>
                <a:gd name="connsiteY0" fmla="*/ 324020 h 1873144"/>
                <a:gd name="connsiteX1" fmla="*/ 3136598 w 3136598"/>
                <a:gd name="connsiteY1" fmla="*/ 1873144 h 1873144"/>
                <a:gd name="connsiteX0" fmla="*/ 0 w 3107734"/>
                <a:gd name="connsiteY0" fmla="*/ 376402 h 1636870"/>
                <a:gd name="connsiteX1" fmla="*/ 3107734 w 3107734"/>
                <a:gd name="connsiteY1" fmla="*/ 1636870 h 1636870"/>
                <a:gd name="connsiteX0" fmla="*/ 0 w 3107734"/>
                <a:gd name="connsiteY0" fmla="*/ 435624 h 1696092"/>
                <a:gd name="connsiteX1" fmla="*/ 3107734 w 3107734"/>
                <a:gd name="connsiteY1" fmla="*/ 1696092 h 1696092"/>
                <a:gd name="connsiteX0" fmla="*/ 0 w 3324427"/>
                <a:gd name="connsiteY0" fmla="*/ 351490 h 2092176"/>
                <a:gd name="connsiteX1" fmla="*/ 3324427 w 3324427"/>
                <a:gd name="connsiteY1" fmla="*/ 2092176 h 2092176"/>
                <a:gd name="connsiteX0" fmla="*/ 0 w 3324427"/>
                <a:gd name="connsiteY0" fmla="*/ 158312 h 1898998"/>
                <a:gd name="connsiteX1" fmla="*/ 3324427 w 3324427"/>
                <a:gd name="connsiteY1" fmla="*/ 1898998 h 1898998"/>
                <a:gd name="connsiteX0" fmla="*/ 0 w 3324427"/>
                <a:gd name="connsiteY0" fmla="*/ 177855 h 1918541"/>
                <a:gd name="connsiteX1" fmla="*/ 3324427 w 3324427"/>
                <a:gd name="connsiteY1" fmla="*/ 1918541 h 1918541"/>
                <a:gd name="connsiteX0" fmla="*/ 0 w 3324427"/>
                <a:gd name="connsiteY0" fmla="*/ 269329 h 2010015"/>
                <a:gd name="connsiteX1" fmla="*/ 3324427 w 3324427"/>
                <a:gd name="connsiteY1" fmla="*/ 2010015 h 2010015"/>
                <a:gd name="connsiteX0" fmla="*/ 0 w 3324427"/>
                <a:gd name="connsiteY0" fmla="*/ 984419 h 2725105"/>
                <a:gd name="connsiteX1" fmla="*/ 3324427 w 3324427"/>
                <a:gd name="connsiteY1" fmla="*/ 2725105 h 2725105"/>
                <a:gd name="connsiteX0" fmla="*/ 0 w 3324427"/>
                <a:gd name="connsiteY0" fmla="*/ 1105787 h 2846473"/>
                <a:gd name="connsiteX1" fmla="*/ 3324427 w 3324427"/>
                <a:gd name="connsiteY1" fmla="*/ 2846473 h 2846473"/>
                <a:gd name="connsiteX0" fmla="*/ 0 w 3324427"/>
                <a:gd name="connsiteY0" fmla="*/ 1379790 h 3120476"/>
                <a:gd name="connsiteX1" fmla="*/ 3324427 w 3324427"/>
                <a:gd name="connsiteY1" fmla="*/ 3120476 h 3120476"/>
                <a:gd name="connsiteX0" fmla="*/ 0 w 3482275"/>
                <a:gd name="connsiteY0" fmla="*/ 1282959 h 3329980"/>
                <a:gd name="connsiteX1" fmla="*/ 3482275 w 3482275"/>
                <a:gd name="connsiteY1" fmla="*/ 3329978 h 3329980"/>
                <a:gd name="connsiteX0" fmla="*/ 0 w 3482275"/>
                <a:gd name="connsiteY0" fmla="*/ 1392671 h 3439692"/>
                <a:gd name="connsiteX1" fmla="*/ 3482275 w 3482275"/>
                <a:gd name="connsiteY1" fmla="*/ 3439690 h 3439692"/>
                <a:gd name="connsiteX0" fmla="*/ 0 w 3508882"/>
                <a:gd name="connsiteY0" fmla="*/ 1520468 h 3203615"/>
                <a:gd name="connsiteX1" fmla="*/ 3508882 w 3508882"/>
                <a:gd name="connsiteY1" fmla="*/ 3203613 h 3203615"/>
                <a:gd name="connsiteX0" fmla="*/ 0 w 3508882"/>
                <a:gd name="connsiteY0" fmla="*/ 1706450 h 3389597"/>
                <a:gd name="connsiteX1" fmla="*/ 3508882 w 3508882"/>
                <a:gd name="connsiteY1" fmla="*/ 3389595 h 3389597"/>
                <a:gd name="connsiteX0" fmla="*/ 0 w 3527501"/>
                <a:gd name="connsiteY0" fmla="*/ 1577009 h 3641462"/>
                <a:gd name="connsiteX1" fmla="*/ 3527501 w 3527501"/>
                <a:gd name="connsiteY1" fmla="*/ 3641460 h 3641462"/>
                <a:gd name="connsiteX0" fmla="*/ 0 w 3506285"/>
                <a:gd name="connsiteY0" fmla="*/ 1661631 h 3472029"/>
                <a:gd name="connsiteX1" fmla="*/ 3506285 w 3506285"/>
                <a:gd name="connsiteY1" fmla="*/ 3472030 h 3472029"/>
                <a:gd name="connsiteX0" fmla="*/ 0 w 3506285"/>
                <a:gd name="connsiteY0" fmla="*/ 1800524 h 3610922"/>
                <a:gd name="connsiteX1" fmla="*/ 3506285 w 3506285"/>
                <a:gd name="connsiteY1" fmla="*/ 3610923 h 3610922"/>
                <a:gd name="connsiteX0" fmla="*/ 0 w 3509029"/>
                <a:gd name="connsiteY0" fmla="*/ 1721001 h 3748492"/>
                <a:gd name="connsiteX1" fmla="*/ 3509029 w 3509029"/>
                <a:gd name="connsiteY1" fmla="*/ 3748493 h 3748492"/>
                <a:gd name="connsiteX0" fmla="*/ 0 w 3509029"/>
                <a:gd name="connsiteY0" fmla="*/ 1541014 h 3568505"/>
                <a:gd name="connsiteX1" fmla="*/ 3509029 w 3509029"/>
                <a:gd name="connsiteY1" fmla="*/ 3568506 h 35685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509029" h="3568505">
                  <a:moveTo>
                    <a:pt x="0" y="1541014"/>
                  </a:moveTo>
                  <a:cubicBezTo>
                    <a:pt x="1458425" y="-898004"/>
                    <a:pt x="2556574" y="-598054"/>
                    <a:pt x="3509029" y="3568506"/>
                  </a:cubicBezTo>
                </a:path>
              </a:pathLst>
            </a:custGeom>
            <a:ln w="19050" cap="rnd" cmpd="sng">
              <a:solidFill>
                <a:schemeClr val="accent2"/>
              </a:solidFill>
              <a:prstDash val="sysDash"/>
              <a:headEnd type="arrow" w="lg" len="sm"/>
              <a:tailEnd type="none" w="lg" len="lg"/>
            </a:ln>
          </p:spPr>
          <p:txBody>
            <a:bodyPr rtlCol="0" anchor="ctr"/>
            <a:lstStyle/>
            <a:p>
              <a:pPr algn="ctr"/>
              <a:endParaRPr lang="en-US" dirty="0">
                <a:latin typeface="Calibri"/>
              </a:endParaRPr>
            </a:p>
          </p:txBody>
        </p:sp>
        <p:grpSp>
          <p:nvGrpSpPr>
            <p:cNvPr id="39" name="Group 38"/>
            <p:cNvGrpSpPr/>
            <p:nvPr/>
          </p:nvGrpSpPr>
          <p:grpSpPr>
            <a:xfrm>
              <a:off x="1593272" y="1981200"/>
              <a:ext cx="1905000" cy="1447800"/>
              <a:chOff x="1981200" y="1195754"/>
              <a:chExt cx="1905000" cy="1447800"/>
            </a:xfrm>
          </p:grpSpPr>
          <p:cxnSp>
            <p:nvCxnSpPr>
              <p:cNvPr id="35" name="Straight Connector 34"/>
              <p:cNvCxnSpPr/>
              <p:nvPr/>
            </p:nvCxnSpPr>
            <p:spPr bwMode="auto">
              <a:xfrm>
                <a:off x="2750128" y="1881554"/>
                <a:ext cx="0" cy="762000"/>
              </a:xfrm>
              <a:prstGeom prst="line">
                <a:avLst/>
              </a:prstGeom>
              <a:noFill/>
              <a:ln w="19050" cap="rnd" cmpd="sng" algn="ctr">
                <a:solidFill>
                  <a:srgbClr val="0A2D73"/>
                </a:solidFill>
                <a:prstDash val="solid"/>
                <a:round/>
                <a:headEnd type="none" w="med" len="med"/>
                <a:tailEnd type="oval" w="med" len="med"/>
              </a:ln>
              <a:effectLst/>
            </p:spPr>
          </p:cxnSp>
          <p:sp>
            <p:nvSpPr>
              <p:cNvPr id="29" name="TextBox 28"/>
              <p:cNvSpPr txBox="1"/>
              <p:nvPr/>
            </p:nvSpPr>
            <p:spPr>
              <a:xfrm>
                <a:off x="1981200" y="1195754"/>
                <a:ext cx="1905000" cy="685800"/>
              </a:xfrm>
              <a:prstGeom prst="rect">
                <a:avLst/>
              </a:prstGeom>
              <a:solidFill>
                <a:schemeClr val="bg1"/>
              </a:solidFill>
              <a:ln w="19050" cmpd="sng">
                <a:solidFill>
                  <a:srgbClr val="0A2D73"/>
                </a:solidFill>
              </a:ln>
            </p:spPr>
            <p:txBody>
              <a:bodyPr wrap="square" rtlCol="0" anchor="ctr" anchorCtr="1">
                <a:noAutofit/>
              </a:bodyPr>
              <a:lstStyle/>
              <a:p>
                <a:pPr algn="ctr">
                  <a:lnSpc>
                    <a:spcPct val="95000"/>
                  </a:lnSpc>
                </a:pPr>
                <a:r>
                  <a:rPr lang="en-US" sz="1200" dirty="0" smtClean="0">
                    <a:latin typeface="+mn-lt"/>
                  </a:rPr>
                  <a:t>GAIN Act helps</a:t>
                </a:r>
                <a:br>
                  <a:rPr lang="en-US" sz="1200" dirty="0" smtClean="0">
                    <a:latin typeface="+mn-lt"/>
                  </a:rPr>
                </a:br>
                <a:r>
                  <a:rPr lang="en-US" sz="1200" dirty="0" smtClean="0">
                    <a:latin typeface="+mn-lt"/>
                  </a:rPr>
                  <a:t>Antibiotic Developers</a:t>
                </a:r>
                <a:endParaRPr lang="en-US" sz="1200" dirty="0">
                  <a:latin typeface="+mn-lt"/>
                </a:endParaRPr>
              </a:p>
            </p:txBody>
          </p:sp>
        </p:grpSp>
      </p:grpSp>
      <p:grpSp>
        <p:nvGrpSpPr>
          <p:cNvPr id="6" name="Group 5"/>
          <p:cNvGrpSpPr/>
          <p:nvPr/>
        </p:nvGrpSpPr>
        <p:grpSpPr>
          <a:xfrm>
            <a:off x="901140" y="2743200"/>
            <a:ext cx="5257380" cy="1350135"/>
            <a:chOff x="901140" y="2743200"/>
            <a:chExt cx="5257380" cy="1350135"/>
          </a:xfrm>
        </p:grpSpPr>
        <p:sp>
          <p:nvSpPr>
            <p:cNvPr id="16" name="Freeform 15"/>
            <p:cNvSpPr/>
            <p:nvPr/>
          </p:nvSpPr>
          <p:spPr>
            <a:xfrm rot="637623" flipH="1" flipV="1">
              <a:off x="901140" y="3381273"/>
              <a:ext cx="5257380" cy="712062"/>
            </a:xfrm>
            <a:custGeom>
              <a:avLst/>
              <a:gdLst>
                <a:gd name="connsiteX0" fmla="*/ 0 w 2944169"/>
                <a:gd name="connsiteY0" fmla="*/ 0 h 2087950"/>
                <a:gd name="connsiteX1" fmla="*/ 2944169 w 2944169"/>
                <a:gd name="connsiteY1" fmla="*/ 2087950 h 2087950"/>
                <a:gd name="connsiteX0" fmla="*/ 0 w 2944169"/>
                <a:gd name="connsiteY0" fmla="*/ 203634 h 2291584"/>
                <a:gd name="connsiteX1" fmla="*/ 2944169 w 2944169"/>
                <a:gd name="connsiteY1" fmla="*/ 2291584 h 2291584"/>
                <a:gd name="connsiteX0" fmla="*/ 0 w 2944169"/>
                <a:gd name="connsiteY0" fmla="*/ 247734 h 2335684"/>
                <a:gd name="connsiteX1" fmla="*/ 2944169 w 2944169"/>
                <a:gd name="connsiteY1" fmla="*/ 2335684 h 2335684"/>
                <a:gd name="connsiteX0" fmla="*/ 0 w 2944169"/>
                <a:gd name="connsiteY0" fmla="*/ 252155 h 2340105"/>
                <a:gd name="connsiteX1" fmla="*/ 2944169 w 2944169"/>
                <a:gd name="connsiteY1" fmla="*/ 2340105 h 2340105"/>
                <a:gd name="connsiteX0" fmla="*/ 0 w 2944169"/>
                <a:gd name="connsiteY0" fmla="*/ 254872 h 2342822"/>
                <a:gd name="connsiteX1" fmla="*/ 2944169 w 2944169"/>
                <a:gd name="connsiteY1" fmla="*/ 2342822 h 2342822"/>
                <a:gd name="connsiteX0" fmla="*/ 0 w 3136598"/>
                <a:gd name="connsiteY0" fmla="*/ 324020 h 1873144"/>
                <a:gd name="connsiteX1" fmla="*/ 3136598 w 3136598"/>
                <a:gd name="connsiteY1" fmla="*/ 1873144 h 1873144"/>
                <a:gd name="connsiteX0" fmla="*/ 0 w 3107734"/>
                <a:gd name="connsiteY0" fmla="*/ 376402 h 1636870"/>
                <a:gd name="connsiteX1" fmla="*/ 3107734 w 3107734"/>
                <a:gd name="connsiteY1" fmla="*/ 1636870 h 1636870"/>
                <a:gd name="connsiteX0" fmla="*/ 0 w 3107734"/>
                <a:gd name="connsiteY0" fmla="*/ 435624 h 1696092"/>
                <a:gd name="connsiteX1" fmla="*/ 3107734 w 3107734"/>
                <a:gd name="connsiteY1" fmla="*/ 1696092 h 1696092"/>
                <a:gd name="connsiteX0" fmla="*/ 0 w 3324427"/>
                <a:gd name="connsiteY0" fmla="*/ 351490 h 2092176"/>
                <a:gd name="connsiteX1" fmla="*/ 3324427 w 3324427"/>
                <a:gd name="connsiteY1" fmla="*/ 2092176 h 2092176"/>
                <a:gd name="connsiteX0" fmla="*/ 0 w 3324427"/>
                <a:gd name="connsiteY0" fmla="*/ 158312 h 1898998"/>
                <a:gd name="connsiteX1" fmla="*/ 3324427 w 3324427"/>
                <a:gd name="connsiteY1" fmla="*/ 1898998 h 1898998"/>
                <a:gd name="connsiteX0" fmla="*/ 0 w 3324427"/>
                <a:gd name="connsiteY0" fmla="*/ 177855 h 1918541"/>
                <a:gd name="connsiteX1" fmla="*/ 3324427 w 3324427"/>
                <a:gd name="connsiteY1" fmla="*/ 1918541 h 1918541"/>
                <a:gd name="connsiteX0" fmla="*/ 0 w 3324427"/>
                <a:gd name="connsiteY0" fmla="*/ 269329 h 2010015"/>
                <a:gd name="connsiteX1" fmla="*/ 3324427 w 3324427"/>
                <a:gd name="connsiteY1" fmla="*/ 2010015 h 2010015"/>
                <a:gd name="connsiteX0" fmla="*/ 0 w 3324427"/>
                <a:gd name="connsiteY0" fmla="*/ 984419 h 2725105"/>
                <a:gd name="connsiteX1" fmla="*/ 3324427 w 3324427"/>
                <a:gd name="connsiteY1" fmla="*/ 2725105 h 2725105"/>
                <a:gd name="connsiteX0" fmla="*/ 0 w 3324427"/>
                <a:gd name="connsiteY0" fmla="*/ 1105787 h 2846473"/>
                <a:gd name="connsiteX1" fmla="*/ 3324427 w 3324427"/>
                <a:gd name="connsiteY1" fmla="*/ 2846473 h 2846473"/>
                <a:gd name="connsiteX0" fmla="*/ 0 w 3324427"/>
                <a:gd name="connsiteY0" fmla="*/ 1379790 h 3120476"/>
                <a:gd name="connsiteX1" fmla="*/ 3324427 w 3324427"/>
                <a:gd name="connsiteY1" fmla="*/ 3120476 h 3120476"/>
                <a:gd name="connsiteX0" fmla="*/ 0 w 3482275"/>
                <a:gd name="connsiteY0" fmla="*/ 1282959 h 3329980"/>
                <a:gd name="connsiteX1" fmla="*/ 3482275 w 3482275"/>
                <a:gd name="connsiteY1" fmla="*/ 3329978 h 3329980"/>
                <a:gd name="connsiteX0" fmla="*/ 0 w 3482275"/>
                <a:gd name="connsiteY0" fmla="*/ 1392671 h 3439692"/>
                <a:gd name="connsiteX1" fmla="*/ 3482275 w 3482275"/>
                <a:gd name="connsiteY1" fmla="*/ 3439690 h 3439692"/>
                <a:gd name="connsiteX0" fmla="*/ 0 w 3508882"/>
                <a:gd name="connsiteY0" fmla="*/ 1520468 h 3203615"/>
                <a:gd name="connsiteX1" fmla="*/ 3508882 w 3508882"/>
                <a:gd name="connsiteY1" fmla="*/ 3203613 h 3203615"/>
                <a:gd name="connsiteX0" fmla="*/ 0 w 3508882"/>
                <a:gd name="connsiteY0" fmla="*/ 1706450 h 3389597"/>
                <a:gd name="connsiteX1" fmla="*/ 3508882 w 3508882"/>
                <a:gd name="connsiteY1" fmla="*/ 3389595 h 3389597"/>
                <a:gd name="connsiteX0" fmla="*/ 0 w 3527501"/>
                <a:gd name="connsiteY0" fmla="*/ 1577009 h 3641462"/>
                <a:gd name="connsiteX1" fmla="*/ 3527501 w 3527501"/>
                <a:gd name="connsiteY1" fmla="*/ 3641460 h 3641462"/>
                <a:gd name="connsiteX0" fmla="*/ 0 w 3506285"/>
                <a:gd name="connsiteY0" fmla="*/ 1661631 h 3472029"/>
                <a:gd name="connsiteX1" fmla="*/ 3506285 w 3506285"/>
                <a:gd name="connsiteY1" fmla="*/ 3472030 h 3472029"/>
                <a:gd name="connsiteX0" fmla="*/ 0 w 3506285"/>
                <a:gd name="connsiteY0" fmla="*/ 1800524 h 3610922"/>
                <a:gd name="connsiteX1" fmla="*/ 3506285 w 3506285"/>
                <a:gd name="connsiteY1" fmla="*/ 3610923 h 36109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506285" h="3610922">
                  <a:moveTo>
                    <a:pt x="0" y="1800524"/>
                  </a:moveTo>
                  <a:cubicBezTo>
                    <a:pt x="1551405" y="-1057452"/>
                    <a:pt x="2553830" y="-555637"/>
                    <a:pt x="3506285" y="3610923"/>
                  </a:cubicBezTo>
                </a:path>
              </a:pathLst>
            </a:custGeom>
            <a:ln w="19050" cap="rnd" cmpd="sng">
              <a:solidFill>
                <a:srgbClr val="E78C07"/>
              </a:solidFill>
              <a:prstDash val="sysDash"/>
              <a:headEnd type="arrow" w="lg" len="sm"/>
              <a:tailEnd type="none" w="lg" len="lg"/>
            </a:ln>
          </p:spPr>
          <p:txBody>
            <a:bodyPr rtlCol="0" anchor="ctr"/>
            <a:lstStyle/>
            <a:p>
              <a:pPr algn="ctr"/>
              <a:endParaRPr lang="en-US" dirty="0">
                <a:latin typeface="Calibri"/>
              </a:endParaRPr>
            </a:p>
          </p:txBody>
        </p:sp>
        <p:grpSp>
          <p:nvGrpSpPr>
            <p:cNvPr id="40" name="Group 39"/>
            <p:cNvGrpSpPr/>
            <p:nvPr/>
          </p:nvGrpSpPr>
          <p:grpSpPr>
            <a:xfrm>
              <a:off x="2660072" y="2743200"/>
              <a:ext cx="2514598" cy="1295400"/>
              <a:chOff x="3048000" y="2338754"/>
              <a:chExt cx="2514598" cy="1295400"/>
            </a:xfrm>
          </p:grpSpPr>
          <p:cxnSp>
            <p:nvCxnSpPr>
              <p:cNvPr id="38" name="Straight Connector 37"/>
              <p:cNvCxnSpPr/>
              <p:nvPr/>
            </p:nvCxnSpPr>
            <p:spPr bwMode="auto">
              <a:xfrm>
                <a:off x="3657600" y="3048000"/>
                <a:ext cx="0" cy="586154"/>
              </a:xfrm>
              <a:prstGeom prst="line">
                <a:avLst/>
              </a:prstGeom>
              <a:noFill/>
              <a:ln w="19050" cap="rnd" cmpd="sng" algn="ctr">
                <a:solidFill>
                  <a:schemeClr val="accent4">
                    <a:lumMod val="75000"/>
                  </a:schemeClr>
                </a:solidFill>
                <a:prstDash val="solid"/>
                <a:round/>
                <a:headEnd type="none" w="med" len="med"/>
                <a:tailEnd type="oval" w="med" len="med"/>
              </a:ln>
              <a:effectLst/>
            </p:spPr>
          </p:cxnSp>
          <p:sp>
            <p:nvSpPr>
              <p:cNvPr id="28" name="TextBox 27"/>
              <p:cNvSpPr txBox="1"/>
              <p:nvPr/>
            </p:nvSpPr>
            <p:spPr>
              <a:xfrm>
                <a:off x="3048000" y="2338754"/>
                <a:ext cx="2514598" cy="685800"/>
              </a:xfrm>
              <a:prstGeom prst="rect">
                <a:avLst/>
              </a:prstGeom>
              <a:solidFill>
                <a:schemeClr val="bg1"/>
              </a:solidFill>
              <a:ln w="19050" cmpd="sng">
                <a:solidFill>
                  <a:schemeClr val="accent4">
                    <a:lumMod val="75000"/>
                  </a:schemeClr>
                </a:solidFill>
              </a:ln>
            </p:spPr>
            <p:txBody>
              <a:bodyPr wrap="square" rtlCol="0" anchor="ctr" anchorCtr="1">
                <a:noAutofit/>
              </a:bodyPr>
              <a:lstStyle>
                <a:defPPr>
                  <a:defRPr lang="en-US"/>
                </a:defPPr>
                <a:lvl1pPr>
                  <a:defRPr sz="1400">
                    <a:solidFill>
                      <a:srgbClr val="595959"/>
                    </a:solidFill>
                    <a:ea typeface="ＭＳ Ｐゴシック" charset="-128"/>
                    <a:cs typeface="ＭＳ Ｐゴシック" charset="-128"/>
                  </a:defRPr>
                </a:lvl1pPr>
                <a:lvl2pPr>
                  <a:defRPr>
                    <a:solidFill>
                      <a:srgbClr val="595959"/>
                    </a:solidFill>
                    <a:latin typeface="Arial" charset="0"/>
                    <a:ea typeface="ＭＳ Ｐゴシック" charset="-128"/>
                    <a:cs typeface="ＭＳ Ｐゴシック" charset="-128"/>
                  </a:defRPr>
                </a:lvl2pPr>
                <a:lvl3pPr>
                  <a:defRPr>
                    <a:solidFill>
                      <a:srgbClr val="595959"/>
                    </a:solidFill>
                    <a:latin typeface="Arial" charset="0"/>
                    <a:ea typeface="ＭＳ Ｐゴシック" charset="-128"/>
                    <a:cs typeface="ＭＳ Ｐゴシック" charset="-128"/>
                  </a:defRPr>
                </a:lvl3pPr>
                <a:lvl4pPr>
                  <a:defRPr>
                    <a:solidFill>
                      <a:srgbClr val="595959"/>
                    </a:solidFill>
                    <a:latin typeface="Arial" charset="0"/>
                    <a:ea typeface="ＭＳ Ｐゴシック" charset="-128"/>
                    <a:cs typeface="ＭＳ Ｐゴシック" charset="-128"/>
                  </a:defRPr>
                </a:lvl4pPr>
                <a:lvl5pPr>
                  <a:defRPr>
                    <a:solidFill>
                      <a:srgbClr val="595959"/>
                    </a:solidFill>
                    <a:latin typeface="Arial" charset="0"/>
                    <a:ea typeface="ＭＳ Ｐゴシック" charset="-128"/>
                    <a:cs typeface="ＭＳ Ｐゴシック" charset="-128"/>
                  </a:defRPr>
                </a:lvl5pPr>
                <a:lvl6pPr>
                  <a:defRPr>
                    <a:solidFill>
                      <a:srgbClr val="595959"/>
                    </a:solidFill>
                    <a:latin typeface="Arial" charset="0"/>
                    <a:ea typeface="ＭＳ Ｐゴシック" charset="-128"/>
                    <a:cs typeface="ＭＳ Ｐゴシック" charset="-128"/>
                  </a:defRPr>
                </a:lvl6pPr>
                <a:lvl7pPr>
                  <a:defRPr>
                    <a:solidFill>
                      <a:srgbClr val="595959"/>
                    </a:solidFill>
                    <a:latin typeface="Arial" charset="0"/>
                    <a:ea typeface="ＭＳ Ｐゴシック" charset="-128"/>
                    <a:cs typeface="ＭＳ Ｐゴシック" charset="-128"/>
                  </a:defRPr>
                </a:lvl7pPr>
                <a:lvl8pPr>
                  <a:defRPr>
                    <a:solidFill>
                      <a:srgbClr val="595959"/>
                    </a:solidFill>
                    <a:latin typeface="Arial" charset="0"/>
                    <a:ea typeface="ＭＳ Ｐゴシック" charset="-128"/>
                    <a:cs typeface="ＭＳ Ｐゴシック" charset="-128"/>
                  </a:defRPr>
                </a:lvl8pPr>
                <a:lvl9pPr>
                  <a:defRPr>
                    <a:solidFill>
                      <a:srgbClr val="595959"/>
                    </a:solidFill>
                    <a:latin typeface="Arial" charset="0"/>
                    <a:ea typeface="ＭＳ Ｐゴシック" charset="-128"/>
                    <a:cs typeface="ＭＳ Ｐゴシック" charset="-128"/>
                  </a:defRPr>
                </a:lvl9pPr>
              </a:lstStyle>
              <a:p>
                <a:pPr>
                  <a:lnSpc>
                    <a:spcPct val="95000"/>
                  </a:lnSpc>
                </a:pPr>
                <a:r>
                  <a:rPr lang="en-US" sz="1200" dirty="0">
                    <a:latin typeface="+mn-lt"/>
                  </a:rPr>
                  <a:t>New </a:t>
                </a:r>
                <a:r>
                  <a:rPr lang="en-US" sz="1200" dirty="0" smtClean="0">
                    <a:latin typeface="+mn-lt"/>
                  </a:rPr>
                  <a:t>Regulatory Guidance,</a:t>
                </a:r>
                <a:br>
                  <a:rPr lang="en-US" sz="1200" dirty="0" smtClean="0">
                    <a:latin typeface="+mn-lt"/>
                  </a:rPr>
                </a:br>
                <a:r>
                  <a:rPr lang="en-US" sz="1200" dirty="0" smtClean="0">
                    <a:latin typeface="+mn-lt"/>
                  </a:rPr>
                  <a:t>Increased Development Efforts,</a:t>
                </a:r>
                <a:br>
                  <a:rPr lang="en-US" sz="1200" dirty="0" smtClean="0">
                    <a:latin typeface="+mn-lt"/>
                  </a:rPr>
                </a:br>
                <a:r>
                  <a:rPr lang="en-US" sz="1200" dirty="0" smtClean="0">
                    <a:latin typeface="+mn-lt"/>
                  </a:rPr>
                  <a:t>Increased Pharma Interest</a:t>
                </a:r>
                <a:endParaRPr lang="en-US" sz="1200" dirty="0">
                  <a:latin typeface="+mn-lt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094125510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Title 1"/>
          <p:cNvSpPr>
            <a:spLocks noGrp="1"/>
          </p:cNvSpPr>
          <p:nvPr>
            <p:ph type="title" idx="4294967295"/>
          </p:nvPr>
        </p:nvSpPr>
        <p:spPr bwMode="auto">
          <a:xfrm>
            <a:off x="262326" y="427266"/>
            <a:ext cx="6354620" cy="51706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l"/>
            <a:r>
              <a:rPr lang="en-US" sz="2400" dirty="0" smtClean="0">
                <a:ea typeface="MS PGothic" pitchFamily="34" charset="-128"/>
                <a:cs typeface="Arial" pitchFamily="34" charset="0"/>
              </a:rPr>
              <a:t>Barriers to Antibiotic Development </a:t>
            </a:r>
          </a:p>
        </p:txBody>
      </p:sp>
      <p:sp>
        <p:nvSpPr>
          <p:cNvPr id="90115" name="Rounded Rectangle 8"/>
          <p:cNvSpPr>
            <a:spLocks noChangeArrowheads="1"/>
          </p:cNvSpPr>
          <p:nvPr/>
        </p:nvSpPr>
        <p:spPr bwMode="auto">
          <a:xfrm>
            <a:off x="262326" y="944331"/>
            <a:ext cx="6333348" cy="5565016"/>
          </a:xfrm>
          <a:prstGeom prst="roundRect">
            <a:avLst>
              <a:gd name="adj" fmla="val 1319"/>
            </a:avLst>
          </a:prstGeom>
          <a:noFill/>
          <a:ln w="9525" algn="ctr">
            <a:noFill/>
            <a:round/>
            <a:headEnd/>
            <a:tailEnd/>
          </a:ln>
        </p:spPr>
        <p:txBody>
          <a:bodyPr anchor="t" anchorCtr="0"/>
          <a:lstStyle/>
          <a:p>
            <a:pPr marL="285750" indent="-285750" algn="l">
              <a:lnSpc>
                <a:spcPct val="95000"/>
              </a:lnSpc>
              <a:spcBef>
                <a:spcPts val="0"/>
              </a:spcBef>
              <a:spcAft>
                <a:spcPts val="500"/>
              </a:spcAft>
              <a:buClr>
                <a:srgbClr val="0A2D73"/>
              </a:buClr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63666A"/>
                </a:solidFill>
                <a:latin typeface="+mn-lt"/>
                <a:cs typeface="Helvetica" pitchFamily="34" charset="0"/>
              </a:rPr>
              <a:t>Competition </a:t>
            </a:r>
            <a:r>
              <a:rPr lang="en-US" dirty="0">
                <a:solidFill>
                  <a:srgbClr val="63666A"/>
                </a:solidFill>
                <a:latin typeface="+mn-lt"/>
                <a:cs typeface="Helvetica" pitchFamily="34" charset="0"/>
              </a:rPr>
              <a:t>for investment dollars with </a:t>
            </a:r>
            <a:r>
              <a:rPr lang="en-US" dirty="0" smtClean="0">
                <a:solidFill>
                  <a:srgbClr val="63666A"/>
                </a:solidFill>
                <a:latin typeface="+mn-lt"/>
                <a:cs typeface="Helvetica" pitchFamily="34" charset="0"/>
              </a:rPr>
              <a:t>drugs that </a:t>
            </a:r>
            <a:r>
              <a:rPr lang="en-US" dirty="0">
                <a:solidFill>
                  <a:srgbClr val="63666A"/>
                </a:solidFill>
                <a:latin typeface="+mn-lt"/>
                <a:cs typeface="Helvetica" pitchFamily="34" charset="0"/>
              </a:rPr>
              <a:t>are taken chronically and do </a:t>
            </a:r>
            <a:r>
              <a:rPr lang="en-US" dirty="0" smtClean="0">
                <a:solidFill>
                  <a:srgbClr val="63666A"/>
                </a:solidFill>
                <a:latin typeface="+mn-lt"/>
                <a:cs typeface="Helvetica" pitchFamily="34" charset="0"/>
              </a:rPr>
              <a:t>not </a:t>
            </a:r>
            <a:r>
              <a:rPr lang="en-US" dirty="0">
                <a:solidFill>
                  <a:srgbClr val="63666A"/>
                </a:solidFill>
                <a:latin typeface="+mn-lt"/>
                <a:cs typeface="Helvetica" pitchFamily="34" charset="0"/>
              </a:rPr>
              <a:t>cure</a:t>
            </a:r>
          </a:p>
          <a:p>
            <a:pPr marL="742950" lvl="1" indent="-285750" algn="l">
              <a:lnSpc>
                <a:spcPct val="95000"/>
              </a:lnSpc>
              <a:spcBef>
                <a:spcPts val="0"/>
              </a:spcBef>
              <a:spcAft>
                <a:spcPts val="500"/>
              </a:spcAft>
              <a:buClr>
                <a:srgbClr val="0A2D73"/>
              </a:buClr>
              <a:buFont typeface="Calibri" pitchFamily="34" charset="0"/>
              <a:buChar char="‒"/>
            </a:pPr>
            <a:r>
              <a:rPr lang="en-US" sz="1600" dirty="0" smtClean="0">
                <a:solidFill>
                  <a:srgbClr val="63666A"/>
                </a:solidFill>
                <a:latin typeface="+mn-lt"/>
                <a:cs typeface="Helvetica" pitchFamily="34" charset="0"/>
              </a:rPr>
              <a:t>In contrast, antibiotics </a:t>
            </a:r>
            <a:r>
              <a:rPr lang="en-US" sz="1600" dirty="0">
                <a:solidFill>
                  <a:srgbClr val="63666A"/>
                </a:solidFill>
                <a:latin typeface="+mn-lt"/>
                <a:cs typeface="Helvetica" pitchFamily="34" charset="0"/>
              </a:rPr>
              <a:t>are </a:t>
            </a:r>
            <a:r>
              <a:rPr lang="en-US" sz="1600" dirty="0" smtClean="0">
                <a:solidFill>
                  <a:srgbClr val="63666A"/>
                </a:solidFill>
                <a:latin typeface="+mn-lt"/>
                <a:cs typeface="Helvetica" pitchFamily="34" charset="0"/>
              </a:rPr>
              <a:t>acute care drugs which cure in 5-10 days </a:t>
            </a:r>
          </a:p>
          <a:p>
            <a:pPr marL="285750" indent="-285750" algn="l">
              <a:lnSpc>
                <a:spcPct val="95000"/>
              </a:lnSpc>
              <a:spcBef>
                <a:spcPts val="0"/>
              </a:spcBef>
              <a:spcAft>
                <a:spcPts val="500"/>
              </a:spcAft>
              <a:buClr>
                <a:srgbClr val="0A2D73"/>
              </a:buClr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63666A"/>
                </a:solidFill>
                <a:latin typeface="+mn-lt"/>
                <a:cs typeface="Helvetica" pitchFamily="34" charset="0"/>
              </a:rPr>
              <a:t>With </a:t>
            </a:r>
            <a:r>
              <a:rPr lang="en-US" dirty="0">
                <a:solidFill>
                  <a:srgbClr val="63666A"/>
                </a:solidFill>
                <a:latin typeface="+mn-lt"/>
                <a:cs typeface="Helvetica" pitchFamily="34" charset="0"/>
              </a:rPr>
              <a:t>increasing antibiotic </a:t>
            </a:r>
            <a:r>
              <a:rPr lang="en-US" dirty="0" smtClean="0">
                <a:solidFill>
                  <a:srgbClr val="63666A"/>
                </a:solidFill>
                <a:latin typeface="+mn-lt"/>
                <a:cs typeface="Helvetica" pitchFamily="34" charset="0"/>
              </a:rPr>
              <a:t>resistance, it is important to get </a:t>
            </a:r>
            <a:r>
              <a:rPr lang="en-US" dirty="0">
                <a:solidFill>
                  <a:srgbClr val="63666A"/>
                </a:solidFill>
                <a:latin typeface="+mn-lt"/>
                <a:cs typeface="Helvetica" pitchFamily="34" charset="0"/>
              </a:rPr>
              <a:t> </a:t>
            </a:r>
            <a:r>
              <a:rPr lang="en-US" dirty="0" smtClean="0">
                <a:solidFill>
                  <a:srgbClr val="63666A"/>
                </a:solidFill>
                <a:latin typeface="+mn-lt"/>
                <a:cs typeface="Helvetica" pitchFamily="34" charset="0"/>
              </a:rPr>
              <a:t>  the treatment right, the first time </a:t>
            </a:r>
          </a:p>
          <a:p>
            <a:pPr marL="742950" lvl="1" indent="-285750" algn="l">
              <a:lnSpc>
                <a:spcPct val="95000"/>
              </a:lnSpc>
              <a:spcBef>
                <a:spcPts val="0"/>
              </a:spcBef>
              <a:spcAft>
                <a:spcPts val="500"/>
              </a:spcAft>
              <a:buClr>
                <a:srgbClr val="0A2D73"/>
              </a:buClr>
              <a:buFont typeface="Calibri" panose="020F0502020204030204" pitchFamily="34" charset="0"/>
              <a:buChar char="‒"/>
            </a:pPr>
            <a:r>
              <a:rPr lang="en-US" sz="1600" dirty="0" smtClean="0">
                <a:solidFill>
                  <a:srgbClr val="63666A"/>
                </a:solidFill>
                <a:latin typeface="+mn-lt"/>
                <a:cs typeface="Helvetica" pitchFamily="34" charset="0"/>
              </a:rPr>
              <a:t>Failure with older antibiotics could cost lives</a:t>
            </a:r>
            <a:endParaRPr lang="en-US" sz="1600" dirty="0">
              <a:solidFill>
                <a:srgbClr val="63666A"/>
              </a:solidFill>
              <a:latin typeface="+mn-lt"/>
              <a:cs typeface="Helvetica" pitchFamily="34" charset="0"/>
            </a:endParaRPr>
          </a:p>
          <a:p>
            <a:pPr marL="285750" indent="-285750" algn="l">
              <a:lnSpc>
                <a:spcPct val="95000"/>
              </a:lnSpc>
              <a:spcBef>
                <a:spcPts val="0"/>
              </a:spcBef>
              <a:spcAft>
                <a:spcPts val="500"/>
              </a:spcAft>
              <a:buClr>
                <a:srgbClr val="0A2D73"/>
              </a:buClr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63666A"/>
                </a:solidFill>
                <a:latin typeface="+mn-lt"/>
                <a:cs typeface="Helvetica" pitchFamily="34" charset="0"/>
              </a:rPr>
              <a:t>There are only </a:t>
            </a:r>
            <a:r>
              <a:rPr lang="en-US" dirty="0">
                <a:solidFill>
                  <a:srgbClr val="63666A"/>
                </a:solidFill>
                <a:latin typeface="+mn-lt"/>
                <a:cs typeface="Helvetica" pitchFamily="34" charset="0"/>
              </a:rPr>
              <a:t>a few drugs </a:t>
            </a:r>
            <a:r>
              <a:rPr lang="en-US" dirty="0" smtClean="0">
                <a:solidFill>
                  <a:srgbClr val="63666A"/>
                </a:solidFill>
                <a:latin typeface="+mn-lt"/>
                <a:cs typeface="Helvetica" pitchFamily="34" charset="0"/>
              </a:rPr>
              <a:t>in </a:t>
            </a:r>
            <a:r>
              <a:rPr lang="en-US" dirty="0">
                <a:solidFill>
                  <a:srgbClr val="63666A"/>
                </a:solidFill>
                <a:latin typeface="+mn-lt"/>
                <a:cs typeface="Helvetica" pitchFamily="34" charset="0"/>
              </a:rPr>
              <a:t>the pipeline </a:t>
            </a:r>
            <a:r>
              <a:rPr lang="en-US" dirty="0" smtClean="0">
                <a:solidFill>
                  <a:srgbClr val="63666A"/>
                </a:solidFill>
                <a:latin typeface="+mn-lt"/>
                <a:cs typeface="Helvetica" pitchFamily="34" charset="0"/>
              </a:rPr>
              <a:t>to meet </a:t>
            </a:r>
            <a:r>
              <a:rPr lang="en-US" dirty="0">
                <a:solidFill>
                  <a:srgbClr val="63666A"/>
                </a:solidFill>
                <a:latin typeface="+mn-lt"/>
                <a:cs typeface="Helvetica" pitchFamily="34" charset="0"/>
              </a:rPr>
              <a:t>unmet </a:t>
            </a:r>
            <a:r>
              <a:rPr lang="en-US" dirty="0" smtClean="0">
                <a:solidFill>
                  <a:srgbClr val="63666A"/>
                </a:solidFill>
                <a:latin typeface="+mn-lt"/>
                <a:cs typeface="Helvetica" pitchFamily="34" charset="0"/>
              </a:rPr>
              <a:t>needs</a:t>
            </a:r>
          </a:p>
          <a:p>
            <a:pPr marL="285750" indent="-285750" algn="l">
              <a:lnSpc>
                <a:spcPct val="95000"/>
              </a:lnSpc>
              <a:spcBef>
                <a:spcPts val="0"/>
              </a:spcBef>
              <a:spcAft>
                <a:spcPts val="500"/>
              </a:spcAft>
              <a:buClr>
                <a:srgbClr val="0A2D73"/>
              </a:buClr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63666A"/>
                </a:solidFill>
                <a:latin typeface="+mn-lt"/>
                <a:cs typeface="Helvetica" pitchFamily="34" charset="0"/>
              </a:rPr>
              <a:t>Antibiotic trials are difficult to enroll as these are acute infections, that</a:t>
            </a:r>
          </a:p>
          <a:p>
            <a:pPr marL="742950" lvl="1" indent="-285750" algn="l">
              <a:lnSpc>
                <a:spcPct val="95000"/>
              </a:lnSpc>
              <a:spcBef>
                <a:spcPts val="0"/>
              </a:spcBef>
              <a:spcAft>
                <a:spcPts val="500"/>
              </a:spcAft>
              <a:buClr>
                <a:srgbClr val="0A2D73"/>
              </a:buClr>
              <a:buFont typeface="Calibri" pitchFamily="34" charset="0"/>
              <a:buChar char="‒"/>
            </a:pPr>
            <a:r>
              <a:rPr lang="en-US" sz="1600" dirty="0" smtClean="0">
                <a:solidFill>
                  <a:srgbClr val="63666A"/>
                </a:solidFill>
                <a:latin typeface="+mn-lt"/>
                <a:cs typeface="Helvetica" pitchFamily="34" charset="0"/>
              </a:rPr>
              <a:t>Must be treated quickly </a:t>
            </a:r>
          </a:p>
          <a:p>
            <a:pPr marL="742950" lvl="1" indent="-285750" algn="l">
              <a:lnSpc>
                <a:spcPct val="95000"/>
              </a:lnSpc>
              <a:spcBef>
                <a:spcPts val="0"/>
              </a:spcBef>
              <a:spcAft>
                <a:spcPts val="500"/>
              </a:spcAft>
              <a:buClr>
                <a:srgbClr val="0A2D73"/>
              </a:buClr>
              <a:buFont typeface="Calibri" pitchFamily="34" charset="0"/>
              <a:buChar char="‒"/>
            </a:pPr>
            <a:r>
              <a:rPr lang="en-US" sz="1600" dirty="0" smtClean="0">
                <a:solidFill>
                  <a:srgbClr val="63666A"/>
                </a:solidFill>
                <a:latin typeface="+mn-lt"/>
                <a:cs typeface="Helvetica" pitchFamily="34" charset="0"/>
              </a:rPr>
              <a:t>Prior antibiotic exposure can confound results</a:t>
            </a:r>
          </a:p>
          <a:p>
            <a:pPr marL="742950" lvl="1" indent="-285750" algn="l">
              <a:lnSpc>
                <a:spcPct val="95000"/>
              </a:lnSpc>
              <a:spcBef>
                <a:spcPts val="0"/>
              </a:spcBef>
              <a:spcAft>
                <a:spcPts val="500"/>
              </a:spcAft>
              <a:buClr>
                <a:srgbClr val="0A2D73"/>
              </a:buClr>
              <a:buFont typeface="Calibri" pitchFamily="34" charset="0"/>
              <a:buChar char="‒"/>
            </a:pPr>
            <a:r>
              <a:rPr lang="en-US" sz="1600" dirty="0" smtClean="0">
                <a:solidFill>
                  <a:srgbClr val="63666A"/>
                </a:solidFill>
                <a:latin typeface="+mn-lt"/>
                <a:cs typeface="Helvetica" pitchFamily="34" charset="0"/>
              </a:rPr>
              <a:t>Mortality  from underlying disease can confound results</a:t>
            </a:r>
            <a:endParaRPr lang="en-US" sz="1600" dirty="0">
              <a:solidFill>
                <a:srgbClr val="63666A"/>
              </a:solidFill>
              <a:latin typeface="+mn-lt"/>
              <a:cs typeface="Helvetica" pitchFamily="34" charset="0"/>
            </a:endParaRPr>
          </a:p>
          <a:p>
            <a:pPr marL="285750" indent="-285750" algn="l">
              <a:lnSpc>
                <a:spcPct val="95000"/>
              </a:lnSpc>
              <a:spcBef>
                <a:spcPts val="0"/>
              </a:spcBef>
              <a:spcAft>
                <a:spcPts val="500"/>
              </a:spcAft>
              <a:buClr>
                <a:srgbClr val="0A2D73"/>
              </a:buClr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63666A"/>
                </a:solidFill>
                <a:latin typeface="+mn-lt"/>
                <a:cs typeface="Helvetica" pitchFamily="34" charset="0"/>
              </a:rPr>
              <a:t>Although antibiotic resistance is </a:t>
            </a:r>
            <a:r>
              <a:rPr lang="en-US" dirty="0" smtClean="0">
                <a:solidFill>
                  <a:srgbClr val="63666A"/>
                </a:solidFill>
                <a:latin typeface="+mn-lt"/>
                <a:cs typeface="Helvetica" pitchFamily="34" charset="0"/>
              </a:rPr>
              <a:t>increasing, </a:t>
            </a:r>
            <a:r>
              <a:rPr lang="en-US" dirty="0">
                <a:solidFill>
                  <a:srgbClr val="63666A"/>
                </a:solidFill>
                <a:latin typeface="+mn-lt"/>
                <a:cs typeface="Helvetica" pitchFamily="34" charset="0"/>
              </a:rPr>
              <a:t>large clinical </a:t>
            </a:r>
            <a:r>
              <a:rPr lang="en-US" dirty="0" smtClean="0">
                <a:solidFill>
                  <a:srgbClr val="63666A"/>
                </a:solidFill>
                <a:latin typeface="+mn-lt"/>
                <a:cs typeface="Helvetica" pitchFamily="34" charset="0"/>
              </a:rPr>
              <a:t>trials, limited to resistant bacteria, </a:t>
            </a:r>
            <a:r>
              <a:rPr lang="en-US" dirty="0">
                <a:solidFill>
                  <a:srgbClr val="63666A"/>
                </a:solidFill>
                <a:latin typeface="+mn-lt"/>
                <a:cs typeface="Helvetica" pitchFamily="34" charset="0"/>
              </a:rPr>
              <a:t>are not possible</a:t>
            </a:r>
          </a:p>
          <a:p>
            <a:pPr marL="285750" indent="-285750" algn="l">
              <a:lnSpc>
                <a:spcPct val="95000"/>
              </a:lnSpc>
              <a:spcBef>
                <a:spcPts val="0"/>
              </a:spcBef>
              <a:spcAft>
                <a:spcPts val="500"/>
              </a:spcAft>
              <a:buClr>
                <a:srgbClr val="0A2D73"/>
              </a:buClr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63666A"/>
                </a:solidFill>
                <a:latin typeface="+mn-lt"/>
                <a:cs typeface="Helvetica" pitchFamily="34" charset="0"/>
              </a:rPr>
              <a:t>Therefore the PATH Act is needed to assure a supply </a:t>
            </a:r>
            <a:r>
              <a:rPr lang="en-US" dirty="0">
                <a:solidFill>
                  <a:srgbClr val="63666A"/>
                </a:solidFill>
                <a:latin typeface="+mn-lt"/>
                <a:cs typeface="Helvetica" pitchFamily="34" charset="0"/>
              </a:rPr>
              <a:t>of new </a:t>
            </a:r>
            <a:r>
              <a:rPr lang="en-US" dirty="0" smtClean="0">
                <a:solidFill>
                  <a:srgbClr val="63666A"/>
                </a:solidFill>
                <a:latin typeface="+mn-lt"/>
                <a:cs typeface="Helvetica" pitchFamily="34" charset="0"/>
              </a:rPr>
              <a:t>antibiotics for patients with multi-drug resistant pathogens</a:t>
            </a:r>
          </a:p>
          <a:p>
            <a:pPr algn="l">
              <a:lnSpc>
                <a:spcPct val="95000"/>
              </a:lnSpc>
              <a:spcBef>
                <a:spcPts val="0"/>
              </a:spcBef>
              <a:spcAft>
                <a:spcPts val="500"/>
              </a:spcAft>
              <a:buClr>
                <a:srgbClr val="0A2D73"/>
              </a:buClr>
            </a:pPr>
            <a:endParaRPr lang="en-US" dirty="0" smtClean="0">
              <a:solidFill>
                <a:srgbClr val="63666A"/>
              </a:solidFill>
              <a:latin typeface="+mn-lt"/>
              <a:cs typeface="Helvetica" pitchFamily="34" charset="0"/>
            </a:endParaRPr>
          </a:p>
        </p:txBody>
      </p:sp>
      <p:sp>
        <p:nvSpPr>
          <p:cNvPr id="90116" name="Slide Number Placeholder 2"/>
          <p:cNvSpPr>
            <a:spLocks noGrp="1"/>
          </p:cNvSpPr>
          <p:nvPr/>
        </p:nvSpPr>
        <p:spPr bwMode="auto">
          <a:xfrm>
            <a:off x="8099425" y="6626225"/>
            <a:ext cx="10541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buFont typeface="Wingdings" pitchFamily="2" charset="2"/>
              <a:buNone/>
            </a:pPr>
            <a:fld id="{AC8D3269-2DDC-461E-B3A8-BE5AA770B36D}" type="slidenum">
              <a:rPr lang="en-US" sz="1200">
                <a:solidFill>
                  <a:srgbClr val="4D4D4D"/>
                </a:solidFill>
              </a:rPr>
              <a:pPr algn="ctr">
                <a:buFont typeface="Wingdings" pitchFamily="2" charset="2"/>
                <a:buNone/>
              </a:pPr>
              <a:t>3</a:t>
            </a:fld>
            <a:endParaRPr lang="en-US" sz="1200" dirty="0">
              <a:solidFill>
                <a:srgbClr val="4D4D4D"/>
              </a:solidFill>
            </a:endParaRPr>
          </a:p>
        </p:txBody>
      </p:sp>
      <p:pic>
        <p:nvPicPr>
          <p:cNvPr id="90117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77000" y="685799"/>
            <a:ext cx="2492667" cy="2667212"/>
          </a:xfrm>
          <a:prstGeom prst="rect">
            <a:avLst/>
          </a:prstGeom>
          <a:solidFill>
            <a:srgbClr val="005D6C"/>
          </a:solidFill>
          <a:ln w="9525">
            <a:solidFill>
              <a:srgbClr val="005D6C"/>
            </a:solidFill>
            <a:miter lim="800000"/>
            <a:headEnd/>
            <a:tailEnd/>
          </a:ln>
        </p:spPr>
      </p:pic>
      <p:sp>
        <p:nvSpPr>
          <p:cNvPr id="90118" name="TextBox 1"/>
          <p:cNvSpPr txBox="1">
            <a:spLocks noChangeArrowheads="1"/>
          </p:cNvSpPr>
          <p:nvPr/>
        </p:nvSpPr>
        <p:spPr bwMode="auto">
          <a:xfrm>
            <a:off x="7017616" y="3483880"/>
            <a:ext cx="1563834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000" b="0" dirty="0">
                <a:solidFill>
                  <a:srgbClr val="005D6C"/>
                </a:solidFill>
              </a:rPr>
              <a:t>WSJ Aug 1, 2012</a:t>
            </a:r>
          </a:p>
        </p:txBody>
      </p:sp>
    </p:spTree>
    <p:extLst>
      <p:ext uri="{BB962C8B-B14F-4D97-AF65-F5344CB8AC3E}">
        <p14:creationId xmlns:p14="http://schemas.microsoft.com/office/powerpoint/2010/main" val="860607087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214171" y="1083076"/>
            <a:ext cx="3407917" cy="3106594"/>
            <a:chOff x="214172" y="1143000"/>
            <a:chExt cx="3314700" cy="3046670"/>
          </a:xfrm>
        </p:grpSpPr>
        <p:pic>
          <p:nvPicPr>
            <p:cNvPr id="8" name="Picture 7" descr="iSt-16427278-lungxray.jpg"/>
            <p:cNvPicPr>
              <a:picLocks/>
            </p:cNvPicPr>
            <p:nvPr/>
          </p:nvPicPr>
          <p:blipFill>
            <a:blip r:embed="rId2">
              <a:grayscl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bright="5000" contrast="1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2822" y="1143000"/>
              <a:ext cx="2057400" cy="2057400"/>
            </a:xfrm>
            <a:prstGeom prst="ellipse">
              <a:avLst/>
            </a:prstGeom>
          </p:spPr>
        </p:pic>
        <p:sp>
          <p:nvSpPr>
            <p:cNvPr id="7" name="Title 1"/>
            <p:cNvSpPr txBox="1">
              <a:spLocks/>
            </p:cNvSpPr>
            <p:nvPr/>
          </p:nvSpPr>
          <p:spPr>
            <a:xfrm>
              <a:off x="214172" y="3276600"/>
              <a:ext cx="3314700" cy="913070"/>
            </a:xfrm>
            <a:prstGeom prst="rect">
              <a:avLst/>
            </a:prstGeom>
          </p:spPr>
          <p:txBody>
            <a:bodyPr anchor="t" anchorCtr="1">
              <a:spAutoFit/>
            </a:bodyPr>
            <a:lstStyle>
              <a:lvl1pPr algn="l" rtl="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400" b="0" i="0" cap="none" spc="0" baseline="0">
                  <a:solidFill>
                    <a:schemeClr val="accent1"/>
                  </a:solidFill>
                  <a:effectLst/>
                  <a:latin typeface="Arial"/>
                  <a:ea typeface="ＭＳ Ｐゴシック" charset="-128"/>
                  <a:cs typeface="Arial"/>
                </a:defRPr>
              </a:lvl1pPr>
              <a:lvl2pPr algn="l" rtl="0" eaLnBrk="0" fontAlgn="base" hangingPunct="0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itchFamily="23" charset="0"/>
                  <a:ea typeface="ＭＳ Ｐゴシック" charset="-128"/>
                </a:defRPr>
              </a:lvl2pPr>
              <a:lvl3pPr algn="l" rtl="0" eaLnBrk="0" fontAlgn="base" hangingPunct="0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itchFamily="23" charset="0"/>
                  <a:ea typeface="ＭＳ Ｐゴシック" charset="-128"/>
                </a:defRPr>
              </a:lvl3pPr>
              <a:lvl4pPr algn="l" rtl="0" eaLnBrk="0" fontAlgn="base" hangingPunct="0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itchFamily="23" charset="0"/>
                  <a:ea typeface="ＭＳ Ｐゴシック" charset="-128"/>
                </a:defRPr>
              </a:lvl4pPr>
              <a:lvl5pPr algn="l" rtl="0" eaLnBrk="0" fontAlgn="base" hangingPunct="0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itchFamily="23" charset="0"/>
                  <a:ea typeface="ＭＳ Ｐゴシック" charset="-128"/>
                </a:defRPr>
              </a:lvl5pPr>
              <a:lvl6pPr marL="457200" algn="l" rtl="0" fontAlgn="base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bg1"/>
                  </a:solidFill>
                  <a:latin typeface="Arial" pitchFamily="23" charset="0"/>
                </a:defRPr>
              </a:lvl6pPr>
              <a:lvl7pPr marL="914400" algn="l" rtl="0" fontAlgn="base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bg1"/>
                  </a:solidFill>
                  <a:latin typeface="Arial" pitchFamily="23" charset="0"/>
                </a:defRPr>
              </a:lvl7pPr>
              <a:lvl8pPr marL="1371600" algn="l" rtl="0" fontAlgn="base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bg1"/>
                  </a:solidFill>
                  <a:latin typeface="Arial" pitchFamily="23" charset="0"/>
                </a:defRPr>
              </a:lvl8pPr>
              <a:lvl9pPr marL="1828800" algn="l" rtl="0" fontAlgn="base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bg1"/>
                  </a:solidFill>
                  <a:latin typeface="Arial" pitchFamily="23" charset="0"/>
                </a:defRPr>
              </a:lvl9pPr>
            </a:lstStyle>
            <a:p>
              <a:pPr algn="ctr">
                <a:spcAft>
                  <a:spcPts val="500"/>
                </a:spcAft>
              </a:pPr>
              <a:r>
                <a:rPr lang="en-US" sz="1800" b="1" dirty="0">
                  <a:solidFill>
                    <a:schemeClr val="accent2"/>
                  </a:solidFill>
                  <a:latin typeface="Calibri"/>
                  <a:cs typeface="Calibri"/>
                </a:rPr>
                <a:t>SOLITHROMYCIN </a:t>
              </a:r>
              <a:endParaRPr lang="en-US" sz="1800" b="1" dirty="0" smtClean="0">
                <a:solidFill>
                  <a:schemeClr val="accent2"/>
                </a:solidFill>
                <a:latin typeface="Calibri"/>
                <a:cs typeface="Calibri"/>
              </a:endParaRPr>
            </a:p>
            <a:p>
              <a:pPr algn="ctr">
                <a:spcAft>
                  <a:spcPts val="500"/>
                </a:spcAft>
              </a:pPr>
              <a:r>
                <a:rPr lang="en-US" sz="1600" dirty="0" smtClean="0">
                  <a:solidFill>
                    <a:srgbClr val="63666A"/>
                  </a:solidFill>
                  <a:latin typeface="Calibri"/>
                  <a:cs typeface="Calibri"/>
                </a:rPr>
                <a:t>Oral, IV and Pediatric suspension</a:t>
              </a:r>
            </a:p>
            <a:p>
              <a:pPr algn="ctr">
                <a:spcAft>
                  <a:spcPts val="500"/>
                </a:spcAft>
              </a:pPr>
              <a:r>
                <a:rPr lang="en-US" sz="1600" dirty="0" smtClean="0">
                  <a:solidFill>
                    <a:srgbClr val="63666A"/>
                  </a:solidFill>
                  <a:latin typeface="Calibri"/>
                  <a:cs typeface="Calibri"/>
                </a:rPr>
                <a:t>- Bacterial Pneumonia</a:t>
              </a:r>
              <a:endParaRPr lang="en-US" sz="1600" dirty="0">
                <a:solidFill>
                  <a:srgbClr val="63666A"/>
                </a:solidFill>
                <a:latin typeface="Calibri"/>
                <a:cs typeface="Calibri"/>
              </a:endParaRP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5584054" y="1152902"/>
            <a:ext cx="3369446" cy="3099502"/>
            <a:chOff x="5638800" y="1152902"/>
            <a:chExt cx="3314700" cy="3000348"/>
          </a:xfrm>
        </p:grpSpPr>
        <p:pic>
          <p:nvPicPr>
            <p:cNvPr id="4" name="Picture 3" descr="iSt-27408928-hipjoint.jpg"/>
            <p:cNvPicPr>
              <a:picLocks/>
            </p:cNvPicPr>
            <p:nvPr/>
          </p:nvPicPr>
          <p:blipFill>
            <a:blip r:embed="rId4">
              <a:grayscl/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rightnessContrast bright="5000" contrast="1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91250" y="1152902"/>
              <a:ext cx="2057400" cy="2057400"/>
            </a:xfrm>
            <a:prstGeom prst="ellipse">
              <a:avLst/>
            </a:prstGeom>
          </p:spPr>
        </p:pic>
        <p:sp>
          <p:nvSpPr>
            <p:cNvPr id="12" name="Title 1"/>
            <p:cNvSpPr txBox="1">
              <a:spLocks/>
            </p:cNvSpPr>
            <p:nvPr/>
          </p:nvSpPr>
          <p:spPr>
            <a:xfrm>
              <a:off x="5638800" y="3276600"/>
              <a:ext cx="3314700" cy="876650"/>
            </a:xfrm>
            <a:prstGeom prst="rect">
              <a:avLst/>
            </a:prstGeom>
          </p:spPr>
          <p:txBody>
            <a:bodyPr anchor="t" anchorCtr="1">
              <a:spAutoFit/>
            </a:bodyPr>
            <a:lstStyle>
              <a:lvl1pPr algn="l" rtl="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400" b="0" i="0" cap="none" spc="0" baseline="0">
                  <a:solidFill>
                    <a:schemeClr val="accent1"/>
                  </a:solidFill>
                  <a:effectLst/>
                  <a:latin typeface="Arial"/>
                  <a:ea typeface="ＭＳ Ｐゴシック" charset="-128"/>
                  <a:cs typeface="Arial"/>
                </a:defRPr>
              </a:lvl1pPr>
              <a:lvl2pPr algn="l" rtl="0" eaLnBrk="0" fontAlgn="base" hangingPunct="0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itchFamily="23" charset="0"/>
                  <a:ea typeface="ＭＳ Ｐゴシック" charset="-128"/>
                </a:defRPr>
              </a:lvl2pPr>
              <a:lvl3pPr algn="l" rtl="0" eaLnBrk="0" fontAlgn="base" hangingPunct="0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itchFamily="23" charset="0"/>
                  <a:ea typeface="ＭＳ Ｐゴシック" charset="-128"/>
                </a:defRPr>
              </a:lvl3pPr>
              <a:lvl4pPr algn="l" rtl="0" eaLnBrk="0" fontAlgn="base" hangingPunct="0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itchFamily="23" charset="0"/>
                  <a:ea typeface="ＭＳ Ｐゴシック" charset="-128"/>
                </a:defRPr>
              </a:lvl4pPr>
              <a:lvl5pPr algn="l" rtl="0" eaLnBrk="0" fontAlgn="base" hangingPunct="0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itchFamily="23" charset="0"/>
                  <a:ea typeface="ＭＳ Ｐゴシック" charset="-128"/>
                </a:defRPr>
              </a:lvl5pPr>
              <a:lvl6pPr marL="457200" algn="l" rtl="0" fontAlgn="base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bg1"/>
                  </a:solidFill>
                  <a:latin typeface="Arial" pitchFamily="23" charset="0"/>
                </a:defRPr>
              </a:lvl6pPr>
              <a:lvl7pPr marL="914400" algn="l" rtl="0" fontAlgn="base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bg1"/>
                  </a:solidFill>
                  <a:latin typeface="Arial" pitchFamily="23" charset="0"/>
                </a:defRPr>
              </a:lvl7pPr>
              <a:lvl8pPr marL="1371600" algn="l" rtl="0" fontAlgn="base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bg1"/>
                  </a:solidFill>
                  <a:latin typeface="Arial" pitchFamily="23" charset="0"/>
                </a:defRPr>
              </a:lvl8pPr>
              <a:lvl9pPr marL="1828800" algn="l" rtl="0" fontAlgn="base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bg1"/>
                  </a:solidFill>
                  <a:latin typeface="Arial" pitchFamily="23" charset="0"/>
                </a:defRPr>
              </a:lvl9pPr>
            </a:lstStyle>
            <a:p>
              <a:pPr algn="ctr">
                <a:spcAft>
                  <a:spcPts val="500"/>
                </a:spcAft>
              </a:pPr>
              <a:r>
                <a:rPr lang="en-US" sz="1800" b="1" dirty="0" smtClean="0">
                  <a:solidFill>
                    <a:srgbClr val="0A2D73"/>
                  </a:solidFill>
                  <a:latin typeface="Calibri"/>
                  <a:cs typeface="Calibri"/>
                </a:rPr>
                <a:t>TAKSTA</a:t>
              </a:r>
              <a:r>
                <a:rPr lang="en-US" sz="1400" b="1" baseline="42000" dirty="0" smtClean="0">
                  <a:solidFill>
                    <a:srgbClr val="0A2D73"/>
                  </a:solidFill>
                  <a:latin typeface="Calibri"/>
                  <a:cs typeface="Calibri"/>
                </a:rPr>
                <a:t>TM</a:t>
              </a:r>
            </a:p>
            <a:p>
              <a:pPr algn="ctr">
                <a:spcAft>
                  <a:spcPts val="0"/>
                </a:spcAft>
              </a:pPr>
              <a:r>
                <a:rPr lang="en-US" sz="1600" dirty="0" smtClean="0">
                  <a:solidFill>
                    <a:srgbClr val="63666A"/>
                  </a:solidFill>
                  <a:latin typeface="Calibri"/>
                  <a:cs typeface="Calibri"/>
                </a:rPr>
                <a:t>Refractory Bone and Joint Infections</a:t>
              </a:r>
            </a:p>
            <a:p>
              <a:pPr algn="ctr">
                <a:spcAft>
                  <a:spcPts val="0"/>
                </a:spcAft>
              </a:pPr>
              <a:r>
                <a:rPr lang="en-US" sz="1600" dirty="0">
                  <a:solidFill>
                    <a:srgbClr val="63666A"/>
                  </a:solidFill>
                  <a:latin typeface="Calibri"/>
                  <a:cs typeface="Calibri"/>
                </a:rPr>
                <a:t>a</a:t>
              </a:r>
              <a:r>
                <a:rPr lang="en-US" sz="1600" dirty="0" smtClean="0">
                  <a:solidFill>
                    <a:srgbClr val="63666A"/>
                  </a:solidFill>
                  <a:latin typeface="Calibri"/>
                  <a:cs typeface="Calibri"/>
                </a:rPr>
                <a:t>nd Skin Infections</a:t>
              </a:r>
              <a:endParaRPr lang="en-US" sz="1600" dirty="0">
                <a:solidFill>
                  <a:srgbClr val="63666A"/>
                </a:solidFill>
                <a:latin typeface="Calibri"/>
                <a:cs typeface="Calibri"/>
              </a:endParaRPr>
            </a:p>
          </p:txBody>
        </p:sp>
      </p:grpSp>
      <p:graphicFrame>
        <p:nvGraphicFramePr>
          <p:cNvPr id="16" name="Table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55700562"/>
              </p:ext>
            </p:extLst>
          </p:nvPr>
        </p:nvGraphicFramePr>
        <p:xfrm>
          <a:off x="304800" y="4419600"/>
          <a:ext cx="8534397" cy="175260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3274106"/>
                <a:gridCol w="1986187"/>
                <a:gridCol w="3274104"/>
              </a:tblGrid>
              <a:tr h="60960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rgbClr val="63666A"/>
                          </a:solidFill>
                        </a:rPr>
                        <a:t>1</a:t>
                      </a:r>
                      <a:r>
                        <a:rPr lang="en-US" sz="1400" baseline="30000" dirty="0" smtClean="0">
                          <a:solidFill>
                            <a:srgbClr val="63666A"/>
                          </a:solidFill>
                        </a:rPr>
                        <a:t>st</a:t>
                      </a:r>
                      <a:r>
                        <a:rPr lang="en-US" sz="1400" baseline="0" dirty="0" smtClean="0">
                          <a:solidFill>
                            <a:srgbClr val="63666A"/>
                          </a:solidFill>
                        </a:rPr>
                        <a:t> </a:t>
                      </a:r>
                      <a:r>
                        <a:rPr lang="en-US" sz="1400" dirty="0" smtClean="0">
                          <a:solidFill>
                            <a:srgbClr val="63666A"/>
                          </a:solidFill>
                        </a:rPr>
                        <a:t>Phase 3 trial is complete           </a:t>
                      </a:r>
                    </a:p>
                    <a:p>
                      <a:pPr algn="ctr"/>
                      <a:r>
                        <a:rPr lang="en-US" sz="1400" dirty="0" smtClean="0">
                          <a:solidFill>
                            <a:srgbClr val="63666A"/>
                          </a:solidFill>
                        </a:rPr>
                        <a:t>2</a:t>
                      </a:r>
                      <a:r>
                        <a:rPr lang="en-US" sz="1400" baseline="30000" dirty="0" smtClean="0">
                          <a:solidFill>
                            <a:srgbClr val="63666A"/>
                          </a:solidFill>
                        </a:rPr>
                        <a:t>nd</a:t>
                      </a:r>
                      <a:r>
                        <a:rPr lang="en-US" sz="1400" dirty="0" smtClean="0">
                          <a:solidFill>
                            <a:srgbClr val="63666A"/>
                          </a:solidFill>
                        </a:rPr>
                        <a:t> Phase 3 trial has</a:t>
                      </a:r>
                      <a:r>
                        <a:rPr lang="en-US" sz="1400" baseline="0" dirty="0" smtClean="0">
                          <a:solidFill>
                            <a:srgbClr val="63666A"/>
                          </a:solidFill>
                        </a:rPr>
                        <a:t> completed </a:t>
                      </a:r>
                      <a:r>
                        <a:rPr lang="en-US" sz="1400" dirty="0" smtClean="0">
                          <a:solidFill>
                            <a:srgbClr val="63666A"/>
                          </a:solidFill>
                        </a:rPr>
                        <a:t>enrollment </a:t>
                      </a:r>
                      <a:endParaRPr lang="en-US" sz="1400" dirty="0">
                        <a:solidFill>
                          <a:srgbClr val="63666A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>
                          <a:lumMod val="65000"/>
                        </a:srgb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>
                          <a:lumMod val="65000"/>
                        </a:srgb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rgbClr val="63666A"/>
                          </a:solidFill>
                        </a:rPr>
                        <a:t>Founded  - 2006</a:t>
                      </a:r>
                      <a:endParaRPr lang="en-US" sz="1400" b="1" dirty="0">
                        <a:solidFill>
                          <a:srgbClr val="63666A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>
                          <a:lumMod val="65000"/>
                        </a:srgb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>
                          <a:lumMod val="65000"/>
                        </a:srgb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solidFill>
                            <a:srgbClr val="63666A"/>
                          </a:solidFill>
                        </a:rPr>
                        <a:t>Phase 2 complete</a:t>
                      </a:r>
                    </a:p>
                  </a:txBody>
                  <a:tcPr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>
                          <a:lumMod val="65000"/>
                        </a:srgb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>
                          <a:lumMod val="65000"/>
                        </a:srgb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52762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rgbClr val="63666A"/>
                          </a:solidFill>
                        </a:rPr>
                        <a:t>NDA expected 2016 </a:t>
                      </a:r>
                    </a:p>
                  </a:txBody>
                  <a:tcPr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>
                          <a:lumMod val="65000"/>
                        </a:srgb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>
                          <a:lumMod val="65000"/>
                        </a:srgb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baseline="0" dirty="0" smtClean="0">
                          <a:solidFill>
                            <a:srgbClr val="63666A"/>
                          </a:solidFill>
                        </a:rPr>
                        <a:t> </a:t>
                      </a:r>
                      <a:r>
                        <a:rPr lang="en-US" sz="1400" b="1" dirty="0" smtClean="0">
                          <a:solidFill>
                            <a:srgbClr val="63666A"/>
                          </a:solidFill>
                          <a:latin typeface="Symbol" pitchFamily="18" charset="2"/>
                          <a:sym typeface="Symbol"/>
                        </a:rPr>
                        <a:t></a:t>
                      </a:r>
                      <a:r>
                        <a:rPr lang="en-US" sz="1400" b="1" baseline="0" dirty="0" smtClean="0">
                          <a:solidFill>
                            <a:srgbClr val="63666A"/>
                          </a:solidFill>
                        </a:rPr>
                        <a:t> </a:t>
                      </a:r>
                      <a:r>
                        <a:rPr lang="en-US" sz="1400" b="1" dirty="0" smtClean="0">
                          <a:solidFill>
                            <a:srgbClr val="63666A"/>
                          </a:solidFill>
                        </a:rPr>
                        <a:t>$430MM raised</a:t>
                      </a:r>
                    </a:p>
                  </a:txBody>
                  <a:tcPr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>
                          <a:lumMod val="65000"/>
                        </a:srgb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>
                          <a:lumMod val="65000"/>
                        </a:srgb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solidFill>
                            <a:srgbClr val="63666A"/>
                          </a:solidFill>
                        </a:rPr>
                        <a:t>Phase 3 being initiated</a:t>
                      </a:r>
                    </a:p>
                  </a:txBody>
                  <a:tcPr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>
                          <a:lumMod val="65000"/>
                        </a:srgb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>
                          <a:lumMod val="65000"/>
                        </a:srgb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90238"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 smtClean="0">
                          <a:solidFill>
                            <a:srgbClr val="63666A"/>
                          </a:solidFill>
                          <a:latin typeface="Symbol" pitchFamily="18" charset="2"/>
                          <a:sym typeface="Symbol"/>
                        </a:rPr>
                        <a:t> </a:t>
                      </a:r>
                      <a:r>
                        <a:rPr lang="en-US" sz="1400" b="0" dirty="0" smtClean="0">
                          <a:solidFill>
                            <a:srgbClr val="63666A"/>
                          </a:solidFill>
                          <a:latin typeface="+mn-lt"/>
                          <a:sym typeface="Symbol"/>
                        </a:rPr>
                        <a:t>$</a:t>
                      </a:r>
                      <a:r>
                        <a:rPr lang="en-US" sz="1400" b="0" dirty="0" smtClean="0">
                          <a:solidFill>
                            <a:srgbClr val="63666A"/>
                          </a:solidFill>
                          <a:latin typeface="Symbol" pitchFamily="18" charset="2"/>
                          <a:sym typeface="Symbol"/>
                        </a:rPr>
                        <a:t>200MM </a:t>
                      </a:r>
                      <a:r>
                        <a:rPr lang="en-US" sz="1400" b="0" dirty="0" smtClean="0">
                          <a:solidFill>
                            <a:srgbClr val="63666A"/>
                          </a:solidFill>
                          <a:latin typeface="+mn-lt"/>
                          <a:sym typeface="Symbol"/>
                        </a:rPr>
                        <a:t>cost to date</a:t>
                      </a:r>
                      <a:endParaRPr lang="en-US" sz="1400" b="0" dirty="0">
                        <a:solidFill>
                          <a:srgbClr val="63666A"/>
                        </a:solidFill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>
                          <a:lumMod val="65000"/>
                        </a:srgb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>
                          <a:lumMod val="65000"/>
                        </a:srgb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rgbClr val="63666A"/>
                          </a:solidFill>
                          <a:effectLst/>
                        </a:rPr>
                        <a:t>IPO 2012 </a:t>
                      </a:r>
                    </a:p>
                    <a:p>
                      <a:pPr algn="ctr"/>
                      <a:r>
                        <a:rPr lang="en-US" sz="1400" b="1" kern="1200" dirty="0" err="1" smtClean="0">
                          <a:solidFill>
                            <a:srgbClr val="63666A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Nasdaq</a:t>
                      </a:r>
                      <a:r>
                        <a:rPr lang="en-US" sz="1400" b="1" kern="1200" dirty="0" smtClean="0">
                          <a:solidFill>
                            <a:srgbClr val="63666A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: CEMP</a:t>
                      </a:r>
                      <a:endParaRPr lang="en-US" sz="1400" b="1" dirty="0">
                        <a:solidFill>
                          <a:srgbClr val="63666A"/>
                        </a:solidFill>
                        <a:effectLst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>
                          <a:lumMod val="65000"/>
                        </a:srgb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>
                          <a:lumMod val="65000"/>
                        </a:srgb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dirty="0" smtClean="0">
                          <a:solidFill>
                            <a:srgbClr val="63666A"/>
                          </a:solidFill>
                          <a:latin typeface="Symbol" pitchFamily="18" charset="2"/>
                          <a:sym typeface="Symbol"/>
                        </a:rPr>
                        <a:t> </a:t>
                      </a:r>
                      <a:r>
                        <a:rPr lang="en-US" sz="1400" b="0" dirty="0" smtClean="0">
                          <a:solidFill>
                            <a:srgbClr val="63666A"/>
                          </a:solidFill>
                          <a:latin typeface="+mn-lt"/>
                          <a:sym typeface="Symbol"/>
                        </a:rPr>
                        <a:t>$</a:t>
                      </a:r>
                      <a:r>
                        <a:rPr lang="en-US" sz="1400" b="0" dirty="0" smtClean="0">
                          <a:solidFill>
                            <a:srgbClr val="63666A"/>
                          </a:solidFill>
                          <a:latin typeface="Symbol" pitchFamily="18" charset="2"/>
                          <a:sym typeface="Symbol"/>
                        </a:rPr>
                        <a:t>25MM </a:t>
                      </a:r>
                      <a:r>
                        <a:rPr lang="en-US" sz="1400" b="0" dirty="0" smtClean="0">
                          <a:solidFill>
                            <a:srgbClr val="63666A"/>
                          </a:solidFill>
                          <a:latin typeface="+mn-lt"/>
                          <a:sym typeface="Symbol"/>
                        </a:rPr>
                        <a:t>to date</a:t>
                      </a:r>
                      <a:endParaRPr lang="en-US" sz="1400" b="0" dirty="0" smtClean="0">
                        <a:solidFill>
                          <a:srgbClr val="63666A"/>
                        </a:solidFill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>
                          <a:lumMod val="65000"/>
                        </a:srgb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>
                          <a:lumMod val="65000"/>
                        </a:srgb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5" name="Title 1"/>
          <p:cNvSpPr txBox="1">
            <a:spLocks/>
          </p:cNvSpPr>
          <p:nvPr/>
        </p:nvSpPr>
        <p:spPr>
          <a:xfrm>
            <a:off x="0" y="2438400"/>
            <a:ext cx="9144000" cy="608890"/>
          </a:xfrm>
          <a:prstGeom prst="rect">
            <a:avLst/>
          </a:prstGeom>
          <a:gradFill flip="none" rotWithShape="1">
            <a:gsLst>
              <a:gs pos="1000">
                <a:schemeClr val="accent1"/>
              </a:gs>
              <a:gs pos="100000">
                <a:schemeClr val="accent1"/>
              </a:gs>
              <a:gs pos="90000">
                <a:schemeClr val="accent1">
                  <a:alpha val="80000"/>
                </a:schemeClr>
              </a:gs>
              <a:gs pos="11000">
                <a:schemeClr val="accent1">
                  <a:alpha val="80000"/>
                </a:schemeClr>
              </a:gs>
            </a:gsLst>
            <a:lin ang="0" scaled="1"/>
            <a:tileRect/>
          </a:gradFill>
        </p:spPr>
        <p:txBody>
          <a:bodyPr wrap="square" anchor="ctr" anchorCtr="1">
            <a:noAutofit/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0" i="0" cap="none" spc="0" baseline="0">
                <a:solidFill>
                  <a:schemeClr val="accent1"/>
                </a:solidFill>
                <a:effectLst/>
                <a:latin typeface="Arial"/>
                <a:ea typeface="ＭＳ Ｐゴシック" charset="-128"/>
                <a:cs typeface="Arial"/>
              </a:defRPr>
            </a:lvl1pPr>
            <a:lvl2pPr algn="l" rtl="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23" charset="0"/>
                <a:ea typeface="ＭＳ Ｐゴシック" charset="-128"/>
              </a:defRPr>
            </a:lvl2pPr>
            <a:lvl3pPr algn="l" rtl="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23" charset="0"/>
                <a:ea typeface="ＭＳ Ｐゴシック" charset="-128"/>
              </a:defRPr>
            </a:lvl3pPr>
            <a:lvl4pPr algn="l" rtl="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23" charset="0"/>
                <a:ea typeface="ＭＳ Ｐゴシック" charset="-128"/>
              </a:defRPr>
            </a:lvl4pPr>
            <a:lvl5pPr algn="l" rtl="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23" charset="0"/>
                <a:ea typeface="ＭＳ Ｐゴシック" charset="-128"/>
              </a:defRPr>
            </a:lvl5pPr>
            <a:lvl6pPr marL="457200" algn="l" rtl="0"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200">
                <a:solidFill>
                  <a:schemeClr val="bg1"/>
                </a:solidFill>
                <a:latin typeface="Arial" pitchFamily="23" charset="0"/>
              </a:defRPr>
            </a:lvl6pPr>
            <a:lvl7pPr marL="914400" algn="l" rtl="0"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200">
                <a:solidFill>
                  <a:schemeClr val="bg1"/>
                </a:solidFill>
                <a:latin typeface="Arial" pitchFamily="23" charset="0"/>
              </a:defRPr>
            </a:lvl7pPr>
            <a:lvl8pPr marL="1371600" algn="l" rtl="0"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200">
                <a:solidFill>
                  <a:schemeClr val="bg1"/>
                </a:solidFill>
                <a:latin typeface="Arial" pitchFamily="23" charset="0"/>
              </a:defRPr>
            </a:lvl8pPr>
            <a:lvl9pPr marL="1828800" algn="l" rtl="0"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200">
                <a:solidFill>
                  <a:schemeClr val="bg1"/>
                </a:solidFill>
                <a:latin typeface="Arial" pitchFamily="23" charset="0"/>
              </a:defRPr>
            </a:lvl9pPr>
          </a:lstStyle>
          <a:p>
            <a:pPr algn="ctr"/>
            <a:r>
              <a:rPr lang="en-US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Calibri"/>
              </a:rPr>
              <a:t>Two Differentiated Antibiotics in Late Stage Clinical Development</a:t>
            </a:r>
            <a:endParaRPr lang="en-US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  <a:cs typeface="Calibri"/>
            </a:endParaRPr>
          </a:p>
        </p:txBody>
      </p:sp>
      <p:pic>
        <p:nvPicPr>
          <p:cNvPr id="6" name="Picture 5" descr="Cempra-positive-PMS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0400" y="1066800"/>
            <a:ext cx="4267200" cy="5985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0789297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idx="10"/>
          </p:nvPr>
        </p:nvSpPr>
        <p:spPr>
          <a:xfrm>
            <a:off x="424444" y="2514600"/>
            <a:ext cx="7043156" cy="1403461"/>
          </a:xfrm>
        </p:spPr>
        <p:txBody>
          <a:bodyPr/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b="0" dirty="0" smtClean="0">
                <a:solidFill>
                  <a:srgbClr val="63666A"/>
                </a:solidFill>
              </a:rPr>
              <a:t>Solithromycin for </a:t>
            </a:r>
            <a:r>
              <a:rPr lang="en-US" b="0" dirty="0">
                <a:solidFill>
                  <a:srgbClr val="63666A"/>
                </a:solidFill>
              </a:rPr>
              <a:t>use </a:t>
            </a:r>
            <a:r>
              <a:rPr lang="en-US" b="0" dirty="0" smtClean="0">
                <a:solidFill>
                  <a:srgbClr val="63666A"/>
                </a:solidFill>
              </a:rPr>
              <a:t>in the event of a bioterror threat</a:t>
            </a:r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  <a:tabLst>
                <a:tab pos="1092200" algn="l"/>
              </a:tabLst>
            </a:pPr>
            <a:r>
              <a:rPr lang="en-US" b="0" dirty="0" smtClean="0">
                <a:solidFill>
                  <a:srgbClr val="63666A"/>
                </a:solidFill>
              </a:rPr>
              <a:t>Pediatric use – </a:t>
            </a:r>
            <a:r>
              <a:rPr lang="en-US" b="0" dirty="0" err="1" smtClean="0">
                <a:solidFill>
                  <a:srgbClr val="63666A"/>
                </a:solidFill>
              </a:rPr>
              <a:t>Solithromycin</a:t>
            </a:r>
            <a:r>
              <a:rPr lang="en-US" b="0" dirty="0" smtClean="0">
                <a:solidFill>
                  <a:srgbClr val="63666A"/>
                </a:solidFill>
              </a:rPr>
              <a:t> could provide protection against bioterror pathogens for </a:t>
            </a:r>
            <a:r>
              <a:rPr lang="en-US" b="0" dirty="0">
                <a:solidFill>
                  <a:srgbClr val="63666A"/>
                </a:solidFill>
              </a:rPr>
              <a:t>c</a:t>
            </a:r>
            <a:r>
              <a:rPr lang="en-US" b="0" dirty="0" smtClean="0">
                <a:solidFill>
                  <a:srgbClr val="63666A"/>
                </a:solidFill>
              </a:rPr>
              <a:t>hildren upon approval</a:t>
            </a:r>
          </a:p>
          <a:p>
            <a:pPr marL="288925" lvl="1"/>
            <a:endParaRPr lang="en-US" sz="1600" b="0" dirty="0" smtClean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381411"/>
            <a:ext cx="6515100" cy="523220"/>
          </a:xfrm>
        </p:spPr>
        <p:txBody>
          <a:bodyPr/>
          <a:lstStyle/>
          <a:p>
            <a:r>
              <a:rPr lang="en-US" dirty="0" smtClean="0"/>
              <a:t>Funded by BARDA</a:t>
            </a:r>
            <a:endParaRPr lang="en-US" dirty="0"/>
          </a:p>
        </p:txBody>
      </p:sp>
      <p:pic>
        <p:nvPicPr>
          <p:cNvPr id="5" name="Picture 4" descr="barda_logo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2800" y="363656"/>
            <a:ext cx="1714500" cy="17145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296150" y="5053653"/>
            <a:ext cx="1447800" cy="948754"/>
          </a:xfrm>
          <a:prstGeom prst="rect">
            <a:avLst/>
          </a:prstGeom>
          <a:solidFill>
            <a:schemeClr val="bg2"/>
          </a:solidFill>
          <a:ln w="19050">
            <a:solidFill>
              <a:srgbClr val="FFFFFF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3" name="TextBox 2"/>
          <p:cNvSpPr txBox="1"/>
          <p:nvPr/>
        </p:nvSpPr>
        <p:spPr bwMode="auto">
          <a:xfrm>
            <a:off x="533400" y="1371600"/>
            <a:ext cx="6400800" cy="857250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square" rtlCol="0" anchor="ctr" anchorCtr="1">
            <a:noAutofit/>
          </a:bodyPr>
          <a:lstStyle/>
          <a:p>
            <a:pPr eaLnBrk="0" hangingPunct="0">
              <a:lnSpc>
                <a:spcPct val="95000"/>
              </a:lnSpc>
              <a:spcBef>
                <a:spcPts val="600"/>
              </a:spcBef>
              <a:buClr>
                <a:srgbClr val="007D92"/>
              </a:buClr>
            </a:pPr>
            <a:r>
              <a:rPr lang="en-US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BARDA has provided a life-line of support to develop antibiotics to several companies</a:t>
            </a:r>
          </a:p>
        </p:txBody>
      </p:sp>
      <p:sp>
        <p:nvSpPr>
          <p:cNvPr id="7" name="TextBox 6"/>
          <p:cNvSpPr txBox="1"/>
          <p:nvPr/>
        </p:nvSpPr>
        <p:spPr bwMode="auto">
          <a:xfrm>
            <a:off x="533400" y="3886200"/>
            <a:ext cx="6400800" cy="1554480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square" rtlCol="0" anchor="ctr" anchorCtr="1">
            <a:noAutofit/>
          </a:bodyPr>
          <a:lstStyle/>
          <a:p>
            <a:pPr marL="0" lvl="1" eaLnBrk="0" hangingPunct="0">
              <a:lnSpc>
                <a:spcPct val="95000"/>
              </a:lnSpc>
              <a:spcBef>
                <a:spcPts val="600"/>
              </a:spcBef>
              <a:buClr>
                <a:srgbClr val="007D92"/>
              </a:buClr>
            </a:pPr>
            <a:r>
              <a:rPr lang="en-US" sz="2000" b="1" dirty="0">
                <a:solidFill>
                  <a:schemeClr val="bg1"/>
                </a:solidFill>
                <a:latin typeface="+mn-lt"/>
              </a:rPr>
              <a:t>Solithromycin is the first antibiotic in 28 years </a:t>
            </a:r>
            <a:r>
              <a:rPr lang="en-US" sz="2000" b="1" dirty="0" smtClean="0">
                <a:solidFill>
                  <a:schemeClr val="bg1"/>
                </a:solidFill>
                <a:latin typeface="+mn-lt"/>
              </a:rPr>
              <a:t>for </a:t>
            </a:r>
            <a:r>
              <a:rPr lang="en-US" sz="2000" b="1" dirty="0">
                <a:solidFill>
                  <a:schemeClr val="bg1"/>
                </a:solidFill>
                <a:latin typeface="+mn-lt"/>
              </a:rPr>
              <a:t>respiratory tract </a:t>
            </a:r>
            <a:r>
              <a:rPr lang="en-US" sz="2000" b="1" dirty="0" smtClean="0">
                <a:solidFill>
                  <a:schemeClr val="bg1"/>
                </a:solidFill>
                <a:latin typeface="+mn-lt"/>
              </a:rPr>
              <a:t>infections.  It is </a:t>
            </a:r>
            <a:r>
              <a:rPr lang="en-US" sz="2000" b="1" dirty="0">
                <a:solidFill>
                  <a:schemeClr val="bg1"/>
                </a:solidFill>
                <a:latin typeface="+mn-lt"/>
              </a:rPr>
              <a:t>being developed as oral </a:t>
            </a:r>
            <a:r>
              <a:rPr lang="en-US" sz="2000" b="1" dirty="0" smtClean="0">
                <a:solidFill>
                  <a:schemeClr val="bg1"/>
                </a:solidFill>
                <a:latin typeface="+mn-lt"/>
              </a:rPr>
              <a:t>capsules</a:t>
            </a:r>
            <a:r>
              <a:rPr lang="en-US" sz="2000" b="1" dirty="0">
                <a:solidFill>
                  <a:schemeClr val="bg1"/>
                </a:solidFill>
                <a:latin typeface="+mn-lt"/>
              </a:rPr>
              <a:t>, intravenous and pediatric suspension </a:t>
            </a:r>
            <a:r>
              <a:rPr lang="en-US" sz="2000" b="1" dirty="0" smtClean="0">
                <a:solidFill>
                  <a:schemeClr val="bg1"/>
                </a:solidFill>
                <a:latin typeface="+mn-lt"/>
              </a:rPr>
              <a:t>to provide convenience and dosing </a:t>
            </a:r>
            <a:r>
              <a:rPr lang="en-US" sz="2000" b="1" dirty="0">
                <a:solidFill>
                  <a:schemeClr val="bg1"/>
                </a:solidFill>
                <a:latin typeface="+mn-lt"/>
              </a:rPr>
              <a:t>flexibility </a:t>
            </a:r>
            <a:r>
              <a:rPr lang="en-US" sz="2000" b="1" dirty="0" smtClean="0">
                <a:solidFill>
                  <a:schemeClr val="bg1"/>
                </a:solidFill>
                <a:latin typeface="+mn-lt"/>
              </a:rPr>
              <a:t>for children</a:t>
            </a:r>
            <a:endParaRPr lang="en-US" sz="2000" b="1" u="sng" dirty="0">
              <a:solidFill>
                <a:schemeClr val="bg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566752555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363758"/>
            <a:ext cx="8534400" cy="523220"/>
          </a:xfrm>
        </p:spPr>
        <p:txBody>
          <a:bodyPr/>
          <a:lstStyle/>
          <a:p>
            <a:r>
              <a:rPr lang="en-US" dirty="0" smtClean="0"/>
              <a:t>Cost of Development – Not Favorable to Investment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0"/>
          </p:nvPr>
        </p:nvSpPr>
        <p:spPr>
          <a:xfrm>
            <a:off x="304800" y="1221118"/>
            <a:ext cx="8534400" cy="1554272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0" dirty="0" smtClean="0">
                <a:solidFill>
                  <a:srgbClr val="63666A"/>
                </a:solidFill>
                <a:latin typeface="+mn-lt"/>
              </a:rPr>
              <a:t>Cost of two Phase 3 trials for Solithromycin </a:t>
            </a:r>
            <a:r>
              <a:rPr lang="en-US" b="0" dirty="0" smtClean="0">
                <a:solidFill>
                  <a:srgbClr val="63666A"/>
                </a:solidFill>
                <a:latin typeface="+mn-lt"/>
                <a:sym typeface="Symbol"/>
              </a:rPr>
              <a:t></a:t>
            </a:r>
            <a:r>
              <a:rPr lang="en-US" b="0" dirty="0" smtClean="0">
                <a:solidFill>
                  <a:srgbClr val="63666A"/>
                </a:solidFill>
                <a:latin typeface="+mn-lt"/>
              </a:rPr>
              <a:t> $140MM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b="0" dirty="0">
              <a:solidFill>
                <a:srgbClr val="63666A"/>
              </a:solidFill>
              <a:latin typeface="+mn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0" dirty="0" smtClean="0">
                <a:solidFill>
                  <a:srgbClr val="63666A"/>
                </a:solidFill>
                <a:latin typeface="+mn-lt"/>
              </a:rPr>
              <a:t>Large Phase 3 trials can take 3 years - runway for investor risk is too long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b="0" dirty="0">
              <a:solidFill>
                <a:srgbClr val="63666A"/>
              </a:solidFill>
              <a:latin typeface="+mn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0" dirty="0" smtClean="0">
                <a:solidFill>
                  <a:srgbClr val="63666A"/>
                </a:solidFill>
                <a:latin typeface="+mn-lt"/>
              </a:rPr>
              <a:t>Development up to Phase 3 cost </a:t>
            </a:r>
            <a:r>
              <a:rPr lang="en-US" b="0" dirty="0">
                <a:solidFill>
                  <a:srgbClr val="63666A"/>
                </a:solidFill>
                <a:sym typeface="Symbol"/>
              </a:rPr>
              <a:t></a:t>
            </a:r>
            <a:r>
              <a:rPr lang="en-US" b="0" dirty="0" smtClean="0">
                <a:solidFill>
                  <a:srgbClr val="63666A"/>
                </a:solidFill>
                <a:latin typeface="+mn-lt"/>
              </a:rPr>
              <a:t> $60MM</a:t>
            </a:r>
            <a:endParaRPr lang="en-US" b="0" dirty="0">
              <a:solidFill>
                <a:srgbClr val="63666A"/>
              </a:solidFill>
              <a:latin typeface="+mn-lt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3429000"/>
            <a:ext cx="2151632" cy="2057400"/>
          </a:xfrm>
          <a:prstGeom prst="rect">
            <a:avLst/>
          </a:prstGeom>
        </p:spPr>
      </p:pic>
      <p:sp>
        <p:nvSpPr>
          <p:cNvPr id="7" name="Curved Right Arrow 6"/>
          <p:cNvSpPr/>
          <p:nvPr/>
        </p:nvSpPr>
        <p:spPr bwMode="gray">
          <a:xfrm rot="3740041">
            <a:off x="2962544" y="3701704"/>
            <a:ext cx="370751" cy="1072991"/>
          </a:xfrm>
          <a:prstGeom prst="curvedRightArrow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ot="0" spcFirstLastPara="0" vertOverflow="overflow" horzOverflow="overflow" vert="horz" wrap="none" lIns="0" tIns="45720" rIns="0" bIns="9144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sz="16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8" name="TextBox 7"/>
          <p:cNvSpPr txBox="1"/>
          <p:nvPr/>
        </p:nvSpPr>
        <p:spPr bwMode="auto">
          <a:xfrm>
            <a:off x="4089852" y="3046165"/>
            <a:ext cx="4832059" cy="3278435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square" rtlCol="0" anchor="ctr" anchorCtr="1">
            <a:noAutofit/>
          </a:bodyPr>
          <a:lstStyle/>
          <a:p>
            <a:pPr eaLnBrk="0" hangingPunct="0">
              <a:lnSpc>
                <a:spcPct val="95000"/>
              </a:lnSpc>
              <a:spcBef>
                <a:spcPts val="600"/>
              </a:spcBef>
              <a:buClr>
                <a:srgbClr val="007D92"/>
              </a:buClr>
            </a:pPr>
            <a:r>
              <a:rPr lang="en-US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Large trials are expensive – time and cost</a:t>
            </a:r>
          </a:p>
          <a:p>
            <a:pPr eaLnBrk="0" hangingPunct="0">
              <a:lnSpc>
                <a:spcPct val="95000"/>
              </a:lnSpc>
              <a:spcBef>
                <a:spcPts val="600"/>
              </a:spcBef>
              <a:buClr>
                <a:srgbClr val="007D92"/>
              </a:buClr>
            </a:pPr>
            <a:r>
              <a:rPr lang="en-US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and simply not possible for multi-drug resistant bacteria</a:t>
            </a:r>
          </a:p>
          <a:p>
            <a:pPr eaLnBrk="0" hangingPunct="0">
              <a:lnSpc>
                <a:spcPct val="95000"/>
              </a:lnSpc>
              <a:spcBef>
                <a:spcPts val="600"/>
              </a:spcBef>
              <a:buClr>
                <a:srgbClr val="007D92"/>
              </a:buClr>
            </a:pPr>
            <a:endParaRPr lang="en-US" sz="10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  <a:p>
            <a:pPr eaLnBrk="0" hangingPunct="0">
              <a:lnSpc>
                <a:spcPct val="95000"/>
              </a:lnSpc>
              <a:spcBef>
                <a:spcPts val="600"/>
              </a:spcBef>
              <a:buClr>
                <a:srgbClr val="007D92"/>
              </a:buClr>
            </a:pPr>
            <a:r>
              <a:rPr lang="en-US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PATH Act </a:t>
            </a:r>
          </a:p>
          <a:p>
            <a:pPr eaLnBrk="0" hangingPunct="0">
              <a:lnSpc>
                <a:spcPct val="95000"/>
              </a:lnSpc>
              <a:spcBef>
                <a:spcPts val="600"/>
              </a:spcBef>
              <a:buClr>
                <a:srgbClr val="007D92"/>
              </a:buClr>
            </a:pPr>
            <a:r>
              <a:rPr lang="en-US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Could make it economically feasible to develop antibiotics and importantly make it feasible to conduct trials for antibiotics targeting limited populations of resistant pathogens</a:t>
            </a:r>
          </a:p>
        </p:txBody>
      </p:sp>
      <p:sp>
        <p:nvSpPr>
          <p:cNvPr id="6" name="TextBox 5"/>
          <p:cNvSpPr txBox="1"/>
          <p:nvPr/>
        </p:nvSpPr>
        <p:spPr bwMode="auto">
          <a:xfrm>
            <a:off x="217598" y="3620638"/>
            <a:ext cx="925402" cy="6096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square" rtlCol="0" anchor="ctr" anchorCtr="1">
            <a:noAutofit/>
          </a:bodyPr>
          <a:lstStyle/>
          <a:p>
            <a:pPr eaLnBrk="0" hangingPunct="0">
              <a:lnSpc>
                <a:spcPct val="95000"/>
              </a:lnSpc>
              <a:spcBef>
                <a:spcPts val="600"/>
              </a:spcBef>
              <a:buClr>
                <a:srgbClr val="007D92"/>
              </a:buClr>
            </a:pPr>
            <a:r>
              <a:rPr lang="en-US" sz="1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Limited revenue</a:t>
            </a:r>
          </a:p>
        </p:txBody>
      </p:sp>
      <p:sp>
        <p:nvSpPr>
          <p:cNvPr id="4" name="TextBox 3"/>
          <p:cNvSpPr txBox="1"/>
          <p:nvPr/>
        </p:nvSpPr>
        <p:spPr bwMode="auto">
          <a:xfrm>
            <a:off x="3220857" y="4192110"/>
            <a:ext cx="762000" cy="30625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square" rtlCol="0" anchor="ctr" anchorCtr="1">
            <a:noAutofit/>
          </a:bodyPr>
          <a:lstStyle/>
          <a:p>
            <a:pPr eaLnBrk="0" hangingPunct="0">
              <a:lnSpc>
                <a:spcPct val="95000"/>
              </a:lnSpc>
              <a:spcBef>
                <a:spcPts val="600"/>
              </a:spcBef>
              <a:buClr>
                <a:srgbClr val="007D92"/>
              </a:buClr>
            </a:pPr>
            <a:r>
              <a:rPr lang="en-US" sz="1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Cost</a:t>
            </a:r>
            <a:endParaRPr lang="en-US" sz="16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13333910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Title 1"/>
          <p:cNvSpPr>
            <a:spLocks noGrp="1"/>
          </p:cNvSpPr>
          <p:nvPr>
            <p:ph type="title" idx="4294967295"/>
          </p:nvPr>
        </p:nvSpPr>
        <p:spPr bwMode="auto">
          <a:xfrm>
            <a:off x="382025" y="381000"/>
            <a:ext cx="6354620" cy="51706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l"/>
            <a:r>
              <a:rPr lang="en-US" sz="2400" dirty="0" smtClean="0"/>
              <a:t>Streamlined Antibacterial Drug Development </a:t>
            </a:r>
            <a:endParaRPr lang="en-US" sz="2400" dirty="0" smtClean="0">
              <a:latin typeface="Arial" pitchFamily="34" charset="0"/>
              <a:ea typeface="MS PGothic" pitchFamily="34" charset="-128"/>
              <a:cs typeface="Arial" pitchFamily="34" charset="0"/>
            </a:endParaRPr>
          </a:p>
        </p:txBody>
      </p:sp>
      <p:sp>
        <p:nvSpPr>
          <p:cNvPr id="90115" name="Rounded Rectangle 8"/>
          <p:cNvSpPr>
            <a:spLocks noChangeArrowheads="1"/>
          </p:cNvSpPr>
          <p:nvPr/>
        </p:nvSpPr>
        <p:spPr bwMode="auto">
          <a:xfrm>
            <a:off x="304800" y="990600"/>
            <a:ext cx="8763000" cy="5334000"/>
          </a:xfrm>
          <a:prstGeom prst="roundRect">
            <a:avLst>
              <a:gd name="adj" fmla="val 1319"/>
            </a:avLst>
          </a:prstGeom>
          <a:noFill/>
          <a:ln w="9525" algn="ctr">
            <a:noFill/>
            <a:round/>
            <a:headEnd/>
            <a:tailEnd/>
          </a:ln>
        </p:spPr>
        <p:txBody>
          <a:bodyPr/>
          <a:lstStyle/>
          <a:p>
            <a:pPr marL="285750" indent="-285750" algn="l">
              <a:spcBef>
                <a:spcPts val="0"/>
              </a:spcBef>
              <a:spcAft>
                <a:spcPts val="600"/>
              </a:spcAft>
              <a:buClr>
                <a:srgbClr val="0A2D73"/>
              </a:buClr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rgbClr val="63666A"/>
                </a:solidFill>
                <a:latin typeface="+mn-lt"/>
                <a:cs typeface="Arial" pitchFamily="34" charset="0"/>
              </a:rPr>
              <a:t>Streamlined drug development for </a:t>
            </a:r>
            <a:r>
              <a:rPr lang="en-US" sz="2000" dirty="0" err="1" smtClean="0">
                <a:solidFill>
                  <a:srgbClr val="63666A"/>
                </a:solidFill>
                <a:latin typeface="+mn-lt"/>
                <a:cs typeface="Arial" pitchFamily="34" charset="0"/>
              </a:rPr>
              <a:t>antibacterials</a:t>
            </a:r>
            <a:r>
              <a:rPr lang="en-US" sz="2000" dirty="0" smtClean="0">
                <a:solidFill>
                  <a:srgbClr val="63666A"/>
                </a:solidFill>
                <a:latin typeface="+mn-lt"/>
                <a:cs typeface="Arial" pitchFamily="34" charset="0"/>
              </a:rPr>
              <a:t>  implies using the totality of data from</a:t>
            </a:r>
          </a:p>
          <a:p>
            <a:pPr marL="742950" lvl="1" indent="-285750" algn="l">
              <a:spcBef>
                <a:spcPts val="0"/>
              </a:spcBef>
              <a:spcAft>
                <a:spcPts val="600"/>
              </a:spcAft>
              <a:buClr>
                <a:srgbClr val="0A2D73"/>
              </a:buClr>
              <a:buFont typeface="Calibri" pitchFamily="34" charset="0"/>
              <a:buChar char="‐"/>
            </a:pPr>
            <a:r>
              <a:rPr lang="en-US" dirty="0" smtClean="0">
                <a:solidFill>
                  <a:srgbClr val="63666A"/>
                </a:solidFill>
                <a:latin typeface="+mn-lt"/>
                <a:cs typeface="Arial" pitchFamily="34" charset="0"/>
              </a:rPr>
              <a:t>In </a:t>
            </a:r>
            <a:r>
              <a:rPr lang="en-US" dirty="0">
                <a:solidFill>
                  <a:srgbClr val="63666A"/>
                </a:solidFill>
                <a:latin typeface="+mn-lt"/>
                <a:cs typeface="Arial" pitchFamily="34" charset="0"/>
              </a:rPr>
              <a:t>vitro </a:t>
            </a:r>
            <a:r>
              <a:rPr lang="en-US" dirty="0" smtClean="0">
                <a:solidFill>
                  <a:srgbClr val="63666A"/>
                </a:solidFill>
                <a:latin typeface="+mn-lt"/>
                <a:cs typeface="Arial" pitchFamily="34" charset="0"/>
              </a:rPr>
              <a:t>activity</a:t>
            </a:r>
          </a:p>
          <a:p>
            <a:pPr marL="742950" lvl="1" indent="-285750" algn="l">
              <a:spcBef>
                <a:spcPts val="0"/>
              </a:spcBef>
              <a:spcAft>
                <a:spcPts val="600"/>
              </a:spcAft>
              <a:buClr>
                <a:srgbClr val="0A2D73"/>
              </a:buClr>
              <a:buFontTx/>
              <a:buChar char="-"/>
            </a:pPr>
            <a:r>
              <a:rPr lang="en-US" dirty="0" smtClean="0">
                <a:solidFill>
                  <a:srgbClr val="63666A"/>
                </a:solidFill>
                <a:latin typeface="+mn-lt"/>
                <a:cs typeface="Arial" pitchFamily="34" charset="0"/>
              </a:rPr>
              <a:t>Efficacy and pharmacokinetics and pharmacodynamic data </a:t>
            </a:r>
            <a:r>
              <a:rPr lang="en-US" dirty="0">
                <a:solidFill>
                  <a:srgbClr val="63666A"/>
                </a:solidFill>
                <a:latin typeface="+mn-lt"/>
                <a:cs typeface="Arial" pitchFamily="34" charset="0"/>
              </a:rPr>
              <a:t>in animal </a:t>
            </a:r>
            <a:r>
              <a:rPr lang="en-US" dirty="0" smtClean="0">
                <a:solidFill>
                  <a:srgbClr val="63666A"/>
                </a:solidFill>
                <a:latin typeface="+mn-lt"/>
                <a:cs typeface="Arial" pitchFamily="34" charset="0"/>
              </a:rPr>
              <a:t>models (PK/PD)</a:t>
            </a:r>
          </a:p>
          <a:p>
            <a:pPr marL="742950" lvl="1" indent="-285750" algn="l">
              <a:spcBef>
                <a:spcPts val="0"/>
              </a:spcBef>
              <a:spcAft>
                <a:spcPts val="600"/>
              </a:spcAft>
              <a:buClr>
                <a:srgbClr val="0A2D73"/>
              </a:buClr>
              <a:buFontTx/>
              <a:buChar char="-"/>
            </a:pPr>
            <a:r>
              <a:rPr lang="en-US" dirty="0" smtClean="0">
                <a:solidFill>
                  <a:srgbClr val="63666A"/>
                </a:solidFill>
                <a:latin typeface="+mn-lt"/>
                <a:cs typeface="Arial" pitchFamily="34" charset="0"/>
              </a:rPr>
              <a:t>Translational medicinal chemistry</a:t>
            </a:r>
          </a:p>
          <a:p>
            <a:pPr marL="742950" lvl="1" indent="-285750" algn="l">
              <a:spcBef>
                <a:spcPts val="0"/>
              </a:spcBef>
              <a:spcAft>
                <a:spcPts val="600"/>
              </a:spcAft>
              <a:buClr>
                <a:srgbClr val="0A2D73"/>
              </a:buClr>
              <a:buFontTx/>
              <a:buChar char="-"/>
            </a:pPr>
            <a:r>
              <a:rPr lang="en-US" dirty="0" smtClean="0">
                <a:solidFill>
                  <a:srgbClr val="63666A"/>
                </a:solidFill>
                <a:latin typeface="+mn-lt"/>
                <a:cs typeface="Arial" pitchFamily="34" charset="0"/>
              </a:rPr>
              <a:t>Clinical trials data against resistant pathogens and in </a:t>
            </a:r>
            <a:r>
              <a:rPr lang="en-US" dirty="0">
                <a:solidFill>
                  <a:srgbClr val="63666A"/>
                </a:solidFill>
                <a:cs typeface="Arial" pitchFamily="34" charset="0"/>
              </a:rPr>
              <a:t>scientifically valid </a:t>
            </a:r>
            <a:r>
              <a:rPr lang="en-US" dirty="0" smtClean="0">
                <a:solidFill>
                  <a:srgbClr val="63666A"/>
                </a:solidFill>
                <a:cs typeface="Arial" pitchFamily="34" charset="0"/>
              </a:rPr>
              <a:t>infections</a:t>
            </a:r>
          </a:p>
          <a:p>
            <a:pPr marL="742950" lvl="1" indent="-285750" algn="l">
              <a:spcBef>
                <a:spcPts val="0"/>
              </a:spcBef>
              <a:spcAft>
                <a:spcPts val="600"/>
              </a:spcAft>
              <a:buClr>
                <a:srgbClr val="0A2D73"/>
              </a:buClr>
              <a:buFontTx/>
              <a:buChar char="-"/>
            </a:pPr>
            <a:endParaRPr lang="en-US" sz="1600" dirty="0">
              <a:solidFill>
                <a:srgbClr val="63666A"/>
              </a:solidFill>
              <a:latin typeface="+mn-lt"/>
              <a:cs typeface="Arial" pitchFamily="34" charset="0"/>
            </a:endParaRPr>
          </a:p>
          <a:p>
            <a:pPr marL="285750" indent="-285750" algn="l">
              <a:spcAft>
                <a:spcPts val="600"/>
              </a:spcAft>
              <a:buClr>
                <a:srgbClr val="0A2D73"/>
              </a:buClr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63666A"/>
                </a:solidFill>
                <a:latin typeface="+mn-lt"/>
              </a:rPr>
              <a:t>Limited use could be expanded after years of clinical experience – </a:t>
            </a:r>
            <a:r>
              <a:rPr lang="en-US" sz="2000" dirty="0" smtClean="0">
                <a:solidFill>
                  <a:srgbClr val="63666A"/>
                </a:solidFill>
                <a:latin typeface="+mn-lt"/>
              </a:rPr>
              <a:t> about 4 </a:t>
            </a:r>
            <a:r>
              <a:rPr lang="en-US" sz="2000" dirty="0">
                <a:solidFill>
                  <a:srgbClr val="63666A"/>
                </a:solidFill>
                <a:latin typeface="+mn-lt"/>
              </a:rPr>
              <a:t>years</a:t>
            </a:r>
          </a:p>
          <a:p>
            <a:pPr marL="742950" lvl="1" indent="-285750" algn="l">
              <a:spcAft>
                <a:spcPts val="600"/>
              </a:spcAft>
              <a:buClr>
                <a:srgbClr val="0A2D73"/>
              </a:buClr>
              <a:buFontTx/>
              <a:buChar char="-"/>
            </a:pPr>
            <a:r>
              <a:rPr lang="en-US" dirty="0">
                <a:solidFill>
                  <a:srgbClr val="63666A"/>
                </a:solidFill>
                <a:latin typeface="+mn-lt"/>
              </a:rPr>
              <a:t>Companies can work with FDA and health care providers in a systematic fashion to </a:t>
            </a:r>
            <a:r>
              <a:rPr lang="en-US" dirty="0" smtClean="0">
                <a:solidFill>
                  <a:srgbClr val="63666A"/>
                </a:solidFill>
                <a:latin typeface="+mn-lt"/>
              </a:rPr>
              <a:t>gather data </a:t>
            </a:r>
            <a:r>
              <a:rPr lang="en-US" dirty="0">
                <a:solidFill>
                  <a:srgbClr val="63666A"/>
                </a:solidFill>
                <a:latin typeface="+mn-lt"/>
              </a:rPr>
              <a:t>that </a:t>
            </a:r>
            <a:r>
              <a:rPr lang="en-US" dirty="0" smtClean="0">
                <a:solidFill>
                  <a:srgbClr val="63666A"/>
                </a:solidFill>
                <a:latin typeface="+mn-lt"/>
              </a:rPr>
              <a:t>could </a:t>
            </a:r>
            <a:r>
              <a:rPr lang="en-US" dirty="0">
                <a:solidFill>
                  <a:srgbClr val="63666A"/>
                </a:solidFill>
                <a:latin typeface="+mn-lt"/>
              </a:rPr>
              <a:t>lift </a:t>
            </a:r>
            <a:r>
              <a:rPr lang="en-US" dirty="0" smtClean="0">
                <a:solidFill>
                  <a:srgbClr val="63666A"/>
                </a:solidFill>
                <a:latin typeface="+mn-lt"/>
              </a:rPr>
              <a:t>this restriction</a:t>
            </a:r>
            <a:endParaRPr lang="en-US" sz="1600" dirty="0" smtClean="0">
              <a:solidFill>
                <a:srgbClr val="63666A"/>
              </a:solidFill>
              <a:latin typeface="+mn-lt"/>
            </a:endParaRPr>
          </a:p>
          <a:p>
            <a:pPr marL="742950" lvl="1" indent="-285750" algn="l">
              <a:spcAft>
                <a:spcPts val="600"/>
              </a:spcAft>
              <a:buClr>
                <a:srgbClr val="0A2D73"/>
              </a:buClr>
              <a:buFontTx/>
              <a:buChar char="-"/>
            </a:pPr>
            <a:endParaRPr lang="en-US" sz="1600" dirty="0">
              <a:solidFill>
                <a:srgbClr val="63666A"/>
              </a:solidFill>
              <a:latin typeface="+mn-lt"/>
            </a:endParaRPr>
          </a:p>
          <a:p>
            <a:pPr marL="285750" indent="-285750" algn="l">
              <a:spcBef>
                <a:spcPts val="0"/>
              </a:spcBef>
              <a:spcAft>
                <a:spcPts val="600"/>
              </a:spcAft>
              <a:buClr>
                <a:srgbClr val="0A2D73"/>
              </a:buClr>
              <a:buFont typeface="Arial" pitchFamily="34" charset="0"/>
              <a:buChar char="•"/>
            </a:pPr>
            <a:r>
              <a:rPr lang="en-US" sz="2000" dirty="0" smtClean="0">
                <a:solidFill>
                  <a:srgbClr val="63666A"/>
                </a:solidFill>
                <a:latin typeface="+mn-lt"/>
                <a:cs typeface="Arial" pitchFamily="34" charset="0"/>
              </a:rPr>
              <a:t>Larger trials will continue for drugs that do not address limited numbers of drug resistant pathogens</a:t>
            </a:r>
          </a:p>
          <a:p>
            <a:pPr marL="688975" indent="-285750" algn="l">
              <a:spcBef>
                <a:spcPts val="0"/>
              </a:spcBef>
              <a:spcAft>
                <a:spcPts val="600"/>
              </a:spcAft>
              <a:buClr>
                <a:srgbClr val="0A2D73"/>
              </a:buClr>
              <a:buFont typeface="Arial" panose="020B0604020202020204" pitchFamily="34" charset="0"/>
              <a:buChar char="•"/>
            </a:pPr>
            <a:endParaRPr lang="en-US" dirty="0">
              <a:solidFill>
                <a:srgbClr val="63666A"/>
              </a:solidFill>
              <a:latin typeface="+mn-lt"/>
              <a:cs typeface="Arial" pitchFamily="34" charset="0"/>
            </a:endParaRPr>
          </a:p>
          <a:p>
            <a:pPr marL="742950" lvl="1" indent="-285750" algn="l">
              <a:spcAft>
                <a:spcPts val="600"/>
              </a:spcAft>
              <a:buClr>
                <a:srgbClr val="0A2D73"/>
              </a:buClr>
              <a:buFontTx/>
              <a:buChar char="-"/>
            </a:pPr>
            <a:endParaRPr lang="en-US" sz="1600" dirty="0">
              <a:solidFill>
                <a:srgbClr val="63666A"/>
              </a:solidFill>
              <a:latin typeface="+mn-lt"/>
            </a:endParaRPr>
          </a:p>
          <a:p>
            <a:pPr marL="285750" indent="-285750" algn="l">
              <a:spcAft>
                <a:spcPts val="600"/>
              </a:spcAft>
              <a:buClr>
                <a:srgbClr val="0A2D73"/>
              </a:buClr>
              <a:buFontTx/>
              <a:buChar char="-"/>
            </a:pPr>
            <a:endParaRPr lang="en-US" dirty="0" smtClean="0">
              <a:solidFill>
                <a:srgbClr val="63666A"/>
              </a:solidFill>
              <a:latin typeface="+mn-lt"/>
            </a:endParaRPr>
          </a:p>
        </p:txBody>
      </p:sp>
      <p:sp>
        <p:nvSpPr>
          <p:cNvPr id="90116" name="Slide Number Placeholder 2"/>
          <p:cNvSpPr>
            <a:spLocks noGrp="1"/>
          </p:cNvSpPr>
          <p:nvPr/>
        </p:nvSpPr>
        <p:spPr bwMode="auto">
          <a:xfrm>
            <a:off x="8099425" y="6626225"/>
            <a:ext cx="10541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buFont typeface="Wingdings" pitchFamily="2" charset="2"/>
              <a:buNone/>
            </a:pPr>
            <a:fld id="{AC8D3269-2DDC-461E-B3A8-BE5AA770B36D}" type="slidenum">
              <a:rPr lang="en-US" sz="1200">
                <a:solidFill>
                  <a:srgbClr val="4D4D4D"/>
                </a:solidFill>
              </a:rPr>
              <a:pPr algn="ctr">
                <a:buFont typeface="Wingdings" pitchFamily="2" charset="2"/>
                <a:buNone/>
              </a:pPr>
              <a:t>7</a:t>
            </a:fld>
            <a:endParaRPr lang="en-US" sz="1200">
              <a:solidFill>
                <a:srgbClr val="4D4D4D"/>
              </a:solidFill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Title 1"/>
          <p:cNvSpPr>
            <a:spLocks noGrp="1"/>
          </p:cNvSpPr>
          <p:nvPr>
            <p:ph type="title" idx="4294967295"/>
          </p:nvPr>
        </p:nvSpPr>
        <p:spPr bwMode="auto">
          <a:xfrm>
            <a:off x="381000" y="392697"/>
            <a:ext cx="8281987" cy="51706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l"/>
            <a:r>
              <a:rPr lang="en-US" dirty="0" smtClean="0"/>
              <a:t>S</a:t>
            </a:r>
            <a:r>
              <a:rPr lang="en-US" sz="2400" dirty="0" smtClean="0"/>
              <a:t>treamlined Trials: Advantages and Disadvantages</a:t>
            </a:r>
            <a:endParaRPr lang="en-US" sz="2400" dirty="0" smtClean="0">
              <a:latin typeface="Arial" pitchFamily="34" charset="0"/>
              <a:ea typeface="MS PGothic" pitchFamily="34" charset="-128"/>
              <a:cs typeface="Arial" pitchFamily="34" charset="0"/>
            </a:endParaRPr>
          </a:p>
        </p:txBody>
      </p:sp>
      <p:sp>
        <p:nvSpPr>
          <p:cNvPr id="90115" name="Rounded Rectangle 8"/>
          <p:cNvSpPr>
            <a:spLocks noChangeArrowheads="1"/>
          </p:cNvSpPr>
          <p:nvPr/>
        </p:nvSpPr>
        <p:spPr bwMode="auto">
          <a:xfrm>
            <a:off x="381000" y="3124200"/>
            <a:ext cx="8697984" cy="3199285"/>
          </a:xfrm>
          <a:prstGeom prst="roundRect">
            <a:avLst>
              <a:gd name="adj" fmla="val 1319"/>
            </a:avLst>
          </a:prstGeom>
          <a:noFill/>
          <a:ln w="9525" algn="ctr">
            <a:noFill/>
            <a:round/>
            <a:headEnd/>
            <a:tailEnd/>
          </a:ln>
        </p:spPr>
        <p:txBody>
          <a:bodyPr/>
          <a:lstStyle/>
          <a:p>
            <a:pPr>
              <a:lnSpc>
                <a:spcPct val="95000"/>
              </a:lnSpc>
              <a:spcBef>
                <a:spcPts val="81"/>
              </a:spcBef>
              <a:spcAft>
                <a:spcPts val="500"/>
              </a:spcAft>
              <a:buClr>
                <a:srgbClr val="0A2D73"/>
              </a:buClr>
            </a:pPr>
            <a:r>
              <a:rPr lang="en-US" sz="2000" i="1" dirty="0" smtClean="0">
                <a:solidFill>
                  <a:srgbClr val="C00000"/>
                </a:solidFill>
                <a:latin typeface="+mj-lt"/>
              </a:rPr>
              <a:t>The real question is “Does streamlined development for limited use compromise efficacy/safety data?“</a:t>
            </a:r>
          </a:p>
          <a:p>
            <a:pPr>
              <a:lnSpc>
                <a:spcPct val="95000"/>
              </a:lnSpc>
              <a:spcBef>
                <a:spcPts val="81"/>
              </a:spcBef>
              <a:spcAft>
                <a:spcPts val="500"/>
              </a:spcAft>
              <a:buClr>
                <a:srgbClr val="0A2D73"/>
              </a:buClr>
            </a:pPr>
            <a:endParaRPr lang="en-US" sz="600" b="0" dirty="0" smtClean="0">
              <a:solidFill>
                <a:srgbClr val="63666A"/>
              </a:solidFill>
              <a:latin typeface="+mj-lt"/>
            </a:endParaRPr>
          </a:p>
          <a:p>
            <a:pPr marL="285750" indent="-285750" algn="l">
              <a:lnSpc>
                <a:spcPct val="95000"/>
              </a:lnSpc>
              <a:spcBef>
                <a:spcPts val="81"/>
              </a:spcBef>
              <a:spcAft>
                <a:spcPts val="1200"/>
              </a:spcAft>
              <a:buClr>
                <a:srgbClr val="0A2D73"/>
              </a:buClr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rgbClr val="63666A"/>
                </a:solidFill>
                <a:latin typeface="+mj-lt"/>
                <a:cs typeface="Arial" pitchFamily="34" charset="0"/>
              </a:rPr>
              <a:t>Physicians </a:t>
            </a:r>
            <a:r>
              <a:rPr lang="en-US" sz="2000" dirty="0">
                <a:solidFill>
                  <a:srgbClr val="63666A"/>
                </a:solidFill>
                <a:latin typeface="+mj-lt"/>
                <a:cs typeface="Arial" pitchFamily="34" charset="0"/>
              </a:rPr>
              <a:t>have learned </a:t>
            </a:r>
            <a:r>
              <a:rPr lang="en-US" sz="2000" dirty="0" smtClean="0">
                <a:solidFill>
                  <a:srgbClr val="63666A"/>
                </a:solidFill>
                <a:latin typeface="+mj-lt"/>
                <a:cs typeface="Arial" pitchFamily="34" charset="0"/>
              </a:rPr>
              <a:t>to effectively use </a:t>
            </a:r>
            <a:r>
              <a:rPr lang="en-US" sz="2000" dirty="0">
                <a:solidFill>
                  <a:srgbClr val="63666A"/>
                </a:solidFill>
                <a:latin typeface="+mj-lt"/>
                <a:cs typeface="Arial" pitchFamily="34" charset="0"/>
              </a:rPr>
              <a:t>the older antibiotics </a:t>
            </a:r>
            <a:r>
              <a:rPr lang="en-US" sz="2000" dirty="0" smtClean="0">
                <a:solidFill>
                  <a:srgbClr val="63666A"/>
                </a:solidFill>
                <a:latin typeface="+mj-lt"/>
                <a:cs typeface="Arial" pitchFamily="34" charset="0"/>
              </a:rPr>
              <a:t>that were approved with streamlined development in </a:t>
            </a:r>
            <a:r>
              <a:rPr lang="en-US" sz="2000" dirty="0">
                <a:solidFill>
                  <a:srgbClr val="63666A"/>
                </a:solidFill>
                <a:latin typeface="+mj-lt"/>
                <a:cs typeface="Arial" pitchFamily="34" charset="0"/>
              </a:rPr>
              <a:t>spite of safety issues with each of them </a:t>
            </a:r>
          </a:p>
          <a:p>
            <a:pPr marL="285750" indent="-285750" algn="l">
              <a:lnSpc>
                <a:spcPct val="95000"/>
              </a:lnSpc>
              <a:spcBef>
                <a:spcPts val="81"/>
              </a:spcBef>
              <a:spcAft>
                <a:spcPts val="1200"/>
              </a:spcAft>
              <a:buClr>
                <a:srgbClr val="0A2D73"/>
              </a:buClr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rgbClr val="63666A"/>
                </a:solidFill>
                <a:latin typeface="+mj-lt"/>
                <a:cs typeface="Arial" pitchFamily="34" charset="0"/>
              </a:rPr>
              <a:t>Running large clinical trials is not the only way to reveal safety </a:t>
            </a:r>
            <a:r>
              <a:rPr lang="en-US" sz="2000" dirty="0">
                <a:solidFill>
                  <a:srgbClr val="63666A"/>
                </a:solidFill>
                <a:latin typeface="+mj-lt"/>
                <a:cs typeface="Arial" pitchFamily="34" charset="0"/>
              </a:rPr>
              <a:t>issues </a:t>
            </a:r>
          </a:p>
          <a:p>
            <a:pPr marL="290513" indent="-285750" algn="l">
              <a:lnSpc>
                <a:spcPct val="95000"/>
              </a:lnSpc>
              <a:spcBef>
                <a:spcPts val="81"/>
              </a:spcBef>
              <a:spcAft>
                <a:spcPts val="1200"/>
              </a:spcAft>
              <a:buClr>
                <a:srgbClr val="0A2D73"/>
              </a:buClr>
              <a:buFont typeface="Arial" pitchFamily="34" charset="0"/>
              <a:buChar char="•"/>
            </a:pPr>
            <a:r>
              <a:rPr lang="en-US" sz="2000" dirty="0" smtClean="0">
                <a:solidFill>
                  <a:srgbClr val="63666A"/>
                </a:solidFill>
                <a:latin typeface="+mn-lt"/>
                <a:cs typeface="Arial" pitchFamily="34" charset="0"/>
              </a:rPr>
              <a:t>Without the PATH approach </a:t>
            </a:r>
            <a:r>
              <a:rPr lang="en-US" sz="2000" dirty="0">
                <a:solidFill>
                  <a:srgbClr val="63666A"/>
                </a:solidFill>
                <a:latin typeface="+mn-lt"/>
                <a:cs typeface="Arial" pitchFamily="34" charset="0"/>
              </a:rPr>
              <a:t>effective antibiotics </a:t>
            </a:r>
            <a:r>
              <a:rPr lang="en-US" sz="2000" dirty="0" smtClean="0">
                <a:solidFill>
                  <a:srgbClr val="63666A"/>
                </a:solidFill>
                <a:latin typeface="+mn-lt"/>
                <a:cs typeface="Arial" pitchFamily="34" charset="0"/>
              </a:rPr>
              <a:t>will not be available for some patients with life-threatening infections - This is a far greater risk than those posed by streamlined development</a:t>
            </a:r>
            <a:endParaRPr lang="en-US" sz="2000" dirty="0">
              <a:solidFill>
                <a:srgbClr val="63666A"/>
              </a:solidFill>
              <a:latin typeface="+mn-lt"/>
              <a:cs typeface="Arial" pitchFamily="34" charset="0"/>
            </a:endParaRPr>
          </a:p>
        </p:txBody>
      </p:sp>
      <p:sp>
        <p:nvSpPr>
          <p:cNvPr id="90116" name="Slide Number Placeholder 2"/>
          <p:cNvSpPr>
            <a:spLocks noGrp="1"/>
          </p:cNvSpPr>
          <p:nvPr/>
        </p:nvSpPr>
        <p:spPr bwMode="auto">
          <a:xfrm>
            <a:off x="8099425" y="6626225"/>
            <a:ext cx="10541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buFont typeface="Wingdings" pitchFamily="2" charset="2"/>
              <a:buNone/>
            </a:pPr>
            <a:fld id="{AC8D3269-2DDC-461E-B3A8-BE5AA770B36D}" type="slidenum">
              <a:rPr lang="en-US" sz="1200">
                <a:solidFill>
                  <a:srgbClr val="4D4D4D"/>
                </a:solidFill>
              </a:rPr>
              <a:pPr algn="ctr">
                <a:buFont typeface="Wingdings" pitchFamily="2" charset="2"/>
                <a:buNone/>
              </a:pPr>
              <a:t>8</a:t>
            </a:fld>
            <a:endParaRPr lang="en-US" sz="1200" dirty="0">
              <a:solidFill>
                <a:srgbClr val="4D4D4D"/>
              </a:solidFill>
            </a:endParaRPr>
          </a:p>
        </p:txBody>
      </p:sp>
      <p:sp>
        <p:nvSpPr>
          <p:cNvPr id="3" name="TextBox 2"/>
          <p:cNvSpPr txBox="1"/>
          <p:nvPr/>
        </p:nvSpPr>
        <p:spPr bwMode="auto">
          <a:xfrm>
            <a:off x="478064" y="969708"/>
            <a:ext cx="8448520" cy="2004152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square" rtlCol="0" anchor="ctr" anchorCtr="1">
            <a:noAutofit/>
          </a:bodyPr>
          <a:lstStyle/>
          <a:p>
            <a:pPr algn="l">
              <a:lnSpc>
                <a:spcPct val="95000"/>
              </a:lnSpc>
              <a:spcBef>
                <a:spcPts val="81"/>
              </a:spcBef>
              <a:spcAft>
                <a:spcPts val="500"/>
              </a:spcAft>
              <a:buClr>
                <a:srgbClr val="0A2D73"/>
              </a:buClr>
            </a:pPr>
            <a:r>
              <a:rPr lang="en-US" sz="2000" b="1" dirty="0" smtClean="0">
                <a:solidFill>
                  <a:schemeClr val="bg1"/>
                </a:solidFill>
                <a:latin typeface="+mj-lt"/>
              </a:rPr>
              <a:t>Advantages: </a:t>
            </a:r>
            <a:endParaRPr lang="en-US" sz="2000" b="1" dirty="0">
              <a:solidFill>
                <a:schemeClr val="bg1"/>
              </a:solidFill>
              <a:latin typeface="+mj-lt"/>
            </a:endParaRPr>
          </a:p>
          <a:p>
            <a:pPr marL="461963" lvl="1" algn="l">
              <a:lnSpc>
                <a:spcPct val="95000"/>
              </a:lnSpc>
              <a:spcBef>
                <a:spcPts val="81"/>
              </a:spcBef>
              <a:spcAft>
                <a:spcPts val="500"/>
              </a:spcAft>
              <a:buClr>
                <a:srgbClr val="0A2D73"/>
              </a:buClr>
            </a:pPr>
            <a:r>
              <a:rPr lang="en-US" b="1" dirty="0">
                <a:solidFill>
                  <a:schemeClr val="bg1"/>
                </a:solidFill>
                <a:latin typeface="+mj-lt"/>
              </a:rPr>
              <a:t>Lower cost, shorter time to be available for patients, extended patent </a:t>
            </a:r>
            <a:r>
              <a:rPr lang="en-US" b="1" dirty="0" smtClean="0">
                <a:solidFill>
                  <a:schemeClr val="bg1"/>
                </a:solidFill>
                <a:latin typeface="+mj-lt"/>
              </a:rPr>
              <a:t>life, makes    it feasible to develop drugs for multi-resistant pathogens that are currently not common</a:t>
            </a:r>
            <a:endParaRPr lang="en-US" b="1" dirty="0">
              <a:solidFill>
                <a:schemeClr val="bg1"/>
              </a:solidFill>
              <a:latin typeface="+mj-lt"/>
            </a:endParaRPr>
          </a:p>
          <a:p>
            <a:pPr algn="l">
              <a:lnSpc>
                <a:spcPct val="95000"/>
              </a:lnSpc>
              <a:spcBef>
                <a:spcPts val="81"/>
              </a:spcBef>
              <a:spcAft>
                <a:spcPts val="500"/>
              </a:spcAft>
              <a:buClr>
                <a:srgbClr val="0A2D73"/>
              </a:buClr>
            </a:pPr>
            <a:r>
              <a:rPr lang="en-US" sz="2000" b="1" dirty="0" smtClean="0">
                <a:solidFill>
                  <a:schemeClr val="bg1"/>
                </a:solidFill>
                <a:latin typeface="+mj-lt"/>
              </a:rPr>
              <a:t>Disadvantages: </a:t>
            </a:r>
            <a:endParaRPr lang="en-US" sz="2000" b="1" dirty="0">
              <a:solidFill>
                <a:schemeClr val="bg1"/>
              </a:solidFill>
              <a:latin typeface="+mj-lt"/>
            </a:endParaRPr>
          </a:p>
          <a:p>
            <a:pPr marL="461963" algn="l">
              <a:lnSpc>
                <a:spcPct val="95000"/>
              </a:lnSpc>
              <a:spcBef>
                <a:spcPts val="81"/>
              </a:spcBef>
              <a:spcAft>
                <a:spcPts val="500"/>
              </a:spcAft>
              <a:buClr>
                <a:srgbClr val="0A2D73"/>
              </a:buClr>
            </a:pPr>
            <a:r>
              <a:rPr lang="en-US" b="1" dirty="0">
                <a:solidFill>
                  <a:schemeClr val="bg1"/>
                </a:solidFill>
                <a:latin typeface="+mj-lt"/>
              </a:rPr>
              <a:t>Less clear clinical data, unclear safety, off-label </a:t>
            </a:r>
            <a:r>
              <a:rPr lang="en-US" b="1" dirty="0" smtClean="0">
                <a:solidFill>
                  <a:schemeClr val="bg1"/>
                </a:solidFill>
                <a:latin typeface="+mj-lt"/>
              </a:rPr>
              <a:t>use</a:t>
            </a:r>
            <a:endParaRPr lang="en-US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7299524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Title 1"/>
          <p:cNvSpPr>
            <a:spLocks noGrp="1"/>
          </p:cNvSpPr>
          <p:nvPr>
            <p:ph type="title" idx="4294967295"/>
          </p:nvPr>
        </p:nvSpPr>
        <p:spPr bwMode="auto">
          <a:xfrm>
            <a:off x="378536" y="381000"/>
            <a:ext cx="8370450" cy="54703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l"/>
            <a:r>
              <a:rPr lang="en-US" sz="2400" dirty="0" smtClean="0"/>
              <a:t>Managing After Approval of Antibiotic in a Streamlined Program</a:t>
            </a:r>
            <a:endParaRPr lang="en-US" sz="2400" dirty="0" smtClean="0">
              <a:latin typeface="Arial" pitchFamily="34" charset="0"/>
              <a:ea typeface="MS PGothic" pitchFamily="34" charset="-128"/>
              <a:cs typeface="Arial" pitchFamily="34" charset="0"/>
            </a:endParaRPr>
          </a:p>
        </p:txBody>
      </p:sp>
      <p:sp>
        <p:nvSpPr>
          <p:cNvPr id="90115" name="Rounded Rectangle 8"/>
          <p:cNvSpPr>
            <a:spLocks noChangeArrowheads="1"/>
          </p:cNvSpPr>
          <p:nvPr/>
        </p:nvSpPr>
        <p:spPr bwMode="auto">
          <a:xfrm>
            <a:off x="378536" y="990600"/>
            <a:ext cx="8587665" cy="5334000"/>
          </a:xfrm>
          <a:prstGeom prst="roundRect">
            <a:avLst>
              <a:gd name="adj" fmla="val 1319"/>
            </a:avLst>
          </a:prstGeom>
          <a:noFill/>
          <a:ln w="9525" algn="ctr">
            <a:noFill/>
            <a:round/>
            <a:headEnd/>
            <a:tailEnd/>
          </a:ln>
        </p:spPr>
        <p:txBody>
          <a:bodyPr/>
          <a:lstStyle/>
          <a:p>
            <a:pPr marL="285750" indent="-285750" algn="l">
              <a:lnSpc>
                <a:spcPct val="95000"/>
              </a:lnSpc>
              <a:spcAft>
                <a:spcPts val="500"/>
              </a:spcAft>
              <a:buClr>
                <a:srgbClr val="00B0F0"/>
              </a:buClr>
            </a:pPr>
            <a:r>
              <a:rPr lang="en-US" sz="2000" b="1" dirty="0" smtClean="0">
                <a:solidFill>
                  <a:srgbClr val="0A2D73"/>
                </a:solidFill>
                <a:latin typeface="+mj-lt"/>
              </a:rPr>
              <a:t>Must </a:t>
            </a:r>
            <a:r>
              <a:rPr lang="en-US" sz="2000" b="1" dirty="0">
                <a:solidFill>
                  <a:srgbClr val="0A2D73"/>
                </a:solidFill>
                <a:latin typeface="+mj-lt"/>
              </a:rPr>
              <a:t>be restricted for use </a:t>
            </a:r>
            <a:r>
              <a:rPr lang="en-US" sz="2000" b="1" dirty="0" smtClean="0">
                <a:solidFill>
                  <a:srgbClr val="0A2D73"/>
                </a:solidFill>
                <a:latin typeface="+mj-lt"/>
              </a:rPr>
              <a:t>within a </a:t>
            </a:r>
            <a:r>
              <a:rPr lang="en-US" sz="2000" b="1" dirty="0">
                <a:solidFill>
                  <a:srgbClr val="0A2D73"/>
                </a:solidFill>
                <a:latin typeface="+mj-lt"/>
              </a:rPr>
              <a:t>narrow indication </a:t>
            </a:r>
            <a:r>
              <a:rPr lang="en-US" sz="2000" b="1" dirty="0" smtClean="0">
                <a:solidFill>
                  <a:srgbClr val="0A2D73"/>
                </a:solidFill>
                <a:latin typeface="+mj-lt"/>
              </a:rPr>
              <a:t>(limited use)</a:t>
            </a:r>
          </a:p>
          <a:p>
            <a:pPr marL="285750" indent="-285750" algn="l">
              <a:lnSpc>
                <a:spcPct val="95000"/>
              </a:lnSpc>
              <a:spcAft>
                <a:spcPts val="500"/>
              </a:spcAft>
              <a:buClr>
                <a:srgbClr val="0A2D73"/>
              </a:buClr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rgbClr val="63666A"/>
                </a:solidFill>
                <a:latin typeface="+mj-lt"/>
              </a:rPr>
              <a:t>How </a:t>
            </a:r>
            <a:r>
              <a:rPr lang="en-US" sz="2000" dirty="0">
                <a:solidFill>
                  <a:srgbClr val="63666A"/>
                </a:solidFill>
                <a:latin typeface="+mj-lt"/>
              </a:rPr>
              <a:t>to </a:t>
            </a:r>
            <a:r>
              <a:rPr lang="en-US" sz="2000" dirty="0" smtClean="0">
                <a:solidFill>
                  <a:srgbClr val="63666A"/>
                </a:solidFill>
                <a:latin typeface="+mj-lt"/>
              </a:rPr>
              <a:t>limit use:</a:t>
            </a:r>
          </a:p>
          <a:p>
            <a:pPr marL="742950" lvl="1" indent="-285750" algn="l">
              <a:lnSpc>
                <a:spcPct val="95000"/>
              </a:lnSpc>
              <a:spcAft>
                <a:spcPts val="500"/>
              </a:spcAft>
              <a:buClr>
                <a:srgbClr val="0A2D73"/>
              </a:buClr>
              <a:buFontTx/>
              <a:buChar char="-"/>
            </a:pPr>
            <a:r>
              <a:rPr lang="en-US" sz="1600" dirty="0" smtClean="0">
                <a:solidFill>
                  <a:srgbClr val="63666A"/>
                </a:solidFill>
                <a:latin typeface="+mj-lt"/>
              </a:rPr>
              <a:t>Penalty </a:t>
            </a:r>
            <a:r>
              <a:rPr lang="en-US" sz="1600" dirty="0">
                <a:solidFill>
                  <a:srgbClr val="63666A"/>
                </a:solidFill>
                <a:latin typeface="+mj-lt"/>
              </a:rPr>
              <a:t>to company if marketed off </a:t>
            </a:r>
            <a:r>
              <a:rPr lang="en-US" sz="1600" dirty="0" smtClean="0">
                <a:solidFill>
                  <a:srgbClr val="63666A"/>
                </a:solidFill>
                <a:latin typeface="+mj-lt"/>
              </a:rPr>
              <a:t>label – This law </a:t>
            </a:r>
            <a:r>
              <a:rPr lang="en-US" sz="1600" dirty="0">
                <a:solidFill>
                  <a:srgbClr val="63666A"/>
                </a:solidFill>
                <a:latin typeface="+mj-lt"/>
              </a:rPr>
              <a:t>already </a:t>
            </a:r>
            <a:r>
              <a:rPr lang="en-US" sz="1600" dirty="0" smtClean="0">
                <a:solidFill>
                  <a:srgbClr val="63666A"/>
                </a:solidFill>
                <a:latin typeface="+mj-lt"/>
              </a:rPr>
              <a:t>exists</a:t>
            </a:r>
          </a:p>
          <a:p>
            <a:pPr lvl="1" algn="l">
              <a:lnSpc>
                <a:spcPct val="95000"/>
              </a:lnSpc>
              <a:spcAft>
                <a:spcPts val="500"/>
              </a:spcAft>
              <a:buClr>
                <a:srgbClr val="0A2D73"/>
              </a:buClr>
            </a:pPr>
            <a:endParaRPr lang="en-US" sz="1600" dirty="0" smtClean="0">
              <a:solidFill>
                <a:srgbClr val="63666A"/>
              </a:solidFill>
              <a:latin typeface="+mn-lt"/>
            </a:endParaRPr>
          </a:p>
          <a:p>
            <a:pPr marL="285750" indent="-285750" algn="l">
              <a:lnSpc>
                <a:spcPct val="95000"/>
              </a:lnSpc>
              <a:spcAft>
                <a:spcPts val="500"/>
              </a:spcAft>
              <a:buClr>
                <a:srgbClr val="0A2D73"/>
              </a:buClr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rgbClr val="63666A"/>
                </a:solidFill>
                <a:latin typeface="+mj-lt"/>
              </a:rPr>
              <a:t>Proposed </a:t>
            </a:r>
            <a:r>
              <a:rPr lang="en-US" sz="2000" dirty="0">
                <a:solidFill>
                  <a:srgbClr val="63666A"/>
                </a:solidFill>
                <a:latin typeface="+mj-lt"/>
              </a:rPr>
              <a:t>solution to managing safety risk </a:t>
            </a:r>
            <a:endParaRPr lang="en-US" sz="2000" dirty="0" smtClean="0">
              <a:solidFill>
                <a:srgbClr val="63666A"/>
              </a:solidFill>
              <a:latin typeface="+mj-lt"/>
            </a:endParaRPr>
          </a:p>
          <a:p>
            <a:pPr marL="742950" lvl="1" indent="-285750" algn="l">
              <a:lnSpc>
                <a:spcPct val="95000"/>
              </a:lnSpc>
              <a:spcBef>
                <a:spcPts val="200"/>
              </a:spcBef>
              <a:spcAft>
                <a:spcPts val="700"/>
              </a:spcAft>
              <a:buClr>
                <a:srgbClr val="0A2D73"/>
              </a:buClr>
              <a:buFontTx/>
              <a:buChar char="-"/>
            </a:pPr>
            <a:r>
              <a:rPr lang="en-US" sz="1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Companies are already set up for post marketing surveillance systems </a:t>
            </a:r>
          </a:p>
          <a:p>
            <a:pPr marL="742950" lvl="1" indent="-285750" algn="l">
              <a:lnSpc>
                <a:spcPct val="95000"/>
              </a:lnSpc>
              <a:spcBef>
                <a:spcPts val="200"/>
              </a:spcBef>
              <a:spcAft>
                <a:spcPts val="700"/>
              </a:spcAft>
              <a:buClr>
                <a:srgbClr val="0A2D73"/>
              </a:buClr>
              <a:buFontTx/>
              <a:buChar char="-"/>
            </a:pPr>
            <a:r>
              <a:rPr lang="en-US" sz="1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Surveillance </a:t>
            </a:r>
            <a:r>
              <a:rPr 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can be conducted as for orphan drugs or drugs for rare diseases</a:t>
            </a:r>
          </a:p>
          <a:p>
            <a:pPr marL="1200150" lvl="2" indent="-285750" algn="l">
              <a:lnSpc>
                <a:spcPct val="95000"/>
              </a:lnSpc>
              <a:spcBef>
                <a:spcPts val="200"/>
              </a:spcBef>
              <a:spcAft>
                <a:spcPts val="700"/>
              </a:spcAft>
              <a:buClr>
                <a:srgbClr val="0A2D73"/>
              </a:buClr>
              <a:buFont typeface="Courier New" panose="02070309020205020404" pitchFamily="49" charset="0"/>
              <a:buChar char="o"/>
            </a:pPr>
            <a:r>
              <a:rPr 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Surveillance is a key part of PATH</a:t>
            </a:r>
          </a:p>
          <a:p>
            <a:pPr marL="742950" lvl="1" indent="-285750" algn="l">
              <a:lnSpc>
                <a:spcPct val="95000"/>
              </a:lnSpc>
              <a:spcBef>
                <a:spcPts val="200"/>
              </a:spcBef>
              <a:spcAft>
                <a:spcPts val="700"/>
              </a:spcAft>
              <a:buClr>
                <a:srgbClr val="0A2D73"/>
              </a:buClr>
              <a:buFontTx/>
              <a:buChar char="-"/>
            </a:pPr>
            <a:r>
              <a:rPr lang="en-US" sz="1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Hospitals </a:t>
            </a:r>
            <a:r>
              <a:rPr 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can be responsible for minimizing off-label </a:t>
            </a:r>
            <a:r>
              <a:rPr lang="en-US" sz="1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use – stewardship programs</a:t>
            </a:r>
          </a:p>
          <a:p>
            <a:pPr marL="742950" lvl="1" indent="-285750" algn="l">
              <a:lnSpc>
                <a:spcPct val="95000"/>
              </a:lnSpc>
              <a:spcBef>
                <a:spcPts val="200"/>
              </a:spcBef>
              <a:spcAft>
                <a:spcPts val="700"/>
              </a:spcAft>
              <a:buClr>
                <a:srgbClr val="0A2D73"/>
              </a:buClr>
              <a:buFontTx/>
              <a:buChar char="-"/>
            </a:pPr>
            <a:r>
              <a:rPr 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CMS has </a:t>
            </a:r>
            <a:r>
              <a:rPr lang="en-US" sz="1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just announced stewardship programs for long term facilities – similar programs for acute care hospitals are expected</a:t>
            </a:r>
          </a:p>
          <a:p>
            <a:pPr marL="742950" lvl="1" indent="-285750" algn="l">
              <a:lnSpc>
                <a:spcPct val="95000"/>
              </a:lnSpc>
              <a:spcBef>
                <a:spcPts val="200"/>
              </a:spcBef>
              <a:spcAft>
                <a:spcPts val="700"/>
              </a:spcAft>
              <a:buClr>
                <a:srgbClr val="0A2D73"/>
              </a:buClr>
              <a:buFontTx/>
              <a:buChar char="-"/>
            </a:pPr>
            <a:r>
              <a:rPr lang="en-US" sz="1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Physician education is an important tool to avoid inappropriate off-label use – Awareness of limited population labeling  </a:t>
            </a:r>
          </a:p>
          <a:p>
            <a:pPr marL="742950" lvl="1" indent="-285750" algn="l">
              <a:lnSpc>
                <a:spcPct val="95000"/>
              </a:lnSpc>
              <a:spcBef>
                <a:spcPts val="200"/>
              </a:spcBef>
              <a:spcAft>
                <a:spcPts val="700"/>
              </a:spcAft>
              <a:buClr>
                <a:srgbClr val="0A2D73"/>
              </a:buClr>
              <a:buFontTx/>
              <a:buChar char="-"/>
            </a:pPr>
            <a:r>
              <a:rPr lang="en-US" sz="1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If the plan is to expand use then the product </a:t>
            </a:r>
            <a:r>
              <a:rPr lang="en-US" sz="1600" i="1" u="sng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must</a:t>
            </a:r>
            <a:r>
              <a:rPr lang="en-US" sz="1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 be tested in a wider population </a:t>
            </a:r>
          </a:p>
          <a:p>
            <a:pPr marL="742950" lvl="1" indent="-285750" algn="l">
              <a:lnSpc>
                <a:spcPct val="95000"/>
              </a:lnSpc>
              <a:spcBef>
                <a:spcPts val="200"/>
              </a:spcBef>
              <a:spcAft>
                <a:spcPts val="700"/>
              </a:spcAft>
              <a:buClr>
                <a:srgbClr val="0A2D73"/>
              </a:buClr>
              <a:buFontTx/>
              <a:buChar char="-"/>
            </a:pPr>
            <a:r>
              <a:rPr lang="en-US" sz="1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Evaluation of benefit/risk on an ongoing basis by an independent body of physicians/hospitalists/pharmacists</a:t>
            </a:r>
          </a:p>
          <a:p>
            <a:pPr marL="740664" indent="-283464" algn="l">
              <a:lnSpc>
                <a:spcPct val="95000"/>
              </a:lnSpc>
              <a:spcAft>
                <a:spcPts val="500"/>
              </a:spcAft>
              <a:buClr>
                <a:srgbClr val="0A2D73"/>
              </a:buClr>
              <a:buFont typeface="Arial" panose="020B0604020202020204" pitchFamily="34" charset="0"/>
              <a:buChar char="•"/>
            </a:pPr>
            <a:endParaRPr lang="en-US" dirty="0">
              <a:solidFill>
                <a:srgbClr val="63666A"/>
              </a:solidFill>
              <a:latin typeface="+mj-lt"/>
            </a:endParaRPr>
          </a:p>
        </p:txBody>
      </p:sp>
      <p:sp>
        <p:nvSpPr>
          <p:cNvPr id="90116" name="Slide Number Placeholder 2"/>
          <p:cNvSpPr>
            <a:spLocks noGrp="1"/>
          </p:cNvSpPr>
          <p:nvPr/>
        </p:nvSpPr>
        <p:spPr bwMode="auto">
          <a:xfrm>
            <a:off x="8099425" y="6626225"/>
            <a:ext cx="10541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buFont typeface="Wingdings" pitchFamily="2" charset="2"/>
              <a:buNone/>
            </a:pPr>
            <a:fld id="{AC8D3269-2DDC-461E-B3A8-BE5AA770B36D}" type="slidenum">
              <a:rPr lang="en-US" sz="1200">
                <a:solidFill>
                  <a:srgbClr val="4D4D4D"/>
                </a:solidFill>
              </a:rPr>
              <a:pPr algn="ctr">
                <a:buFont typeface="Wingdings" pitchFamily="2" charset="2"/>
                <a:buNone/>
              </a:pPr>
              <a:t>9</a:t>
            </a:fld>
            <a:endParaRPr lang="en-US" sz="1200" dirty="0">
              <a:solidFill>
                <a:srgbClr val="4D4D4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8783049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Custom 359">
      <a:dk1>
        <a:srgbClr val="000000"/>
      </a:dk1>
      <a:lt1>
        <a:srgbClr val="FFFFFF"/>
      </a:lt1>
      <a:dk2>
        <a:srgbClr val="63666A"/>
      </a:dk2>
      <a:lt2>
        <a:srgbClr val="C8C8C8"/>
      </a:lt2>
      <a:accent1>
        <a:srgbClr val="0D6C95"/>
      </a:accent1>
      <a:accent2>
        <a:srgbClr val="0A2D73"/>
      </a:accent2>
      <a:accent3>
        <a:srgbClr val="619838"/>
      </a:accent3>
      <a:accent4>
        <a:srgbClr val="F9B045"/>
      </a:accent4>
      <a:accent5>
        <a:srgbClr val="4F3B8B"/>
      </a:accent5>
      <a:accent6>
        <a:srgbClr val="338DD6"/>
      </a:accent6>
      <a:hlink>
        <a:srgbClr val="4C8525"/>
      </a:hlink>
      <a:folHlink>
        <a:srgbClr val="DAA55A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gray">
        <a:solidFill>
          <a:schemeClr val="accent1"/>
        </a:solidFill>
        <a:ln w="38100" cap="flat" cmpd="sng" algn="ctr">
          <a:solidFill>
            <a:schemeClr val="bg1"/>
          </a:solidFill>
          <a:prstDash val="solid"/>
          <a:round/>
          <a:headEnd type="none" w="med" len="med"/>
          <a:tailEnd type="none" w="med" len="med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a:spPr>
      <a:bodyPr rot="0" spcFirstLastPara="0" vertOverflow="overflow" horzOverflow="overflow" vert="horz" wrap="none" lIns="0" tIns="45720" rIns="0" bIns="91440" numCol="1" spcCol="0" rtlCol="0" fromWordArt="0" anchor="ctr" anchorCtr="0" forceAA="0" compatLnSpc="1">
        <a:prstTxWarp prst="textNoShape">
          <a:avLst/>
        </a:prstTxWarp>
        <a:noAutofit/>
      </a:bodyPr>
      <a:lstStyle>
        <a:defPPr>
          <a:lnSpc>
            <a:spcPct val="90000"/>
          </a:lnSpc>
          <a:defRPr sz="1600" dirty="0" smtClean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n-lt"/>
          </a:defRPr>
        </a:defPPr>
      </a:lstStyle>
    </a:spDef>
    <a:lnDef>
      <a:spPr bwMode="auto">
        <a:noFill/>
        <a:ln w="19050" cap="rnd" cmpd="sng" algn="ctr">
          <a:solidFill>
            <a:schemeClr val="bg2"/>
          </a:solidFill>
          <a:prstDash val="solid"/>
          <a:round/>
          <a:headEnd type="none" w="med" len="med"/>
          <a:tailEnd type="none" w="med" len="med"/>
        </a:ln>
        <a:effectLst/>
      </a:spPr>
      <a:bodyPr/>
      <a:lstStyle/>
    </a:lnDef>
    <a:txDef>
      <a:spPr bwMode="auto">
        <a:solidFill>
          <a:schemeClr val="accent1"/>
        </a:solidFill>
        <a:ln w="9525">
          <a:noFill/>
          <a:miter lim="800000"/>
          <a:headEnd/>
          <a:tailEnd/>
        </a:ln>
        <a:effectLst/>
      </a:spPr>
      <a:bodyPr wrap="square" anchor="ctr" anchorCtr="1">
        <a:noAutofit/>
      </a:bodyPr>
      <a:lstStyle>
        <a:defPPr eaLnBrk="0" hangingPunct="0">
          <a:lnSpc>
            <a:spcPct val="95000"/>
          </a:lnSpc>
          <a:spcBef>
            <a:spcPts val="600"/>
          </a:spcBef>
          <a:buClr>
            <a:srgbClr val="007D92"/>
          </a:buClr>
          <a:defRPr sz="1600" b="1" dirty="0" smtClean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n-lt"/>
          </a:defRPr>
        </a:defPPr>
      </a:lstStyle>
    </a:tx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3F515C"/>
        </a:dk1>
        <a:lt1>
          <a:srgbClr val="FFFFFF"/>
        </a:lt1>
        <a:dk2>
          <a:srgbClr val="006FA7"/>
        </a:dk2>
        <a:lt2>
          <a:srgbClr val="C8C8C8"/>
        </a:lt2>
        <a:accent1>
          <a:srgbClr val="2295CC"/>
        </a:accent1>
        <a:accent2>
          <a:srgbClr val="9AD6F0"/>
        </a:accent2>
        <a:accent3>
          <a:srgbClr val="FFFFFF"/>
        </a:accent3>
        <a:accent4>
          <a:srgbClr val="34444D"/>
        </a:accent4>
        <a:accent5>
          <a:srgbClr val="ABC8E2"/>
        </a:accent5>
        <a:accent6>
          <a:srgbClr val="8BC2D9"/>
        </a:accent6>
        <a:hlink>
          <a:srgbClr val="FFE2A7"/>
        </a:hlink>
        <a:folHlink>
          <a:srgbClr val="FF9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F515C"/>
        </a:dk1>
        <a:lt1>
          <a:srgbClr val="FFFFFF"/>
        </a:lt1>
        <a:dk2>
          <a:srgbClr val="005782"/>
        </a:dk2>
        <a:lt2>
          <a:srgbClr val="C8C8C8"/>
        </a:lt2>
        <a:accent1>
          <a:srgbClr val="2295CC"/>
        </a:accent1>
        <a:accent2>
          <a:srgbClr val="9AD6F0"/>
        </a:accent2>
        <a:accent3>
          <a:srgbClr val="FFFFFF"/>
        </a:accent3>
        <a:accent4>
          <a:srgbClr val="34444D"/>
        </a:accent4>
        <a:accent5>
          <a:srgbClr val="ABC8E2"/>
        </a:accent5>
        <a:accent6>
          <a:srgbClr val="8BC2D9"/>
        </a:accent6>
        <a:hlink>
          <a:srgbClr val="FFE2A7"/>
        </a:hlink>
        <a:folHlink>
          <a:srgbClr val="FF9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3F515C"/>
        </a:dk1>
        <a:lt1>
          <a:srgbClr val="FFFFFF"/>
        </a:lt1>
        <a:dk2>
          <a:srgbClr val="005782"/>
        </a:dk2>
        <a:lt2>
          <a:srgbClr val="C8C8C8"/>
        </a:lt2>
        <a:accent1>
          <a:srgbClr val="2295CC"/>
        </a:accent1>
        <a:accent2>
          <a:srgbClr val="9AD6F0"/>
        </a:accent2>
        <a:accent3>
          <a:srgbClr val="FFFFFF"/>
        </a:accent3>
        <a:accent4>
          <a:srgbClr val="34444D"/>
        </a:accent4>
        <a:accent5>
          <a:srgbClr val="ABC8E2"/>
        </a:accent5>
        <a:accent6>
          <a:srgbClr val="8BC2D9"/>
        </a:accent6>
        <a:hlink>
          <a:srgbClr val="99CC00"/>
        </a:hlink>
        <a:folHlink>
          <a:srgbClr val="FF9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000000"/>
        </a:dk1>
        <a:lt1>
          <a:srgbClr val="FFFFFF"/>
        </a:lt1>
        <a:dk2>
          <a:srgbClr val="005782"/>
        </a:dk2>
        <a:lt2>
          <a:srgbClr val="C8C8C8"/>
        </a:lt2>
        <a:accent1>
          <a:srgbClr val="2295CC"/>
        </a:accent1>
        <a:accent2>
          <a:srgbClr val="9AD6F0"/>
        </a:accent2>
        <a:accent3>
          <a:srgbClr val="FFFFFF"/>
        </a:accent3>
        <a:accent4>
          <a:srgbClr val="000000"/>
        </a:accent4>
        <a:accent5>
          <a:srgbClr val="ABC8E2"/>
        </a:accent5>
        <a:accent6>
          <a:srgbClr val="8BC2D9"/>
        </a:accent6>
        <a:hlink>
          <a:srgbClr val="99CC00"/>
        </a:hlink>
        <a:folHlink>
          <a:srgbClr val="FF9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000000"/>
        </a:dk1>
        <a:lt1>
          <a:srgbClr val="FFFFFF"/>
        </a:lt1>
        <a:dk2>
          <a:srgbClr val="B10135"/>
        </a:dk2>
        <a:lt2>
          <a:srgbClr val="C8C8C8"/>
        </a:lt2>
        <a:accent1>
          <a:srgbClr val="005A2E"/>
        </a:accent1>
        <a:accent2>
          <a:srgbClr val="9AD6F0"/>
        </a:accent2>
        <a:accent3>
          <a:srgbClr val="FFFFFF"/>
        </a:accent3>
        <a:accent4>
          <a:srgbClr val="000000"/>
        </a:accent4>
        <a:accent5>
          <a:srgbClr val="AAB5AD"/>
        </a:accent5>
        <a:accent6>
          <a:srgbClr val="8BC2D9"/>
        </a:accent6>
        <a:hlink>
          <a:srgbClr val="99CC00"/>
        </a:hlink>
        <a:folHlink>
          <a:srgbClr val="FF9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13">
        <a:dk1>
          <a:srgbClr val="000000"/>
        </a:dk1>
        <a:lt1>
          <a:srgbClr val="FFFFFF"/>
        </a:lt1>
        <a:dk2>
          <a:srgbClr val="B10135"/>
        </a:dk2>
        <a:lt2>
          <a:srgbClr val="C8C8C8"/>
        </a:lt2>
        <a:accent1>
          <a:srgbClr val="005A2E"/>
        </a:accent1>
        <a:accent2>
          <a:srgbClr val="325292"/>
        </a:accent2>
        <a:accent3>
          <a:srgbClr val="FFFFFF"/>
        </a:accent3>
        <a:accent4>
          <a:srgbClr val="000000"/>
        </a:accent4>
        <a:accent5>
          <a:srgbClr val="AAB5AD"/>
        </a:accent5>
        <a:accent6>
          <a:srgbClr val="2C4984"/>
        </a:accent6>
        <a:hlink>
          <a:srgbClr val="333399"/>
        </a:hlink>
        <a:folHlink>
          <a:srgbClr val="FF9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14">
        <a:dk1>
          <a:srgbClr val="000000"/>
        </a:dk1>
        <a:lt1>
          <a:srgbClr val="FFFFFF"/>
        </a:lt1>
        <a:dk2>
          <a:srgbClr val="B10135"/>
        </a:dk2>
        <a:lt2>
          <a:srgbClr val="C8C8C8"/>
        </a:lt2>
        <a:accent1>
          <a:srgbClr val="005A2E"/>
        </a:accent1>
        <a:accent2>
          <a:srgbClr val="325292"/>
        </a:accent2>
        <a:accent3>
          <a:srgbClr val="FFFFFF"/>
        </a:accent3>
        <a:accent4>
          <a:srgbClr val="000000"/>
        </a:accent4>
        <a:accent5>
          <a:srgbClr val="AAB5AD"/>
        </a:accent5>
        <a:accent6>
          <a:srgbClr val="2C4984"/>
        </a:accent6>
        <a:hlink>
          <a:srgbClr val="461964"/>
        </a:hlink>
        <a:folHlink>
          <a:srgbClr val="FF9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15">
        <a:dk1>
          <a:srgbClr val="000000"/>
        </a:dk1>
        <a:lt1>
          <a:srgbClr val="FFFFFF"/>
        </a:lt1>
        <a:dk2>
          <a:srgbClr val="2A7DC5"/>
        </a:dk2>
        <a:lt2>
          <a:srgbClr val="C8C8C8"/>
        </a:lt2>
        <a:accent1>
          <a:srgbClr val="008F36"/>
        </a:accent1>
        <a:accent2>
          <a:srgbClr val="603385"/>
        </a:accent2>
        <a:accent3>
          <a:srgbClr val="FFFFFF"/>
        </a:accent3>
        <a:accent4>
          <a:srgbClr val="000000"/>
        </a:accent4>
        <a:accent5>
          <a:srgbClr val="AAC6AE"/>
        </a:accent5>
        <a:accent6>
          <a:srgbClr val="562D78"/>
        </a:accent6>
        <a:hlink>
          <a:srgbClr val="0D387D"/>
        </a:hlink>
        <a:folHlink>
          <a:srgbClr val="FF9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16">
        <a:dk1>
          <a:srgbClr val="000000"/>
        </a:dk1>
        <a:lt1>
          <a:srgbClr val="FFFFFF"/>
        </a:lt1>
        <a:dk2>
          <a:srgbClr val="2A7DC5"/>
        </a:dk2>
        <a:lt2>
          <a:srgbClr val="C8C8C8"/>
        </a:lt2>
        <a:accent1>
          <a:srgbClr val="008F36"/>
        </a:accent1>
        <a:accent2>
          <a:srgbClr val="603385"/>
        </a:accent2>
        <a:accent3>
          <a:srgbClr val="FFFFFF"/>
        </a:accent3>
        <a:accent4>
          <a:srgbClr val="000000"/>
        </a:accent4>
        <a:accent5>
          <a:srgbClr val="AAC6AE"/>
        </a:accent5>
        <a:accent6>
          <a:srgbClr val="562D78"/>
        </a:accent6>
        <a:hlink>
          <a:srgbClr val="0D387D"/>
        </a:hlink>
        <a:folHlink>
          <a:srgbClr val="FFFF6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44630</TotalTime>
  <Words>901</Words>
  <Application>Microsoft Office PowerPoint</Application>
  <PresentationFormat>On-screen Show (4:3)</PresentationFormat>
  <Paragraphs>125</Paragraphs>
  <Slides>11</Slides>
  <Notes>8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Default Design</vt:lpstr>
      <vt:lpstr>How the PATH Act Can Rejuvenate Antibiotic R &amp; D   </vt:lpstr>
      <vt:lpstr>Need to Increase Investment in Antibiotics</vt:lpstr>
      <vt:lpstr>Barriers to Antibiotic Development </vt:lpstr>
      <vt:lpstr>PowerPoint Presentation</vt:lpstr>
      <vt:lpstr>Funded by BARDA</vt:lpstr>
      <vt:lpstr>Cost of Development – Not Favorable to Investment</vt:lpstr>
      <vt:lpstr>Streamlined Antibacterial Drug Development </vt:lpstr>
      <vt:lpstr>Streamlined Trials: Advantages and Disadvantages</vt:lpstr>
      <vt:lpstr>Managing After Approval of Antibiotic in a Streamlined Program</vt:lpstr>
      <vt:lpstr>Appropriate Pricing</vt:lpstr>
      <vt:lpstr>PowerPoint Presentation</vt:lpstr>
    </vt:vector>
  </TitlesOfParts>
  <Company>cempra</Company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***</dc:title>
  <dc:creator>Prabha</dc:creator>
  <cp:lastModifiedBy>Steve Howard</cp:lastModifiedBy>
  <cp:revision>2115</cp:revision>
  <cp:lastPrinted>2015-07-20T17:59:42Z</cp:lastPrinted>
  <dcterms:created xsi:type="dcterms:W3CDTF">2014-01-15T16:50:50Z</dcterms:created>
  <dcterms:modified xsi:type="dcterms:W3CDTF">2015-07-28T13:34:57Z</dcterms:modified>
</cp:coreProperties>
</file>