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handoutMasterIdLst>
    <p:handoutMasterId r:id="rId23"/>
  </p:handoutMasterIdLst>
  <p:sldIdLst>
    <p:sldId id="257" r:id="rId3"/>
    <p:sldId id="258" r:id="rId4"/>
    <p:sldId id="259" r:id="rId5"/>
    <p:sldId id="274" r:id="rId6"/>
    <p:sldId id="279" r:id="rId7"/>
    <p:sldId id="282" r:id="rId8"/>
    <p:sldId id="283" r:id="rId9"/>
    <p:sldId id="261" r:id="rId10"/>
    <p:sldId id="262" r:id="rId11"/>
    <p:sldId id="263" r:id="rId12"/>
    <p:sldId id="264" r:id="rId13"/>
    <p:sldId id="265" r:id="rId14"/>
    <p:sldId id="266" r:id="rId15"/>
    <p:sldId id="267" r:id="rId16"/>
    <p:sldId id="268" r:id="rId17"/>
    <p:sldId id="270" r:id="rId18"/>
    <p:sldId id="284" r:id="rId19"/>
    <p:sldId id="285" r:id="rId20"/>
    <p:sldId id="286"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829" autoAdjust="0"/>
  </p:normalViewPr>
  <p:slideViewPr>
    <p:cSldViewPr>
      <p:cViewPr>
        <p:scale>
          <a:sx n="85" d="100"/>
          <a:sy n="85" d="100"/>
        </p:scale>
        <p:origin x="-893" y="216"/>
      </p:cViewPr>
      <p:guideLst>
        <p:guide orient="horz" pos="2160"/>
        <p:guide pos="2880"/>
      </p:guideLst>
    </p:cSldViewPr>
  </p:slideViewPr>
  <p:notesTextViewPr>
    <p:cViewPr>
      <p:scale>
        <a:sx n="1" d="1"/>
        <a:sy n="1" d="1"/>
      </p:scale>
      <p:origin x="0" y="0"/>
    </p:cViewPr>
  </p:notesTextViewPr>
  <p:sorterViewPr>
    <p:cViewPr>
      <p:scale>
        <a:sx n="100" d="100"/>
        <a:sy n="100" d="100"/>
      </p:scale>
      <p:origin x="0" y="414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rguidos\Local%20Settings\Temporary%20Internet%20Files\Content.Outlook\HI850VX0\IDSA%20Member%20Demographics%20Dec%202009.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560" b="1" i="0" u="none" strike="noStrike" baseline="0">
                <a:solidFill>
                  <a:srgbClr val="000000"/>
                </a:solidFill>
                <a:latin typeface="Arial"/>
                <a:ea typeface="Arial"/>
                <a:cs typeface="Arial"/>
              </a:defRPr>
            </a:pPr>
            <a:r>
              <a:rPr lang="en-US" sz="1800" baseline="0" dirty="0"/>
              <a:t>Primary Professional Activity</a:t>
            </a:r>
          </a:p>
        </c:rich>
      </c:tx>
      <c:layout>
        <c:manualLayout>
          <c:xMode val="edge"/>
          <c:yMode val="edge"/>
          <c:x val="9.92728587498002E-3"/>
          <c:y val="1.7725196827237399E-2"/>
        </c:manualLayout>
      </c:layout>
      <c:overlay val="0"/>
      <c:spPr>
        <a:noFill/>
        <a:ln w="25400">
          <a:noFill/>
        </a:ln>
      </c:spPr>
    </c:title>
    <c:autoTitleDeleted val="0"/>
    <c:plotArea>
      <c:layout>
        <c:manualLayout>
          <c:layoutTarget val="inner"/>
          <c:xMode val="edge"/>
          <c:yMode val="edge"/>
          <c:x val="4.1878381273769298E-2"/>
          <c:y val="0.14126378685260199"/>
          <c:w val="0.54932414698162702"/>
          <c:h val="0.84362406846008098"/>
        </c:manualLayout>
      </c:layout>
      <c:pieChart>
        <c:varyColors val="1"/>
        <c:ser>
          <c:idx val="0"/>
          <c:order val="0"/>
          <c:spPr>
            <a:solidFill>
              <a:srgbClr val="9999FF"/>
            </a:solidFill>
            <a:ln w="12700">
              <a:solidFill>
                <a:srgbClr val="000000"/>
              </a:solidFill>
              <a:prstDash val="solid"/>
            </a:ln>
          </c:spPr>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dPt>
            <c:idx val="7"/>
            <c:bubble3D val="0"/>
            <c:spPr>
              <a:solidFill>
                <a:srgbClr val="CCCCFF"/>
              </a:solidFill>
              <a:ln w="12700">
                <a:solidFill>
                  <a:srgbClr val="000000"/>
                </a:solidFill>
                <a:prstDash val="solid"/>
              </a:ln>
            </c:spPr>
          </c:dPt>
          <c:dPt>
            <c:idx val="8"/>
            <c:bubble3D val="0"/>
            <c:spPr>
              <a:solidFill>
                <a:srgbClr val="000080"/>
              </a:solidFill>
              <a:ln w="12700">
                <a:solidFill>
                  <a:srgbClr val="000000"/>
                </a:solidFill>
                <a:prstDash val="solid"/>
              </a:ln>
            </c:spPr>
          </c:dPt>
          <c:dLbls>
            <c:dLbl>
              <c:idx val="7"/>
              <c:layout/>
              <c:tx>
                <c:rich>
                  <a:bodyPr/>
                  <a:lstStyle/>
                  <a:p>
                    <a:r>
                      <a:rPr lang="en-US" dirty="0" smtClean="0"/>
                      <a:t>7%</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dLbl>
              <c:idx val="8"/>
              <c:layout>
                <c:manualLayout>
                  <c:x val="6.0187007874015798E-3"/>
                  <c:y val="1.8902861119502599E-2"/>
                </c:manualLayout>
              </c:layout>
              <c:tx>
                <c:rich>
                  <a:bodyPr/>
                  <a:lstStyle/>
                  <a:p>
                    <a:r>
                      <a:rPr lang="en-US" dirty="0" smtClean="0"/>
                      <a:t>2%</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numFmt formatCode="0%" sourceLinked="0"/>
            <c:spPr>
              <a:noFill/>
              <a:ln w="25400">
                <a:noFill/>
              </a:ln>
            </c:spPr>
            <c:txPr>
              <a:bodyPr/>
              <a:lstStyle/>
              <a:p>
                <a:pPr>
                  <a:defRPr sz="1900" b="1" i="0" u="none" strike="noStrike" baseline="0">
                    <a:solidFill>
                      <a:srgbClr val="000000"/>
                    </a:solidFill>
                    <a:latin typeface="Arial Black" pitchFamily="34" charset="0"/>
                    <a:ea typeface="Arial"/>
                    <a:cs typeface="Aria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'Demographics Data'!$A$36:$A$44</c:f>
              <c:strCache>
                <c:ptCount val="9"/>
                <c:pt idx="0">
                  <c:v>Administration</c:v>
                </c:pt>
                <c:pt idx="1">
                  <c:v>Basic Research</c:v>
                </c:pt>
                <c:pt idx="2">
                  <c:v>Clinical Microbiology</c:v>
                </c:pt>
                <c:pt idx="3">
                  <c:v>Clinical Research</c:v>
                </c:pt>
                <c:pt idx="4">
                  <c:v>Hospital Epidemiology</c:v>
                </c:pt>
                <c:pt idx="5">
                  <c:v>Patient Care</c:v>
                </c:pt>
                <c:pt idx="6">
                  <c:v>Public Hlth</c:v>
                </c:pt>
                <c:pt idx="7">
                  <c:v>Teaching/Education</c:v>
                </c:pt>
                <c:pt idx="8">
                  <c:v>Other</c:v>
                </c:pt>
              </c:strCache>
            </c:strRef>
          </c:cat>
          <c:val>
            <c:numRef>
              <c:f>'Demographics Data'!$B$36:$B$44</c:f>
              <c:numCache>
                <c:formatCode>General</c:formatCode>
                <c:ptCount val="9"/>
                <c:pt idx="0">
                  <c:v>437</c:v>
                </c:pt>
                <c:pt idx="1">
                  <c:v>610</c:v>
                </c:pt>
                <c:pt idx="2">
                  <c:v>250</c:v>
                </c:pt>
                <c:pt idx="3" formatCode="#,##0">
                  <c:v>1098</c:v>
                </c:pt>
                <c:pt idx="4">
                  <c:v>212</c:v>
                </c:pt>
                <c:pt idx="5" formatCode="#,##0">
                  <c:v>4389</c:v>
                </c:pt>
                <c:pt idx="6">
                  <c:v>330</c:v>
                </c:pt>
                <c:pt idx="7">
                  <c:v>522</c:v>
                </c:pt>
                <c:pt idx="8">
                  <c:v>214</c:v>
                </c:pt>
              </c:numCache>
            </c:numRef>
          </c:val>
        </c:ser>
        <c:ser>
          <c:idx val="1"/>
          <c:order val="1"/>
          <c:spPr>
            <a:solidFill>
              <a:srgbClr val="993366"/>
            </a:solidFill>
            <a:ln w="12700">
              <a:solidFill>
                <a:srgbClr val="000000"/>
              </a:solidFill>
              <a:prstDash val="solid"/>
            </a:ln>
          </c:spPr>
          <c:dPt>
            <c:idx val="0"/>
            <c:bubble3D val="0"/>
            <c:spPr>
              <a:solidFill>
                <a:srgbClr val="9999FF"/>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dPt>
            <c:idx val="7"/>
            <c:bubble3D val="0"/>
            <c:spPr>
              <a:solidFill>
                <a:srgbClr val="CCCCFF"/>
              </a:solidFill>
              <a:ln w="12700">
                <a:solidFill>
                  <a:srgbClr val="000000"/>
                </a:solidFill>
                <a:prstDash val="solid"/>
              </a:ln>
            </c:spPr>
          </c:dPt>
          <c:dPt>
            <c:idx val="8"/>
            <c:bubble3D val="0"/>
            <c:spPr>
              <a:solidFill>
                <a:srgbClr val="000080"/>
              </a:solidFill>
              <a:ln w="12700">
                <a:solidFill>
                  <a:srgbClr val="000000"/>
                </a:solidFill>
                <a:prstDash val="solid"/>
              </a:ln>
            </c:spPr>
          </c:dPt>
          <c:cat>
            <c:strRef>
              <c:f>'Demographics Data'!$A$36:$A$44</c:f>
              <c:strCache>
                <c:ptCount val="9"/>
                <c:pt idx="0">
                  <c:v>Administration</c:v>
                </c:pt>
                <c:pt idx="1">
                  <c:v>Basic Research</c:v>
                </c:pt>
                <c:pt idx="2">
                  <c:v>Clinical Microbiology</c:v>
                </c:pt>
                <c:pt idx="3">
                  <c:v>Clinical Research</c:v>
                </c:pt>
                <c:pt idx="4">
                  <c:v>Hospital Epidemiology</c:v>
                </c:pt>
                <c:pt idx="5">
                  <c:v>Patient Care</c:v>
                </c:pt>
                <c:pt idx="6">
                  <c:v>Public Hlth</c:v>
                </c:pt>
                <c:pt idx="7">
                  <c:v>Teaching/Education</c:v>
                </c:pt>
                <c:pt idx="8">
                  <c:v>Other</c:v>
                </c:pt>
              </c:strCache>
            </c:strRef>
          </c:cat>
          <c:val>
            <c:numRef>
              <c:f>'Demographics Data'!$C$36:$C$44</c:f>
              <c:numCache>
                <c:formatCode>0.00%</c:formatCode>
                <c:ptCount val="9"/>
                <c:pt idx="0">
                  <c:v>5.4204911932523803E-2</c:v>
                </c:pt>
                <c:pt idx="1">
                  <c:v>7.5663607045399095E-2</c:v>
                </c:pt>
                <c:pt idx="2">
                  <c:v>3.10096750186062E-2</c:v>
                </c:pt>
                <c:pt idx="3">
                  <c:v>0.13619449268171699</c:v>
                </c:pt>
                <c:pt idx="4">
                  <c:v>2.6296204415777999E-2</c:v>
                </c:pt>
                <c:pt idx="5">
                  <c:v>0.54440585462664404</c:v>
                </c:pt>
                <c:pt idx="6">
                  <c:v>4.0932771024559902E-2</c:v>
                </c:pt>
                <c:pt idx="7">
                  <c:v>6.4748201438849504E-2</c:v>
                </c:pt>
                <c:pt idx="8">
                  <c:v>2.65442818159266E-2</c:v>
                </c:pt>
              </c:numCache>
            </c:numRef>
          </c:val>
        </c:ser>
        <c:dLbls>
          <c:showLegendKey val="0"/>
          <c:showVal val="0"/>
          <c:showCatName val="0"/>
          <c:showSerName val="0"/>
          <c:showPercent val="0"/>
          <c:showBubbleSize val="0"/>
          <c:showLeaderLines val="0"/>
        </c:dLbls>
        <c:firstSliceAng val="0"/>
      </c:pieChart>
      <c:spPr>
        <a:noFill/>
        <a:ln w="25400">
          <a:noFill/>
        </a:ln>
      </c:spPr>
    </c:plotArea>
    <c:legend>
      <c:legendPos val="r"/>
      <c:layout>
        <c:manualLayout>
          <c:xMode val="edge"/>
          <c:yMode val="edge"/>
          <c:x val="0.65348912635920597"/>
          <c:y val="2.14724361662375E-3"/>
          <c:w val="0.34651087364079902"/>
          <c:h val="0.89209365609922797"/>
        </c:manualLayout>
      </c:layout>
      <c:overlay val="0"/>
      <c:spPr>
        <a:solidFill>
          <a:srgbClr val="FFFFFF"/>
        </a:solidFill>
        <a:ln w="3175">
          <a:solidFill>
            <a:srgbClr val="000000"/>
          </a:solidFill>
          <a:prstDash val="solid"/>
        </a:ln>
      </c:spPr>
      <c:txPr>
        <a:bodyPr/>
        <a:lstStyle/>
        <a:p>
          <a:pPr>
            <a:defRPr sz="1800" b="0" i="0" u="none" strike="noStrike" baseline="0">
              <a:solidFill>
                <a:srgbClr val="000000"/>
              </a:solidFill>
              <a:latin typeface="Arial"/>
              <a:ea typeface="Arial"/>
              <a:cs typeface="Arial"/>
            </a:defRPr>
          </a:pPr>
          <a:endParaRPr lang="en-US"/>
        </a:p>
      </c:txPr>
    </c:legend>
    <c:plotVisOnly val="1"/>
    <c:dispBlanksAs val="zero"/>
    <c:showDLblsOverMax val="0"/>
  </c:chart>
  <c:spPr>
    <a:solidFill>
      <a:srgbClr val="FFFFFF"/>
    </a:solidFill>
    <a:ln w="3175">
      <a:solidFill>
        <a:srgbClr val="000000"/>
      </a:solidFill>
      <a:prstDash val="solid"/>
    </a:ln>
  </c:spPr>
  <c:txPr>
    <a:bodyPr/>
    <a:lstStyle/>
    <a:p>
      <a:pPr>
        <a:defRPr sz="875" b="0" i="0" u="none" strike="noStrike" baseline="0">
          <a:solidFill>
            <a:srgbClr val="000000"/>
          </a:solidFill>
          <a:latin typeface="Arial"/>
          <a:ea typeface="Arial"/>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E27A5C2-024D-4238-9EB0-C2A92474D45C}" type="datetimeFigureOut">
              <a:rPr lang="en-US" smtClean="0"/>
              <a:t>7/28/2015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6FC58A1-09FA-4C18-AEE5-D6B945322634}" type="slidenum">
              <a:rPr lang="en-US" smtClean="0"/>
              <a:t>‹#›</a:t>
            </a:fld>
            <a:endParaRPr lang="en-US"/>
          </a:p>
        </p:txBody>
      </p:sp>
    </p:spTree>
    <p:extLst>
      <p:ext uri="{BB962C8B-B14F-4D97-AF65-F5344CB8AC3E}">
        <p14:creationId xmlns:p14="http://schemas.microsoft.com/office/powerpoint/2010/main" val="2717277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DB026D-B765-4842-BD71-57941366DFAC}" type="datetimeFigureOut">
              <a:rPr lang="en-US" smtClean="0"/>
              <a:t>7/28/2015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E2B6538-D356-4F97-BA74-D3765888809C}" type="slidenum">
              <a:rPr lang="en-US" smtClean="0"/>
              <a:t>‹#›</a:t>
            </a:fld>
            <a:endParaRPr lang="en-US"/>
          </a:p>
        </p:txBody>
      </p:sp>
    </p:spTree>
    <p:extLst>
      <p:ext uri="{BB962C8B-B14F-4D97-AF65-F5344CB8AC3E}">
        <p14:creationId xmlns:p14="http://schemas.microsoft.com/office/powerpoint/2010/main" val="2682152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565B2A-D12D-4184-87C1-6DB7DF68D86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28147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2B6538-D356-4F97-BA74-D3765888809C}" type="slidenum">
              <a:rPr lang="en-US" smtClean="0"/>
              <a:t>14</a:t>
            </a:fld>
            <a:endParaRPr lang="en-US"/>
          </a:p>
        </p:txBody>
      </p:sp>
    </p:spTree>
    <p:extLst>
      <p:ext uri="{BB962C8B-B14F-4D97-AF65-F5344CB8AC3E}">
        <p14:creationId xmlns:p14="http://schemas.microsoft.com/office/powerpoint/2010/main" val="154388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two speakers will speak</a:t>
            </a:r>
            <a:r>
              <a:rPr lang="en-US" baseline="0" dirty="0" smtClean="0"/>
              <a:t> in much more detail about the barriers to developing new antibiotics—particularly those that address unmet need and bipartisan legislation called the Promise for Antibiotics and Therapeutics for Health (PATH) Act and how it can help.  Just quickly introducing those topics here.</a:t>
            </a:r>
            <a:endParaRPr lang="en-US" dirty="0" smtClean="0"/>
          </a:p>
          <a:p>
            <a:endParaRPr lang="en-US" dirty="0" smtClean="0"/>
          </a:p>
          <a:p>
            <a:r>
              <a:rPr lang="en-US" dirty="0" smtClean="0"/>
              <a:t>Elaborate</a:t>
            </a:r>
            <a:r>
              <a:rPr lang="en-US" baseline="0" dirty="0" smtClean="0"/>
              <a:t> a little on why patients with resistant infections are difficult to enroll.</a:t>
            </a:r>
            <a:endParaRPr lang="en-US" dirty="0"/>
          </a:p>
        </p:txBody>
      </p:sp>
      <p:sp>
        <p:nvSpPr>
          <p:cNvPr id="4" name="Slide Number Placeholder 3"/>
          <p:cNvSpPr>
            <a:spLocks noGrp="1"/>
          </p:cNvSpPr>
          <p:nvPr>
            <p:ph type="sldNum" sz="quarter" idx="10"/>
          </p:nvPr>
        </p:nvSpPr>
        <p:spPr/>
        <p:txBody>
          <a:bodyPr/>
          <a:lstStyle/>
          <a:p>
            <a:fld id="{1E2B6538-D356-4F97-BA74-D3765888809C}" type="slidenum">
              <a:rPr lang="en-US" smtClean="0"/>
              <a:t>15</a:t>
            </a:fld>
            <a:endParaRPr lang="en-US"/>
          </a:p>
        </p:txBody>
      </p:sp>
    </p:spTree>
    <p:extLst>
      <p:ext uri="{BB962C8B-B14F-4D97-AF65-F5344CB8AC3E}">
        <p14:creationId xmlns:p14="http://schemas.microsoft.com/office/powerpoint/2010/main" val="2273660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defTabSz="928715"/>
            <a:fld id="{542213AA-D29E-4EB9-896E-F312128A7FCE}" type="slidenum">
              <a:rPr lang="en-US" smtClean="0">
                <a:solidFill>
                  <a:prstClr val="black"/>
                </a:solidFill>
              </a:rPr>
              <a:pPr defTabSz="928715"/>
              <a:t>16</a:t>
            </a:fld>
            <a:endParaRPr lang="en-US" smtClean="0">
              <a:solidFill>
                <a:prstClr val="black"/>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dirty="0" smtClean="0"/>
              <a:t>IDSA working broadly with all government and non-government</a:t>
            </a:r>
            <a:r>
              <a:rPr lang="en-US" baseline="0" dirty="0" smtClean="0"/>
              <a:t> stakeholders to combat resistance in a multitude of ways.  But we desperately need new antibiotics or we will continue losing our war against resistant bacteria.</a:t>
            </a:r>
            <a:endParaRPr lang="en-US" dirty="0" smtClean="0"/>
          </a:p>
        </p:txBody>
      </p:sp>
    </p:spTree>
    <p:extLst>
      <p:ext uri="{BB962C8B-B14F-4D97-AF65-F5344CB8AC3E}">
        <p14:creationId xmlns:p14="http://schemas.microsoft.com/office/powerpoint/2010/main" val="1484836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itchFamily="18" charset="0"/>
              </a:defRPr>
            </a:lvl1pPr>
            <a:lvl2pPr marL="742950" indent="-285750" defTabSz="923925" eaLnBrk="0" hangingPunct="0">
              <a:spcBef>
                <a:spcPct val="30000"/>
              </a:spcBef>
              <a:defRPr sz="1200">
                <a:solidFill>
                  <a:schemeClr val="tx1"/>
                </a:solidFill>
                <a:latin typeface="Times New Roman" pitchFamily="18" charset="0"/>
              </a:defRPr>
            </a:lvl2pPr>
            <a:lvl3pPr marL="1143000" indent="-228600" defTabSz="923925" eaLnBrk="0" hangingPunct="0">
              <a:spcBef>
                <a:spcPct val="30000"/>
              </a:spcBef>
              <a:defRPr sz="1200">
                <a:solidFill>
                  <a:schemeClr val="tx1"/>
                </a:solidFill>
                <a:latin typeface="Times New Roman" pitchFamily="18" charset="0"/>
              </a:defRPr>
            </a:lvl3pPr>
            <a:lvl4pPr marL="1600200" indent="-228600" defTabSz="923925" eaLnBrk="0" hangingPunct="0">
              <a:spcBef>
                <a:spcPct val="30000"/>
              </a:spcBef>
              <a:defRPr sz="1200">
                <a:solidFill>
                  <a:schemeClr val="tx1"/>
                </a:solidFill>
                <a:latin typeface="Times New Roman" pitchFamily="18" charset="0"/>
              </a:defRPr>
            </a:lvl4pPr>
            <a:lvl5pPr marL="2057400" indent="-228600" defTabSz="923925" eaLnBrk="0" hangingPunct="0">
              <a:spcBef>
                <a:spcPct val="30000"/>
              </a:spcBef>
              <a:defRPr sz="1200">
                <a:solidFill>
                  <a:schemeClr val="tx1"/>
                </a:solidFill>
                <a:latin typeface="Times New Roman" pitchFamily="18"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3FB2166-2E31-42EC-A4D7-B4DD25FB0F27}" type="slidenum">
              <a:rPr lang="en-US" altLang="en-US" sz="1600" smtClean="0">
                <a:latin typeface="Arial" charset="0"/>
              </a:rPr>
              <a:pPr>
                <a:spcBef>
                  <a:spcPct val="0"/>
                </a:spcBef>
              </a:pPr>
              <a:t>17</a:t>
            </a:fld>
            <a:endParaRPr lang="en-US" altLang="en-US" sz="160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itchFamily="18" charset="0"/>
              </a:defRPr>
            </a:lvl1pPr>
            <a:lvl2pPr marL="742950" indent="-285750" defTabSz="923925" eaLnBrk="0" hangingPunct="0">
              <a:spcBef>
                <a:spcPct val="30000"/>
              </a:spcBef>
              <a:defRPr sz="1200">
                <a:solidFill>
                  <a:schemeClr val="tx1"/>
                </a:solidFill>
                <a:latin typeface="Times New Roman" pitchFamily="18" charset="0"/>
              </a:defRPr>
            </a:lvl2pPr>
            <a:lvl3pPr marL="1143000" indent="-228600" defTabSz="923925" eaLnBrk="0" hangingPunct="0">
              <a:spcBef>
                <a:spcPct val="30000"/>
              </a:spcBef>
              <a:defRPr sz="1200">
                <a:solidFill>
                  <a:schemeClr val="tx1"/>
                </a:solidFill>
                <a:latin typeface="Times New Roman" pitchFamily="18" charset="0"/>
              </a:defRPr>
            </a:lvl3pPr>
            <a:lvl4pPr marL="1600200" indent="-228600" defTabSz="923925" eaLnBrk="0" hangingPunct="0">
              <a:spcBef>
                <a:spcPct val="30000"/>
              </a:spcBef>
              <a:defRPr sz="1200">
                <a:solidFill>
                  <a:schemeClr val="tx1"/>
                </a:solidFill>
                <a:latin typeface="Times New Roman" pitchFamily="18" charset="0"/>
              </a:defRPr>
            </a:lvl4pPr>
            <a:lvl5pPr marL="2057400" indent="-228600" defTabSz="923925" eaLnBrk="0" hangingPunct="0">
              <a:spcBef>
                <a:spcPct val="30000"/>
              </a:spcBef>
              <a:defRPr sz="1200">
                <a:solidFill>
                  <a:schemeClr val="tx1"/>
                </a:solidFill>
                <a:latin typeface="Times New Roman" pitchFamily="18"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1BEA563-9709-4F45-A6B0-D5852D85CA97}" type="slidenum">
              <a:rPr lang="en-US" altLang="en-US" sz="1600" smtClean="0">
                <a:latin typeface="Arial" charset="0"/>
              </a:rPr>
              <a:pPr>
                <a:spcBef>
                  <a:spcPct val="0"/>
                </a:spcBef>
              </a:pPr>
              <a:t>18</a:t>
            </a:fld>
            <a:endParaRPr lang="en-US" altLang="en-US" sz="160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itchFamily="18" charset="0"/>
              </a:defRPr>
            </a:lvl1pPr>
            <a:lvl2pPr marL="742950" indent="-285750" defTabSz="923925" eaLnBrk="0" hangingPunct="0">
              <a:spcBef>
                <a:spcPct val="30000"/>
              </a:spcBef>
              <a:defRPr sz="1200">
                <a:solidFill>
                  <a:schemeClr val="tx1"/>
                </a:solidFill>
                <a:latin typeface="Times New Roman" pitchFamily="18" charset="0"/>
              </a:defRPr>
            </a:lvl2pPr>
            <a:lvl3pPr marL="1143000" indent="-228600" defTabSz="923925" eaLnBrk="0" hangingPunct="0">
              <a:spcBef>
                <a:spcPct val="30000"/>
              </a:spcBef>
              <a:defRPr sz="1200">
                <a:solidFill>
                  <a:schemeClr val="tx1"/>
                </a:solidFill>
                <a:latin typeface="Times New Roman" pitchFamily="18" charset="0"/>
              </a:defRPr>
            </a:lvl3pPr>
            <a:lvl4pPr marL="1600200" indent="-228600" defTabSz="923925" eaLnBrk="0" hangingPunct="0">
              <a:spcBef>
                <a:spcPct val="30000"/>
              </a:spcBef>
              <a:defRPr sz="1200">
                <a:solidFill>
                  <a:schemeClr val="tx1"/>
                </a:solidFill>
                <a:latin typeface="Times New Roman" pitchFamily="18" charset="0"/>
              </a:defRPr>
            </a:lvl4pPr>
            <a:lvl5pPr marL="2057400" indent="-228600" defTabSz="923925" eaLnBrk="0" hangingPunct="0">
              <a:spcBef>
                <a:spcPct val="30000"/>
              </a:spcBef>
              <a:defRPr sz="1200">
                <a:solidFill>
                  <a:schemeClr val="tx1"/>
                </a:solidFill>
                <a:latin typeface="Times New Roman" pitchFamily="18" charset="0"/>
              </a:defRPr>
            </a:lvl5pPr>
            <a:lvl6pPr marL="2514600" indent="-228600" defTabSz="923925" eaLnBrk="0" fontAlgn="base" hangingPunct="0">
              <a:spcBef>
                <a:spcPct val="30000"/>
              </a:spcBef>
              <a:spcAft>
                <a:spcPct val="0"/>
              </a:spcAft>
              <a:defRPr sz="1200">
                <a:solidFill>
                  <a:schemeClr val="tx1"/>
                </a:solidFill>
                <a:latin typeface="Times New Roman" pitchFamily="18" charset="0"/>
              </a:defRPr>
            </a:lvl6pPr>
            <a:lvl7pPr marL="2971800" indent="-228600" defTabSz="923925" eaLnBrk="0" fontAlgn="base" hangingPunct="0">
              <a:spcBef>
                <a:spcPct val="30000"/>
              </a:spcBef>
              <a:spcAft>
                <a:spcPct val="0"/>
              </a:spcAft>
              <a:defRPr sz="1200">
                <a:solidFill>
                  <a:schemeClr val="tx1"/>
                </a:solidFill>
                <a:latin typeface="Times New Roman" pitchFamily="18" charset="0"/>
              </a:defRPr>
            </a:lvl7pPr>
            <a:lvl8pPr marL="3429000" indent="-228600" defTabSz="923925" eaLnBrk="0" fontAlgn="base" hangingPunct="0">
              <a:spcBef>
                <a:spcPct val="30000"/>
              </a:spcBef>
              <a:spcAft>
                <a:spcPct val="0"/>
              </a:spcAft>
              <a:defRPr sz="1200">
                <a:solidFill>
                  <a:schemeClr val="tx1"/>
                </a:solidFill>
                <a:latin typeface="Times New Roman" pitchFamily="18" charset="0"/>
              </a:defRPr>
            </a:lvl8pPr>
            <a:lvl9pPr marL="3886200" indent="-228600" defTabSz="9239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872A987-F667-45CC-85EB-1491D405039C}" type="slidenum">
              <a:rPr lang="en-US" altLang="en-US" sz="1600" smtClean="0">
                <a:latin typeface="Arial" charset="0"/>
              </a:rPr>
              <a:pPr>
                <a:spcBef>
                  <a:spcPct val="0"/>
                </a:spcBef>
              </a:pPr>
              <a:t>19</a:t>
            </a:fld>
            <a:endParaRPr lang="en-US" altLang="en-US" sz="160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 me quickly give you background on who IDSA represents and why the Society began championing the need for new antibiotics.</a:t>
            </a:r>
          </a:p>
          <a:p>
            <a:endParaRPr lang="en-US" baseline="0" dirty="0" smtClean="0"/>
          </a:p>
          <a:p>
            <a:pPr marL="228091" indent="-228091" defTabSz="931774">
              <a:lnSpc>
                <a:spcPct val="90000"/>
              </a:lnSpc>
              <a:buClr>
                <a:schemeClr val="accent5"/>
              </a:buClr>
              <a:defRPr/>
            </a:pPr>
            <a:r>
              <a:rPr lang="en-US" dirty="0"/>
              <a:t> As IDSA members are seeing more and more patients with serious infections that are resistant to current antibiotics, IDSA decided it must step in to advocate on our patients’ behalf, push for change and put a human face on the antibiotic resistance problem.  </a:t>
            </a:r>
          </a:p>
          <a:p>
            <a:pPr>
              <a:lnSpc>
                <a:spcPct val="90000"/>
              </a:lnSpc>
              <a:buClr>
                <a:schemeClr val="accent5"/>
              </a:buClr>
              <a:defRPr/>
            </a:pPr>
            <a:endParaRPr lang="en-US" dirty="0"/>
          </a:p>
          <a:p>
            <a:pPr marL="228091" indent="-228091">
              <a:lnSpc>
                <a:spcPct val="90000"/>
              </a:lnSpc>
              <a:buClr>
                <a:schemeClr val="accent5"/>
              </a:buClr>
              <a:defRPr/>
            </a:pPr>
            <a:r>
              <a:rPr lang="en-US" dirty="0"/>
              <a:t>We do not take any pharmaceutical funding to support these advocacy efforts</a:t>
            </a:r>
          </a:p>
          <a:p>
            <a:pPr>
              <a:lnSpc>
                <a:spcPct val="90000"/>
              </a:lnSpc>
              <a:buClr>
                <a:schemeClr val="accent5"/>
              </a:buClr>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CEA83CCC-DDDF-411F-8012-5C90AF4FDA38}"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1713860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a:xfrm>
            <a:off x="1182688" y="696913"/>
            <a:ext cx="4648200" cy="3486150"/>
          </a:xfrm>
          <a:ln/>
        </p:spPr>
      </p:sp>
      <p:sp>
        <p:nvSpPr>
          <p:cNvPr id="4710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a typeface="MS PGothic" pitchFamily="34" charset="-128"/>
              </a:rPr>
              <a:t>Sampling</a:t>
            </a:r>
            <a:r>
              <a:rPr lang="en-US" altLang="en-US" baseline="0" dirty="0" smtClean="0">
                <a:ea typeface="MS PGothic" pitchFamily="34" charset="-128"/>
              </a:rPr>
              <a:t> of patient stories on IDSA’s </a:t>
            </a:r>
            <a:r>
              <a:rPr lang="en-US" altLang="en-US" baseline="0" dirty="0" err="1" smtClean="0">
                <a:ea typeface="MS PGothic" pitchFamily="34" charset="-128"/>
              </a:rPr>
              <a:t>webiste</a:t>
            </a:r>
            <a:r>
              <a:rPr lang="en-US" altLang="en-US" baseline="0" dirty="0" smtClean="0">
                <a:ea typeface="MS PGothic" pitchFamily="34" charset="-128"/>
              </a:rPr>
              <a:t> showing real people who have lost their live or suffered a life-altering disability due to a serious infection for which we did not have effective antibiotics.  One of these patients—Addie </a:t>
            </a:r>
            <a:r>
              <a:rPr lang="en-US" altLang="en-US" baseline="0" dirty="0" err="1" smtClean="0">
                <a:ea typeface="MS PGothic" pitchFamily="34" charset="-128"/>
              </a:rPr>
              <a:t>Rerecich</a:t>
            </a:r>
            <a:r>
              <a:rPr lang="en-US" altLang="en-US" baseline="0" dirty="0" smtClean="0">
                <a:ea typeface="MS PGothic" pitchFamily="34" charset="-128"/>
              </a:rPr>
              <a:t>—will be featured in a short video that we will play at the conclusion of my talk today.</a:t>
            </a:r>
            <a:endParaRPr lang="en-US" altLang="en-US" dirty="0" smtClean="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stories I just</a:t>
            </a:r>
            <a:r>
              <a:rPr lang="en-US" baseline="0" dirty="0" smtClean="0"/>
              <a:t> shared with you are representative of a much larger and growing problem.</a:t>
            </a:r>
            <a:endParaRPr lang="en-US" dirty="0"/>
          </a:p>
        </p:txBody>
      </p:sp>
      <p:sp>
        <p:nvSpPr>
          <p:cNvPr id="4" name="Slide Number Placeholder 3"/>
          <p:cNvSpPr>
            <a:spLocks noGrp="1"/>
          </p:cNvSpPr>
          <p:nvPr>
            <p:ph type="sldNum" sz="quarter" idx="10"/>
          </p:nvPr>
        </p:nvSpPr>
        <p:spPr/>
        <p:txBody>
          <a:bodyPr/>
          <a:lstStyle/>
          <a:p>
            <a:fld id="{37565B2A-D12D-4184-87C1-6DB7DF68D86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74830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2B6538-D356-4F97-BA74-D3765888809C}" type="slidenum">
              <a:rPr lang="en-US" smtClean="0"/>
              <a:t>9</a:t>
            </a:fld>
            <a:endParaRPr lang="en-US"/>
          </a:p>
        </p:txBody>
      </p:sp>
    </p:spTree>
    <p:extLst>
      <p:ext uri="{BB962C8B-B14F-4D97-AF65-F5344CB8AC3E}">
        <p14:creationId xmlns:p14="http://schemas.microsoft.com/office/powerpoint/2010/main" val="3612179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significant spread</a:t>
            </a:r>
            <a:r>
              <a:rPr lang="en-US" baseline="0" dirty="0" smtClean="0"/>
              <a:t> from the 2009-2012 timeframe to the 2013-2014 timeframe</a:t>
            </a:r>
            <a:endParaRPr lang="en-US" dirty="0"/>
          </a:p>
        </p:txBody>
      </p:sp>
      <p:sp>
        <p:nvSpPr>
          <p:cNvPr id="4" name="Slide Number Placeholder 3"/>
          <p:cNvSpPr>
            <a:spLocks noGrp="1"/>
          </p:cNvSpPr>
          <p:nvPr>
            <p:ph type="sldNum" sz="quarter" idx="10"/>
          </p:nvPr>
        </p:nvSpPr>
        <p:spPr/>
        <p:txBody>
          <a:bodyPr/>
          <a:lstStyle/>
          <a:p>
            <a:fld id="{1E2B6538-D356-4F97-BA74-D3765888809C}" type="slidenum">
              <a:rPr lang="en-US" smtClean="0"/>
              <a:t>10</a:t>
            </a:fld>
            <a:endParaRPr lang="en-US"/>
          </a:p>
        </p:txBody>
      </p:sp>
    </p:spTree>
    <p:extLst>
      <p:ext uri="{BB962C8B-B14F-4D97-AF65-F5344CB8AC3E}">
        <p14:creationId xmlns:p14="http://schemas.microsoft.com/office/powerpoint/2010/main" val="3407614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2B6538-D356-4F97-BA74-D3765888809C}" type="slidenum">
              <a:rPr lang="en-US" smtClean="0"/>
              <a:t>11</a:t>
            </a:fld>
            <a:endParaRPr lang="en-US"/>
          </a:p>
        </p:txBody>
      </p:sp>
    </p:spTree>
    <p:extLst>
      <p:ext uri="{BB962C8B-B14F-4D97-AF65-F5344CB8AC3E}">
        <p14:creationId xmlns:p14="http://schemas.microsoft.com/office/powerpoint/2010/main" val="3985886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74" eaLnBrk="0" hangingPunct="0">
              <a:spcBef>
                <a:spcPct val="30000"/>
              </a:spcBef>
              <a:defRPr sz="1200">
                <a:solidFill>
                  <a:schemeClr val="tx1"/>
                </a:solidFill>
                <a:latin typeface="Times New Roman" pitchFamily="18" charset="0"/>
              </a:defRPr>
            </a:lvl1pPr>
            <a:lvl2pPr marL="742909" indent="-285734" defTabSz="923874" eaLnBrk="0" hangingPunct="0">
              <a:spcBef>
                <a:spcPct val="30000"/>
              </a:spcBef>
              <a:defRPr sz="1200">
                <a:solidFill>
                  <a:schemeClr val="tx1"/>
                </a:solidFill>
                <a:latin typeface="Times New Roman" pitchFamily="18" charset="0"/>
              </a:defRPr>
            </a:lvl2pPr>
            <a:lvl3pPr marL="1142937" indent="-228587" defTabSz="923874" eaLnBrk="0" hangingPunct="0">
              <a:spcBef>
                <a:spcPct val="30000"/>
              </a:spcBef>
              <a:defRPr sz="1200">
                <a:solidFill>
                  <a:schemeClr val="tx1"/>
                </a:solidFill>
                <a:latin typeface="Times New Roman" pitchFamily="18" charset="0"/>
              </a:defRPr>
            </a:lvl3pPr>
            <a:lvl4pPr marL="1600111" indent="-228587" defTabSz="923874" eaLnBrk="0" hangingPunct="0">
              <a:spcBef>
                <a:spcPct val="30000"/>
              </a:spcBef>
              <a:defRPr sz="1200">
                <a:solidFill>
                  <a:schemeClr val="tx1"/>
                </a:solidFill>
                <a:latin typeface="Times New Roman" pitchFamily="18" charset="0"/>
              </a:defRPr>
            </a:lvl4pPr>
            <a:lvl5pPr marL="2057287" indent="-228587" defTabSz="923874" eaLnBrk="0" hangingPunct="0">
              <a:spcBef>
                <a:spcPct val="30000"/>
              </a:spcBef>
              <a:defRPr sz="1200">
                <a:solidFill>
                  <a:schemeClr val="tx1"/>
                </a:solidFill>
                <a:latin typeface="Times New Roman" pitchFamily="18" charset="0"/>
              </a:defRPr>
            </a:lvl5pPr>
            <a:lvl6pPr marL="2514461" indent="-228587" defTabSz="923874" eaLnBrk="0" fontAlgn="base" hangingPunct="0">
              <a:spcBef>
                <a:spcPct val="30000"/>
              </a:spcBef>
              <a:spcAft>
                <a:spcPct val="0"/>
              </a:spcAft>
              <a:defRPr sz="1200">
                <a:solidFill>
                  <a:schemeClr val="tx1"/>
                </a:solidFill>
                <a:latin typeface="Times New Roman" pitchFamily="18" charset="0"/>
              </a:defRPr>
            </a:lvl6pPr>
            <a:lvl7pPr marL="2971635" indent="-228587" defTabSz="923874" eaLnBrk="0" fontAlgn="base" hangingPunct="0">
              <a:spcBef>
                <a:spcPct val="30000"/>
              </a:spcBef>
              <a:spcAft>
                <a:spcPct val="0"/>
              </a:spcAft>
              <a:defRPr sz="1200">
                <a:solidFill>
                  <a:schemeClr val="tx1"/>
                </a:solidFill>
                <a:latin typeface="Times New Roman" pitchFamily="18" charset="0"/>
              </a:defRPr>
            </a:lvl7pPr>
            <a:lvl8pPr marL="3428811" indent="-228587" defTabSz="923874" eaLnBrk="0" fontAlgn="base" hangingPunct="0">
              <a:spcBef>
                <a:spcPct val="30000"/>
              </a:spcBef>
              <a:spcAft>
                <a:spcPct val="0"/>
              </a:spcAft>
              <a:defRPr sz="1200">
                <a:solidFill>
                  <a:schemeClr val="tx1"/>
                </a:solidFill>
                <a:latin typeface="Times New Roman" pitchFamily="18" charset="0"/>
              </a:defRPr>
            </a:lvl8pPr>
            <a:lvl9pPr marL="3885985" indent="-228587" defTabSz="923874"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B3C2A45-B427-4D4A-9A61-856796E98BF6}" type="slidenum">
              <a:rPr lang="en-US" altLang="en-US" sz="1600">
                <a:solidFill>
                  <a:srgbClr val="000000"/>
                </a:solidFill>
                <a:latin typeface="Arial" charset="0"/>
              </a:rPr>
              <a:pPr>
                <a:spcBef>
                  <a:spcPct val="0"/>
                </a:spcBef>
              </a:pPr>
              <a:t>12</a:t>
            </a:fld>
            <a:endParaRPr lang="en-US" altLang="en-US" sz="1600">
              <a:solidFill>
                <a:srgbClr val="000000"/>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smtClean="0"/>
          </a:p>
        </p:txBody>
      </p:sp>
      <p:sp>
        <p:nvSpPr>
          <p:cNvPr id="60420" name="Slide Number Placeholder 3"/>
          <p:cNvSpPr>
            <a:spLocks noGrp="1"/>
          </p:cNvSpPr>
          <p:nvPr>
            <p:ph type="sldNum" sz="quarter" idx="5"/>
          </p:nvPr>
        </p:nvSpPr>
        <p:spPr>
          <a:noFill/>
        </p:spPr>
        <p:txBody>
          <a:bodyPr/>
          <a:lstStyle/>
          <a:p>
            <a:pPr defTabSz="928715"/>
            <a:fld id="{9D17FB27-FCF1-44E8-A87E-6ABF9B3B07A1}" type="slidenum">
              <a:rPr lang="en-US" smtClean="0">
                <a:solidFill>
                  <a:prstClr val="black"/>
                </a:solidFill>
              </a:rPr>
              <a:pPr defTabSz="928715"/>
              <a:t>13</a:t>
            </a:fld>
            <a:endParaRPr lang="en-US" smtClean="0">
              <a:solidFill>
                <a:prstClr val="black"/>
              </a:solidFill>
            </a:endParaRPr>
          </a:p>
        </p:txBody>
      </p:sp>
    </p:spTree>
    <p:extLst>
      <p:ext uri="{BB962C8B-B14F-4D97-AF65-F5344CB8AC3E}">
        <p14:creationId xmlns:p14="http://schemas.microsoft.com/office/powerpoint/2010/main" val="3127654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581401"/>
            <a:ext cx="7772400" cy="761999"/>
          </a:xfrm>
          <a:prstGeom prst="rect">
            <a:avLst/>
          </a:prstGeom>
        </p:spPr>
        <p:txBody>
          <a:bodyPr/>
          <a:lstStyle>
            <a:lvl1pPr algn="l">
              <a:defRPr sz="320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4800600"/>
            <a:ext cx="6400800" cy="381000"/>
          </a:xfrm>
          <a:prstGeom prst="rect">
            <a:avLst/>
          </a:prstGeom>
        </p:spPr>
        <p:txBody>
          <a:bodyPr/>
          <a:lstStyle>
            <a:lvl1pPr marL="0" indent="0" algn="l">
              <a:buNone/>
              <a:defRPr sz="180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801F39F-527F-42BD-BF48-0D0590EB85D9}" type="datetime1">
              <a:rPr lang="en-US" smtClean="0">
                <a:solidFill>
                  <a:prstClr val="black">
                    <a:tint val="75000"/>
                  </a:prstClr>
                </a:solidFill>
              </a:rPr>
              <a:pPr/>
              <a:t>7/28/2015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5A82BC-09DE-414D-8DE9-FDB32231E4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492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DA9EAB-E567-4108-9234-87FBF90F102A}" type="datetime1">
              <a:rPr lang="en-US" smtClean="0">
                <a:solidFill>
                  <a:prstClr val="black">
                    <a:tint val="75000"/>
                  </a:prstClr>
                </a:solidFill>
              </a:rPr>
              <a:pPr/>
              <a:t>7/28/2015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5A82BC-09DE-414D-8DE9-FDB32231E4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04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789308-A007-4611-8CC0-B7F97697B9D1}" type="datetime1">
              <a:rPr lang="en-US" smtClean="0">
                <a:solidFill>
                  <a:prstClr val="black">
                    <a:tint val="75000"/>
                  </a:prstClr>
                </a:solidFill>
              </a:rPr>
              <a:pPr/>
              <a:t>7/28/2015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5A82BC-09DE-414D-8DE9-FDB32231E4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889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739B684-AA24-4D27-B17B-FF84A672F423}" type="datetime1">
              <a:rPr lang="en-US" smtClean="0">
                <a:solidFill>
                  <a:prstClr val="black">
                    <a:tint val="75000"/>
                  </a:prstClr>
                </a:solidFill>
              </a:rPr>
              <a:pPr/>
              <a:t>7/28/2015</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5"/>
          <p:cNvSpPr>
            <a:spLocks noGrp="1"/>
          </p:cNvSpPr>
          <p:nvPr>
            <p:ph type="sldNum" sz="quarter" idx="12"/>
          </p:nvPr>
        </p:nvSpPr>
        <p:spPr>
          <a:xfrm>
            <a:off x="6858000" y="6400800"/>
            <a:ext cx="2133600" cy="365125"/>
          </a:xfrm>
        </p:spPr>
        <p:txBody>
          <a:bodyPr/>
          <a:lstStyle>
            <a:lvl1pPr>
              <a:defRPr sz="1400">
                <a:solidFill>
                  <a:schemeClr val="tx1"/>
                </a:solidFill>
              </a:defRPr>
            </a:lvl1pPr>
          </a:lstStyle>
          <a:p>
            <a:fld id="{43C11FA5-B256-4668-847A-543C22F6BE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95855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1BE9B-5460-49FF-8A2E-7191192F8CBA}" type="datetime1">
              <a:rPr lang="en-US" smtClean="0">
                <a:solidFill>
                  <a:prstClr val="black">
                    <a:tint val="75000"/>
                  </a:prstClr>
                </a:solidFill>
              </a:rPr>
              <a:pPr/>
              <a:t>7/28/2015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781800" y="6324600"/>
            <a:ext cx="2133600" cy="365125"/>
          </a:xfrm>
        </p:spPr>
        <p:txBody>
          <a:bodyPr/>
          <a:lstStyle>
            <a:lvl1pPr>
              <a:defRPr sz="1400">
                <a:solidFill>
                  <a:schemeClr val="tx1"/>
                </a:solidFill>
              </a:defRPr>
            </a:lvl1pPr>
          </a:lstStyle>
          <a:p>
            <a:fld id="{43C11FA5-B256-4668-847A-543C22F6BE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68617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E6BEC4-7919-4F90-B336-4DEF93B04858}" type="datetime1">
              <a:rPr lang="en-US" smtClean="0">
                <a:solidFill>
                  <a:prstClr val="black">
                    <a:tint val="75000"/>
                  </a:prstClr>
                </a:solidFill>
              </a:rPr>
              <a:pPr/>
              <a:t>7/28/2015</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5"/>
          <p:cNvSpPr>
            <a:spLocks noGrp="1"/>
          </p:cNvSpPr>
          <p:nvPr>
            <p:ph type="sldNum" sz="quarter" idx="12"/>
          </p:nvPr>
        </p:nvSpPr>
        <p:spPr>
          <a:xfrm>
            <a:off x="7010400" y="6492875"/>
            <a:ext cx="2133600" cy="365125"/>
          </a:xfrm>
        </p:spPr>
        <p:txBody>
          <a:bodyPr/>
          <a:lstStyle>
            <a:lvl1pPr>
              <a:defRPr sz="1400">
                <a:solidFill>
                  <a:schemeClr val="tx1"/>
                </a:solidFill>
              </a:defRPr>
            </a:lvl1pPr>
          </a:lstStyle>
          <a:p>
            <a:fld id="{43C11FA5-B256-4668-847A-543C22F6BE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46944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7C9577-5F71-4461-BE0D-A5DC5F0E4760}" type="datetime1">
              <a:rPr lang="en-US" smtClean="0">
                <a:solidFill>
                  <a:prstClr val="black">
                    <a:tint val="75000"/>
                  </a:prstClr>
                </a:solidFill>
              </a:rPr>
              <a:pPr/>
              <a:t>7/28/2015</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8" name="Slide Number Placeholder 5"/>
          <p:cNvSpPr>
            <a:spLocks noGrp="1"/>
          </p:cNvSpPr>
          <p:nvPr>
            <p:ph type="sldNum" sz="quarter" idx="12"/>
          </p:nvPr>
        </p:nvSpPr>
        <p:spPr>
          <a:xfrm>
            <a:off x="7010400" y="6492875"/>
            <a:ext cx="2133600" cy="365125"/>
          </a:xfrm>
        </p:spPr>
        <p:txBody>
          <a:bodyPr/>
          <a:lstStyle>
            <a:lvl1pPr>
              <a:defRPr sz="1400">
                <a:solidFill>
                  <a:schemeClr val="tx1"/>
                </a:solidFill>
              </a:defRPr>
            </a:lvl1pPr>
          </a:lstStyle>
          <a:p>
            <a:fld id="{43C11FA5-B256-4668-847A-543C22F6BE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66023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F7B70-696F-4177-856D-A96F4CA1AF9F}" type="datetime1">
              <a:rPr lang="en-US" smtClean="0">
                <a:solidFill>
                  <a:prstClr val="black">
                    <a:tint val="75000"/>
                  </a:prstClr>
                </a:solidFill>
              </a:rPr>
              <a:pPr/>
              <a:t>7/28/2015</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10" name="Slide Number Placeholder 5"/>
          <p:cNvSpPr>
            <a:spLocks noGrp="1"/>
          </p:cNvSpPr>
          <p:nvPr>
            <p:ph type="sldNum" sz="quarter" idx="12"/>
          </p:nvPr>
        </p:nvSpPr>
        <p:spPr>
          <a:xfrm>
            <a:off x="7010400" y="6492875"/>
            <a:ext cx="2133600" cy="365125"/>
          </a:xfrm>
        </p:spPr>
        <p:txBody>
          <a:bodyPr/>
          <a:lstStyle>
            <a:lvl1pPr>
              <a:defRPr sz="1400">
                <a:solidFill>
                  <a:schemeClr val="tx1"/>
                </a:solidFill>
              </a:defRPr>
            </a:lvl1pPr>
          </a:lstStyle>
          <a:p>
            <a:fld id="{43C11FA5-B256-4668-847A-543C22F6BE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50899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CAF18E-0E56-454D-A2A0-4C3B9E4A02A5}" type="datetime1">
              <a:rPr lang="en-US" smtClean="0">
                <a:solidFill>
                  <a:prstClr val="black">
                    <a:tint val="75000"/>
                  </a:prstClr>
                </a:solidFill>
              </a:rPr>
              <a:pPr/>
              <a:t>7/28/2015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010400" y="6492875"/>
            <a:ext cx="2133600" cy="365125"/>
          </a:xfrm>
        </p:spPr>
        <p:txBody>
          <a:bodyPr/>
          <a:lstStyle>
            <a:lvl1pPr>
              <a:defRPr sz="1400">
                <a:solidFill>
                  <a:schemeClr val="tx1"/>
                </a:solidFill>
              </a:defRPr>
            </a:lvl1pPr>
          </a:lstStyle>
          <a:p>
            <a:fld id="{43C11FA5-B256-4668-847A-543C22F6BE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31887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86881-9BD4-4FBD-932B-3BE179E9E9B4}" type="datetime1">
              <a:rPr lang="en-US" smtClean="0">
                <a:solidFill>
                  <a:prstClr val="black">
                    <a:tint val="75000"/>
                  </a:prstClr>
                </a:solidFill>
              </a:rPr>
              <a:pPr/>
              <a:t>7/28/2015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5"/>
          <p:cNvSpPr>
            <a:spLocks noGrp="1"/>
          </p:cNvSpPr>
          <p:nvPr>
            <p:ph type="sldNum" sz="quarter" idx="12"/>
          </p:nvPr>
        </p:nvSpPr>
        <p:spPr>
          <a:xfrm>
            <a:off x="7010400" y="6492875"/>
            <a:ext cx="2133600" cy="365125"/>
          </a:xfrm>
        </p:spPr>
        <p:txBody>
          <a:bodyPr/>
          <a:lstStyle>
            <a:lvl1pPr>
              <a:defRPr sz="1400">
                <a:solidFill>
                  <a:schemeClr val="tx1"/>
                </a:solidFill>
              </a:defRPr>
            </a:lvl1pPr>
          </a:lstStyle>
          <a:p>
            <a:fld id="{43C11FA5-B256-4668-847A-543C22F6BE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80982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FB0A0-BD60-4366-ABC9-9C1C26D8C7B5}" type="datetime1">
              <a:rPr lang="en-US" smtClean="0">
                <a:solidFill>
                  <a:prstClr val="black">
                    <a:tint val="75000"/>
                  </a:prstClr>
                </a:solidFill>
              </a:rPr>
              <a:pPr/>
              <a:t>7/28/2015</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8" name="Slide Number Placeholder 5"/>
          <p:cNvSpPr>
            <a:spLocks noGrp="1"/>
          </p:cNvSpPr>
          <p:nvPr>
            <p:ph type="sldNum" sz="quarter" idx="12"/>
          </p:nvPr>
        </p:nvSpPr>
        <p:spPr>
          <a:xfrm>
            <a:off x="7010400" y="6492875"/>
            <a:ext cx="2133600" cy="365125"/>
          </a:xfrm>
        </p:spPr>
        <p:txBody>
          <a:bodyPr/>
          <a:lstStyle>
            <a:lvl1pPr>
              <a:defRPr sz="1400">
                <a:solidFill>
                  <a:schemeClr val="tx1"/>
                </a:solidFill>
              </a:defRPr>
            </a:lvl1pPr>
          </a:lstStyle>
          <a:p>
            <a:fld id="{43C11FA5-B256-4668-847A-543C22F6BE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38320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D9B6F-99E5-46AE-9311-9A87E492C69F}" type="datetime1">
              <a:rPr lang="en-US" smtClean="0">
                <a:solidFill>
                  <a:prstClr val="black">
                    <a:tint val="75000"/>
                  </a:prstClr>
                </a:solidFill>
              </a:rPr>
              <a:pPr/>
              <a:t>7/28/2015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5A82BC-09DE-414D-8DE9-FDB32231E4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87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59CD6-B061-4E91-9EE7-FA015E78B823}" type="datetime1">
              <a:rPr lang="en-US" smtClean="0">
                <a:solidFill>
                  <a:prstClr val="black">
                    <a:tint val="75000"/>
                  </a:prstClr>
                </a:solidFill>
              </a:rPr>
              <a:pPr/>
              <a:t>7/28/2015</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8" name="Slide Number Placeholder 5"/>
          <p:cNvSpPr>
            <a:spLocks noGrp="1"/>
          </p:cNvSpPr>
          <p:nvPr>
            <p:ph type="sldNum" sz="quarter" idx="12"/>
          </p:nvPr>
        </p:nvSpPr>
        <p:spPr>
          <a:xfrm>
            <a:off x="7010400" y="6492875"/>
            <a:ext cx="2133600" cy="365125"/>
          </a:xfrm>
        </p:spPr>
        <p:txBody>
          <a:bodyPr/>
          <a:lstStyle>
            <a:lvl1pPr>
              <a:defRPr sz="1400">
                <a:solidFill>
                  <a:schemeClr val="tx1"/>
                </a:solidFill>
              </a:defRPr>
            </a:lvl1pPr>
          </a:lstStyle>
          <a:p>
            <a:fld id="{43C11FA5-B256-4668-847A-543C22F6BE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4277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1E5E9-A015-4702-A83B-2DEFBAF329F2}" type="datetime1">
              <a:rPr lang="en-US" smtClean="0">
                <a:solidFill>
                  <a:prstClr val="black">
                    <a:tint val="75000"/>
                  </a:prstClr>
                </a:solidFill>
              </a:rPr>
              <a:pPr/>
              <a:t>7/28/2015</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5"/>
          <p:cNvSpPr>
            <a:spLocks noGrp="1"/>
          </p:cNvSpPr>
          <p:nvPr>
            <p:ph type="sldNum" sz="quarter" idx="12"/>
          </p:nvPr>
        </p:nvSpPr>
        <p:spPr>
          <a:xfrm>
            <a:off x="7010400" y="6492875"/>
            <a:ext cx="2133600" cy="365125"/>
          </a:xfrm>
        </p:spPr>
        <p:txBody>
          <a:bodyPr/>
          <a:lstStyle>
            <a:lvl1pPr>
              <a:defRPr sz="1400">
                <a:solidFill>
                  <a:schemeClr val="tx1"/>
                </a:solidFill>
              </a:defRPr>
            </a:lvl1pPr>
          </a:lstStyle>
          <a:p>
            <a:fld id="{43C11FA5-B256-4668-847A-543C22F6BE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85695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44607-95D1-479D-B32E-DD7F21928838}" type="datetime1">
              <a:rPr lang="en-US" smtClean="0">
                <a:solidFill>
                  <a:prstClr val="black">
                    <a:tint val="75000"/>
                  </a:prstClr>
                </a:solidFill>
              </a:rPr>
              <a:pPr/>
              <a:t>7/28/2015</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5"/>
          <p:cNvSpPr>
            <a:spLocks noGrp="1"/>
          </p:cNvSpPr>
          <p:nvPr>
            <p:ph type="sldNum" sz="quarter" idx="12"/>
          </p:nvPr>
        </p:nvSpPr>
        <p:spPr>
          <a:xfrm>
            <a:off x="7010400" y="6492875"/>
            <a:ext cx="2133600" cy="365125"/>
          </a:xfrm>
        </p:spPr>
        <p:txBody>
          <a:bodyPr/>
          <a:lstStyle>
            <a:lvl1pPr>
              <a:defRPr sz="1400">
                <a:solidFill>
                  <a:schemeClr val="tx1"/>
                </a:solidFill>
              </a:defRPr>
            </a:lvl1pPr>
          </a:lstStyle>
          <a:p>
            <a:fld id="{43C11FA5-B256-4668-847A-543C22F6BE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96140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68BC42-8968-403C-A00D-9EF7D7DB6880}" type="datetime1">
              <a:rPr lang="en-US" smtClean="0">
                <a:solidFill>
                  <a:prstClr val="black">
                    <a:tint val="75000"/>
                  </a:prstClr>
                </a:solidFill>
              </a:rPr>
              <a:pPr/>
              <a:t>7/28/2015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010400" y="6492875"/>
            <a:ext cx="2133600" cy="365125"/>
          </a:xfrm>
        </p:spPr>
        <p:txBody>
          <a:bodyPr/>
          <a:lstStyle>
            <a:lvl1pPr>
              <a:defRPr sz="1400">
                <a:solidFill>
                  <a:schemeClr val="tx1"/>
                </a:solidFill>
              </a:defRPr>
            </a:lvl1pPr>
          </a:lstStyle>
          <a:p>
            <a:fld id="{43C11FA5-B256-4668-847A-543C22F6BE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47913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903253"/>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630192"/>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635250"/>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083183"/>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162144"/>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343871"/>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381C87-BAAD-4D4C-A2D7-5BABE0783E88}" type="datetime1">
              <a:rPr lang="en-US" smtClean="0">
                <a:solidFill>
                  <a:prstClr val="black">
                    <a:tint val="75000"/>
                  </a:prstClr>
                </a:solidFill>
              </a:rPr>
              <a:pPr/>
              <a:t>7/28/2015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5A82BC-09DE-414D-8DE9-FDB32231E4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375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125829"/>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563273"/>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212567"/>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502744"/>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07270"/>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370C68-99EC-4718-8C47-A95FF1E2E793}" type="datetime1">
              <a:rPr lang="en-US" smtClean="0">
                <a:solidFill>
                  <a:prstClr val="black">
                    <a:tint val="75000"/>
                  </a:prstClr>
                </a:solidFill>
              </a:rPr>
              <a:pPr/>
              <a:t>7/28/2015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5A82BC-09DE-414D-8DE9-FDB32231E4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872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51C0D0-9220-4B1E-B301-F7BB594D3005}" type="datetime1">
              <a:rPr lang="en-US" smtClean="0">
                <a:solidFill>
                  <a:prstClr val="black">
                    <a:tint val="75000"/>
                  </a:prstClr>
                </a:solidFill>
              </a:rPr>
              <a:pPr/>
              <a:t>7/28/2015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5A82BC-09DE-414D-8DE9-FDB32231E4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74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13A343-B3E0-4822-9DB7-69BE519A8E42}" type="datetime1">
              <a:rPr lang="en-US" smtClean="0">
                <a:solidFill>
                  <a:prstClr val="black">
                    <a:tint val="75000"/>
                  </a:prstClr>
                </a:solidFill>
              </a:rPr>
              <a:pPr/>
              <a:t>7/28/2015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5A82BC-09DE-414D-8DE9-FDB32231E4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243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9EA73-D38C-427F-8787-9D2F3B6DDDE4}" type="datetime1">
              <a:rPr lang="en-US" smtClean="0">
                <a:solidFill>
                  <a:prstClr val="black">
                    <a:tint val="75000"/>
                  </a:prstClr>
                </a:solidFill>
              </a:rPr>
              <a:pPr/>
              <a:t>7/28/2015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5A82BC-09DE-414D-8DE9-FDB32231E4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461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EA62B-5DDE-43B2-98B0-299F8944F1FC}" type="datetime1">
              <a:rPr lang="en-US" smtClean="0">
                <a:solidFill>
                  <a:prstClr val="black">
                    <a:tint val="75000"/>
                  </a:prstClr>
                </a:solidFill>
              </a:rPr>
              <a:pPr/>
              <a:t>7/28/2015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5A82BC-09DE-414D-8DE9-FDB32231E4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379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89E4C-6544-4163-BD65-C42FC81F7409}" type="datetime1">
              <a:rPr lang="en-US" smtClean="0">
                <a:solidFill>
                  <a:prstClr val="black">
                    <a:tint val="75000"/>
                  </a:prstClr>
                </a:solidFill>
              </a:rPr>
              <a:pPr/>
              <a:t>7/28/2015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5A82BC-09DE-414D-8DE9-FDB32231E4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461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22716-E139-4569-B573-575262E9C463}" type="datetime1">
              <a:rPr lang="en-US" smtClean="0">
                <a:solidFill>
                  <a:prstClr val="black">
                    <a:tint val="75000"/>
                  </a:prstClr>
                </a:solidFill>
              </a:rPr>
              <a:pPr/>
              <a:t>7/28/2015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A82BC-09DE-414D-8DE9-FDB32231E47B}" type="slidenum">
              <a:rPr lang="en-US" smtClean="0">
                <a:solidFill>
                  <a:prstClr val="black">
                    <a:tint val="75000"/>
                  </a:prstClr>
                </a:solidFill>
              </a:rPr>
              <a:pPr/>
              <a:t>‹#›</a:t>
            </a:fld>
            <a:endParaRPr lang="en-US">
              <a:solidFill>
                <a:prstClr val="black">
                  <a:tint val="75000"/>
                </a:prstClr>
              </a:solidFill>
            </a:endParaRPr>
          </a:p>
        </p:txBody>
      </p:sp>
      <p:pic>
        <p:nvPicPr>
          <p:cNvPr id="3074" name="Picture 2" descr="\\idsociety.org\idsafs\userdirs\Communications\logos\IDSA\New IDSA Logo\IDSAlogospelledout.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29005" y="1295400"/>
            <a:ext cx="6280673" cy="17397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0"/>
            <a:ext cx="9144000" cy="990600"/>
          </a:xfrm>
          <a:prstGeom prst="rect">
            <a:avLst/>
          </a:prstGeom>
          <a:solidFill>
            <a:srgbClr val="137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0" y="6248400"/>
            <a:ext cx="9144000" cy="609600"/>
          </a:xfrm>
          <a:prstGeom prst="rect">
            <a:avLst/>
          </a:prstGeom>
          <a:solidFill>
            <a:srgbClr val="137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63399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990600"/>
          </a:xfrm>
          <a:prstGeom prst="rect">
            <a:avLst/>
          </a:prstGeom>
          <a:solidFill>
            <a:srgbClr val="137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D4B35-6A5D-407D-A7D4-DEE8C442EEB7}" type="datetime1">
              <a:rPr lang="en-US" smtClean="0">
                <a:solidFill>
                  <a:prstClr val="black">
                    <a:tint val="75000"/>
                  </a:prstClr>
                </a:solidFill>
              </a:rPr>
              <a:pPr/>
              <a:t>7/28/2015</a:t>
            </a:fld>
            <a:endParaRPr lang="en-US">
              <a:solidFill>
                <a:prstClr val="black">
                  <a:tint val="75000"/>
                </a:prstClr>
              </a:solidFill>
            </a:endParaRPr>
          </a:p>
        </p:txBody>
      </p:sp>
      <p:sp>
        <p:nvSpPr>
          <p:cNvPr id="6" name="Slide Number Placeholder 5"/>
          <p:cNvSpPr>
            <a:spLocks noGrp="1"/>
          </p:cNvSpPr>
          <p:nvPr>
            <p:ph type="sldNum" sz="quarter" idx="4"/>
          </p:nvPr>
        </p:nvSpPr>
        <p:spPr>
          <a:xfrm>
            <a:off x="6705600" y="6378634"/>
            <a:ext cx="2133600" cy="365125"/>
          </a:xfrm>
          <a:prstGeom prst="rect">
            <a:avLst/>
          </a:prstGeom>
        </p:spPr>
        <p:txBody>
          <a:bodyPr vert="horz" lIns="91440" tIns="45720" rIns="91440" bIns="45720" rtlCol="0" anchor="ctr"/>
          <a:lstStyle>
            <a:lvl1pPr algn="r">
              <a:defRPr sz="1200">
                <a:solidFill>
                  <a:schemeClr val="tx1"/>
                </a:solidFill>
              </a:defRPr>
            </a:lvl1pPr>
          </a:lstStyle>
          <a:p>
            <a:fld id="{43C11FA5-B256-4668-847A-543C22F6BEB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85483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p:hf hdr="0" ftr="0" dt="0"/>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429001"/>
            <a:ext cx="6400800" cy="761999"/>
          </a:xfrm>
        </p:spPr>
        <p:txBody>
          <a:bodyPr/>
          <a:lstStyle/>
          <a:p>
            <a:pPr lvl="0">
              <a:defRPr/>
            </a:pPr>
            <a:r>
              <a:rPr lang="en-US" b="1" kern="0" dirty="0" smtClean="0">
                <a:solidFill>
                  <a:srgbClr val="FF0000"/>
                </a:solidFill>
              </a:rPr>
              <a:t>The Need for New Antibiotics</a:t>
            </a:r>
            <a:r>
              <a:rPr lang="en-US" kern="0" dirty="0"/>
              <a:t/>
            </a:r>
            <a:br>
              <a:rPr lang="en-US" kern="0" dirty="0"/>
            </a:br>
            <a:endParaRPr lang="en-US" b="1" kern="0" dirty="0">
              <a:solidFill>
                <a:srgbClr val="00B0F0"/>
              </a:solidFill>
            </a:endParaRPr>
          </a:p>
        </p:txBody>
      </p:sp>
      <p:sp>
        <p:nvSpPr>
          <p:cNvPr id="3" name="Subtitle 2"/>
          <p:cNvSpPr>
            <a:spLocks noGrp="1"/>
          </p:cNvSpPr>
          <p:nvPr>
            <p:ph type="subTitle" idx="1"/>
          </p:nvPr>
        </p:nvSpPr>
        <p:spPr>
          <a:xfrm>
            <a:off x="228600" y="5867400"/>
            <a:ext cx="6400800" cy="381000"/>
          </a:xfrm>
        </p:spPr>
        <p:txBody>
          <a:bodyPr/>
          <a:lstStyle/>
          <a:p>
            <a:r>
              <a:rPr lang="en-US" dirty="0" smtClean="0"/>
              <a:t>July 28, 2015</a:t>
            </a:r>
            <a:endParaRPr lang="en-US" dirty="0"/>
          </a:p>
        </p:txBody>
      </p:sp>
      <p:sp>
        <p:nvSpPr>
          <p:cNvPr id="4" name="Subtitle 2"/>
          <p:cNvSpPr txBox="1">
            <a:spLocks/>
          </p:cNvSpPr>
          <p:nvPr/>
        </p:nvSpPr>
        <p:spPr>
          <a:xfrm>
            <a:off x="228600" y="4267200"/>
            <a:ext cx="6400800" cy="381000"/>
          </a:xfrm>
          <a:prstGeom prst="rect">
            <a:avLst/>
          </a:prstGeom>
        </p:spPr>
        <p:txBody>
          <a:bodyPr/>
          <a:lstStyle>
            <a:lvl1pPr marL="0" indent="0" algn="l" defTabSz="914400" rtl="0" eaLnBrk="1" latinLnBrk="0" hangingPunct="1">
              <a:spcBef>
                <a:spcPct val="20000"/>
              </a:spcBef>
              <a:buFont typeface="Arial" pitchFamily="34" charset="0"/>
              <a:buNone/>
              <a:defRPr sz="1800" kern="1200">
                <a:solidFill>
                  <a:schemeClr val="tx1"/>
                </a:solidFill>
                <a:latin typeface="Times New Roman" pitchFamily="18" charset="0"/>
                <a:ea typeface="+mn-ea"/>
                <a:cs typeface="Times New Roman" pitchFamily="18"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b="1" dirty="0" smtClean="0">
                <a:solidFill>
                  <a:prstClr val="black"/>
                </a:solidFill>
              </a:rPr>
              <a:t>Helen Boucher, MD, FACP, FIDSA</a:t>
            </a:r>
          </a:p>
          <a:p>
            <a:r>
              <a:rPr lang="en-US" sz="2000" dirty="0" smtClean="0">
                <a:solidFill>
                  <a:prstClr val="black"/>
                </a:solidFill>
              </a:rPr>
              <a:t>Associate Professor, Tufts Medical Center</a:t>
            </a:r>
          </a:p>
          <a:p>
            <a:r>
              <a:rPr lang="en-US" sz="2000" dirty="0" smtClean="0">
                <a:solidFill>
                  <a:prstClr val="black"/>
                </a:solidFill>
              </a:rPr>
              <a:t>Tufts University School of Medicine</a:t>
            </a:r>
          </a:p>
          <a:p>
            <a:r>
              <a:rPr lang="en-US" sz="2000" dirty="0" smtClean="0">
                <a:solidFill>
                  <a:prstClr val="black"/>
                </a:solidFill>
              </a:rPr>
              <a:t>Member, Antimicrobial Resistance Committee, IDSA</a:t>
            </a:r>
            <a:endParaRPr lang="en-US" sz="2000" dirty="0">
              <a:solidFill>
                <a:prstClr val="black"/>
              </a:solidFill>
            </a:endParaRPr>
          </a:p>
        </p:txBody>
      </p:sp>
      <p:pic>
        <p:nvPicPr>
          <p:cNvPr id="5" name="Picture 2" descr="10x20_logo_depth_pill"/>
          <p:cNvPicPr>
            <a:picLocks noChangeAspect="1" noChangeArrowheads="1"/>
          </p:cNvPicPr>
          <p:nvPr/>
        </p:nvPicPr>
        <p:blipFill>
          <a:blip r:embed="rId3"/>
          <a:srcRect/>
          <a:stretch>
            <a:fillRect/>
          </a:stretch>
        </p:blipFill>
        <p:spPr bwMode="auto">
          <a:xfrm>
            <a:off x="6705600" y="3352800"/>
            <a:ext cx="1981200" cy="901624"/>
          </a:xfrm>
          <a:prstGeom prst="rect">
            <a:avLst/>
          </a:prstGeom>
          <a:noFill/>
          <a:ln w="9525">
            <a:noFill/>
            <a:miter lim="800000"/>
            <a:headEnd/>
            <a:tailEnd/>
          </a:ln>
        </p:spPr>
      </p:pic>
      <p:pic>
        <p:nvPicPr>
          <p:cNvPr id="6" name="Picture 6" descr="IDSA_Paper-Cover"/>
          <p:cNvPicPr>
            <a:picLocks noChangeAspect="1" noChangeArrowheads="1"/>
          </p:cNvPicPr>
          <p:nvPr/>
        </p:nvPicPr>
        <p:blipFill>
          <a:blip r:embed="rId4"/>
          <a:srcRect/>
          <a:stretch>
            <a:fillRect/>
          </a:stretch>
        </p:blipFill>
        <p:spPr bwMode="auto">
          <a:xfrm>
            <a:off x="6921486" y="4481245"/>
            <a:ext cx="1765314" cy="2052589"/>
          </a:xfrm>
          <a:prstGeom prst="rect">
            <a:avLst/>
          </a:prstGeom>
          <a:solidFill>
            <a:schemeClr val="folHlink"/>
          </a:solidFill>
          <a:ln w="6350">
            <a:solidFill>
              <a:srgbClr val="A3D92B"/>
            </a:solidFill>
            <a:miter lim="800000"/>
            <a:headEnd/>
            <a:tailEnd/>
          </a:ln>
        </p:spPr>
      </p:pic>
    </p:spTree>
    <p:extLst>
      <p:ext uri="{BB962C8B-B14F-4D97-AF65-F5344CB8AC3E}">
        <p14:creationId xmlns:p14="http://schemas.microsoft.com/office/powerpoint/2010/main" val="2081306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Type of CRE Posing Additional Threats</a:t>
            </a:r>
            <a:endParaRPr lang="en-US" dirty="0"/>
          </a:p>
        </p:txBody>
      </p:sp>
      <p:sp>
        <p:nvSpPr>
          <p:cNvPr id="3" name="Content Placeholder 2"/>
          <p:cNvSpPr>
            <a:spLocks noGrp="1"/>
          </p:cNvSpPr>
          <p:nvPr>
            <p:ph idx="1"/>
          </p:nvPr>
        </p:nvSpPr>
        <p:spPr>
          <a:xfrm>
            <a:off x="457200" y="1066800"/>
            <a:ext cx="8229600" cy="5029200"/>
          </a:xfrm>
        </p:spPr>
        <p:txBody>
          <a:bodyPr>
            <a:noAutofit/>
          </a:bodyPr>
          <a:lstStyle/>
          <a:p>
            <a:r>
              <a:rPr lang="en-US" sz="2200" dirty="0" smtClean="0"/>
              <a:t>Some resistant bacteria, like CRE, are particularly difficult to treat because they produce enzymes that </a:t>
            </a:r>
            <a:r>
              <a:rPr lang="en-US" sz="2200" b="1" u="sng" dirty="0" smtClean="0"/>
              <a:t>destroy powerful antibiotics</a:t>
            </a:r>
            <a:r>
              <a:rPr lang="en-US" sz="2200" dirty="0" smtClean="0"/>
              <a:t>.  Most CRE in the U.S.—including the type in the </a:t>
            </a:r>
            <a:r>
              <a:rPr lang="en-US" sz="2200" b="1" dirty="0" smtClean="0">
                <a:solidFill>
                  <a:srgbClr val="FF0000"/>
                </a:solidFill>
              </a:rPr>
              <a:t>2011 NIH Clinical Center outbreak that sickened 18 and killed 11</a:t>
            </a:r>
            <a:r>
              <a:rPr lang="en-US" sz="2200" dirty="0" smtClean="0"/>
              <a:t>—produce </a:t>
            </a:r>
            <a:r>
              <a:rPr lang="en-US" sz="2200" i="1" dirty="0" err="1" smtClean="0"/>
              <a:t>Klebsiella</a:t>
            </a:r>
            <a:r>
              <a:rPr lang="en-US" sz="2200" i="1" dirty="0" smtClean="0"/>
              <a:t> </a:t>
            </a:r>
            <a:r>
              <a:rPr lang="en-US" sz="2200" i="1" dirty="0" err="1" smtClean="0"/>
              <a:t>pneumoniae</a:t>
            </a:r>
            <a:r>
              <a:rPr lang="en-US" sz="2200" i="1" dirty="0" smtClean="0"/>
              <a:t> </a:t>
            </a:r>
            <a:r>
              <a:rPr lang="en-US" sz="2200" dirty="0" err="1" smtClean="0"/>
              <a:t>carbapenemase</a:t>
            </a:r>
            <a:r>
              <a:rPr lang="en-US" sz="2200" dirty="0"/>
              <a:t> </a:t>
            </a:r>
            <a:r>
              <a:rPr lang="en-US" sz="2200" dirty="0" smtClean="0"/>
              <a:t>(KPC)</a:t>
            </a:r>
          </a:p>
          <a:p>
            <a:endParaRPr lang="en-US" sz="800" dirty="0" smtClean="0"/>
          </a:p>
          <a:p>
            <a:r>
              <a:rPr lang="en-US" sz="2200" dirty="0"/>
              <a:t>However, New Delhi </a:t>
            </a:r>
            <a:r>
              <a:rPr lang="en-US" sz="2200" dirty="0" err="1"/>
              <a:t>metallo</a:t>
            </a:r>
            <a:r>
              <a:rPr lang="en-US" sz="2200" dirty="0"/>
              <a:t>-β-lactamase (NDM)–producing CRE have the potential to add to this </a:t>
            </a:r>
            <a:r>
              <a:rPr lang="en-US" sz="2200" dirty="0" smtClean="0"/>
              <a:t>burden </a:t>
            </a:r>
          </a:p>
          <a:p>
            <a:endParaRPr lang="en-US" sz="800" dirty="0" smtClean="0"/>
          </a:p>
          <a:p>
            <a:r>
              <a:rPr lang="en-US" sz="2200" dirty="0" smtClean="0">
                <a:solidFill>
                  <a:srgbClr val="FF0000"/>
                </a:solidFill>
              </a:rPr>
              <a:t>2009-2012:  </a:t>
            </a:r>
            <a:r>
              <a:rPr lang="en-US" sz="2200" b="1" u="sng" dirty="0" smtClean="0">
                <a:solidFill>
                  <a:srgbClr val="FF0000"/>
                </a:solidFill>
              </a:rPr>
              <a:t>27</a:t>
            </a:r>
            <a:r>
              <a:rPr lang="en-US" sz="2200" b="1" dirty="0" smtClean="0">
                <a:solidFill>
                  <a:srgbClr val="FF0000"/>
                </a:solidFill>
              </a:rPr>
              <a:t> </a:t>
            </a:r>
            <a:r>
              <a:rPr lang="en-US" sz="2200" dirty="0">
                <a:solidFill>
                  <a:srgbClr val="FF0000"/>
                </a:solidFill>
              </a:rPr>
              <a:t>patients with NDM-producing CRE </a:t>
            </a:r>
            <a:r>
              <a:rPr lang="en-US" sz="2200" dirty="0" smtClean="0">
                <a:solidFill>
                  <a:srgbClr val="FF0000"/>
                </a:solidFill>
              </a:rPr>
              <a:t> in the US </a:t>
            </a:r>
            <a:r>
              <a:rPr lang="en-US" sz="2200" dirty="0">
                <a:solidFill>
                  <a:srgbClr val="FF0000"/>
                </a:solidFill>
              </a:rPr>
              <a:t>confirmed by </a:t>
            </a:r>
            <a:r>
              <a:rPr lang="en-US" sz="2200" dirty="0" smtClean="0">
                <a:solidFill>
                  <a:srgbClr val="FF0000"/>
                </a:solidFill>
              </a:rPr>
              <a:t>CDC</a:t>
            </a:r>
          </a:p>
          <a:p>
            <a:r>
              <a:rPr lang="en-US" sz="2200" dirty="0" smtClean="0">
                <a:solidFill>
                  <a:srgbClr val="FF0000"/>
                </a:solidFill>
              </a:rPr>
              <a:t>2013-2014:  </a:t>
            </a:r>
            <a:r>
              <a:rPr lang="en-US" sz="2200" b="1" u="sng" dirty="0" smtClean="0">
                <a:solidFill>
                  <a:srgbClr val="FF0000"/>
                </a:solidFill>
              </a:rPr>
              <a:t>69</a:t>
            </a:r>
            <a:r>
              <a:rPr lang="en-US" sz="2200" dirty="0" smtClean="0">
                <a:solidFill>
                  <a:srgbClr val="FF0000"/>
                </a:solidFill>
              </a:rPr>
              <a:t> </a:t>
            </a:r>
            <a:r>
              <a:rPr lang="en-US" sz="2200" dirty="0">
                <a:solidFill>
                  <a:srgbClr val="FF0000"/>
                </a:solidFill>
              </a:rPr>
              <a:t>patients with NDM-producing CRE </a:t>
            </a:r>
            <a:r>
              <a:rPr lang="en-US" sz="2200" dirty="0" smtClean="0">
                <a:solidFill>
                  <a:srgbClr val="FF0000"/>
                </a:solidFill>
              </a:rPr>
              <a:t>in the US (44 were </a:t>
            </a:r>
            <a:r>
              <a:rPr lang="en-US" sz="2200" dirty="0">
                <a:solidFill>
                  <a:srgbClr val="FF0000"/>
                </a:solidFill>
              </a:rPr>
              <a:t>from </a:t>
            </a:r>
            <a:r>
              <a:rPr lang="en-US" sz="2200" dirty="0" smtClean="0">
                <a:solidFill>
                  <a:srgbClr val="FF0000"/>
                </a:solidFill>
              </a:rPr>
              <a:t>IL)</a:t>
            </a:r>
          </a:p>
          <a:p>
            <a:endParaRPr lang="en-US" sz="800" dirty="0" smtClean="0"/>
          </a:p>
          <a:p>
            <a:r>
              <a:rPr lang="en-US" sz="2200" dirty="0" smtClean="0"/>
              <a:t>NDM is reported most commonly in India (where it is believed to have originated) and Pakistan, but is spreading worldwide as people travel</a:t>
            </a:r>
            <a:endParaRPr lang="en-US" sz="2200" dirty="0"/>
          </a:p>
        </p:txBody>
      </p:sp>
      <p:sp>
        <p:nvSpPr>
          <p:cNvPr id="4" name="Slide Number Placeholder 3"/>
          <p:cNvSpPr>
            <a:spLocks noGrp="1"/>
          </p:cNvSpPr>
          <p:nvPr>
            <p:ph type="sldNum" sz="quarter" idx="12"/>
          </p:nvPr>
        </p:nvSpPr>
        <p:spPr/>
        <p:txBody>
          <a:bodyPr/>
          <a:lstStyle/>
          <a:p>
            <a:fld id="{43C11FA5-B256-4668-847A-543C22F6BEB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527896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NDM-Producing CRE, January 2015</a:t>
            </a:r>
            <a:endParaRPr lang="en-US" dirty="0"/>
          </a:p>
        </p:txBody>
      </p:sp>
      <p:sp>
        <p:nvSpPr>
          <p:cNvPr id="3" name="Content Placeholder 2"/>
          <p:cNvSpPr>
            <a:spLocks noGrp="1"/>
          </p:cNvSpPr>
          <p:nvPr>
            <p:ph idx="1"/>
          </p:nvPr>
        </p:nvSpPr>
        <p:spPr>
          <a:xfrm>
            <a:off x="457200" y="1219200"/>
            <a:ext cx="8229600" cy="4648200"/>
          </a:xfrm>
        </p:spPr>
        <p:txBody>
          <a:bodyPr/>
          <a:lstStyle/>
          <a:p>
            <a:endParaRPr lang="en-US" dirty="0"/>
          </a:p>
        </p:txBody>
      </p:sp>
      <p:sp>
        <p:nvSpPr>
          <p:cNvPr id="4" name="Slide Number Placeholder 3"/>
          <p:cNvSpPr>
            <a:spLocks noGrp="1"/>
          </p:cNvSpPr>
          <p:nvPr>
            <p:ph type="sldNum" sz="quarter" idx="12"/>
          </p:nvPr>
        </p:nvSpPr>
        <p:spPr/>
        <p:txBody>
          <a:bodyPr/>
          <a:lstStyle/>
          <a:p>
            <a:fld id="{43C11FA5-B256-4668-847A-543C22F6BEBD}" type="slidenum">
              <a:rPr lang="en-US" smtClean="0">
                <a:solidFill>
                  <a:prstClr val="black"/>
                </a:solidFill>
              </a:rPr>
              <a:pPr/>
              <a:t>11</a:t>
            </a:fld>
            <a:endParaRPr lang="en-US" dirty="0">
              <a:solidFill>
                <a:prstClr val="black"/>
              </a:solidFill>
            </a:endParaRPr>
          </a:p>
        </p:txBody>
      </p:sp>
      <p:pic>
        <p:nvPicPr>
          <p:cNvPr id="1026" name="Picture 2" descr="NDM-producing Carbapenem-resistant Enterobacteriaceae (CRE) isolates reported to the Centers for Disease Control and Prevention (CDC) as of January 2015, by s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40418"/>
            <a:ext cx="8414994" cy="5498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6428601"/>
            <a:ext cx="4190999" cy="276999"/>
          </a:xfrm>
          <a:prstGeom prst="rect">
            <a:avLst/>
          </a:prstGeom>
          <a:noFill/>
        </p:spPr>
        <p:txBody>
          <a:bodyPr wrap="square" rtlCol="0">
            <a:spAutoFit/>
          </a:bodyPr>
          <a:lstStyle/>
          <a:p>
            <a:r>
              <a:rPr lang="en-US" sz="1200" dirty="0" smtClean="0"/>
              <a:t>Centers for Disease Control and Prevention</a:t>
            </a:r>
            <a:endParaRPr lang="en-US" sz="1200" dirty="0"/>
          </a:p>
        </p:txBody>
      </p:sp>
    </p:spTree>
    <p:extLst>
      <p:ext uri="{BB962C8B-B14F-4D97-AF65-F5344CB8AC3E}">
        <p14:creationId xmlns:p14="http://schemas.microsoft.com/office/powerpoint/2010/main" val="2864333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152400" y="-76200"/>
            <a:ext cx="8818563" cy="1066800"/>
          </a:xfrm>
        </p:spPr>
        <p:txBody>
          <a:bodyPr>
            <a:noAutofit/>
          </a:bodyPr>
          <a:lstStyle/>
          <a:p>
            <a:pPr>
              <a:defRPr/>
            </a:pPr>
            <a:r>
              <a:rPr lang="en-US" dirty="0" smtClean="0">
                <a:effectLst>
                  <a:outerShdw blurRad="38100" dist="38100" dir="2700000" algn="tl">
                    <a:srgbClr val="000000">
                      <a:alpha val="43137"/>
                    </a:srgbClr>
                  </a:outerShdw>
                </a:effectLst>
                <a:ea typeface="ＭＳ Ｐゴシック" charset="-128"/>
              </a:rPr>
              <a:t>Antibiotic Resistance: Current Realities for Patients and Physicians </a:t>
            </a:r>
          </a:p>
        </p:txBody>
      </p:sp>
      <p:sp>
        <p:nvSpPr>
          <p:cNvPr id="5123" name="Content Placeholder 2"/>
          <p:cNvSpPr>
            <a:spLocks noGrp="1"/>
          </p:cNvSpPr>
          <p:nvPr>
            <p:ph idx="4294967295"/>
          </p:nvPr>
        </p:nvSpPr>
        <p:spPr>
          <a:xfrm>
            <a:off x="152400" y="1295400"/>
            <a:ext cx="8839200" cy="5380038"/>
          </a:xfrm>
        </p:spPr>
        <p:txBody>
          <a:bodyPr>
            <a:normAutofit/>
          </a:bodyPr>
          <a:lstStyle/>
          <a:p>
            <a:pPr>
              <a:lnSpc>
                <a:spcPct val="90000"/>
              </a:lnSpc>
              <a:spcBef>
                <a:spcPts val="300"/>
              </a:spcBef>
              <a:buClr>
                <a:schemeClr val="accent5"/>
              </a:buClr>
              <a:defRPr/>
            </a:pPr>
            <a:r>
              <a:rPr lang="en-US" sz="2400" b="1" dirty="0" smtClean="0"/>
              <a:t>The only antibiotic remaining to treat many Gram-negative bacterial infections (like CRE) is </a:t>
            </a:r>
            <a:r>
              <a:rPr lang="en-US" sz="2400" b="1" dirty="0" err="1" smtClean="0"/>
              <a:t>Colistin</a:t>
            </a:r>
            <a:r>
              <a:rPr lang="en-US" sz="2400" b="1" dirty="0" smtClean="0"/>
              <a:t> </a:t>
            </a:r>
          </a:p>
          <a:p>
            <a:pPr marL="0" indent="0">
              <a:lnSpc>
                <a:spcPct val="90000"/>
              </a:lnSpc>
              <a:spcBef>
                <a:spcPts val="300"/>
              </a:spcBef>
              <a:buClr>
                <a:schemeClr val="accent5"/>
              </a:buClr>
              <a:buFont typeface="Marlett" pitchFamily="2" charset="2"/>
              <a:buNone/>
              <a:defRPr/>
            </a:pPr>
            <a:r>
              <a:rPr lang="en-US" sz="2400" b="1" dirty="0" smtClean="0"/>
              <a:t> </a:t>
            </a:r>
          </a:p>
          <a:p>
            <a:pPr>
              <a:lnSpc>
                <a:spcPct val="90000"/>
              </a:lnSpc>
              <a:spcBef>
                <a:spcPts val="300"/>
              </a:spcBef>
              <a:buClr>
                <a:schemeClr val="accent5"/>
              </a:buClr>
              <a:defRPr/>
            </a:pPr>
            <a:r>
              <a:rPr lang="en-US" sz="2400" b="1" dirty="0" err="1" smtClean="0"/>
              <a:t>Colistin</a:t>
            </a:r>
            <a:r>
              <a:rPr lang="en-US" sz="2400" b="1" dirty="0" smtClean="0"/>
              <a:t> is toxic; it causes kidney failure; its efficacy is questionable</a:t>
            </a:r>
          </a:p>
          <a:p>
            <a:pPr marL="0" indent="0">
              <a:lnSpc>
                <a:spcPct val="90000"/>
              </a:lnSpc>
              <a:spcBef>
                <a:spcPts val="300"/>
              </a:spcBef>
              <a:buClr>
                <a:schemeClr val="accent5"/>
              </a:buClr>
              <a:buFont typeface="Marlett" pitchFamily="2" charset="2"/>
              <a:buNone/>
              <a:defRPr/>
            </a:pPr>
            <a:endParaRPr lang="en-US" sz="2400" b="1" dirty="0" smtClean="0"/>
          </a:p>
          <a:p>
            <a:pPr>
              <a:spcBef>
                <a:spcPts val="300"/>
              </a:spcBef>
              <a:buClr>
                <a:schemeClr val="accent5"/>
              </a:buClr>
              <a:defRPr/>
            </a:pPr>
            <a:r>
              <a:rPr lang="en-US" sz="2400" b="1" dirty="0" smtClean="0"/>
              <a:t>Gram-negative bacteria are now developing resistance to </a:t>
            </a:r>
            <a:r>
              <a:rPr lang="en-US" sz="2400" b="1" dirty="0" err="1" smtClean="0"/>
              <a:t>Colistin</a:t>
            </a:r>
            <a:endParaRPr lang="en-US" sz="2400" b="1" dirty="0" smtClean="0"/>
          </a:p>
          <a:p>
            <a:pPr marL="0" indent="0">
              <a:spcBef>
                <a:spcPts val="300"/>
              </a:spcBef>
              <a:buClr>
                <a:schemeClr val="accent5"/>
              </a:buClr>
              <a:buFont typeface="Marlett" pitchFamily="2" charset="2"/>
              <a:buNone/>
              <a:defRPr/>
            </a:pPr>
            <a:endParaRPr lang="en-US" sz="2400" b="1" dirty="0" smtClean="0"/>
          </a:p>
          <a:p>
            <a:pPr>
              <a:spcBef>
                <a:spcPts val="300"/>
              </a:spcBef>
              <a:buClr>
                <a:schemeClr val="accent5"/>
              </a:buClr>
              <a:defRPr/>
            </a:pPr>
            <a:endParaRPr lang="en-US" sz="2400" b="1" dirty="0">
              <a:ea typeface="ＭＳ Ｐゴシック" charset="-128"/>
            </a:endParaRPr>
          </a:p>
          <a:p>
            <a:pPr>
              <a:spcBef>
                <a:spcPts val="300"/>
              </a:spcBef>
              <a:buClr>
                <a:schemeClr val="accent5"/>
              </a:buClr>
              <a:defRPr/>
            </a:pPr>
            <a:endParaRPr lang="en-US" sz="2400" b="1" dirty="0" smtClean="0">
              <a:ea typeface="ＭＳ Ｐゴシック" charset="-128"/>
            </a:endParaRPr>
          </a:p>
        </p:txBody>
      </p:sp>
      <p:sp>
        <p:nvSpPr>
          <p:cNvPr id="2" name="Rectangle 1"/>
          <p:cNvSpPr/>
          <p:nvPr/>
        </p:nvSpPr>
        <p:spPr>
          <a:xfrm>
            <a:off x="762000" y="4876800"/>
            <a:ext cx="7467600" cy="1066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a:solidFill>
                  <a:prstClr val="black"/>
                </a:solidFill>
              </a:rPr>
              <a:t>Current alternatives for these patients:  “Do you want to die, or to be on dialysis for the rest of your life or until you can get a kidney transplant?”</a:t>
            </a:r>
          </a:p>
        </p:txBody>
      </p:sp>
      <p:sp>
        <p:nvSpPr>
          <p:cNvPr id="10245" name="Slide Number Placeholder 3"/>
          <p:cNvSpPr txBox="1">
            <a:spLocks/>
          </p:cNvSpPr>
          <p:nvPr/>
        </p:nvSpPr>
        <p:spPr bwMode="auto">
          <a:xfrm>
            <a:off x="69881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75000"/>
              <a:buFont typeface="Marlett" pitchFamily="2" charset="2"/>
              <a:buChar char="i"/>
              <a:defRPr sz="2800">
                <a:solidFill>
                  <a:schemeClr val="tx1"/>
                </a:solidFill>
                <a:latin typeface="Arial" charset="0"/>
              </a:defRPr>
            </a:lvl1pPr>
            <a:lvl2pPr marL="742950" indent="-285750" eaLnBrk="0" hangingPunct="0">
              <a:spcBef>
                <a:spcPct val="20000"/>
              </a:spcBef>
              <a:buClr>
                <a:schemeClr val="accent2"/>
              </a:buClr>
              <a:buSzPct val="75000"/>
              <a:buFont typeface="Arial" charset="0"/>
              <a:buChar char="—"/>
              <a:defRPr sz="2800">
                <a:solidFill>
                  <a:schemeClr val="tx1"/>
                </a:solidFill>
                <a:latin typeface="Arial" charset="0"/>
              </a:defRPr>
            </a:lvl2pPr>
            <a:lvl3pPr marL="108585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3pPr>
            <a:lvl4pPr marL="142875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4pPr>
            <a:lvl5pPr marL="177165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5pPr>
            <a:lvl6pPr marL="222885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6pPr>
            <a:lvl7pPr marL="268605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7pPr>
            <a:lvl8pPr marL="314325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8pPr>
            <a:lvl9pPr marL="360045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9pPr>
          </a:lstStyle>
          <a:p>
            <a:pPr algn="r" eaLnBrk="1" fontAlgn="base" hangingPunct="1">
              <a:spcBef>
                <a:spcPct val="0"/>
              </a:spcBef>
              <a:spcAft>
                <a:spcPct val="0"/>
              </a:spcAft>
              <a:buClrTx/>
              <a:buSzTx/>
              <a:buFontTx/>
              <a:buNone/>
            </a:pPr>
            <a:fld id="{FEB1BA44-C670-46EF-A8A9-265BCAA50D91}" type="slidenum">
              <a:rPr lang="en-US" altLang="en-US" sz="1400" b="1">
                <a:solidFill>
                  <a:srgbClr val="000000"/>
                </a:solidFill>
              </a:rPr>
              <a:pPr algn="r" eaLnBrk="1" fontAlgn="base" hangingPunct="1">
                <a:spcBef>
                  <a:spcPct val="0"/>
                </a:spcBef>
                <a:spcAft>
                  <a:spcPct val="0"/>
                </a:spcAft>
                <a:buClrTx/>
                <a:buSzTx/>
                <a:buFontTx/>
                <a:buNone/>
              </a:pPr>
              <a:t>12</a:t>
            </a:fld>
            <a:endParaRPr lang="en-US" altLang="en-US" sz="1400" b="1">
              <a:solidFill>
                <a:srgbClr val="000000"/>
              </a:solidFill>
            </a:endParaRPr>
          </a:p>
        </p:txBody>
      </p:sp>
    </p:spTree>
    <p:extLst>
      <p:ext uri="{BB962C8B-B14F-4D97-AF65-F5344CB8AC3E}">
        <p14:creationId xmlns:p14="http://schemas.microsoft.com/office/powerpoint/2010/main" val="3159909037"/>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152400" y="-228600"/>
            <a:ext cx="8991600" cy="1570038"/>
          </a:xfrm>
        </p:spPr>
        <p:txBody>
          <a:bodyPr>
            <a:normAutofit/>
          </a:bodyPr>
          <a:lstStyle/>
          <a:p>
            <a:pPr eaLnBrk="1" hangingPunct="1">
              <a:defRPr/>
            </a:pPr>
            <a:r>
              <a:rPr lang="en-US" b="1" dirty="0" smtClean="0">
                <a:effectLst>
                  <a:outerShdw blurRad="38100" dist="38100" dir="2700000" algn="tl">
                    <a:srgbClr val="000000">
                      <a:alpha val="43137"/>
                    </a:srgbClr>
                  </a:outerShdw>
                </a:effectLst>
              </a:rPr>
              <a:t>Antibiotic-Resistant Bacteria: Economic Burden</a:t>
            </a:r>
          </a:p>
        </p:txBody>
      </p:sp>
      <p:sp>
        <p:nvSpPr>
          <p:cNvPr id="9" name="Content Placeholder 8"/>
          <p:cNvSpPr>
            <a:spLocks noGrp="1"/>
          </p:cNvSpPr>
          <p:nvPr>
            <p:ph idx="1"/>
          </p:nvPr>
        </p:nvSpPr>
        <p:spPr>
          <a:xfrm>
            <a:off x="304800" y="1524000"/>
            <a:ext cx="8458200" cy="2514600"/>
          </a:xfrm>
        </p:spPr>
        <p:txBody>
          <a:bodyPr>
            <a:noAutofit/>
          </a:bodyPr>
          <a:lstStyle/>
          <a:p>
            <a:pPr marL="0">
              <a:buFont typeface="Symbol" pitchFamily="18" charset="2"/>
              <a:buNone/>
              <a:defRPr/>
            </a:pPr>
            <a:r>
              <a:rPr lang="en-US" sz="3200" dirty="0" smtClean="0"/>
              <a:t>Antibiotic resistant bacterial infections result in</a:t>
            </a:r>
            <a:r>
              <a:rPr lang="en-US" sz="3200" dirty="0" smtClean="0">
                <a:solidFill>
                  <a:schemeClr val="tx1"/>
                </a:solidFill>
              </a:rPr>
              <a:t>:</a:t>
            </a:r>
          </a:p>
          <a:p>
            <a:pPr>
              <a:lnSpc>
                <a:spcPct val="150000"/>
              </a:lnSpc>
              <a:defRPr/>
            </a:pPr>
            <a:r>
              <a:rPr lang="en-US" sz="3200" dirty="0" smtClean="0"/>
              <a:t>Additional </a:t>
            </a:r>
            <a:r>
              <a:rPr lang="en-US" sz="3200" b="1" dirty="0">
                <a:solidFill>
                  <a:srgbClr val="FF0000"/>
                </a:solidFill>
              </a:rPr>
              <a:t>$21-34 billion </a:t>
            </a:r>
            <a:r>
              <a:rPr lang="en-US" sz="3200" dirty="0" smtClean="0"/>
              <a:t>cost annually to US healthcare system</a:t>
            </a:r>
            <a:endParaRPr lang="en-US" sz="3200" b="1" dirty="0" smtClean="0">
              <a:solidFill>
                <a:srgbClr val="FF0000"/>
              </a:solidFill>
            </a:endParaRPr>
          </a:p>
          <a:p>
            <a:pPr>
              <a:defRPr/>
            </a:pPr>
            <a:r>
              <a:rPr lang="en-US" sz="3200" dirty="0" smtClean="0">
                <a:solidFill>
                  <a:schemeClr val="tx1"/>
                </a:solidFill>
              </a:rPr>
              <a:t>Additional 8 million hospital days</a:t>
            </a:r>
          </a:p>
          <a:p>
            <a:pPr>
              <a:buFont typeface="Symbol" pitchFamily="18" charset="2"/>
              <a:buNone/>
              <a:defRPr/>
            </a:pPr>
            <a:endParaRPr lang="en-US" sz="3200" dirty="0" smtClean="0"/>
          </a:p>
        </p:txBody>
      </p:sp>
      <p:sp>
        <p:nvSpPr>
          <p:cNvPr id="16388" name="TextBox 7"/>
          <p:cNvSpPr txBox="1">
            <a:spLocks noChangeArrowheads="1"/>
          </p:cNvSpPr>
          <p:nvPr/>
        </p:nvSpPr>
        <p:spPr bwMode="auto">
          <a:xfrm>
            <a:off x="152400" y="6380945"/>
            <a:ext cx="8153400" cy="461665"/>
          </a:xfrm>
          <a:prstGeom prst="rect">
            <a:avLst/>
          </a:prstGeom>
          <a:noFill/>
          <a:ln w="9525">
            <a:noFill/>
            <a:miter lim="800000"/>
            <a:headEnd/>
            <a:tailEnd/>
          </a:ln>
        </p:spPr>
        <p:txBody>
          <a:bodyPr wrap="square">
            <a:spAutoFit/>
          </a:bodyPr>
          <a:lstStyle/>
          <a:p>
            <a:pPr marL="342900" lvl="1" indent="-342900"/>
            <a:r>
              <a:rPr lang="en-US" sz="1200" dirty="0">
                <a:solidFill>
                  <a:prstClr val="black"/>
                </a:solidFill>
              </a:rPr>
              <a:t>RR Roberts, CID 2009:49, 1175-1184;  </a:t>
            </a:r>
          </a:p>
          <a:p>
            <a:pPr marL="342900" lvl="1" indent="-342900"/>
            <a:r>
              <a:rPr lang="en-US" sz="1200" dirty="0">
                <a:solidFill>
                  <a:prstClr val="black"/>
                </a:solidFill>
              </a:rPr>
              <a:t>PD Maudlin, AAC 2010:54, </a:t>
            </a:r>
            <a:r>
              <a:rPr lang="en-US" sz="1200" dirty="0">
                <a:solidFill>
                  <a:prstClr val="black"/>
                </a:solidFill>
                <a:sym typeface="Symbol" pitchFamily="18" charset="2"/>
              </a:rPr>
              <a:t>109-115</a:t>
            </a:r>
            <a:endParaRPr lang="en-US" sz="1200" dirty="0">
              <a:solidFill>
                <a:prstClr val="black"/>
              </a:solidFill>
            </a:endParaRPr>
          </a:p>
        </p:txBody>
      </p:sp>
      <p:sp>
        <p:nvSpPr>
          <p:cNvPr id="5" name="Slide Number Placeholder 3"/>
          <p:cNvSpPr txBox="1">
            <a:spLocks/>
          </p:cNvSpPr>
          <p:nvPr/>
        </p:nvSpPr>
        <p:spPr>
          <a:xfrm>
            <a:off x="6987515"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3C11FA5-B256-4668-847A-543C22F6BEBD}" type="slidenum">
              <a:rPr lang="en-US" sz="1400" b="1" smtClean="0">
                <a:solidFill>
                  <a:prstClr val="black"/>
                </a:solidFill>
              </a:rPr>
              <a:pPr algn="r"/>
              <a:t>13</a:t>
            </a:fld>
            <a:endParaRPr lang="en-US" sz="1400" b="1" dirty="0">
              <a:solidFill>
                <a:prstClr val="black"/>
              </a:solidFill>
            </a:endParaRPr>
          </a:p>
        </p:txBody>
      </p:sp>
      <p:sp>
        <p:nvSpPr>
          <p:cNvPr id="6" name="Rectangle 5"/>
          <p:cNvSpPr/>
          <p:nvPr/>
        </p:nvSpPr>
        <p:spPr>
          <a:xfrm>
            <a:off x="762000" y="4876800"/>
            <a:ext cx="7467600" cy="1066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smtClean="0">
                <a:solidFill>
                  <a:prstClr val="black"/>
                </a:solidFill>
              </a:rPr>
              <a:t>New antibiotics to address unmet needs could allow us to safely and effectively treat patients and discharge them more rapidly, saving considerable cost</a:t>
            </a:r>
            <a:endParaRPr lang="en-US" sz="2400" b="1" dirty="0">
              <a:solidFill>
                <a:prstClr val="black"/>
              </a:solidFill>
            </a:endParaRPr>
          </a:p>
        </p:txBody>
      </p:sp>
    </p:spTree>
    <p:extLst>
      <p:ext uri="{BB962C8B-B14F-4D97-AF65-F5344CB8AC3E}">
        <p14:creationId xmlns:p14="http://schemas.microsoft.com/office/powerpoint/2010/main" val="2662153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76200"/>
            <a:ext cx="7772400" cy="1143000"/>
          </a:xfrm>
        </p:spPr>
        <p:txBody>
          <a:bodyPr/>
          <a:lstStyle/>
          <a:p>
            <a:r>
              <a:rPr lang="en-US" altLang="en-US" smtClean="0"/>
              <a:t>Status of IDSA 10 x ‘20 Initiative</a:t>
            </a:r>
          </a:p>
        </p:txBody>
      </p:sp>
      <p:sp>
        <p:nvSpPr>
          <p:cNvPr id="27651" name="Content Placeholder 2"/>
          <p:cNvSpPr>
            <a:spLocks noGrp="1"/>
          </p:cNvSpPr>
          <p:nvPr>
            <p:ph idx="1"/>
          </p:nvPr>
        </p:nvSpPr>
        <p:spPr>
          <a:xfrm>
            <a:off x="504825" y="1066800"/>
            <a:ext cx="8201025" cy="4816475"/>
          </a:xfrm>
        </p:spPr>
        <p:txBody>
          <a:bodyPr/>
          <a:lstStyle/>
          <a:p>
            <a:pPr marL="0" indent="0">
              <a:buFont typeface="Marlett" pitchFamily="2" charset="2"/>
              <a:buNone/>
            </a:pPr>
            <a:endParaRPr lang="en-US" altLang="en-US" dirty="0" smtClean="0"/>
          </a:p>
          <a:p>
            <a:pPr marL="0" indent="0">
              <a:buFont typeface="Marlett" pitchFamily="2" charset="2"/>
              <a:buNone/>
            </a:pPr>
            <a:endParaRPr lang="en-US" altLang="en-US" dirty="0" smtClean="0"/>
          </a:p>
          <a:p>
            <a:pPr marL="0" indent="0">
              <a:buFont typeface="Marlett" pitchFamily="2" charset="2"/>
              <a:buNone/>
            </a:pPr>
            <a:endParaRPr lang="en-US" altLang="en-US" dirty="0" smtClean="0"/>
          </a:p>
          <a:p>
            <a:pPr marL="0" indent="0">
              <a:buFont typeface="Marlett" pitchFamily="2" charset="2"/>
              <a:buNone/>
            </a:pPr>
            <a:endParaRPr lang="en-US" altLang="en-US" dirty="0" smtClean="0"/>
          </a:p>
          <a:p>
            <a:pPr marL="0" indent="0">
              <a:buFont typeface="Marlett" pitchFamily="2" charset="2"/>
              <a:buNone/>
            </a:pPr>
            <a:endParaRPr lang="en-US" altLang="en-US" dirty="0" smtClean="0"/>
          </a:p>
          <a:p>
            <a:pPr marL="0" indent="0">
              <a:buFont typeface="Marlett" pitchFamily="2" charset="2"/>
              <a:buNone/>
            </a:pPr>
            <a:endParaRPr lang="en-US" altLang="en-US" dirty="0" smtClean="0"/>
          </a:p>
          <a:p>
            <a:pPr marL="0" indent="0">
              <a:buFont typeface="Marlett" pitchFamily="2" charset="2"/>
              <a:buNone/>
            </a:pPr>
            <a:endParaRPr lang="en-US" altLang="en-US" dirty="0" smtClean="0"/>
          </a:p>
          <a:p>
            <a:pPr marL="0" indent="0">
              <a:buFont typeface="Marlett" pitchFamily="2" charset="2"/>
              <a:buNone/>
            </a:pPr>
            <a:endParaRPr lang="en-US" altLang="en-US" dirty="0" smtClean="0"/>
          </a:p>
          <a:p>
            <a:pPr marL="0" indent="0">
              <a:buFont typeface="Marlett" pitchFamily="2" charset="2"/>
              <a:buNone/>
            </a:pPr>
            <a:endParaRPr lang="en-US" altLang="en-US" dirty="0" smtClean="0"/>
          </a:p>
          <a:p>
            <a:pPr marL="0" indent="0">
              <a:buFont typeface="Marlett" pitchFamily="2" charset="2"/>
              <a:buNone/>
            </a:pPr>
            <a:endParaRPr lang="en-US" altLang="en-US" dirty="0" smtClean="0"/>
          </a:p>
        </p:txBody>
      </p:sp>
      <p:pic>
        <p:nvPicPr>
          <p:cNvPr id="276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7674" y="1343025"/>
            <a:ext cx="60960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4"/>
          <p:cNvSpPr>
            <a:spLocks noChangeArrowheads="1"/>
          </p:cNvSpPr>
          <p:nvPr/>
        </p:nvSpPr>
        <p:spPr bwMode="auto">
          <a:xfrm>
            <a:off x="76200" y="6443996"/>
            <a:ext cx="6553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SzPct val="75000"/>
              <a:buFont typeface="Marlett" pitchFamily="2" charset="2"/>
              <a:buChar char="i"/>
              <a:defRPr sz="2800">
                <a:solidFill>
                  <a:schemeClr val="tx1"/>
                </a:solidFill>
                <a:latin typeface="Arial" charset="0"/>
              </a:defRPr>
            </a:lvl1pPr>
            <a:lvl2pPr marL="742950" indent="-285750" eaLnBrk="0" hangingPunct="0">
              <a:spcBef>
                <a:spcPct val="20000"/>
              </a:spcBef>
              <a:buClr>
                <a:schemeClr val="accent2"/>
              </a:buClr>
              <a:buSzPct val="75000"/>
              <a:buFont typeface="Arial" charset="0"/>
              <a:buChar char="—"/>
              <a:defRPr sz="2800">
                <a:solidFill>
                  <a:schemeClr val="tx1"/>
                </a:solidFill>
                <a:latin typeface="Arial" charset="0"/>
              </a:defRPr>
            </a:lvl2pPr>
            <a:lvl3pPr marL="114300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3pPr>
            <a:lvl4pPr marL="160020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4pPr>
            <a:lvl5pPr marL="205740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5pPr>
            <a:lvl6pPr marL="25146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6pPr>
            <a:lvl7pPr marL="29718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7pPr>
            <a:lvl8pPr marL="34290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8pPr>
            <a:lvl9pPr marL="38862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9pPr>
          </a:lstStyle>
          <a:p>
            <a:pPr eaLnBrk="1" hangingPunct="1">
              <a:spcBef>
                <a:spcPct val="0"/>
              </a:spcBef>
              <a:buClrTx/>
              <a:buSzTx/>
              <a:buFontTx/>
              <a:buNone/>
            </a:pPr>
            <a:r>
              <a:rPr lang="en-US" altLang="en-US" sz="1200" dirty="0"/>
              <a:t>CID April, 2010; http://www.idsociety.org/10x20/</a:t>
            </a:r>
          </a:p>
        </p:txBody>
      </p:sp>
      <p:sp>
        <p:nvSpPr>
          <p:cNvPr id="2" name="TextBox 1"/>
          <p:cNvSpPr txBox="1"/>
          <p:nvPr/>
        </p:nvSpPr>
        <p:spPr>
          <a:xfrm>
            <a:off x="685800" y="5715000"/>
            <a:ext cx="7823937" cy="369332"/>
          </a:xfrm>
          <a:prstGeom prst="rect">
            <a:avLst/>
          </a:prstGeom>
          <a:noFill/>
        </p:spPr>
        <p:txBody>
          <a:bodyPr wrap="none" rtlCol="0">
            <a:spAutoFit/>
          </a:bodyPr>
          <a:lstStyle/>
          <a:p>
            <a:r>
              <a:rPr lang="en-US" b="1" dirty="0" smtClean="0"/>
              <a:t>Progress, thanks to Congressional action, but significant unmet needs remain</a:t>
            </a:r>
            <a:endParaRPr lang="en-US" b="1" dirty="0"/>
          </a:p>
        </p:txBody>
      </p:sp>
    </p:spTree>
    <p:extLst>
      <p:ext uri="{BB962C8B-B14F-4D97-AF65-F5344CB8AC3E}">
        <p14:creationId xmlns:p14="http://schemas.microsoft.com/office/powerpoint/2010/main" val="3628578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Antibiotics: The PATH Forward</a:t>
            </a:r>
            <a:endParaRPr lang="en-US" dirty="0"/>
          </a:p>
        </p:txBody>
      </p:sp>
      <p:sp>
        <p:nvSpPr>
          <p:cNvPr id="3" name="Content Placeholder 2"/>
          <p:cNvSpPr>
            <a:spLocks noGrp="1"/>
          </p:cNvSpPr>
          <p:nvPr>
            <p:ph idx="1"/>
          </p:nvPr>
        </p:nvSpPr>
        <p:spPr/>
        <p:txBody>
          <a:bodyPr/>
          <a:lstStyle/>
          <a:p>
            <a:r>
              <a:rPr lang="en-US" dirty="0" smtClean="0"/>
              <a:t>Key barrier to developing antibiotics for unmet needs (like CRE):  </a:t>
            </a:r>
            <a:r>
              <a:rPr lang="en-US" b="1" dirty="0" smtClean="0"/>
              <a:t>Inability to find patients and funding for traditional, large scale clinical trials</a:t>
            </a:r>
          </a:p>
          <a:p>
            <a:endParaRPr lang="en-US" dirty="0" smtClean="0"/>
          </a:p>
          <a:p>
            <a:r>
              <a:rPr lang="en-US" dirty="0" smtClean="0"/>
              <a:t>Bipartisan </a:t>
            </a:r>
            <a:r>
              <a:rPr lang="en-US" b="1" dirty="0" smtClean="0">
                <a:solidFill>
                  <a:srgbClr val="FF0000"/>
                </a:solidFill>
              </a:rPr>
              <a:t>PATH Act, S. 185</a:t>
            </a:r>
            <a:r>
              <a:rPr lang="en-US" dirty="0" smtClean="0"/>
              <a:t>, would make these trials feasible by establishing a new Limited Population Antibacterial Drug FDA approval pathway. (Similar legislation already approved by the House with overwhelming bipartisan support.)</a:t>
            </a:r>
          </a:p>
          <a:p>
            <a:endParaRPr lang="en-US" dirty="0" smtClean="0"/>
          </a:p>
          <a:p>
            <a:r>
              <a:rPr lang="en-US" dirty="0" smtClean="0"/>
              <a:t>Many safeguards (in PATH and other policy initiatives) to ensure these drugs are </a:t>
            </a:r>
            <a:r>
              <a:rPr lang="en-US" b="1" u="sng" dirty="0" smtClean="0"/>
              <a:t>safe and effective </a:t>
            </a:r>
            <a:r>
              <a:rPr lang="en-US" dirty="0" smtClean="0"/>
              <a:t>and </a:t>
            </a:r>
            <a:r>
              <a:rPr lang="en-US" b="1" u="sng" dirty="0" smtClean="0"/>
              <a:t>used appropriately</a:t>
            </a:r>
            <a:endParaRPr lang="en-US" dirty="0" smtClean="0"/>
          </a:p>
          <a:p>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43C11FA5-B256-4668-847A-543C22F6BEBD}" type="slidenum">
              <a:rPr lang="en-US" smtClean="0">
                <a:solidFill>
                  <a:prstClr val="black"/>
                </a:solidFill>
              </a:rPr>
              <a:pPr/>
              <a:t>15</a:t>
            </a:fld>
            <a:endParaRPr lang="en-US" dirty="0">
              <a:solidFill>
                <a:prstClr val="black"/>
              </a:solidFill>
            </a:endParaRPr>
          </a:p>
        </p:txBody>
      </p:sp>
      <p:sp>
        <p:nvSpPr>
          <p:cNvPr id="5" name="Rectangle 4"/>
          <p:cNvSpPr/>
          <p:nvPr/>
        </p:nvSpPr>
        <p:spPr>
          <a:xfrm>
            <a:off x="762000" y="4876800"/>
            <a:ext cx="7620000" cy="1066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smtClean="0">
                <a:solidFill>
                  <a:prstClr val="black"/>
                </a:solidFill>
              </a:rPr>
              <a:t>Bottom line: Without the PATH Act, many of the antibiotics patients need will </a:t>
            </a:r>
            <a:r>
              <a:rPr lang="en-US" sz="2400" b="1" u="sng" dirty="0" smtClean="0">
                <a:solidFill>
                  <a:prstClr val="black"/>
                </a:solidFill>
              </a:rPr>
              <a:t>not</a:t>
            </a:r>
            <a:r>
              <a:rPr lang="en-US" sz="2400" b="1" dirty="0" smtClean="0">
                <a:solidFill>
                  <a:prstClr val="black"/>
                </a:solidFill>
              </a:rPr>
              <a:t> be able to be developed</a:t>
            </a:r>
            <a:endParaRPr lang="en-US" sz="2400" b="1" dirty="0">
              <a:solidFill>
                <a:prstClr val="black"/>
              </a:solidFill>
            </a:endParaRPr>
          </a:p>
        </p:txBody>
      </p:sp>
    </p:spTree>
    <p:extLst>
      <p:ext uri="{BB962C8B-B14F-4D97-AF65-F5344CB8AC3E}">
        <p14:creationId xmlns:p14="http://schemas.microsoft.com/office/powerpoint/2010/main" val="1311544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 y="228600"/>
            <a:ext cx="7696200" cy="615950"/>
          </a:xfrm>
        </p:spPr>
        <p:txBody>
          <a:bodyPr>
            <a:normAutofit fontScale="90000"/>
          </a:bodyPr>
          <a:lstStyle/>
          <a:p>
            <a:pPr eaLnBrk="1" hangingPunct="1">
              <a:defRPr/>
            </a:pPr>
            <a:r>
              <a:rPr lang="en-US" b="1" dirty="0" smtClean="0">
                <a:effectLst>
                  <a:outerShdw blurRad="38100" dist="38100" dir="2700000" algn="tl">
                    <a:srgbClr val="000000">
                      <a:alpha val="43137"/>
                    </a:srgbClr>
                  </a:outerShdw>
                </a:effectLst>
              </a:rPr>
              <a:t>IDSA’s Goal: New Antibiotics to Save Lives</a:t>
            </a:r>
            <a:endParaRPr lang="en-US" b="1" dirty="0" smtClean="0">
              <a:solidFill>
                <a:srgbClr val="3366FF"/>
              </a:solidFill>
              <a:effectLst>
                <a:outerShdw blurRad="38100" dist="38100" dir="2700000" algn="tl">
                  <a:srgbClr val="000000">
                    <a:alpha val="43137"/>
                  </a:srgbClr>
                </a:outerShdw>
              </a:effectLst>
            </a:endParaRPr>
          </a:p>
        </p:txBody>
      </p:sp>
      <p:sp>
        <p:nvSpPr>
          <p:cNvPr id="49155" name="Rectangle 3"/>
          <p:cNvSpPr>
            <a:spLocks noGrp="1" noChangeArrowheads="1"/>
          </p:cNvSpPr>
          <p:nvPr>
            <p:ph type="body" idx="1"/>
          </p:nvPr>
        </p:nvSpPr>
        <p:spPr>
          <a:xfrm>
            <a:off x="304800" y="1143000"/>
            <a:ext cx="8458200" cy="6400800"/>
          </a:xfrm>
        </p:spPr>
        <p:txBody>
          <a:bodyPr>
            <a:normAutofit/>
          </a:bodyPr>
          <a:lstStyle/>
          <a:p>
            <a:pPr marL="0" eaLnBrk="1" hangingPunct="1">
              <a:lnSpc>
                <a:spcPct val="80000"/>
              </a:lnSpc>
              <a:buFont typeface="Symbol" pitchFamily="18" charset="2"/>
              <a:buNone/>
            </a:pPr>
            <a:r>
              <a:rPr lang="en-US" sz="2800" dirty="0" smtClean="0"/>
              <a:t>Prior generations gave us the gift of antibiotics</a:t>
            </a:r>
          </a:p>
          <a:p>
            <a:pPr marL="0" eaLnBrk="1" hangingPunct="1">
              <a:lnSpc>
                <a:spcPct val="80000"/>
              </a:lnSpc>
              <a:buFont typeface="Symbol" pitchFamily="18" charset="2"/>
              <a:buNone/>
            </a:pPr>
            <a:endParaRPr lang="en-US" sz="2800" dirty="0" smtClean="0"/>
          </a:p>
          <a:p>
            <a:pPr marL="0" eaLnBrk="1" hangingPunct="1">
              <a:lnSpc>
                <a:spcPct val="80000"/>
              </a:lnSpc>
              <a:buFont typeface="Symbol" pitchFamily="18" charset="2"/>
              <a:buNone/>
            </a:pPr>
            <a:r>
              <a:rPr lang="en-US" sz="2800" dirty="0" smtClean="0"/>
              <a:t>Today, we have a moral obligation to ensure a robust</a:t>
            </a:r>
            <a:r>
              <a:rPr lang="en-US" sz="2800" dirty="0"/>
              <a:t>, </a:t>
            </a:r>
            <a:r>
              <a:rPr lang="en-US" sz="2800" dirty="0" smtClean="0"/>
              <a:t>renewable antibiotic </a:t>
            </a:r>
            <a:r>
              <a:rPr lang="en-US" sz="2800" dirty="0"/>
              <a:t>pipeline for current and future </a:t>
            </a:r>
            <a:r>
              <a:rPr lang="en-US" sz="2800" dirty="0" smtClean="0"/>
              <a:t>generations</a:t>
            </a:r>
          </a:p>
          <a:p>
            <a:pPr marL="0" eaLnBrk="1" hangingPunct="1">
              <a:lnSpc>
                <a:spcPct val="80000"/>
              </a:lnSpc>
              <a:buFont typeface="Symbol" pitchFamily="18" charset="2"/>
              <a:buNone/>
            </a:pPr>
            <a:endParaRPr lang="en-US" sz="2800" dirty="0"/>
          </a:p>
          <a:p>
            <a:pPr marL="0" eaLnBrk="1" hangingPunct="1">
              <a:lnSpc>
                <a:spcPct val="80000"/>
              </a:lnSpc>
              <a:buFont typeface="Symbol" pitchFamily="18" charset="2"/>
              <a:buNone/>
            </a:pPr>
            <a:r>
              <a:rPr lang="en-US" sz="2800" dirty="0" smtClean="0"/>
              <a:t>The </a:t>
            </a:r>
            <a:r>
              <a:rPr lang="en-US" sz="2800" b="1" dirty="0" smtClean="0">
                <a:solidFill>
                  <a:srgbClr val="FF0000"/>
                </a:solidFill>
              </a:rPr>
              <a:t>PATH Act, S. 185,</a:t>
            </a:r>
            <a:r>
              <a:rPr lang="en-US" sz="2800" dirty="0" smtClean="0">
                <a:solidFill>
                  <a:srgbClr val="FF0000"/>
                </a:solidFill>
              </a:rPr>
              <a:t> </a:t>
            </a:r>
            <a:r>
              <a:rPr lang="en-US" sz="2800" dirty="0" smtClean="0"/>
              <a:t>is a critical component of this effort.  Thanks to Senators Orrin Hatch and Michael Bennet for their leadership</a:t>
            </a:r>
          </a:p>
          <a:p>
            <a:pPr marL="0" eaLnBrk="1" hangingPunct="1">
              <a:lnSpc>
                <a:spcPct val="80000"/>
              </a:lnSpc>
              <a:buFont typeface="Symbol" pitchFamily="18" charset="2"/>
              <a:buNone/>
            </a:pPr>
            <a:r>
              <a:rPr lang="en-US" sz="2800" b="1" dirty="0" smtClean="0"/>
              <a:t> </a:t>
            </a:r>
          </a:p>
        </p:txBody>
      </p:sp>
      <p:pic>
        <p:nvPicPr>
          <p:cNvPr id="49157" name="Picture 2" descr="10x20_logo_depth_pill"/>
          <p:cNvPicPr>
            <a:picLocks noChangeAspect="1" noChangeArrowheads="1"/>
          </p:cNvPicPr>
          <p:nvPr/>
        </p:nvPicPr>
        <p:blipFill>
          <a:blip r:embed="rId3"/>
          <a:srcRect/>
          <a:stretch>
            <a:fillRect/>
          </a:stretch>
        </p:blipFill>
        <p:spPr bwMode="auto">
          <a:xfrm>
            <a:off x="4114800" y="5253037"/>
            <a:ext cx="2971800" cy="1223963"/>
          </a:xfrm>
          <a:prstGeom prst="rect">
            <a:avLst/>
          </a:prstGeom>
          <a:noFill/>
          <a:ln w="9525">
            <a:noFill/>
            <a:miter lim="800000"/>
            <a:headEnd/>
            <a:tailEnd/>
          </a:ln>
        </p:spPr>
      </p:pic>
      <p:pic>
        <p:nvPicPr>
          <p:cNvPr id="6" name="Picture 5" descr="IDSAlogotransparent.png"/>
          <p:cNvPicPr>
            <a:picLocks noChangeAspect="1"/>
          </p:cNvPicPr>
          <p:nvPr/>
        </p:nvPicPr>
        <p:blipFill>
          <a:blip r:embed="rId4"/>
          <a:srcRect/>
          <a:stretch>
            <a:fillRect/>
          </a:stretch>
        </p:blipFill>
        <p:spPr bwMode="auto">
          <a:xfrm>
            <a:off x="1066800" y="5410200"/>
            <a:ext cx="2411413" cy="685800"/>
          </a:xfrm>
          <a:prstGeom prst="rect">
            <a:avLst/>
          </a:prstGeom>
          <a:noFill/>
          <a:ln w="9525">
            <a:noFill/>
            <a:miter lim="800000"/>
            <a:headEnd/>
            <a:tailEnd/>
          </a:ln>
        </p:spPr>
      </p:pic>
      <p:sp>
        <p:nvSpPr>
          <p:cNvPr id="7" name="Slide Number Placeholder 3"/>
          <p:cNvSpPr txBox="1">
            <a:spLocks/>
          </p:cNvSpPr>
          <p:nvPr/>
        </p:nvSpPr>
        <p:spPr>
          <a:xfrm>
            <a:off x="6987515"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3C11FA5-B256-4668-847A-543C22F6BEBD}" type="slidenum">
              <a:rPr lang="en-US" sz="1400" b="1" smtClean="0">
                <a:solidFill>
                  <a:prstClr val="black"/>
                </a:solidFill>
              </a:rPr>
              <a:pPr algn="r"/>
              <a:t>16</a:t>
            </a:fld>
            <a:endParaRPr lang="en-US" sz="1400" b="1" dirty="0">
              <a:solidFill>
                <a:prstClr val="black"/>
              </a:solidFill>
            </a:endParaRPr>
          </a:p>
        </p:txBody>
      </p:sp>
    </p:spTree>
    <p:extLst>
      <p:ext uri="{BB962C8B-B14F-4D97-AF65-F5344CB8AC3E}">
        <p14:creationId xmlns:p14="http://schemas.microsoft.com/office/powerpoint/2010/main" val="2968593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Case</a:t>
            </a:r>
          </a:p>
        </p:txBody>
      </p:sp>
      <p:sp>
        <p:nvSpPr>
          <p:cNvPr id="3" name="Content Placeholder 2"/>
          <p:cNvSpPr>
            <a:spLocks noGrp="1"/>
          </p:cNvSpPr>
          <p:nvPr>
            <p:ph idx="1"/>
          </p:nvPr>
        </p:nvSpPr>
        <p:spPr>
          <a:xfrm>
            <a:off x="504825" y="1143000"/>
            <a:ext cx="8258175" cy="4816475"/>
          </a:xfrm>
        </p:spPr>
        <p:txBody>
          <a:bodyPr/>
          <a:lstStyle/>
          <a:p>
            <a:pPr marL="0" indent="0">
              <a:buFont typeface="Marlett" pitchFamily="2" charset="2"/>
              <a:buNone/>
              <a:defRPr/>
            </a:pPr>
            <a:r>
              <a:rPr lang="en-US" sz="2400" b="1" dirty="0" smtClean="0"/>
              <a:t>47 year old female school teacher presents with pain upon urination, lower abdominal pain</a:t>
            </a:r>
          </a:p>
          <a:p>
            <a:pPr>
              <a:defRPr/>
            </a:pPr>
            <a:r>
              <a:rPr lang="en-US" sz="2400" b="1" dirty="0" smtClean="0"/>
              <a:t>Started on standard oral therapy - ciprofloxacin</a:t>
            </a:r>
          </a:p>
          <a:p>
            <a:pPr marL="0" indent="0">
              <a:buFont typeface="Marlett" pitchFamily="2" charset="2"/>
              <a:buNone/>
              <a:defRPr/>
            </a:pPr>
            <a:r>
              <a:rPr lang="en-US" sz="2400" b="1" dirty="0" smtClean="0"/>
              <a:t>Two days later she comes back and appears ill with ongoing new chills, nausea and back pain</a:t>
            </a:r>
          </a:p>
          <a:p>
            <a:pPr>
              <a:defRPr/>
            </a:pPr>
            <a:r>
              <a:rPr lang="en-US" sz="2400" b="1" dirty="0" smtClean="0"/>
              <a:t>High fever, exam notable for new right flank tenderness </a:t>
            </a:r>
          </a:p>
          <a:p>
            <a:pPr>
              <a:defRPr/>
            </a:pPr>
            <a:r>
              <a:rPr lang="en-US" sz="2400" b="1" dirty="0" smtClean="0"/>
              <a:t>Urine shows signs of infection</a:t>
            </a:r>
          </a:p>
          <a:p>
            <a:pPr>
              <a:defRPr/>
            </a:pPr>
            <a:r>
              <a:rPr lang="en-US" sz="2400" b="1" dirty="0" smtClean="0"/>
              <a:t>Labs: elevated white blood cells</a:t>
            </a:r>
          </a:p>
          <a:p>
            <a:pPr marL="0" indent="0">
              <a:buFont typeface="Marlett" pitchFamily="2" charset="2"/>
              <a:buNone/>
              <a:defRPr/>
            </a:pPr>
            <a:r>
              <a:rPr lang="en-US" sz="2400" b="1" dirty="0" smtClean="0"/>
              <a:t>Therapy advanced to guideline therapy for kidney infection; she looked well enough to go home</a:t>
            </a:r>
          </a:p>
          <a:p>
            <a:pPr>
              <a:defRPr/>
            </a:pPr>
            <a:r>
              <a:rPr lang="en-US" sz="2400" b="1" dirty="0" smtClean="0"/>
              <a:t>One dose IV ceftriaxone, then oral </a:t>
            </a:r>
            <a:r>
              <a:rPr lang="en-US" sz="2400" b="1" dirty="0" err="1" smtClean="0"/>
              <a:t>bactrim</a:t>
            </a:r>
            <a:endParaRPr lang="en-US" sz="2400" b="1" dirty="0"/>
          </a:p>
        </p:txBody>
      </p:sp>
      <p:sp>
        <p:nvSpPr>
          <p:cNvPr id="8196" name="TextBox 1"/>
          <p:cNvSpPr txBox="1">
            <a:spLocks noChangeArrowheads="1"/>
          </p:cNvSpPr>
          <p:nvPr/>
        </p:nvSpPr>
        <p:spPr bwMode="auto">
          <a:xfrm>
            <a:off x="2227263" y="6400800"/>
            <a:ext cx="6002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SzPct val="75000"/>
              <a:buFont typeface="Marlett" pitchFamily="2" charset="2"/>
              <a:buChar char="i"/>
              <a:defRPr sz="2800">
                <a:solidFill>
                  <a:schemeClr val="tx1"/>
                </a:solidFill>
                <a:latin typeface="Arial" charset="0"/>
              </a:defRPr>
            </a:lvl1pPr>
            <a:lvl2pPr marL="742950" indent="-285750" eaLnBrk="0" hangingPunct="0">
              <a:spcBef>
                <a:spcPct val="20000"/>
              </a:spcBef>
              <a:buClr>
                <a:schemeClr val="accent2"/>
              </a:buClr>
              <a:buSzPct val="75000"/>
              <a:buFont typeface="Arial" charset="0"/>
              <a:buChar char="—"/>
              <a:defRPr sz="2800">
                <a:solidFill>
                  <a:schemeClr val="tx1"/>
                </a:solidFill>
                <a:latin typeface="Arial" charset="0"/>
              </a:defRPr>
            </a:lvl2pPr>
            <a:lvl3pPr marL="114300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3pPr>
            <a:lvl4pPr marL="160020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4pPr>
            <a:lvl5pPr marL="205740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5pPr>
            <a:lvl6pPr marL="25146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6pPr>
            <a:lvl7pPr marL="29718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7pPr>
            <a:lvl8pPr marL="34290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8pPr>
            <a:lvl9pPr marL="38862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9pPr>
          </a:lstStyle>
          <a:p>
            <a:pPr eaLnBrk="1" hangingPunct="1">
              <a:spcBef>
                <a:spcPct val="0"/>
              </a:spcBef>
              <a:buClrTx/>
              <a:buSzTx/>
              <a:buFontTx/>
              <a:buNone/>
            </a:pPr>
            <a:r>
              <a:rPr lang="en-US" altLang="en-US" sz="1600"/>
              <a:t>http://cid.oxfordjournals.org/content/52/5/e103.full.pdf+html</a:t>
            </a:r>
          </a:p>
        </p:txBody>
      </p:sp>
    </p:spTree>
    <p:extLst>
      <p:ext uri="{BB962C8B-B14F-4D97-AF65-F5344CB8AC3E}">
        <p14:creationId xmlns:p14="http://schemas.microsoft.com/office/powerpoint/2010/main" val="255481679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74663" y="152400"/>
            <a:ext cx="8229600" cy="787400"/>
          </a:xfrm>
        </p:spPr>
        <p:txBody>
          <a:bodyPr>
            <a:normAutofit fontScale="90000"/>
          </a:bodyPr>
          <a:lstStyle/>
          <a:p>
            <a:r>
              <a:rPr lang="en-US" altLang="en-US" dirty="0" smtClean="0"/>
              <a:t>Case continued…</a:t>
            </a:r>
            <a:br>
              <a:rPr lang="en-US" altLang="en-US" dirty="0" smtClean="0"/>
            </a:br>
            <a:r>
              <a:rPr lang="en-US" altLang="en-US" dirty="0" smtClean="0"/>
              <a:t>Two days later</a:t>
            </a:r>
          </a:p>
        </p:txBody>
      </p:sp>
      <p:sp>
        <p:nvSpPr>
          <p:cNvPr id="3" name="Content Placeholder 2"/>
          <p:cNvSpPr>
            <a:spLocks noGrp="1"/>
          </p:cNvSpPr>
          <p:nvPr>
            <p:ph idx="1"/>
          </p:nvPr>
        </p:nvSpPr>
        <p:spPr>
          <a:xfrm>
            <a:off x="533400" y="1143000"/>
            <a:ext cx="8458200" cy="4816475"/>
          </a:xfrm>
        </p:spPr>
        <p:txBody>
          <a:bodyPr/>
          <a:lstStyle/>
          <a:p>
            <a:pPr marL="0" indent="0">
              <a:buFont typeface="Marlett" pitchFamily="2" charset="2"/>
              <a:buNone/>
              <a:defRPr/>
            </a:pPr>
            <a:r>
              <a:rPr lang="en-US" sz="2400" b="1" dirty="0" smtClean="0"/>
              <a:t>Substantially worse, acutely ill, high fever, low BP, requires hospitalization for intravenous hydration as unable to eat or drink; 2 episodes of vomiting</a:t>
            </a:r>
          </a:p>
          <a:p>
            <a:pPr>
              <a:buFont typeface="Arial" pitchFamily="34" charset="0"/>
              <a:buChar char="—"/>
              <a:defRPr/>
            </a:pPr>
            <a:r>
              <a:rPr lang="en-US" sz="2400" b="1" dirty="0" smtClean="0"/>
              <a:t>Exam – elevated HR, ill appearing, worsening right flank tenderness</a:t>
            </a:r>
          </a:p>
          <a:p>
            <a:pPr>
              <a:buFont typeface="Arial" pitchFamily="34" charset="0"/>
              <a:buChar char="—"/>
              <a:defRPr/>
            </a:pPr>
            <a:r>
              <a:rPr lang="en-US" sz="2400" b="1" dirty="0" smtClean="0"/>
              <a:t>Despite antibiotic therapy, urine culture grows </a:t>
            </a:r>
            <a:br>
              <a:rPr lang="en-US" sz="2400" b="1" dirty="0" smtClean="0"/>
            </a:br>
            <a:r>
              <a:rPr lang="en-US" sz="2400" b="1" i="1" dirty="0" smtClean="0"/>
              <a:t>K. </a:t>
            </a:r>
            <a:r>
              <a:rPr lang="en-US" sz="2400" b="1" i="1" dirty="0" err="1" smtClean="0"/>
              <a:t>pneumoniae</a:t>
            </a:r>
            <a:r>
              <a:rPr lang="en-US" sz="2400" b="1" i="1" dirty="0" smtClean="0"/>
              <a:t>, </a:t>
            </a:r>
            <a:r>
              <a:rPr lang="en-US" sz="2400" b="1" dirty="0" smtClean="0"/>
              <a:t>ESBL producing</a:t>
            </a:r>
            <a:endParaRPr lang="en-US" sz="2400" b="1" i="1" dirty="0" smtClean="0"/>
          </a:p>
          <a:p>
            <a:pPr lvl="1">
              <a:buFont typeface="Arial" pitchFamily="34" charset="0"/>
              <a:buChar char="—"/>
              <a:defRPr/>
            </a:pPr>
            <a:r>
              <a:rPr lang="en-US" sz="2400" b="1" dirty="0" smtClean="0"/>
              <a:t>Resistant to ciprofloxacin, ceftriaxone, TMP/SMX</a:t>
            </a:r>
          </a:p>
          <a:p>
            <a:pPr>
              <a:defRPr/>
            </a:pPr>
            <a:r>
              <a:rPr lang="en-US" sz="2400" b="1" dirty="0" smtClean="0"/>
              <a:t>Admitted to hospital and treated with </a:t>
            </a:r>
            <a:r>
              <a:rPr lang="en-US" sz="2400" b="1" dirty="0" err="1" smtClean="0"/>
              <a:t>imi</a:t>
            </a:r>
            <a:r>
              <a:rPr lang="en-US" sz="2400" b="1" dirty="0" smtClean="0"/>
              <a:t>/</a:t>
            </a:r>
            <a:r>
              <a:rPr lang="en-US" sz="2400" b="1" dirty="0" err="1" smtClean="0"/>
              <a:t>meropenem</a:t>
            </a:r>
            <a:endParaRPr lang="en-US" sz="2400" b="1" dirty="0" smtClean="0"/>
          </a:p>
          <a:p>
            <a:pPr marL="457200" lvl="1" indent="0">
              <a:buNone/>
              <a:defRPr/>
            </a:pPr>
            <a:endParaRPr lang="en-US" sz="2400" b="1" dirty="0"/>
          </a:p>
        </p:txBody>
      </p:sp>
    </p:spTree>
    <p:extLst>
      <p:ext uri="{BB962C8B-B14F-4D97-AF65-F5344CB8AC3E}">
        <p14:creationId xmlns:p14="http://schemas.microsoft.com/office/powerpoint/2010/main" val="1614341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Lessons from this case</a:t>
            </a:r>
          </a:p>
        </p:txBody>
      </p:sp>
      <p:sp>
        <p:nvSpPr>
          <p:cNvPr id="11267" name="Content Placeholder 4"/>
          <p:cNvSpPr>
            <a:spLocks noGrp="1"/>
          </p:cNvSpPr>
          <p:nvPr>
            <p:ph idx="1"/>
          </p:nvPr>
        </p:nvSpPr>
        <p:spPr>
          <a:xfrm>
            <a:off x="457200" y="1219200"/>
            <a:ext cx="7924800" cy="4816475"/>
          </a:xfrm>
        </p:spPr>
        <p:txBody>
          <a:bodyPr>
            <a:normAutofit/>
          </a:bodyPr>
          <a:lstStyle/>
          <a:p>
            <a:pPr>
              <a:defRPr/>
            </a:pPr>
            <a:r>
              <a:rPr lang="en-US" altLang="en-US" sz="2400" b="1" dirty="0" smtClean="0"/>
              <a:t>Infections caused by resistant pathogens are serious and not entirely uncommon</a:t>
            </a:r>
          </a:p>
          <a:p>
            <a:pPr>
              <a:defRPr/>
            </a:pPr>
            <a:r>
              <a:rPr lang="en-US" altLang="en-US" sz="2400" b="1" dirty="0"/>
              <a:t>This could happen to </a:t>
            </a:r>
            <a:r>
              <a:rPr lang="en-US" altLang="en-US" sz="2400" b="1" dirty="0" smtClean="0"/>
              <a:t>you or your children </a:t>
            </a:r>
            <a:endParaRPr lang="en-US" altLang="en-US" sz="2400" b="1" dirty="0"/>
          </a:p>
          <a:p>
            <a:pPr>
              <a:defRPr/>
            </a:pPr>
            <a:endParaRPr lang="en-US" altLang="en-US" sz="2400" b="1" dirty="0" smtClean="0"/>
          </a:p>
          <a:p>
            <a:pPr>
              <a:defRPr/>
            </a:pPr>
            <a:endParaRPr lang="en-US" altLang="en-US" sz="2400" b="1" dirty="0"/>
          </a:p>
          <a:p>
            <a:pPr>
              <a:defRPr/>
            </a:pPr>
            <a:endParaRPr lang="en-US" altLang="en-US" sz="2400" b="1" dirty="0"/>
          </a:p>
          <a:p>
            <a:pPr lvl="1">
              <a:defRPr/>
            </a:pPr>
            <a:endParaRPr lang="en-US" altLang="en-US" sz="2400" b="1" dirty="0" smtClean="0"/>
          </a:p>
          <a:p>
            <a:pPr lvl="1">
              <a:buFont typeface="Arial" pitchFamily="34" charset="0"/>
              <a:buChar char="—"/>
              <a:defRPr/>
            </a:pPr>
            <a:endParaRPr lang="en-US" altLang="en-US" sz="2400" b="1" dirty="0" smtClean="0"/>
          </a:p>
          <a:p>
            <a:pPr marL="0" indent="0">
              <a:buFont typeface="Marlett" pitchFamily="2" charset="2"/>
              <a:buNone/>
              <a:defRPr/>
            </a:pPr>
            <a:endParaRPr lang="en-US" altLang="en-US" sz="2400" b="1" dirty="0" smtClean="0"/>
          </a:p>
          <a:p>
            <a:pPr marL="0" indent="0">
              <a:buFont typeface="Marlett" pitchFamily="2" charset="2"/>
              <a:buNone/>
              <a:defRPr/>
            </a:pPr>
            <a:endParaRPr lang="en-US" altLang="en-US" sz="2400" b="1" dirty="0" smtClean="0"/>
          </a:p>
        </p:txBody>
      </p:sp>
    </p:spTree>
    <p:extLst>
      <p:ext uri="{BB962C8B-B14F-4D97-AF65-F5344CB8AC3E}">
        <p14:creationId xmlns:p14="http://schemas.microsoft.com/office/powerpoint/2010/main" val="915785918"/>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166583" y="76200"/>
            <a:ext cx="7744562" cy="914400"/>
          </a:xfrm>
        </p:spPr>
        <p:txBody>
          <a:bodyPr>
            <a:noAutofit/>
          </a:bodyPr>
          <a:lstStyle/>
          <a:p>
            <a:r>
              <a:rPr lang="en-US" b="1" dirty="0" smtClean="0">
                <a:effectLst>
                  <a:outerShdw blurRad="38100" dist="38100" dir="2700000" algn="tl">
                    <a:srgbClr val="000000">
                      <a:alpha val="43137"/>
                    </a:srgbClr>
                  </a:outerShdw>
                </a:effectLst>
                <a:ea typeface="ＭＳ Ｐゴシック" charset="-128"/>
              </a:rPr>
              <a:t>IDSA Membership</a:t>
            </a:r>
          </a:p>
        </p:txBody>
      </p:sp>
      <p:graphicFrame>
        <p:nvGraphicFramePr>
          <p:cNvPr id="4" name="Chart 3"/>
          <p:cNvGraphicFramePr>
            <a:graphicFrameLocks/>
          </p:cNvGraphicFramePr>
          <p:nvPr>
            <p:extLst>
              <p:ext uri="{D42A27DB-BD31-4B8C-83A1-F6EECF244321}">
                <p14:modId xmlns:p14="http://schemas.microsoft.com/office/powerpoint/2010/main" val="1502304980"/>
              </p:ext>
            </p:extLst>
          </p:nvPr>
        </p:nvGraphicFramePr>
        <p:xfrm>
          <a:off x="3810000" y="1676400"/>
          <a:ext cx="5050693"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48024" y="2590800"/>
            <a:ext cx="3602519" cy="1815882"/>
          </a:xfrm>
          <a:prstGeom prst="rect">
            <a:avLst/>
          </a:prstGeom>
          <a:noFill/>
        </p:spPr>
        <p:txBody>
          <a:bodyPr wrap="none" rtlCol="0">
            <a:spAutoFit/>
          </a:bodyPr>
          <a:lstStyle/>
          <a:p>
            <a:pPr algn="ctr"/>
            <a:r>
              <a:rPr lang="en-US" sz="2800" b="1" dirty="0">
                <a:solidFill>
                  <a:prstClr val="black"/>
                </a:solidFill>
              </a:rPr>
              <a:t>10,000+ strong</a:t>
            </a:r>
          </a:p>
          <a:p>
            <a:pPr algn="ctr"/>
            <a:endParaRPr lang="en-US" sz="2800" b="1" dirty="0">
              <a:solidFill>
                <a:prstClr val="black"/>
              </a:solidFill>
            </a:endParaRPr>
          </a:p>
          <a:p>
            <a:pPr algn="ctr"/>
            <a:r>
              <a:rPr lang="en-US" sz="2800" b="1" dirty="0">
                <a:solidFill>
                  <a:prstClr val="black"/>
                </a:solidFill>
              </a:rPr>
              <a:t>Majority physicians</a:t>
            </a:r>
          </a:p>
          <a:p>
            <a:pPr algn="ctr"/>
            <a:r>
              <a:rPr lang="en-US" sz="2800" b="1" dirty="0">
                <a:solidFill>
                  <a:prstClr val="black"/>
                </a:solidFill>
              </a:rPr>
              <a:t>providing clinical care</a:t>
            </a:r>
          </a:p>
        </p:txBody>
      </p:sp>
      <p:sp>
        <p:nvSpPr>
          <p:cNvPr id="5" name="Slide Number Placeholder 3"/>
          <p:cNvSpPr txBox="1">
            <a:spLocks/>
          </p:cNvSpPr>
          <p:nvPr/>
        </p:nvSpPr>
        <p:spPr>
          <a:xfrm>
            <a:off x="6987515"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3C11FA5-B256-4668-847A-543C22F6BEBD}" type="slidenum">
              <a:rPr lang="en-US" sz="1400" b="1" smtClean="0">
                <a:solidFill>
                  <a:prstClr val="black"/>
                </a:solidFill>
              </a:rPr>
              <a:pPr algn="r"/>
              <a:t>2</a:t>
            </a:fld>
            <a:endParaRPr lang="en-US" sz="1400" b="1" dirty="0">
              <a:solidFill>
                <a:prstClr val="black"/>
              </a:solidFill>
            </a:endParaRPr>
          </a:p>
        </p:txBody>
      </p:sp>
    </p:spTree>
    <p:extLst>
      <p:ext uri="{BB962C8B-B14F-4D97-AF65-F5344CB8AC3E}">
        <p14:creationId xmlns:p14="http://schemas.microsoft.com/office/powerpoint/2010/main" val="4263020791"/>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8400" y="3783013"/>
            <a:ext cx="2235200"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699" name="Rectangle 3"/>
          <p:cNvSpPr>
            <a:spLocks noGrp="1"/>
          </p:cNvSpPr>
          <p:nvPr>
            <p:ph type="title" idx="4294967295"/>
          </p:nvPr>
        </p:nvSpPr>
        <p:spPr>
          <a:xfrm>
            <a:off x="474663" y="76200"/>
            <a:ext cx="8229600" cy="787400"/>
          </a:xfrm>
          <a:extLst/>
        </p:spPr>
        <p:txBody>
          <a:bodyPr/>
          <a:lstStyle/>
          <a:p>
            <a:pPr eaLnBrk="1" hangingPunct="1">
              <a:defRPr/>
            </a:pPr>
            <a:r>
              <a:rPr lang="en-US" dirty="0" smtClean="0">
                <a:effectLst>
                  <a:outerShdw blurRad="38100" dist="38100" dir="2700000" algn="tl">
                    <a:srgbClr val="000000">
                      <a:alpha val="43137"/>
                    </a:srgbClr>
                  </a:outerShdw>
                </a:effectLst>
              </a:rPr>
              <a:t> </a:t>
            </a:r>
          </a:p>
        </p:txBody>
      </p:sp>
      <p:grpSp>
        <p:nvGrpSpPr>
          <p:cNvPr id="9220" name="Group 2"/>
          <p:cNvGrpSpPr>
            <a:grpSpLocks/>
          </p:cNvGrpSpPr>
          <p:nvPr/>
        </p:nvGrpSpPr>
        <p:grpSpPr bwMode="auto">
          <a:xfrm>
            <a:off x="136525" y="1568450"/>
            <a:ext cx="5056188" cy="4645600"/>
            <a:chOff x="327339" y="1066800"/>
            <a:chExt cx="5186363" cy="5142108"/>
          </a:xfrm>
        </p:grpSpPr>
        <p:pic>
          <p:nvPicPr>
            <p:cNvPr id="9230" name="Picture 5" descr="RebLOHSEN2"/>
            <p:cNvPicPr>
              <a:picLocks noChangeAspect="1" noChangeArrowheads="1"/>
            </p:cNvPicPr>
            <p:nvPr/>
          </p:nvPicPr>
          <p:blipFill>
            <a:blip r:embed="rId4">
              <a:lum bright="-4000" contrast="12000"/>
              <a:extLst>
                <a:ext uri="{28A0092B-C50C-407E-A947-70E740481C1C}">
                  <a14:useLocalDpi xmlns:a14="http://schemas.microsoft.com/office/drawing/2010/main" val="0"/>
                </a:ext>
              </a:extLst>
            </a:blip>
            <a:srcRect l="15579"/>
            <a:stretch>
              <a:fillRect/>
            </a:stretch>
          </p:blipFill>
          <p:spPr bwMode="auto">
            <a:xfrm>
              <a:off x="457200" y="1066800"/>
              <a:ext cx="1905000" cy="179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6" descr="Carlos in unifo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838" y="3472982"/>
              <a:ext cx="2117724" cy="2074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7" descr="Ricky Lannetti with Mom"/>
            <p:cNvPicPr>
              <a:picLocks noChangeAspect="1" noChangeArrowheads="1"/>
            </p:cNvPicPr>
            <p:nvPr/>
          </p:nvPicPr>
          <p:blipFill>
            <a:blip r:embed="rId6">
              <a:extLst>
                <a:ext uri="{28A0092B-C50C-407E-A947-70E740481C1C}">
                  <a14:useLocalDpi xmlns:a14="http://schemas.microsoft.com/office/drawing/2010/main" val="0"/>
                </a:ext>
              </a:extLst>
            </a:blip>
            <a:srcRect r="17647"/>
            <a:stretch>
              <a:fillRect/>
            </a:stretch>
          </p:blipFill>
          <p:spPr bwMode="auto">
            <a:xfrm>
              <a:off x="2879721" y="3503184"/>
              <a:ext cx="214693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8" descr="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1066800"/>
              <a:ext cx="2570162" cy="192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1"/>
            <p:cNvSpPr txBox="1">
              <a:spLocks noChangeArrowheads="1"/>
            </p:cNvSpPr>
            <p:nvPr/>
          </p:nvSpPr>
          <p:spPr bwMode="auto">
            <a:xfrm>
              <a:off x="457609" y="2881954"/>
              <a:ext cx="1849830" cy="647274"/>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fontAlgn="base" hangingPunct="1">
                <a:spcBef>
                  <a:spcPct val="50000"/>
                </a:spcBef>
                <a:spcAft>
                  <a:spcPct val="0"/>
                </a:spcAft>
                <a:defRPr/>
              </a:pPr>
              <a:r>
                <a:rPr lang="en-US" sz="1600" b="1" dirty="0" smtClean="0">
                  <a:latin typeface="Arial"/>
                  <a:cs typeface="Tahoma" pitchFamily="34" charset="0"/>
                </a:rPr>
                <a:t>Rebecca </a:t>
              </a:r>
              <a:r>
                <a:rPr lang="en-US" sz="1600" b="1" dirty="0" err="1">
                  <a:latin typeface="Arial"/>
                  <a:cs typeface="Tahoma" pitchFamily="34" charset="0"/>
                </a:rPr>
                <a:t>Lohsen</a:t>
              </a:r>
              <a:r>
                <a:rPr lang="en-US" sz="1600" b="1" dirty="0">
                  <a:latin typeface="Arial"/>
                  <a:cs typeface="Tahoma" pitchFamily="34" charset="0"/>
                </a:rPr>
                <a:t>     (17 </a:t>
              </a:r>
              <a:r>
                <a:rPr lang="en-US" sz="1600" b="1" dirty="0" err="1">
                  <a:latin typeface="Arial"/>
                  <a:cs typeface="Tahoma" pitchFamily="34" charset="0"/>
                </a:rPr>
                <a:t>yr</a:t>
              </a:r>
              <a:r>
                <a:rPr lang="en-US" sz="1600" b="1" dirty="0">
                  <a:latin typeface="Arial"/>
                  <a:cs typeface="Tahoma" pitchFamily="34" charset="0"/>
                </a:rPr>
                <a:t>)--Dead</a:t>
              </a:r>
            </a:p>
          </p:txBody>
        </p:sp>
        <p:sp>
          <p:nvSpPr>
            <p:cNvPr id="10251" name="Text Box 12"/>
            <p:cNvSpPr txBox="1">
              <a:spLocks noChangeArrowheads="1"/>
            </p:cNvSpPr>
            <p:nvPr/>
          </p:nvSpPr>
          <p:spPr bwMode="auto">
            <a:xfrm>
              <a:off x="2392114" y="2764224"/>
              <a:ext cx="3121588" cy="647274"/>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fontAlgn="base" hangingPunct="1">
                <a:spcBef>
                  <a:spcPct val="50000"/>
                </a:spcBef>
                <a:spcAft>
                  <a:spcPct val="0"/>
                </a:spcAft>
                <a:defRPr/>
              </a:pPr>
              <a:r>
                <a:rPr lang="en-US" sz="1600" b="1" dirty="0">
                  <a:latin typeface="Arial"/>
                  <a:cs typeface="Arial" pitchFamily="34" charset="0"/>
                </a:rPr>
                <a:t>Mariana </a:t>
              </a:r>
              <a:r>
                <a:rPr lang="en-US" sz="1600" b="1" dirty="0" err="1">
                  <a:latin typeface="Arial"/>
                  <a:cs typeface="Arial" pitchFamily="34" charset="0"/>
                </a:rPr>
                <a:t>Bridi</a:t>
              </a:r>
              <a:r>
                <a:rPr lang="en-US" sz="1600" b="1" dirty="0">
                  <a:latin typeface="Arial"/>
                  <a:cs typeface="Arial" pitchFamily="34" charset="0"/>
                </a:rPr>
                <a:t> da Costa     </a:t>
              </a:r>
              <a:endParaRPr lang="en-US" sz="1600" b="1" dirty="0" smtClean="0">
                <a:latin typeface="Arial"/>
                <a:cs typeface="Arial" pitchFamily="34" charset="0"/>
              </a:endParaRPr>
            </a:p>
            <a:p>
              <a:pPr algn="ctr" eaLnBrk="1" fontAlgn="base" hangingPunct="1">
                <a:spcBef>
                  <a:spcPct val="0"/>
                </a:spcBef>
                <a:spcAft>
                  <a:spcPct val="0"/>
                </a:spcAft>
                <a:defRPr/>
              </a:pPr>
              <a:r>
                <a:rPr lang="en-US" sz="1600" b="1" dirty="0" smtClean="0">
                  <a:latin typeface="Arial"/>
                  <a:cs typeface="Arial" pitchFamily="34" charset="0"/>
                </a:rPr>
                <a:t>(</a:t>
              </a:r>
              <a:r>
                <a:rPr lang="en-US" sz="1600" b="1" dirty="0">
                  <a:latin typeface="Arial"/>
                  <a:cs typeface="Arial" pitchFamily="34" charset="0"/>
                </a:rPr>
                <a:t>22 </a:t>
              </a:r>
              <a:r>
                <a:rPr lang="en-US" sz="1600" b="1" dirty="0" err="1">
                  <a:latin typeface="Arial"/>
                  <a:cs typeface="Arial" pitchFamily="34" charset="0"/>
                </a:rPr>
                <a:t>yr</a:t>
              </a:r>
              <a:r>
                <a:rPr lang="en-US" sz="1600" b="1" dirty="0">
                  <a:latin typeface="Arial"/>
                  <a:cs typeface="Arial" pitchFamily="34" charset="0"/>
                </a:rPr>
                <a:t>)--Dead</a:t>
              </a:r>
            </a:p>
          </p:txBody>
        </p:sp>
        <p:sp>
          <p:nvSpPr>
            <p:cNvPr id="10253" name="Text Box 14"/>
            <p:cNvSpPr txBox="1">
              <a:spLocks noChangeArrowheads="1"/>
            </p:cNvSpPr>
            <p:nvPr/>
          </p:nvSpPr>
          <p:spPr bwMode="auto">
            <a:xfrm>
              <a:off x="327339" y="5561633"/>
              <a:ext cx="2064775" cy="647274"/>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fontAlgn="base" hangingPunct="1">
                <a:spcBef>
                  <a:spcPct val="50000"/>
                </a:spcBef>
                <a:spcAft>
                  <a:spcPct val="0"/>
                </a:spcAft>
                <a:defRPr/>
              </a:pPr>
              <a:r>
                <a:rPr lang="en-US" sz="1600" b="1" dirty="0">
                  <a:latin typeface="Arial"/>
                  <a:cs typeface="Arial" pitchFamily="34" charset="0"/>
                </a:rPr>
                <a:t>Carlos Don              </a:t>
              </a:r>
              <a:endParaRPr lang="en-US" sz="1600" b="1" dirty="0" smtClean="0">
                <a:latin typeface="Arial"/>
                <a:cs typeface="Arial" pitchFamily="34" charset="0"/>
              </a:endParaRPr>
            </a:p>
            <a:p>
              <a:pPr algn="ctr" eaLnBrk="1" fontAlgn="base" hangingPunct="1">
                <a:spcBef>
                  <a:spcPct val="0"/>
                </a:spcBef>
                <a:spcAft>
                  <a:spcPct val="0"/>
                </a:spcAft>
                <a:defRPr/>
              </a:pPr>
              <a:r>
                <a:rPr lang="en-US" sz="1600" b="1" dirty="0" smtClean="0">
                  <a:solidFill>
                    <a:srgbClr val="FFFFFF"/>
                  </a:solidFill>
                  <a:latin typeface="Arial"/>
                  <a:cs typeface="Arial" pitchFamily="34" charset="0"/>
                </a:rPr>
                <a:t>(</a:t>
              </a:r>
              <a:r>
                <a:rPr lang="en-US" sz="1600" b="1" dirty="0">
                  <a:latin typeface="Arial"/>
                  <a:cs typeface="Arial" pitchFamily="34" charset="0"/>
                </a:rPr>
                <a:t>12 </a:t>
              </a:r>
              <a:r>
                <a:rPr lang="en-US" sz="1600" b="1" dirty="0" err="1">
                  <a:latin typeface="Arial"/>
                  <a:cs typeface="Arial" pitchFamily="34" charset="0"/>
                </a:rPr>
                <a:t>yr</a:t>
              </a:r>
              <a:r>
                <a:rPr lang="en-US" sz="1600" b="1" dirty="0">
                  <a:latin typeface="Arial"/>
                  <a:cs typeface="Arial" pitchFamily="34" charset="0"/>
                </a:rPr>
                <a:t>)--Dead</a:t>
              </a:r>
            </a:p>
          </p:txBody>
        </p:sp>
        <p:sp>
          <p:nvSpPr>
            <p:cNvPr id="10255" name="Text Box 16"/>
            <p:cNvSpPr txBox="1">
              <a:spLocks noChangeArrowheads="1"/>
            </p:cNvSpPr>
            <p:nvPr/>
          </p:nvSpPr>
          <p:spPr bwMode="auto">
            <a:xfrm>
              <a:off x="2693363" y="5561634"/>
              <a:ext cx="2364395" cy="647274"/>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fontAlgn="base" hangingPunct="1">
                <a:spcBef>
                  <a:spcPct val="50000"/>
                </a:spcBef>
                <a:spcAft>
                  <a:spcPct val="0"/>
                </a:spcAft>
                <a:defRPr/>
              </a:pPr>
              <a:r>
                <a:rPr lang="en-US" sz="1600" b="1" dirty="0">
                  <a:latin typeface="Arial"/>
                  <a:cs typeface="Arial" pitchFamily="34" charset="0"/>
                </a:rPr>
                <a:t>Ricky </a:t>
              </a:r>
              <a:r>
                <a:rPr lang="en-US" sz="1600" b="1" dirty="0" err="1">
                  <a:latin typeface="Arial"/>
                  <a:cs typeface="Arial" pitchFamily="34" charset="0"/>
                </a:rPr>
                <a:t>Lannetti</a:t>
              </a:r>
              <a:r>
                <a:rPr lang="en-US" sz="1600" b="1" dirty="0">
                  <a:latin typeface="Arial"/>
                  <a:cs typeface="Arial" pitchFamily="34" charset="0"/>
                </a:rPr>
                <a:t>          </a:t>
              </a:r>
              <a:endParaRPr lang="en-US" sz="1600" b="1" dirty="0" smtClean="0">
                <a:latin typeface="Arial"/>
                <a:cs typeface="Arial" pitchFamily="34" charset="0"/>
              </a:endParaRPr>
            </a:p>
            <a:p>
              <a:pPr algn="ctr" eaLnBrk="1" fontAlgn="base" hangingPunct="1">
                <a:spcBef>
                  <a:spcPct val="0"/>
                </a:spcBef>
                <a:spcAft>
                  <a:spcPct val="0"/>
                </a:spcAft>
                <a:defRPr/>
              </a:pPr>
              <a:r>
                <a:rPr lang="en-US" sz="1600" b="1" dirty="0" smtClean="0">
                  <a:latin typeface="Arial"/>
                  <a:cs typeface="Arial" pitchFamily="34" charset="0"/>
                </a:rPr>
                <a:t>(</a:t>
              </a:r>
              <a:r>
                <a:rPr lang="en-US" sz="1600" b="1" dirty="0">
                  <a:latin typeface="Arial"/>
                  <a:cs typeface="Arial" pitchFamily="34" charset="0"/>
                </a:rPr>
                <a:t>21 </a:t>
              </a:r>
              <a:r>
                <a:rPr lang="en-US" sz="1600" b="1" dirty="0" err="1">
                  <a:latin typeface="Arial"/>
                  <a:cs typeface="Arial" pitchFamily="34" charset="0"/>
                </a:rPr>
                <a:t>yr</a:t>
              </a:r>
              <a:r>
                <a:rPr lang="en-US" sz="1600" b="1" dirty="0">
                  <a:latin typeface="Arial"/>
                  <a:cs typeface="Arial" pitchFamily="34" charset="0"/>
                </a:rPr>
                <a:t>)--Dead</a:t>
              </a:r>
            </a:p>
          </p:txBody>
        </p:sp>
      </p:grpSp>
      <p:sp>
        <p:nvSpPr>
          <p:cNvPr id="9221" name="TextBox 3"/>
          <p:cNvSpPr txBox="1">
            <a:spLocks noChangeArrowheads="1"/>
          </p:cNvSpPr>
          <p:nvPr/>
        </p:nvSpPr>
        <p:spPr bwMode="auto">
          <a:xfrm>
            <a:off x="966788" y="990600"/>
            <a:ext cx="2751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SzPct val="75000"/>
              <a:buFont typeface="Marlett" pitchFamily="2" charset="2"/>
              <a:buChar char="i"/>
              <a:defRPr sz="2800">
                <a:solidFill>
                  <a:schemeClr val="tx1"/>
                </a:solidFill>
                <a:latin typeface="Arial" charset="0"/>
              </a:defRPr>
            </a:lvl1pPr>
            <a:lvl2pPr marL="742950" indent="-285750" eaLnBrk="0" hangingPunct="0">
              <a:spcBef>
                <a:spcPct val="20000"/>
              </a:spcBef>
              <a:buClr>
                <a:schemeClr val="accent2"/>
              </a:buClr>
              <a:buSzPct val="75000"/>
              <a:buFont typeface="Arial" charset="0"/>
              <a:buChar char="—"/>
              <a:defRPr sz="2800">
                <a:solidFill>
                  <a:schemeClr val="tx1"/>
                </a:solidFill>
                <a:latin typeface="Arial" charset="0"/>
              </a:defRPr>
            </a:lvl2pPr>
            <a:lvl3pPr marL="114300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3pPr>
            <a:lvl4pPr marL="160020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4pPr>
            <a:lvl5pPr marL="205740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5pPr>
            <a:lvl6pPr marL="25146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6pPr>
            <a:lvl7pPr marL="29718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7pPr>
            <a:lvl8pPr marL="34290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8pPr>
            <a:lvl9pPr marL="38862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9pPr>
          </a:lstStyle>
          <a:p>
            <a:pPr eaLnBrk="1" fontAlgn="base" hangingPunct="1">
              <a:spcBef>
                <a:spcPct val="0"/>
              </a:spcBef>
              <a:spcAft>
                <a:spcPct val="0"/>
              </a:spcAft>
              <a:buClrTx/>
              <a:buSzTx/>
              <a:buFontTx/>
              <a:buNone/>
            </a:pPr>
            <a:r>
              <a:rPr lang="en-US" altLang="en-US" b="1">
                <a:solidFill>
                  <a:srgbClr val="FFFFFF"/>
                </a:solidFill>
              </a:rPr>
              <a:t>Premature Death</a:t>
            </a:r>
          </a:p>
        </p:txBody>
      </p:sp>
      <p:pic>
        <p:nvPicPr>
          <p:cNvPr id="9222"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66025" y="3741738"/>
            <a:ext cx="1203325"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6"/>
          <p:cNvSpPr txBox="1">
            <a:spLocks noChangeArrowheads="1"/>
          </p:cNvSpPr>
          <p:nvPr/>
        </p:nvSpPr>
        <p:spPr bwMode="auto">
          <a:xfrm>
            <a:off x="4748213" y="5703888"/>
            <a:ext cx="27098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SzPct val="75000"/>
              <a:buFont typeface="Marlett" pitchFamily="2" charset="2"/>
              <a:buChar char="i"/>
              <a:defRPr sz="2800">
                <a:solidFill>
                  <a:schemeClr val="tx1"/>
                </a:solidFill>
                <a:latin typeface="Arial" charset="0"/>
              </a:defRPr>
            </a:lvl1pPr>
            <a:lvl2pPr marL="742950" indent="-285750" eaLnBrk="0" hangingPunct="0">
              <a:spcBef>
                <a:spcPct val="20000"/>
              </a:spcBef>
              <a:buClr>
                <a:schemeClr val="accent2"/>
              </a:buClr>
              <a:buSzPct val="75000"/>
              <a:buFont typeface="Arial" charset="0"/>
              <a:buChar char="—"/>
              <a:defRPr sz="2800">
                <a:solidFill>
                  <a:schemeClr val="tx1"/>
                </a:solidFill>
                <a:latin typeface="Arial" charset="0"/>
              </a:defRPr>
            </a:lvl2pPr>
            <a:lvl3pPr marL="114300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3pPr>
            <a:lvl4pPr marL="160020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4pPr>
            <a:lvl5pPr marL="205740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5pPr>
            <a:lvl6pPr marL="25146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6pPr>
            <a:lvl7pPr marL="29718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7pPr>
            <a:lvl8pPr marL="34290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8pPr>
            <a:lvl9pPr marL="38862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9pPr>
          </a:lstStyle>
          <a:p>
            <a:pPr algn="ctr" eaLnBrk="1" fontAlgn="base" hangingPunct="1">
              <a:spcBef>
                <a:spcPct val="0"/>
              </a:spcBef>
              <a:spcAft>
                <a:spcPct val="0"/>
              </a:spcAft>
              <a:buClrTx/>
              <a:buSzTx/>
              <a:buFontTx/>
              <a:buNone/>
            </a:pPr>
            <a:r>
              <a:rPr lang="en-US" altLang="en-US" sz="1600" b="1" dirty="0">
                <a:cs typeface="Tahoma" pitchFamily="34" charset="0"/>
              </a:rPr>
              <a:t>Addie </a:t>
            </a:r>
            <a:r>
              <a:rPr lang="en-US" altLang="en-US" sz="1600" b="1" dirty="0" err="1" smtClean="0">
                <a:cs typeface="Tahoma" pitchFamily="34" charset="0"/>
              </a:rPr>
              <a:t>Rerecich</a:t>
            </a:r>
            <a:r>
              <a:rPr lang="en-US" altLang="en-US" sz="1600" b="1" dirty="0">
                <a:cs typeface="Tahoma" pitchFamily="34" charset="0"/>
              </a:rPr>
              <a:t>, 11yo</a:t>
            </a:r>
          </a:p>
          <a:p>
            <a:pPr algn="ctr" eaLnBrk="1" fontAlgn="base" hangingPunct="1">
              <a:spcBef>
                <a:spcPct val="0"/>
              </a:spcBef>
              <a:spcAft>
                <a:spcPct val="0"/>
              </a:spcAft>
              <a:buClrTx/>
              <a:buSzTx/>
              <a:buFontTx/>
              <a:buNone/>
            </a:pPr>
            <a:r>
              <a:rPr lang="en-US" altLang="en-US" sz="1600" b="1" dirty="0">
                <a:cs typeface="Tahoma" pitchFamily="34" charset="0"/>
              </a:rPr>
              <a:t>Double lung transplant</a:t>
            </a:r>
          </a:p>
          <a:p>
            <a:pPr algn="ctr" eaLnBrk="1" fontAlgn="base" hangingPunct="1">
              <a:spcBef>
                <a:spcPct val="0"/>
              </a:spcBef>
              <a:spcAft>
                <a:spcPct val="0"/>
              </a:spcAft>
              <a:buClrTx/>
              <a:buSzTx/>
              <a:buFontTx/>
              <a:buNone/>
            </a:pPr>
            <a:r>
              <a:rPr lang="en-US" altLang="en-US" sz="1600" b="1" dirty="0">
                <a:cs typeface="Tahoma" pitchFamily="34" charset="0"/>
              </a:rPr>
              <a:t>Stroke, nearly blind</a:t>
            </a:r>
          </a:p>
          <a:p>
            <a:pPr algn="ctr" eaLnBrk="1" fontAlgn="base" hangingPunct="1">
              <a:spcBef>
                <a:spcPct val="0"/>
              </a:spcBef>
              <a:spcAft>
                <a:spcPct val="0"/>
              </a:spcAft>
              <a:buClrTx/>
              <a:buSzTx/>
              <a:buFontTx/>
              <a:buNone/>
            </a:pPr>
            <a:r>
              <a:rPr lang="en-US" altLang="en-US" sz="1600" b="1" dirty="0">
                <a:cs typeface="Tahoma" pitchFamily="34" charset="0"/>
              </a:rPr>
              <a:t>$6 million hospital bill</a:t>
            </a:r>
          </a:p>
        </p:txBody>
      </p:sp>
      <p:pic>
        <p:nvPicPr>
          <p:cNvPr id="9224" name="Picture 2" descr="TDukes_img-1"/>
          <p:cNvPicPr>
            <a:picLocks noChangeAspect="1" noChangeArrowheads="1"/>
          </p:cNvPicPr>
          <p:nvPr/>
        </p:nvPicPr>
        <p:blipFill>
          <a:blip r:embed="rId9">
            <a:extLst>
              <a:ext uri="{28A0092B-C50C-407E-A947-70E740481C1C}">
                <a14:useLocalDpi xmlns:a14="http://schemas.microsoft.com/office/drawing/2010/main" val="0"/>
              </a:ext>
            </a:extLst>
          </a:blip>
          <a:srcRect b="20807"/>
          <a:stretch>
            <a:fillRect/>
          </a:stretch>
        </p:blipFill>
        <p:spPr bwMode="auto">
          <a:xfrm>
            <a:off x="6096000" y="1489075"/>
            <a:ext cx="24495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Box 7"/>
          <p:cNvSpPr txBox="1">
            <a:spLocks noChangeArrowheads="1"/>
          </p:cNvSpPr>
          <p:nvPr/>
        </p:nvSpPr>
        <p:spPr bwMode="auto">
          <a:xfrm>
            <a:off x="5275263" y="3371850"/>
            <a:ext cx="3792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SzPct val="75000"/>
              <a:buFont typeface="Marlett" pitchFamily="2" charset="2"/>
              <a:buChar char="i"/>
              <a:defRPr sz="2800">
                <a:solidFill>
                  <a:schemeClr val="tx1"/>
                </a:solidFill>
                <a:latin typeface="Arial" charset="0"/>
              </a:defRPr>
            </a:lvl1pPr>
            <a:lvl2pPr marL="742950" indent="-285750" eaLnBrk="0" hangingPunct="0">
              <a:spcBef>
                <a:spcPct val="20000"/>
              </a:spcBef>
              <a:buClr>
                <a:schemeClr val="accent2"/>
              </a:buClr>
              <a:buSzPct val="75000"/>
              <a:buFont typeface="Arial" charset="0"/>
              <a:buChar char="—"/>
              <a:defRPr sz="2800">
                <a:solidFill>
                  <a:schemeClr val="tx1"/>
                </a:solidFill>
                <a:latin typeface="Arial" charset="0"/>
              </a:defRPr>
            </a:lvl2pPr>
            <a:lvl3pPr marL="114300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3pPr>
            <a:lvl4pPr marL="160020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4pPr>
            <a:lvl5pPr marL="205740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5pPr>
            <a:lvl6pPr marL="25146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6pPr>
            <a:lvl7pPr marL="29718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7pPr>
            <a:lvl8pPr marL="34290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8pPr>
            <a:lvl9pPr marL="38862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9pPr>
          </a:lstStyle>
          <a:p>
            <a:pPr algn="ctr" eaLnBrk="1" fontAlgn="base" hangingPunct="1">
              <a:spcBef>
                <a:spcPct val="50000"/>
              </a:spcBef>
              <a:spcAft>
                <a:spcPct val="0"/>
              </a:spcAft>
              <a:buClrTx/>
              <a:buSzTx/>
              <a:buFontTx/>
              <a:buNone/>
            </a:pPr>
            <a:r>
              <a:rPr lang="en-US" altLang="en-US" sz="1600" b="1" dirty="0">
                <a:cs typeface="Arial" charset="0"/>
              </a:rPr>
              <a:t>Tom</a:t>
            </a:r>
            <a:r>
              <a:rPr lang="en-US" altLang="en-US" sz="1600" b="1" dirty="0">
                <a:solidFill>
                  <a:srgbClr val="FFFFFF"/>
                </a:solidFill>
                <a:cs typeface="Arial" charset="0"/>
              </a:rPr>
              <a:t> </a:t>
            </a:r>
            <a:r>
              <a:rPr lang="en-US" altLang="en-US" sz="1600" b="1" dirty="0">
                <a:cs typeface="Arial" charset="0"/>
              </a:rPr>
              <a:t>Dukes: colostomy, lost 8” colon</a:t>
            </a:r>
          </a:p>
        </p:txBody>
      </p:sp>
      <p:sp>
        <p:nvSpPr>
          <p:cNvPr id="9226" name="TextBox 25"/>
          <p:cNvSpPr txBox="1">
            <a:spLocks noChangeArrowheads="1"/>
          </p:cNvSpPr>
          <p:nvPr/>
        </p:nvSpPr>
        <p:spPr bwMode="auto">
          <a:xfrm>
            <a:off x="5257800" y="990600"/>
            <a:ext cx="3440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SzPct val="75000"/>
              <a:buFont typeface="Marlett" pitchFamily="2" charset="2"/>
              <a:buChar char="i"/>
              <a:defRPr sz="2800">
                <a:solidFill>
                  <a:schemeClr val="tx1"/>
                </a:solidFill>
                <a:latin typeface="Arial" charset="0"/>
              </a:defRPr>
            </a:lvl1pPr>
            <a:lvl2pPr marL="742950" indent="-285750" eaLnBrk="0" hangingPunct="0">
              <a:spcBef>
                <a:spcPct val="20000"/>
              </a:spcBef>
              <a:buClr>
                <a:schemeClr val="accent2"/>
              </a:buClr>
              <a:buSzPct val="75000"/>
              <a:buFont typeface="Arial" charset="0"/>
              <a:buChar char="—"/>
              <a:defRPr sz="2800">
                <a:solidFill>
                  <a:schemeClr val="tx1"/>
                </a:solidFill>
                <a:latin typeface="Arial" charset="0"/>
              </a:defRPr>
            </a:lvl2pPr>
            <a:lvl3pPr marL="114300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3pPr>
            <a:lvl4pPr marL="160020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4pPr>
            <a:lvl5pPr marL="205740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5pPr>
            <a:lvl6pPr marL="25146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6pPr>
            <a:lvl7pPr marL="29718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7pPr>
            <a:lvl8pPr marL="34290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8pPr>
            <a:lvl9pPr marL="38862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9pPr>
          </a:lstStyle>
          <a:p>
            <a:pPr eaLnBrk="1" fontAlgn="base" hangingPunct="1">
              <a:spcBef>
                <a:spcPct val="0"/>
              </a:spcBef>
              <a:spcAft>
                <a:spcPct val="0"/>
              </a:spcAft>
              <a:buClrTx/>
              <a:buSzTx/>
              <a:buFontTx/>
              <a:buNone/>
            </a:pPr>
            <a:r>
              <a:rPr lang="en-US" altLang="en-US" b="1">
                <a:solidFill>
                  <a:srgbClr val="FFFFFF"/>
                </a:solidFill>
              </a:rPr>
              <a:t>Life-altering Disability</a:t>
            </a:r>
          </a:p>
        </p:txBody>
      </p:sp>
      <p:sp>
        <p:nvSpPr>
          <p:cNvPr id="9227" name="TextBox 20"/>
          <p:cNvSpPr txBox="1">
            <a:spLocks noChangeArrowheads="1"/>
          </p:cNvSpPr>
          <p:nvPr/>
        </p:nvSpPr>
        <p:spPr bwMode="auto">
          <a:xfrm>
            <a:off x="107950" y="6473825"/>
            <a:ext cx="2089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SzPct val="75000"/>
              <a:buFont typeface="Marlett" pitchFamily="2" charset="2"/>
              <a:buChar char="i"/>
              <a:defRPr sz="2800">
                <a:solidFill>
                  <a:schemeClr val="tx1"/>
                </a:solidFill>
                <a:latin typeface="Arial" charset="0"/>
              </a:defRPr>
            </a:lvl1pPr>
            <a:lvl2pPr marL="742950" indent="-285750" eaLnBrk="0" hangingPunct="0">
              <a:spcBef>
                <a:spcPct val="20000"/>
              </a:spcBef>
              <a:buClr>
                <a:schemeClr val="accent2"/>
              </a:buClr>
              <a:buSzPct val="75000"/>
              <a:buFont typeface="Arial" charset="0"/>
              <a:buChar char="—"/>
              <a:defRPr sz="2800">
                <a:solidFill>
                  <a:schemeClr val="tx1"/>
                </a:solidFill>
                <a:latin typeface="Arial" charset="0"/>
              </a:defRPr>
            </a:lvl2pPr>
            <a:lvl3pPr marL="114300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3pPr>
            <a:lvl4pPr marL="160020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4pPr>
            <a:lvl5pPr marL="205740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5pPr>
            <a:lvl6pPr marL="25146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6pPr>
            <a:lvl7pPr marL="29718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7pPr>
            <a:lvl8pPr marL="34290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8pPr>
            <a:lvl9pPr marL="388620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9pPr>
          </a:lstStyle>
          <a:p>
            <a:pPr eaLnBrk="1" fontAlgn="base" hangingPunct="1">
              <a:spcBef>
                <a:spcPct val="0"/>
              </a:spcBef>
              <a:spcAft>
                <a:spcPct val="0"/>
              </a:spcAft>
              <a:buClrTx/>
              <a:buSzTx/>
              <a:buFontTx/>
              <a:buNone/>
            </a:pPr>
            <a:r>
              <a:rPr lang="en-US" altLang="en-US" sz="1400" b="1">
                <a:solidFill>
                  <a:srgbClr val="FFFFFF"/>
                </a:solidFill>
                <a:ea typeface="MS PGothic" pitchFamily="34" charset="-128"/>
              </a:rPr>
              <a:t>www.AntibioticsNow.org</a:t>
            </a:r>
          </a:p>
        </p:txBody>
      </p:sp>
      <p:sp>
        <p:nvSpPr>
          <p:cNvPr id="23" name="Title 1"/>
          <p:cNvSpPr txBox="1">
            <a:spLocks/>
          </p:cNvSpPr>
          <p:nvPr/>
        </p:nvSpPr>
        <p:spPr>
          <a:xfrm>
            <a:off x="446088" y="0"/>
            <a:ext cx="8539162" cy="114300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fontAlgn="base">
              <a:spcAft>
                <a:spcPct val="0"/>
              </a:spcAft>
              <a:defRPr/>
            </a:pPr>
            <a:r>
              <a:rPr lang="en-US" sz="2800" b="1" dirty="0">
                <a:effectLst>
                  <a:outerShdw blurRad="38100" dist="38100" dir="2700000" algn="tl">
                    <a:srgbClr val="000000"/>
                  </a:outerShdw>
                </a:effectLst>
              </a:rPr>
              <a:t>Lives Devastated/Lost Due to Antibiotic </a:t>
            </a:r>
            <a:r>
              <a:rPr lang="en-US" b="1" dirty="0">
                <a:effectLst>
                  <a:outerShdw blurRad="38100" dist="38100" dir="2700000" algn="tl">
                    <a:srgbClr val="000000"/>
                  </a:outerShdw>
                </a:effectLst>
              </a:rPr>
              <a:t>Resistant</a:t>
            </a:r>
            <a:r>
              <a:rPr lang="en-US" sz="2800" b="1" dirty="0">
                <a:effectLst>
                  <a:outerShdw blurRad="38100" dist="38100" dir="2700000" algn="tl">
                    <a:srgbClr val="000000"/>
                  </a:outerShdw>
                </a:effectLst>
              </a:rPr>
              <a:t> Infections</a:t>
            </a:r>
            <a:r>
              <a:rPr lang="en-US" sz="2800" b="1" dirty="0">
                <a:solidFill>
                  <a:srgbClr val="FFFF00"/>
                </a:solidFill>
                <a:effectLst>
                  <a:outerShdw blurRad="38100" dist="38100" dir="2700000" algn="tl">
                    <a:srgbClr val="000000"/>
                  </a:outerShdw>
                </a:effectLst>
              </a:rPr>
              <a:t/>
            </a:r>
            <a:br>
              <a:rPr lang="en-US" sz="2800" b="1" dirty="0">
                <a:solidFill>
                  <a:srgbClr val="FFFF00"/>
                </a:solidFill>
                <a:effectLst>
                  <a:outerShdw blurRad="38100" dist="38100" dir="2700000" algn="tl">
                    <a:srgbClr val="000000"/>
                  </a:outerShdw>
                </a:effectLst>
              </a:rPr>
            </a:br>
            <a:endParaRPr lang="en-US" sz="2800" b="1" dirty="0">
              <a:solidFill>
                <a:srgbClr val="0066FF"/>
              </a:solidFill>
              <a:effectLst>
                <a:outerShdw blurRad="38100" dist="38100" dir="2700000" algn="tl">
                  <a:srgbClr val="000000">
                    <a:alpha val="43137"/>
                  </a:srgbClr>
                </a:outerShdw>
              </a:effectLst>
            </a:endParaRPr>
          </a:p>
        </p:txBody>
      </p:sp>
      <p:sp>
        <p:nvSpPr>
          <p:cNvPr id="9229" name="Slide Number Placeholder 3"/>
          <p:cNvSpPr txBox="1">
            <a:spLocks/>
          </p:cNvSpPr>
          <p:nvPr/>
        </p:nvSpPr>
        <p:spPr bwMode="auto">
          <a:xfrm>
            <a:off x="69881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75000"/>
              <a:buFont typeface="Marlett" pitchFamily="2" charset="2"/>
              <a:buChar char="i"/>
              <a:defRPr sz="2800">
                <a:solidFill>
                  <a:schemeClr val="tx1"/>
                </a:solidFill>
                <a:latin typeface="Arial" charset="0"/>
              </a:defRPr>
            </a:lvl1pPr>
            <a:lvl2pPr marL="742950" indent="-285750" eaLnBrk="0" hangingPunct="0">
              <a:spcBef>
                <a:spcPct val="20000"/>
              </a:spcBef>
              <a:buClr>
                <a:schemeClr val="accent2"/>
              </a:buClr>
              <a:buSzPct val="75000"/>
              <a:buFont typeface="Arial" charset="0"/>
              <a:buChar char="—"/>
              <a:defRPr sz="2800">
                <a:solidFill>
                  <a:schemeClr val="tx1"/>
                </a:solidFill>
                <a:latin typeface="Arial" charset="0"/>
              </a:defRPr>
            </a:lvl2pPr>
            <a:lvl3pPr marL="108585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3pPr>
            <a:lvl4pPr marL="142875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4pPr>
            <a:lvl5pPr marL="1771650" indent="-228600" eaLnBrk="0" hangingPunct="0">
              <a:spcBef>
                <a:spcPct val="20000"/>
              </a:spcBef>
              <a:buClr>
                <a:schemeClr val="accent2"/>
              </a:buClr>
              <a:buSzPct val="75000"/>
              <a:buFont typeface="Marlett" pitchFamily="2" charset="2"/>
              <a:buChar char="i"/>
              <a:defRPr sz="2800">
                <a:solidFill>
                  <a:schemeClr val="tx1"/>
                </a:solidFill>
                <a:latin typeface="Arial" charset="0"/>
              </a:defRPr>
            </a:lvl5pPr>
            <a:lvl6pPr marL="222885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6pPr>
            <a:lvl7pPr marL="268605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7pPr>
            <a:lvl8pPr marL="314325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8pPr>
            <a:lvl9pPr marL="3600450" indent="-228600" eaLnBrk="0" fontAlgn="base" hangingPunct="0">
              <a:spcBef>
                <a:spcPct val="20000"/>
              </a:spcBef>
              <a:spcAft>
                <a:spcPct val="0"/>
              </a:spcAft>
              <a:buClr>
                <a:schemeClr val="accent2"/>
              </a:buClr>
              <a:buSzPct val="75000"/>
              <a:buFont typeface="Marlett" pitchFamily="2" charset="2"/>
              <a:buChar char="i"/>
              <a:defRPr sz="2800">
                <a:solidFill>
                  <a:schemeClr val="tx1"/>
                </a:solidFill>
                <a:latin typeface="Arial" charset="0"/>
              </a:defRPr>
            </a:lvl9pPr>
          </a:lstStyle>
          <a:p>
            <a:pPr algn="r" eaLnBrk="1" fontAlgn="base" hangingPunct="1">
              <a:spcBef>
                <a:spcPct val="0"/>
              </a:spcBef>
              <a:spcAft>
                <a:spcPct val="0"/>
              </a:spcAft>
              <a:buClrTx/>
              <a:buSzTx/>
              <a:buFontTx/>
              <a:buNone/>
            </a:pPr>
            <a:fld id="{09B4827B-A825-4D32-A952-E8A850EFB16F}" type="slidenum">
              <a:rPr lang="en-US" altLang="en-US" sz="1400" b="1">
                <a:solidFill>
                  <a:srgbClr val="FFFFFF"/>
                </a:solidFill>
              </a:rPr>
              <a:pPr algn="r" eaLnBrk="1" fontAlgn="base" hangingPunct="1">
                <a:spcBef>
                  <a:spcPct val="0"/>
                </a:spcBef>
                <a:spcAft>
                  <a:spcPct val="0"/>
                </a:spcAft>
                <a:buClrTx/>
                <a:buSzTx/>
                <a:buFontTx/>
                <a:buNone/>
              </a:pPr>
              <a:t>3</a:t>
            </a:fld>
            <a:endParaRPr lang="en-US" altLang="en-US" sz="1400" b="1">
              <a:solidFill>
                <a:srgbClr val="FFFFFF"/>
              </a:solidFill>
            </a:endParaRPr>
          </a:p>
        </p:txBody>
      </p:sp>
      <p:sp>
        <p:nvSpPr>
          <p:cNvPr id="2" name="TextBox 1"/>
          <p:cNvSpPr txBox="1"/>
          <p:nvPr/>
        </p:nvSpPr>
        <p:spPr>
          <a:xfrm>
            <a:off x="1109152" y="1058897"/>
            <a:ext cx="2777048" cy="461665"/>
          </a:xfrm>
          <a:prstGeom prst="rect">
            <a:avLst/>
          </a:prstGeom>
          <a:noFill/>
        </p:spPr>
        <p:txBody>
          <a:bodyPr wrap="square" rtlCol="0">
            <a:spAutoFit/>
          </a:bodyPr>
          <a:lstStyle/>
          <a:p>
            <a:r>
              <a:rPr lang="en-US" sz="2400" b="1" dirty="0" smtClean="0"/>
              <a:t>Premature Death</a:t>
            </a:r>
            <a:endParaRPr lang="en-US" sz="2400" b="1" dirty="0"/>
          </a:p>
        </p:txBody>
      </p:sp>
      <p:sp>
        <p:nvSpPr>
          <p:cNvPr id="3" name="TextBox 2"/>
          <p:cNvSpPr txBox="1"/>
          <p:nvPr/>
        </p:nvSpPr>
        <p:spPr>
          <a:xfrm>
            <a:off x="5739645" y="1062335"/>
            <a:ext cx="3328155" cy="461665"/>
          </a:xfrm>
          <a:prstGeom prst="rect">
            <a:avLst/>
          </a:prstGeom>
          <a:noFill/>
        </p:spPr>
        <p:txBody>
          <a:bodyPr wrap="none" rtlCol="0">
            <a:spAutoFit/>
          </a:bodyPr>
          <a:lstStyle/>
          <a:p>
            <a:r>
              <a:rPr lang="en-US" sz="2400" b="1" dirty="0" smtClean="0"/>
              <a:t>Life-Altering Disability </a:t>
            </a:r>
            <a:endParaRPr lang="en-US" sz="2400" b="1" dirty="0"/>
          </a:p>
        </p:txBody>
      </p:sp>
    </p:spTree>
    <p:extLst>
      <p:ext uri="{BB962C8B-B14F-4D97-AF65-F5344CB8AC3E}">
        <p14:creationId xmlns:p14="http://schemas.microsoft.com/office/powerpoint/2010/main" val="1188310359"/>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 y="-76200"/>
            <a:ext cx="8839200" cy="787400"/>
          </a:xfrm>
        </p:spPr>
        <p:txBody>
          <a:bodyPr>
            <a:normAutofit fontScale="90000"/>
          </a:bodyPr>
          <a:lstStyle/>
          <a:p>
            <a:r>
              <a:rPr lang="en-US" altLang="en-US" sz="3200" dirty="0" smtClean="0"/>
              <a:t/>
            </a:r>
            <a:br>
              <a:rPr lang="en-US" altLang="en-US" sz="3200" dirty="0" smtClean="0"/>
            </a:br>
            <a:r>
              <a:rPr lang="en-US" altLang="en-US" dirty="0" smtClean="0"/>
              <a:t>The Need for New Antibiotics</a:t>
            </a:r>
            <a:br>
              <a:rPr lang="en-US" altLang="en-US" dirty="0" smtClean="0"/>
            </a:br>
            <a:r>
              <a:rPr lang="en-US" altLang="en-US" sz="3200" dirty="0" smtClean="0"/>
              <a:t>Case </a:t>
            </a:r>
          </a:p>
        </p:txBody>
      </p:sp>
      <p:sp>
        <p:nvSpPr>
          <p:cNvPr id="9219" name="Content Placeholder 2"/>
          <p:cNvSpPr>
            <a:spLocks noGrp="1"/>
          </p:cNvSpPr>
          <p:nvPr>
            <p:ph idx="1"/>
          </p:nvPr>
        </p:nvSpPr>
        <p:spPr>
          <a:xfrm>
            <a:off x="504825" y="1371600"/>
            <a:ext cx="8201025" cy="4816475"/>
          </a:xfrm>
        </p:spPr>
        <p:txBody>
          <a:bodyPr>
            <a:normAutofit/>
          </a:bodyPr>
          <a:lstStyle/>
          <a:p>
            <a:pPr>
              <a:buFont typeface="Marlett" pitchFamily="2" charset="2"/>
              <a:buNone/>
            </a:pPr>
            <a:r>
              <a:rPr lang="en-US" altLang="en-US" sz="2400" b="1" dirty="0" smtClean="0">
                <a:cs typeface="Arial" panose="020B0604020202020204" pitchFamily="34" charset="0"/>
              </a:rPr>
              <a:t>46 year old man with </a:t>
            </a:r>
            <a:r>
              <a:rPr lang="en-US" altLang="en-US" sz="2400" b="1" dirty="0" err="1" smtClean="0">
                <a:cs typeface="Arial" panose="020B0604020202020204" pitchFamily="34" charset="0"/>
              </a:rPr>
              <a:t>endstage</a:t>
            </a:r>
            <a:r>
              <a:rPr lang="en-US" altLang="en-US" sz="2400" b="1" dirty="0" smtClean="0">
                <a:cs typeface="Arial" panose="020B0604020202020204" pitchFamily="34" charset="0"/>
              </a:rPr>
              <a:t> cardiomyopathy (weakened heart muscle),  diabetes, obesity</a:t>
            </a:r>
          </a:p>
          <a:p>
            <a:r>
              <a:rPr lang="en-US" altLang="en-US" sz="2400" b="1" dirty="0" smtClean="0">
                <a:cs typeface="Arial" panose="020B0604020202020204" pitchFamily="34" charset="0"/>
              </a:rPr>
              <a:t>Heart unable to pump sufficiently; LVAD (pumping device) placed 3/31/11</a:t>
            </a:r>
          </a:p>
          <a:p>
            <a:r>
              <a:rPr lang="en-US" altLang="en-US" sz="2400" b="1" dirty="0" smtClean="0">
                <a:cs typeface="Arial" panose="020B0604020202020204" pitchFamily="34" charset="0"/>
              </a:rPr>
              <a:t>Works full time</a:t>
            </a:r>
          </a:p>
          <a:p>
            <a:r>
              <a:rPr lang="en-US" altLang="en-US" sz="2400" b="1" dirty="0" smtClean="0">
                <a:cs typeface="Arial" panose="020B0604020202020204" pitchFamily="34" charset="0"/>
              </a:rPr>
              <a:t>Married, sons aged 14 and 15</a:t>
            </a:r>
          </a:p>
          <a:p>
            <a:r>
              <a:rPr lang="en-US" altLang="en-US" sz="2400" b="1" dirty="0">
                <a:cs typeface="Arial" panose="020B0604020202020204" pitchFamily="34" charset="0"/>
              </a:rPr>
              <a:t>May, 2011 </a:t>
            </a:r>
            <a:r>
              <a:rPr lang="en-US" altLang="en-US" sz="2400" b="1" dirty="0" smtClean="0">
                <a:cs typeface="Arial" panose="020B0604020202020204" pitchFamily="34" charset="0"/>
              </a:rPr>
              <a:t>– local </a:t>
            </a:r>
            <a:r>
              <a:rPr lang="en-US" altLang="en-US" sz="2400" b="1" dirty="0">
                <a:cs typeface="Arial" panose="020B0604020202020204" pitchFamily="34" charset="0"/>
              </a:rPr>
              <a:t>infection; oral </a:t>
            </a:r>
            <a:r>
              <a:rPr lang="en-US" altLang="en-US" sz="2400" b="1" dirty="0" err="1">
                <a:cs typeface="Arial" panose="020B0604020202020204" pitchFamily="34" charset="0"/>
              </a:rPr>
              <a:t>abx</a:t>
            </a:r>
            <a:r>
              <a:rPr lang="en-US" altLang="en-US" sz="2400" b="1" dirty="0">
                <a:cs typeface="Arial" panose="020B0604020202020204" pitchFamily="34" charset="0"/>
              </a:rPr>
              <a:t> </a:t>
            </a:r>
          </a:p>
          <a:p>
            <a:r>
              <a:rPr lang="en-US" altLang="en-US" sz="2400" b="1" dirty="0">
                <a:cs typeface="Arial" panose="020B0604020202020204" pitchFamily="34" charset="0"/>
              </a:rPr>
              <a:t>December, 2011 – new brown foul smelling </a:t>
            </a:r>
            <a:r>
              <a:rPr lang="en-US" altLang="en-US" sz="2400" b="1" dirty="0" smtClean="0">
                <a:cs typeface="Arial" panose="020B0604020202020204" pitchFamily="34" charset="0"/>
              </a:rPr>
              <a:t>discharge</a:t>
            </a:r>
            <a:endParaRPr lang="en-US" altLang="en-US" sz="2400" b="1" dirty="0">
              <a:cs typeface="Arial" panose="020B0604020202020204" pitchFamily="34" charset="0"/>
            </a:endParaRPr>
          </a:p>
          <a:p>
            <a:pPr lvl="1"/>
            <a:r>
              <a:rPr lang="en-US" altLang="en-US" sz="2400" b="1" dirty="0">
                <a:cs typeface="Arial" panose="020B0604020202020204" pitchFamily="34" charset="0"/>
              </a:rPr>
              <a:t>managed with wound care and oral antibiotics</a:t>
            </a:r>
          </a:p>
          <a:p>
            <a:endParaRPr lang="en-US" altLang="en-US" sz="2400" b="1" dirty="0" smtClean="0">
              <a:cs typeface="Arial" panose="020B0604020202020204" pitchFamily="34" charset="0"/>
            </a:endParaRPr>
          </a:p>
          <a:p>
            <a:endParaRPr lang="en-US" altLang="en-US" sz="2400" b="1" dirty="0" smtClean="0">
              <a:cs typeface="Arial" panose="020B0604020202020204" pitchFamily="34" charset="0"/>
            </a:endParaRPr>
          </a:p>
          <a:p>
            <a:endParaRPr lang="en-US" altLang="en-US" sz="2400" b="1" dirty="0" smtClean="0">
              <a:cs typeface="Arial" panose="020B0604020202020204" pitchFamily="34" charset="0"/>
            </a:endParaRPr>
          </a:p>
        </p:txBody>
      </p:sp>
    </p:spTree>
    <p:extLst>
      <p:ext uri="{BB962C8B-B14F-4D97-AF65-F5344CB8AC3E}">
        <p14:creationId xmlns:p14="http://schemas.microsoft.com/office/powerpoint/2010/main" val="3624794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Case (continued)</a:t>
            </a:r>
          </a:p>
        </p:txBody>
      </p:sp>
      <p:sp>
        <p:nvSpPr>
          <p:cNvPr id="36867" name="Content Placeholder 2"/>
          <p:cNvSpPr>
            <a:spLocks noGrp="1"/>
          </p:cNvSpPr>
          <p:nvPr>
            <p:ph idx="1"/>
          </p:nvPr>
        </p:nvSpPr>
        <p:spPr>
          <a:xfrm>
            <a:off x="504825" y="1143000"/>
            <a:ext cx="8201025" cy="4816475"/>
          </a:xfrm>
        </p:spPr>
        <p:txBody>
          <a:bodyPr>
            <a:normAutofit fontScale="92500" lnSpcReduction="10000"/>
          </a:bodyPr>
          <a:lstStyle/>
          <a:p>
            <a:pPr marL="0" indent="0">
              <a:buNone/>
              <a:defRPr/>
            </a:pPr>
            <a:r>
              <a:rPr lang="en-US" altLang="en-US" sz="2400" b="1" dirty="0">
                <a:cs typeface="Arial" panose="020B0604020202020204" pitchFamily="34" charset="0"/>
              </a:rPr>
              <a:t>Sept, 2013 – </a:t>
            </a:r>
            <a:r>
              <a:rPr lang="en-US" altLang="en-US" sz="2400" b="1" dirty="0" smtClean="0">
                <a:cs typeface="Arial" panose="020B0604020202020204" pitchFamily="34" charset="0"/>
              </a:rPr>
              <a:t>LVAD complications </a:t>
            </a:r>
            <a:r>
              <a:rPr lang="en-US" altLang="en-US" sz="2400" b="1" dirty="0">
                <a:cs typeface="Arial" panose="020B0604020202020204" pitchFamily="34" charset="0"/>
              </a:rPr>
              <a:t>– new </a:t>
            </a:r>
            <a:r>
              <a:rPr lang="en-US" altLang="en-US" sz="2400" b="1" dirty="0" smtClean="0">
                <a:cs typeface="Arial" panose="020B0604020202020204" pitchFamily="34" charset="0"/>
              </a:rPr>
              <a:t>LVAD </a:t>
            </a:r>
            <a:r>
              <a:rPr lang="en-US" altLang="en-US" sz="2400" b="1" dirty="0">
                <a:cs typeface="Arial" panose="020B0604020202020204" pitchFamily="34" charset="0"/>
              </a:rPr>
              <a:t>9/25/13</a:t>
            </a:r>
          </a:p>
          <a:p>
            <a:pPr marL="0" indent="0">
              <a:buFont typeface="Marlett" pitchFamily="2" charset="2"/>
              <a:buNone/>
              <a:defRPr/>
            </a:pPr>
            <a:r>
              <a:rPr lang="en-US" altLang="en-US" sz="2400" b="1" dirty="0" smtClean="0">
                <a:cs typeface="Arial" panose="020B0604020202020204" pitchFamily="34" charset="0"/>
              </a:rPr>
              <a:t>Three months later (Dec, 2013)…</a:t>
            </a:r>
          </a:p>
          <a:p>
            <a:pPr>
              <a:defRPr/>
            </a:pPr>
            <a:r>
              <a:rPr lang="en-US" altLang="en-US" sz="2400" b="1" dirty="0" smtClean="0">
                <a:cs typeface="Arial" panose="020B0604020202020204" pitchFamily="34" charset="0"/>
              </a:rPr>
              <a:t>Pain, redness and drainage from LVAD</a:t>
            </a:r>
          </a:p>
          <a:p>
            <a:pPr lvl="1">
              <a:defRPr/>
            </a:pPr>
            <a:r>
              <a:rPr lang="en-US" altLang="en-US" sz="2400" b="1" dirty="0" smtClean="0">
                <a:cs typeface="Arial" panose="020B0604020202020204" pitchFamily="34" charset="0"/>
              </a:rPr>
              <a:t>MSSA</a:t>
            </a:r>
          </a:p>
          <a:p>
            <a:pPr lvl="1">
              <a:defRPr/>
            </a:pPr>
            <a:r>
              <a:rPr lang="en-US" altLang="en-US" sz="2400" b="1" dirty="0" smtClean="0">
                <a:cs typeface="Arial" panose="020B0604020202020204" pitchFamily="34" charset="0"/>
              </a:rPr>
              <a:t>Treated with IV cefazolin, then cephalexin</a:t>
            </a:r>
          </a:p>
          <a:p>
            <a:r>
              <a:rPr lang="en-US" altLang="en-US" sz="2400" b="1" dirty="0">
                <a:cs typeface="Arial" panose="020B0604020202020204" pitchFamily="34" charset="0"/>
              </a:rPr>
              <a:t>Slow improvement followed by worsening</a:t>
            </a:r>
          </a:p>
          <a:p>
            <a:r>
              <a:rPr lang="en-US" altLang="en-US" sz="2400" b="1" dirty="0">
                <a:cs typeface="Arial" panose="020B0604020202020204" pitchFamily="34" charset="0"/>
              </a:rPr>
              <a:t>Feb, 2014 blood cultures + </a:t>
            </a:r>
            <a:r>
              <a:rPr lang="en-US" altLang="en-US" sz="2400" b="1" dirty="0" smtClean="0">
                <a:cs typeface="Arial" panose="020B0604020202020204" pitchFamily="34" charset="0"/>
              </a:rPr>
              <a:t>skin infection</a:t>
            </a:r>
          </a:p>
          <a:p>
            <a:r>
              <a:rPr lang="en-US" altLang="en-US" sz="2400" b="1" dirty="0" smtClean="0">
                <a:cs typeface="Arial" panose="020B0604020202020204" pitchFamily="34" charset="0"/>
              </a:rPr>
              <a:t>Wound with new </a:t>
            </a:r>
            <a:r>
              <a:rPr lang="en-US" altLang="en-US" sz="2400" b="1" i="1" dirty="0" smtClean="0">
                <a:cs typeface="Arial" panose="020B0604020202020204" pitchFamily="34" charset="0"/>
              </a:rPr>
              <a:t>E. coli</a:t>
            </a:r>
            <a:endParaRPr lang="en-US" altLang="en-US" sz="2400" b="1" i="1" dirty="0">
              <a:cs typeface="Arial" panose="020B0604020202020204" pitchFamily="34" charset="0"/>
            </a:endParaRPr>
          </a:p>
          <a:p>
            <a:r>
              <a:rPr lang="en-US" altLang="en-US" sz="2400" b="1" dirty="0" smtClean="0">
                <a:cs typeface="Arial" panose="020B0604020202020204" pitchFamily="34" charset="0"/>
              </a:rPr>
              <a:t>May</a:t>
            </a:r>
            <a:r>
              <a:rPr lang="en-US" altLang="en-US" sz="2400" b="1" dirty="0">
                <a:cs typeface="Arial" panose="020B0604020202020204" pitchFamily="34" charset="0"/>
              </a:rPr>
              <a:t>, 2014 – worsening drainage; wound cultures + </a:t>
            </a:r>
            <a:r>
              <a:rPr lang="en-US" altLang="en-US" sz="2400" b="1" i="1" dirty="0">
                <a:cs typeface="Arial" panose="020B0604020202020204" pitchFamily="34" charset="0"/>
              </a:rPr>
              <a:t>P. aeruginosa </a:t>
            </a:r>
            <a:r>
              <a:rPr lang="en-US" altLang="en-US" sz="2400" b="1" dirty="0">
                <a:cs typeface="Arial" panose="020B0604020202020204" pitchFamily="34" charset="0"/>
              </a:rPr>
              <a:t>and </a:t>
            </a:r>
            <a:r>
              <a:rPr lang="en-US" altLang="en-US" sz="2400" b="1" i="1" dirty="0" err="1">
                <a:cs typeface="Arial" panose="020B0604020202020204" pitchFamily="34" charset="0"/>
              </a:rPr>
              <a:t>Corynebacterium</a:t>
            </a:r>
            <a:r>
              <a:rPr lang="en-US" altLang="en-US" sz="2400" b="1" dirty="0">
                <a:cs typeface="Arial" panose="020B0604020202020204" pitchFamily="34" charset="0"/>
              </a:rPr>
              <a:t> spp.</a:t>
            </a:r>
          </a:p>
          <a:p>
            <a:r>
              <a:rPr lang="en-US" altLang="en-US" sz="2400" b="1" dirty="0">
                <a:cs typeface="Arial" panose="020B0604020202020204" pitchFamily="34" charset="0"/>
              </a:rPr>
              <a:t>Progress</a:t>
            </a:r>
          </a:p>
          <a:p>
            <a:pPr lvl="1"/>
            <a:r>
              <a:rPr lang="en-US" altLang="en-US" sz="2400" b="1" dirty="0">
                <a:cs typeface="Arial" panose="020B0604020202020204" pitchFamily="34" charset="0"/>
              </a:rPr>
              <a:t>Slow response to IV therapy</a:t>
            </a:r>
          </a:p>
          <a:p>
            <a:pPr lvl="1"/>
            <a:r>
              <a:rPr lang="en-US" altLang="en-US" sz="2400" b="1" dirty="0">
                <a:cs typeface="Arial" panose="020B0604020202020204" pitchFamily="34" charset="0"/>
              </a:rPr>
              <a:t>Transition to oral ciprofloxacin + clindamycin (June, 2014)</a:t>
            </a:r>
          </a:p>
          <a:p>
            <a:pPr>
              <a:defRPr/>
            </a:pPr>
            <a:endParaRPr lang="en-US" altLang="en-US" sz="2400" b="1" dirty="0" smtClean="0">
              <a:cs typeface="Arial" panose="020B0604020202020204" pitchFamily="34" charset="0"/>
            </a:endParaRPr>
          </a:p>
          <a:p>
            <a:pPr marL="857250" lvl="2" indent="0">
              <a:buFont typeface="Marlett" pitchFamily="2" charset="2"/>
              <a:buNone/>
              <a:defRPr/>
            </a:pPr>
            <a:endParaRPr lang="en-US" altLang="en-US" sz="2400" b="1" dirty="0" smtClean="0">
              <a:cs typeface="Arial" panose="020B0604020202020204" pitchFamily="34" charset="0"/>
            </a:endParaRPr>
          </a:p>
          <a:p>
            <a:pPr>
              <a:defRPr/>
            </a:pPr>
            <a:endParaRPr lang="en-US" altLang="en-US" sz="2400" b="1" dirty="0" smtClean="0">
              <a:cs typeface="Arial" panose="020B0604020202020204" pitchFamily="34" charset="0"/>
            </a:endParaRPr>
          </a:p>
          <a:p>
            <a:pPr>
              <a:defRPr/>
            </a:pPr>
            <a:endParaRPr lang="en-US" altLang="en-US" sz="2400" b="1" dirty="0" smtClean="0">
              <a:cs typeface="Arial" panose="020B0604020202020204" pitchFamily="34" charset="0"/>
            </a:endParaRPr>
          </a:p>
        </p:txBody>
      </p:sp>
    </p:spTree>
    <p:extLst>
      <p:ext uri="{BB962C8B-B14F-4D97-AF65-F5344CB8AC3E}">
        <p14:creationId xmlns:p14="http://schemas.microsoft.com/office/powerpoint/2010/main" val="3379154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Case (continued)</a:t>
            </a:r>
          </a:p>
        </p:txBody>
      </p:sp>
      <p:sp>
        <p:nvSpPr>
          <p:cNvPr id="17411" name="Content Placeholder 2"/>
          <p:cNvSpPr>
            <a:spLocks noGrp="1"/>
          </p:cNvSpPr>
          <p:nvPr>
            <p:ph idx="1"/>
          </p:nvPr>
        </p:nvSpPr>
        <p:spPr>
          <a:xfrm>
            <a:off x="381000" y="1143000"/>
            <a:ext cx="8201025" cy="4816475"/>
          </a:xfrm>
        </p:spPr>
        <p:txBody>
          <a:bodyPr/>
          <a:lstStyle/>
          <a:p>
            <a:r>
              <a:rPr lang="en-US" altLang="en-US" sz="2400" b="1" dirty="0" smtClean="0"/>
              <a:t>Improved to the point that antibiotics were stopped December, 2014</a:t>
            </a:r>
          </a:p>
          <a:p>
            <a:r>
              <a:rPr lang="en-US" altLang="en-US" sz="2400" b="1" dirty="0" smtClean="0"/>
              <a:t>March, 2015 – pain and increased drainage; wound</a:t>
            </a:r>
            <a:br>
              <a:rPr lang="en-US" altLang="en-US" sz="2400" b="1" dirty="0" smtClean="0"/>
            </a:br>
            <a:r>
              <a:rPr lang="en-US" altLang="en-US" sz="2400" b="1" dirty="0" smtClean="0"/>
              <a:t>+ </a:t>
            </a:r>
            <a:r>
              <a:rPr lang="en-US" altLang="en-US" sz="2400" b="1" i="1" dirty="0" smtClean="0"/>
              <a:t>P. aeruginosa </a:t>
            </a:r>
            <a:r>
              <a:rPr lang="en-US" altLang="en-US" sz="2400" b="1" dirty="0" smtClean="0"/>
              <a:t>(</a:t>
            </a:r>
            <a:r>
              <a:rPr lang="en-US" altLang="en-US" sz="2400" b="1" dirty="0" err="1" smtClean="0"/>
              <a:t>panS</a:t>
            </a:r>
            <a:r>
              <a:rPr lang="en-US" altLang="en-US" sz="2400" b="1" dirty="0" smtClean="0"/>
              <a:t>), </a:t>
            </a:r>
            <a:r>
              <a:rPr lang="en-US" altLang="en-US" sz="2400" b="1" i="1" dirty="0" smtClean="0"/>
              <a:t>E. coli</a:t>
            </a:r>
            <a:r>
              <a:rPr lang="en-US" altLang="en-US" sz="2400" b="1" dirty="0" smtClean="0"/>
              <a:t>, </a:t>
            </a:r>
            <a:r>
              <a:rPr lang="en-US" altLang="en-US" sz="2400" b="1" i="1" dirty="0" err="1" smtClean="0"/>
              <a:t>Corynebacterium</a:t>
            </a:r>
            <a:r>
              <a:rPr lang="en-US" altLang="en-US" sz="2400" b="1" dirty="0" smtClean="0"/>
              <a:t> spp.</a:t>
            </a:r>
          </a:p>
          <a:p>
            <a:r>
              <a:rPr lang="en-US" altLang="en-US" sz="2400" b="1" dirty="0" smtClean="0"/>
              <a:t>Admitted, iv </a:t>
            </a:r>
            <a:r>
              <a:rPr lang="en-US" altLang="en-US" sz="2400" b="1" dirty="0" err="1" smtClean="0"/>
              <a:t>meropenem</a:t>
            </a:r>
            <a:r>
              <a:rPr lang="en-US" altLang="en-US" sz="2400" b="1" dirty="0" smtClean="0"/>
              <a:t>, vancomycin thru 4/10/15</a:t>
            </a:r>
          </a:p>
          <a:p>
            <a:r>
              <a:rPr lang="en-US" altLang="en-US" sz="2400" b="1" dirty="0" smtClean="0"/>
              <a:t>5/11/15 – presented with pain, increased drainage, elevated white blood cells, inflammation</a:t>
            </a:r>
          </a:p>
          <a:p>
            <a:r>
              <a:rPr lang="en-US" altLang="en-US" sz="2400" b="1" dirty="0" smtClean="0"/>
              <a:t>Admitted, IV ABX</a:t>
            </a:r>
          </a:p>
          <a:p>
            <a:endParaRPr lang="en-US" altLang="en-US" sz="2400" b="1" dirty="0" smtClean="0"/>
          </a:p>
          <a:p>
            <a:pPr lvl="1"/>
            <a:endParaRPr lang="en-US" altLang="en-US" sz="2400" b="1" dirty="0" smtClean="0"/>
          </a:p>
          <a:p>
            <a:endParaRPr lang="en-US" altLang="en-US" sz="2400" b="1" dirty="0" smtClean="0"/>
          </a:p>
          <a:p>
            <a:endParaRPr lang="en-US" altLang="en-US" sz="2400" b="1" dirty="0" smtClean="0"/>
          </a:p>
        </p:txBody>
      </p:sp>
    </p:spTree>
    <p:extLst>
      <p:ext uri="{BB962C8B-B14F-4D97-AF65-F5344CB8AC3E}">
        <p14:creationId xmlns:p14="http://schemas.microsoft.com/office/powerpoint/2010/main" val="272578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Case (continued)</a:t>
            </a:r>
          </a:p>
        </p:txBody>
      </p:sp>
      <p:sp>
        <p:nvSpPr>
          <p:cNvPr id="18435" name="Content Placeholder 2"/>
          <p:cNvSpPr>
            <a:spLocks noGrp="1"/>
          </p:cNvSpPr>
          <p:nvPr>
            <p:ph idx="1"/>
          </p:nvPr>
        </p:nvSpPr>
        <p:spPr>
          <a:xfrm>
            <a:off x="381000" y="1143000"/>
            <a:ext cx="8201025" cy="4816475"/>
          </a:xfrm>
        </p:spPr>
        <p:txBody>
          <a:bodyPr>
            <a:normAutofit/>
          </a:bodyPr>
          <a:lstStyle/>
          <a:p>
            <a:r>
              <a:rPr lang="en-US" altLang="en-US" sz="2400" b="1" dirty="0" smtClean="0"/>
              <a:t>Late May, 2015</a:t>
            </a:r>
          </a:p>
          <a:p>
            <a:r>
              <a:rPr lang="en-US" altLang="en-US" sz="2400" b="1" i="1" dirty="0" smtClean="0"/>
              <a:t>P. aeruginosa </a:t>
            </a:r>
            <a:r>
              <a:rPr lang="en-US" altLang="en-US" sz="2400" b="1" dirty="0" smtClean="0"/>
              <a:t>– 2 strains</a:t>
            </a:r>
          </a:p>
          <a:p>
            <a:pPr lvl="1"/>
            <a:r>
              <a:rPr lang="en-US" altLang="en-US" sz="2400" b="1" dirty="0" smtClean="0"/>
              <a:t>Both resistant to ciprofloxacin (last oral option)</a:t>
            </a:r>
          </a:p>
          <a:p>
            <a:pPr lvl="1"/>
            <a:r>
              <a:rPr lang="en-US" altLang="en-US" sz="2400" b="1" dirty="0" smtClean="0"/>
              <a:t>1 resistant to </a:t>
            </a:r>
            <a:r>
              <a:rPr lang="en-US" altLang="en-US" sz="2400" b="1" dirty="0" err="1" smtClean="0"/>
              <a:t>meropenem</a:t>
            </a:r>
            <a:r>
              <a:rPr lang="en-US" altLang="en-US" sz="2400" b="1" dirty="0" smtClean="0"/>
              <a:t>, susceptible to </a:t>
            </a:r>
            <a:r>
              <a:rPr lang="en-US" altLang="en-US" sz="2400" b="1" dirty="0" err="1" smtClean="0"/>
              <a:t>tobra</a:t>
            </a:r>
            <a:r>
              <a:rPr lang="en-US" altLang="en-US" sz="2400" b="1" dirty="0" smtClean="0"/>
              <a:t>, amikacin (toxic to kidneys)</a:t>
            </a:r>
          </a:p>
          <a:p>
            <a:r>
              <a:rPr lang="en-US" altLang="en-US" sz="2400" b="1" dirty="0" smtClean="0"/>
              <a:t>Early June, 2015</a:t>
            </a:r>
          </a:p>
          <a:p>
            <a:pPr lvl="1"/>
            <a:r>
              <a:rPr lang="en-US" altLang="en-US" sz="2400" b="1" dirty="0" smtClean="0"/>
              <a:t>Increased pain and drainage despite ongoing </a:t>
            </a:r>
            <a:r>
              <a:rPr lang="en-US" altLang="en-US" sz="2400" b="1" dirty="0" err="1" smtClean="0"/>
              <a:t>abx</a:t>
            </a:r>
            <a:endParaRPr lang="en-US" altLang="en-US" sz="2400" b="1" dirty="0" smtClean="0"/>
          </a:p>
          <a:p>
            <a:pPr lvl="1"/>
            <a:r>
              <a:rPr lang="en-US" altLang="en-US" sz="2400" b="1" dirty="0" smtClean="0"/>
              <a:t>Not a candidate for other antibiotics</a:t>
            </a:r>
          </a:p>
          <a:p>
            <a:pPr lvl="1"/>
            <a:r>
              <a:rPr lang="en-US" altLang="en-US" sz="2400" b="1" dirty="0" smtClean="0"/>
              <a:t>Not a candidate for LVAD exchange</a:t>
            </a:r>
          </a:p>
          <a:p>
            <a:pPr lvl="1"/>
            <a:r>
              <a:rPr lang="en-US" altLang="en-US" sz="2400" b="1" dirty="0" smtClean="0"/>
              <a:t>Not a candidate for transplant</a:t>
            </a:r>
          </a:p>
          <a:p>
            <a:r>
              <a:rPr lang="en-US" altLang="en-US" sz="2400" b="1" dirty="0" smtClean="0"/>
              <a:t>Discharged to hospice</a:t>
            </a:r>
          </a:p>
          <a:p>
            <a:pPr lvl="1"/>
            <a:endParaRPr lang="en-US" altLang="en-US" sz="2400" b="1" dirty="0" smtClean="0"/>
          </a:p>
          <a:p>
            <a:endParaRPr lang="en-US" altLang="en-US" sz="2400" b="1" dirty="0" smtClean="0"/>
          </a:p>
          <a:p>
            <a:endParaRPr lang="en-US" altLang="en-US" sz="2400" b="1" dirty="0" smtClean="0"/>
          </a:p>
        </p:txBody>
      </p:sp>
    </p:spTree>
    <p:extLst>
      <p:ext uri="{BB962C8B-B14F-4D97-AF65-F5344CB8AC3E}">
        <p14:creationId xmlns:p14="http://schemas.microsoft.com/office/powerpoint/2010/main" val="617250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Antibiotic Resistance Threats Grow</a:t>
            </a:r>
            <a:endParaRPr lang="en-US" b="1" dirty="0"/>
          </a:p>
        </p:txBody>
      </p:sp>
      <p:sp>
        <p:nvSpPr>
          <p:cNvPr id="4" name="Slide Number Placeholder 3"/>
          <p:cNvSpPr>
            <a:spLocks noGrp="1"/>
          </p:cNvSpPr>
          <p:nvPr>
            <p:ph type="sldNum" sz="quarter" idx="12"/>
          </p:nvPr>
        </p:nvSpPr>
        <p:spPr/>
        <p:txBody>
          <a:bodyPr/>
          <a:lstStyle/>
          <a:p>
            <a:fld id="{43C11FA5-B256-4668-847A-543C22F6BEBD}" type="slidenum">
              <a:rPr lang="en-US" smtClean="0">
                <a:solidFill>
                  <a:prstClr val="black"/>
                </a:solidFill>
              </a:rPr>
              <a:pPr/>
              <a:t>8</a:t>
            </a:fld>
            <a:endParaRPr lang="en-US" dirty="0">
              <a:solidFill>
                <a:prstClr val="black"/>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676400"/>
            <a:ext cx="3734850" cy="4876800"/>
          </a:xfrm>
        </p:spPr>
      </p:pic>
      <p:sp>
        <p:nvSpPr>
          <p:cNvPr id="7" name="TextBox 6"/>
          <p:cNvSpPr txBox="1"/>
          <p:nvPr/>
        </p:nvSpPr>
        <p:spPr>
          <a:xfrm>
            <a:off x="381000" y="1066799"/>
            <a:ext cx="8153400" cy="738664"/>
          </a:xfrm>
          <a:prstGeom prst="rect">
            <a:avLst/>
          </a:prstGeom>
          <a:noFill/>
        </p:spPr>
        <p:txBody>
          <a:bodyPr wrap="square" rtlCol="0">
            <a:spAutoFit/>
          </a:bodyPr>
          <a:lstStyle/>
          <a:p>
            <a:r>
              <a:rPr lang="en-US" sz="2400" b="1" dirty="0">
                <a:solidFill>
                  <a:prstClr val="black"/>
                </a:solidFill>
              </a:rPr>
              <a:t>Centers for Disease Control and Prevention (CDC) Report</a:t>
            </a:r>
          </a:p>
          <a:p>
            <a:endParaRPr lang="en-US" b="1" dirty="0">
              <a:solidFill>
                <a:prstClr val="black"/>
              </a:solidFill>
            </a:endParaRPr>
          </a:p>
        </p:txBody>
      </p:sp>
      <p:sp>
        <p:nvSpPr>
          <p:cNvPr id="8" name="TextBox 7"/>
          <p:cNvSpPr txBox="1"/>
          <p:nvPr/>
        </p:nvSpPr>
        <p:spPr>
          <a:xfrm>
            <a:off x="4267200" y="2209800"/>
            <a:ext cx="4648200" cy="3970318"/>
          </a:xfrm>
          <a:prstGeom prst="rect">
            <a:avLst/>
          </a:prstGeom>
          <a:noFill/>
        </p:spPr>
        <p:txBody>
          <a:bodyPr wrap="square" rtlCol="0">
            <a:spAutoFit/>
          </a:bodyPr>
          <a:lstStyle/>
          <a:p>
            <a:r>
              <a:rPr lang="en-US" sz="2800" dirty="0">
                <a:solidFill>
                  <a:prstClr val="black"/>
                </a:solidFill>
              </a:rPr>
              <a:t>Conservative estimates indicate that over </a:t>
            </a:r>
            <a:r>
              <a:rPr lang="en-US" sz="2800" b="1" u="sng" dirty="0">
                <a:solidFill>
                  <a:prstClr val="black"/>
                </a:solidFill>
              </a:rPr>
              <a:t>2 million Americans are infected and sickened </a:t>
            </a:r>
            <a:r>
              <a:rPr lang="en-US" sz="2800" dirty="0">
                <a:solidFill>
                  <a:prstClr val="black"/>
                </a:solidFill>
              </a:rPr>
              <a:t>every year by antibiotic resistant bacteria and </a:t>
            </a:r>
            <a:r>
              <a:rPr lang="en-US" sz="2800" b="1" u="sng" dirty="0">
                <a:solidFill>
                  <a:prstClr val="black"/>
                </a:solidFill>
              </a:rPr>
              <a:t>at least 23,000 die</a:t>
            </a:r>
            <a:r>
              <a:rPr lang="en-US" sz="2800" dirty="0">
                <a:solidFill>
                  <a:prstClr val="black"/>
                </a:solidFill>
              </a:rPr>
              <a:t>.  </a:t>
            </a:r>
          </a:p>
          <a:p>
            <a:endParaRPr lang="en-US" sz="2800" b="1" dirty="0">
              <a:solidFill>
                <a:srgbClr val="FF0000"/>
              </a:solidFill>
            </a:endParaRPr>
          </a:p>
          <a:p>
            <a:r>
              <a:rPr lang="en-US" sz="2800" b="1" dirty="0">
                <a:solidFill>
                  <a:srgbClr val="FF0000"/>
                </a:solidFill>
              </a:rPr>
              <a:t>The actual numbers are likely far </a:t>
            </a:r>
            <a:r>
              <a:rPr lang="en-US" sz="2800" b="1" dirty="0" smtClean="0">
                <a:solidFill>
                  <a:srgbClr val="FF0000"/>
                </a:solidFill>
              </a:rPr>
              <a:t>higher</a:t>
            </a:r>
            <a:endParaRPr lang="en-US" sz="2800" b="1" dirty="0">
              <a:solidFill>
                <a:srgbClr val="FF0000"/>
              </a:solidFill>
            </a:endParaRPr>
          </a:p>
        </p:txBody>
      </p:sp>
    </p:spTree>
    <p:extLst>
      <p:ext uri="{BB962C8B-B14F-4D97-AF65-F5344CB8AC3E}">
        <p14:creationId xmlns:p14="http://schemas.microsoft.com/office/powerpoint/2010/main" val="3784779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err="1" smtClean="0"/>
              <a:t>Carbapenem</a:t>
            </a:r>
            <a:r>
              <a:rPr lang="en-US" sz="3000" b="1" dirty="0" smtClean="0"/>
              <a:t>-Resistant </a:t>
            </a:r>
            <a:r>
              <a:rPr lang="en-US" sz="3000" b="1" dirty="0" err="1" smtClean="0"/>
              <a:t>Enterbacteriaceae</a:t>
            </a:r>
            <a:r>
              <a:rPr lang="en-US" sz="3000" b="1" dirty="0" smtClean="0"/>
              <a:t> (CRE)</a:t>
            </a:r>
            <a:endParaRPr lang="en-US" sz="3000" b="1" dirty="0"/>
          </a:p>
        </p:txBody>
      </p:sp>
      <p:sp>
        <p:nvSpPr>
          <p:cNvPr id="4" name="Slide Number Placeholder 3"/>
          <p:cNvSpPr>
            <a:spLocks noGrp="1"/>
          </p:cNvSpPr>
          <p:nvPr>
            <p:ph type="sldNum" sz="quarter" idx="12"/>
          </p:nvPr>
        </p:nvSpPr>
        <p:spPr/>
        <p:txBody>
          <a:bodyPr/>
          <a:lstStyle/>
          <a:p>
            <a:fld id="{43C11FA5-B256-4668-847A-543C22F6BEBD}" type="slidenum">
              <a:rPr lang="en-US" smtClean="0">
                <a:solidFill>
                  <a:prstClr val="black"/>
                </a:solidFill>
              </a:rPr>
              <a:pPr/>
              <a:t>9</a:t>
            </a:fld>
            <a:endParaRPr lang="en-US" dirty="0">
              <a:solidFill>
                <a:prstClr val="black"/>
              </a:solidFill>
            </a:endParaRPr>
          </a:p>
        </p:txBody>
      </p:sp>
      <p:sp>
        <p:nvSpPr>
          <p:cNvPr id="6" name="Content Placeholder 5"/>
          <p:cNvSpPr>
            <a:spLocks noGrp="1"/>
          </p:cNvSpPr>
          <p:nvPr>
            <p:ph idx="1"/>
          </p:nvPr>
        </p:nvSpPr>
        <p:spPr>
          <a:xfrm>
            <a:off x="152400" y="1143000"/>
            <a:ext cx="8763000" cy="5181600"/>
          </a:xfrm>
        </p:spPr>
        <p:txBody>
          <a:bodyPr>
            <a:noAutofit/>
          </a:bodyPr>
          <a:lstStyle/>
          <a:p>
            <a:pPr>
              <a:lnSpc>
                <a:spcPct val="110000"/>
              </a:lnSpc>
            </a:pPr>
            <a:r>
              <a:rPr lang="en-US" sz="2400" dirty="0" smtClean="0"/>
              <a:t>One example of an </a:t>
            </a:r>
            <a:r>
              <a:rPr lang="en-US" sz="2400" b="1" dirty="0" smtClean="0"/>
              <a:t>“urgent threat” </a:t>
            </a:r>
            <a:r>
              <a:rPr lang="en-US" sz="2400" dirty="0" smtClean="0"/>
              <a:t>according to CDC</a:t>
            </a:r>
          </a:p>
          <a:p>
            <a:pPr>
              <a:lnSpc>
                <a:spcPct val="110000"/>
              </a:lnSpc>
            </a:pPr>
            <a:endParaRPr lang="en-US" sz="800" dirty="0" smtClean="0"/>
          </a:p>
          <a:p>
            <a:pPr>
              <a:lnSpc>
                <a:spcPct val="110000"/>
              </a:lnSpc>
            </a:pPr>
            <a:r>
              <a:rPr lang="en-US" sz="2400" dirty="0" smtClean="0">
                <a:solidFill>
                  <a:srgbClr val="FF0000"/>
                </a:solidFill>
              </a:rPr>
              <a:t>9,000 drug resistant infections and 600 deaths </a:t>
            </a:r>
            <a:r>
              <a:rPr lang="en-US" sz="2400" dirty="0" smtClean="0"/>
              <a:t>per year</a:t>
            </a:r>
          </a:p>
          <a:p>
            <a:pPr>
              <a:lnSpc>
                <a:spcPct val="110000"/>
              </a:lnSpc>
            </a:pPr>
            <a:endParaRPr lang="en-US" sz="800" dirty="0" smtClean="0"/>
          </a:p>
          <a:p>
            <a:pPr>
              <a:lnSpc>
                <a:spcPct val="110000"/>
              </a:lnSpc>
            </a:pPr>
            <a:r>
              <a:rPr lang="en-US" sz="2400" dirty="0" smtClean="0">
                <a:solidFill>
                  <a:srgbClr val="FF0000"/>
                </a:solidFill>
              </a:rPr>
              <a:t>Resistant to all or nearly all currently available antibiotics</a:t>
            </a:r>
            <a:endParaRPr lang="en-US" sz="2400" dirty="0" smtClean="0"/>
          </a:p>
          <a:p>
            <a:pPr>
              <a:lnSpc>
                <a:spcPct val="110000"/>
              </a:lnSpc>
            </a:pPr>
            <a:endParaRPr lang="en-US" sz="800" dirty="0" smtClean="0"/>
          </a:p>
          <a:p>
            <a:pPr>
              <a:lnSpc>
                <a:spcPct val="110000"/>
              </a:lnSpc>
            </a:pPr>
            <a:r>
              <a:rPr lang="en-US" sz="2400" dirty="0"/>
              <a:t>CDC </a:t>
            </a:r>
            <a:r>
              <a:rPr lang="en-US" sz="2400" dirty="0" smtClean="0"/>
              <a:t>confirmed CRE </a:t>
            </a:r>
            <a:r>
              <a:rPr lang="en-US" sz="2400" dirty="0"/>
              <a:t>in healthcare facilities in </a:t>
            </a:r>
            <a:r>
              <a:rPr lang="en-US" sz="2400" dirty="0" smtClean="0">
                <a:solidFill>
                  <a:srgbClr val="FF0000"/>
                </a:solidFill>
              </a:rPr>
              <a:t>44 states</a:t>
            </a:r>
            <a:endParaRPr lang="en-US" sz="2400" dirty="0" smtClean="0"/>
          </a:p>
          <a:p>
            <a:pPr>
              <a:lnSpc>
                <a:spcPct val="110000"/>
              </a:lnSpc>
            </a:pPr>
            <a:endParaRPr lang="en-US" sz="800" dirty="0"/>
          </a:p>
          <a:p>
            <a:pPr>
              <a:lnSpc>
                <a:spcPct val="90000"/>
              </a:lnSpc>
            </a:pPr>
            <a:r>
              <a:rPr lang="en-US" sz="2400" dirty="0" smtClean="0"/>
              <a:t>About </a:t>
            </a:r>
            <a:r>
              <a:rPr lang="en-US" sz="2400" dirty="0"/>
              <a:t>4% of U.S. short-stay hospitals had at least one patient with a serious CRE </a:t>
            </a:r>
            <a:r>
              <a:rPr lang="en-US" sz="2400" dirty="0" smtClean="0"/>
              <a:t>infection </a:t>
            </a:r>
            <a:r>
              <a:rPr lang="en-US" sz="2400" dirty="0"/>
              <a:t>during the first half of 2012. About 18% of long-term acute care hospitals </a:t>
            </a:r>
            <a:r>
              <a:rPr lang="en-US" sz="2400" dirty="0" smtClean="0"/>
              <a:t>had one</a:t>
            </a:r>
          </a:p>
          <a:p>
            <a:pPr>
              <a:lnSpc>
                <a:spcPct val="90000"/>
              </a:lnSpc>
            </a:pPr>
            <a:endParaRPr lang="en-US" sz="800" dirty="0" smtClean="0"/>
          </a:p>
          <a:p>
            <a:pPr>
              <a:lnSpc>
                <a:spcPct val="90000"/>
              </a:lnSpc>
            </a:pPr>
            <a:r>
              <a:rPr lang="en-US" sz="2400" dirty="0" smtClean="0"/>
              <a:t>Up to half of all bloodstream infections caused by CRE result in death</a:t>
            </a:r>
          </a:p>
          <a:p>
            <a:pPr>
              <a:lnSpc>
                <a:spcPct val="90000"/>
              </a:lnSpc>
            </a:pPr>
            <a:endParaRPr lang="en-US" sz="800" dirty="0" smtClean="0"/>
          </a:p>
          <a:p>
            <a:pPr>
              <a:lnSpc>
                <a:spcPct val="90000"/>
              </a:lnSpc>
            </a:pPr>
            <a:r>
              <a:rPr lang="en-US" sz="2400" dirty="0" smtClean="0"/>
              <a:t>2015 CRE outbreaks related to </a:t>
            </a:r>
            <a:r>
              <a:rPr lang="en-US" sz="2400" dirty="0" err="1" smtClean="0"/>
              <a:t>duodenoscopes</a:t>
            </a:r>
            <a:r>
              <a:rPr lang="en-US" sz="2400" dirty="0" smtClean="0"/>
              <a:t> in CA, WA</a:t>
            </a:r>
            <a:endParaRPr lang="en-US" sz="2400" dirty="0"/>
          </a:p>
        </p:txBody>
      </p:sp>
    </p:spTree>
    <p:extLst>
      <p:ext uri="{BB962C8B-B14F-4D97-AF65-F5344CB8AC3E}">
        <p14:creationId xmlns:p14="http://schemas.microsoft.com/office/powerpoint/2010/main" val="3190281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2074</TotalTime>
  <Words>1459</Words>
  <Application>Microsoft Office PowerPoint</Application>
  <PresentationFormat>On-screen Show (4:3)</PresentationFormat>
  <Paragraphs>207</Paragraphs>
  <Slides>19</Slides>
  <Notes>15</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Custom Design</vt:lpstr>
      <vt:lpstr>Office Theme</vt:lpstr>
      <vt:lpstr>The Need for New Antibiotics </vt:lpstr>
      <vt:lpstr>IDSA Membership</vt:lpstr>
      <vt:lpstr> </vt:lpstr>
      <vt:lpstr> The Need for New Antibiotics Case </vt:lpstr>
      <vt:lpstr>Case (continued)</vt:lpstr>
      <vt:lpstr>Case (continued)</vt:lpstr>
      <vt:lpstr>Case (continued)</vt:lpstr>
      <vt:lpstr>Antibiotic Resistance Threats Grow</vt:lpstr>
      <vt:lpstr>Carbapenem-Resistant Enterbacteriaceae (CRE)</vt:lpstr>
      <vt:lpstr>New Type of CRE Posing Additional Threats</vt:lpstr>
      <vt:lpstr>NDM-Producing CRE, January 2015</vt:lpstr>
      <vt:lpstr>Antibiotic Resistance: Current Realities for Patients and Physicians </vt:lpstr>
      <vt:lpstr>Antibiotic-Resistant Bacteria: Economic Burden</vt:lpstr>
      <vt:lpstr>Status of IDSA 10 x ‘20 Initiative</vt:lpstr>
      <vt:lpstr>New Antibiotics: The PATH Forward</vt:lpstr>
      <vt:lpstr>IDSA’s Goal: New Antibiotics to Save Lives</vt:lpstr>
      <vt:lpstr>Case</vt:lpstr>
      <vt:lpstr>Case continued… Two days later</vt:lpstr>
      <vt:lpstr>Lessons from this case</vt:lpstr>
    </vt:vector>
  </TitlesOfParts>
  <Company>IDSA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Need for New Antibiotics</dc:title>
  <dc:creator>Jezek, Amanda</dc:creator>
  <cp:lastModifiedBy>Steve Howard</cp:lastModifiedBy>
  <cp:revision>16</cp:revision>
  <cp:lastPrinted>2015-07-22T13:33:17Z</cp:lastPrinted>
  <dcterms:created xsi:type="dcterms:W3CDTF">2015-07-21T17:03:57Z</dcterms:created>
  <dcterms:modified xsi:type="dcterms:W3CDTF">2015-07-28T13:34:17Z</dcterms:modified>
</cp:coreProperties>
</file>