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7" r:id="rId2"/>
    <p:sldId id="258" r:id="rId3"/>
    <p:sldId id="284" r:id="rId4"/>
    <p:sldId id="259" r:id="rId5"/>
    <p:sldId id="260" r:id="rId6"/>
    <p:sldId id="261" r:id="rId7"/>
    <p:sldId id="262" r:id="rId8"/>
    <p:sldId id="275" r:id="rId9"/>
    <p:sldId id="263" r:id="rId10"/>
    <p:sldId id="276" r:id="rId11"/>
    <p:sldId id="264" r:id="rId12"/>
    <p:sldId id="277" r:id="rId13"/>
    <p:sldId id="265" r:id="rId14"/>
    <p:sldId id="278" r:id="rId15"/>
    <p:sldId id="266" r:id="rId16"/>
    <p:sldId id="279" r:id="rId17"/>
    <p:sldId id="267" r:id="rId18"/>
    <p:sldId id="280" r:id="rId19"/>
    <p:sldId id="268" r:id="rId20"/>
    <p:sldId id="281" r:id="rId21"/>
    <p:sldId id="269" r:id="rId22"/>
    <p:sldId id="282" r:id="rId23"/>
    <p:sldId id="270" r:id="rId24"/>
    <p:sldId id="283" r:id="rId25"/>
    <p:sldId id="271" r:id="rId26"/>
    <p:sldId id="272" r:id="rId27"/>
    <p:sldId id="27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915" autoAdjust="0"/>
  </p:normalViewPr>
  <p:slideViewPr>
    <p:cSldViewPr>
      <p:cViewPr>
        <p:scale>
          <a:sx n="95" d="100"/>
          <a:sy n="95" d="100"/>
        </p:scale>
        <p:origin x="-85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5AA1A3-B24A-44AC-B68F-A1C88AE13A3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671585A-0EA8-4900-BB83-233D1F72AC7E}">
      <dgm:prSet phldrT="[Text]" custT="1"/>
      <dgm:spPr/>
      <dgm:t>
        <a:bodyPr/>
        <a:lstStyle/>
        <a:p>
          <a:pPr algn="l"/>
          <a:r>
            <a:rPr lang="en-US" sz="1800" b="1" dirty="0" smtClean="0">
              <a:solidFill>
                <a:srgbClr val="4F4F4F"/>
              </a:solidFill>
            </a:rPr>
            <a:t>Maternal health and achievement</a:t>
          </a:r>
          <a:endParaRPr lang="en-US" sz="1800" dirty="0"/>
        </a:p>
      </dgm:t>
    </dgm:pt>
    <dgm:pt modelId="{D39C1FD9-611D-41A0-A1D5-3E805B5DF952}" type="parTrans" cxnId="{AFBB5C27-0039-4AD3-8C6F-0D2F29DD1C92}">
      <dgm:prSet/>
      <dgm:spPr/>
      <dgm:t>
        <a:bodyPr/>
        <a:lstStyle/>
        <a:p>
          <a:endParaRPr lang="en-US"/>
        </a:p>
      </dgm:t>
    </dgm:pt>
    <dgm:pt modelId="{138C4C7F-CD0F-41AA-B133-3243AFAD8983}" type="sibTrans" cxnId="{AFBB5C27-0039-4AD3-8C6F-0D2F29DD1C92}">
      <dgm:prSet/>
      <dgm:spPr/>
      <dgm:t>
        <a:bodyPr/>
        <a:lstStyle/>
        <a:p>
          <a:endParaRPr lang="en-US"/>
        </a:p>
      </dgm:t>
    </dgm:pt>
    <dgm:pt modelId="{570F41A2-6805-4AD2-8C16-ECF9E65CB2C3}">
      <dgm:prSet phldrT="[Text]"/>
      <dgm:spPr/>
      <dgm:t>
        <a:bodyPr/>
        <a:lstStyle/>
        <a:p>
          <a:r>
            <a:rPr lang="en-US" dirty="0" smtClean="0"/>
            <a:t>Maternal depression screening/referral</a:t>
          </a:r>
          <a:endParaRPr lang="en-US" dirty="0"/>
        </a:p>
      </dgm:t>
    </dgm:pt>
    <dgm:pt modelId="{E577BD16-D8DF-445A-9814-E1BC370B1924}" type="parTrans" cxnId="{FE5220F4-3019-4107-9B0F-35DD794D19BB}">
      <dgm:prSet/>
      <dgm:spPr/>
      <dgm:t>
        <a:bodyPr/>
        <a:lstStyle/>
        <a:p>
          <a:endParaRPr lang="en-US"/>
        </a:p>
      </dgm:t>
    </dgm:pt>
    <dgm:pt modelId="{F5F052F5-B39F-459D-9DE2-55EBA3FA42DA}" type="sibTrans" cxnId="{FE5220F4-3019-4107-9B0F-35DD794D19BB}">
      <dgm:prSet/>
      <dgm:spPr/>
      <dgm:t>
        <a:bodyPr/>
        <a:lstStyle/>
        <a:p>
          <a:endParaRPr lang="en-US"/>
        </a:p>
      </dgm:t>
    </dgm:pt>
    <dgm:pt modelId="{C5AC3685-3345-4232-A971-1A46288EE51C}">
      <dgm:prSet phldrT="[Text]" custT="1"/>
      <dgm:spPr/>
      <dgm:t>
        <a:bodyPr/>
        <a:lstStyle/>
        <a:p>
          <a:pPr algn="l"/>
          <a:r>
            <a:rPr lang="en-US" sz="1800" b="1" dirty="0" smtClean="0">
              <a:solidFill>
                <a:srgbClr val="4F4F4F"/>
              </a:solidFill>
            </a:rPr>
            <a:t>Child health, development and safety</a:t>
          </a:r>
          <a:endParaRPr lang="en-US" sz="1800" dirty="0"/>
        </a:p>
      </dgm:t>
    </dgm:pt>
    <dgm:pt modelId="{19240F45-9468-4C4E-8359-9D4B2A071B29}" type="parTrans" cxnId="{8D5E3619-EE6F-42D7-BE4E-51D72322F30D}">
      <dgm:prSet/>
      <dgm:spPr/>
      <dgm:t>
        <a:bodyPr/>
        <a:lstStyle/>
        <a:p>
          <a:endParaRPr lang="en-US"/>
        </a:p>
      </dgm:t>
    </dgm:pt>
    <dgm:pt modelId="{E832A7E6-622F-4D9B-BFDD-DAD3F1C8CDF9}" type="sibTrans" cxnId="{8D5E3619-EE6F-42D7-BE4E-51D72322F30D}">
      <dgm:prSet/>
      <dgm:spPr/>
      <dgm:t>
        <a:bodyPr/>
        <a:lstStyle/>
        <a:p>
          <a:endParaRPr lang="en-US"/>
        </a:p>
      </dgm:t>
    </dgm:pt>
    <dgm:pt modelId="{64D614A2-CCAB-48CD-82B2-0C629737BCC9}">
      <dgm:prSet phldrT="[Text]"/>
      <dgm:spPr/>
      <dgm:t>
        <a:bodyPr/>
        <a:lstStyle/>
        <a:p>
          <a:r>
            <a:rPr lang="en-US" dirty="0" smtClean="0"/>
            <a:t>Breastfeeding</a:t>
          </a:r>
          <a:endParaRPr lang="en-US" dirty="0"/>
        </a:p>
      </dgm:t>
    </dgm:pt>
    <dgm:pt modelId="{7D8918BF-0CD4-42D9-AC2D-759A60114BD7}" type="parTrans" cxnId="{185F4CFB-835A-4149-8296-188BC917F2E0}">
      <dgm:prSet/>
      <dgm:spPr/>
      <dgm:t>
        <a:bodyPr/>
        <a:lstStyle/>
        <a:p>
          <a:endParaRPr lang="en-US"/>
        </a:p>
      </dgm:t>
    </dgm:pt>
    <dgm:pt modelId="{43CF0CE8-4F8F-429D-934B-056FDD8DC3D4}" type="sibTrans" cxnId="{185F4CFB-835A-4149-8296-188BC917F2E0}">
      <dgm:prSet/>
      <dgm:spPr/>
      <dgm:t>
        <a:bodyPr/>
        <a:lstStyle/>
        <a:p>
          <a:endParaRPr lang="en-US"/>
        </a:p>
      </dgm:t>
    </dgm:pt>
    <dgm:pt modelId="{922FA8E2-1C1C-4084-83C3-D88E9AA4BA4A}">
      <dgm:prSet phldrT="[Text]"/>
      <dgm:spPr/>
      <dgm:t>
        <a:bodyPr/>
        <a:lstStyle/>
        <a:p>
          <a:r>
            <a:rPr lang="en-US" dirty="0" smtClean="0"/>
            <a:t>Parental capacity </a:t>
          </a:r>
          <a:r>
            <a:rPr lang="en-US" i="1" dirty="0" smtClean="0"/>
            <a:t>(data development agenda)</a:t>
          </a:r>
          <a:endParaRPr lang="en-US" i="1" dirty="0"/>
        </a:p>
      </dgm:t>
    </dgm:pt>
    <dgm:pt modelId="{7385952F-6D77-41BC-B725-9E8BCB6A65DA}" type="parTrans" cxnId="{D19BF566-F347-411C-89C4-9AED3B215694}">
      <dgm:prSet/>
      <dgm:spPr/>
      <dgm:t>
        <a:bodyPr/>
        <a:lstStyle/>
        <a:p>
          <a:endParaRPr lang="en-US"/>
        </a:p>
      </dgm:t>
    </dgm:pt>
    <dgm:pt modelId="{FD6061ED-BBDD-4C4B-B6B1-5CF0EE1935E0}" type="sibTrans" cxnId="{D19BF566-F347-411C-89C4-9AED3B215694}">
      <dgm:prSet/>
      <dgm:spPr/>
      <dgm:t>
        <a:bodyPr/>
        <a:lstStyle/>
        <a:p>
          <a:endParaRPr lang="en-US"/>
        </a:p>
      </dgm:t>
    </dgm:pt>
    <dgm:pt modelId="{61780F5C-E97A-409F-821D-05D60FFC4B93}">
      <dgm:prSet phldrT="[Text]"/>
      <dgm:spPr/>
      <dgm:t>
        <a:bodyPr/>
        <a:lstStyle/>
        <a:p>
          <a:r>
            <a:rPr lang="en-US" dirty="0" smtClean="0"/>
            <a:t>Child development screening/referral</a:t>
          </a:r>
          <a:endParaRPr lang="en-US" dirty="0"/>
        </a:p>
      </dgm:t>
    </dgm:pt>
    <dgm:pt modelId="{C0CFCF88-6A19-482F-9556-3701C78BAF50}" type="parTrans" cxnId="{A640C419-63BC-4FF2-8079-3F5AF9A3EA43}">
      <dgm:prSet/>
      <dgm:spPr/>
      <dgm:t>
        <a:bodyPr/>
        <a:lstStyle/>
        <a:p>
          <a:endParaRPr lang="en-US"/>
        </a:p>
      </dgm:t>
    </dgm:pt>
    <dgm:pt modelId="{B495CA8B-1399-4BB1-B0A7-3D88B9D64752}" type="sibTrans" cxnId="{A640C419-63BC-4FF2-8079-3F5AF9A3EA43}">
      <dgm:prSet/>
      <dgm:spPr/>
      <dgm:t>
        <a:bodyPr/>
        <a:lstStyle/>
        <a:p>
          <a:endParaRPr lang="en-US"/>
        </a:p>
      </dgm:t>
    </dgm:pt>
    <dgm:pt modelId="{A9814EF5-8F31-4CEF-92FD-F2E186F7645A}">
      <dgm:prSet phldrT="[Text]"/>
      <dgm:spPr/>
      <dgm:t>
        <a:bodyPr/>
        <a:lstStyle/>
        <a:p>
          <a:r>
            <a:rPr lang="en-US" dirty="0" smtClean="0"/>
            <a:t>Child development gains </a:t>
          </a:r>
          <a:r>
            <a:rPr lang="en-US" i="1" dirty="0" smtClean="0"/>
            <a:t>(data development agenda)</a:t>
          </a:r>
          <a:endParaRPr lang="en-US" i="1" dirty="0"/>
        </a:p>
      </dgm:t>
    </dgm:pt>
    <dgm:pt modelId="{A96AB2F3-6490-4C29-99A4-FFD20AA5F510}" type="parTrans" cxnId="{872B8804-6824-4584-84A2-3DF19D1CF6DE}">
      <dgm:prSet/>
      <dgm:spPr/>
      <dgm:t>
        <a:bodyPr/>
        <a:lstStyle/>
        <a:p>
          <a:endParaRPr lang="en-US"/>
        </a:p>
      </dgm:t>
    </dgm:pt>
    <dgm:pt modelId="{0FCDED57-F83F-4FB4-AB4F-AA1219E1DBD2}" type="sibTrans" cxnId="{872B8804-6824-4584-84A2-3DF19D1CF6DE}">
      <dgm:prSet/>
      <dgm:spPr/>
      <dgm:t>
        <a:bodyPr/>
        <a:lstStyle/>
        <a:p>
          <a:endParaRPr lang="en-US"/>
        </a:p>
      </dgm:t>
    </dgm:pt>
    <dgm:pt modelId="{454BFCBB-7F76-4EC1-89DA-BF0600C95D21}">
      <dgm:prSet phldrT="[Text]" custT="1"/>
      <dgm:spPr/>
      <dgm:t>
        <a:bodyPr/>
        <a:lstStyle/>
        <a:p>
          <a:pPr algn="l"/>
          <a:r>
            <a:rPr lang="en-US" sz="1800" b="1" dirty="0" smtClean="0">
              <a:solidFill>
                <a:srgbClr val="4F4F4F"/>
              </a:solidFill>
            </a:rPr>
            <a:t>Parental skills and capacity</a:t>
          </a:r>
          <a:endParaRPr lang="en-US" sz="1800" dirty="0"/>
        </a:p>
      </dgm:t>
    </dgm:pt>
    <dgm:pt modelId="{56801768-CBFE-4F33-AC70-0E3CD15560B6}" type="parTrans" cxnId="{99CDE6F9-58CF-4089-94B8-AF58D56F17D9}">
      <dgm:prSet/>
      <dgm:spPr/>
      <dgm:t>
        <a:bodyPr/>
        <a:lstStyle/>
        <a:p>
          <a:endParaRPr lang="en-US"/>
        </a:p>
      </dgm:t>
    </dgm:pt>
    <dgm:pt modelId="{360B32E2-F63C-4DD8-A1D6-FAA44F3E26CA}" type="sibTrans" cxnId="{99CDE6F9-58CF-4089-94B8-AF58D56F17D9}">
      <dgm:prSet/>
      <dgm:spPr/>
      <dgm:t>
        <a:bodyPr/>
        <a:lstStyle/>
        <a:p>
          <a:endParaRPr lang="en-US"/>
        </a:p>
      </dgm:t>
    </dgm:pt>
    <dgm:pt modelId="{15EF3EAF-C950-4259-8669-EACA6A645596}">
      <dgm:prSet phldrT="[Text]"/>
      <dgm:spPr/>
      <dgm:t>
        <a:bodyPr/>
        <a:lstStyle/>
        <a:p>
          <a:r>
            <a:rPr lang="en-US" dirty="0" smtClean="0"/>
            <a:t>Postpartum visit</a:t>
          </a:r>
          <a:endParaRPr lang="en-US" dirty="0"/>
        </a:p>
      </dgm:t>
    </dgm:pt>
    <dgm:pt modelId="{512570E3-5724-4225-B9AD-C0AFB1720090}" type="sibTrans" cxnId="{25B4FABB-B397-4DDF-8027-5EA5FC7B4057}">
      <dgm:prSet/>
      <dgm:spPr/>
      <dgm:t>
        <a:bodyPr/>
        <a:lstStyle/>
        <a:p>
          <a:endParaRPr lang="en-US"/>
        </a:p>
      </dgm:t>
    </dgm:pt>
    <dgm:pt modelId="{F0E6323A-055B-4E30-A672-7D4463C6A0C9}" type="parTrans" cxnId="{25B4FABB-B397-4DDF-8027-5EA5FC7B4057}">
      <dgm:prSet/>
      <dgm:spPr/>
      <dgm:t>
        <a:bodyPr/>
        <a:lstStyle/>
        <a:p>
          <a:endParaRPr lang="en-US"/>
        </a:p>
      </dgm:t>
    </dgm:pt>
    <dgm:pt modelId="{A95227ED-D170-4EB6-BDE0-76810632C7EA}">
      <dgm:prSet phldrT="[Text]"/>
      <dgm:spPr/>
      <dgm:t>
        <a:bodyPr/>
        <a:lstStyle/>
        <a:p>
          <a:r>
            <a:rPr lang="en-US" dirty="0" smtClean="0"/>
            <a:t>Interbirth interval</a:t>
          </a:r>
          <a:endParaRPr lang="en-US" dirty="0"/>
        </a:p>
      </dgm:t>
    </dgm:pt>
    <dgm:pt modelId="{049F9806-F603-4A74-B729-293682DA2100}" type="parTrans" cxnId="{91257AB3-9A11-4938-983F-A66259227392}">
      <dgm:prSet/>
      <dgm:spPr/>
      <dgm:t>
        <a:bodyPr/>
        <a:lstStyle/>
        <a:p>
          <a:endParaRPr lang="en-US"/>
        </a:p>
      </dgm:t>
    </dgm:pt>
    <dgm:pt modelId="{43766956-363F-44E3-8360-E1166537A861}" type="sibTrans" cxnId="{91257AB3-9A11-4938-983F-A66259227392}">
      <dgm:prSet/>
      <dgm:spPr/>
      <dgm:t>
        <a:bodyPr/>
        <a:lstStyle/>
        <a:p>
          <a:endParaRPr lang="en-US"/>
        </a:p>
      </dgm:t>
    </dgm:pt>
    <dgm:pt modelId="{4879524A-F213-4FA4-9E40-4A882A3880CE}">
      <dgm:prSet phldrT="[Text]"/>
      <dgm:spPr/>
      <dgm:t>
        <a:bodyPr/>
        <a:lstStyle/>
        <a:p>
          <a:r>
            <a:rPr lang="en-US" dirty="0" smtClean="0"/>
            <a:t>Maternal educational achievement</a:t>
          </a:r>
          <a:endParaRPr lang="en-US" dirty="0"/>
        </a:p>
      </dgm:t>
    </dgm:pt>
    <dgm:pt modelId="{87551B12-B208-4F6B-986C-1BAF91903A4E}" type="parTrans" cxnId="{90AA20AB-2288-4D90-8580-2473889B5AF5}">
      <dgm:prSet/>
      <dgm:spPr/>
      <dgm:t>
        <a:bodyPr/>
        <a:lstStyle/>
        <a:p>
          <a:endParaRPr lang="en-US"/>
        </a:p>
      </dgm:t>
    </dgm:pt>
    <dgm:pt modelId="{F2C2EB0E-81EC-4AC5-8125-59CD2446783E}" type="sibTrans" cxnId="{90AA20AB-2288-4D90-8580-2473889B5AF5}">
      <dgm:prSet/>
      <dgm:spPr/>
      <dgm:t>
        <a:bodyPr/>
        <a:lstStyle/>
        <a:p>
          <a:endParaRPr lang="en-US"/>
        </a:p>
      </dgm:t>
    </dgm:pt>
    <dgm:pt modelId="{4E440FFB-5B78-4349-A917-C2F485940E6A}">
      <dgm:prSet phldrT="[Text]"/>
      <dgm:spPr/>
      <dgm:t>
        <a:bodyPr/>
        <a:lstStyle/>
        <a:p>
          <a:r>
            <a:rPr lang="en-US" dirty="0" smtClean="0"/>
            <a:t>Child maltreatment</a:t>
          </a:r>
          <a:endParaRPr lang="en-US" dirty="0"/>
        </a:p>
      </dgm:t>
    </dgm:pt>
    <dgm:pt modelId="{CA1D4AE2-D90B-4FDB-A84F-239F283DF2B1}" type="parTrans" cxnId="{C9688DD2-93FE-4564-BB92-44360C8C95BF}">
      <dgm:prSet/>
      <dgm:spPr/>
      <dgm:t>
        <a:bodyPr/>
        <a:lstStyle/>
        <a:p>
          <a:endParaRPr lang="en-US"/>
        </a:p>
      </dgm:t>
    </dgm:pt>
    <dgm:pt modelId="{1C57B9D4-9BF5-49E3-9397-5A26D3734FC1}" type="sibTrans" cxnId="{C9688DD2-93FE-4564-BB92-44360C8C95BF}">
      <dgm:prSet/>
      <dgm:spPr/>
      <dgm:t>
        <a:bodyPr/>
        <a:lstStyle/>
        <a:p>
          <a:endParaRPr lang="en-US"/>
        </a:p>
      </dgm:t>
    </dgm:pt>
    <dgm:pt modelId="{2747E7AB-2A6B-4D6E-99A1-3B4CFB1D5444}">
      <dgm:prSet phldrT="[Text]"/>
      <dgm:spPr/>
      <dgm:t>
        <a:bodyPr/>
        <a:lstStyle/>
        <a:p>
          <a:r>
            <a:rPr lang="en-US" dirty="0" smtClean="0"/>
            <a:t>Well-child visits</a:t>
          </a:r>
          <a:endParaRPr lang="en-US" dirty="0"/>
        </a:p>
      </dgm:t>
    </dgm:pt>
    <dgm:pt modelId="{5EE0E696-D55B-42FE-A18E-440D238E8EB7}" type="parTrans" cxnId="{E49A3F50-6F46-4612-9F48-D9DC9C049572}">
      <dgm:prSet/>
      <dgm:spPr/>
      <dgm:t>
        <a:bodyPr/>
        <a:lstStyle/>
        <a:p>
          <a:endParaRPr lang="en-US"/>
        </a:p>
      </dgm:t>
    </dgm:pt>
    <dgm:pt modelId="{D1139E92-BDC4-454E-9BEC-9F22A5DF70FA}" type="sibTrans" cxnId="{E49A3F50-6F46-4612-9F48-D9DC9C049572}">
      <dgm:prSet/>
      <dgm:spPr/>
      <dgm:t>
        <a:bodyPr/>
        <a:lstStyle/>
        <a:p>
          <a:endParaRPr lang="en-US"/>
        </a:p>
      </dgm:t>
    </dgm:pt>
    <dgm:pt modelId="{9676291C-A915-4DE0-9E13-B449FFB6A037}">
      <dgm:prSet phldrT="[Text]"/>
      <dgm:spPr/>
      <dgm:t>
        <a:bodyPr/>
        <a:lstStyle/>
        <a:p>
          <a:r>
            <a:rPr lang="en-US" dirty="0" smtClean="0"/>
            <a:t>Maternal smoking or tobacco use</a:t>
          </a:r>
          <a:endParaRPr lang="en-US" dirty="0"/>
        </a:p>
      </dgm:t>
    </dgm:pt>
    <dgm:pt modelId="{50725630-05CA-47CC-9DDC-B8DC3D784645}" type="parTrans" cxnId="{87832FD1-8FB6-411D-8A25-0C13A5C4DF29}">
      <dgm:prSet/>
      <dgm:spPr/>
      <dgm:t>
        <a:bodyPr/>
        <a:lstStyle/>
        <a:p>
          <a:endParaRPr lang="en-US"/>
        </a:p>
      </dgm:t>
    </dgm:pt>
    <dgm:pt modelId="{A6668C60-FCF2-48BE-8DCF-EA872F2E3CBA}" type="sibTrans" cxnId="{87832FD1-8FB6-411D-8A25-0C13A5C4DF29}">
      <dgm:prSet/>
      <dgm:spPr/>
      <dgm:t>
        <a:bodyPr/>
        <a:lstStyle/>
        <a:p>
          <a:endParaRPr lang="en-US"/>
        </a:p>
      </dgm:t>
    </dgm:pt>
    <dgm:pt modelId="{05555513-CBC4-4407-830E-D2FABEC6F200}" type="pres">
      <dgm:prSet presAssocID="{F15AA1A3-B24A-44AC-B68F-A1C88AE13A3C}" presName="Name0" presStyleCnt="0">
        <dgm:presLayoutVars>
          <dgm:dir/>
          <dgm:animLvl val="lvl"/>
          <dgm:resizeHandles val="exact"/>
        </dgm:presLayoutVars>
      </dgm:prSet>
      <dgm:spPr/>
      <dgm:t>
        <a:bodyPr/>
        <a:lstStyle/>
        <a:p>
          <a:endParaRPr lang="en-US"/>
        </a:p>
      </dgm:t>
    </dgm:pt>
    <dgm:pt modelId="{F6672229-EC7F-46DF-99D7-F6C2D2211BA9}" type="pres">
      <dgm:prSet presAssocID="{0671585A-0EA8-4900-BB83-233D1F72AC7E}" presName="linNode" presStyleCnt="0"/>
      <dgm:spPr/>
    </dgm:pt>
    <dgm:pt modelId="{0BD6DD28-83FD-4A42-9398-30B34660A5D3}" type="pres">
      <dgm:prSet presAssocID="{0671585A-0EA8-4900-BB83-233D1F72AC7E}" presName="parentText" presStyleLbl="node1" presStyleIdx="0" presStyleCnt="3" custScaleY="75541">
        <dgm:presLayoutVars>
          <dgm:chMax val="1"/>
          <dgm:bulletEnabled val="1"/>
        </dgm:presLayoutVars>
      </dgm:prSet>
      <dgm:spPr/>
      <dgm:t>
        <a:bodyPr/>
        <a:lstStyle/>
        <a:p>
          <a:endParaRPr lang="en-US"/>
        </a:p>
      </dgm:t>
    </dgm:pt>
    <dgm:pt modelId="{A4454B29-C1C3-4E53-B4AC-1A409AD32408}" type="pres">
      <dgm:prSet presAssocID="{0671585A-0EA8-4900-BB83-233D1F72AC7E}" presName="descendantText" presStyleLbl="alignAccFollowNode1" presStyleIdx="0" presStyleCnt="3" custScaleY="91339">
        <dgm:presLayoutVars>
          <dgm:bulletEnabled val="1"/>
        </dgm:presLayoutVars>
      </dgm:prSet>
      <dgm:spPr/>
      <dgm:t>
        <a:bodyPr/>
        <a:lstStyle/>
        <a:p>
          <a:endParaRPr lang="en-US"/>
        </a:p>
      </dgm:t>
    </dgm:pt>
    <dgm:pt modelId="{319DD54A-DD73-4EA9-9FC9-D37B57E7C7ED}" type="pres">
      <dgm:prSet presAssocID="{138C4C7F-CD0F-41AA-B133-3243AFAD8983}" presName="sp" presStyleCnt="0"/>
      <dgm:spPr/>
    </dgm:pt>
    <dgm:pt modelId="{0701300F-48D3-4439-9E73-63C1FABED2A0}" type="pres">
      <dgm:prSet presAssocID="{C5AC3685-3345-4232-A971-1A46288EE51C}" presName="linNode" presStyleCnt="0"/>
      <dgm:spPr/>
    </dgm:pt>
    <dgm:pt modelId="{4D0D799B-51E6-48A6-B06A-764C2C5CA456}" type="pres">
      <dgm:prSet presAssocID="{C5AC3685-3345-4232-A971-1A46288EE51C}" presName="parentText" presStyleLbl="node1" presStyleIdx="1" presStyleCnt="3">
        <dgm:presLayoutVars>
          <dgm:chMax val="1"/>
          <dgm:bulletEnabled val="1"/>
        </dgm:presLayoutVars>
      </dgm:prSet>
      <dgm:spPr/>
      <dgm:t>
        <a:bodyPr/>
        <a:lstStyle/>
        <a:p>
          <a:endParaRPr lang="en-US"/>
        </a:p>
      </dgm:t>
    </dgm:pt>
    <dgm:pt modelId="{8295A2F9-0CDC-438C-977C-0996AFF0AD33}" type="pres">
      <dgm:prSet presAssocID="{C5AC3685-3345-4232-A971-1A46288EE51C}" presName="descendantText" presStyleLbl="alignAccFollowNode1" presStyleIdx="1" presStyleCnt="3" custScaleY="120913">
        <dgm:presLayoutVars>
          <dgm:bulletEnabled val="1"/>
        </dgm:presLayoutVars>
      </dgm:prSet>
      <dgm:spPr/>
      <dgm:t>
        <a:bodyPr/>
        <a:lstStyle/>
        <a:p>
          <a:endParaRPr lang="en-US"/>
        </a:p>
      </dgm:t>
    </dgm:pt>
    <dgm:pt modelId="{46E9F566-696B-48AA-9849-3F11BA9680E3}" type="pres">
      <dgm:prSet presAssocID="{E832A7E6-622F-4D9B-BFDD-DAD3F1C8CDF9}" presName="sp" presStyleCnt="0"/>
      <dgm:spPr/>
    </dgm:pt>
    <dgm:pt modelId="{3E4C137A-72CF-4C42-A867-A42550A54C77}" type="pres">
      <dgm:prSet presAssocID="{454BFCBB-7F76-4EC1-89DA-BF0600C95D21}" presName="linNode" presStyleCnt="0"/>
      <dgm:spPr/>
    </dgm:pt>
    <dgm:pt modelId="{9AEFCA3C-C445-424E-81B6-020FBFD557F9}" type="pres">
      <dgm:prSet presAssocID="{454BFCBB-7F76-4EC1-89DA-BF0600C95D21}" presName="parentText" presStyleLbl="node1" presStyleIdx="2" presStyleCnt="3" custScaleY="51750">
        <dgm:presLayoutVars>
          <dgm:chMax val="1"/>
          <dgm:bulletEnabled val="1"/>
        </dgm:presLayoutVars>
      </dgm:prSet>
      <dgm:spPr/>
      <dgm:t>
        <a:bodyPr/>
        <a:lstStyle/>
        <a:p>
          <a:endParaRPr lang="en-US"/>
        </a:p>
      </dgm:t>
    </dgm:pt>
    <dgm:pt modelId="{D3585494-CA88-4D2C-B181-2293BBBC8A06}" type="pres">
      <dgm:prSet presAssocID="{454BFCBB-7F76-4EC1-89DA-BF0600C95D21}" presName="descendantText" presStyleLbl="alignAccFollowNode1" presStyleIdx="2" presStyleCnt="3" custScaleY="62573">
        <dgm:presLayoutVars>
          <dgm:bulletEnabled val="1"/>
        </dgm:presLayoutVars>
      </dgm:prSet>
      <dgm:spPr/>
      <dgm:t>
        <a:bodyPr/>
        <a:lstStyle/>
        <a:p>
          <a:endParaRPr lang="en-US"/>
        </a:p>
      </dgm:t>
    </dgm:pt>
  </dgm:ptLst>
  <dgm:cxnLst>
    <dgm:cxn modelId="{709856CB-080B-491C-A95E-F902ED989FC2}" type="presOf" srcId="{A95227ED-D170-4EB6-BDE0-76810632C7EA}" destId="{A4454B29-C1C3-4E53-B4AC-1A409AD32408}" srcOrd="0" destOrd="2" presId="urn:microsoft.com/office/officeart/2005/8/layout/vList5"/>
    <dgm:cxn modelId="{B85858E0-027C-48F7-BF74-13E9366745AE}" type="presOf" srcId="{F15AA1A3-B24A-44AC-B68F-A1C88AE13A3C}" destId="{05555513-CBC4-4407-830E-D2FABEC6F200}" srcOrd="0" destOrd="0" presId="urn:microsoft.com/office/officeart/2005/8/layout/vList5"/>
    <dgm:cxn modelId="{26A5226C-BFF1-41E0-8AE7-77E3E62E055B}" type="presOf" srcId="{454BFCBB-7F76-4EC1-89DA-BF0600C95D21}" destId="{9AEFCA3C-C445-424E-81B6-020FBFD557F9}" srcOrd="0" destOrd="0" presId="urn:microsoft.com/office/officeart/2005/8/layout/vList5"/>
    <dgm:cxn modelId="{DA54B2B9-096B-4BDC-98F1-F52D455F3AC9}" type="presOf" srcId="{64D614A2-CCAB-48CD-82B2-0C629737BCC9}" destId="{D3585494-CA88-4D2C-B181-2293BBBC8A06}" srcOrd="0" destOrd="0" presId="urn:microsoft.com/office/officeart/2005/8/layout/vList5"/>
    <dgm:cxn modelId="{AFBB5C27-0039-4AD3-8C6F-0D2F29DD1C92}" srcId="{F15AA1A3-B24A-44AC-B68F-A1C88AE13A3C}" destId="{0671585A-0EA8-4900-BB83-233D1F72AC7E}" srcOrd="0" destOrd="0" parTransId="{D39C1FD9-611D-41A0-A1D5-3E805B5DF952}" sibTransId="{138C4C7F-CD0F-41AA-B133-3243AFAD8983}"/>
    <dgm:cxn modelId="{B39DE7FF-810D-44B0-8BCE-EB2CE36F7B31}" type="presOf" srcId="{570F41A2-6805-4AD2-8C16-ECF9E65CB2C3}" destId="{A4454B29-C1C3-4E53-B4AC-1A409AD32408}" srcOrd="0" destOrd="0" presId="urn:microsoft.com/office/officeart/2005/8/layout/vList5"/>
    <dgm:cxn modelId="{90AA20AB-2288-4D90-8580-2473889B5AF5}" srcId="{0671585A-0EA8-4900-BB83-233D1F72AC7E}" destId="{4879524A-F213-4FA4-9E40-4A882A3880CE}" srcOrd="3" destOrd="0" parTransId="{87551B12-B208-4F6B-986C-1BAF91903A4E}" sibTransId="{F2C2EB0E-81EC-4AC5-8125-59CD2446783E}"/>
    <dgm:cxn modelId="{D19BF566-F347-411C-89C4-9AED3B215694}" srcId="{454BFCBB-7F76-4EC1-89DA-BF0600C95D21}" destId="{922FA8E2-1C1C-4084-83C3-D88E9AA4BA4A}" srcOrd="1" destOrd="0" parTransId="{7385952F-6D77-41BC-B725-9E8BCB6A65DA}" sibTransId="{FD6061ED-BBDD-4C4B-B6B1-5CF0EE1935E0}"/>
    <dgm:cxn modelId="{770A7660-5047-4974-A5EF-32A0A6DD3EB5}" type="presOf" srcId="{0671585A-0EA8-4900-BB83-233D1F72AC7E}" destId="{0BD6DD28-83FD-4A42-9398-30B34660A5D3}" srcOrd="0" destOrd="0" presId="urn:microsoft.com/office/officeart/2005/8/layout/vList5"/>
    <dgm:cxn modelId="{A640C419-63BC-4FF2-8079-3F5AF9A3EA43}" srcId="{C5AC3685-3345-4232-A971-1A46288EE51C}" destId="{61780F5C-E97A-409F-821D-05D60FFC4B93}" srcOrd="0" destOrd="0" parTransId="{C0CFCF88-6A19-482F-9556-3701C78BAF50}" sibTransId="{B495CA8B-1399-4BB1-B0A7-3D88B9D64752}"/>
    <dgm:cxn modelId="{FE5220F4-3019-4107-9B0F-35DD794D19BB}" srcId="{0671585A-0EA8-4900-BB83-233D1F72AC7E}" destId="{570F41A2-6805-4AD2-8C16-ECF9E65CB2C3}" srcOrd="0" destOrd="0" parTransId="{E577BD16-D8DF-445A-9814-E1BC370B1924}" sibTransId="{F5F052F5-B39F-459D-9DE2-55EBA3FA42DA}"/>
    <dgm:cxn modelId="{25B4FABB-B397-4DDF-8027-5EA5FC7B4057}" srcId="{0671585A-0EA8-4900-BB83-233D1F72AC7E}" destId="{15EF3EAF-C950-4259-8669-EACA6A645596}" srcOrd="1" destOrd="0" parTransId="{F0E6323A-055B-4E30-A672-7D4463C6A0C9}" sibTransId="{512570E3-5724-4225-B9AD-C0AFB1720090}"/>
    <dgm:cxn modelId="{8D5E3619-EE6F-42D7-BE4E-51D72322F30D}" srcId="{F15AA1A3-B24A-44AC-B68F-A1C88AE13A3C}" destId="{C5AC3685-3345-4232-A971-1A46288EE51C}" srcOrd="1" destOrd="0" parTransId="{19240F45-9468-4C4E-8359-9D4B2A071B29}" sibTransId="{E832A7E6-622F-4D9B-BFDD-DAD3F1C8CDF9}"/>
    <dgm:cxn modelId="{48238323-144D-40B2-A12D-6062A6C2DB2E}" type="presOf" srcId="{15EF3EAF-C950-4259-8669-EACA6A645596}" destId="{A4454B29-C1C3-4E53-B4AC-1A409AD32408}" srcOrd="0" destOrd="1" presId="urn:microsoft.com/office/officeart/2005/8/layout/vList5"/>
    <dgm:cxn modelId="{C9688DD2-93FE-4564-BB92-44360C8C95BF}" srcId="{C5AC3685-3345-4232-A971-1A46288EE51C}" destId="{4E440FFB-5B78-4349-A917-C2F485940E6A}" srcOrd="2" destOrd="0" parTransId="{CA1D4AE2-D90B-4FDB-A84F-239F283DF2B1}" sibTransId="{1C57B9D4-9BF5-49E3-9397-5A26D3734FC1}"/>
    <dgm:cxn modelId="{22090209-6A63-4122-96DB-9A994DE73CC4}" type="presOf" srcId="{61780F5C-E97A-409F-821D-05D60FFC4B93}" destId="{8295A2F9-0CDC-438C-977C-0996AFF0AD33}" srcOrd="0" destOrd="0" presId="urn:microsoft.com/office/officeart/2005/8/layout/vList5"/>
    <dgm:cxn modelId="{872B8804-6824-4584-84A2-3DF19D1CF6DE}" srcId="{C5AC3685-3345-4232-A971-1A46288EE51C}" destId="{A9814EF5-8F31-4CEF-92FD-F2E186F7645A}" srcOrd="1" destOrd="0" parTransId="{A96AB2F3-6490-4C29-99A4-FFD20AA5F510}" sibTransId="{0FCDED57-F83F-4FB4-AB4F-AA1219E1DBD2}"/>
    <dgm:cxn modelId="{185F4CFB-835A-4149-8296-188BC917F2E0}" srcId="{454BFCBB-7F76-4EC1-89DA-BF0600C95D21}" destId="{64D614A2-CCAB-48CD-82B2-0C629737BCC9}" srcOrd="0" destOrd="0" parTransId="{7D8918BF-0CD4-42D9-AC2D-759A60114BD7}" sibTransId="{43CF0CE8-4F8F-429D-934B-056FDD8DC3D4}"/>
    <dgm:cxn modelId="{99CDE6F9-58CF-4089-94B8-AF58D56F17D9}" srcId="{F15AA1A3-B24A-44AC-B68F-A1C88AE13A3C}" destId="{454BFCBB-7F76-4EC1-89DA-BF0600C95D21}" srcOrd="2" destOrd="0" parTransId="{56801768-CBFE-4F33-AC70-0E3CD15560B6}" sibTransId="{360B32E2-F63C-4DD8-A1D6-FAA44F3E26CA}"/>
    <dgm:cxn modelId="{99271F2C-A96F-486A-8158-CC5FAD3AA1E1}" type="presOf" srcId="{A9814EF5-8F31-4CEF-92FD-F2E186F7645A}" destId="{8295A2F9-0CDC-438C-977C-0996AFF0AD33}" srcOrd="0" destOrd="1" presId="urn:microsoft.com/office/officeart/2005/8/layout/vList5"/>
    <dgm:cxn modelId="{87832FD1-8FB6-411D-8A25-0C13A5C4DF29}" srcId="{C5AC3685-3345-4232-A971-1A46288EE51C}" destId="{9676291C-A915-4DE0-9E13-B449FFB6A037}" srcOrd="4" destOrd="0" parTransId="{50725630-05CA-47CC-9DDC-B8DC3D784645}" sibTransId="{A6668C60-FCF2-48BE-8DCF-EA872F2E3CBA}"/>
    <dgm:cxn modelId="{DFFDCE63-C168-4C1E-8CD8-6F6759059999}" type="presOf" srcId="{4879524A-F213-4FA4-9E40-4A882A3880CE}" destId="{A4454B29-C1C3-4E53-B4AC-1A409AD32408}" srcOrd="0" destOrd="3" presId="urn:microsoft.com/office/officeart/2005/8/layout/vList5"/>
    <dgm:cxn modelId="{E49A3F50-6F46-4612-9F48-D9DC9C049572}" srcId="{C5AC3685-3345-4232-A971-1A46288EE51C}" destId="{2747E7AB-2A6B-4D6E-99A1-3B4CFB1D5444}" srcOrd="3" destOrd="0" parTransId="{5EE0E696-D55B-42FE-A18E-440D238E8EB7}" sibTransId="{D1139E92-BDC4-454E-9BEC-9F22A5DF70FA}"/>
    <dgm:cxn modelId="{ACE79C9B-12F4-45E1-A33A-AA6ABCBFACBB}" type="presOf" srcId="{C5AC3685-3345-4232-A971-1A46288EE51C}" destId="{4D0D799B-51E6-48A6-B06A-764C2C5CA456}" srcOrd="0" destOrd="0" presId="urn:microsoft.com/office/officeart/2005/8/layout/vList5"/>
    <dgm:cxn modelId="{60E5AFC5-AE32-4EA6-80E1-080CC50CFBEE}" type="presOf" srcId="{9676291C-A915-4DE0-9E13-B449FFB6A037}" destId="{8295A2F9-0CDC-438C-977C-0996AFF0AD33}" srcOrd="0" destOrd="4" presId="urn:microsoft.com/office/officeart/2005/8/layout/vList5"/>
    <dgm:cxn modelId="{F9DC5723-6F49-4C2A-B30F-DCC2B874F1A9}" type="presOf" srcId="{2747E7AB-2A6B-4D6E-99A1-3B4CFB1D5444}" destId="{8295A2F9-0CDC-438C-977C-0996AFF0AD33}" srcOrd="0" destOrd="3" presId="urn:microsoft.com/office/officeart/2005/8/layout/vList5"/>
    <dgm:cxn modelId="{6B65DEA3-C61B-4925-8EE6-0D13AF4A4EAB}" type="presOf" srcId="{4E440FFB-5B78-4349-A917-C2F485940E6A}" destId="{8295A2F9-0CDC-438C-977C-0996AFF0AD33}" srcOrd="0" destOrd="2" presId="urn:microsoft.com/office/officeart/2005/8/layout/vList5"/>
    <dgm:cxn modelId="{91257AB3-9A11-4938-983F-A66259227392}" srcId="{0671585A-0EA8-4900-BB83-233D1F72AC7E}" destId="{A95227ED-D170-4EB6-BDE0-76810632C7EA}" srcOrd="2" destOrd="0" parTransId="{049F9806-F603-4A74-B729-293682DA2100}" sibTransId="{43766956-363F-44E3-8360-E1166537A861}"/>
    <dgm:cxn modelId="{22FB33BA-11C3-44BF-BB2B-E8D8B32145C3}" type="presOf" srcId="{922FA8E2-1C1C-4084-83C3-D88E9AA4BA4A}" destId="{D3585494-CA88-4D2C-B181-2293BBBC8A06}" srcOrd="0" destOrd="1" presId="urn:microsoft.com/office/officeart/2005/8/layout/vList5"/>
    <dgm:cxn modelId="{B3E05AFA-1872-4BFC-8277-2EA2D6CD90C7}" type="presParOf" srcId="{05555513-CBC4-4407-830E-D2FABEC6F200}" destId="{F6672229-EC7F-46DF-99D7-F6C2D2211BA9}" srcOrd="0" destOrd="0" presId="urn:microsoft.com/office/officeart/2005/8/layout/vList5"/>
    <dgm:cxn modelId="{9FC7399F-D43F-4BA3-A0E6-975DC4594E1D}" type="presParOf" srcId="{F6672229-EC7F-46DF-99D7-F6C2D2211BA9}" destId="{0BD6DD28-83FD-4A42-9398-30B34660A5D3}" srcOrd="0" destOrd="0" presId="urn:microsoft.com/office/officeart/2005/8/layout/vList5"/>
    <dgm:cxn modelId="{121DED40-9B9A-4D3F-A76B-C21DBD48FAA4}" type="presParOf" srcId="{F6672229-EC7F-46DF-99D7-F6C2D2211BA9}" destId="{A4454B29-C1C3-4E53-B4AC-1A409AD32408}" srcOrd="1" destOrd="0" presId="urn:microsoft.com/office/officeart/2005/8/layout/vList5"/>
    <dgm:cxn modelId="{7F9E2FF9-7A7B-49D8-B9EB-7EAD34115963}" type="presParOf" srcId="{05555513-CBC4-4407-830E-D2FABEC6F200}" destId="{319DD54A-DD73-4EA9-9FC9-D37B57E7C7ED}" srcOrd="1" destOrd="0" presId="urn:microsoft.com/office/officeart/2005/8/layout/vList5"/>
    <dgm:cxn modelId="{1E3F84F8-4F0F-4666-A670-C78CC01DF27B}" type="presParOf" srcId="{05555513-CBC4-4407-830E-D2FABEC6F200}" destId="{0701300F-48D3-4439-9E73-63C1FABED2A0}" srcOrd="2" destOrd="0" presId="urn:microsoft.com/office/officeart/2005/8/layout/vList5"/>
    <dgm:cxn modelId="{A7F19177-DA21-40E0-92F4-846E3855C85C}" type="presParOf" srcId="{0701300F-48D3-4439-9E73-63C1FABED2A0}" destId="{4D0D799B-51E6-48A6-B06A-764C2C5CA456}" srcOrd="0" destOrd="0" presId="urn:microsoft.com/office/officeart/2005/8/layout/vList5"/>
    <dgm:cxn modelId="{BCC2DA2F-BFEF-47DC-8CB8-9CA6AF7E2923}" type="presParOf" srcId="{0701300F-48D3-4439-9E73-63C1FABED2A0}" destId="{8295A2F9-0CDC-438C-977C-0996AFF0AD33}" srcOrd="1" destOrd="0" presId="urn:microsoft.com/office/officeart/2005/8/layout/vList5"/>
    <dgm:cxn modelId="{BCCBE3F4-16F3-49E3-BE3E-0D3A246A0648}" type="presParOf" srcId="{05555513-CBC4-4407-830E-D2FABEC6F200}" destId="{46E9F566-696B-48AA-9849-3F11BA9680E3}" srcOrd="3" destOrd="0" presId="urn:microsoft.com/office/officeart/2005/8/layout/vList5"/>
    <dgm:cxn modelId="{ED4EFA82-317F-4D17-9A85-44CD614331A8}" type="presParOf" srcId="{05555513-CBC4-4407-830E-D2FABEC6F200}" destId="{3E4C137A-72CF-4C42-A867-A42550A54C77}" srcOrd="4" destOrd="0" presId="urn:microsoft.com/office/officeart/2005/8/layout/vList5"/>
    <dgm:cxn modelId="{FFEB2DBD-2A58-4E03-8FF9-E2EBA5919D93}" type="presParOf" srcId="{3E4C137A-72CF-4C42-A867-A42550A54C77}" destId="{9AEFCA3C-C445-424E-81B6-020FBFD557F9}" srcOrd="0" destOrd="0" presId="urn:microsoft.com/office/officeart/2005/8/layout/vList5"/>
    <dgm:cxn modelId="{632C4E95-1FD2-42A1-9CAE-A15081D2E720}" type="presParOf" srcId="{3E4C137A-72CF-4C42-A867-A42550A54C77}" destId="{D3585494-CA88-4D2C-B181-2293BBBC8A0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454B29-C1C3-4E53-B4AC-1A409AD32408}">
      <dsp:nvSpPr>
        <dsp:cNvPr id="0" name=""/>
        <dsp:cNvSpPr/>
      </dsp:nvSpPr>
      <dsp:spPr>
        <a:xfrm rot="5400000">
          <a:off x="4546150" y="-1722895"/>
          <a:ext cx="1478163" cy="497433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Maternal depression screening/referral</a:t>
          </a:r>
          <a:endParaRPr lang="en-US" sz="1900" kern="1200" dirty="0"/>
        </a:p>
        <a:p>
          <a:pPr marL="171450" lvl="1" indent="-171450" algn="l" defTabSz="844550">
            <a:lnSpc>
              <a:spcPct val="90000"/>
            </a:lnSpc>
            <a:spcBef>
              <a:spcPct val="0"/>
            </a:spcBef>
            <a:spcAft>
              <a:spcPct val="15000"/>
            </a:spcAft>
            <a:buChar char="••"/>
          </a:pPr>
          <a:r>
            <a:rPr lang="en-US" sz="1900" kern="1200" dirty="0" smtClean="0"/>
            <a:t>Postpartum visit</a:t>
          </a:r>
          <a:endParaRPr lang="en-US" sz="1900" kern="1200" dirty="0"/>
        </a:p>
        <a:p>
          <a:pPr marL="171450" lvl="1" indent="-171450" algn="l" defTabSz="844550">
            <a:lnSpc>
              <a:spcPct val="90000"/>
            </a:lnSpc>
            <a:spcBef>
              <a:spcPct val="0"/>
            </a:spcBef>
            <a:spcAft>
              <a:spcPct val="15000"/>
            </a:spcAft>
            <a:buChar char="••"/>
          </a:pPr>
          <a:r>
            <a:rPr lang="en-US" sz="1900" kern="1200" dirty="0" smtClean="0"/>
            <a:t>Interbirth interval</a:t>
          </a:r>
          <a:endParaRPr lang="en-US" sz="1900" kern="1200" dirty="0"/>
        </a:p>
        <a:p>
          <a:pPr marL="171450" lvl="1" indent="-171450" algn="l" defTabSz="844550">
            <a:lnSpc>
              <a:spcPct val="90000"/>
            </a:lnSpc>
            <a:spcBef>
              <a:spcPct val="0"/>
            </a:spcBef>
            <a:spcAft>
              <a:spcPct val="15000"/>
            </a:spcAft>
            <a:buChar char="••"/>
          </a:pPr>
          <a:r>
            <a:rPr lang="en-US" sz="1900" kern="1200" dirty="0" smtClean="0"/>
            <a:t>Maternal educational achievement</a:t>
          </a:r>
          <a:endParaRPr lang="en-US" sz="1900" kern="1200" dirty="0"/>
        </a:p>
      </dsp:txBody>
      <dsp:txXfrm rot="-5400000">
        <a:off x="2798064" y="97349"/>
        <a:ext cx="4902178" cy="1333847"/>
      </dsp:txXfrm>
    </dsp:sp>
    <dsp:sp modelId="{0BD6DD28-83FD-4A42-9398-30B34660A5D3}">
      <dsp:nvSpPr>
        <dsp:cNvPr id="0" name=""/>
        <dsp:cNvSpPr/>
      </dsp:nvSpPr>
      <dsp:spPr>
        <a:xfrm>
          <a:off x="0" y="209"/>
          <a:ext cx="2798064" cy="1528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b="1" kern="1200" dirty="0" smtClean="0">
              <a:solidFill>
                <a:srgbClr val="4F4F4F"/>
              </a:solidFill>
            </a:rPr>
            <a:t>Maternal health and achievement</a:t>
          </a:r>
          <a:endParaRPr lang="en-US" sz="1800" kern="1200" dirty="0"/>
        </a:p>
      </dsp:txBody>
      <dsp:txXfrm>
        <a:off x="74597" y="74806"/>
        <a:ext cx="2648870" cy="1378931"/>
      </dsp:txXfrm>
    </dsp:sp>
    <dsp:sp modelId="{8295A2F9-0CDC-438C-977C-0996AFF0AD33}">
      <dsp:nvSpPr>
        <dsp:cNvPr id="0" name=""/>
        <dsp:cNvSpPr/>
      </dsp:nvSpPr>
      <dsp:spPr>
        <a:xfrm rot="5400000">
          <a:off x="4306847" y="153767"/>
          <a:ext cx="1956768" cy="497433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Child development screening/referral</a:t>
          </a:r>
          <a:endParaRPr lang="en-US" sz="1900" kern="1200" dirty="0"/>
        </a:p>
        <a:p>
          <a:pPr marL="171450" lvl="1" indent="-171450" algn="l" defTabSz="844550">
            <a:lnSpc>
              <a:spcPct val="90000"/>
            </a:lnSpc>
            <a:spcBef>
              <a:spcPct val="0"/>
            </a:spcBef>
            <a:spcAft>
              <a:spcPct val="15000"/>
            </a:spcAft>
            <a:buChar char="••"/>
          </a:pPr>
          <a:r>
            <a:rPr lang="en-US" sz="1900" kern="1200" dirty="0" smtClean="0"/>
            <a:t>Child development gains </a:t>
          </a:r>
          <a:r>
            <a:rPr lang="en-US" sz="1900" i="1" kern="1200" dirty="0" smtClean="0"/>
            <a:t>(data development agenda)</a:t>
          </a:r>
          <a:endParaRPr lang="en-US" sz="1900" i="1" kern="1200" dirty="0"/>
        </a:p>
        <a:p>
          <a:pPr marL="171450" lvl="1" indent="-171450" algn="l" defTabSz="844550">
            <a:lnSpc>
              <a:spcPct val="90000"/>
            </a:lnSpc>
            <a:spcBef>
              <a:spcPct val="0"/>
            </a:spcBef>
            <a:spcAft>
              <a:spcPct val="15000"/>
            </a:spcAft>
            <a:buChar char="••"/>
          </a:pPr>
          <a:r>
            <a:rPr lang="en-US" sz="1900" kern="1200" dirty="0" smtClean="0"/>
            <a:t>Child maltreatment</a:t>
          </a:r>
          <a:endParaRPr lang="en-US" sz="1900" kern="1200" dirty="0"/>
        </a:p>
        <a:p>
          <a:pPr marL="171450" lvl="1" indent="-171450" algn="l" defTabSz="844550">
            <a:lnSpc>
              <a:spcPct val="90000"/>
            </a:lnSpc>
            <a:spcBef>
              <a:spcPct val="0"/>
            </a:spcBef>
            <a:spcAft>
              <a:spcPct val="15000"/>
            </a:spcAft>
            <a:buChar char="••"/>
          </a:pPr>
          <a:r>
            <a:rPr lang="en-US" sz="1900" kern="1200" dirty="0" smtClean="0"/>
            <a:t>Well-child visits</a:t>
          </a:r>
          <a:endParaRPr lang="en-US" sz="1900" kern="1200" dirty="0"/>
        </a:p>
        <a:p>
          <a:pPr marL="171450" lvl="1" indent="-171450" algn="l" defTabSz="844550">
            <a:lnSpc>
              <a:spcPct val="90000"/>
            </a:lnSpc>
            <a:spcBef>
              <a:spcPct val="0"/>
            </a:spcBef>
            <a:spcAft>
              <a:spcPct val="15000"/>
            </a:spcAft>
            <a:buChar char="••"/>
          </a:pPr>
          <a:r>
            <a:rPr lang="en-US" sz="1900" kern="1200" dirty="0" smtClean="0"/>
            <a:t>Maternal smoking or tobacco use</a:t>
          </a:r>
          <a:endParaRPr lang="en-US" sz="1900" kern="1200" dirty="0"/>
        </a:p>
      </dsp:txBody>
      <dsp:txXfrm rot="-5400000">
        <a:off x="2798063" y="1758073"/>
        <a:ext cx="4878814" cy="1765724"/>
      </dsp:txXfrm>
    </dsp:sp>
    <dsp:sp modelId="{4D0D799B-51E6-48A6-B06A-764C2C5CA456}">
      <dsp:nvSpPr>
        <dsp:cNvPr id="0" name=""/>
        <dsp:cNvSpPr/>
      </dsp:nvSpPr>
      <dsp:spPr>
        <a:xfrm>
          <a:off x="0" y="1629480"/>
          <a:ext cx="2798064" cy="20229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b="1" kern="1200" dirty="0" smtClean="0">
              <a:solidFill>
                <a:srgbClr val="4F4F4F"/>
              </a:solidFill>
            </a:rPr>
            <a:t>Child health, development and safety</a:t>
          </a:r>
          <a:endParaRPr lang="en-US" sz="1800" kern="1200" dirty="0"/>
        </a:p>
      </dsp:txBody>
      <dsp:txXfrm>
        <a:off x="98750" y="1728230"/>
        <a:ext cx="2600564" cy="1825409"/>
      </dsp:txXfrm>
    </dsp:sp>
    <dsp:sp modelId="{D3585494-CA88-4D2C-B181-2293BBBC8A06}">
      <dsp:nvSpPr>
        <dsp:cNvPr id="0" name=""/>
        <dsp:cNvSpPr/>
      </dsp:nvSpPr>
      <dsp:spPr>
        <a:xfrm rot="5400000">
          <a:off x="4778914" y="1789794"/>
          <a:ext cx="1012635" cy="497433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Breastfeeding</a:t>
          </a:r>
          <a:endParaRPr lang="en-US" sz="1900" kern="1200" dirty="0"/>
        </a:p>
        <a:p>
          <a:pPr marL="171450" lvl="1" indent="-171450" algn="l" defTabSz="844550">
            <a:lnSpc>
              <a:spcPct val="90000"/>
            </a:lnSpc>
            <a:spcBef>
              <a:spcPct val="0"/>
            </a:spcBef>
            <a:spcAft>
              <a:spcPct val="15000"/>
            </a:spcAft>
            <a:buChar char="••"/>
          </a:pPr>
          <a:r>
            <a:rPr lang="en-US" sz="1900" kern="1200" dirty="0" smtClean="0"/>
            <a:t>Parental capacity </a:t>
          </a:r>
          <a:r>
            <a:rPr lang="en-US" sz="1900" i="1" kern="1200" dirty="0" smtClean="0"/>
            <a:t>(data development agenda)</a:t>
          </a:r>
          <a:endParaRPr lang="en-US" sz="1900" i="1" kern="1200" dirty="0"/>
        </a:p>
      </dsp:txBody>
      <dsp:txXfrm rot="-5400000">
        <a:off x="2798064" y="3820078"/>
        <a:ext cx="4924903" cy="913769"/>
      </dsp:txXfrm>
    </dsp:sp>
    <dsp:sp modelId="{9AEFCA3C-C445-424E-81B6-020FBFD557F9}">
      <dsp:nvSpPr>
        <dsp:cNvPr id="0" name=""/>
        <dsp:cNvSpPr/>
      </dsp:nvSpPr>
      <dsp:spPr>
        <a:xfrm>
          <a:off x="0" y="3753535"/>
          <a:ext cx="2798064" cy="10468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l" defTabSz="800100">
            <a:lnSpc>
              <a:spcPct val="90000"/>
            </a:lnSpc>
            <a:spcBef>
              <a:spcPct val="0"/>
            </a:spcBef>
            <a:spcAft>
              <a:spcPct val="35000"/>
            </a:spcAft>
          </a:pPr>
          <a:r>
            <a:rPr lang="en-US" sz="1800" b="1" kern="1200" dirty="0" smtClean="0">
              <a:solidFill>
                <a:srgbClr val="4F4F4F"/>
              </a:solidFill>
            </a:rPr>
            <a:t>Parental skills and capacity</a:t>
          </a:r>
          <a:endParaRPr lang="en-US" sz="1800" kern="1200" dirty="0"/>
        </a:p>
      </dsp:txBody>
      <dsp:txXfrm>
        <a:off x="51103" y="3804638"/>
        <a:ext cx="2695858" cy="94464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EE7C94-62CA-4A7C-BCAB-0D5BA7DFDE81}" type="datetimeFigureOut">
              <a:rPr lang="en-US" smtClean="0"/>
              <a:t>10/22/2015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D89D27-E536-4640-8FF9-294E9FB98248}" type="slidenum">
              <a:rPr lang="en-US" smtClean="0"/>
              <a:t>‹#›</a:t>
            </a:fld>
            <a:endParaRPr lang="en-US"/>
          </a:p>
        </p:txBody>
      </p:sp>
    </p:spTree>
    <p:extLst>
      <p:ext uri="{BB962C8B-B14F-4D97-AF65-F5344CB8AC3E}">
        <p14:creationId xmlns:p14="http://schemas.microsoft.com/office/powerpoint/2010/main" val="3610498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 charset="-128"/>
              </a:defRPr>
            </a:lvl1pPr>
            <a:lvl2pPr marL="742743" indent="-285670">
              <a:defRPr sz="2400">
                <a:solidFill>
                  <a:schemeClr val="tx1"/>
                </a:solidFill>
                <a:latin typeface="Arial" charset="0"/>
                <a:ea typeface="ＭＳ Ｐゴシック" pitchFamily="1" charset="-128"/>
              </a:defRPr>
            </a:lvl2pPr>
            <a:lvl3pPr marL="1142681" indent="-228536">
              <a:defRPr sz="2400">
                <a:solidFill>
                  <a:schemeClr val="tx1"/>
                </a:solidFill>
                <a:latin typeface="Arial" charset="0"/>
                <a:ea typeface="ＭＳ Ｐゴシック" pitchFamily="1" charset="-128"/>
              </a:defRPr>
            </a:lvl3pPr>
            <a:lvl4pPr marL="1599752" indent="-228536">
              <a:defRPr sz="2400">
                <a:solidFill>
                  <a:schemeClr val="tx1"/>
                </a:solidFill>
                <a:latin typeface="Arial" charset="0"/>
                <a:ea typeface="ＭＳ Ｐゴシック" pitchFamily="1" charset="-128"/>
              </a:defRPr>
            </a:lvl4pPr>
            <a:lvl5pPr marL="2056823" indent="-228536">
              <a:defRPr sz="2400">
                <a:solidFill>
                  <a:schemeClr val="tx1"/>
                </a:solidFill>
                <a:latin typeface="Arial" charset="0"/>
                <a:ea typeface="ＭＳ Ｐゴシック" pitchFamily="1" charset="-128"/>
              </a:defRPr>
            </a:lvl5pPr>
            <a:lvl6pPr marL="2513897" indent="-228536" eaLnBrk="0" fontAlgn="base" hangingPunct="0">
              <a:spcBef>
                <a:spcPct val="0"/>
              </a:spcBef>
              <a:spcAft>
                <a:spcPct val="0"/>
              </a:spcAft>
              <a:defRPr sz="2400">
                <a:solidFill>
                  <a:schemeClr val="tx1"/>
                </a:solidFill>
                <a:latin typeface="Arial" charset="0"/>
                <a:ea typeface="ＭＳ Ｐゴシック" pitchFamily="1" charset="-128"/>
              </a:defRPr>
            </a:lvl6pPr>
            <a:lvl7pPr marL="2970970" indent="-228536" eaLnBrk="0" fontAlgn="base" hangingPunct="0">
              <a:spcBef>
                <a:spcPct val="0"/>
              </a:spcBef>
              <a:spcAft>
                <a:spcPct val="0"/>
              </a:spcAft>
              <a:defRPr sz="2400">
                <a:solidFill>
                  <a:schemeClr val="tx1"/>
                </a:solidFill>
                <a:latin typeface="Arial" charset="0"/>
                <a:ea typeface="ＭＳ Ｐゴシック" pitchFamily="1" charset="-128"/>
              </a:defRPr>
            </a:lvl7pPr>
            <a:lvl8pPr marL="3428041" indent="-228536" eaLnBrk="0" fontAlgn="base" hangingPunct="0">
              <a:spcBef>
                <a:spcPct val="0"/>
              </a:spcBef>
              <a:spcAft>
                <a:spcPct val="0"/>
              </a:spcAft>
              <a:defRPr sz="2400">
                <a:solidFill>
                  <a:schemeClr val="tx1"/>
                </a:solidFill>
                <a:latin typeface="Arial" charset="0"/>
                <a:ea typeface="ＭＳ Ｐゴシック" pitchFamily="1" charset="-128"/>
              </a:defRPr>
            </a:lvl8pPr>
            <a:lvl9pPr marL="3885114" indent="-228536" eaLnBrk="0" fontAlgn="base" hangingPunct="0">
              <a:spcBef>
                <a:spcPct val="0"/>
              </a:spcBef>
              <a:spcAft>
                <a:spcPct val="0"/>
              </a:spcAft>
              <a:defRPr sz="2400">
                <a:solidFill>
                  <a:schemeClr val="tx1"/>
                </a:solidFill>
                <a:latin typeface="Arial" charset="0"/>
                <a:ea typeface="ＭＳ Ｐゴシック" pitchFamily="1" charset="-128"/>
              </a:defRPr>
            </a:lvl9pPr>
          </a:lstStyle>
          <a:p>
            <a:fld id="{D1A3593E-8A51-40EF-A234-D5D3A0E5D99A}" type="slidenum">
              <a:rPr lang="en-US" sz="1200">
                <a:solidFill>
                  <a:prstClr val="black"/>
                </a:solidFill>
              </a:rPr>
              <a:pPr/>
              <a:t>1</a:t>
            </a:fld>
            <a:endParaRPr lang="en-US" sz="1200" dirty="0">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92188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70"/>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890704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D89D27-E536-4640-8FF9-294E9FB98248}" type="slidenum">
              <a:rPr lang="en-US" smtClean="0"/>
              <a:t>18</a:t>
            </a:fld>
            <a:endParaRPr lang="en-US"/>
          </a:p>
        </p:txBody>
      </p:sp>
    </p:spTree>
    <p:extLst>
      <p:ext uri="{BB962C8B-B14F-4D97-AF65-F5344CB8AC3E}">
        <p14:creationId xmlns:p14="http://schemas.microsoft.com/office/powerpoint/2010/main" val="326461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70"/>
            <a:endParaRPr lang="en-US" b="1" dirty="0" smtClean="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442374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70"/>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668082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D89D27-E536-4640-8FF9-294E9FB98248}" type="slidenum">
              <a:rPr lang="en-US" smtClean="0"/>
              <a:t>22</a:t>
            </a:fld>
            <a:endParaRPr lang="en-US"/>
          </a:p>
        </p:txBody>
      </p:sp>
    </p:spTree>
    <p:extLst>
      <p:ext uri="{BB962C8B-B14F-4D97-AF65-F5344CB8AC3E}">
        <p14:creationId xmlns:p14="http://schemas.microsoft.com/office/powerpoint/2010/main" val="2394445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3630463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D89D27-E536-4640-8FF9-294E9FB98248}" type="slidenum">
              <a:rPr lang="en-US" smtClean="0"/>
              <a:t>24</a:t>
            </a:fld>
            <a:endParaRPr lang="en-US"/>
          </a:p>
        </p:txBody>
      </p:sp>
    </p:spTree>
    <p:extLst>
      <p:ext uri="{BB962C8B-B14F-4D97-AF65-F5344CB8AC3E}">
        <p14:creationId xmlns:p14="http://schemas.microsoft.com/office/powerpoint/2010/main" val="1965581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dirty="0" smtClean="0">
              <a:solidFill>
                <a:srgbClr val="FF0000"/>
              </a:solidFill>
            </a:endParaRPr>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781016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3200" b="1" dirty="0">
              <a:solidFill>
                <a:srgbClr val="FF0000"/>
              </a:solidFill>
            </a:endParaRPr>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1925824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1387649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70"/>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79200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7906" indent="-167906">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268694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7912" indent="-167912">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222210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4247174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70"/>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614116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4" indent="-171444" defTabSz="914370">
              <a:buFont typeface="Arial" panose="020B0604020202020204" pitchFamily="34" charset="0"/>
              <a:buChar char="•"/>
            </a:pPr>
            <a:endParaRPr lang="en-US" b="1" dirty="0" smtClean="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29635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4053858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70"/>
            <a:endParaRPr lang="en-US" dirty="0"/>
          </a:p>
        </p:txBody>
      </p:sp>
      <p:sp>
        <p:nvSpPr>
          <p:cNvPr id="4" name="Slide Number Placeholder 3"/>
          <p:cNvSpPr>
            <a:spLocks noGrp="1"/>
          </p:cNvSpPr>
          <p:nvPr>
            <p:ph type="sldNum" sz="quarter" idx="10"/>
          </p:nvPr>
        </p:nvSpPr>
        <p:spPr/>
        <p:txBody>
          <a:bodyPr/>
          <a:lstStyle/>
          <a:p>
            <a:fld id="{028D5645-B5C8-441E-A6EB-A13CB59318BF}"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527197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10"/>
          <p:cNvSpPr>
            <a:spLocks noChangeArrowheads="1"/>
          </p:cNvSpPr>
          <p:nvPr/>
        </p:nvSpPr>
        <p:spPr bwMode="auto">
          <a:xfrm>
            <a:off x="3598863" y="4308475"/>
            <a:ext cx="4984750" cy="641350"/>
          </a:xfrm>
          <a:prstGeom prst="rect">
            <a:avLst/>
          </a:prstGeom>
          <a:noFill/>
          <a:ln w="9525">
            <a:noFill/>
            <a:miter lim="800000"/>
            <a:headEnd/>
            <a:tailEnd/>
          </a:ln>
        </p:spPr>
        <p:txBody>
          <a:bodyPr wrap="none">
            <a:spAutoFit/>
          </a:bodyPr>
          <a:lstStyle/>
          <a:p>
            <a:pPr algn="r" eaLnBrk="0" fontAlgn="base" hangingPunct="0">
              <a:spcBef>
                <a:spcPct val="0"/>
              </a:spcBef>
              <a:spcAft>
                <a:spcPct val="0"/>
              </a:spcAft>
              <a:defRPr/>
            </a:pPr>
            <a:r>
              <a:rPr lang="en-US" sz="3600">
                <a:solidFill>
                  <a:srgbClr val="003F83"/>
                </a:solidFill>
              </a:rPr>
              <a:t>SECTION TITLE HERE</a:t>
            </a:r>
          </a:p>
        </p:txBody>
      </p:sp>
      <p:sp>
        <p:nvSpPr>
          <p:cNvPr id="3" name="Rectangle 11"/>
          <p:cNvSpPr>
            <a:spLocks noChangeArrowheads="1"/>
          </p:cNvSpPr>
          <p:nvPr/>
        </p:nvSpPr>
        <p:spPr bwMode="auto">
          <a:xfrm>
            <a:off x="6559550" y="4799013"/>
            <a:ext cx="2027238" cy="366712"/>
          </a:xfrm>
          <a:prstGeom prst="rect">
            <a:avLst/>
          </a:prstGeom>
          <a:noFill/>
          <a:ln w="9525">
            <a:noFill/>
            <a:miter lim="800000"/>
            <a:headEnd/>
            <a:tailEnd/>
          </a:ln>
        </p:spPr>
        <p:txBody>
          <a:bodyPr wrap="none">
            <a:spAutoFit/>
          </a:bodyPr>
          <a:lstStyle/>
          <a:p>
            <a:pPr algn="r" eaLnBrk="0" fontAlgn="base" hangingPunct="0">
              <a:spcBef>
                <a:spcPct val="0"/>
              </a:spcBef>
              <a:spcAft>
                <a:spcPct val="0"/>
              </a:spcAft>
              <a:defRPr/>
            </a:pPr>
            <a:r>
              <a:rPr lang="en-US">
                <a:solidFill>
                  <a:srgbClr val="46B0E7"/>
                </a:solidFill>
              </a:rPr>
              <a:t>Subtitle goes here</a:t>
            </a:r>
          </a:p>
        </p:txBody>
      </p:sp>
      <p:sp>
        <p:nvSpPr>
          <p:cNvPr id="4" name="Rectangle 12"/>
          <p:cNvSpPr>
            <a:spLocks noChangeArrowheads="1"/>
          </p:cNvSpPr>
          <p:nvPr/>
        </p:nvSpPr>
        <p:spPr bwMode="auto">
          <a:xfrm>
            <a:off x="0" y="6246813"/>
            <a:ext cx="9144000" cy="609600"/>
          </a:xfrm>
          <a:prstGeom prst="rect">
            <a:avLst/>
          </a:prstGeom>
          <a:solidFill>
            <a:srgbClr val="003F83"/>
          </a:solidFill>
          <a:ln w="9525">
            <a:noFill/>
            <a:miter lim="800000"/>
            <a:headEnd/>
            <a:tailEnd/>
          </a:ln>
        </p:spPr>
        <p:txBody>
          <a:bodyPr wrap="none" anchor="ctr"/>
          <a:lstStyle/>
          <a:p>
            <a:pPr eaLnBrk="0" fontAlgn="base" hangingPunct="0">
              <a:spcBef>
                <a:spcPct val="0"/>
              </a:spcBef>
              <a:spcAft>
                <a:spcPct val="0"/>
              </a:spcAft>
              <a:defRPr/>
            </a:pPr>
            <a:endParaRPr lang="en-US" sz="2400">
              <a:solidFill>
                <a:srgbClr val="000000"/>
              </a:solidFill>
            </a:endParaRPr>
          </a:p>
        </p:txBody>
      </p:sp>
    </p:spTree>
    <p:extLst>
      <p:ext uri="{BB962C8B-B14F-4D97-AF65-F5344CB8AC3E}">
        <p14:creationId xmlns:p14="http://schemas.microsoft.com/office/powerpoint/2010/main" val="24748170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2281334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66800"/>
            <a:ext cx="1943100" cy="20462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676900" cy="2046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311419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4055278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380497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1436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1436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211677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135957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1362878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12994614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35353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endParaRPr lang="en-US">
              <a:latin typeface="Arial"/>
            </a:endParaRPr>
          </a:p>
        </p:txBody>
      </p:sp>
    </p:spTree>
    <p:extLst>
      <p:ext uri="{BB962C8B-B14F-4D97-AF65-F5344CB8AC3E}">
        <p14:creationId xmlns:p14="http://schemas.microsoft.com/office/powerpoint/2010/main" val="9887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6" descr="PEW_smallFINAL"/>
          <p:cNvPicPr>
            <a:picLocks noChangeAspect="1" noChangeArrowheads="1"/>
          </p:cNvPicPr>
          <p:nvPr/>
        </p:nvPicPr>
        <p:blipFill>
          <a:blip r:embed="rId13" cstate="print">
            <a:extLst>
              <a:ext uri="{28A0092B-C50C-407E-A947-70E740481C1C}">
                <a14:useLocalDpi xmlns:a14="http://schemas.microsoft.com/office/drawing/2010/main" val="0"/>
              </a:ext>
            </a:extLst>
          </a:blip>
          <a:srcRect r="55901"/>
          <a:stretch>
            <a:fillRect/>
          </a:stretch>
        </p:blipFill>
        <p:spPr bwMode="auto">
          <a:xfrm>
            <a:off x="457200" y="0"/>
            <a:ext cx="16002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ChangeArrowheads="1"/>
          </p:cNvSpPr>
          <p:nvPr/>
        </p:nvSpPr>
        <p:spPr bwMode="auto">
          <a:xfrm>
            <a:off x="0" y="6248400"/>
            <a:ext cx="9144000" cy="609600"/>
          </a:xfrm>
          <a:prstGeom prst="rect">
            <a:avLst/>
          </a:prstGeom>
          <a:solidFill>
            <a:srgbClr val="003F83"/>
          </a:solidFill>
          <a:ln w="9525">
            <a:noFill/>
            <a:miter lim="800000"/>
            <a:headEnd/>
            <a:tailEnd/>
          </a:ln>
        </p:spPr>
        <p:txBody>
          <a:bodyPr wrap="none" anchor="ctr"/>
          <a:lstStyle/>
          <a:p>
            <a:pPr algn="ctr" eaLnBrk="0" fontAlgn="base" hangingPunct="0">
              <a:spcBef>
                <a:spcPct val="0"/>
              </a:spcBef>
              <a:spcAft>
                <a:spcPct val="0"/>
              </a:spcAft>
              <a:defRPr/>
            </a:pPr>
            <a:endParaRPr lang="en-US" sz="2400">
              <a:solidFill>
                <a:srgbClr val="000000"/>
              </a:solidFill>
            </a:endParaRPr>
          </a:p>
        </p:txBody>
      </p:sp>
      <p:sp>
        <p:nvSpPr>
          <p:cNvPr id="1028" name="Rectangle 2"/>
          <p:cNvSpPr>
            <a:spLocks noGrp="1" noChangeArrowheads="1"/>
          </p:cNvSpPr>
          <p:nvPr>
            <p:ph type="title"/>
          </p:nvPr>
        </p:nvSpPr>
        <p:spPr bwMode="auto">
          <a:xfrm>
            <a:off x="685800" y="10668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685800" y="1676400"/>
            <a:ext cx="7772400"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900" smtClean="0">
                <a:solidFill>
                  <a:srgbClr val="46B0E7"/>
                </a:solidFill>
                <a:latin typeface="Avenir 45 Book" pitchFamily="1" charset="0"/>
              </a:defRPr>
            </a:lvl1pPr>
          </a:lstStyle>
          <a:p>
            <a:pPr eaLnBrk="0" fontAlgn="base" hangingPunct="0">
              <a:spcBef>
                <a:spcPct val="0"/>
              </a:spcBef>
              <a:spcAft>
                <a:spcPct val="0"/>
              </a:spcAft>
              <a:defRPr/>
            </a:pPr>
            <a:endParaRPr lang="en-US"/>
          </a:p>
        </p:txBody>
      </p:sp>
      <p:sp>
        <p:nvSpPr>
          <p:cNvPr id="1034" name="Rectangle 10"/>
          <p:cNvSpPr>
            <a:spLocks noChangeArrowheads="1"/>
          </p:cNvSpPr>
          <p:nvPr/>
        </p:nvSpPr>
        <p:spPr bwMode="auto">
          <a:xfrm>
            <a:off x="0" y="0"/>
            <a:ext cx="9144000" cy="76200"/>
          </a:xfrm>
          <a:prstGeom prst="rect">
            <a:avLst/>
          </a:prstGeom>
          <a:solidFill>
            <a:srgbClr val="4CAFE6"/>
          </a:solidFill>
          <a:ln w="9525">
            <a:noFill/>
            <a:miter lim="800000"/>
            <a:headEnd/>
            <a:tailEnd/>
          </a:ln>
        </p:spPr>
        <p:txBody>
          <a:bodyPr wrap="none" anchor="ctr"/>
          <a:lstStyle/>
          <a:p>
            <a:pPr algn="ctr" eaLnBrk="0" fontAlgn="base" hangingPunct="0">
              <a:spcBef>
                <a:spcPct val="0"/>
              </a:spcBef>
              <a:spcAft>
                <a:spcPct val="0"/>
              </a:spcAft>
              <a:defRPr/>
            </a:pPr>
            <a:endParaRPr lang="en-US" sz="2400">
              <a:solidFill>
                <a:srgbClr val="000000"/>
              </a:solidFill>
            </a:endParaRPr>
          </a:p>
        </p:txBody>
      </p:sp>
      <p:sp>
        <p:nvSpPr>
          <p:cNvPr id="1041" name="Rectangle 17"/>
          <p:cNvSpPr>
            <a:spLocks noChangeArrowheads="1"/>
          </p:cNvSpPr>
          <p:nvPr/>
        </p:nvSpPr>
        <p:spPr bwMode="auto">
          <a:xfrm>
            <a:off x="8382000" y="6400800"/>
            <a:ext cx="307975" cy="214313"/>
          </a:xfrm>
          <a:prstGeom prst="rect">
            <a:avLst/>
          </a:prstGeom>
          <a:noFill/>
          <a:ln w="9525">
            <a:noFill/>
            <a:miter lim="800000"/>
            <a:headEnd/>
            <a:tailEnd/>
          </a:ln>
        </p:spPr>
        <p:txBody>
          <a:bodyPr wrap="none">
            <a:spAutoFit/>
          </a:bodyPr>
          <a:lstStyle/>
          <a:p>
            <a:pPr eaLnBrk="0" fontAlgn="base" hangingPunct="0">
              <a:spcBef>
                <a:spcPct val="0"/>
              </a:spcBef>
              <a:spcAft>
                <a:spcPct val="0"/>
              </a:spcAft>
              <a:defRPr/>
            </a:pPr>
            <a:fld id="{19F74027-C709-4624-8EE3-A1834FD696BA}" type="slidenum">
              <a:rPr lang="en-US" sz="1200" baseline="-25000">
                <a:solidFill>
                  <a:srgbClr val="46B0E7"/>
                </a:solidFill>
              </a:rPr>
              <a:pPr eaLnBrk="0" fontAlgn="base" hangingPunct="0">
                <a:spcBef>
                  <a:spcPct val="0"/>
                </a:spcBef>
                <a:spcAft>
                  <a:spcPct val="0"/>
                </a:spcAft>
                <a:defRPr/>
              </a:pPr>
              <a:t>‹#›</a:t>
            </a:fld>
            <a:endParaRPr lang="en-US" sz="1200" baseline="-25000">
              <a:solidFill>
                <a:srgbClr val="FFFFFF"/>
              </a:solidFill>
            </a:endParaRPr>
          </a:p>
        </p:txBody>
      </p:sp>
    </p:spTree>
    <p:extLst>
      <p:ext uri="{BB962C8B-B14F-4D97-AF65-F5344CB8AC3E}">
        <p14:creationId xmlns:p14="http://schemas.microsoft.com/office/powerpoint/2010/main" val="4063690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000">
          <a:solidFill>
            <a:srgbClr val="003F83"/>
          </a:solidFill>
          <a:latin typeface="+mj-lt"/>
          <a:ea typeface="+mj-ea"/>
          <a:cs typeface="+mj-cs"/>
        </a:defRPr>
      </a:lvl1pPr>
      <a:lvl2pPr algn="l" rtl="0" eaLnBrk="0" fontAlgn="base" hangingPunct="0">
        <a:spcBef>
          <a:spcPct val="0"/>
        </a:spcBef>
        <a:spcAft>
          <a:spcPct val="0"/>
        </a:spcAft>
        <a:defRPr sz="2000">
          <a:solidFill>
            <a:srgbClr val="003F83"/>
          </a:solidFill>
          <a:latin typeface="Arial" charset="0"/>
          <a:ea typeface="ＭＳ Ｐゴシック" pitchFamily="1" charset="-128"/>
        </a:defRPr>
      </a:lvl2pPr>
      <a:lvl3pPr algn="l" rtl="0" eaLnBrk="0" fontAlgn="base" hangingPunct="0">
        <a:spcBef>
          <a:spcPct val="0"/>
        </a:spcBef>
        <a:spcAft>
          <a:spcPct val="0"/>
        </a:spcAft>
        <a:defRPr sz="2000">
          <a:solidFill>
            <a:srgbClr val="003F83"/>
          </a:solidFill>
          <a:latin typeface="Arial" charset="0"/>
          <a:ea typeface="ＭＳ Ｐゴシック" pitchFamily="1" charset="-128"/>
        </a:defRPr>
      </a:lvl3pPr>
      <a:lvl4pPr algn="l" rtl="0" eaLnBrk="0" fontAlgn="base" hangingPunct="0">
        <a:spcBef>
          <a:spcPct val="0"/>
        </a:spcBef>
        <a:spcAft>
          <a:spcPct val="0"/>
        </a:spcAft>
        <a:defRPr sz="2000">
          <a:solidFill>
            <a:srgbClr val="003F83"/>
          </a:solidFill>
          <a:latin typeface="Arial" charset="0"/>
          <a:ea typeface="ＭＳ Ｐゴシック" pitchFamily="1" charset="-128"/>
        </a:defRPr>
      </a:lvl4pPr>
      <a:lvl5pPr algn="l" rtl="0" eaLnBrk="0" fontAlgn="base" hangingPunct="0">
        <a:spcBef>
          <a:spcPct val="0"/>
        </a:spcBef>
        <a:spcAft>
          <a:spcPct val="0"/>
        </a:spcAft>
        <a:defRPr sz="2000">
          <a:solidFill>
            <a:srgbClr val="003F83"/>
          </a:solidFill>
          <a:latin typeface="Arial" charset="0"/>
          <a:ea typeface="ＭＳ Ｐゴシック" pitchFamily="1" charset="-128"/>
        </a:defRPr>
      </a:lvl5pPr>
      <a:lvl6pPr marL="457200" algn="l" rtl="0" fontAlgn="base">
        <a:spcBef>
          <a:spcPct val="0"/>
        </a:spcBef>
        <a:spcAft>
          <a:spcPct val="0"/>
        </a:spcAft>
        <a:defRPr sz="2000">
          <a:solidFill>
            <a:srgbClr val="003F83"/>
          </a:solidFill>
          <a:latin typeface="Arial" charset="0"/>
          <a:ea typeface="ＭＳ Ｐゴシック" pitchFamily="1" charset="-128"/>
        </a:defRPr>
      </a:lvl6pPr>
      <a:lvl7pPr marL="914400" algn="l" rtl="0" fontAlgn="base">
        <a:spcBef>
          <a:spcPct val="0"/>
        </a:spcBef>
        <a:spcAft>
          <a:spcPct val="0"/>
        </a:spcAft>
        <a:defRPr sz="2000">
          <a:solidFill>
            <a:srgbClr val="003F83"/>
          </a:solidFill>
          <a:latin typeface="Arial" charset="0"/>
          <a:ea typeface="ＭＳ Ｐゴシック" pitchFamily="1" charset="-128"/>
        </a:defRPr>
      </a:lvl7pPr>
      <a:lvl8pPr marL="1371600" algn="l" rtl="0" fontAlgn="base">
        <a:spcBef>
          <a:spcPct val="0"/>
        </a:spcBef>
        <a:spcAft>
          <a:spcPct val="0"/>
        </a:spcAft>
        <a:defRPr sz="2000">
          <a:solidFill>
            <a:srgbClr val="003F83"/>
          </a:solidFill>
          <a:latin typeface="Arial" charset="0"/>
          <a:ea typeface="ＭＳ Ｐゴシック" pitchFamily="1" charset="-128"/>
        </a:defRPr>
      </a:lvl8pPr>
      <a:lvl9pPr marL="1828800" algn="l" rtl="0" fontAlgn="base">
        <a:spcBef>
          <a:spcPct val="0"/>
        </a:spcBef>
        <a:spcAft>
          <a:spcPct val="0"/>
        </a:spcAft>
        <a:defRPr sz="2000">
          <a:solidFill>
            <a:srgbClr val="003F83"/>
          </a:solidFill>
          <a:latin typeface="Arial" charset="0"/>
          <a:ea typeface="ＭＳ Ｐゴシック" pitchFamily="1" charset="-128"/>
        </a:defRPr>
      </a:lvl9pPr>
    </p:titleStyle>
    <p:bodyStyle>
      <a:lvl1pPr marL="609600" indent="-609600" algn="l" rtl="0" eaLnBrk="0" fontAlgn="base" hangingPunct="0">
        <a:spcBef>
          <a:spcPct val="20000"/>
        </a:spcBef>
        <a:spcAft>
          <a:spcPct val="0"/>
        </a:spcAft>
        <a:buClr>
          <a:srgbClr val="46B0E7"/>
        </a:buClr>
        <a:buFont typeface="Times" pitchFamily="1" charset="0"/>
        <a:buChar char="•"/>
        <a:defRPr sz="1600">
          <a:solidFill>
            <a:srgbClr val="4F4F4F"/>
          </a:solidFill>
          <a:latin typeface="+mn-lt"/>
          <a:ea typeface="+mn-ea"/>
          <a:cs typeface="+mn-cs"/>
        </a:defRPr>
      </a:lvl1pPr>
      <a:lvl2pPr marL="990600" indent="-533400" algn="l" rtl="0" eaLnBrk="0" fontAlgn="base" hangingPunct="0">
        <a:spcBef>
          <a:spcPct val="20000"/>
        </a:spcBef>
        <a:spcAft>
          <a:spcPct val="0"/>
        </a:spcAft>
        <a:buClr>
          <a:srgbClr val="EB434C"/>
        </a:buClr>
        <a:buChar char="–"/>
        <a:defRPr sz="1600">
          <a:solidFill>
            <a:srgbClr val="4F4F4F"/>
          </a:solidFill>
          <a:latin typeface="+mn-lt"/>
          <a:ea typeface="+mn-ea"/>
        </a:defRPr>
      </a:lvl2pPr>
      <a:lvl3pPr marL="1371600" indent="-457200" algn="l" rtl="0" eaLnBrk="0" fontAlgn="base" hangingPunct="0">
        <a:spcBef>
          <a:spcPct val="20000"/>
        </a:spcBef>
        <a:spcAft>
          <a:spcPct val="0"/>
        </a:spcAft>
        <a:buClr>
          <a:srgbClr val="3FB1E8"/>
        </a:buClr>
        <a:buChar char="•"/>
        <a:defRPr sz="1600">
          <a:solidFill>
            <a:srgbClr val="4F4F4F"/>
          </a:solidFill>
          <a:latin typeface="+mn-lt"/>
          <a:ea typeface="+mn-ea"/>
        </a:defRPr>
      </a:lvl3pPr>
      <a:lvl4pPr marL="1752600" indent="-381000" algn="l" rtl="0" eaLnBrk="0" fontAlgn="base" hangingPunct="0">
        <a:spcBef>
          <a:spcPct val="20000"/>
        </a:spcBef>
        <a:spcAft>
          <a:spcPct val="0"/>
        </a:spcAft>
        <a:defRPr sz="1200">
          <a:solidFill>
            <a:srgbClr val="4F4F4F"/>
          </a:solidFill>
          <a:latin typeface="+mn-lt"/>
          <a:ea typeface="+mn-ea"/>
        </a:defRPr>
      </a:lvl4pPr>
      <a:lvl5pPr marL="2209800" indent="-381000" algn="l" rtl="0" eaLnBrk="0" fontAlgn="base" hangingPunct="0">
        <a:spcBef>
          <a:spcPct val="20000"/>
        </a:spcBef>
        <a:spcAft>
          <a:spcPct val="0"/>
        </a:spcAft>
        <a:buChar char="»"/>
        <a:defRPr sz="1600">
          <a:solidFill>
            <a:srgbClr val="4F4F4F"/>
          </a:solidFill>
          <a:latin typeface="Avenir 45 Book" pitchFamily="1" charset="0"/>
          <a:ea typeface="+mn-ea"/>
        </a:defRPr>
      </a:lvl5pPr>
      <a:lvl6pPr marL="2667000" indent="-381000" algn="l" rtl="0" fontAlgn="base">
        <a:spcBef>
          <a:spcPct val="20000"/>
        </a:spcBef>
        <a:spcAft>
          <a:spcPct val="0"/>
        </a:spcAft>
        <a:buChar char="»"/>
        <a:defRPr sz="1600">
          <a:solidFill>
            <a:srgbClr val="4F4F4F"/>
          </a:solidFill>
          <a:latin typeface="Avenir 45 Book" pitchFamily="1" charset="0"/>
          <a:ea typeface="+mn-ea"/>
        </a:defRPr>
      </a:lvl6pPr>
      <a:lvl7pPr marL="3124200" indent="-381000" algn="l" rtl="0" fontAlgn="base">
        <a:spcBef>
          <a:spcPct val="20000"/>
        </a:spcBef>
        <a:spcAft>
          <a:spcPct val="0"/>
        </a:spcAft>
        <a:buChar char="»"/>
        <a:defRPr sz="1600">
          <a:solidFill>
            <a:srgbClr val="4F4F4F"/>
          </a:solidFill>
          <a:latin typeface="Avenir 45 Book" pitchFamily="1" charset="0"/>
          <a:ea typeface="+mn-ea"/>
        </a:defRPr>
      </a:lvl7pPr>
      <a:lvl8pPr marL="3581400" indent="-381000" algn="l" rtl="0" fontAlgn="base">
        <a:spcBef>
          <a:spcPct val="20000"/>
        </a:spcBef>
        <a:spcAft>
          <a:spcPct val="0"/>
        </a:spcAft>
        <a:buChar char="»"/>
        <a:defRPr sz="1600">
          <a:solidFill>
            <a:srgbClr val="4F4F4F"/>
          </a:solidFill>
          <a:latin typeface="Avenir 45 Book" pitchFamily="1" charset="0"/>
          <a:ea typeface="+mn-ea"/>
        </a:defRPr>
      </a:lvl8pPr>
      <a:lvl9pPr marL="4038600" indent="-381000" algn="l" rtl="0" fontAlgn="base">
        <a:spcBef>
          <a:spcPct val="20000"/>
        </a:spcBef>
        <a:spcAft>
          <a:spcPct val="0"/>
        </a:spcAft>
        <a:buChar char="»"/>
        <a:defRPr sz="1600">
          <a:solidFill>
            <a:srgbClr val="4F4F4F"/>
          </a:solidFill>
          <a:latin typeface="Avenir 45 Book" pitchFamily="1"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dc.gov/brfss/questionnaires/pdf-ques/2013%20brfss_english.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cdc.gov/nchs/data/slaits/2011NSCHQuestionnaire.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dc.gov/prams/pdf/phase-7-core-questions-508.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cdc.gov/brfss/questionnaires/pdf-ques/2013%20brfss_english.pdf" TargetMode="External"/><Relationship Id="rId4" Type="http://schemas.openxmlformats.org/officeDocument/2006/relationships/hyperlink" Target="http://www.cdc.gov/nchs/data/nhis/tobacco/1997_forward_tobacco_questions.pdf"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dc.gov/prams/pdf/phase-7-core-questions-508.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3F83"/>
        </a:solidFill>
        <a:effectLst/>
      </p:bgPr>
    </p:bg>
    <p:spTree>
      <p:nvGrpSpPr>
        <p:cNvPr id="1" name=""/>
        <p:cNvGrpSpPr/>
        <p:nvPr/>
      </p:nvGrpSpPr>
      <p:grpSpPr>
        <a:xfrm>
          <a:off x="0" y="0"/>
          <a:ext cx="0" cy="0"/>
          <a:chOff x="0" y="0"/>
          <a:chExt cx="0" cy="0"/>
        </a:xfrm>
      </p:grpSpPr>
      <p:pic>
        <p:nvPicPr>
          <p:cNvPr id="13314" name="Picture 35" descr="PEW_smallFINAL"/>
          <p:cNvPicPr>
            <a:picLocks noChangeAspect="1" noChangeArrowheads="1"/>
          </p:cNvPicPr>
          <p:nvPr/>
        </p:nvPicPr>
        <p:blipFill>
          <a:blip r:embed="rId3" cstate="print">
            <a:extLst>
              <a:ext uri="{28A0092B-C50C-407E-A947-70E740481C1C}">
                <a14:useLocalDpi xmlns:a14="http://schemas.microsoft.com/office/drawing/2010/main" val="0"/>
              </a:ext>
            </a:extLst>
          </a:blip>
          <a:srcRect t="11726" b="11726"/>
          <a:stretch>
            <a:fillRect/>
          </a:stretch>
        </p:blipFill>
        <p:spPr bwMode="auto">
          <a:xfrm>
            <a:off x="1219200" y="914400"/>
            <a:ext cx="6248400" cy="372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11"/>
          <p:cNvSpPr>
            <a:spLocks noChangeArrowheads="1"/>
          </p:cNvSpPr>
          <p:nvPr/>
        </p:nvSpPr>
        <p:spPr bwMode="auto">
          <a:xfrm>
            <a:off x="1905000" y="3795423"/>
            <a:ext cx="6705600"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eaLnBrk="0" fontAlgn="base" hangingPunct="0">
              <a:spcBef>
                <a:spcPct val="0"/>
              </a:spcBef>
              <a:spcAft>
                <a:spcPct val="0"/>
              </a:spcAft>
            </a:pPr>
            <a:r>
              <a:rPr lang="en-US" sz="3000" b="1" dirty="0">
                <a:solidFill>
                  <a:srgbClr val="FFFFFF"/>
                </a:solidFill>
                <a:latin typeface="Calibri" pitchFamily="34" charset="0"/>
              </a:rPr>
              <a:t>Measuring success in state home visiting</a:t>
            </a:r>
          </a:p>
          <a:p>
            <a:pPr eaLnBrk="0" fontAlgn="base" hangingPunct="0">
              <a:spcBef>
                <a:spcPct val="0"/>
              </a:spcBef>
              <a:spcAft>
                <a:spcPct val="0"/>
              </a:spcAft>
            </a:pPr>
            <a:endParaRPr lang="en-US" dirty="0">
              <a:solidFill>
                <a:srgbClr val="FFFFFF"/>
              </a:solidFill>
              <a:latin typeface="Calibri" pitchFamily="34" charset="0"/>
            </a:endParaRPr>
          </a:p>
          <a:p>
            <a:pPr eaLnBrk="0" fontAlgn="base" hangingPunct="0">
              <a:spcBef>
                <a:spcPct val="0"/>
              </a:spcBef>
              <a:spcAft>
                <a:spcPct val="0"/>
              </a:spcAft>
            </a:pPr>
            <a:r>
              <a:rPr lang="en-US" dirty="0">
                <a:solidFill>
                  <a:srgbClr val="FFFFFF"/>
                </a:solidFill>
                <a:latin typeface="Calibri" pitchFamily="34" charset="0"/>
              </a:rPr>
              <a:t>Pew Home Visiting Campaign</a:t>
            </a:r>
          </a:p>
          <a:p>
            <a:pPr eaLnBrk="0" fontAlgn="base" hangingPunct="0">
              <a:spcBef>
                <a:spcPct val="0"/>
              </a:spcBef>
              <a:spcAft>
                <a:spcPct val="0"/>
              </a:spcAft>
            </a:pPr>
            <a:r>
              <a:rPr lang="en-US" dirty="0">
                <a:solidFill>
                  <a:srgbClr val="FFFFFF"/>
                </a:solidFill>
                <a:latin typeface="Calibri" pitchFamily="34" charset="0"/>
              </a:rPr>
              <a:t>Data for Performance Initiative </a:t>
            </a:r>
          </a:p>
          <a:p>
            <a:pPr eaLnBrk="0" fontAlgn="base" hangingPunct="0">
              <a:spcBef>
                <a:spcPct val="0"/>
              </a:spcBef>
              <a:spcAft>
                <a:spcPct val="0"/>
              </a:spcAft>
            </a:pPr>
            <a:endParaRPr lang="en-US" dirty="0">
              <a:solidFill>
                <a:srgbClr val="FFFFFF"/>
              </a:solidFill>
              <a:latin typeface="Calibri" pitchFamily="34" charset="0"/>
            </a:endParaRPr>
          </a:p>
          <a:p>
            <a:pPr eaLnBrk="0" fontAlgn="base" hangingPunct="0">
              <a:spcBef>
                <a:spcPct val="0"/>
              </a:spcBef>
              <a:spcAft>
                <a:spcPct val="0"/>
              </a:spcAft>
            </a:pPr>
            <a:r>
              <a:rPr lang="en-US" sz="1600" dirty="0" smtClean="0">
                <a:solidFill>
                  <a:srgbClr val="FFFFFF"/>
                </a:solidFill>
                <a:latin typeface="Calibri" pitchFamily="34" charset="0"/>
              </a:rPr>
              <a:t>October 15, </a:t>
            </a:r>
            <a:r>
              <a:rPr lang="en-US" sz="1600" dirty="0">
                <a:solidFill>
                  <a:srgbClr val="FFFFFF"/>
                </a:solidFill>
                <a:latin typeface="Calibri" pitchFamily="34" charset="0"/>
              </a:rPr>
              <a:t>2015</a:t>
            </a:r>
            <a:r>
              <a:rPr lang="en-US" sz="1600" b="1" dirty="0">
                <a:solidFill>
                  <a:srgbClr val="FFFFFF"/>
                </a:solidFill>
                <a:latin typeface="Calibri" pitchFamily="34" charset="0"/>
              </a:rPr>
              <a:t>			</a:t>
            </a:r>
            <a:endParaRPr lang="en-US" sz="1600" dirty="0">
              <a:solidFill>
                <a:srgbClr val="FFFFFF"/>
              </a:solidFill>
              <a:latin typeface="Calibri" pitchFamily="34" charset="0"/>
            </a:endParaRPr>
          </a:p>
        </p:txBody>
      </p:sp>
    </p:spTree>
    <p:extLst>
      <p:ext uri="{BB962C8B-B14F-4D97-AF65-F5344CB8AC3E}">
        <p14:creationId xmlns:p14="http://schemas.microsoft.com/office/powerpoint/2010/main" val="4139294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Suggestions </a:t>
            </a:r>
            <a:r>
              <a:rPr lang="en-US" sz="2500" b="1" dirty="0"/>
              <a:t>for enhancing data quality and utility</a:t>
            </a:r>
            <a:endParaRPr lang="en-US" sz="2500" dirty="0"/>
          </a:p>
        </p:txBody>
      </p:sp>
      <p:sp>
        <p:nvSpPr>
          <p:cNvPr id="3" name="Content Placeholder 2"/>
          <p:cNvSpPr>
            <a:spLocks noGrp="1"/>
          </p:cNvSpPr>
          <p:nvPr>
            <p:ph idx="1"/>
          </p:nvPr>
        </p:nvSpPr>
        <p:spPr>
          <a:xfrm>
            <a:off x="685800" y="1676400"/>
            <a:ext cx="8458200" cy="3083921"/>
          </a:xfrm>
        </p:spPr>
        <p:txBody>
          <a:bodyPr/>
          <a:lstStyle/>
          <a:p>
            <a:endParaRPr lang="en-US" sz="1800" dirty="0"/>
          </a:p>
          <a:p>
            <a:r>
              <a:rPr lang="en-US" sz="1800" dirty="0"/>
              <a:t>Consider using a standardized question from the Pregnancy Risk Assessment Monitoring System (PRAMS) (http://www.cdc.gov/prams/pdf/phase-7-core-questions-508.pdf) or another survey. </a:t>
            </a:r>
          </a:p>
          <a:p>
            <a:r>
              <a:rPr lang="en-US" sz="1800" dirty="0" smtClean="0"/>
              <a:t>Use </a:t>
            </a:r>
            <a:r>
              <a:rPr lang="en-US" sz="1800" dirty="0"/>
              <a:t>opportunities to compare data on home visiting participants with those from Medicaid, health plans, PRAMS, or other sources. </a:t>
            </a:r>
          </a:p>
          <a:p>
            <a:r>
              <a:rPr lang="en-US" sz="1800" dirty="0" smtClean="0"/>
              <a:t>Consider </a:t>
            </a:r>
            <a:r>
              <a:rPr lang="en-US" sz="1800" dirty="0"/>
              <a:t>measuring annual well-woman visits for home visiting programs that continue over a period of years. </a:t>
            </a:r>
          </a:p>
          <a:p>
            <a:pPr marL="0" indent="0">
              <a:buNone/>
            </a:pPr>
            <a:endParaRPr lang="en-US" sz="1800" dirty="0"/>
          </a:p>
        </p:txBody>
      </p:sp>
    </p:spTree>
    <p:extLst>
      <p:ext uri="{BB962C8B-B14F-4D97-AF65-F5344CB8AC3E}">
        <p14:creationId xmlns:p14="http://schemas.microsoft.com/office/powerpoint/2010/main" val="4122502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19200"/>
            <a:ext cx="7239000" cy="533400"/>
          </a:xfrm>
        </p:spPr>
        <p:txBody>
          <a:bodyPr/>
          <a:lstStyle/>
          <a:p>
            <a:r>
              <a:rPr lang="en-US" sz="2500" b="1" dirty="0" err="1" smtClean="0"/>
              <a:t>Interbirth</a:t>
            </a:r>
            <a:r>
              <a:rPr lang="en-US" sz="2500" b="1" dirty="0" smtClean="0"/>
              <a:t> Interval</a:t>
            </a:r>
            <a:endParaRPr lang="en-US" sz="2500" b="1" dirty="0">
              <a:solidFill>
                <a:srgbClr val="FF0000"/>
              </a:solidFill>
            </a:endParaRPr>
          </a:p>
        </p:txBody>
      </p:sp>
      <p:sp>
        <p:nvSpPr>
          <p:cNvPr id="3" name="Content Placeholder 2"/>
          <p:cNvSpPr>
            <a:spLocks noGrp="1"/>
          </p:cNvSpPr>
          <p:nvPr>
            <p:ph idx="1"/>
          </p:nvPr>
        </p:nvSpPr>
        <p:spPr>
          <a:xfrm>
            <a:off x="990600" y="1981200"/>
            <a:ext cx="8001000" cy="3416320"/>
          </a:xfrm>
        </p:spPr>
        <p:txBody>
          <a:bodyPr/>
          <a:lstStyle/>
          <a:p>
            <a:pPr marL="0" indent="0">
              <a:buNone/>
            </a:pPr>
            <a:r>
              <a:rPr lang="en-US" sz="1800" b="1" dirty="0"/>
              <a:t>Indicator: </a:t>
            </a:r>
            <a:r>
              <a:rPr lang="en-US" sz="1800" dirty="0"/>
              <a:t>Percent of mothers participating in home visiting before the target child is 3 months old who have an </a:t>
            </a:r>
            <a:r>
              <a:rPr lang="en-US" sz="1800" dirty="0" err="1"/>
              <a:t>interbirth</a:t>
            </a:r>
            <a:r>
              <a:rPr lang="en-US" sz="1800" dirty="0"/>
              <a:t> interval of at least 18 months. </a:t>
            </a:r>
          </a:p>
          <a:p>
            <a:r>
              <a:rPr lang="en-US" sz="1800" b="1" i="1" dirty="0" smtClean="0"/>
              <a:t>Target </a:t>
            </a:r>
            <a:r>
              <a:rPr lang="en-US" sz="1800" b="1" i="1" dirty="0"/>
              <a:t>population: </a:t>
            </a:r>
            <a:r>
              <a:rPr lang="en-US" sz="1800" dirty="0"/>
              <a:t>Mothers participating in home visiting before the target child is 3 months old. 	</a:t>
            </a:r>
            <a:endParaRPr lang="en-US" sz="1800" dirty="0" smtClean="0"/>
          </a:p>
          <a:p>
            <a:r>
              <a:rPr lang="en-US" sz="1800" b="1" i="1" dirty="0" smtClean="0"/>
              <a:t>Numerator:</a:t>
            </a:r>
            <a:r>
              <a:rPr lang="en-US" sz="1800" b="1" dirty="0" smtClean="0"/>
              <a:t> </a:t>
            </a:r>
            <a:r>
              <a:rPr lang="en-US" sz="1800" dirty="0"/>
              <a:t>Number of mothers participating in a home visiting program before the target child is 3 months old who had an </a:t>
            </a:r>
            <a:r>
              <a:rPr lang="en-US" sz="1800" dirty="0" err="1"/>
              <a:t>interbirth</a:t>
            </a:r>
            <a:r>
              <a:rPr lang="en-US" sz="1800" dirty="0"/>
              <a:t> interval of at least 18 months. 	</a:t>
            </a:r>
          </a:p>
          <a:p>
            <a:r>
              <a:rPr lang="en-US" sz="1800" b="1" i="1" dirty="0" smtClean="0"/>
              <a:t>Denominator</a:t>
            </a:r>
            <a:r>
              <a:rPr lang="en-US" sz="1800" b="1" i="1" dirty="0"/>
              <a:t>:</a:t>
            </a:r>
            <a:r>
              <a:rPr lang="en-US" sz="1800" b="1" dirty="0"/>
              <a:t> </a:t>
            </a:r>
            <a:r>
              <a:rPr lang="en-US" sz="1800" dirty="0"/>
              <a:t>Number of mothers participating in a home visiting program before the target child is 3 months old. 	</a:t>
            </a:r>
          </a:p>
          <a:p>
            <a:r>
              <a:rPr lang="en-US" sz="1800" b="1" i="1" dirty="0" smtClean="0"/>
              <a:t>Data </a:t>
            </a:r>
            <a:r>
              <a:rPr lang="en-US" sz="1800" b="1" i="1" dirty="0"/>
              <a:t>sources: </a:t>
            </a:r>
            <a:r>
              <a:rPr lang="en-US" sz="1800" dirty="0"/>
              <a:t>Administrative data—birth certificates 	</a:t>
            </a:r>
          </a:p>
          <a:p>
            <a:pPr marL="0" indent="0">
              <a:buNone/>
            </a:pPr>
            <a:endParaRPr lang="en-US" sz="1800" b="1" dirty="0" smtClean="0"/>
          </a:p>
        </p:txBody>
      </p:sp>
    </p:spTree>
    <p:extLst>
      <p:ext uri="{BB962C8B-B14F-4D97-AF65-F5344CB8AC3E}">
        <p14:creationId xmlns:p14="http://schemas.microsoft.com/office/powerpoint/2010/main" val="731334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Suggestions </a:t>
            </a:r>
            <a:r>
              <a:rPr lang="en-US" sz="2500" b="1" dirty="0"/>
              <a:t>for enhancing data quality and utility</a:t>
            </a:r>
            <a:endParaRPr lang="en-US" sz="2500" dirty="0"/>
          </a:p>
        </p:txBody>
      </p:sp>
      <p:sp>
        <p:nvSpPr>
          <p:cNvPr id="3" name="Content Placeholder 2"/>
          <p:cNvSpPr>
            <a:spLocks noGrp="1"/>
          </p:cNvSpPr>
          <p:nvPr>
            <p:ph idx="1"/>
          </p:nvPr>
        </p:nvSpPr>
        <p:spPr>
          <a:xfrm>
            <a:off x="685800" y="1676400"/>
            <a:ext cx="7772400" cy="2492990"/>
          </a:xfrm>
        </p:spPr>
        <p:txBody>
          <a:bodyPr/>
          <a:lstStyle/>
          <a:p>
            <a:endParaRPr lang="en-US" sz="1800" dirty="0"/>
          </a:p>
          <a:p>
            <a:r>
              <a:rPr lang="en-US" sz="1800" dirty="0"/>
              <a:t>Use opportunities to compare data on home visiting participants with those from Medicaid, health plans, PRAMS, vital statistics, or other sources. </a:t>
            </a:r>
          </a:p>
          <a:p>
            <a:r>
              <a:rPr lang="en-US" sz="1800" dirty="0" smtClean="0"/>
              <a:t>Measure </a:t>
            </a:r>
            <a:r>
              <a:rPr lang="en-US" sz="1800" dirty="0"/>
              <a:t>longer intervals such as 24 or 36 months or consider measuring average </a:t>
            </a:r>
            <a:r>
              <a:rPr lang="en-US" sz="1800" dirty="0" err="1"/>
              <a:t>interbirth</a:t>
            </a:r>
            <a:r>
              <a:rPr lang="en-US" sz="1800" dirty="0"/>
              <a:t> intervals. </a:t>
            </a:r>
          </a:p>
          <a:p>
            <a:pPr marL="0" indent="0">
              <a:buNone/>
            </a:pPr>
            <a:r>
              <a:rPr lang="en-US" sz="1800" dirty="0"/>
              <a:t>	</a:t>
            </a:r>
          </a:p>
          <a:p>
            <a:endParaRPr lang="en-US" dirty="0"/>
          </a:p>
        </p:txBody>
      </p:sp>
    </p:spTree>
    <p:extLst>
      <p:ext uri="{BB962C8B-B14F-4D97-AF65-F5344CB8AC3E}">
        <p14:creationId xmlns:p14="http://schemas.microsoft.com/office/powerpoint/2010/main" val="2229741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95400"/>
            <a:ext cx="7315200" cy="609600"/>
          </a:xfrm>
        </p:spPr>
        <p:txBody>
          <a:bodyPr/>
          <a:lstStyle/>
          <a:p>
            <a:r>
              <a:rPr lang="en-US" sz="2500" b="1" dirty="0" smtClean="0"/>
              <a:t>Maternal Educational </a:t>
            </a:r>
            <a:r>
              <a:rPr lang="en-US" sz="2500" b="1" dirty="0"/>
              <a:t>A</a:t>
            </a:r>
            <a:r>
              <a:rPr lang="en-US" sz="2500" b="1" dirty="0" smtClean="0"/>
              <a:t>chievement</a:t>
            </a:r>
            <a:endParaRPr lang="en-US" sz="2500" b="1" dirty="0"/>
          </a:p>
        </p:txBody>
      </p:sp>
      <p:sp>
        <p:nvSpPr>
          <p:cNvPr id="3" name="Content Placeholder 2"/>
          <p:cNvSpPr>
            <a:spLocks noGrp="1"/>
          </p:cNvSpPr>
          <p:nvPr>
            <p:ph idx="1"/>
          </p:nvPr>
        </p:nvSpPr>
        <p:spPr>
          <a:xfrm>
            <a:off x="838200" y="2057400"/>
            <a:ext cx="8077200" cy="3662541"/>
          </a:xfrm>
        </p:spPr>
        <p:txBody>
          <a:bodyPr/>
          <a:lstStyle/>
          <a:p>
            <a:pPr marL="0" indent="0">
              <a:buNone/>
            </a:pPr>
            <a:r>
              <a:rPr lang="en-US" sz="1800" b="1" dirty="0"/>
              <a:t>Indicator: </a:t>
            </a:r>
            <a:r>
              <a:rPr lang="en-US" sz="1800" dirty="0"/>
              <a:t>Percent of mothers who entered home visiting without high school or GED completion who have enrolled in or completed high school or the equivalent. 	</a:t>
            </a:r>
            <a:endParaRPr lang="en-US" sz="1800" dirty="0" smtClean="0"/>
          </a:p>
          <a:p>
            <a:r>
              <a:rPr lang="en-US" sz="1800" b="1" i="1" dirty="0" smtClean="0"/>
              <a:t>Target </a:t>
            </a:r>
            <a:r>
              <a:rPr lang="en-US" sz="1800" b="1" i="1" dirty="0"/>
              <a:t>population: </a:t>
            </a:r>
            <a:r>
              <a:rPr lang="en-US" sz="1800" dirty="0"/>
              <a:t>Mothers participating in home visiting. 	</a:t>
            </a:r>
          </a:p>
          <a:p>
            <a:r>
              <a:rPr lang="en-US" sz="1800" b="1" i="1" dirty="0" smtClean="0"/>
              <a:t>Numerator</a:t>
            </a:r>
            <a:r>
              <a:rPr lang="en-US" sz="1800" b="1" i="1" dirty="0"/>
              <a:t>:</a:t>
            </a:r>
            <a:r>
              <a:rPr lang="en-US" sz="1800" b="1" dirty="0"/>
              <a:t> </a:t>
            </a:r>
            <a:r>
              <a:rPr lang="en-US" sz="1800" dirty="0"/>
              <a:t>Number of mothers who enter the program without a high school diploma or GED certificate who are either still enrolled in school or a GED program or who have successfully completed high school or received a GED certificate. 	</a:t>
            </a:r>
          </a:p>
          <a:p>
            <a:r>
              <a:rPr lang="en-US" sz="1800" b="1" i="1" dirty="0" smtClean="0"/>
              <a:t>Denominator</a:t>
            </a:r>
            <a:r>
              <a:rPr lang="en-US" sz="1800" b="1" i="1" dirty="0"/>
              <a:t>:</a:t>
            </a:r>
            <a:r>
              <a:rPr lang="en-US" sz="1800" b="1" dirty="0"/>
              <a:t> </a:t>
            </a:r>
            <a:r>
              <a:rPr lang="en-US" sz="1800" dirty="0"/>
              <a:t>Number of mothers who enter a home visiting program without high school or GED completion. 	</a:t>
            </a:r>
          </a:p>
          <a:p>
            <a:r>
              <a:rPr lang="en-US" sz="1800" b="1" i="1" dirty="0" smtClean="0"/>
              <a:t>Data </a:t>
            </a:r>
            <a:r>
              <a:rPr lang="en-US" sz="1800" b="1" i="1" dirty="0"/>
              <a:t>sources: </a:t>
            </a:r>
            <a:r>
              <a:rPr lang="en-US" sz="1800" dirty="0"/>
              <a:t>Program data – participant </a:t>
            </a:r>
            <a:r>
              <a:rPr lang="en-US" sz="1800" dirty="0" smtClean="0"/>
              <a:t>self-report</a:t>
            </a:r>
          </a:p>
          <a:p>
            <a:pPr marL="457200" lvl="1" indent="0">
              <a:buNone/>
            </a:pPr>
            <a:endParaRPr lang="en-US" sz="1800" b="1" dirty="0" smtClean="0"/>
          </a:p>
        </p:txBody>
      </p:sp>
    </p:spTree>
    <p:extLst>
      <p:ext uri="{BB962C8B-B14F-4D97-AF65-F5344CB8AC3E}">
        <p14:creationId xmlns:p14="http://schemas.microsoft.com/office/powerpoint/2010/main" val="917097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Suggestions </a:t>
            </a:r>
            <a:r>
              <a:rPr lang="en-US" sz="2500" b="1" dirty="0"/>
              <a:t>for enhancing data quality and utility</a:t>
            </a:r>
            <a:endParaRPr lang="en-US" sz="2500" dirty="0"/>
          </a:p>
        </p:txBody>
      </p:sp>
      <p:sp>
        <p:nvSpPr>
          <p:cNvPr id="3" name="Content Placeholder 2"/>
          <p:cNvSpPr>
            <a:spLocks noGrp="1"/>
          </p:cNvSpPr>
          <p:nvPr>
            <p:ph idx="1"/>
          </p:nvPr>
        </p:nvSpPr>
        <p:spPr>
          <a:xfrm>
            <a:off x="685800" y="1676400"/>
            <a:ext cx="7772400" cy="3896451"/>
          </a:xfrm>
        </p:spPr>
        <p:txBody>
          <a:bodyPr/>
          <a:lstStyle/>
          <a:p>
            <a:endParaRPr lang="en-US" sz="1800" dirty="0"/>
          </a:p>
          <a:p>
            <a:r>
              <a:rPr lang="en-US" sz="1800" dirty="0"/>
              <a:t>Consider separate analyses for GED completion and high school graduation. </a:t>
            </a:r>
          </a:p>
          <a:p>
            <a:r>
              <a:rPr lang="en-US" sz="1800" dirty="0" smtClean="0"/>
              <a:t>Consider </a:t>
            </a:r>
            <a:r>
              <a:rPr lang="en-US" sz="1800" dirty="0"/>
              <a:t>the use of a validated question from the Behavioral Risk Factor Surveillance System (</a:t>
            </a:r>
            <a:r>
              <a:rPr lang="en-US" sz="1800" dirty="0">
                <a:hlinkClick r:id="rId2"/>
              </a:rPr>
              <a:t>http://</a:t>
            </a:r>
            <a:r>
              <a:rPr lang="en-US" sz="1800" dirty="0" smtClean="0">
                <a:hlinkClick r:id="rId2"/>
              </a:rPr>
              <a:t>www.cdc.gov/brfss/questionnaires/pdf-ques/2013%20brfss_english.pdf</a:t>
            </a:r>
            <a:r>
              <a:rPr lang="en-US" sz="1800" dirty="0"/>
              <a:t>)</a:t>
            </a:r>
            <a:r>
              <a:rPr lang="en-US" sz="1800" dirty="0" smtClean="0"/>
              <a:t>. </a:t>
            </a:r>
            <a:endParaRPr lang="en-US" sz="1800" dirty="0"/>
          </a:p>
          <a:p>
            <a:r>
              <a:rPr lang="en-US" sz="1800" dirty="0" smtClean="0"/>
              <a:t>For </a:t>
            </a:r>
            <a:r>
              <a:rPr lang="en-US" sz="1800" dirty="0"/>
              <a:t>participants who have already attained high school or GED completion, states may additionally choose to measure enrollment or retention in work training, 2- and 4-year college degree programs, and/or increase in employment (e.g., hours or wages). </a:t>
            </a:r>
          </a:p>
          <a:p>
            <a:r>
              <a:rPr lang="en-US" sz="1800" dirty="0"/>
              <a:t>	</a:t>
            </a:r>
          </a:p>
          <a:p>
            <a:endParaRPr lang="en-US" dirty="0"/>
          </a:p>
        </p:txBody>
      </p:sp>
    </p:spTree>
    <p:extLst>
      <p:ext uri="{BB962C8B-B14F-4D97-AF65-F5344CB8AC3E}">
        <p14:creationId xmlns:p14="http://schemas.microsoft.com/office/powerpoint/2010/main" val="147338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143000"/>
            <a:ext cx="7086600" cy="533400"/>
          </a:xfrm>
        </p:spPr>
        <p:txBody>
          <a:bodyPr/>
          <a:lstStyle/>
          <a:p>
            <a:r>
              <a:rPr lang="en-US" sz="2500" b="1" dirty="0" smtClean="0"/>
              <a:t>Child Development </a:t>
            </a:r>
            <a:r>
              <a:rPr lang="en-US" sz="2500" b="1" dirty="0"/>
              <a:t>S</a:t>
            </a:r>
            <a:r>
              <a:rPr lang="en-US" sz="2500" b="1" dirty="0" smtClean="0"/>
              <a:t>creening</a:t>
            </a:r>
            <a:endParaRPr lang="en-US" sz="2500" b="1" dirty="0"/>
          </a:p>
        </p:txBody>
      </p:sp>
      <p:sp>
        <p:nvSpPr>
          <p:cNvPr id="3" name="Content Placeholder 2"/>
          <p:cNvSpPr>
            <a:spLocks noGrp="1"/>
          </p:cNvSpPr>
          <p:nvPr>
            <p:ph idx="1"/>
          </p:nvPr>
        </p:nvSpPr>
        <p:spPr>
          <a:xfrm>
            <a:off x="914400" y="1905000"/>
            <a:ext cx="8229600" cy="3804118"/>
          </a:xfrm>
          <a:solidFill>
            <a:schemeClr val="bg1"/>
          </a:solidFill>
        </p:spPr>
        <p:txBody>
          <a:bodyPr/>
          <a:lstStyle/>
          <a:p>
            <a:pPr marL="0" indent="0">
              <a:buNone/>
            </a:pPr>
            <a:r>
              <a:rPr lang="en-US" sz="1800" b="1" dirty="0"/>
              <a:t>Indicator: </a:t>
            </a:r>
            <a:r>
              <a:rPr lang="en-US" sz="1800" dirty="0"/>
              <a:t>Percent of children participating in home visiting who are referred for follow-up evaluation and intervention as indicated by developmental screening with the Ages and Stages Questionnaire (ASQ). 	</a:t>
            </a:r>
          </a:p>
          <a:p>
            <a:pPr>
              <a:spcBef>
                <a:spcPts val="0"/>
              </a:spcBef>
            </a:pPr>
            <a:r>
              <a:rPr lang="en-US" sz="1800" b="1" i="1" dirty="0" smtClean="0"/>
              <a:t>Target </a:t>
            </a:r>
            <a:r>
              <a:rPr lang="en-US" sz="1800" b="1" i="1" dirty="0"/>
              <a:t>population: </a:t>
            </a:r>
            <a:r>
              <a:rPr lang="en-US" sz="1800" dirty="0"/>
              <a:t>C</a:t>
            </a:r>
            <a:r>
              <a:rPr lang="en-US" sz="1800" dirty="0" smtClean="0"/>
              <a:t>hildren participating in home visiting</a:t>
            </a:r>
          </a:p>
          <a:p>
            <a:r>
              <a:rPr lang="en-US" sz="1800" b="1" i="1" dirty="0" smtClean="0"/>
              <a:t>Numerator:</a:t>
            </a:r>
            <a:r>
              <a:rPr lang="en-US" sz="1800" b="1" dirty="0" smtClean="0"/>
              <a:t> </a:t>
            </a:r>
            <a:r>
              <a:rPr lang="en-US" sz="1800" dirty="0"/>
              <a:t>Number of children participating in home visiting who received developmental screening using the ASQ that indicated the need for referral and who were referred for follow-up evaluation and intervention as indicated. 	</a:t>
            </a:r>
          </a:p>
          <a:p>
            <a:pPr>
              <a:spcBef>
                <a:spcPts val="0"/>
              </a:spcBef>
            </a:pPr>
            <a:r>
              <a:rPr lang="en-US" sz="1800" b="1" i="1" dirty="0" smtClean="0"/>
              <a:t>Denominator: </a:t>
            </a:r>
            <a:r>
              <a:rPr lang="en-US" sz="1800" dirty="0"/>
              <a:t>Number of children participating in home visiting who received a developmental screening with the ASQ and whose screening results indicated the need for referral. 	</a:t>
            </a:r>
          </a:p>
          <a:p>
            <a:r>
              <a:rPr lang="en-US" sz="1800" b="1" i="1" dirty="0" smtClean="0"/>
              <a:t>Data </a:t>
            </a:r>
            <a:r>
              <a:rPr lang="en-US" sz="1800" b="1" i="1" dirty="0"/>
              <a:t>sources: </a:t>
            </a:r>
            <a:r>
              <a:rPr lang="en-US" sz="1800" dirty="0"/>
              <a:t>Program data– ASQ screening results</a:t>
            </a:r>
          </a:p>
          <a:p>
            <a:pPr marL="0" indent="0">
              <a:spcBef>
                <a:spcPts val="0"/>
              </a:spcBef>
              <a:buNone/>
            </a:pPr>
            <a:endParaRPr lang="en-US" sz="1800" b="1" dirty="0" smtClean="0"/>
          </a:p>
        </p:txBody>
      </p:sp>
    </p:spTree>
    <p:extLst>
      <p:ext uri="{BB962C8B-B14F-4D97-AF65-F5344CB8AC3E}">
        <p14:creationId xmlns:p14="http://schemas.microsoft.com/office/powerpoint/2010/main" val="1218058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381000"/>
          </a:xfrm>
        </p:spPr>
        <p:txBody>
          <a:bodyPr/>
          <a:lstStyle/>
          <a:p>
            <a:r>
              <a:rPr lang="en-US" sz="2500" b="1" dirty="0" smtClean="0"/>
              <a:t>Suggestions </a:t>
            </a:r>
            <a:r>
              <a:rPr lang="en-US" sz="2500" b="1" dirty="0"/>
              <a:t>for enhancing data quality and utility</a:t>
            </a:r>
            <a:endParaRPr lang="en-US" dirty="0"/>
          </a:p>
        </p:txBody>
      </p:sp>
      <p:sp>
        <p:nvSpPr>
          <p:cNvPr id="3" name="Content Placeholder 2"/>
          <p:cNvSpPr>
            <a:spLocks noGrp="1"/>
          </p:cNvSpPr>
          <p:nvPr>
            <p:ph idx="1"/>
          </p:nvPr>
        </p:nvSpPr>
        <p:spPr>
          <a:xfrm>
            <a:off x="533400" y="1371600"/>
            <a:ext cx="8610600" cy="5105400"/>
          </a:xfrm>
        </p:spPr>
        <p:txBody>
          <a:bodyPr/>
          <a:lstStyle/>
          <a:p>
            <a:r>
              <a:rPr lang="en-US" sz="1800" dirty="0" smtClean="0"/>
              <a:t>Consider </a:t>
            </a:r>
            <a:r>
              <a:rPr lang="en-US" sz="1800" dirty="0"/>
              <a:t>measuring completed referrals or follow-up interventions as part of quality improvement, research, or evaluation. </a:t>
            </a:r>
          </a:p>
          <a:p>
            <a:r>
              <a:rPr lang="en-US" sz="1800" dirty="0" smtClean="0"/>
              <a:t>Collect </a:t>
            </a:r>
            <a:r>
              <a:rPr lang="en-US" sz="1800" dirty="0"/>
              <a:t>actual ASQ scores (instead of adopting a pass or fail approach) and use the ASQ-recommended cutoff to determine whether referral is indicated, not a score set by the state or a program. </a:t>
            </a:r>
          </a:p>
          <a:p>
            <a:r>
              <a:rPr lang="en-US" sz="1800" dirty="0" smtClean="0"/>
              <a:t>Collect </a:t>
            </a:r>
            <a:r>
              <a:rPr lang="en-US" sz="1800" dirty="0"/>
              <a:t>data at multiple points in time; however, because this is a screening and not a diagnostic evaluation, use caution in reporting change over time. </a:t>
            </a:r>
          </a:p>
          <a:p>
            <a:r>
              <a:rPr lang="en-US" sz="1800" dirty="0" smtClean="0"/>
              <a:t>Use </a:t>
            </a:r>
            <a:r>
              <a:rPr lang="en-US" sz="1800" dirty="0"/>
              <a:t>opportunities to compare data on home visiting participants with those from Medicaid, health providers, early care and education, early intervention, child health surveys, or other sources. </a:t>
            </a:r>
          </a:p>
          <a:p>
            <a:r>
              <a:rPr lang="en-US" sz="1800" dirty="0" smtClean="0"/>
              <a:t>States </a:t>
            </a:r>
            <a:r>
              <a:rPr lang="en-US" sz="1800" dirty="0"/>
              <a:t>may choose to collect data regarding the ASQ: Social Emotional as well as the ASQ, to screen for social-emotional risks and concerns. </a:t>
            </a:r>
          </a:p>
          <a:p>
            <a:r>
              <a:rPr lang="en-US" sz="1800" dirty="0" smtClean="0"/>
              <a:t>Augment </a:t>
            </a:r>
            <a:r>
              <a:rPr lang="en-US" sz="1800" dirty="0"/>
              <a:t>with quality improvement measures developed by the Home Visiting Collaborative Improvement and Innovation Network (e.g., percent of children with parental concerns about development, percent of children referred to early intervention and deemed eligible). </a:t>
            </a:r>
          </a:p>
          <a:p>
            <a:endParaRPr lang="en-US" sz="1800" dirty="0"/>
          </a:p>
          <a:p>
            <a:endParaRPr lang="en-US" dirty="0"/>
          </a:p>
        </p:txBody>
      </p:sp>
    </p:spTree>
    <p:extLst>
      <p:ext uri="{BB962C8B-B14F-4D97-AF65-F5344CB8AC3E}">
        <p14:creationId xmlns:p14="http://schemas.microsoft.com/office/powerpoint/2010/main" val="1309249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95400"/>
            <a:ext cx="7620000" cy="533400"/>
          </a:xfrm>
        </p:spPr>
        <p:txBody>
          <a:bodyPr/>
          <a:lstStyle/>
          <a:p>
            <a:r>
              <a:rPr lang="en-US" sz="2500" b="1" dirty="0" smtClean="0"/>
              <a:t>Child Maltreatment</a:t>
            </a:r>
            <a:endParaRPr lang="en-US" sz="2500" b="1" dirty="0"/>
          </a:p>
        </p:txBody>
      </p:sp>
      <p:sp>
        <p:nvSpPr>
          <p:cNvPr id="3" name="Content Placeholder 2"/>
          <p:cNvSpPr>
            <a:spLocks noGrp="1"/>
          </p:cNvSpPr>
          <p:nvPr>
            <p:ph idx="1"/>
          </p:nvPr>
        </p:nvSpPr>
        <p:spPr>
          <a:xfrm>
            <a:off x="914400" y="2057400"/>
            <a:ext cx="8229600" cy="2926955"/>
          </a:xfrm>
          <a:solidFill>
            <a:schemeClr val="bg1"/>
          </a:solidFill>
        </p:spPr>
        <p:txBody>
          <a:bodyPr/>
          <a:lstStyle/>
          <a:p>
            <a:pPr marL="0" indent="0">
              <a:spcBef>
                <a:spcPts val="0"/>
              </a:spcBef>
              <a:spcAft>
                <a:spcPts val="600"/>
              </a:spcAft>
              <a:buNone/>
            </a:pPr>
            <a:r>
              <a:rPr lang="en-US" sz="1800" b="1" dirty="0" smtClean="0"/>
              <a:t>Indicator: </a:t>
            </a:r>
            <a:r>
              <a:rPr lang="en-US" sz="1800" dirty="0"/>
              <a:t>Percent of children participating in a home visiting program reported for child abuse and neglect. 	</a:t>
            </a:r>
            <a:endParaRPr lang="en-US" sz="1800" dirty="0" smtClean="0"/>
          </a:p>
          <a:p>
            <a:pPr>
              <a:spcBef>
                <a:spcPts val="0"/>
              </a:spcBef>
              <a:spcAft>
                <a:spcPts val="600"/>
              </a:spcAft>
            </a:pPr>
            <a:r>
              <a:rPr lang="en-US" sz="1800" b="1" i="1" dirty="0" smtClean="0"/>
              <a:t>Target </a:t>
            </a:r>
            <a:r>
              <a:rPr lang="en-US" sz="1800" b="1" i="1" dirty="0"/>
              <a:t>population: </a:t>
            </a:r>
            <a:r>
              <a:rPr lang="en-US" sz="1800" dirty="0"/>
              <a:t>C</a:t>
            </a:r>
            <a:r>
              <a:rPr lang="en-US" sz="1800" dirty="0" smtClean="0"/>
              <a:t>hildren participating in the home visiting program. </a:t>
            </a:r>
          </a:p>
          <a:p>
            <a:r>
              <a:rPr lang="en-US" sz="1800" b="1" i="1" dirty="0" smtClean="0"/>
              <a:t>Numerator:</a:t>
            </a:r>
            <a:r>
              <a:rPr lang="en-US" sz="1800" b="1" dirty="0" smtClean="0"/>
              <a:t> </a:t>
            </a:r>
            <a:r>
              <a:rPr lang="en-US" sz="1800" dirty="0"/>
              <a:t>Number of children participating in home visiting with a reported case of child maltreatment following enrollment in the </a:t>
            </a:r>
            <a:r>
              <a:rPr lang="en-US" sz="1800" dirty="0" smtClean="0"/>
              <a:t>program.</a:t>
            </a:r>
          </a:p>
          <a:p>
            <a:r>
              <a:rPr lang="en-US" sz="1800" b="1" i="1" dirty="0" smtClean="0"/>
              <a:t>Denominator</a:t>
            </a:r>
            <a:r>
              <a:rPr lang="en-US" sz="1800" b="1" i="1" dirty="0"/>
              <a:t>:</a:t>
            </a:r>
            <a:r>
              <a:rPr lang="en-US" sz="1800" b="1" dirty="0"/>
              <a:t> </a:t>
            </a:r>
            <a:r>
              <a:rPr lang="en-US" sz="1800" dirty="0" smtClean="0"/>
              <a:t>Number of children participating in home visiting. </a:t>
            </a:r>
          </a:p>
          <a:p>
            <a:pPr>
              <a:spcBef>
                <a:spcPts val="0"/>
              </a:spcBef>
              <a:spcAft>
                <a:spcPts val="600"/>
              </a:spcAft>
            </a:pPr>
            <a:r>
              <a:rPr lang="en-US" sz="1800" b="1" i="1" dirty="0" smtClean="0"/>
              <a:t>Data </a:t>
            </a:r>
            <a:r>
              <a:rPr lang="en-US" sz="1800" b="1" i="1" dirty="0"/>
              <a:t>sources: </a:t>
            </a:r>
            <a:r>
              <a:rPr lang="en-US" sz="1800" dirty="0"/>
              <a:t>Linkage of home visiting program data to child protective services administrative data</a:t>
            </a:r>
            <a:r>
              <a:rPr lang="en-US" sz="1800" dirty="0" smtClean="0"/>
              <a:t>.</a:t>
            </a:r>
          </a:p>
          <a:p>
            <a:pPr marL="457200" lvl="1" indent="0">
              <a:spcBef>
                <a:spcPts val="0"/>
              </a:spcBef>
              <a:spcAft>
                <a:spcPts val="600"/>
              </a:spcAft>
              <a:buNone/>
            </a:pPr>
            <a:endParaRPr lang="en-US" sz="1800" b="1" dirty="0"/>
          </a:p>
        </p:txBody>
      </p:sp>
    </p:spTree>
    <p:extLst>
      <p:ext uri="{BB962C8B-B14F-4D97-AF65-F5344CB8AC3E}">
        <p14:creationId xmlns:p14="http://schemas.microsoft.com/office/powerpoint/2010/main" val="2701140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533400"/>
          </a:xfrm>
        </p:spPr>
        <p:txBody>
          <a:bodyPr/>
          <a:lstStyle/>
          <a:p>
            <a:r>
              <a:rPr lang="en-US" sz="2500" b="1" dirty="0" smtClean="0"/>
              <a:t>Suggestions for </a:t>
            </a:r>
            <a:r>
              <a:rPr lang="en-US" sz="2500" b="1" dirty="0"/>
              <a:t>enhancing data quality and utility</a:t>
            </a:r>
            <a:endParaRPr lang="en-US" dirty="0"/>
          </a:p>
        </p:txBody>
      </p:sp>
      <p:sp>
        <p:nvSpPr>
          <p:cNvPr id="3" name="Content Placeholder 2"/>
          <p:cNvSpPr>
            <a:spLocks noGrp="1"/>
          </p:cNvSpPr>
          <p:nvPr>
            <p:ph idx="1"/>
          </p:nvPr>
        </p:nvSpPr>
        <p:spPr>
          <a:xfrm>
            <a:off x="685800" y="1447800"/>
            <a:ext cx="7772400" cy="5546134"/>
          </a:xfrm>
        </p:spPr>
        <p:txBody>
          <a:bodyPr/>
          <a:lstStyle/>
          <a:p>
            <a:r>
              <a:rPr lang="en-US" dirty="0" smtClean="0"/>
              <a:t>Use </a:t>
            </a:r>
            <a:r>
              <a:rPr lang="en-US" dirty="0"/>
              <a:t>a uniform exposure period (e.g., number of children reported within 3 years following program enrollment). Also, aim to extend the follow-up period as long as possible (research indicates that positive impacts on child maltreatment rates may not be evident in the near term). </a:t>
            </a:r>
          </a:p>
          <a:p>
            <a:r>
              <a:rPr lang="en-US" dirty="0" smtClean="0"/>
              <a:t>Consider </a:t>
            </a:r>
            <a:r>
              <a:rPr lang="en-US" dirty="0"/>
              <a:t>tracking the dates of all reports involving the target population, along with the types(s) of child maltreatment (e.g., abuse, neglect) reported, as research suggests that home visiting may reduce repeat reports, but not necessarily initial reports, and that it may be more effective at reducing some types of maltreatment than others. </a:t>
            </a:r>
          </a:p>
          <a:p>
            <a:r>
              <a:rPr lang="en-US" dirty="0" smtClean="0"/>
              <a:t>Although </a:t>
            </a:r>
            <a:r>
              <a:rPr lang="en-US" dirty="0"/>
              <a:t>substantiated child maltreatment reports are limited as a stand-alone measure, states may also wish to report the percentage of children participating in home visiting who are the subjects of 1 or more substantiated child maltreatment reports. </a:t>
            </a:r>
          </a:p>
          <a:p>
            <a:r>
              <a:rPr lang="en-US" dirty="0" smtClean="0"/>
              <a:t>Consider </a:t>
            </a:r>
            <a:r>
              <a:rPr lang="en-US" dirty="0"/>
              <a:t>using a comparison group to determine if the proportion of participants with subsequent child maltreatment reports is comparable to a similar group of parents of young children who were not enrolled in home visiting. Maltreatment rates may be inflated for participants because of better detection by home visitors. Control for this bias by tracking the number of reports filed by the home visitor. </a:t>
            </a:r>
          </a:p>
          <a:p>
            <a:r>
              <a:rPr lang="en-US" sz="1800" dirty="0"/>
              <a:t>	</a:t>
            </a:r>
          </a:p>
          <a:p>
            <a:endParaRPr lang="en-US" dirty="0"/>
          </a:p>
        </p:txBody>
      </p:sp>
    </p:spTree>
    <p:extLst>
      <p:ext uri="{BB962C8B-B14F-4D97-AF65-F5344CB8AC3E}">
        <p14:creationId xmlns:p14="http://schemas.microsoft.com/office/powerpoint/2010/main" val="2762301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43000"/>
            <a:ext cx="7239000" cy="533400"/>
          </a:xfrm>
        </p:spPr>
        <p:txBody>
          <a:bodyPr/>
          <a:lstStyle/>
          <a:p>
            <a:r>
              <a:rPr lang="en-US" sz="2500" b="1" dirty="0" smtClean="0"/>
              <a:t>Well-child Visits</a:t>
            </a:r>
            <a:endParaRPr lang="en-US" sz="2500" b="1" dirty="0"/>
          </a:p>
        </p:txBody>
      </p:sp>
      <p:sp>
        <p:nvSpPr>
          <p:cNvPr id="3" name="Content Placeholder 2"/>
          <p:cNvSpPr>
            <a:spLocks noGrp="1"/>
          </p:cNvSpPr>
          <p:nvPr>
            <p:ph idx="1"/>
          </p:nvPr>
        </p:nvSpPr>
        <p:spPr>
          <a:xfrm>
            <a:off x="914400" y="1905000"/>
            <a:ext cx="7848600" cy="3693319"/>
          </a:xfrm>
        </p:spPr>
        <p:txBody>
          <a:bodyPr/>
          <a:lstStyle/>
          <a:p>
            <a:pPr marL="0" indent="0">
              <a:buNone/>
            </a:pPr>
            <a:r>
              <a:rPr lang="en-US" sz="1800" b="1" dirty="0"/>
              <a:t>Indicator: </a:t>
            </a:r>
            <a:r>
              <a:rPr lang="en-US" sz="1800" dirty="0"/>
              <a:t>Percent of children participating in home visiting who received their last recommended visit based on the American Academy of Pediatrics’ </a:t>
            </a:r>
            <a:r>
              <a:rPr lang="en-US" sz="1800" i="1" dirty="0"/>
              <a:t>Bright Futures </a:t>
            </a:r>
            <a:r>
              <a:rPr lang="en-US" sz="1800" dirty="0"/>
              <a:t>schedule. 	</a:t>
            </a:r>
          </a:p>
          <a:p>
            <a:r>
              <a:rPr lang="en-US" sz="1800" b="1" i="1" dirty="0" smtClean="0"/>
              <a:t>Target population: </a:t>
            </a:r>
            <a:r>
              <a:rPr lang="en-US" sz="1800" dirty="0" smtClean="0"/>
              <a:t>Children participating in home visiting.</a:t>
            </a:r>
          </a:p>
          <a:p>
            <a:r>
              <a:rPr lang="en-US" sz="1800" b="1" i="1" dirty="0" smtClean="0"/>
              <a:t>Numerator:</a:t>
            </a:r>
            <a:r>
              <a:rPr lang="en-US" sz="1800" b="1" dirty="0" smtClean="0"/>
              <a:t> </a:t>
            </a:r>
            <a:r>
              <a:rPr lang="en-US" sz="1800" dirty="0"/>
              <a:t>Number of children participating in home visiting who received their last recommended well-child visit since enrollment, based on the American Academy of Pediatrics’ </a:t>
            </a:r>
            <a:r>
              <a:rPr lang="en-US" sz="1800" i="1" dirty="0"/>
              <a:t>Bright Futures </a:t>
            </a:r>
            <a:r>
              <a:rPr lang="en-US" sz="1800" dirty="0"/>
              <a:t>schedule. 	</a:t>
            </a:r>
          </a:p>
          <a:p>
            <a:r>
              <a:rPr lang="en-US" sz="1800" b="1" i="1" dirty="0" smtClean="0"/>
              <a:t>Denominator:</a:t>
            </a:r>
            <a:r>
              <a:rPr lang="en-US" sz="1800" b="1" dirty="0" smtClean="0"/>
              <a:t> </a:t>
            </a:r>
            <a:r>
              <a:rPr lang="en-US" sz="1800" dirty="0" smtClean="0"/>
              <a:t>Number of children participating in home visiting.</a:t>
            </a:r>
          </a:p>
          <a:p>
            <a:r>
              <a:rPr lang="en-US" sz="1800" b="1" i="1" dirty="0" smtClean="0"/>
              <a:t>Data sources: </a:t>
            </a:r>
            <a:r>
              <a:rPr lang="en-US" sz="1800" dirty="0" smtClean="0"/>
              <a:t>Program data - parent report to home visitor confirmed by medical records when possible</a:t>
            </a:r>
          </a:p>
          <a:p>
            <a:pPr marL="457200" lvl="1" indent="0">
              <a:buNone/>
            </a:pPr>
            <a:endParaRPr lang="en-US" sz="1800" b="1" dirty="0"/>
          </a:p>
        </p:txBody>
      </p:sp>
    </p:spTree>
    <p:extLst>
      <p:ext uri="{BB962C8B-B14F-4D97-AF65-F5344CB8AC3E}">
        <p14:creationId xmlns:p14="http://schemas.microsoft.com/office/powerpoint/2010/main" val="380477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Data for Performance Initiative</a:t>
            </a:r>
            <a:endParaRPr lang="en-US" sz="2500" b="1" dirty="0">
              <a:solidFill>
                <a:srgbClr val="FF0000"/>
              </a:solidFill>
            </a:endParaRPr>
          </a:p>
        </p:txBody>
      </p:sp>
      <p:sp>
        <p:nvSpPr>
          <p:cNvPr id="3" name="Content Placeholder 2"/>
          <p:cNvSpPr>
            <a:spLocks noGrp="1"/>
          </p:cNvSpPr>
          <p:nvPr>
            <p:ph idx="1"/>
          </p:nvPr>
        </p:nvSpPr>
        <p:spPr>
          <a:xfrm>
            <a:off x="685800" y="1752600"/>
            <a:ext cx="7772400" cy="3825663"/>
          </a:xfrm>
        </p:spPr>
        <p:txBody>
          <a:bodyPr/>
          <a:lstStyle/>
          <a:p>
            <a:pPr marL="0" indent="0">
              <a:buNone/>
            </a:pPr>
            <a:r>
              <a:rPr lang="en-US" sz="1900" b="1" dirty="0" smtClean="0"/>
              <a:t>The Data for Performance Initiative was designed to support states in effectively using data to improve practice and enhance state’s capacity to </a:t>
            </a:r>
            <a:r>
              <a:rPr lang="en-US" sz="1900" b="1" dirty="0"/>
              <a:t>measure the shared impact of </a:t>
            </a:r>
            <a:r>
              <a:rPr lang="en-US" sz="1900" b="1" dirty="0" smtClean="0"/>
              <a:t>home </a:t>
            </a:r>
            <a:r>
              <a:rPr lang="en-US" sz="1900" b="1" dirty="0"/>
              <a:t>visiting </a:t>
            </a:r>
            <a:r>
              <a:rPr lang="en-US" sz="1900" b="1" dirty="0" smtClean="0"/>
              <a:t>programs </a:t>
            </a:r>
            <a:r>
              <a:rPr lang="en-US" sz="1900" b="1" dirty="0"/>
              <a:t>in </a:t>
            </a:r>
            <a:r>
              <a:rPr lang="en-US" sz="1900" b="1" dirty="0" smtClean="0"/>
              <a:t>their state.</a:t>
            </a:r>
          </a:p>
          <a:p>
            <a:pPr marL="0" indent="0">
              <a:buNone/>
            </a:pPr>
            <a:endParaRPr lang="en-US" b="1" dirty="0"/>
          </a:p>
          <a:p>
            <a:pPr marL="0" indent="0">
              <a:buNone/>
            </a:pPr>
            <a:r>
              <a:rPr lang="en-US" sz="1900" dirty="0" smtClean="0"/>
              <a:t>The Initiative:</a:t>
            </a:r>
          </a:p>
          <a:p>
            <a:pPr marL="533400" lvl="1" indent="0">
              <a:buNone/>
            </a:pPr>
            <a:endParaRPr lang="en-US" sz="1500" dirty="0"/>
          </a:p>
          <a:p>
            <a:pPr lvl="1"/>
            <a:r>
              <a:rPr lang="en-US" sz="1900" dirty="0" smtClean="0"/>
              <a:t>Identifies </a:t>
            </a:r>
            <a:r>
              <a:rPr lang="en-US" sz="1900" dirty="0"/>
              <a:t>common </a:t>
            </a:r>
            <a:r>
              <a:rPr lang="en-US" sz="1900" dirty="0" smtClean="0"/>
              <a:t>home visiting indicators </a:t>
            </a:r>
            <a:r>
              <a:rPr lang="en-US" sz="1900" dirty="0"/>
              <a:t>for performance monitoring and accountability purposes</a:t>
            </a:r>
          </a:p>
          <a:p>
            <a:pPr lvl="1"/>
            <a:r>
              <a:rPr lang="en-US" sz="1900" dirty="0" smtClean="0"/>
              <a:t>Builds on </a:t>
            </a:r>
            <a:r>
              <a:rPr lang="en-US" sz="1900" dirty="0"/>
              <a:t>and </a:t>
            </a:r>
            <a:r>
              <a:rPr lang="en-US" sz="1900" dirty="0" smtClean="0"/>
              <a:t>leveraged existing </a:t>
            </a:r>
            <a:r>
              <a:rPr lang="en-US" sz="1900" dirty="0"/>
              <a:t>data collection in states</a:t>
            </a:r>
          </a:p>
          <a:p>
            <a:pPr lvl="1"/>
            <a:r>
              <a:rPr lang="en-US" sz="1900" dirty="0" smtClean="0"/>
              <a:t>Focuses on </a:t>
            </a:r>
            <a:r>
              <a:rPr lang="en-US" sz="1900" dirty="0"/>
              <a:t>measuring progress toward shared outcomes</a:t>
            </a:r>
          </a:p>
          <a:p>
            <a:pPr lvl="1"/>
            <a:endParaRPr lang="en-US" dirty="0" smtClean="0"/>
          </a:p>
        </p:txBody>
      </p:sp>
    </p:spTree>
    <p:extLst>
      <p:ext uri="{BB962C8B-B14F-4D97-AF65-F5344CB8AC3E}">
        <p14:creationId xmlns:p14="http://schemas.microsoft.com/office/powerpoint/2010/main" val="182723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Suggestions </a:t>
            </a:r>
            <a:r>
              <a:rPr lang="en-US" sz="2500" b="1" dirty="0"/>
              <a:t>for enhancing data quality and utility</a:t>
            </a:r>
            <a:endParaRPr lang="en-US" dirty="0"/>
          </a:p>
        </p:txBody>
      </p:sp>
      <p:sp>
        <p:nvSpPr>
          <p:cNvPr id="3" name="Content Placeholder 2"/>
          <p:cNvSpPr>
            <a:spLocks noGrp="1"/>
          </p:cNvSpPr>
          <p:nvPr>
            <p:ph idx="1"/>
          </p:nvPr>
        </p:nvSpPr>
        <p:spPr>
          <a:xfrm>
            <a:off x="685800" y="1676400"/>
            <a:ext cx="7772400" cy="4154984"/>
          </a:xfrm>
        </p:spPr>
        <p:txBody>
          <a:bodyPr/>
          <a:lstStyle/>
          <a:p>
            <a:r>
              <a:rPr lang="en-US" sz="1800" dirty="0" smtClean="0"/>
              <a:t>Question </a:t>
            </a:r>
            <a:r>
              <a:rPr lang="en-US" sz="1800" dirty="0"/>
              <a:t>is ideally asked at each visit. </a:t>
            </a:r>
          </a:p>
          <a:p>
            <a:r>
              <a:rPr lang="en-US" sz="1800" dirty="0" smtClean="0"/>
              <a:t>Consider </a:t>
            </a:r>
            <a:r>
              <a:rPr lang="en-US" sz="1800" dirty="0"/>
              <a:t>use of a validated, standardized question from the National Child Health Survey (http:// </a:t>
            </a:r>
            <a:r>
              <a:rPr lang="en-US" sz="1800" dirty="0" smtClean="0">
                <a:hlinkClick r:id="rId2"/>
              </a:rPr>
              <a:t>www.cdc.gov/nchs/data/slaits/2011NSCHQuestionnaire.pdf</a:t>
            </a:r>
            <a:r>
              <a:rPr lang="en-US" sz="1800" dirty="0" smtClean="0"/>
              <a:t> ) </a:t>
            </a:r>
            <a:r>
              <a:rPr lang="en-US" sz="1800" dirty="0"/>
              <a:t>or another national survey. </a:t>
            </a:r>
          </a:p>
          <a:p>
            <a:r>
              <a:rPr lang="en-US" sz="1800" dirty="0" smtClean="0"/>
              <a:t>Use </a:t>
            </a:r>
            <a:r>
              <a:rPr lang="en-US" sz="1800" dirty="0"/>
              <a:t>opportunities to compare data on home visiting participants with those from Medicaid, health plans, pediatricians, child health surveys, or other sources. </a:t>
            </a:r>
          </a:p>
          <a:p>
            <a:r>
              <a:rPr lang="en-US" sz="1800" dirty="0"/>
              <a:t>Note that there are 6 infant visits outside the birth hospital. An additional 7 visits are recommended before the 5</a:t>
            </a:r>
            <a:r>
              <a:rPr lang="en-US" sz="1800" baseline="30000" dirty="0"/>
              <a:t>th</a:t>
            </a:r>
            <a:r>
              <a:rPr lang="en-US" sz="1800" dirty="0"/>
              <a:t> birthday. The American Academy of Pediatrics recommends catching up at any point, so that the content of missed visits can be provided as soon as possible</a:t>
            </a:r>
            <a:r>
              <a:rPr lang="en-US" sz="1800" dirty="0" smtClean="0"/>
              <a:t>.</a:t>
            </a:r>
            <a:r>
              <a:rPr lang="en-US" sz="1800" dirty="0"/>
              <a:t>	</a:t>
            </a:r>
          </a:p>
          <a:p>
            <a:endParaRPr lang="en-US" dirty="0"/>
          </a:p>
        </p:txBody>
      </p:sp>
    </p:spTree>
    <p:extLst>
      <p:ext uri="{BB962C8B-B14F-4D97-AF65-F5344CB8AC3E}">
        <p14:creationId xmlns:p14="http://schemas.microsoft.com/office/powerpoint/2010/main" val="3632126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533400"/>
          </a:xfrm>
        </p:spPr>
        <p:txBody>
          <a:bodyPr/>
          <a:lstStyle/>
          <a:p>
            <a:r>
              <a:rPr lang="en-US" sz="2500" b="1" dirty="0" smtClean="0"/>
              <a:t>Maternal Smoking or Tobacco </a:t>
            </a:r>
            <a:r>
              <a:rPr lang="en-US" sz="2500" b="1" dirty="0"/>
              <a:t>U</a:t>
            </a:r>
            <a:r>
              <a:rPr lang="en-US" sz="2500" b="1" dirty="0" smtClean="0"/>
              <a:t>se</a:t>
            </a:r>
            <a:endParaRPr lang="en-US" sz="2500" b="1" dirty="0">
              <a:solidFill>
                <a:srgbClr val="FF0000"/>
              </a:solidFill>
            </a:endParaRPr>
          </a:p>
        </p:txBody>
      </p:sp>
      <p:sp>
        <p:nvSpPr>
          <p:cNvPr id="3" name="Content Placeholder 2"/>
          <p:cNvSpPr>
            <a:spLocks noGrp="1"/>
          </p:cNvSpPr>
          <p:nvPr>
            <p:ph idx="1"/>
          </p:nvPr>
        </p:nvSpPr>
        <p:spPr>
          <a:xfrm>
            <a:off x="769620" y="1752600"/>
            <a:ext cx="8382000" cy="3139321"/>
          </a:xfrm>
        </p:spPr>
        <p:txBody>
          <a:bodyPr/>
          <a:lstStyle/>
          <a:p>
            <a:pPr marL="0" indent="0">
              <a:buNone/>
            </a:pPr>
            <a:r>
              <a:rPr lang="en-US" sz="1800" b="1" dirty="0"/>
              <a:t>Indicator: </a:t>
            </a:r>
            <a:r>
              <a:rPr lang="en-US" sz="1800" dirty="0"/>
              <a:t>Percent of mothers participating in home visiting who quit smoking or tobacco use following program enrollment. 	</a:t>
            </a:r>
          </a:p>
          <a:p>
            <a:r>
              <a:rPr lang="en-US" sz="1800" b="1" i="1" dirty="0" smtClean="0"/>
              <a:t>Target </a:t>
            </a:r>
            <a:r>
              <a:rPr lang="en-US" sz="1800" b="1" i="1" dirty="0"/>
              <a:t>population: </a:t>
            </a:r>
            <a:r>
              <a:rPr lang="en-US" sz="1800" dirty="0"/>
              <a:t>M</a:t>
            </a:r>
            <a:r>
              <a:rPr lang="en-US" sz="1800" dirty="0" smtClean="0"/>
              <a:t>others participating in home visiting who smoked or used tobacco at enrollment.</a:t>
            </a:r>
          </a:p>
          <a:p>
            <a:r>
              <a:rPr lang="en-US" sz="1800" b="1" i="1" dirty="0" smtClean="0"/>
              <a:t>Numerator:</a:t>
            </a:r>
            <a:r>
              <a:rPr lang="en-US" sz="1800" b="1" dirty="0" smtClean="0"/>
              <a:t> </a:t>
            </a:r>
            <a:r>
              <a:rPr lang="en-US" sz="1800" dirty="0"/>
              <a:t>Number of mothers participating in home visiting who quit smoking or tobacco use. 	</a:t>
            </a:r>
            <a:endParaRPr lang="en-US" sz="1800" dirty="0" smtClean="0"/>
          </a:p>
          <a:p>
            <a:r>
              <a:rPr lang="en-US" sz="1800" b="1" i="1" dirty="0" smtClean="0"/>
              <a:t>Denominator</a:t>
            </a:r>
            <a:r>
              <a:rPr lang="en-US" sz="1800" b="1" i="1" dirty="0"/>
              <a:t>:</a:t>
            </a:r>
            <a:r>
              <a:rPr lang="en-US" sz="1800" b="1" dirty="0"/>
              <a:t> </a:t>
            </a:r>
            <a:r>
              <a:rPr lang="en-US" sz="1800" dirty="0"/>
              <a:t>Number of mothers participating in home visiting who smoked or used tobacco at enrollment. 	</a:t>
            </a:r>
          </a:p>
          <a:p>
            <a:r>
              <a:rPr lang="en-US" sz="1800" b="1" i="1" dirty="0"/>
              <a:t>Data sources: </a:t>
            </a:r>
            <a:r>
              <a:rPr lang="en-US" sz="1800" dirty="0"/>
              <a:t>Program data – participant </a:t>
            </a:r>
            <a:r>
              <a:rPr lang="en-US" sz="1800" dirty="0" smtClean="0"/>
              <a:t>self-report</a:t>
            </a:r>
          </a:p>
          <a:p>
            <a:pPr marL="457200" lvl="1" indent="0">
              <a:buNone/>
            </a:pPr>
            <a:endParaRPr lang="en-US" sz="1800" b="1" dirty="0"/>
          </a:p>
        </p:txBody>
      </p:sp>
    </p:spTree>
    <p:extLst>
      <p:ext uri="{BB962C8B-B14F-4D97-AF65-F5344CB8AC3E}">
        <p14:creationId xmlns:p14="http://schemas.microsoft.com/office/powerpoint/2010/main" val="3590506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Suggestions </a:t>
            </a:r>
            <a:r>
              <a:rPr lang="en-US" sz="2500" b="1" dirty="0"/>
              <a:t>for enhancing data quality and utility</a:t>
            </a:r>
            <a:endParaRPr lang="en-US" dirty="0"/>
          </a:p>
        </p:txBody>
      </p:sp>
      <p:sp>
        <p:nvSpPr>
          <p:cNvPr id="3" name="Content Placeholder 2"/>
          <p:cNvSpPr>
            <a:spLocks noGrp="1"/>
          </p:cNvSpPr>
          <p:nvPr>
            <p:ph idx="1"/>
          </p:nvPr>
        </p:nvSpPr>
        <p:spPr>
          <a:xfrm>
            <a:off x="685800" y="1676400"/>
            <a:ext cx="8077200" cy="4648200"/>
          </a:xfrm>
        </p:spPr>
        <p:txBody>
          <a:bodyPr/>
          <a:lstStyle/>
          <a:p>
            <a:r>
              <a:rPr lang="en-US" sz="1800" dirty="0" smtClean="0"/>
              <a:t>Measure </a:t>
            </a:r>
            <a:r>
              <a:rPr lang="en-US" sz="1800" dirty="0"/>
              <a:t>current smoking and/or tobacco use at multiple points in time: the prenatal period, postpartum at 2 months (if applicable), and/or annually thereafter; or at enrollment and exit from home visiting. </a:t>
            </a:r>
          </a:p>
          <a:p>
            <a:r>
              <a:rPr lang="en-US" sz="1800" dirty="0" smtClean="0"/>
              <a:t>Consider </a:t>
            </a:r>
            <a:r>
              <a:rPr lang="en-US" sz="1800" dirty="0"/>
              <a:t>collecting data at subsequent intervals. </a:t>
            </a:r>
          </a:p>
          <a:p>
            <a:r>
              <a:rPr lang="en-US" sz="1800" dirty="0" smtClean="0"/>
              <a:t>Consider </a:t>
            </a:r>
            <a:r>
              <a:rPr lang="en-US" sz="1800" dirty="0"/>
              <a:t>using a validated question about smoking from PRAMS </a:t>
            </a:r>
            <a:r>
              <a:rPr lang="en-US" sz="1800" dirty="0" smtClean="0"/>
              <a:t>(</a:t>
            </a:r>
            <a:r>
              <a:rPr lang="en-US" sz="1800" dirty="0" smtClean="0">
                <a:hlinkClick r:id="rId3"/>
              </a:rPr>
              <a:t>http</a:t>
            </a:r>
            <a:r>
              <a:rPr lang="en-US" sz="1800" dirty="0">
                <a:hlinkClick r:id="rId3"/>
              </a:rPr>
              <a:t>://</a:t>
            </a:r>
            <a:r>
              <a:rPr lang="en-US" sz="1800" dirty="0" smtClean="0">
                <a:hlinkClick r:id="rId3"/>
              </a:rPr>
              <a:t>www.cdc.gov/prams/pdf/phase-7-core-questions-508.pdf</a:t>
            </a:r>
            <a:r>
              <a:rPr lang="en-US" sz="1800" dirty="0" smtClean="0"/>
              <a:t> ), </a:t>
            </a:r>
            <a:r>
              <a:rPr lang="en-US" sz="1800" dirty="0"/>
              <a:t>the National Health Interview Survey (</a:t>
            </a:r>
            <a:r>
              <a:rPr lang="en-US" sz="1800" dirty="0">
                <a:hlinkClick r:id="rId4"/>
              </a:rPr>
              <a:t>http://</a:t>
            </a:r>
            <a:r>
              <a:rPr lang="en-US" sz="1800" dirty="0" smtClean="0">
                <a:hlinkClick r:id="rId4"/>
              </a:rPr>
              <a:t>www.cdc.gov/nchs/data/nhis/tobacco/1997_forward_tobacco_questions.pdf</a:t>
            </a:r>
            <a:r>
              <a:rPr lang="en-US" sz="1800" dirty="0" smtClean="0"/>
              <a:t> ), </a:t>
            </a:r>
            <a:r>
              <a:rPr lang="en-US" sz="1800" dirty="0"/>
              <a:t>or the Behavioral Risk Factor Surveillance System (</a:t>
            </a:r>
            <a:r>
              <a:rPr lang="en-US" sz="1800" dirty="0">
                <a:hlinkClick r:id="rId5"/>
              </a:rPr>
              <a:t>http://</a:t>
            </a:r>
            <a:r>
              <a:rPr lang="en-US" sz="1800" dirty="0" smtClean="0">
                <a:hlinkClick r:id="rId5"/>
              </a:rPr>
              <a:t>www.cdc.gov/brfss/questionnaires/pdf-ques/2013%20brfss_english.pdf</a:t>
            </a:r>
            <a:r>
              <a:rPr lang="en-US" sz="1800" dirty="0" smtClean="0"/>
              <a:t> ). </a:t>
            </a:r>
            <a:endParaRPr lang="en-US" sz="1800" dirty="0"/>
          </a:p>
          <a:p>
            <a:r>
              <a:rPr lang="en-US" sz="1800" dirty="0" smtClean="0"/>
              <a:t>Consider </a:t>
            </a:r>
            <a:r>
              <a:rPr lang="en-US" sz="1800" dirty="0"/>
              <a:t>counting the number of cigarettes smoked over a given period of time in order to measure reduced tobacco use in addition to quit rate. </a:t>
            </a:r>
          </a:p>
          <a:p>
            <a:r>
              <a:rPr lang="en-US" sz="1800" dirty="0" smtClean="0"/>
              <a:t>This </a:t>
            </a:r>
            <a:r>
              <a:rPr lang="en-US" sz="1800" dirty="0"/>
              <a:t>measure does not include e-cigarettes because federal guidelines are pending. </a:t>
            </a:r>
          </a:p>
          <a:p>
            <a:pPr marL="0" indent="0">
              <a:buNone/>
            </a:pPr>
            <a:endParaRPr lang="en-US" sz="1800" dirty="0"/>
          </a:p>
          <a:p>
            <a:endParaRPr lang="en-US" dirty="0"/>
          </a:p>
        </p:txBody>
      </p:sp>
    </p:spTree>
    <p:extLst>
      <p:ext uri="{BB962C8B-B14F-4D97-AF65-F5344CB8AC3E}">
        <p14:creationId xmlns:p14="http://schemas.microsoft.com/office/powerpoint/2010/main" val="2017383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391400" cy="533400"/>
          </a:xfrm>
        </p:spPr>
        <p:txBody>
          <a:bodyPr/>
          <a:lstStyle/>
          <a:p>
            <a:r>
              <a:rPr lang="en-US" sz="2500" b="1" dirty="0" smtClean="0"/>
              <a:t>Breastfeeding</a:t>
            </a:r>
            <a:endParaRPr lang="en-US" sz="2500" b="1" dirty="0"/>
          </a:p>
        </p:txBody>
      </p:sp>
      <p:sp>
        <p:nvSpPr>
          <p:cNvPr id="3" name="Content Placeholder 2"/>
          <p:cNvSpPr>
            <a:spLocks noGrp="1"/>
          </p:cNvSpPr>
          <p:nvPr>
            <p:ph idx="1"/>
          </p:nvPr>
        </p:nvSpPr>
        <p:spPr>
          <a:xfrm>
            <a:off x="822960" y="1981200"/>
            <a:ext cx="8305800" cy="3083921"/>
          </a:xfrm>
        </p:spPr>
        <p:txBody>
          <a:bodyPr/>
          <a:lstStyle/>
          <a:p>
            <a:pPr marL="0" indent="0">
              <a:buNone/>
            </a:pPr>
            <a:r>
              <a:rPr lang="en-US" sz="1800" b="1" dirty="0"/>
              <a:t>Indicator: </a:t>
            </a:r>
            <a:r>
              <a:rPr lang="en-US" sz="1800" dirty="0"/>
              <a:t>Percent of mothers enrolled in home visiting during pregnancy who initiate and continue breastfeeding for at least 3 months. 	</a:t>
            </a:r>
          </a:p>
          <a:p>
            <a:r>
              <a:rPr lang="en-US" sz="1800" b="1" i="1" dirty="0" smtClean="0"/>
              <a:t>Target </a:t>
            </a:r>
            <a:r>
              <a:rPr lang="en-US" sz="1800" b="1" i="1" dirty="0"/>
              <a:t>population: </a:t>
            </a:r>
            <a:r>
              <a:rPr lang="en-US" sz="1800" dirty="0"/>
              <a:t>Mothers enrolled in home visiting during pregnancy who give birth to a live infant. 	</a:t>
            </a:r>
          </a:p>
          <a:p>
            <a:r>
              <a:rPr lang="en-US" sz="1800" b="1" i="1" dirty="0" smtClean="0"/>
              <a:t>Numerator:</a:t>
            </a:r>
            <a:r>
              <a:rPr lang="en-US" sz="1800" b="1" dirty="0" smtClean="0"/>
              <a:t> </a:t>
            </a:r>
            <a:r>
              <a:rPr lang="en-US" sz="1800" dirty="0"/>
              <a:t>Number of mothers enrolled in home visiting during pregnancy who initiate and continue breastfeeding for at least 3 </a:t>
            </a:r>
            <a:r>
              <a:rPr lang="en-US" sz="1800" dirty="0" smtClean="0"/>
              <a:t>months.</a:t>
            </a:r>
          </a:p>
          <a:p>
            <a:r>
              <a:rPr lang="en-US" sz="1800" b="1" i="1" dirty="0" smtClean="0"/>
              <a:t>Denominator</a:t>
            </a:r>
            <a:r>
              <a:rPr lang="en-US" sz="1800" b="1" i="1" dirty="0"/>
              <a:t>:</a:t>
            </a:r>
            <a:r>
              <a:rPr lang="en-US" sz="1800" b="1" dirty="0"/>
              <a:t> </a:t>
            </a:r>
            <a:r>
              <a:rPr lang="en-US" sz="1800" dirty="0"/>
              <a:t>Number of mothers enrolled in home visiting during pregnancy who give birth to a live infant. 	</a:t>
            </a:r>
          </a:p>
          <a:p>
            <a:r>
              <a:rPr lang="en-US" sz="1800" b="1" i="1" dirty="0" smtClean="0"/>
              <a:t>Data </a:t>
            </a:r>
            <a:r>
              <a:rPr lang="en-US" sz="1800" b="1" i="1" dirty="0"/>
              <a:t>sources: </a:t>
            </a:r>
            <a:r>
              <a:rPr lang="en-US" sz="1800" dirty="0"/>
              <a:t>Program data – participant self-report and home visitor observation</a:t>
            </a:r>
            <a:r>
              <a:rPr lang="en-US" sz="1800" dirty="0" smtClean="0"/>
              <a:t>.</a:t>
            </a:r>
            <a:endParaRPr lang="en-US" sz="1800" dirty="0"/>
          </a:p>
        </p:txBody>
      </p:sp>
    </p:spTree>
    <p:extLst>
      <p:ext uri="{BB962C8B-B14F-4D97-AF65-F5344CB8AC3E}">
        <p14:creationId xmlns:p14="http://schemas.microsoft.com/office/powerpoint/2010/main" val="2882486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487382"/>
          </a:xfrm>
        </p:spPr>
        <p:txBody>
          <a:bodyPr/>
          <a:lstStyle/>
          <a:p>
            <a:r>
              <a:rPr lang="en-US" sz="1800" dirty="0" smtClean="0"/>
              <a:t>Consider </a:t>
            </a:r>
            <a:r>
              <a:rPr lang="en-US" sz="1800" dirty="0"/>
              <a:t>measuring breastfeeding initiation using birth certificate or program data. </a:t>
            </a:r>
          </a:p>
          <a:p>
            <a:r>
              <a:rPr lang="en-US" sz="1800" dirty="0" smtClean="0"/>
              <a:t>For </a:t>
            </a:r>
            <a:r>
              <a:rPr lang="en-US" sz="1800" dirty="0"/>
              <a:t>program data collection, consider use of a PRAMS survey question (</a:t>
            </a:r>
            <a:r>
              <a:rPr lang="en-US" sz="1800" dirty="0">
                <a:hlinkClick r:id="rId3"/>
              </a:rPr>
              <a:t>http://</a:t>
            </a:r>
            <a:r>
              <a:rPr lang="en-US" sz="1800" dirty="0" smtClean="0">
                <a:hlinkClick r:id="rId3"/>
              </a:rPr>
              <a:t>www.cdc.gov/prams/pdf/phase-7-core-questions-508.pdf</a:t>
            </a:r>
            <a:r>
              <a:rPr lang="en-US" sz="1800" dirty="0" smtClean="0"/>
              <a:t> ). </a:t>
            </a:r>
            <a:endParaRPr lang="en-US" sz="1800" dirty="0"/>
          </a:p>
          <a:p>
            <a:r>
              <a:rPr lang="en-US" sz="1800" dirty="0" smtClean="0"/>
              <a:t>Consider </a:t>
            </a:r>
            <a:r>
              <a:rPr lang="en-US" sz="1800" dirty="0"/>
              <a:t>measuring exclusive breastfeeding. </a:t>
            </a:r>
          </a:p>
          <a:p>
            <a:r>
              <a:rPr lang="en-US" sz="1800" dirty="0" smtClean="0"/>
              <a:t>Consider </a:t>
            </a:r>
            <a:r>
              <a:rPr lang="en-US" sz="1800" dirty="0"/>
              <a:t>measuring breastfeeding for duration(s) longer than 3 months (e.g., 6 months or 1 year) or consider measuring average duration of breastfeeding. </a:t>
            </a:r>
          </a:p>
          <a:p>
            <a:r>
              <a:rPr lang="en-US" sz="1800" dirty="0" smtClean="0"/>
              <a:t>Augment </a:t>
            </a:r>
            <a:r>
              <a:rPr lang="en-US" sz="1800" dirty="0"/>
              <a:t>with quality improvement measures developed by the Home Visiting Collaborative Improvement and Innovation Network (e.g., percent of women who report intention to breastfeed, percent who initiate breastfeeding, percent of women exclusively breastfeeding at 3 or 6 months). </a:t>
            </a:r>
          </a:p>
          <a:p>
            <a:endParaRPr lang="en-US" dirty="0"/>
          </a:p>
        </p:txBody>
      </p:sp>
      <p:sp>
        <p:nvSpPr>
          <p:cNvPr id="4" name="Title 1"/>
          <p:cNvSpPr>
            <a:spLocks noGrp="1"/>
          </p:cNvSpPr>
          <p:nvPr>
            <p:ph type="title"/>
          </p:nvPr>
        </p:nvSpPr>
        <p:spPr/>
        <p:txBody>
          <a:bodyPr/>
          <a:lstStyle/>
          <a:p>
            <a:r>
              <a:rPr lang="en-US" sz="2500" b="1" dirty="0" smtClean="0"/>
              <a:t>Suggestions </a:t>
            </a:r>
            <a:r>
              <a:rPr lang="en-US" sz="2500" b="1" dirty="0"/>
              <a:t>for enhancing data quality and utility</a:t>
            </a:r>
            <a:endParaRPr lang="en-US" dirty="0"/>
          </a:p>
        </p:txBody>
      </p:sp>
    </p:spTree>
    <p:extLst>
      <p:ext uri="{BB962C8B-B14F-4D97-AF65-F5344CB8AC3E}">
        <p14:creationId xmlns:p14="http://schemas.microsoft.com/office/powerpoint/2010/main" val="855631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8305800" cy="533400"/>
          </a:xfrm>
        </p:spPr>
        <p:txBody>
          <a:bodyPr/>
          <a:lstStyle/>
          <a:p>
            <a:r>
              <a:rPr lang="en-US" sz="2500" b="1" dirty="0" smtClean="0"/>
              <a:t>Summary of suggestions for enhancing data quality and utility</a:t>
            </a:r>
            <a:endParaRPr lang="en-US" sz="2500" b="1" dirty="0">
              <a:solidFill>
                <a:srgbClr val="FF0000"/>
              </a:solidFill>
            </a:endParaRPr>
          </a:p>
        </p:txBody>
      </p:sp>
      <p:sp>
        <p:nvSpPr>
          <p:cNvPr id="3" name="Content Placeholder 2"/>
          <p:cNvSpPr>
            <a:spLocks noGrp="1"/>
          </p:cNvSpPr>
          <p:nvPr>
            <p:ph idx="1"/>
          </p:nvPr>
        </p:nvSpPr>
        <p:spPr>
          <a:xfrm>
            <a:off x="685800" y="1981200"/>
            <a:ext cx="7772400" cy="3094693"/>
          </a:xfrm>
        </p:spPr>
        <p:txBody>
          <a:bodyPr/>
          <a:lstStyle/>
          <a:p>
            <a:pPr>
              <a:lnSpc>
                <a:spcPct val="150000"/>
              </a:lnSpc>
            </a:pPr>
            <a:r>
              <a:rPr lang="en-US" sz="1900" b="1" dirty="0"/>
              <a:t>Collect data at participant level</a:t>
            </a:r>
          </a:p>
          <a:p>
            <a:pPr>
              <a:lnSpc>
                <a:spcPct val="150000"/>
              </a:lnSpc>
            </a:pPr>
            <a:r>
              <a:rPr lang="en-US" sz="1900" b="1" dirty="0" smtClean="0"/>
              <a:t>Collect data in most basic, raw format</a:t>
            </a:r>
          </a:p>
          <a:p>
            <a:r>
              <a:rPr lang="en-US" sz="1900" b="1" dirty="0"/>
              <a:t>Measure at least two time points for outcome indicators</a:t>
            </a:r>
            <a:endParaRPr lang="en-US" sz="1900" dirty="0"/>
          </a:p>
          <a:p>
            <a:pPr>
              <a:lnSpc>
                <a:spcPct val="150000"/>
              </a:lnSpc>
            </a:pPr>
            <a:r>
              <a:rPr lang="en-US" sz="1900" b="1" dirty="0"/>
              <a:t>Determine dosage or threshold </a:t>
            </a:r>
            <a:endParaRPr lang="en-US" sz="1900" dirty="0"/>
          </a:p>
          <a:p>
            <a:pPr>
              <a:lnSpc>
                <a:spcPct val="150000"/>
              </a:lnSpc>
            </a:pPr>
            <a:r>
              <a:rPr lang="en-US" sz="1900" b="1" dirty="0" smtClean="0"/>
              <a:t>Use valid and reliable measurement tools</a:t>
            </a:r>
          </a:p>
          <a:p>
            <a:r>
              <a:rPr lang="en-US" sz="1900" b="1" dirty="0"/>
              <a:t>Construct a comparison group of comparable families who did not receive home visiting</a:t>
            </a:r>
            <a:endParaRPr lang="en-US" sz="1900" dirty="0"/>
          </a:p>
        </p:txBody>
      </p:sp>
    </p:spTree>
    <p:extLst>
      <p:ext uri="{BB962C8B-B14F-4D97-AF65-F5344CB8AC3E}">
        <p14:creationId xmlns:p14="http://schemas.microsoft.com/office/powerpoint/2010/main" val="30505106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0"/>
            <a:ext cx="6172200" cy="533400"/>
          </a:xfrm>
        </p:spPr>
        <p:txBody>
          <a:bodyPr/>
          <a:lstStyle/>
          <a:p>
            <a:r>
              <a:rPr lang="en-US" sz="2500" b="1" dirty="0" smtClean="0"/>
              <a:t>Descriptive Factors</a:t>
            </a:r>
            <a:endParaRPr lang="en-US" sz="25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0394858"/>
              </p:ext>
            </p:extLst>
          </p:nvPr>
        </p:nvGraphicFramePr>
        <p:xfrm>
          <a:off x="685800" y="1447800"/>
          <a:ext cx="7772400" cy="4495110"/>
        </p:xfrm>
        <a:graphic>
          <a:graphicData uri="http://schemas.openxmlformats.org/drawingml/2006/table">
            <a:tbl>
              <a:tblPr firstRow="1" bandRow="1">
                <a:tableStyleId>{5C22544A-7EE6-4342-B048-85BDC9FD1C3A}</a:tableStyleId>
              </a:tblPr>
              <a:tblGrid>
                <a:gridCol w="2590800"/>
                <a:gridCol w="5181600"/>
              </a:tblGrid>
              <a:tr h="645493">
                <a:tc>
                  <a:txBody>
                    <a:bodyPr/>
                    <a:lstStyle/>
                    <a:p>
                      <a:r>
                        <a:rPr lang="en-US" sz="1800" dirty="0" smtClean="0">
                          <a:solidFill>
                            <a:srgbClr val="4F4F4F"/>
                          </a:solidFill>
                        </a:rPr>
                        <a:t>Candidate indicator topic</a:t>
                      </a:r>
                      <a:endParaRPr lang="en-US" sz="1800" dirty="0">
                        <a:solidFill>
                          <a:srgbClr val="4F4F4F"/>
                        </a:solidFill>
                      </a:endParaRPr>
                    </a:p>
                  </a:txBody>
                  <a:tcPr/>
                </a:tc>
                <a:tc>
                  <a:txBody>
                    <a:bodyPr/>
                    <a:lstStyle/>
                    <a:p>
                      <a:r>
                        <a:rPr lang="en-US" sz="1800" dirty="0" smtClean="0">
                          <a:solidFill>
                            <a:srgbClr val="4F4F4F"/>
                          </a:solidFill>
                        </a:rPr>
                        <a:t>Suggested examples</a:t>
                      </a:r>
                      <a:endParaRPr lang="en-US" sz="1800" dirty="0">
                        <a:solidFill>
                          <a:srgbClr val="4F4F4F"/>
                        </a:solidFill>
                      </a:endParaRPr>
                    </a:p>
                  </a:txBody>
                  <a:tcPr/>
                </a:tc>
              </a:tr>
              <a:tr h="413342">
                <a:tc>
                  <a:txBody>
                    <a:bodyPr/>
                    <a:lstStyle/>
                    <a:p>
                      <a:r>
                        <a:rPr lang="en-US" sz="1800" dirty="0" smtClean="0">
                          <a:solidFill>
                            <a:srgbClr val="4F4F4F"/>
                          </a:solidFill>
                        </a:rPr>
                        <a:t>Model</a:t>
                      </a:r>
                      <a:r>
                        <a:rPr lang="en-US" sz="1800" baseline="0" dirty="0" smtClean="0">
                          <a:solidFill>
                            <a:srgbClr val="4F4F4F"/>
                          </a:solidFill>
                        </a:rPr>
                        <a:t> or </a:t>
                      </a:r>
                      <a:r>
                        <a:rPr lang="en-US" sz="1800" dirty="0" smtClean="0">
                          <a:solidFill>
                            <a:srgbClr val="4F4F4F"/>
                          </a:solidFill>
                        </a:rPr>
                        <a:t>program type</a:t>
                      </a:r>
                      <a:endParaRPr lang="en-US" sz="1800" dirty="0">
                        <a:solidFill>
                          <a:srgbClr val="4F4F4F"/>
                        </a:solidFill>
                      </a:endParaRPr>
                    </a:p>
                  </a:txBody>
                  <a:tcPr/>
                </a:tc>
                <a:tc>
                  <a:txBody>
                    <a:bodyPr/>
                    <a:lstStyle/>
                    <a:p>
                      <a:r>
                        <a:rPr lang="en-US" sz="1800" dirty="0" smtClean="0">
                          <a:solidFill>
                            <a:srgbClr val="4F4F4F"/>
                          </a:solidFill>
                        </a:rPr>
                        <a:t>Name/title,</a:t>
                      </a:r>
                      <a:r>
                        <a:rPr lang="en-US" sz="1800" baseline="0" dirty="0" smtClean="0">
                          <a:solidFill>
                            <a:srgbClr val="4F4F4F"/>
                          </a:solidFill>
                        </a:rPr>
                        <a:t> </a:t>
                      </a:r>
                      <a:r>
                        <a:rPr lang="en-US" sz="1800" dirty="0" smtClean="0">
                          <a:solidFill>
                            <a:srgbClr val="4F4F4F"/>
                          </a:solidFill>
                        </a:rPr>
                        <a:t>site</a:t>
                      </a:r>
                      <a:endParaRPr lang="en-US" sz="1800" dirty="0">
                        <a:solidFill>
                          <a:srgbClr val="4F4F4F"/>
                        </a:solidFill>
                      </a:endParaRPr>
                    </a:p>
                  </a:txBody>
                  <a:tcPr/>
                </a:tc>
              </a:tr>
              <a:tr h="413342">
                <a:tc>
                  <a:txBody>
                    <a:bodyPr/>
                    <a:lstStyle/>
                    <a:p>
                      <a:r>
                        <a:rPr lang="en-US" sz="1800" dirty="0" smtClean="0">
                          <a:solidFill>
                            <a:srgbClr val="4F4F4F"/>
                          </a:solidFill>
                        </a:rPr>
                        <a:t>Child characteristics</a:t>
                      </a:r>
                      <a:endParaRPr lang="en-US" sz="1800" dirty="0">
                        <a:solidFill>
                          <a:srgbClr val="4F4F4F"/>
                        </a:solidFill>
                      </a:endParaRPr>
                    </a:p>
                  </a:txBody>
                  <a:tcPr/>
                </a:tc>
                <a:tc>
                  <a:txBody>
                    <a:bodyPr/>
                    <a:lstStyle/>
                    <a:p>
                      <a:r>
                        <a:rPr lang="en-US" sz="1800" dirty="0" smtClean="0">
                          <a:solidFill>
                            <a:srgbClr val="4F4F4F"/>
                          </a:solidFill>
                        </a:rPr>
                        <a:t>Date of birth, full-term or preterm birth</a:t>
                      </a:r>
                      <a:endParaRPr lang="en-US" sz="1800" dirty="0">
                        <a:solidFill>
                          <a:srgbClr val="4F4F4F"/>
                        </a:solidFill>
                      </a:endParaRPr>
                    </a:p>
                  </a:txBody>
                  <a:tcPr/>
                </a:tc>
              </a:tr>
              <a:tr h="917279">
                <a:tc>
                  <a:txBody>
                    <a:bodyPr/>
                    <a:lstStyle/>
                    <a:p>
                      <a:r>
                        <a:rPr lang="en-US" sz="1800" dirty="0" smtClean="0">
                          <a:solidFill>
                            <a:srgbClr val="4F4F4F"/>
                          </a:solidFill>
                        </a:rPr>
                        <a:t>Maternal characteristics</a:t>
                      </a:r>
                      <a:endParaRPr lang="en-US" sz="1800" dirty="0">
                        <a:solidFill>
                          <a:srgbClr val="4F4F4F"/>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4F4F4F"/>
                          </a:solidFill>
                        </a:rPr>
                        <a:t>Date of birth, number</a:t>
                      </a:r>
                      <a:r>
                        <a:rPr lang="en-US" sz="1800" baseline="0" dirty="0" smtClean="0">
                          <a:solidFill>
                            <a:srgbClr val="4F4F4F"/>
                          </a:solidFill>
                        </a:rPr>
                        <a:t> of prior births, race, ethnicity, native language, whether mother was in contact with the father at time of program enrollment, residential address or ZIP code</a:t>
                      </a:r>
                      <a:endParaRPr lang="en-US" sz="1800" dirty="0">
                        <a:solidFill>
                          <a:srgbClr val="4F4F4F"/>
                        </a:solidFill>
                      </a:endParaRPr>
                    </a:p>
                  </a:txBody>
                  <a:tcPr/>
                </a:tc>
              </a:tr>
              <a:tr h="1039544">
                <a:tc>
                  <a:txBody>
                    <a:bodyPr/>
                    <a:lstStyle/>
                    <a:p>
                      <a:r>
                        <a:rPr lang="en-US" sz="1800" dirty="0" smtClean="0">
                          <a:solidFill>
                            <a:srgbClr val="4F4F4F"/>
                          </a:solidFill>
                        </a:rPr>
                        <a:t>Participant</a:t>
                      </a:r>
                      <a:r>
                        <a:rPr lang="en-US" sz="1800" baseline="0" dirty="0" smtClean="0">
                          <a:solidFill>
                            <a:srgbClr val="4F4F4F"/>
                          </a:solidFill>
                        </a:rPr>
                        <a:t> service characteristics</a:t>
                      </a:r>
                      <a:endParaRPr lang="en-US" sz="1800" dirty="0">
                        <a:solidFill>
                          <a:srgbClr val="4F4F4F"/>
                        </a:solidFill>
                      </a:endParaRPr>
                    </a:p>
                  </a:txBody>
                  <a:tcPr/>
                </a:tc>
                <a:tc>
                  <a:txBody>
                    <a:bodyPr/>
                    <a:lstStyle/>
                    <a:p>
                      <a:r>
                        <a:rPr lang="en-US" sz="1800" dirty="0" smtClean="0">
                          <a:solidFill>
                            <a:srgbClr val="4F4F4F"/>
                          </a:solidFill>
                        </a:rPr>
                        <a:t>Date of first home visit, date of subsequent home visits, date and reason for</a:t>
                      </a:r>
                      <a:r>
                        <a:rPr lang="en-US" sz="1800" baseline="0" dirty="0" smtClean="0">
                          <a:solidFill>
                            <a:srgbClr val="4F4F4F"/>
                          </a:solidFill>
                        </a:rPr>
                        <a:t> termination of enrollment, including successful transitions and early terminations</a:t>
                      </a:r>
                      <a:endParaRPr lang="en-US" sz="1800" dirty="0">
                        <a:solidFill>
                          <a:srgbClr val="4F4F4F"/>
                        </a:solidFill>
                      </a:endParaRPr>
                    </a:p>
                  </a:txBody>
                  <a:tcPr/>
                </a:tc>
              </a:tr>
              <a:tr h="645493">
                <a:tc>
                  <a:txBody>
                    <a:bodyPr/>
                    <a:lstStyle/>
                    <a:p>
                      <a:r>
                        <a:rPr lang="en-US" sz="1800" smtClean="0">
                          <a:solidFill>
                            <a:srgbClr val="4F4F4F"/>
                          </a:solidFill>
                        </a:rPr>
                        <a:t>Program data</a:t>
                      </a:r>
                      <a:endParaRPr lang="en-US" sz="1800" dirty="0">
                        <a:solidFill>
                          <a:srgbClr val="4F4F4F"/>
                        </a:solidFill>
                      </a:endParaRPr>
                    </a:p>
                  </a:txBody>
                  <a:tcPr/>
                </a:tc>
                <a:tc>
                  <a:txBody>
                    <a:bodyPr/>
                    <a:lstStyle/>
                    <a:p>
                      <a:r>
                        <a:rPr lang="en-US" sz="1800" dirty="0" smtClean="0">
                          <a:solidFill>
                            <a:srgbClr val="4F4F4F"/>
                          </a:solidFill>
                        </a:rPr>
                        <a:t>Number of home visits, supervisor-to-home</a:t>
                      </a:r>
                      <a:r>
                        <a:rPr lang="en-US" sz="1800" baseline="0" dirty="0" smtClean="0">
                          <a:solidFill>
                            <a:srgbClr val="4F4F4F"/>
                          </a:solidFill>
                        </a:rPr>
                        <a:t> visitor ratio, average caseload</a:t>
                      </a:r>
                      <a:endParaRPr lang="en-US" sz="1800" dirty="0">
                        <a:solidFill>
                          <a:srgbClr val="4F4F4F"/>
                        </a:solidFill>
                      </a:endParaRPr>
                    </a:p>
                  </a:txBody>
                  <a:tcPr/>
                </a:tc>
              </a:tr>
            </a:tbl>
          </a:graphicData>
        </a:graphic>
      </p:graphicFrame>
    </p:spTree>
    <p:extLst>
      <p:ext uri="{BB962C8B-B14F-4D97-AF65-F5344CB8AC3E}">
        <p14:creationId xmlns:p14="http://schemas.microsoft.com/office/powerpoint/2010/main" val="3848227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Data Development Agenda</a:t>
            </a:r>
            <a:endParaRPr lang="en-US" sz="2500" b="1" dirty="0"/>
          </a:p>
        </p:txBody>
      </p:sp>
      <p:sp>
        <p:nvSpPr>
          <p:cNvPr id="3" name="Content Placeholder 2"/>
          <p:cNvSpPr>
            <a:spLocks noGrp="1"/>
          </p:cNvSpPr>
          <p:nvPr>
            <p:ph idx="1"/>
          </p:nvPr>
        </p:nvSpPr>
        <p:spPr>
          <a:xfrm>
            <a:off x="685800" y="1752600"/>
            <a:ext cx="7772400" cy="2782300"/>
          </a:xfrm>
        </p:spPr>
        <p:txBody>
          <a:bodyPr/>
          <a:lstStyle/>
          <a:p>
            <a:r>
              <a:rPr lang="en-US" sz="1900" b="1" dirty="0"/>
              <a:t>Develop feasible and reliable measure in key domains</a:t>
            </a:r>
          </a:p>
          <a:p>
            <a:endParaRPr lang="en-US" sz="1900" b="1" dirty="0" smtClean="0"/>
          </a:p>
          <a:p>
            <a:pPr lvl="1"/>
            <a:r>
              <a:rPr lang="en-US" sz="1900" b="1" dirty="0" smtClean="0"/>
              <a:t>Parental </a:t>
            </a:r>
            <a:r>
              <a:rPr lang="en-US" sz="1900" b="1" dirty="0"/>
              <a:t>capacity</a:t>
            </a:r>
          </a:p>
          <a:p>
            <a:endParaRPr lang="en-US" sz="1900" b="1" dirty="0" smtClean="0"/>
          </a:p>
          <a:p>
            <a:pPr lvl="1"/>
            <a:r>
              <a:rPr lang="en-US" sz="1900" b="1" dirty="0" smtClean="0"/>
              <a:t>Child development gains</a:t>
            </a:r>
            <a:endParaRPr lang="en-US" sz="1900" b="1" dirty="0"/>
          </a:p>
          <a:p>
            <a:endParaRPr lang="en-US" sz="1900" b="1" dirty="0" smtClean="0">
              <a:solidFill>
                <a:schemeClr val="tx1">
                  <a:lumMod val="65000"/>
                  <a:lumOff val="35000"/>
                </a:schemeClr>
              </a:solidFill>
            </a:endParaRPr>
          </a:p>
          <a:p>
            <a:r>
              <a:rPr lang="en-US" sz="1900" b="1" dirty="0" smtClean="0">
                <a:solidFill>
                  <a:schemeClr val="tx1">
                    <a:lumMod val="65000"/>
                    <a:lumOff val="35000"/>
                  </a:schemeClr>
                </a:solidFill>
              </a:rPr>
              <a:t>Test feasibility of process and options for increasing the quality and utility of data</a:t>
            </a:r>
            <a:endParaRPr lang="en-US" sz="1900" b="1" dirty="0">
              <a:solidFill>
                <a:schemeClr val="tx1">
                  <a:lumMod val="65000"/>
                  <a:lumOff val="35000"/>
                </a:schemeClr>
              </a:solidFill>
            </a:endParaRPr>
          </a:p>
        </p:txBody>
      </p:sp>
    </p:spTree>
    <p:extLst>
      <p:ext uri="{BB962C8B-B14F-4D97-AF65-F5344CB8AC3E}">
        <p14:creationId xmlns:p14="http://schemas.microsoft.com/office/powerpoint/2010/main" val="3703075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Agenda for today</a:t>
            </a:r>
            <a:endParaRPr lang="en-US" sz="2500" b="1" dirty="0"/>
          </a:p>
        </p:txBody>
      </p:sp>
      <p:sp>
        <p:nvSpPr>
          <p:cNvPr id="3" name="Content Placeholder 2"/>
          <p:cNvSpPr>
            <a:spLocks noGrp="1"/>
          </p:cNvSpPr>
          <p:nvPr>
            <p:ph idx="1"/>
          </p:nvPr>
        </p:nvSpPr>
        <p:spPr>
          <a:xfrm>
            <a:off x="685800" y="1724106"/>
            <a:ext cx="7772400" cy="2960811"/>
          </a:xfrm>
        </p:spPr>
        <p:txBody>
          <a:bodyPr/>
          <a:lstStyle/>
          <a:p>
            <a:r>
              <a:rPr lang="en-US" sz="1900" b="1" dirty="0"/>
              <a:t>Recommended performance indicators and measurement </a:t>
            </a:r>
            <a:r>
              <a:rPr lang="en-US" sz="1900" b="1" dirty="0" smtClean="0"/>
              <a:t>approaches</a:t>
            </a:r>
          </a:p>
          <a:p>
            <a:endParaRPr lang="en-US" sz="1900" b="1" dirty="0"/>
          </a:p>
          <a:p>
            <a:r>
              <a:rPr lang="en-US" sz="1900" b="1" dirty="0"/>
              <a:t>Strengthening the rigor of the measures – beyond performance </a:t>
            </a:r>
            <a:r>
              <a:rPr lang="en-US" sz="1900" b="1" dirty="0" smtClean="0"/>
              <a:t>measurement</a:t>
            </a:r>
          </a:p>
          <a:p>
            <a:endParaRPr lang="en-US" sz="1900" b="1" dirty="0"/>
          </a:p>
          <a:p>
            <a:r>
              <a:rPr lang="en-US" sz="1900" b="1" dirty="0"/>
              <a:t>Some differences between the DPI approach and the MIECHV benchmark revisions</a:t>
            </a:r>
          </a:p>
          <a:p>
            <a:endParaRPr lang="en-US" dirty="0"/>
          </a:p>
        </p:txBody>
      </p:sp>
    </p:spTree>
    <p:extLst>
      <p:ext uri="{BB962C8B-B14F-4D97-AF65-F5344CB8AC3E}">
        <p14:creationId xmlns:p14="http://schemas.microsoft.com/office/powerpoint/2010/main" val="184297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b="1" dirty="0" smtClean="0"/>
              <a:t>Value to the field </a:t>
            </a:r>
            <a:endParaRPr lang="en-US" sz="2500" dirty="0">
              <a:solidFill>
                <a:srgbClr val="FF0000"/>
              </a:solidFill>
            </a:endParaRPr>
          </a:p>
        </p:txBody>
      </p:sp>
      <p:sp>
        <p:nvSpPr>
          <p:cNvPr id="3" name="Content Placeholder 2"/>
          <p:cNvSpPr>
            <a:spLocks noGrp="1"/>
          </p:cNvSpPr>
          <p:nvPr>
            <p:ph idx="1"/>
          </p:nvPr>
        </p:nvSpPr>
        <p:spPr>
          <a:xfrm>
            <a:off x="685800" y="1828800"/>
            <a:ext cx="7772400" cy="3727174"/>
          </a:xfrm>
        </p:spPr>
        <p:txBody>
          <a:bodyPr/>
          <a:lstStyle/>
          <a:p>
            <a:r>
              <a:rPr lang="en-US" sz="1900" b="1" dirty="0" smtClean="0"/>
              <a:t>Provides </a:t>
            </a:r>
            <a:r>
              <a:rPr lang="en-US" sz="1900" b="1" dirty="0"/>
              <a:t>focus for </a:t>
            </a:r>
            <a:r>
              <a:rPr lang="en-US" sz="1900" b="1" dirty="0" smtClean="0">
                <a:solidFill>
                  <a:schemeClr val="tx1">
                    <a:lumMod val="65000"/>
                    <a:lumOff val="35000"/>
                  </a:schemeClr>
                </a:solidFill>
              </a:rPr>
              <a:t>collective action</a:t>
            </a:r>
          </a:p>
          <a:p>
            <a:pPr marL="0" indent="0">
              <a:buNone/>
            </a:pPr>
            <a:endParaRPr lang="en-US" sz="1900" b="1" dirty="0"/>
          </a:p>
          <a:p>
            <a:r>
              <a:rPr lang="en-US" sz="1900" b="1" dirty="0" smtClean="0"/>
              <a:t>Improves </a:t>
            </a:r>
            <a:r>
              <a:rPr lang="en-US" sz="1900" b="1" dirty="0"/>
              <a:t>understanding of what works for </a:t>
            </a:r>
            <a:r>
              <a:rPr lang="en-US" sz="1900" b="1" dirty="0" smtClean="0"/>
              <a:t>whom</a:t>
            </a:r>
          </a:p>
          <a:p>
            <a:pPr marL="0" indent="0">
              <a:buNone/>
            </a:pPr>
            <a:endParaRPr lang="en-US" sz="1900" b="1" dirty="0"/>
          </a:p>
          <a:p>
            <a:r>
              <a:rPr lang="en-US" sz="1900" b="1" dirty="0" smtClean="0"/>
              <a:t>Highlights </a:t>
            </a:r>
            <a:r>
              <a:rPr lang="en-US" sz="1900" b="1" dirty="0"/>
              <a:t>areas for </a:t>
            </a:r>
            <a:r>
              <a:rPr lang="en-US" sz="1900" b="1" dirty="0" smtClean="0"/>
              <a:t>innovation</a:t>
            </a:r>
          </a:p>
          <a:p>
            <a:pPr marL="0" indent="0">
              <a:buNone/>
            </a:pPr>
            <a:endParaRPr lang="en-US" sz="1900" b="1" dirty="0"/>
          </a:p>
          <a:p>
            <a:r>
              <a:rPr lang="en-US" sz="1900" b="1" dirty="0" smtClean="0"/>
              <a:t>Provides </a:t>
            </a:r>
            <a:r>
              <a:rPr lang="en-US" sz="1900" b="1" dirty="0"/>
              <a:t>pathway to assess future strategies</a:t>
            </a:r>
          </a:p>
          <a:p>
            <a:endParaRPr lang="en-US" b="1" dirty="0" smtClean="0"/>
          </a:p>
          <a:p>
            <a:r>
              <a:rPr lang="en-US" sz="1900" b="1" dirty="0" smtClean="0"/>
              <a:t>Strengthens </a:t>
            </a:r>
            <a:r>
              <a:rPr lang="en-US" sz="1900" b="1" dirty="0"/>
              <a:t>the evidence base</a:t>
            </a:r>
          </a:p>
          <a:p>
            <a:endParaRPr lang="en-US" b="1" dirty="0" smtClean="0"/>
          </a:p>
          <a:p>
            <a:pPr marL="0" indent="0">
              <a:buNone/>
            </a:pPr>
            <a:endParaRPr lang="en-US" dirty="0"/>
          </a:p>
        </p:txBody>
      </p:sp>
    </p:spTree>
    <p:extLst>
      <p:ext uri="{BB962C8B-B14F-4D97-AF65-F5344CB8AC3E}">
        <p14:creationId xmlns:p14="http://schemas.microsoft.com/office/powerpoint/2010/main" val="308362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t>Criteria for selecting performance indicators</a:t>
            </a:r>
            <a:endParaRPr lang="en-US" sz="2400" b="1" dirty="0"/>
          </a:p>
        </p:txBody>
      </p:sp>
      <p:sp>
        <p:nvSpPr>
          <p:cNvPr id="3" name="Content Placeholder 2"/>
          <p:cNvSpPr>
            <a:spLocks noGrp="1"/>
          </p:cNvSpPr>
          <p:nvPr>
            <p:ph idx="1"/>
          </p:nvPr>
        </p:nvSpPr>
        <p:spPr>
          <a:xfrm>
            <a:off x="685800" y="1676400"/>
            <a:ext cx="7772400" cy="4327338"/>
          </a:xfrm>
        </p:spPr>
        <p:txBody>
          <a:bodyPr/>
          <a:lstStyle/>
          <a:p>
            <a:pPr eaLnBrk="1" fontAlgn="t" hangingPunct="1">
              <a:spcBef>
                <a:spcPts val="40"/>
              </a:spcBef>
            </a:pPr>
            <a:r>
              <a:rPr lang="en-US" sz="1800" b="1" dirty="0" smtClean="0"/>
              <a:t>Universally </a:t>
            </a:r>
            <a:r>
              <a:rPr lang="en-US" sz="1800" b="1" dirty="0"/>
              <a:t>applicable across models and program (with, perhaps, an exception that recognizes prenatal vs. postnatal enrollment </a:t>
            </a:r>
            <a:r>
              <a:rPr lang="en-US" sz="1800" b="1" dirty="0" smtClean="0"/>
              <a:t>)</a:t>
            </a:r>
          </a:p>
          <a:p>
            <a:pPr marL="0" indent="0" eaLnBrk="1" fontAlgn="t" hangingPunct="1">
              <a:spcBef>
                <a:spcPts val="40"/>
              </a:spcBef>
              <a:buNone/>
            </a:pPr>
            <a:endParaRPr lang="en-US" sz="1800" b="1" dirty="0"/>
          </a:p>
          <a:p>
            <a:pPr lvl="0"/>
            <a:r>
              <a:rPr lang="en-US" sz="1800" b="1" dirty="0"/>
              <a:t>Achievable by the program rather than </a:t>
            </a:r>
            <a:r>
              <a:rPr lang="en-US" sz="1800" b="1" dirty="0" smtClean="0"/>
              <a:t>aspirational or heavily dependent </a:t>
            </a:r>
            <a:r>
              <a:rPr lang="en-US" sz="1800" b="1" dirty="0"/>
              <a:t>on the performance of others </a:t>
            </a:r>
            <a:endParaRPr lang="en-US" sz="1800" b="1" dirty="0" smtClean="0"/>
          </a:p>
          <a:p>
            <a:pPr marL="0" lvl="0" indent="0">
              <a:buNone/>
            </a:pPr>
            <a:endParaRPr lang="en-US" sz="1800" b="1" dirty="0"/>
          </a:p>
          <a:p>
            <a:pPr lvl="0"/>
            <a:r>
              <a:rPr lang="en-US" sz="1800" b="1" dirty="0"/>
              <a:t>Resonates with policymakers and the engaged public </a:t>
            </a:r>
            <a:endParaRPr lang="en-US" sz="1800" b="1" dirty="0" smtClean="0"/>
          </a:p>
          <a:p>
            <a:pPr marL="0" lvl="0" indent="0">
              <a:buNone/>
            </a:pPr>
            <a:endParaRPr lang="en-US" sz="1800" b="1" dirty="0"/>
          </a:p>
          <a:p>
            <a:pPr lvl="0"/>
            <a:r>
              <a:rPr lang="en-US" sz="1800" b="1" dirty="0"/>
              <a:t>Important policy goal worthy of public investment </a:t>
            </a:r>
            <a:endParaRPr lang="en-US" sz="1800" b="1" dirty="0" smtClean="0"/>
          </a:p>
          <a:p>
            <a:pPr marL="0" lvl="0" indent="0">
              <a:buNone/>
            </a:pPr>
            <a:endParaRPr lang="en-US" sz="1800" b="1" dirty="0"/>
          </a:p>
          <a:p>
            <a:pPr lvl="0"/>
            <a:r>
              <a:rPr lang="en-US" sz="1800" b="1" dirty="0"/>
              <a:t>Capitalizes on state administrative data, thereby reducing data collection burden for local programs</a:t>
            </a:r>
          </a:p>
          <a:p>
            <a:pPr eaLnBrk="1" fontAlgn="t" hangingPunct="1">
              <a:spcBef>
                <a:spcPts val="40"/>
              </a:spcBef>
            </a:pPr>
            <a:endParaRPr lang="en-US" b="1" dirty="0"/>
          </a:p>
        </p:txBody>
      </p:sp>
    </p:spTree>
    <p:extLst>
      <p:ext uri="{BB962C8B-B14F-4D97-AF65-F5344CB8AC3E}">
        <p14:creationId xmlns:p14="http://schemas.microsoft.com/office/powerpoint/2010/main" val="416683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533400"/>
          </a:xfrm>
        </p:spPr>
        <p:txBody>
          <a:bodyPr/>
          <a:lstStyle/>
          <a:p>
            <a:r>
              <a:rPr lang="en-US" sz="2500" b="1" dirty="0"/>
              <a:t>I</a:t>
            </a:r>
            <a:r>
              <a:rPr lang="en-US" sz="2500" b="1" dirty="0" smtClean="0"/>
              <a:t>ndicators</a:t>
            </a:r>
            <a:endParaRPr lang="en-US" sz="25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1338994"/>
              </p:ext>
            </p:extLst>
          </p:nvPr>
        </p:nvGraphicFramePr>
        <p:xfrm>
          <a:off x="685800" y="990600"/>
          <a:ext cx="7772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785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6934200" cy="533400"/>
          </a:xfrm>
        </p:spPr>
        <p:txBody>
          <a:bodyPr/>
          <a:lstStyle/>
          <a:p>
            <a:r>
              <a:rPr lang="en-US" sz="2500" b="1" dirty="0" smtClean="0"/>
              <a:t>Maternal Depression Screening/Referral</a:t>
            </a:r>
            <a:endParaRPr lang="en-US" sz="2500" b="1" dirty="0"/>
          </a:p>
        </p:txBody>
      </p:sp>
      <p:sp>
        <p:nvSpPr>
          <p:cNvPr id="3" name="Content Placeholder 2"/>
          <p:cNvSpPr>
            <a:spLocks noGrp="1"/>
          </p:cNvSpPr>
          <p:nvPr>
            <p:ph idx="1"/>
          </p:nvPr>
        </p:nvSpPr>
        <p:spPr>
          <a:xfrm>
            <a:off x="762000" y="1752600"/>
            <a:ext cx="8077200" cy="4247317"/>
          </a:xfrm>
        </p:spPr>
        <p:txBody>
          <a:bodyPr/>
          <a:lstStyle/>
          <a:p>
            <a:pPr marL="0" indent="0">
              <a:buNone/>
            </a:pPr>
            <a:r>
              <a:rPr lang="en-US" sz="1800" b="1" dirty="0"/>
              <a:t>Indicator: </a:t>
            </a:r>
            <a:r>
              <a:rPr lang="en-US" sz="1800" dirty="0"/>
              <a:t>Percent of mothers participating in home visiting who are referred for follow-up evaluation and intervention as indicated by depression screening with a validated tool. 	</a:t>
            </a:r>
          </a:p>
          <a:p>
            <a:r>
              <a:rPr lang="en-US" sz="1800" b="1" i="1" dirty="0" smtClean="0"/>
              <a:t>Target population: </a:t>
            </a:r>
            <a:r>
              <a:rPr lang="en-US" sz="1800" dirty="0"/>
              <a:t>Mothers participating in a home visiting program (prenatally and following birth). 	</a:t>
            </a:r>
          </a:p>
          <a:p>
            <a:r>
              <a:rPr lang="en-US" sz="1800" b="1" i="1" dirty="0" smtClean="0"/>
              <a:t>Numerator:</a:t>
            </a:r>
            <a:r>
              <a:rPr lang="en-US" sz="1800" b="1" dirty="0" smtClean="0"/>
              <a:t> </a:t>
            </a:r>
            <a:r>
              <a:rPr lang="en-US" sz="1800" dirty="0"/>
              <a:t>Number of mothers participating in home visiting who received a maternal depression screening using a validated tool that indicated the need for referral and who were referred for follow-up evaluation and intervention. 	</a:t>
            </a:r>
          </a:p>
          <a:p>
            <a:r>
              <a:rPr lang="en-US" sz="1800" b="1" i="1" dirty="0" smtClean="0"/>
              <a:t>Denominator:</a:t>
            </a:r>
            <a:r>
              <a:rPr lang="en-US" sz="1800" b="1" dirty="0" smtClean="0"/>
              <a:t> </a:t>
            </a:r>
            <a:r>
              <a:rPr lang="en-US" sz="1800" dirty="0"/>
              <a:t>Number of mothers participating in home visiting who received a maternal depression screening with a validated tool and whose screening results indicated the need for a referral. 	</a:t>
            </a:r>
          </a:p>
          <a:p>
            <a:r>
              <a:rPr lang="en-US" sz="1800" b="1" i="1" dirty="0" smtClean="0"/>
              <a:t>Data sources: </a:t>
            </a:r>
            <a:r>
              <a:rPr lang="en-US" sz="1800" dirty="0"/>
              <a:t>P</a:t>
            </a:r>
            <a:r>
              <a:rPr lang="en-US" sz="1800" dirty="0" smtClean="0"/>
              <a:t>rogram data - screening results.</a:t>
            </a:r>
          </a:p>
          <a:p>
            <a:endParaRPr lang="en-US" sz="1800" b="1" dirty="0"/>
          </a:p>
        </p:txBody>
      </p:sp>
    </p:spTree>
    <p:extLst>
      <p:ext uri="{BB962C8B-B14F-4D97-AF65-F5344CB8AC3E}">
        <p14:creationId xmlns:p14="http://schemas.microsoft.com/office/powerpoint/2010/main" val="53119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609600"/>
          </a:xfrm>
        </p:spPr>
        <p:txBody>
          <a:bodyPr/>
          <a:lstStyle/>
          <a:p>
            <a:r>
              <a:rPr lang="en-US" sz="2500" b="1" dirty="0" smtClean="0"/>
              <a:t>Suggestions for </a:t>
            </a:r>
            <a:r>
              <a:rPr lang="en-US" sz="2500" b="1" dirty="0"/>
              <a:t>enhancing data quality and utility</a:t>
            </a:r>
            <a:endParaRPr lang="en-US" sz="2500" dirty="0"/>
          </a:p>
        </p:txBody>
      </p:sp>
      <p:sp>
        <p:nvSpPr>
          <p:cNvPr id="3" name="Content Placeholder 2"/>
          <p:cNvSpPr>
            <a:spLocks noGrp="1"/>
          </p:cNvSpPr>
          <p:nvPr>
            <p:ph idx="1"/>
          </p:nvPr>
        </p:nvSpPr>
        <p:spPr>
          <a:xfrm>
            <a:off x="685800" y="1524000"/>
            <a:ext cx="8458200" cy="4953714"/>
          </a:xfrm>
        </p:spPr>
        <p:txBody>
          <a:bodyPr/>
          <a:lstStyle/>
          <a:p>
            <a:r>
              <a:rPr lang="en-US" sz="1800" dirty="0" smtClean="0"/>
              <a:t>Collect </a:t>
            </a:r>
            <a:r>
              <a:rPr lang="en-US" sz="1800" dirty="0"/>
              <a:t>actual scores from the screening whenever feasible. </a:t>
            </a:r>
          </a:p>
          <a:p>
            <a:r>
              <a:rPr lang="en-US" sz="1800" dirty="0"/>
              <a:t>Consider measuring the percent with completed referrals and changes in depression status as part of focused quality improvement, research, and/or evaluation efforts. </a:t>
            </a:r>
          </a:p>
          <a:p>
            <a:r>
              <a:rPr lang="en-US" sz="1800" dirty="0"/>
              <a:t>Consider recommending a common, validated, statewide depression-screening tool for use across home visiting programs and/or models. </a:t>
            </a:r>
          </a:p>
          <a:p>
            <a:r>
              <a:rPr lang="en-US" sz="1800" dirty="0"/>
              <a:t>Measure at 2 or more points in time (e.g., prenatal and postpartum periods; intake and discharge). </a:t>
            </a:r>
          </a:p>
          <a:p>
            <a:r>
              <a:rPr lang="en-US" sz="1800" dirty="0"/>
              <a:t>For women already in depression treatment, a referral would not be indicated, but these women should be included in efforts to measure changes in depression status. </a:t>
            </a:r>
          </a:p>
          <a:p>
            <a:r>
              <a:rPr lang="en-US" sz="1800" dirty="0"/>
              <a:t>Augment with quality improvement measures developed by the Home Visiting Collaborative Improvement and Innovation Network (http://hv-coiin.edc.org) (e.g., percent of women referred to services with one or more- evidence-based service contacts, percent of women with improvement of depressive symptoms). </a:t>
            </a:r>
          </a:p>
        </p:txBody>
      </p:sp>
    </p:spTree>
    <p:extLst>
      <p:ext uri="{BB962C8B-B14F-4D97-AF65-F5344CB8AC3E}">
        <p14:creationId xmlns:p14="http://schemas.microsoft.com/office/powerpoint/2010/main" val="19268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162800" cy="609600"/>
          </a:xfrm>
        </p:spPr>
        <p:txBody>
          <a:bodyPr/>
          <a:lstStyle/>
          <a:p>
            <a:r>
              <a:rPr lang="en-US" sz="2500" b="1" dirty="0" smtClean="0"/>
              <a:t>Postpartum Health Care Visit</a:t>
            </a:r>
            <a:endParaRPr lang="en-US" sz="2500" b="1" dirty="0"/>
          </a:p>
        </p:txBody>
      </p:sp>
      <p:sp>
        <p:nvSpPr>
          <p:cNvPr id="3" name="Content Placeholder 2"/>
          <p:cNvSpPr>
            <a:spLocks noGrp="1"/>
          </p:cNvSpPr>
          <p:nvPr>
            <p:ph idx="1"/>
          </p:nvPr>
        </p:nvSpPr>
        <p:spPr>
          <a:xfrm>
            <a:off x="1036320" y="1600200"/>
            <a:ext cx="8077200" cy="4216539"/>
          </a:xfrm>
        </p:spPr>
        <p:txBody>
          <a:bodyPr/>
          <a:lstStyle/>
          <a:p>
            <a:pPr marL="0" indent="0">
              <a:buNone/>
            </a:pPr>
            <a:r>
              <a:rPr lang="en-US" sz="1800" b="1" dirty="0"/>
              <a:t>Indicator: </a:t>
            </a:r>
            <a:r>
              <a:rPr lang="en-US" sz="1800" dirty="0"/>
              <a:t>Percent of mothers enrolled in home visiting prenatally or within 30 days of giving birth who receive a postpartum visit with a health provider within 2 months (60 days) following birth. 	</a:t>
            </a:r>
          </a:p>
          <a:p>
            <a:r>
              <a:rPr lang="en-US" sz="1800" b="1" i="1" dirty="0" smtClean="0"/>
              <a:t>Target </a:t>
            </a:r>
            <a:r>
              <a:rPr lang="en-US" sz="1800" b="1" i="1" dirty="0"/>
              <a:t>population: </a:t>
            </a:r>
            <a:r>
              <a:rPr lang="en-US" sz="1800" dirty="0"/>
              <a:t>Mothers enrolled in home visiting prenatally or within 30 days of giving birth. 	</a:t>
            </a:r>
          </a:p>
          <a:p>
            <a:r>
              <a:rPr lang="en-US" sz="1800" b="1" i="1" dirty="0"/>
              <a:t>Numerator:</a:t>
            </a:r>
            <a:r>
              <a:rPr lang="en-US" sz="1800" b="1" dirty="0"/>
              <a:t> </a:t>
            </a:r>
            <a:r>
              <a:rPr lang="en-US" sz="1800" dirty="0"/>
              <a:t>Number of mothers enrolled in home visiting prenatally or within 30 days of giving birth who completed a postpartum visit with a health provider within 2 months (60 days) following birth. 	</a:t>
            </a:r>
          </a:p>
          <a:p>
            <a:r>
              <a:rPr lang="en-US" sz="1800" b="1" i="1" dirty="0" smtClean="0"/>
              <a:t>Denominator</a:t>
            </a:r>
            <a:r>
              <a:rPr lang="en-US" sz="1800" b="1" i="1" dirty="0"/>
              <a:t>:</a:t>
            </a:r>
            <a:r>
              <a:rPr lang="en-US" sz="1800" b="1" dirty="0"/>
              <a:t> </a:t>
            </a:r>
            <a:r>
              <a:rPr lang="en-US" sz="1800" dirty="0"/>
              <a:t>Number of mothers enrolled in home visiting prenatally or within 30 days of giving birth who are at least 2 months (60 days) postpartum. 	</a:t>
            </a:r>
          </a:p>
          <a:p>
            <a:r>
              <a:rPr lang="en-US" sz="1800" b="1" i="1" dirty="0"/>
              <a:t>Data sources: </a:t>
            </a:r>
            <a:r>
              <a:rPr lang="en-US" sz="1800" dirty="0"/>
              <a:t>Program data—participant self-report is confirmed by medical records when possible. 	</a:t>
            </a:r>
          </a:p>
          <a:p>
            <a:pPr marL="0" indent="0">
              <a:buNone/>
            </a:pPr>
            <a:endParaRPr lang="en-US" sz="1800" b="1" dirty="0" smtClean="0"/>
          </a:p>
        </p:txBody>
      </p:sp>
    </p:spTree>
    <p:extLst>
      <p:ext uri="{BB962C8B-B14F-4D97-AF65-F5344CB8AC3E}">
        <p14:creationId xmlns:p14="http://schemas.microsoft.com/office/powerpoint/2010/main" val="82252376"/>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1871</Words>
  <Application>Microsoft Office PowerPoint</Application>
  <PresentationFormat>On-screen Show (4:3)</PresentationFormat>
  <Paragraphs>210</Paragraphs>
  <Slides>27</Slides>
  <Notes>20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Blank Presentation</vt:lpstr>
      <vt:lpstr>PowerPoint Presentation</vt:lpstr>
      <vt:lpstr>Data for Performance Initiative</vt:lpstr>
      <vt:lpstr>Agenda for today</vt:lpstr>
      <vt:lpstr>Value to the field </vt:lpstr>
      <vt:lpstr>Criteria for selecting performance indicators</vt:lpstr>
      <vt:lpstr>Indicators</vt:lpstr>
      <vt:lpstr>Maternal Depression Screening/Referral</vt:lpstr>
      <vt:lpstr>Suggestions for enhancing data quality and utility</vt:lpstr>
      <vt:lpstr>Postpartum Health Care Visit</vt:lpstr>
      <vt:lpstr>Suggestions for enhancing data quality and utility</vt:lpstr>
      <vt:lpstr>Interbirth Interval</vt:lpstr>
      <vt:lpstr>Suggestions for enhancing data quality and utility</vt:lpstr>
      <vt:lpstr>Maternal Educational Achievement</vt:lpstr>
      <vt:lpstr>Suggestions for enhancing data quality and utility</vt:lpstr>
      <vt:lpstr>Child Development Screening</vt:lpstr>
      <vt:lpstr>Suggestions for enhancing data quality and utility</vt:lpstr>
      <vt:lpstr>Child Maltreatment</vt:lpstr>
      <vt:lpstr>Suggestions for enhancing data quality and utility</vt:lpstr>
      <vt:lpstr>Well-child Visits</vt:lpstr>
      <vt:lpstr>Suggestions for enhancing data quality and utility</vt:lpstr>
      <vt:lpstr>Maternal Smoking or Tobacco Use</vt:lpstr>
      <vt:lpstr>Suggestions for enhancing data quality and utility</vt:lpstr>
      <vt:lpstr>Breastfeeding</vt:lpstr>
      <vt:lpstr>Suggestions for enhancing data quality and utility</vt:lpstr>
      <vt:lpstr>Summary of suggestions for enhancing data quality and utility</vt:lpstr>
      <vt:lpstr>Descriptive Factors</vt:lpstr>
      <vt:lpstr>Data Development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Mimi Aledo-Sandoval</dc:creator>
  <cp:lastModifiedBy>Steve Howard</cp:lastModifiedBy>
  <cp:revision>51</cp:revision>
  <dcterms:created xsi:type="dcterms:W3CDTF">2015-07-22T16:27:28Z</dcterms:created>
  <dcterms:modified xsi:type="dcterms:W3CDTF">2015-10-22T17:56:51Z</dcterms:modified>
</cp:coreProperties>
</file>