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4.xml" ContentType="application/vnd.openxmlformats-officedocument.theme+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 id="2147483699" r:id="rId4"/>
    <p:sldMasterId id="2147483703" r:id="rId5"/>
  </p:sldMasterIdLst>
  <p:notesMasterIdLst>
    <p:notesMasterId r:id="rId74"/>
  </p:notesMasterIdLst>
  <p:sldIdLst>
    <p:sldId id="262" r:id="rId6"/>
    <p:sldId id="351" r:id="rId7"/>
    <p:sldId id="272" r:id="rId8"/>
    <p:sldId id="274" r:id="rId9"/>
    <p:sldId id="275" r:id="rId10"/>
    <p:sldId id="277" r:id="rId11"/>
    <p:sldId id="278" r:id="rId12"/>
    <p:sldId id="279" r:id="rId13"/>
    <p:sldId id="282" r:id="rId14"/>
    <p:sldId id="283" r:id="rId15"/>
    <p:sldId id="284" r:id="rId16"/>
    <p:sldId id="285" r:id="rId17"/>
    <p:sldId id="286" r:id="rId18"/>
    <p:sldId id="287" r:id="rId19"/>
    <p:sldId id="289" r:id="rId20"/>
    <p:sldId id="290" r:id="rId21"/>
    <p:sldId id="291" r:id="rId22"/>
    <p:sldId id="295" r:id="rId23"/>
    <p:sldId id="296" r:id="rId24"/>
    <p:sldId id="297" r:id="rId25"/>
    <p:sldId id="298" r:id="rId26"/>
    <p:sldId id="350" r:id="rId27"/>
    <p:sldId id="299" r:id="rId28"/>
    <p:sldId id="300" r:id="rId29"/>
    <p:sldId id="301" r:id="rId30"/>
    <p:sldId id="303" r:id="rId31"/>
    <p:sldId id="302" r:id="rId32"/>
    <p:sldId id="304" r:id="rId33"/>
    <p:sldId id="305" r:id="rId34"/>
    <p:sldId id="306" r:id="rId35"/>
    <p:sldId id="307" r:id="rId36"/>
    <p:sldId id="308" r:id="rId37"/>
    <p:sldId id="309" r:id="rId38"/>
    <p:sldId id="310" r:id="rId39"/>
    <p:sldId id="311" r:id="rId40"/>
    <p:sldId id="312" r:id="rId41"/>
    <p:sldId id="313" r:id="rId42"/>
    <p:sldId id="314" r:id="rId43"/>
    <p:sldId id="315" r:id="rId44"/>
    <p:sldId id="316" r:id="rId45"/>
    <p:sldId id="317" r:id="rId46"/>
    <p:sldId id="318" r:id="rId47"/>
    <p:sldId id="319" r:id="rId48"/>
    <p:sldId id="320" r:id="rId49"/>
    <p:sldId id="321" r:id="rId50"/>
    <p:sldId id="322" r:id="rId51"/>
    <p:sldId id="323" r:id="rId52"/>
    <p:sldId id="324" r:id="rId53"/>
    <p:sldId id="325" r:id="rId54"/>
    <p:sldId id="330" r:id="rId55"/>
    <p:sldId id="331" r:id="rId56"/>
    <p:sldId id="332" r:id="rId57"/>
    <p:sldId id="334" r:id="rId58"/>
    <p:sldId id="335" r:id="rId59"/>
    <p:sldId id="336" r:id="rId60"/>
    <p:sldId id="337" r:id="rId61"/>
    <p:sldId id="338" r:id="rId62"/>
    <p:sldId id="339" r:id="rId63"/>
    <p:sldId id="340" r:id="rId64"/>
    <p:sldId id="342" r:id="rId65"/>
    <p:sldId id="343" r:id="rId66"/>
    <p:sldId id="344" r:id="rId67"/>
    <p:sldId id="346" r:id="rId68"/>
    <p:sldId id="347" r:id="rId69"/>
    <p:sldId id="348" r:id="rId70"/>
    <p:sldId id="349" r:id="rId71"/>
    <p:sldId id="263" r:id="rId72"/>
    <p:sldId id="271" r:id="rId7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392" y="-330"/>
      </p:cViewPr>
      <p:guideLst>
        <p:guide orient="horz" pos="2160"/>
        <p:guide pos="2880"/>
      </p:guideLst>
    </p:cSldViewPr>
  </p:slideViewPr>
  <p:notesTextViewPr>
    <p:cViewPr>
      <p:scale>
        <a:sx n="1" d="1"/>
        <a:sy n="1" d="1"/>
      </p:scale>
      <p:origin x="0" y="0"/>
    </p:cViewPr>
  </p:notesTextViewPr>
  <p:sorterViewPr>
    <p:cViewPr>
      <p:scale>
        <a:sx n="100" d="100"/>
        <a:sy n="100" d="100"/>
      </p:scale>
      <p:origin x="0" y="582"/>
    </p:cViewPr>
  </p:sorterViewPr>
  <p:notesViewPr>
    <p:cSldViewPr>
      <p:cViewPr>
        <p:scale>
          <a:sx n="100" d="100"/>
          <a:sy n="100" d="100"/>
        </p:scale>
        <p:origin x="-2820" y="72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slide" Target="slides/slide50.xml"/><Relationship Id="rId63" Type="http://schemas.openxmlformats.org/officeDocument/2006/relationships/slide" Target="slides/slide58.xml"/><Relationship Id="rId68" Type="http://schemas.openxmlformats.org/officeDocument/2006/relationships/slide" Target="slides/slide63.xml"/><Relationship Id="rId76" Type="http://schemas.openxmlformats.org/officeDocument/2006/relationships/viewProps" Target="viewProps.xml"/><Relationship Id="rId7" Type="http://schemas.openxmlformats.org/officeDocument/2006/relationships/slide" Target="slides/slide2.xml"/><Relationship Id="rId71" Type="http://schemas.openxmlformats.org/officeDocument/2006/relationships/slide" Target="slides/slide66.xml"/><Relationship Id="rId2" Type="http://schemas.openxmlformats.org/officeDocument/2006/relationships/slideMaster" Target="slideMasters/slideMaster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slide" Target="slides/slide53.xml"/><Relationship Id="rId66" Type="http://schemas.openxmlformats.org/officeDocument/2006/relationships/slide" Target="slides/slide61.xml"/><Relationship Id="rId74" Type="http://schemas.openxmlformats.org/officeDocument/2006/relationships/notesMaster" Target="notesMasters/notesMaster1.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61" Type="http://schemas.openxmlformats.org/officeDocument/2006/relationships/slide" Target="slides/slide56.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slide" Target="slides/slide55.xml"/><Relationship Id="rId65" Type="http://schemas.openxmlformats.org/officeDocument/2006/relationships/slide" Target="slides/slide60.xml"/><Relationship Id="rId73" Type="http://schemas.openxmlformats.org/officeDocument/2006/relationships/slide" Target="slides/slide68.xml"/><Relationship Id="rId78"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64" Type="http://schemas.openxmlformats.org/officeDocument/2006/relationships/slide" Target="slides/slide59.xml"/><Relationship Id="rId69" Type="http://schemas.openxmlformats.org/officeDocument/2006/relationships/slide" Target="slides/slide64.xml"/><Relationship Id="rId77" Type="http://schemas.openxmlformats.org/officeDocument/2006/relationships/theme" Target="theme/theme1.xml"/><Relationship Id="rId8" Type="http://schemas.openxmlformats.org/officeDocument/2006/relationships/slide" Target="slides/slide3.xml"/><Relationship Id="rId51" Type="http://schemas.openxmlformats.org/officeDocument/2006/relationships/slide" Target="slides/slide46.xml"/><Relationship Id="rId72" Type="http://schemas.openxmlformats.org/officeDocument/2006/relationships/slide" Target="slides/slide67.xml"/><Relationship Id="rId3" Type="http://schemas.openxmlformats.org/officeDocument/2006/relationships/slideMaster" Target="slideMasters/slideMaster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slide" Target="slides/slide54.xml"/><Relationship Id="rId67" Type="http://schemas.openxmlformats.org/officeDocument/2006/relationships/slide" Target="slides/slide62.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slide" Target="slides/slide57.xml"/><Relationship Id="rId70" Type="http://schemas.openxmlformats.org/officeDocument/2006/relationships/slide" Target="slides/slide65.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540CB3E-D57C-4A63-807E-3E95C0AEC133}" type="datetimeFigureOut">
              <a:rPr lang="en-US" smtClean="0"/>
              <a:t>10/22/2015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59869EF-D9E3-4091-9CD5-9F446FF3D16D}" type="slidenum">
              <a:rPr lang="en-US" smtClean="0"/>
              <a:t>‹#›</a:t>
            </a:fld>
            <a:endParaRPr lang="en-US"/>
          </a:p>
        </p:txBody>
      </p:sp>
    </p:spTree>
    <p:extLst>
      <p:ext uri="{BB962C8B-B14F-4D97-AF65-F5344CB8AC3E}">
        <p14:creationId xmlns:p14="http://schemas.microsoft.com/office/powerpoint/2010/main" val="682483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3526283-3D31-4E55-8A57-39E3CAAE1622}" type="slidenum">
              <a:rPr lang="en-US">
                <a:solidFill>
                  <a:prstClr val="black"/>
                </a:solidFill>
              </a:rPr>
              <a:pPr/>
              <a:t>1</a:t>
            </a:fld>
            <a:endParaRPr lang="en-US">
              <a:solidFill>
                <a:prstClr val="black"/>
              </a:solidFill>
            </a:endParaRPr>
          </a:p>
        </p:txBody>
      </p:sp>
      <p:sp>
        <p:nvSpPr>
          <p:cNvPr id="29698" name="Rectangle 2"/>
          <p:cNvSpPr>
            <a:spLocks noGrp="1" noRot="1" noChangeAspect="1" noChangeArrowheads="1" noTextEdit="1"/>
          </p:cNvSpPr>
          <p:nvPr>
            <p:ph type="sldImg"/>
          </p:nvPr>
        </p:nvSpPr>
        <p:spPr>
          <a:xfrm>
            <a:off x="1143000" y="685800"/>
            <a:ext cx="4572000" cy="3429000"/>
          </a:xfrm>
          <a:ln/>
        </p:spPr>
      </p:sp>
      <p:sp>
        <p:nvSpPr>
          <p:cNvPr id="29699"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smtClean="0"/>
              <a:t>Even though “at risk” has a slightly higher number here, I’d recommend vulnerable. When you read the verbatim answers in this poll, it was clear that for some people “at risk” conjured up negative connotation like gangs and drugs, where “vulnerable” was much better received.</a:t>
            </a:r>
            <a:endParaRPr lang="en-US" dirty="0"/>
          </a:p>
        </p:txBody>
      </p:sp>
      <p:sp>
        <p:nvSpPr>
          <p:cNvPr id="4" name="Slide Number Placeholder 3"/>
          <p:cNvSpPr>
            <a:spLocks noGrp="1"/>
          </p:cNvSpPr>
          <p:nvPr>
            <p:ph type="sldNum" sz="quarter" idx="10"/>
          </p:nvPr>
        </p:nvSpPr>
        <p:spPr/>
        <p:txBody>
          <a:bodyPr/>
          <a:lstStyle/>
          <a:p>
            <a:fld id="{859869EF-D9E3-4091-9CD5-9F446FF3D16D}" type="slidenum">
              <a:rPr lang="en-US" smtClean="0"/>
              <a:t>14</a:t>
            </a:fld>
            <a:endParaRPr lang="en-US"/>
          </a:p>
        </p:txBody>
      </p:sp>
    </p:spTree>
    <p:extLst>
      <p:ext uri="{BB962C8B-B14F-4D97-AF65-F5344CB8AC3E}">
        <p14:creationId xmlns:p14="http://schemas.microsoft.com/office/powerpoint/2010/main" val="40728405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9869EF-D9E3-4091-9CD5-9F446FF3D16D}" type="slidenum">
              <a:rPr lang="en-US" smtClean="0"/>
              <a:t>15</a:t>
            </a:fld>
            <a:endParaRPr lang="en-US"/>
          </a:p>
        </p:txBody>
      </p:sp>
    </p:spTree>
    <p:extLst>
      <p:ext uri="{BB962C8B-B14F-4D97-AF65-F5344CB8AC3E}">
        <p14:creationId xmlns:p14="http://schemas.microsoft.com/office/powerpoint/2010/main" val="22574572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9869EF-D9E3-4091-9CD5-9F446FF3D16D}" type="slidenum">
              <a:rPr lang="en-US" smtClean="0"/>
              <a:t>16</a:t>
            </a:fld>
            <a:endParaRPr lang="en-US"/>
          </a:p>
        </p:txBody>
      </p:sp>
    </p:spTree>
    <p:extLst>
      <p:ext uri="{BB962C8B-B14F-4D97-AF65-F5344CB8AC3E}">
        <p14:creationId xmlns:p14="http://schemas.microsoft.com/office/powerpoint/2010/main" val="23188804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9869EF-D9E3-4091-9CD5-9F446FF3D16D}" type="slidenum">
              <a:rPr lang="en-US" smtClean="0"/>
              <a:t>17</a:t>
            </a:fld>
            <a:endParaRPr lang="en-US"/>
          </a:p>
        </p:txBody>
      </p:sp>
    </p:spTree>
    <p:extLst>
      <p:ext uri="{BB962C8B-B14F-4D97-AF65-F5344CB8AC3E}">
        <p14:creationId xmlns:p14="http://schemas.microsoft.com/office/powerpoint/2010/main" val="28365863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9869EF-D9E3-4091-9CD5-9F446FF3D16D}" type="slidenum">
              <a:rPr lang="en-US" smtClean="0"/>
              <a:t>18</a:t>
            </a:fld>
            <a:endParaRPr lang="en-US"/>
          </a:p>
        </p:txBody>
      </p:sp>
    </p:spTree>
    <p:extLst>
      <p:ext uri="{BB962C8B-B14F-4D97-AF65-F5344CB8AC3E}">
        <p14:creationId xmlns:p14="http://schemas.microsoft.com/office/powerpoint/2010/main" val="15609167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9869EF-D9E3-4091-9CD5-9F446FF3D16D}" type="slidenum">
              <a:rPr lang="en-US" smtClean="0"/>
              <a:t>19</a:t>
            </a:fld>
            <a:endParaRPr lang="en-US"/>
          </a:p>
        </p:txBody>
      </p:sp>
    </p:spTree>
    <p:extLst>
      <p:ext uri="{BB962C8B-B14F-4D97-AF65-F5344CB8AC3E}">
        <p14:creationId xmlns:p14="http://schemas.microsoft.com/office/powerpoint/2010/main" val="176126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9869EF-D9E3-4091-9CD5-9F446FF3D16D}" type="slidenum">
              <a:rPr lang="en-US" smtClean="0"/>
              <a:t>20</a:t>
            </a:fld>
            <a:endParaRPr lang="en-US"/>
          </a:p>
        </p:txBody>
      </p:sp>
    </p:spTree>
    <p:extLst>
      <p:ext uri="{BB962C8B-B14F-4D97-AF65-F5344CB8AC3E}">
        <p14:creationId xmlns:p14="http://schemas.microsoft.com/office/powerpoint/2010/main" val="26916221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9869EF-D9E3-4091-9CD5-9F446FF3D16D}" type="slidenum">
              <a:rPr lang="en-US" smtClean="0"/>
              <a:t>21</a:t>
            </a:fld>
            <a:endParaRPr lang="en-US"/>
          </a:p>
        </p:txBody>
      </p:sp>
    </p:spTree>
    <p:extLst>
      <p:ext uri="{BB962C8B-B14F-4D97-AF65-F5344CB8AC3E}">
        <p14:creationId xmlns:p14="http://schemas.microsoft.com/office/powerpoint/2010/main" val="187757623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smtClean="0"/>
              <a:t>This is what we say coming out of the policymaker</a:t>
            </a:r>
            <a:r>
              <a:rPr lang="en-US" baseline="0" dirty="0" smtClean="0"/>
              <a:t> research. Will give fuller recommendations once research is complete. This is the best </a:t>
            </a:r>
            <a:r>
              <a:rPr lang="en-US" baseline="0" smtClean="0"/>
              <a:t>we know now.</a:t>
            </a:r>
            <a:endParaRPr lang="en-US" dirty="0" smtClean="0"/>
          </a:p>
          <a:p>
            <a:r>
              <a:rPr lang="en-US" dirty="0"/>
              <a:t>What I’ve seen in field testing this name is compellingly backed up by this research. We’ve heard this in research we’ve commissioned as a campaign before. </a:t>
            </a:r>
          </a:p>
          <a:p>
            <a:endParaRPr lang="en-US" dirty="0"/>
          </a:p>
          <a:p>
            <a:r>
              <a:rPr lang="en-US" dirty="0"/>
              <a:t>We should absolutely move away from the term “home visiting” to describe this work.</a:t>
            </a:r>
          </a:p>
          <a:p>
            <a:endParaRPr lang="en-US" dirty="0"/>
          </a:p>
          <a:p>
            <a:r>
              <a:rPr lang="en-US" dirty="0" smtClean="0"/>
              <a:t>If your audience has never heard of this service before, call it “Family Support and Coaching.” If they have, then qualify </a:t>
            </a:r>
            <a:r>
              <a:rPr lang="en-US" dirty="0" err="1" smtClean="0"/>
              <a:t>hv</a:t>
            </a:r>
            <a:r>
              <a:rPr lang="en-US" dirty="0" smtClean="0"/>
              <a:t> with those terms.</a:t>
            </a:r>
            <a:endParaRPr lang="en-US" dirty="0"/>
          </a:p>
          <a:p>
            <a:endParaRPr lang="en-US" dirty="0"/>
          </a:p>
        </p:txBody>
      </p:sp>
      <p:sp>
        <p:nvSpPr>
          <p:cNvPr id="4" name="Slide Number Placeholder 3"/>
          <p:cNvSpPr>
            <a:spLocks noGrp="1"/>
          </p:cNvSpPr>
          <p:nvPr>
            <p:ph type="sldNum" sz="quarter" idx="10"/>
          </p:nvPr>
        </p:nvSpPr>
        <p:spPr/>
        <p:txBody>
          <a:bodyPr/>
          <a:lstStyle/>
          <a:p>
            <a:fld id="{859869EF-D9E3-4091-9CD5-9F446FF3D16D}" type="slidenum">
              <a:rPr lang="en-US" smtClean="0">
                <a:solidFill>
                  <a:prstClr val="black"/>
                </a:solidFill>
              </a:rPr>
              <a:pPr/>
              <a:t>22</a:t>
            </a:fld>
            <a:endParaRPr lang="en-US">
              <a:solidFill>
                <a:prstClr val="black"/>
              </a:solidFill>
            </a:endParaRPr>
          </a:p>
        </p:txBody>
      </p:sp>
    </p:spTree>
    <p:extLst>
      <p:ext uri="{BB962C8B-B14F-4D97-AF65-F5344CB8AC3E}">
        <p14:creationId xmlns:p14="http://schemas.microsoft.com/office/powerpoint/2010/main" val="1357703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smtClean="0"/>
              <a:t>This is what we say coming out of the policymaker</a:t>
            </a:r>
            <a:r>
              <a:rPr lang="en-US" baseline="0" dirty="0" smtClean="0"/>
              <a:t> research. Will give fuller recommendations once research is complete. This is the best </a:t>
            </a:r>
            <a:r>
              <a:rPr lang="en-US" baseline="0" smtClean="0"/>
              <a:t>we know now.</a:t>
            </a:r>
            <a:endParaRPr lang="en-US" dirty="0" smtClean="0"/>
          </a:p>
          <a:p>
            <a:r>
              <a:rPr lang="en-US" dirty="0"/>
              <a:t>What I’ve seen in field testing this name is compellingly backed up by this research. We’ve heard this in research we’ve commissioned as a campaign before. </a:t>
            </a:r>
          </a:p>
          <a:p>
            <a:endParaRPr lang="en-US" dirty="0"/>
          </a:p>
          <a:p>
            <a:r>
              <a:rPr lang="en-US" dirty="0"/>
              <a:t>We should absolutely move away from the term “home visiting” to describe this work.</a:t>
            </a:r>
          </a:p>
          <a:p>
            <a:endParaRPr lang="en-US" dirty="0"/>
          </a:p>
          <a:p>
            <a:r>
              <a:rPr lang="en-US" dirty="0" smtClean="0"/>
              <a:t>If your audience has never heard of this service before, call it “Family Support and Coaching.” If they have, then qualify </a:t>
            </a:r>
            <a:r>
              <a:rPr lang="en-US" dirty="0" err="1" smtClean="0"/>
              <a:t>hv</a:t>
            </a:r>
            <a:r>
              <a:rPr lang="en-US" dirty="0" smtClean="0"/>
              <a:t> with those terms.</a:t>
            </a:r>
            <a:endParaRPr lang="en-US" dirty="0"/>
          </a:p>
          <a:p>
            <a:endParaRPr lang="en-US" dirty="0"/>
          </a:p>
        </p:txBody>
      </p:sp>
      <p:sp>
        <p:nvSpPr>
          <p:cNvPr id="4" name="Slide Number Placeholder 3"/>
          <p:cNvSpPr>
            <a:spLocks noGrp="1"/>
          </p:cNvSpPr>
          <p:nvPr>
            <p:ph type="sldNum" sz="quarter" idx="10"/>
          </p:nvPr>
        </p:nvSpPr>
        <p:spPr/>
        <p:txBody>
          <a:bodyPr/>
          <a:lstStyle/>
          <a:p>
            <a:fld id="{859869EF-D9E3-4091-9CD5-9F446FF3D16D}" type="slidenum">
              <a:rPr lang="en-US" smtClean="0"/>
              <a:t>67</a:t>
            </a:fld>
            <a:endParaRPr lang="en-US"/>
          </a:p>
        </p:txBody>
      </p:sp>
    </p:spTree>
    <p:extLst>
      <p:ext uri="{BB962C8B-B14F-4D97-AF65-F5344CB8AC3E}">
        <p14:creationId xmlns:p14="http://schemas.microsoft.com/office/powerpoint/2010/main" val="1357703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smtClean="0"/>
              <a:t>This is what we say coming out of the policymaker</a:t>
            </a:r>
            <a:r>
              <a:rPr lang="en-US" baseline="0" dirty="0" smtClean="0"/>
              <a:t> research. Will give fuller recommendations once research is complete. This is the best </a:t>
            </a:r>
            <a:r>
              <a:rPr lang="en-US" baseline="0" smtClean="0"/>
              <a:t>we know now.</a:t>
            </a:r>
            <a:endParaRPr lang="en-US" dirty="0" smtClean="0"/>
          </a:p>
          <a:p>
            <a:r>
              <a:rPr lang="en-US" dirty="0"/>
              <a:t>What I’ve seen in field testing this name is compellingly backed up by this research. We’ve heard this in research we’ve commissioned as a campaign before. </a:t>
            </a:r>
          </a:p>
          <a:p>
            <a:endParaRPr lang="en-US" dirty="0"/>
          </a:p>
          <a:p>
            <a:r>
              <a:rPr lang="en-US" dirty="0"/>
              <a:t>We should absolutely move away from the term “home visiting” to describe this work.</a:t>
            </a:r>
          </a:p>
          <a:p>
            <a:endParaRPr lang="en-US" dirty="0"/>
          </a:p>
          <a:p>
            <a:r>
              <a:rPr lang="en-US" dirty="0" smtClean="0"/>
              <a:t>If your audience has never heard of this service before, call it “Family Support and Coaching.” If they have, then qualify </a:t>
            </a:r>
            <a:r>
              <a:rPr lang="en-US" dirty="0" err="1" smtClean="0"/>
              <a:t>hv</a:t>
            </a:r>
            <a:r>
              <a:rPr lang="en-US" dirty="0" smtClean="0"/>
              <a:t> with those terms.</a:t>
            </a:r>
            <a:endParaRPr lang="en-US" dirty="0"/>
          </a:p>
          <a:p>
            <a:endParaRPr lang="en-US" dirty="0"/>
          </a:p>
        </p:txBody>
      </p:sp>
      <p:sp>
        <p:nvSpPr>
          <p:cNvPr id="4" name="Slide Number Placeholder 3"/>
          <p:cNvSpPr>
            <a:spLocks noGrp="1"/>
          </p:cNvSpPr>
          <p:nvPr>
            <p:ph type="sldNum" sz="quarter" idx="10"/>
          </p:nvPr>
        </p:nvSpPr>
        <p:spPr/>
        <p:txBody>
          <a:bodyPr/>
          <a:lstStyle/>
          <a:p>
            <a:fld id="{859869EF-D9E3-4091-9CD5-9F446FF3D16D}"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13577037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9869EF-D9E3-4091-9CD5-9F446FF3D16D}" type="slidenum">
              <a:rPr lang="en-US" smtClean="0"/>
              <a:t>68</a:t>
            </a:fld>
            <a:endParaRPr lang="en-US"/>
          </a:p>
        </p:txBody>
      </p:sp>
    </p:spTree>
    <p:extLst>
      <p:ext uri="{BB962C8B-B14F-4D97-AF65-F5344CB8AC3E}">
        <p14:creationId xmlns:p14="http://schemas.microsoft.com/office/powerpoint/2010/main" val="21957737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smtClean="0"/>
              <a:t>Research was done to try and find out the most compelling way to describe these services to win support from policy makers and informed voters. NOT focused on potential participating volunteers. Not telling you how to write recruitment materials, but how to talk to an elected official, philanthropist or the Kiwanis club.</a:t>
            </a:r>
            <a:endParaRPr lang="en-US" dirty="0"/>
          </a:p>
        </p:txBody>
      </p:sp>
      <p:sp>
        <p:nvSpPr>
          <p:cNvPr id="4" name="Slide Number Placeholder 3"/>
          <p:cNvSpPr>
            <a:spLocks noGrp="1"/>
          </p:cNvSpPr>
          <p:nvPr>
            <p:ph type="sldNum" sz="quarter" idx="10"/>
          </p:nvPr>
        </p:nvSpPr>
        <p:spPr/>
        <p:txBody>
          <a:bodyPr/>
          <a:lstStyle/>
          <a:p>
            <a:fld id="{859869EF-D9E3-4091-9CD5-9F446FF3D16D}" type="slidenum">
              <a:rPr lang="en-US" smtClean="0"/>
              <a:t>3</a:t>
            </a:fld>
            <a:endParaRPr lang="en-US"/>
          </a:p>
        </p:txBody>
      </p:sp>
    </p:spTree>
    <p:extLst>
      <p:ext uri="{BB962C8B-B14F-4D97-AF65-F5344CB8AC3E}">
        <p14:creationId xmlns:p14="http://schemas.microsoft.com/office/powerpoint/2010/main" val="7146568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9869EF-D9E3-4091-9CD5-9F446FF3D16D}" type="slidenum">
              <a:rPr lang="en-US" smtClean="0"/>
              <a:t>4</a:t>
            </a:fld>
            <a:endParaRPr lang="en-US"/>
          </a:p>
        </p:txBody>
      </p:sp>
    </p:spTree>
    <p:extLst>
      <p:ext uri="{BB962C8B-B14F-4D97-AF65-F5344CB8AC3E}">
        <p14:creationId xmlns:p14="http://schemas.microsoft.com/office/powerpoint/2010/main" val="34870665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9869EF-D9E3-4091-9CD5-9F446FF3D16D}" type="slidenum">
              <a:rPr lang="en-US" smtClean="0"/>
              <a:t>5</a:t>
            </a:fld>
            <a:endParaRPr lang="en-US"/>
          </a:p>
        </p:txBody>
      </p:sp>
    </p:spTree>
    <p:extLst>
      <p:ext uri="{BB962C8B-B14F-4D97-AF65-F5344CB8AC3E}">
        <p14:creationId xmlns:p14="http://schemas.microsoft.com/office/powerpoint/2010/main" val="12545044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smtClean="0"/>
              <a:t>Wanted to back up research findings with quantitative polling and reach broader audience, not just conservatives and swing voters.</a:t>
            </a:r>
            <a:endParaRPr lang="en-US" dirty="0"/>
          </a:p>
        </p:txBody>
      </p:sp>
      <p:sp>
        <p:nvSpPr>
          <p:cNvPr id="4" name="Slide Number Placeholder 3"/>
          <p:cNvSpPr>
            <a:spLocks noGrp="1"/>
          </p:cNvSpPr>
          <p:nvPr>
            <p:ph type="sldNum" sz="quarter" idx="10"/>
          </p:nvPr>
        </p:nvSpPr>
        <p:spPr/>
        <p:txBody>
          <a:bodyPr/>
          <a:lstStyle/>
          <a:p>
            <a:fld id="{859869EF-D9E3-4091-9CD5-9F446FF3D16D}" type="slidenum">
              <a:rPr lang="en-US" smtClean="0"/>
              <a:t>6</a:t>
            </a:fld>
            <a:endParaRPr lang="en-US"/>
          </a:p>
        </p:txBody>
      </p:sp>
    </p:spTree>
    <p:extLst>
      <p:ext uri="{BB962C8B-B14F-4D97-AF65-F5344CB8AC3E}">
        <p14:creationId xmlns:p14="http://schemas.microsoft.com/office/powerpoint/2010/main" val="7825950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9869EF-D9E3-4091-9CD5-9F446FF3D16D}" type="slidenum">
              <a:rPr lang="en-US" smtClean="0"/>
              <a:t>7</a:t>
            </a:fld>
            <a:endParaRPr lang="en-US"/>
          </a:p>
        </p:txBody>
      </p:sp>
    </p:spTree>
    <p:extLst>
      <p:ext uri="{BB962C8B-B14F-4D97-AF65-F5344CB8AC3E}">
        <p14:creationId xmlns:p14="http://schemas.microsoft.com/office/powerpoint/2010/main" val="4586866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smtClean="0"/>
              <a:t>Akin to Enron or Arthur Anderson during the height of their scandals. </a:t>
            </a:r>
            <a:endParaRPr lang="en-US" dirty="0"/>
          </a:p>
        </p:txBody>
      </p:sp>
      <p:sp>
        <p:nvSpPr>
          <p:cNvPr id="4" name="Slide Number Placeholder 3"/>
          <p:cNvSpPr>
            <a:spLocks noGrp="1"/>
          </p:cNvSpPr>
          <p:nvPr>
            <p:ph type="sldNum" sz="quarter" idx="10"/>
          </p:nvPr>
        </p:nvSpPr>
        <p:spPr/>
        <p:txBody>
          <a:bodyPr/>
          <a:lstStyle/>
          <a:p>
            <a:fld id="{859869EF-D9E3-4091-9CD5-9F446FF3D16D}" type="slidenum">
              <a:rPr lang="en-US" smtClean="0"/>
              <a:t>8</a:t>
            </a:fld>
            <a:endParaRPr lang="en-US"/>
          </a:p>
        </p:txBody>
      </p:sp>
    </p:spTree>
    <p:extLst>
      <p:ext uri="{BB962C8B-B14F-4D97-AF65-F5344CB8AC3E}">
        <p14:creationId xmlns:p14="http://schemas.microsoft.com/office/powerpoint/2010/main" val="22817802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smtClean="0"/>
              <a:t>Interesting thing about this slide is the income breakdown. </a:t>
            </a:r>
          </a:p>
          <a:p>
            <a:endParaRPr lang="en-US" dirty="0"/>
          </a:p>
          <a:p>
            <a:r>
              <a:rPr lang="en-US" dirty="0" smtClean="0"/>
              <a:t>You can probably safety assume your legislators are going to be in the higher income brackets. They really like this explanation of why families would participate in this program.</a:t>
            </a:r>
          </a:p>
          <a:p>
            <a:endParaRPr lang="en-US" dirty="0"/>
          </a:p>
          <a:p>
            <a:r>
              <a:rPr lang="en-US" dirty="0" smtClean="0"/>
              <a:t>However, the families themselves, who are likely in the lower brackets, don’t.</a:t>
            </a:r>
          </a:p>
          <a:p>
            <a:endParaRPr lang="en-US" dirty="0"/>
          </a:p>
          <a:p>
            <a:r>
              <a:rPr lang="en-US" dirty="0" smtClean="0"/>
              <a:t>So, this is clearly for legislator outreach, but not a family brochure.</a:t>
            </a:r>
            <a:endParaRPr lang="en-US" dirty="0"/>
          </a:p>
        </p:txBody>
      </p:sp>
      <p:sp>
        <p:nvSpPr>
          <p:cNvPr id="4" name="Slide Number Placeholder 3"/>
          <p:cNvSpPr>
            <a:spLocks noGrp="1"/>
          </p:cNvSpPr>
          <p:nvPr>
            <p:ph type="sldNum" sz="quarter" idx="10"/>
          </p:nvPr>
        </p:nvSpPr>
        <p:spPr/>
        <p:txBody>
          <a:bodyPr/>
          <a:lstStyle/>
          <a:p>
            <a:fld id="{859869EF-D9E3-4091-9CD5-9F446FF3D16D}" type="slidenum">
              <a:rPr lang="en-US" smtClean="0"/>
              <a:t>13</a:t>
            </a:fld>
            <a:endParaRPr lang="en-US"/>
          </a:p>
        </p:txBody>
      </p:sp>
    </p:spTree>
    <p:extLst>
      <p:ext uri="{BB962C8B-B14F-4D97-AF65-F5344CB8AC3E}">
        <p14:creationId xmlns:p14="http://schemas.microsoft.com/office/powerpoint/2010/main" val="2318450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3.xml"/><Relationship Id="rId4" Type="http://schemas.openxmlformats.org/officeDocument/2006/relationships/image" Target="../media/image6.png"/></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4.xml"/><Relationship Id="rId4" Type="http://schemas.openxmlformats.org/officeDocument/2006/relationships/image" Target="../media/image6.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5.xml"/><Relationship Id="rId4" Type="http://schemas.openxmlformats.org/officeDocument/2006/relationships/image" Target="../media/image6.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7658" name="Rectangle 10"/>
          <p:cNvSpPr>
            <a:spLocks noChangeArrowheads="1"/>
          </p:cNvSpPr>
          <p:nvPr/>
        </p:nvSpPr>
        <p:spPr bwMode="auto">
          <a:xfrm>
            <a:off x="3559805" y="4308477"/>
            <a:ext cx="5023811" cy="646331"/>
          </a:xfrm>
          <a:prstGeom prst="rect">
            <a:avLst/>
          </a:prstGeom>
          <a:noFill/>
          <a:ln w="9525">
            <a:noFill/>
            <a:miter lim="800000"/>
            <a:headEnd/>
            <a:tailEnd/>
          </a:ln>
        </p:spPr>
        <p:txBody>
          <a:bodyPr wrap="none">
            <a:spAutoFit/>
          </a:bodyPr>
          <a:lstStyle/>
          <a:p>
            <a:pPr algn="r" eaLnBrk="0" fontAlgn="base" hangingPunct="0">
              <a:spcBef>
                <a:spcPct val="0"/>
              </a:spcBef>
              <a:spcAft>
                <a:spcPct val="0"/>
              </a:spcAft>
            </a:pPr>
            <a:r>
              <a:rPr lang="en-US" sz="3600">
                <a:solidFill>
                  <a:srgbClr val="003F83"/>
                </a:solidFill>
              </a:rPr>
              <a:t>SECTION TITLE HERE</a:t>
            </a:r>
          </a:p>
        </p:txBody>
      </p:sp>
      <p:sp>
        <p:nvSpPr>
          <p:cNvPr id="27659" name="Rectangle 11"/>
          <p:cNvSpPr>
            <a:spLocks noChangeArrowheads="1"/>
          </p:cNvSpPr>
          <p:nvPr/>
        </p:nvSpPr>
        <p:spPr bwMode="auto">
          <a:xfrm>
            <a:off x="6542642" y="4799013"/>
            <a:ext cx="2044149" cy="369332"/>
          </a:xfrm>
          <a:prstGeom prst="rect">
            <a:avLst/>
          </a:prstGeom>
          <a:noFill/>
          <a:ln w="9525">
            <a:noFill/>
            <a:miter lim="800000"/>
            <a:headEnd/>
            <a:tailEnd/>
          </a:ln>
        </p:spPr>
        <p:txBody>
          <a:bodyPr wrap="none">
            <a:spAutoFit/>
          </a:bodyPr>
          <a:lstStyle/>
          <a:p>
            <a:pPr algn="r" eaLnBrk="0" fontAlgn="base" hangingPunct="0">
              <a:spcBef>
                <a:spcPct val="0"/>
              </a:spcBef>
              <a:spcAft>
                <a:spcPct val="0"/>
              </a:spcAft>
            </a:pPr>
            <a:r>
              <a:rPr lang="en-US">
                <a:solidFill>
                  <a:srgbClr val="46B0E7"/>
                </a:solidFill>
              </a:rPr>
              <a:t>Subtitle goes here</a:t>
            </a:r>
          </a:p>
        </p:txBody>
      </p:sp>
      <p:sp>
        <p:nvSpPr>
          <p:cNvPr id="27660" name="Rectangle 12"/>
          <p:cNvSpPr>
            <a:spLocks noChangeArrowheads="1"/>
          </p:cNvSpPr>
          <p:nvPr/>
        </p:nvSpPr>
        <p:spPr bwMode="auto">
          <a:xfrm>
            <a:off x="0" y="6246813"/>
            <a:ext cx="9144000" cy="609600"/>
          </a:xfrm>
          <a:prstGeom prst="rect">
            <a:avLst/>
          </a:prstGeom>
          <a:solidFill>
            <a:srgbClr val="003F83"/>
          </a:solidFill>
          <a:ln w="9525">
            <a:noFill/>
            <a:miter lim="800000"/>
            <a:headEnd/>
            <a:tailEnd/>
          </a:ln>
        </p:spPr>
        <p:txBody>
          <a:bodyPr wrap="none" anchor="ctr"/>
          <a:lstStyle/>
          <a:p>
            <a:pPr eaLnBrk="0" fontAlgn="base" hangingPunct="0">
              <a:spcBef>
                <a:spcPct val="0"/>
              </a:spcBef>
              <a:spcAft>
                <a:spcPct val="0"/>
              </a:spcAft>
            </a:pPr>
            <a:endParaRPr lang="en-US" sz="2400">
              <a:solidFill>
                <a:srgbClr val="000000"/>
              </a:solidFill>
            </a:endParaRPr>
          </a:p>
        </p:txBody>
      </p:sp>
    </p:spTree>
    <p:extLst>
      <p:ext uri="{BB962C8B-B14F-4D97-AF65-F5344CB8AC3E}">
        <p14:creationId xmlns:p14="http://schemas.microsoft.com/office/powerpoint/2010/main" val="4448232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2548890" y="1676400"/>
            <a:ext cx="5909310" cy="19287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0DF62D15-71BA-45CD-8B62-48AFBC2FA554}" type="datetime4">
              <a:rPr lang="en-US"/>
              <a:pPr/>
              <a:t>October 22, 2015</a:t>
            </a:fld>
            <a:endParaRPr lang="en-US">
              <a:latin typeface="Arial"/>
            </a:endParaRPr>
          </a:p>
        </p:txBody>
      </p:sp>
    </p:spTree>
    <p:extLst>
      <p:ext uri="{BB962C8B-B14F-4D97-AF65-F5344CB8AC3E}">
        <p14:creationId xmlns:p14="http://schemas.microsoft.com/office/powerpoint/2010/main" val="16860237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1066800"/>
            <a:ext cx="1943100" cy="20462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07388" y="1066800"/>
            <a:ext cx="5355312" cy="20462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496ABA80-7FE7-459B-BB25-1494B0871A4B}" type="datetime4">
              <a:rPr lang="en-US"/>
              <a:pPr/>
              <a:t>October 22, 2015</a:t>
            </a:fld>
            <a:endParaRPr lang="en-US">
              <a:latin typeface="Arial"/>
            </a:endParaRPr>
          </a:p>
        </p:txBody>
      </p:sp>
    </p:spTree>
    <p:extLst>
      <p:ext uri="{BB962C8B-B14F-4D97-AF65-F5344CB8AC3E}">
        <p14:creationId xmlns:p14="http://schemas.microsoft.com/office/powerpoint/2010/main" val="11224104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7658" name="Rectangle 10"/>
          <p:cNvSpPr>
            <a:spLocks noChangeArrowheads="1"/>
          </p:cNvSpPr>
          <p:nvPr/>
        </p:nvSpPr>
        <p:spPr bwMode="auto">
          <a:xfrm>
            <a:off x="3559805" y="4308477"/>
            <a:ext cx="5023811" cy="646331"/>
          </a:xfrm>
          <a:prstGeom prst="rect">
            <a:avLst/>
          </a:prstGeom>
          <a:noFill/>
          <a:ln w="9525">
            <a:noFill/>
            <a:miter lim="800000"/>
            <a:headEnd/>
            <a:tailEnd/>
          </a:ln>
        </p:spPr>
        <p:txBody>
          <a:bodyPr wrap="none">
            <a:spAutoFit/>
          </a:bodyPr>
          <a:lstStyle/>
          <a:p>
            <a:pPr algn="r" eaLnBrk="0" fontAlgn="base" hangingPunct="0">
              <a:spcBef>
                <a:spcPct val="0"/>
              </a:spcBef>
              <a:spcAft>
                <a:spcPct val="0"/>
              </a:spcAft>
            </a:pPr>
            <a:r>
              <a:rPr lang="en-US" sz="3600">
                <a:solidFill>
                  <a:srgbClr val="003F83"/>
                </a:solidFill>
              </a:rPr>
              <a:t>SECTION TITLE HERE</a:t>
            </a:r>
          </a:p>
        </p:txBody>
      </p:sp>
      <p:sp>
        <p:nvSpPr>
          <p:cNvPr id="27659" name="Rectangle 11"/>
          <p:cNvSpPr>
            <a:spLocks noChangeArrowheads="1"/>
          </p:cNvSpPr>
          <p:nvPr/>
        </p:nvSpPr>
        <p:spPr bwMode="auto">
          <a:xfrm>
            <a:off x="6542642" y="4799013"/>
            <a:ext cx="2044149" cy="369332"/>
          </a:xfrm>
          <a:prstGeom prst="rect">
            <a:avLst/>
          </a:prstGeom>
          <a:noFill/>
          <a:ln w="9525">
            <a:noFill/>
            <a:miter lim="800000"/>
            <a:headEnd/>
            <a:tailEnd/>
          </a:ln>
        </p:spPr>
        <p:txBody>
          <a:bodyPr wrap="none">
            <a:spAutoFit/>
          </a:bodyPr>
          <a:lstStyle/>
          <a:p>
            <a:pPr algn="r" eaLnBrk="0" fontAlgn="base" hangingPunct="0">
              <a:spcBef>
                <a:spcPct val="0"/>
              </a:spcBef>
              <a:spcAft>
                <a:spcPct val="0"/>
              </a:spcAft>
            </a:pPr>
            <a:r>
              <a:rPr lang="en-US">
                <a:solidFill>
                  <a:srgbClr val="46B0E7"/>
                </a:solidFill>
              </a:rPr>
              <a:t>Subtitle goes here</a:t>
            </a:r>
          </a:p>
        </p:txBody>
      </p:sp>
      <p:sp>
        <p:nvSpPr>
          <p:cNvPr id="27660" name="Rectangle 12"/>
          <p:cNvSpPr>
            <a:spLocks noChangeArrowheads="1"/>
          </p:cNvSpPr>
          <p:nvPr/>
        </p:nvSpPr>
        <p:spPr bwMode="auto">
          <a:xfrm>
            <a:off x="0" y="6246813"/>
            <a:ext cx="9144000" cy="609600"/>
          </a:xfrm>
          <a:prstGeom prst="rect">
            <a:avLst/>
          </a:prstGeom>
          <a:solidFill>
            <a:srgbClr val="003F83"/>
          </a:solidFill>
          <a:ln w="9525">
            <a:noFill/>
            <a:miter lim="800000"/>
            <a:headEnd/>
            <a:tailEnd/>
          </a:ln>
        </p:spPr>
        <p:txBody>
          <a:bodyPr wrap="none" anchor="ctr"/>
          <a:lstStyle/>
          <a:p>
            <a:pPr eaLnBrk="0" fontAlgn="base" hangingPunct="0">
              <a:spcBef>
                <a:spcPct val="0"/>
              </a:spcBef>
              <a:spcAft>
                <a:spcPct val="0"/>
              </a:spcAft>
            </a:pPr>
            <a:endParaRPr lang="en-US" sz="2400">
              <a:solidFill>
                <a:srgbClr val="000000"/>
              </a:solidFill>
            </a:endParaRPr>
          </a:p>
        </p:txBody>
      </p:sp>
    </p:spTree>
    <p:extLst>
      <p:ext uri="{BB962C8B-B14F-4D97-AF65-F5344CB8AC3E}">
        <p14:creationId xmlns:p14="http://schemas.microsoft.com/office/powerpoint/2010/main" val="34151569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1BCBFB51-461A-4CCF-B07B-E643B2D7C6BA}" type="datetime4">
              <a:rPr lang="en-US"/>
              <a:pPr/>
              <a:t>October 22, 2015</a:t>
            </a:fld>
            <a:endParaRPr lang="en-US">
              <a:latin typeface="Arial"/>
            </a:endParaRPr>
          </a:p>
        </p:txBody>
      </p:sp>
    </p:spTree>
    <p:extLst>
      <p:ext uri="{BB962C8B-B14F-4D97-AF65-F5344CB8AC3E}">
        <p14:creationId xmlns:p14="http://schemas.microsoft.com/office/powerpoint/2010/main" val="33464130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4006790"/>
            <a:ext cx="7772400" cy="40011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30031E95-E572-4574-AD17-0AEE7BFE71E4}" type="datetime4">
              <a:rPr lang="en-US"/>
              <a:pPr/>
              <a:t>October 22, 2015</a:t>
            </a:fld>
            <a:endParaRPr lang="en-US">
              <a:latin typeface="Arial"/>
            </a:endParaRPr>
          </a:p>
        </p:txBody>
      </p:sp>
    </p:spTree>
    <p:extLst>
      <p:ext uri="{BB962C8B-B14F-4D97-AF65-F5344CB8AC3E}">
        <p14:creationId xmlns:p14="http://schemas.microsoft.com/office/powerpoint/2010/main" val="6907194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76402"/>
            <a:ext cx="3810000" cy="243143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76402"/>
            <a:ext cx="3810000" cy="243143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431503C7-96E0-42C4-8DC3-5E59829E37F0}" type="datetime4">
              <a:rPr lang="en-US"/>
              <a:pPr/>
              <a:t>October 22, 2015</a:t>
            </a:fld>
            <a:endParaRPr lang="en-US">
              <a:latin typeface="Arial"/>
            </a:endParaRPr>
          </a:p>
        </p:txBody>
      </p:sp>
    </p:spTree>
    <p:extLst>
      <p:ext uri="{BB962C8B-B14F-4D97-AF65-F5344CB8AC3E}">
        <p14:creationId xmlns:p14="http://schemas.microsoft.com/office/powerpoint/2010/main" val="34656210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343881"/>
            <a:ext cx="4040188" cy="83099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212365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9" y="1343881"/>
            <a:ext cx="4041775" cy="83099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9" y="2174875"/>
            <a:ext cx="4041775" cy="212365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3B45C2FF-2839-4B94-B2D6-1852703152DB}" type="datetime4">
              <a:rPr lang="en-US"/>
              <a:pPr/>
              <a:t>October 22, 2015</a:t>
            </a:fld>
            <a:endParaRPr lang="en-US">
              <a:latin typeface="Arial"/>
            </a:endParaRPr>
          </a:p>
        </p:txBody>
      </p:sp>
    </p:spTree>
    <p:extLst>
      <p:ext uri="{BB962C8B-B14F-4D97-AF65-F5344CB8AC3E}">
        <p14:creationId xmlns:p14="http://schemas.microsoft.com/office/powerpoint/2010/main" val="12661347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13009230-40D7-4F7C-A427-E5F0CFEBB413}" type="datetime4">
              <a:rPr lang="en-US"/>
              <a:pPr/>
              <a:t>October 22, 2015</a:t>
            </a:fld>
            <a:endParaRPr lang="en-US">
              <a:latin typeface="Arial"/>
            </a:endParaRPr>
          </a:p>
        </p:txBody>
      </p:sp>
    </p:spTree>
    <p:extLst>
      <p:ext uri="{BB962C8B-B14F-4D97-AF65-F5344CB8AC3E}">
        <p14:creationId xmlns:p14="http://schemas.microsoft.com/office/powerpoint/2010/main" val="11704752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6E7EE2FA-84CE-4E56-886C-EC3D9A0113E3}" type="datetime4">
              <a:rPr lang="en-US"/>
              <a:pPr/>
              <a:t>October 22, 2015</a:t>
            </a:fld>
            <a:endParaRPr lang="en-US">
              <a:latin typeface="Arial"/>
            </a:endParaRPr>
          </a:p>
        </p:txBody>
      </p:sp>
    </p:spTree>
    <p:extLst>
      <p:ext uri="{BB962C8B-B14F-4D97-AF65-F5344CB8AC3E}">
        <p14:creationId xmlns:p14="http://schemas.microsoft.com/office/powerpoint/2010/main" val="70250104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49"/>
            <a:ext cx="3008313" cy="1162051"/>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3"/>
            <a:ext cx="5111750" cy="277614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4" y="1435104"/>
            <a:ext cx="3008313" cy="30777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C90C24CD-D58C-442B-A08F-8473B18BEEB6}" type="datetime4">
              <a:rPr lang="en-US"/>
              <a:pPr/>
              <a:t>October 22, 2015</a:t>
            </a:fld>
            <a:endParaRPr lang="en-US">
              <a:latin typeface="Arial"/>
            </a:endParaRPr>
          </a:p>
        </p:txBody>
      </p:sp>
    </p:spTree>
    <p:extLst>
      <p:ext uri="{BB962C8B-B14F-4D97-AF65-F5344CB8AC3E}">
        <p14:creationId xmlns:p14="http://schemas.microsoft.com/office/powerpoint/2010/main" val="10947617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dirty="0" smtClean="0"/>
              <a:t>February 11, 2014</a:t>
            </a:r>
            <a:endParaRPr lang="en-US" dirty="0">
              <a:latin typeface="Arial"/>
            </a:endParaRPr>
          </a:p>
        </p:txBody>
      </p:sp>
    </p:spTree>
    <p:extLst>
      <p:ext uri="{BB962C8B-B14F-4D97-AF65-F5344CB8AC3E}">
        <p14:creationId xmlns:p14="http://schemas.microsoft.com/office/powerpoint/2010/main" val="24299619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9"/>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7"/>
            <a:ext cx="5486400" cy="584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40"/>
            <a:ext cx="5486400" cy="30777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1ADBC1C5-5FFA-4276-AB29-346EC837FC9F}" type="datetime4">
              <a:rPr lang="en-US"/>
              <a:pPr/>
              <a:t>October 22, 2015</a:t>
            </a:fld>
            <a:endParaRPr lang="en-US">
              <a:latin typeface="Arial"/>
            </a:endParaRPr>
          </a:p>
        </p:txBody>
      </p:sp>
    </p:spTree>
    <p:extLst>
      <p:ext uri="{BB962C8B-B14F-4D97-AF65-F5344CB8AC3E}">
        <p14:creationId xmlns:p14="http://schemas.microsoft.com/office/powerpoint/2010/main" val="52546287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2548890" y="1676400"/>
            <a:ext cx="5909310" cy="19287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0DF62D15-71BA-45CD-8B62-48AFBC2FA554}" type="datetime4">
              <a:rPr lang="en-US"/>
              <a:pPr/>
              <a:t>October 22, 2015</a:t>
            </a:fld>
            <a:endParaRPr lang="en-US">
              <a:latin typeface="Arial"/>
            </a:endParaRPr>
          </a:p>
        </p:txBody>
      </p:sp>
    </p:spTree>
    <p:extLst>
      <p:ext uri="{BB962C8B-B14F-4D97-AF65-F5344CB8AC3E}">
        <p14:creationId xmlns:p14="http://schemas.microsoft.com/office/powerpoint/2010/main" val="126811961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1066800"/>
            <a:ext cx="1943100" cy="20462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07388" y="1066800"/>
            <a:ext cx="5355312" cy="20462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496ABA80-7FE7-459B-BB25-1494B0871A4B}" type="datetime4">
              <a:rPr lang="en-US"/>
              <a:pPr/>
              <a:t>October 22, 2015</a:t>
            </a:fld>
            <a:endParaRPr lang="en-US">
              <a:latin typeface="Arial"/>
            </a:endParaRPr>
          </a:p>
        </p:txBody>
      </p:sp>
    </p:spTree>
    <p:extLst>
      <p:ext uri="{BB962C8B-B14F-4D97-AF65-F5344CB8AC3E}">
        <p14:creationId xmlns:p14="http://schemas.microsoft.com/office/powerpoint/2010/main" val="291694628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8"/>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extLst>
      <p:ext uri="{BB962C8B-B14F-4D97-AF65-F5344CB8AC3E}">
        <p14:creationId xmlns:p14="http://schemas.microsoft.com/office/powerpoint/2010/main" val="2944812584"/>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200" b="1"/>
            </a:lvl1p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2"/>
            <a:ext cx="2133600" cy="365125"/>
          </a:xfrm>
          <a:prstGeom prst="rect">
            <a:avLst/>
          </a:prstGeom>
        </p:spPr>
        <p:txBody>
          <a:bodyPr/>
          <a:lstStyle/>
          <a:p>
            <a:endParaRPr lang="en-US" dirty="0">
              <a:solidFill>
                <a:prstClr val="black"/>
              </a:solidFill>
            </a:endParaRPr>
          </a:p>
        </p:txBody>
      </p:sp>
      <p:sp>
        <p:nvSpPr>
          <p:cNvPr id="5" name="Footer Placeholder 4"/>
          <p:cNvSpPr>
            <a:spLocks noGrp="1"/>
          </p:cNvSpPr>
          <p:nvPr>
            <p:ph type="ftr" sz="quarter" idx="11"/>
          </p:nvPr>
        </p:nvSpPr>
        <p:spPr>
          <a:xfrm>
            <a:off x="3124200" y="6356352"/>
            <a:ext cx="2895600" cy="365125"/>
          </a:xfrm>
          <a:prstGeom prst="rect">
            <a:avLst/>
          </a:prstGeom>
        </p:spPr>
        <p:txBody>
          <a:bodyPr/>
          <a:lstStyle/>
          <a:p>
            <a:endParaRPr lang="en-US" dirty="0">
              <a:solidFill>
                <a:prstClr val="black"/>
              </a:solidFill>
            </a:endParaRPr>
          </a:p>
        </p:txBody>
      </p:sp>
    </p:spTree>
    <p:extLst>
      <p:ext uri="{BB962C8B-B14F-4D97-AF65-F5344CB8AC3E}">
        <p14:creationId xmlns:p14="http://schemas.microsoft.com/office/powerpoint/2010/main" val="2424337372"/>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7" name="Rectangle 6"/>
          <p:cNvSpPr/>
          <p:nvPr userDrawn="1"/>
        </p:nvSpPr>
        <p:spPr>
          <a:xfrm>
            <a:off x="-45720" y="0"/>
            <a:ext cx="9235440" cy="6858000"/>
          </a:xfrm>
          <a:prstGeom prst="rect">
            <a:avLst/>
          </a:prstGeom>
          <a:solidFill>
            <a:srgbClr val="0C4C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9" name="Rounded Rectangle 8"/>
          <p:cNvSpPr/>
          <p:nvPr userDrawn="1"/>
        </p:nvSpPr>
        <p:spPr>
          <a:xfrm>
            <a:off x="0" y="1371600"/>
            <a:ext cx="9144000" cy="5486400"/>
          </a:xfrm>
          <a:prstGeom prst="roundRect">
            <a:avLst>
              <a:gd name="adj" fmla="val 0"/>
            </a:avLst>
          </a:prstGeom>
          <a:solidFill>
            <a:schemeClr val="bg1">
              <a:lumMod val="95000"/>
            </a:schemeClr>
          </a:solidFill>
          <a:ln w="50800">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 name="Title 1"/>
          <p:cNvSpPr>
            <a:spLocks noGrp="1"/>
          </p:cNvSpPr>
          <p:nvPr>
            <p:ph type="title"/>
          </p:nvPr>
        </p:nvSpPr>
        <p:spPr>
          <a:xfrm>
            <a:off x="457200" y="274637"/>
            <a:ext cx="8229600" cy="1325563"/>
          </a:xfrm>
        </p:spPr>
        <p:txBody>
          <a:bodyPr>
            <a:normAutofit/>
          </a:bodyPr>
          <a:lstStyle>
            <a:lvl1pPr>
              <a:defRPr sz="3200" b="1">
                <a:solidFill>
                  <a:schemeClr val="bg1"/>
                </a:solidFill>
              </a:defRPr>
            </a:lvl1p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2"/>
            <a:ext cx="2133600" cy="365125"/>
          </a:xfrm>
          <a:prstGeom prst="rect">
            <a:avLst/>
          </a:prstGeom>
        </p:spPr>
        <p:txBody>
          <a:bodyPr/>
          <a:lstStyle/>
          <a:p>
            <a:endParaRPr lang="en-US" dirty="0">
              <a:solidFill>
                <a:prstClr val="black"/>
              </a:solidFill>
            </a:endParaRPr>
          </a:p>
        </p:txBody>
      </p:sp>
      <p:sp>
        <p:nvSpPr>
          <p:cNvPr id="5" name="Footer Placeholder 4"/>
          <p:cNvSpPr>
            <a:spLocks noGrp="1"/>
          </p:cNvSpPr>
          <p:nvPr>
            <p:ph type="ftr" sz="quarter" idx="11"/>
          </p:nvPr>
        </p:nvSpPr>
        <p:spPr>
          <a:xfrm>
            <a:off x="3124200" y="6356352"/>
            <a:ext cx="2895600" cy="365125"/>
          </a:xfrm>
          <a:prstGeom prst="rect">
            <a:avLst/>
          </a:prstGeom>
        </p:spPr>
        <p:txBody>
          <a:bodyPr/>
          <a:lstStyle/>
          <a:p>
            <a:endParaRPr lang="en-US" dirty="0">
              <a:solidFill>
                <a:prstClr val="black"/>
              </a:solidFill>
            </a:endParaRPr>
          </a:p>
        </p:txBody>
      </p:sp>
      <p:sp>
        <p:nvSpPr>
          <p:cNvPr id="13" name="Slide Number Placeholder 3"/>
          <p:cNvSpPr txBox="1">
            <a:spLocks/>
          </p:cNvSpPr>
          <p:nvPr userDrawn="1"/>
        </p:nvSpPr>
        <p:spPr>
          <a:xfrm>
            <a:off x="7010400" y="6460997"/>
            <a:ext cx="2133600" cy="476251"/>
          </a:xfrm>
          <a:prstGeom prst="rect">
            <a:avLst/>
          </a:prstGeom>
        </p:spPr>
        <p:txBody>
          <a:bodyPr/>
          <a:lstStyle>
            <a:defPPr>
              <a:defRPr lang="en-US"/>
            </a:defPPr>
            <a:lvl1pPr marL="0" algn="r" defTabSz="914400" rtl="0" eaLnBrk="1" latinLnBrk="0" hangingPunct="1">
              <a:defRPr sz="1800" b="1" kern="1200">
                <a:solidFill>
                  <a:srgbClr val="00579D"/>
                </a:solidFill>
                <a:latin typeface="Tahoma" pitchFamily="34" charset="0"/>
                <a:ea typeface="Tahoma" pitchFamily="34" charset="0"/>
                <a:cs typeface="Tahoma"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dirty="0" smtClean="0">
                <a:solidFill>
                  <a:prstClr val="white">
                    <a:lumMod val="95000"/>
                  </a:prstClr>
                </a:solidFill>
              </a:rPr>
              <a:t>  </a:t>
            </a:r>
            <a:fld id="{4939D80C-CAEE-4234-8111-BEC973803129}" type="slidenum">
              <a:rPr lang="en-US" smtClean="0">
                <a:solidFill>
                  <a:srgbClr val="0C4C79"/>
                </a:solidFill>
                <a:latin typeface="Arial"/>
              </a:rPr>
              <a:pPr>
                <a:defRPr/>
              </a:pPr>
              <a:t>‹#›</a:t>
            </a:fld>
            <a:endParaRPr lang="en-US" dirty="0">
              <a:solidFill>
                <a:srgbClr val="0C4C79"/>
              </a:solidFill>
              <a:latin typeface="Arial"/>
            </a:endParaRP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1969" y="6587328"/>
            <a:ext cx="1109472" cy="175992"/>
          </a:xfrm>
          <a:prstGeom prst="rect">
            <a:avLst/>
          </a:prstGeom>
        </p:spPr>
      </p:pic>
      <p:pic>
        <p:nvPicPr>
          <p:cNvPr id="12"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295400" y="6566344"/>
            <a:ext cx="794607" cy="2179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5" name="TextBox 14"/>
          <p:cNvSpPr txBox="1"/>
          <p:nvPr userDrawn="1"/>
        </p:nvSpPr>
        <p:spPr>
          <a:xfrm>
            <a:off x="2314575" y="6488668"/>
            <a:ext cx="4514850" cy="338554"/>
          </a:xfrm>
          <a:prstGeom prst="rect">
            <a:avLst/>
          </a:prstGeom>
          <a:noFill/>
        </p:spPr>
        <p:txBody>
          <a:bodyPr wrap="square" rtlCol="0">
            <a:spAutoFit/>
          </a:bodyPr>
          <a:lstStyle/>
          <a:p>
            <a:pPr algn="ctr"/>
            <a:r>
              <a:rPr lang="en-US" sz="1600" b="1" dirty="0">
                <a:solidFill>
                  <a:srgbClr val="0C4C79"/>
                </a:solidFill>
              </a:rPr>
              <a:t>Pew Home </a:t>
            </a:r>
            <a:r>
              <a:rPr lang="en-US" sz="1600" b="1" dirty="0" smtClean="0">
                <a:solidFill>
                  <a:srgbClr val="0C4C79"/>
                </a:solidFill>
              </a:rPr>
              <a:t>Visiting—February </a:t>
            </a:r>
            <a:r>
              <a:rPr lang="en-US" sz="1600" b="1" dirty="0">
                <a:solidFill>
                  <a:srgbClr val="0C4C79"/>
                </a:solidFill>
              </a:rPr>
              <a:t>2014</a:t>
            </a:r>
          </a:p>
        </p:txBody>
      </p:sp>
    </p:spTree>
    <p:extLst>
      <p:ext uri="{BB962C8B-B14F-4D97-AF65-F5344CB8AC3E}">
        <p14:creationId xmlns:p14="http://schemas.microsoft.com/office/powerpoint/2010/main" val="1464636806"/>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2"/>
            <a:ext cx="2133600" cy="365125"/>
          </a:xfrm>
          <a:prstGeom prst="rect">
            <a:avLst/>
          </a:prstGeom>
        </p:spPr>
        <p:txBody>
          <a:bodyPr/>
          <a:lstStyle/>
          <a:p>
            <a:endParaRPr lang="en-US" dirty="0">
              <a:solidFill>
                <a:prstClr val="black"/>
              </a:solidFill>
            </a:endParaRPr>
          </a:p>
        </p:txBody>
      </p:sp>
      <p:sp>
        <p:nvSpPr>
          <p:cNvPr id="5" name="Footer Placeholder 4"/>
          <p:cNvSpPr>
            <a:spLocks noGrp="1"/>
          </p:cNvSpPr>
          <p:nvPr>
            <p:ph type="ftr" sz="quarter" idx="11"/>
          </p:nvPr>
        </p:nvSpPr>
        <p:spPr>
          <a:xfrm>
            <a:off x="3124200" y="6356352"/>
            <a:ext cx="2895600" cy="365125"/>
          </a:xfrm>
          <a:prstGeom prst="rect">
            <a:avLst/>
          </a:prstGeom>
        </p:spPr>
        <p:txBody>
          <a:bodyPr/>
          <a:lstStyle/>
          <a:p>
            <a:endParaRPr lang="en-US" dirty="0">
              <a:solidFill>
                <a:prstClr val="black"/>
              </a:solidFill>
            </a:endParaRPr>
          </a:p>
        </p:txBody>
      </p:sp>
    </p:spTree>
    <p:extLst>
      <p:ext uri="{BB962C8B-B14F-4D97-AF65-F5344CB8AC3E}">
        <p14:creationId xmlns:p14="http://schemas.microsoft.com/office/powerpoint/2010/main" val="2725144665"/>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86386744"/>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9"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2"/>
            <a:ext cx="2133600" cy="365125"/>
          </a:xfrm>
          <a:prstGeom prst="rect">
            <a:avLst/>
          </a:prstGeom>
        </p:spPr>
        <p:txBody>
          <a:bodyPr/>
          <a:lstStyle/>
          <a:p>
            <a:endParaRPr lang="en-US" dirty="0">
              <a:solidFill>
                <a:prstClr val="black"/>
              </a:solidFill>
            </a:endParaRPr>
          </a:p>
        </p:txBody>
      </p:sp>
      <p:sp>
        <p:nvSpPr>
          <p:cNvPr id="8" name="Footer Placeholder 7"/>
          <p:cNvSpPr>
            <a:spLocks noGrp="1"/>
          </p:cNvSpPr>
          <p:nvPr>
            <p:ph type="ftr" sz="quarter" idx="11"/>
          </p:nvPr>
        </p:nvSpPr>
        <p:spPr>
          <a:xfrm>
            <a:off x="3124200" y="6356352"/>
            <a:ext cx="2895600" cy="365125"/>
          </a:xfrm>
          <a:prstGeom prst="rect">
            <a:avLst/>
          </a:prstGeom>
        </p:spPr>
        <p:txBody>
          <a:bodyPr/>
          <a:lstStyle/>
          <a:p>
            <a:endParaRPr lang="en-US" dirty="0">
              <a:solidFill>
                <a:prstClr val="black"/>
              </a:solidFill>
            </a:endParaRPr>
          </a:p>
        </p:txBody>
      </p:sp>
    </p:spTree>
    <p:extLst>
      <p:ext uri="{BB962C8B-B14F-4D97-AF65-F5344CB8AC3E}">
        <p14:creationId xmlns:p14="http://schemas.microsoft.com/office/powerpoint/2010/main" val="2406876544"/>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2"/>
            <a:ext cx="2133600" cy="365125"/>
          </a:xfrm>
          <a:prstGeom prst="rect">
            <a:avLst/>
          </a:prstGeom>
        </p:spPr>
        <p:txBody>
          <a:bodyPr/>
          <a:lstStyle/>
          <a:p>
            <a:endParaRPr lang="en-US" dirty="0">
              <a:solidFill>
                <a:prstClr val="black"/>
              </a:solidFill>
            </a:endParaRPr>
          </a:p>
        </p:txBody>
      </p:sp>
      <p:sp>
        <p:nvSpPr>
          <p:cNvPr id="4" name="Footer Placeholder 3"/>
          <p:cNvSpPr>
            <a:spLocks noGrp="1"/>
          </p:cNvSpPr>
          <p:nvPr>
            <p:ph type="ftr" sz="quarter" idx="11"/>
          </p:nvPr>
        </p:nvSpPr>
        <p:spPr>
          <a:xfrm>
            <a:off x="3124200" y="6356352"/>
            <a:ext cx="2895600" cy="365125"/>
          </a:xfrm>
          <a:prstGeom prst="rect">
            <a:avLst/>
          </a:prstGeom>
        </p:spPr>
        <p:txBody>
          <a:bodyPr/>
          <a:lstStyle/>
          <a:p>
            <a:endParaRPr lang="en-US" dirty="0">
              <a:solidFill>
                <a:prstClr val="black"/>
              </a:solidFill>
            </a:endParaRPr>
          </a:p>
        </p:txBody>
      </p:sp>
    </p:spTree>
    <p:extLst>
      <p:ext uri="{BB962C8B-B14F-4D97-AF65-F5344CB8AC3E}">
        <p14:creationId xmlns:p14="http://schemas.microsoft.com/office/powerpoint/2010/main" val="178523099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4006790"/>
            <a:ext cx="7772400" cy="40011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30031E95-E572-4574-AD17-0AEE7BFE71E4}" type="datetime4">
              <a:rPr lang="en-US"/>
              <a:pPr/>
              <a:t>October 22, 2015</a:t>
            </a:fld>
            <a:endParaRPr lang="en-US">
              <a:latin typeface="Arial"/>
            </a:endParaRPr>
          </a:p>
        </p:txBody>
      </p:sp>
    </p:spTree>
    <p:extLst>
      <p:ext uri="{BB962C8B-B14F-4D97-AF65-F5344CB8AC3E}">
        <p14:creationId xmlns:p14="http://schemas.microsoft.com/office/powerpoint/2010/main" val="81336304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
          <p:cNvSpPr/>
          <p:nvPr userDrawn="1"/>
        </p:nvSpPr>
        <p:spPr>
          <a:xfrm>
            <a:off x="0" y="0"/>
            <a:ext cx="9144000" cy="6858000"/>
          </a:xfrm>
          <a:prstGeom prst="rect">
            <a:avLst/>
          </a:prstGeom>
          <a:solidFill>
            <a:schemeClr val="bg1">
              <a:lumMod val="95000"/>
            </a:schemeClr>
          </a:solidFill>
          <a:ln>
            <a:solidFill>
              <a:srgbClr val="EEEEE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 name="Rectangle 2"/>
          <p:cNvSpPr/>
          <p:nvPr userDrawn="1"/>
        </p:nvSpPr>
        <p:spPr>
          <a:xfrm>
            <a:off x="190500" y="1981200"/>
            <a:ext cx="8763000" cy="2895600"/>
          </a:xfrm>
          <a:prstGeom prst="rect">
            <a:avLst/>
          </a:prstGeom>
          <a:solidFill>
            <a:schemeClr val="bg1"/>
          </a:solidFill>
          <a:ln w="50800">
            <a:solidFill>
              <a:srgbClr val="0C4C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4" name="AutoShape 2" descr="data:image/jpeg;base64,/9j/4AAQSkZJRgABAQAAAQABAAD/2wCEAAkGBhQREBUUEhEWEhUVGBYYGBQYGBofGxgdIBYdHRgjHxsiICYfGx4vJRsdIjslJicsLS4sFx4xOjAqNS8rLSoBCQoKDgwOGg8PGiwkHyUpLCwsLCotLCksKSwpLCwpKSwsLCwsKS0sKSkpKSwsLCwsLiksLCksKSwsKSkpLCwsLP/AABEIADoAnwMBIgACEQEDEQH/xAAbAAABBQEBAAAAAAAAAAAAAAAAAgMEBQcGAf/EAEIQAAICAAQCBQgFCgYDAAAAAAECAxEABBIhBTEGEyJBUQcUMmFxgZGSQmKhseEjNVJTVHJzgpPRM1Wis9LwFRYk/8QAGAEBAQEBAQAAAAAAAAAAAAAAAAEDAgT/xAAbEQADAQEAAwAAAAAAAAAAAAAAARECIRIxQf/aAAwDAQACEQMRAD8A53I5dHfTJMsA7nZWIu+/SCR7fVjrs75KpYY2lkzcKxoNTNT0B8N8cPLyONu6ZtfBpb/Ux/emPRptNGGUmjFcwqqxCP1ijk9EX7juMdXwTydNnI+sy+cidQSptZAQaBogjY0QffjkAwxq/kaf/wCaf+MP9tcXTaRM9ZnvHuCLlJDF5wk0imnVFfs7XuxFE8th44gZbLPK6xxoXdjSqosnFl0x/OOa/it9wxo/kr6PLDlRmWH5SayCfopdADwurPu8MHqKhKs4rNdBxllU57Ox5ZmFiJVaR/gCPjdYag6GecA+Y5uLNMBZjYGKSv3WsEe/FPxnirZrMSTub1sSPUv0B7hWGcnnHgkSWJtLoQykf95HlXgcI4KiVxzhDZTMNA7BmVUJI5WyhiPXV1fqxXsaxddMeKLmc68yG1dIj7D1a6h7jY92Gui3CfOs5FEfQ1an/cXdvjVe/FT5WSd4W2d8nc0WR87MinsK5i0nUAa7/UDfxxV8N6OPNCZFZRRoKbtjyHdQs7b9+Nf6MdII+JZaW1GnXLEy+KH0fihH24x7NyT5OSbK9YwCO614girHha1yxzlt8OtJLpV4MGDGhmGDBgwAYMGDABgwYMAJl5HG6cfzvVcLdzGkumGM6HFq3ojce/7MYhFlHlOmNGkY8lVST8Bja+lWSkbhc0aozP1KjSBZJBW6HfyOM9/DTHozX/3Rf8tyfyN/yx33k24wMxDKRl4oNMgGmIEA9gGzZO/djHnUrswKkcwRRHuxq3koyMkeVlLxsmuW11KRYCKLF912PdiaSgy3TPemP5wzX8VvuGNk6LMH4dl9PIwqP9NH7bxkPTXJSJn8wXjZQ8hKsQQGBAqjyOOm8m3TJIk81ncILJic8t+ak92+49teGGlUVOMzxUK9k7FdiPAjY4VjQumnk7leZp8oA4kOp4rAIY8ypNAg86vneOcg6C5s20qDLRjdpZWUKo79gSTjtaRw8soMdj0P4WwyOamDxxyTDzeJpHCCucpBPfW236JxzcuQEs5iyayTDYKSO03cWIA7Kk778hzOL/p9wyTLplcvobqoYvT0nS0jMde/K9h69/XiPvCrnS+8nHDHyc7q+YyzpKoGlJlZta7rS8zsWGIPlb4RonjzCjaUaG/eX0fiu38mOIyGtZUaFS0iMrKFBJsGxsN8bZ0r4M2dyLoEIcqrop5hxuAftX345fHTpdUMOwYXNA6HTIjIw5qwII9xwjGhkGDBgxQGDBgwAYMGDAD2WZgTokMZrchytjwsc8SOsl/am/rP/fCeFZETO69q1ikdQoBLFRdezDs3BHWKJgjBmVjJr0oqfldC7sRzI78SosZHky5YktKrE8yXJJ953w6ZJv2pv6z/AN8C8DnJC9VTNdKzopNar2LA/Qb5fZh3KdH5HKqQFLyQIr9YhWpNVHYnUDXMHmrDc7BUIyPIrsKefWBvTSsRfsOGzk/rx/N+GEplXMZk02ikaiHS6uroEmr21UReJx4MDnJoAxCQmclqttEWonbYFqHqFnCoRnuT4jmYRUWcaMeAlND3d2Gs7NNMbmzPW1+lIT9nLDAhWQXCGtQxcOUCqo06TrNAWSRv3gc7w8OBz1fVgdspvJGO12dqLA/TU+xgeW+FQjG4omTdJghOxKyEX8MKfrGFNmNQ8GlYj4HbHknCJlu0AA1W2uPSNLBWBfVpUgkCib3G2FNwScLqMYUWw7TxjdWpti1ijzvkCDy3wqEYiOFlNrMqHxWQg/EYc6yX9qb+s/8AfC4+BSWusAEzJCY9aBjqUMKYnTRB2O43B3GGV4TKapOZ2BdAaL6ASCQQurbUQFvvwqEZ5JEzG2mVzytpCT8ThPmn14/m/DHuY4bKjKrJ2nJVQpVrYNpIGkkag21c7xLynBTUjzbJGt0skdt+UCMA1sti9xzvSNrwqEZD80+vH834YPNPrx/N+GJPBuDHMibSxGhCUFXraiyr6iVVj/LhmDhMrxiRVUowZgesjHZVtLGiwIAJFkjawTQxahGI80+vH834YPNPrx/N+GHhwLMFtPVG9WmiyDfWE723XUQur0bPPCjwOUK1x2wdU2kjNWrsdQBNbKTZIACtfqVCMjHKfXT5vwwxiSvDZCGIUEKuo6XjPZoEkUx1ABgTV1e9Yt+OT5UwIIQmvb0VIIFD0iefeDz33G2JRClyuaMZelVtcbxnUDsG51RG/tv2Yeh4qywCDq42jA9EhxqOsuCSHG4JPKtmI9kPBhBS+yHSV3mTr2QIGkdmIk3YxSLyBOmy4B0AWAvhZgw9IJV0aVjAjMJQUx09UzMo3ayLZib3Oru2qvwYnii+TLAcaIhMQhiCEFaHW8i4f9ZubHpHeqF0MIXjEgzLZgaQ7lyy0Sh13rBUk2psir78QsGLESslpxLSGVYo1R1Ksg10wsEdosX2KiqNDw3Nvf8Al2lePrNCqswlLANtsikcz2QsagAC+zzO912DCIUtc9xwkyxosZgd5ToAkp9UgYNZIcHsr4UARW5w2/SCRpEdkjZkMpvS2/Welybau4rRFDc4rsGJEWstJukcjMGMURKvFIP8TZo1CqfTs2ALsnlhC8fkBDaI9QUJqp/QEmsL6XK6F86FXiuwYRCsmycZkLRsAiGKR5UKhvSaQSG9TGxqAoffj08Zbq3iEUSo4bYB9tTqzEHXztFG9gBQK53BwYsRKTMjxiSHq+rCjq5Otvt9tqAAemAZRXKhzPOzfrcYbTpEUQGiVKAk2Ejh2r8p4jbwGIWDCIVlrN0mld0dkjLRsGT/ABKFMGojrKIsXvuLO/KmcnxySLXpSOpJDIwKsQbV1K1q9EiRhXPfntiBgxIi1lhleNtGjIsMQVtf6y6ZAhs6+1sL7V0S1VeK8YMGLCU//9k="/>
          <p:cNvSpPr>
            <a:spLocks noChangeAspect="1" noChangeArrowheads="1"/>
          </p:cNvSpPr>
          <p:nvPr userDrawn="1"/>
        </p:nvSpPr>
        <p:spPr bwMode="auto">
          <a:xfrm>
            <a:off x="155575" y="-144461"/>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5" name="AutoShape 4" descr="data:image/jpeg;base64,/9j/4AAQSkZJRgABAQAAAQABAAD/2wCEAAkGBhQREBUUEhEWEhUVGBYYGBQYGBofGxgdIBYdHRgjHxsiICYfGx4vJRsdIjslJicsLS4sFx4xOjAqNS8rLSoBCQoKDgwOGg8PGiwkHyUpLCwsLCotLCksKSwpLCwpKSwsLCwsKS0sKSkpKSwsLCwsLiksLCksKSwsKSkpLCwsLP/AABEIADoAnwMBIgACEQEDEQH/xAAbAAABBQEBAAAAAAAAAAAAAAAAAgMEBQcGAf/EAEIQAAICAAQCBQgFCgYDAAAAAAECAxEABBIhBTEGEyJBUQcUMmFxgZGSQmKhseEjNVJTVHJzgpPRM1Wis9LwFRYk/8QAGAEBAQEBAQAAAAAAAAAAAAAAAAEDAgT/xAAbEQADAQEAAwAAAAAAAAAAAAAAARECIRIxQf/aAAwDAQACEQMRAD8A53I5dHfTJMsA7nZWIu+/SCR7fVjrs75KpYY2lkzcKxoNTNT0B8N8cPLyONu6ZtfBpb/Ux/emPRptNGGUmjFcwqqxCP1ijk9EX7juMdXwTydNnI+sy+cidQSptZAQaBogjY0QffjkAwxq/kaf/wCaf+MP9tcXTaRM9ZnvHuCLlJDF5wk0imnVFfs7XuxFE8th44gZbLPK6xxoXdjSqosnFl0x/OOa/it9wxo/kr6PLDlRmWH5SayCfopdADwurPu8MHqKhKs4rNdBxllU57Ox5ZmFiJVaR/gCPjdYag6GecA+Y5uLNMBZjYGKSv3WsEe/FPxnirZrMSTub1sSPUv0B7hWGcnnHgkSWJtLoQykf95HlXgcI4KiVxzhDZTMNA7BmVUJI5WyhiPXV1fqxXsaxddMeKLmc68yG1dIj7D1a6h7jY92Gui3CfOs5FEfQ1an/cXdvjVe/FT5WSd4W2d8nc0WR87MinsK5i0nUAa7/UDfxxV8N6OPNCZFZRRoKbtjyHdQs7b9+Nf6MdII+JZaW1GnXLEy+KH0fihH24x7NyT5OSbK9YwCO614girHha1yxzlt8OtJLpV4MGDGhmGDBgwAYMGDABgwYMAJl5HG6cfzvVcLdzGkumGM6HFq3ojce/7MYhFlHlOmNGkY8lVST8Bja+lWSkbhc0aozP1KjSBZJBW6HfyOM9/DTHozX/3Rf8tyfyN/yx33k24wMxDKRl4oNMgGmIEA9gGzZO/djHnUrswKkcwRRHuxq3koyMkeVlLxsmuW11KRYCKLF912PdiaSgy3TPemP5wzX8VvuGNk6LMH4dl9PIwqP9NH7bxkPTXJSJn8wXjZQ8hKsQQGBAqjyOOm8m3TJIk81ncILJic8t+ak92+49teGGlUVOMzxUK9k7FdiPAjY4VjQumnk7leZp8oA4kOp4rAIY8ypNAg86vneOcg6C5s20qDLRjdpZWUKo79gSTjtaRw8soMdj0P4WwyOamDxxyTDzeJpHCCucpBPfW236JxzcuQEs5iyayTDYKSO03cWIA7Kk778hzOL/p9wyTLplcvobqoYvT0nS0jMde/K9h69/XiPvCrnS+8nHDHyc7q+YyzpKoGlJlZta7rS8zsWGIPlb4RonjzCjaUaG/eX0fiu38mOIyGtZUaFS0iMrKFBJsGxsN8bZ0r4M2dyLoEIcqrop5hxuAftX345fHTpdUMOwYXNA6HTIjIw5qwII9xwjGhkGDBgxQGDBgwAYMGDAD2WZgTokMZrchytjwsc8SOsl/am/rP/fCeFZETO69q1ikdQoBLFRdezDs3BHWKJgjBmVjJr0oqfldC7sRzI78SosZHky5YktKrE8yXJJ953w6ZJv2pv6z/AN8C8DnJC9VTNdKzopNar2LA/Qb5fZh3KdH5HKqQFLyQIr9YhWpNVHYnUDXMHmrDc7BUIyPIrsKefWBvTSsRfsOGzk/rx/N+GEplXMZk02ikaiHS6uroEmr21UReJx4MDnJoAxCQmclqttEWonbYFqHqFnCoRnuT4jmYRUWcaMeAlND3d2Gs7NNMbmzPW1+lIT9nLDAhWQXCGtQxcOUCqo06TrNAWSRv3gc7w8OBz1fVgdspvJGO12dqLA/TU+xgeW+FQjG4omTdJghOxKyEX8MKfrGFNmNQ8GlYj4HbHknCJlu0AA1W2uPSNLBWBfVpUgkCib3G2FNwScLqMYUWw7TxjdWpti1ijzvkCDy3wqEYiOFlNrMqHxWQg/EYc6yX9qb+s/8AfC4+BSWusAEzJCY9aBjqUMKYnTRB2O43B3GGV4TKapOZ2BdAaL6ASCQQurbUQFvvwqEZ5JEzG2mVzytpCT8ThPmn14/m/DHuY4bKjKrJ2nJVQpVrYNpIGkkag21c7xLynBTUjzbJGt0skdt+UCMA1sti9xzvSNrwqEZD80+vH834YPNPrx/N+GJPBuDHMibSxGhCUFXraiyr6iVVj/LhmDhMrxiRVUowZgesjHZVtLGiwIAJFkjawTQxahGI80+vH834YPNPrx/N+GHhwLMFtPVG9WmiyDfWE723XUQur0bPPCjwOUK1x2wdU2kjNWrsdQBNbKTZIACtfqVCMjHKfXT5vwwxiSvDZCGIUEKuo6XjPZoEkUx1ABgTV1e9Yt+OT5UwIIQmvb0VIIFD0iefeDz33G2JRClyuaMZelVtcbxnUDsG51RG/tv2Yeh4qywCDq42jA9EhxqOsuCSHG4JPKtmI9kPBhBS+yHSV3mTr2QIGkdmIk3YxSLyBOmy4B0AWAvhZgw9IJV0aVjAjMJQUx09UzMo3ayLZib3Oru2qvwYnii+TLAcaIhMQhiCEFaHW8i4f9ZubHpHeqF0MIXjEgzLZgaQ7lyy0Sh13rBUk2psir78QsGLESslpxLSGVYo1R1Ksg10wsEdosX2KiqNDw3Nvf8Al2lePrNCqswlLANtsikcz2QsagAC+zzO912DCIUtc9xwkyxosZgd5ToAkp9UgYNZIcHsr4UARW5w2/SCRpEdkjZkMpvS2/Welybau4rRFDc4rsGJEWstJukcjMGMURKvFIP8TZo1CqfTs2ALsnlhC8fkBDaI9QUJqp/QEmsL6XK6F86FXiuwYRCsmycZkLRsAiGKR5UKhvSaQSG9TGxqAoffj08Zbq3iEUSo4bYB9tTqzEHXztFG9gBQK53BwYsRKTMjxiSHq+rCjq5Otvt9tqAAemAZRXKhzPOzfrcYbTpEUQGiVKAk2Ejh2r8p4jbwGIWDCIVlrN0mld0dkjLRsGT/ABKFMGojrKIsXvuLO/KmcnxySLXpSOpJDIwKsQbV1K1q9EiRhXPfntiBgxIi1lhleNtGjIsMQVtf6y6ZAhs6+1sL7V0S1VeK8YMGLCU//9k="/>
          <p:cNvSpPr>
            <a:spLocks noChangeAspect="1" noChangeArrowheads="1"/>
          </p:cNvSpPr>
          <p:nvPr userDrawn="1"/>
        </p:nvSpPr>
        <p:spPr bwMode="auto">
          <a:xfrm>
            <a:off x="307975" y="7940"/>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11" name="Slide Number Placeholder 3"/>
          <p:cNvSpPr txBox="1">
            <a:spLocks/>
          </p:cNvSpPr>
          <p:nvPr userDrawn="1"/>
        </p:nvSpPr>
        <p:spPr>
          <a:xfrm>
            <a:off x="7010400" y="6460997"/>
            <a:ext cx="2133600" cy="476251"/>
          </a:xfrm>
          <a:prstGeom prst="rect">
            <a:avLst/>
          </a:prstGeom>
        </p:spPr>
        <p:txBody>
          <a:bodyPr/>
          <a:lstStyle>
            <a:defPPr>
              <a:defRPr lang="en-US"/>
            </a:defPPr>
            <a:lvl1pPr marL="0" algn="r" defTabSz="914400" rtl="0" eaLnBrk="1" latinLnBrk="0" hangingPunct="1">
              <a:defRPr sz="1800" b="1" kern="1200">
                <a:solidFill>
                  <a:srgbClr val="00579D"/>
                </a:solidFill>
                <a:latin typeface="Tahoma" pitchFamily="34" charset="0"/>
                <a:ea typeface="Tahoma" pitchFamily="34" charset="0"/>
                <a:cs typeface="Tahoma"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dirty="0" smtClean="0">
                <a:solidFill>
                  <a:prstClr val="white">
                    <a:lumMod val="95000"/>
                  </a:prstClr>
                </a:solidFill>
              </a:rPr>
              <a:t>  </a:t>
            </a:r>
            <a:fld id="{4939D80C-CAEE-4234-8111-BEC973803129}" type="slidenum">
              <a:rPr lang="en-US" smtClean="0">
                <a:solidFill>
                  <a:srgbClr val="0C4C79"/>
                </a:solidFill>
                <a:latin typeface="Arial"/>
              </a:rPr>
              <a:pPr>
                <a:defRPr/>
              </a:pPr>
              <a:t>‹#›</a:t>
            </a:fld>
            <a:endParaRPr lang="en-US" dirty="0">
              <a:solidFill>
                <a:srgbClr val="0C4C79"/>
              </a:solidFill>
              <a:latin typeface="Arial"/>
            </a:endParaRP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1969" y="6587328"/>
            <a:ext cx="1109472" cy="175992"/>
          </a:xfrm>
          <a:prstGeom prst="rect">
            <a:avLst/>
          </a:prstGeom>
        </p:spPr>
      </p:pic>
      <p:pic>
        <p:nvPicPr>
          <p:cNvPr id="13"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295400" y="6566344"/>
            <a:ext cx="794607" cy="2179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4" name="TextBox 13"/>
          <p:cNvSpPr txBox="1"/>
          <p:nvPr userDrawn="1"/>
        </p:nvSpPr>
        <p:spPr>
          <a:xfrm>
            <a:off x="2314575" y="6488668"/>
            <a:ext cx="4514850" cy="338554"/>
          </a:xfrm>
          <a:prstGeom prst="rect">
            <a:avLst/>
          </a:prstGeom>
          <a:noFill/>
        </p:spPr>
        <p:txBody>
          <a:bodyPr wrap="square" rtlCol="0">
            <a:spAutoFit/>
          </a:bodyPr>
          <a:lstStyle/>
          <a:p>
            <a:pPr algn="ctr"/>
            <a:r>
              <a:rPr lang="en-US" sz="1600" b="1" dirty="0">
                <a:solidFill>
                  <a:srgbClr val="0C4C79"/>
                </a:solidFill>
              </a:rPr>
              <a:t>Pew Home </a:t>
            </a:r>
            <a:r>
              <a:rPr lang="en-US" sz="1600" b="1" dirty="0" smtClean="0">
                <a:solidFill>
                  <a:srgbClr val="0C4C79"/>
                </a:solidFill>
              </a:rPr>
              <a:t>Visiting—February </a:t>
            </a:r>
            <a:r>
              <a:rPr lang="en-US" sz="1600" b="1" dirty="0">
                <a:solidFill>
                  <a:srgbClr val="0C4C79"/>
                </a:solidFill>
              </a:rPr>
              <a:t>2014</a:t>
            </a:r>
          </a:p>
        </p:txBody>
      </p:sp>
    </p:spTree>
    <p:extLst>
      <p:ext uri="{BB962C8B-B14F-4D97-AF65-F5344CB8AC3E}">
        <p14:creationId xmlns:p14="http://schemas.microsoft.com/office/powerpoint/2010/main" val="2556771524"/>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49"/>
            <a:ext cx="3008313" cy="1162051"/>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3"/>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4"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2"/>
            <a:ext cx="2133600" cy="365125"/>
          </a:xfrm>
          <a:prstGeom prst="rect">
            <a:avLst/>
          </a:prstGeom>
        </p:spPr>
        <p:txBody>
          <a:bodyPr/>
          <a:lstStyle/>
          <a:p>
            <a:endParaRPr lang="en-US" dirty="0">
              <a:solidFill>
                <a:prstClr val="black"/>
              </a:solidFill>
            </a:endParaRPr>
          </a:p>
        </p:txBody>
      </p:sp>
      <p:sp>
        <p:nvSpPr>
          <p:cNvPr id="6" name="Footer Placeholder 5"/>
          <p:cNvSpPr>
            <a:spLocks noGrp="1"/>
          </p:cNvSpPr>
          <p:nvPr>
            <p:ph type="ftr" sz="quarter" idx="11"/>
          </p:nvPr>
        </p:nvSpPr>
        <p:spPr>
          <a:xfrm>
            <a:off x="3124200" y="6356352"/>
            <a:ext cx="2895600" cy="365125"/>
          </a:xfrm>
          <a:prstGeom prst="rect">
            <a:avLst/>
          </a:prstGeom>
        </p:spPr>
        <p:txBody>
          <a:bodyPr/>
          <a:lstStyle/>
          <a:p>
            <a:endParaRPr lang="en-US" dirty="0">
              <a:solidFill>
                <a:prstClr val="black"/>
              </a:solidFill>
            </a:endParaRPr>
          </a:p>
        </p:txBody>
      </p:sp>
    </p:spTree>
    <p:extLst>
      <p:ext uri="{BB962C8B-B14F-4D97-AF65-F5344CB8AC3E}">
        <p14:creationId xmlns:p14="http://schemas.microsoft.com/office/powerpoint/2010/main" val="2289191992"/>
      </p:ext>
    </p:extLst>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9"/>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9"/>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2"/>
            <a:ext cx="2133600" cy="365125"/>
          </a:xfrm>
          <a:prstGeom prst="rect">
            <a:avLst/>
          </a:prstGeom>
        </p:spPr>
        <p:txBody>
          <a:bodyPr/>
          <a:lstStyle/>
          <a:p>
            <a:endParaRPr lang="en-US" dirty="0">
              <a:solidFill>
                <a:prstClr val="black"/>
              </a:solidFill>
            </a:endParaRPr>
          </a:p>
        </p:txBody>
      </p:sp>
      <p:sp>
        <p:nvSpPr>
          <p:cNvPr id="6" name="Footer Placeholder 5"/>
          <p:cNvSpPr>
            <a:spLocks noGrp="1"/>
          </p:cNvSpPr>
          <p:nvPr>
            <p:ph type="ftr" sz="quarter" idx="11"/>
          </p:nvPr>
        </p:nvSpPr>
        <p:spPr>
          <a:xfrm>
            <a:off x="3124200" y="6356352"/>
            <a:ext cx="2895600" cy="365125"/>
          </a:xfrm>
          <a:prstGeom prst="rect">
            <a:avLst/>
          </a:prstGeom>
        </p:spPr>
        <p:txBody>
          <a:bodyPr/>
          <a:lstStyle/>
          <a:p>
            <a:endParaRPr lang="en-US" dirty="0">
              <a:solidFill>
                <a:prstClr val="black"/>
              </a:solidFill>
            </a:endParaRPr>
          </a:p>
        </p:txBody>
      </p:sp>
    </p:spTree>
    <p:extLst>
      <p:ext uri="{BB962C8B-B14F-4D97-AF65-F5344CB8AC3E}">
        <p14:creationId xmlns:p14="http://schemas.microsoft.com/office/powerpoint/2010/main" val="626785692"/>
      </p:ext>
    </p:extLst>
  </p:cSld>
  <p:clrMapOvr>
    <a:masterClrMapping/>
  </p:clrMapOvr>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7" name="Rectangle 6"/>
          <p:cNvSpPr/>
          <p:nvPr userDrawn="1"/>
        </p:nvSpPr>
        <p:spPr>
          <a:xfrm>
            <a:off x="-45720" y="0"/>
            <a:ext cx="9235440" cy="6858000"/>
          </a:xfrm>
          <a:prstGeom prst="rect">
            <a:avLst/>
          </a:prstGeom>
          <a:solidFill>
            <a:schemeClr val="bg1">
              <a:lumMod val="95000"/>
            </a:schemeClr>
          </a:solidFill>
          <a:ln>
            <a:solidFill>
              <a:srgbClr val="F1E7D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6" name="Slide Number Placeholder 3"/>
          <p:cNvSpPr txBox="1">
            <a:spLocks/>
          </p:cNvSpPr>
          <p:nvPr userDrawn="1"/>
        </p:nvSpPr>
        <p:spPr>
          <a:xfrm>
            <a:off x="7010400" y="6460997"/>
            <a:ext cx="2133600" cy="476251"/>
          </a:xfrm>
          <a:prstGeom prst="rect">
            <a:avLst/>
          </a:prstGeom>
        </p:spPr>
        <p:txBody>
          <a:bodyPr/>
          <a:lstStyle>
            <a:defPPr>
              <a:defRPr lang="en-US"/>
            </a:defPPr>
            <a:lvl1pPr marL="0" algn="r" defTabSz="914400" rtl="0" eaLnBrk="1" latinLnBrk="0" hangingPunct="1">
              <a:defRPr sz="1800" b="1" kern="1200">
                <a:solidFill>
                  <a:srgbClr val="00579D"/>
                </a:solidFill>
                <a:latin typeface="Tahoma" pitchFamily="34" charset="0"/>
                <a:ea typeface="Tahoma" pitchFamily="34" charset="0"/>
                <a:cs typeface="Tahoma"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dirty="0" smtClean="0">
                <a:solidFill>
                  <a:prstClr val="white">
                    <a:lumMod val="95000"/>
                  </a:prstClr>
                </a:solidFill>
              </a:rPr>
              <a:t>  </a:t>
            </a:r>
            <a:fld id="{4939D80C-CAEE-4234-8111-BEC973803129}" type="slidenum">
              <a:rPr lang="en-US" smtClean="0">
                <a:solidFill>
                  <a:srgbClr val="0C4C79"/>
                </a:solidFill>
                <a:latin typeface="Arial"/>
              </a:rPr>
              <a:pPr>
                <a:defRPr/>
              </a:pPr>
              <a:t>‹#›</a:t>
            </a:fld>
            <a:endParaRPr lang="en-US" dirty="0">
              <a:solidFill>
                <a:srgbClr val="0C4C79"/>
              </a:solidFill>
              <a:latin typeface="Arial"/>
            </a:endParaRP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1969" y="6587328"/>
            <a:ext cx="1109472" cy="175992"/>
          </a:xfrm>
          <a:prstGeom prst="rect">
            <a:avLst/>
          </a:prstGeom>
        </p:spPr>
      </p:pic>
      <p:pic>
        <p:nvPicPr>
          <p:cNvPr id="10"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295400" y="6566344"/>
            <a:ext cx="794607" cy="2179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TextBox 10"/>
          <p:cNvSpPr txBox="1"/>
          <p:nvPr userDrawn="1"/>
        </p:nvSpPr>
        <p:spPr>
          <a:xfrm>
            <a:off x="2314575" y="6488668"/>
            <a:ext cx="4514850" cy="338554"/>
          </a:xfrm>
          <a:prstGeom prst="rect">
            <a:avLst/>
          </a:prstGeom>
          <a:noFill/>
        </p:spPr>
        <p:txBody>
          <a:bodyPr wrap="square" rtlCol="0">
            <a:spAutoFit/>
          </a:bodyPr>
          <a:lstStyle/>
          <a:p>
            <a:pPr algn="ctr"/>
            <a:r>
              <a:rPr lang="en-US" sz="1600" b="1" dirty="0">
                <a:solidFill>
                  <a:srgbClr val="0C4C79"/>
                </a:solidFill>
              </a:rPr>
              <a:t>Pew Home </a:t>
            </a:r>
            <a:r>
              <a:rPr lang="en-US" sz="1600" b="1" dirty="0" smtClean="0">
                <a:solidFill>
                  <a:srgbClr val="0C4C79"/>
                </a:solidFill>
              </a:rPr>
              <a:t>Visiting—February </a:t>
            </a:r>
            <a:r>
              <a:rPr lang="en-US" sz="1600" b="1" dirty="0">
                <a:solidFill>
                  <a:srgbClr val="0C4C79"/>
                </a:solidFill>
              </a:rPr>
              <a:t>2014</a:t>
            </a:r>
          </a:p>
        </p:txBody>
      </p:sp>
    </p:spTree>
    <p:extLst>
      <p:ext uri="{BB962C8B-B14F-4D97-AF65-F5344CB8AC3E}">
        <p14:creationId xmlns:p14="http://schemas.microsoft.com/office/powerpoint/2010/main" val="1714953503"/>
      </p:ext>
    </p:extLst>
  </p:cSld>
  <p:clrMapOvr>
    <a:masterClrMapping/>
  </p:clrMapOvr>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2"/>
            <a:ext cx="2133600" cy="365125"/>
          </a:xfrm>
          <a:prstGeom prst="rect">
            <a:avLst/>
          </a:prstGeom>
        </p:spPr>
        <p:txBody>
          <a:bodyPr/>
          <a:lstStyle/>
          <a:p>
            <a:endParaRPr lang="en-US" dirty="0">
              <a:solidFill>
                <a:prstClr val="black"/>
              </a:solidFill>
            </a:endParaRPr>
          </a:p>
        </p:txBody>
      </p:sp>
      <p:sp>
        <p:nvSpPr>
          <p:cNvPr id="5" name="Footer Placeholder 4"/>
          <p:cNvSpPr>
            <a:spLocks noGrp="1"/>
          </p:cNvSpPr>
          <p:nvPr>
            <p:ph type="ftr" sz="quarter" idx="11"/>
          </p:nvPr>
        </p:nvSpPr>
        <p:spPr>
          <a:xfrm>
            <a:off x="3124200" y="6356352"/>
            <a:ext cx="2895600" cy="365125"/>
          </a:xfrm>
          <a:prstGeom prst="rect">
            <a:avLst/>
          </a:prstGeom>
        </p:spPr>
        <p:txBody>
          <a:bodyPr/>
          <a:lstStyle/>
          <a:p>
            <a:endParaRPr lang="en-US" dirty="0">
              <a:solidFill>
                <a:prstClr val="black"/>
              </a:solidFill>
            </a:endParaRPr>
          </a:p>
        </p:txBody>
      </p:sp>
    </p:spTree>
    <p:extLst>
      <p:ext uri="{BB962C8B-B14F-4D97-AF65-F5344CB8AC3E}">
        <p14:creationId xmlns:p14="http://schemas.microsoft.com/office/powerpoint/2010/main" val="166688047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40"/>
            <a:ext cx="8229600" cy="58515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3517598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pic>
        <p:nvPicPr>
          <p:cNvPr id="6" name="Picture 3"/>
          <p:cNvPicPr>
            <a:picLocks noChangeAspect="1"/>
          </p:cNvPicPr>
          <p:nvPr userDrawn="1"/>
        </p:nvPicPr>
        <p:blipFill>
          <a:blip r:embed="rId2" cstate="print"/>
          <a:srcRect/>
          <a:stretch>
            <a:fillRect/>
          </a:stretch>
        </p:blipFill>
        <p:spPr bwMode="auto">
          <a:xfrm>
            <a:off x="0" y="0"/>
            <a:ext cx="9144000" cy="6858000"/>
          </a:xfrm>
          <a:prstGeom prst="rect">
            <a:avLst/>
          </a:prstGeom>
          <a:solidFill>
            <a:srgbClr val="DEDEDE"/>
          </a:solidFill>
          <a:ln w="9525">
            <a:noFill/>
            <a:miter lim="800000"/>
            <a:headEnd/>
            <a:tailEnd/>
          </a:ln>
        </p:spPr>
      </p:pic>
      <p:sp>
        <p:nvSpPr>
          <p:cNvPr id="3" name="Rectangle 2"/>
          <p:cNvSpPr/>
          <p:nvPr userDrawn="1"/>
        </p:nvSpPr>
        <p:spPr bwMode="white">
          <a:xfrm>
            <a:off x="47625" y="4419600"/>
            <a:ext cx="3352800" cy="685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5" name="Rectangle 4"/>
          <p:cNvSpPr/>
          <p:nvPr userDrawn="1"/>
        </p:nvSpPr>
        <p:spPr>
          <a:xfrm>
            <a:off x="0" y="0"/>
            <a:ext cx="3581400" cy="6858000"/>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Rectangle 1"/>
          <p:cNvSpPr/>
          <p:nvPr userDrawn="1"/>
        </p:nvSpPr>
        <p:spPr>
          <a:xfrm>
            <a:off x="3429000" y="0"/>
            <a:ext cx="5715000" cy="6858000"/>
          </a:xfrm>
          <a:prstGeom prst="rect">
            <a:avLst/>
          </a:prstGeom>
          <a:solidFill>
            <a:srgbClr val="0C4C79"/>
          </a:solidFill>
          <a:ln w="50800">
            <a:noFill/>
          </a:ln>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cxnSp>
        <p:nvCxnSpPr>
          <p:cNvPr id="7" name="Straight Connector 6"/>
          <p:cNvCxnSpPr/>
          <p:nvPr userDrawn="1"/>
        </p:nvCxnSpPr>
        <p:spPr bwMode="white">
          <a:xfrm>
            <a:off x="3627120" y="3581400"/>
            <a:ext cx="5242560" cy="0"/>
          </a:xfrm>
          <a:prstGeom prst="line">
            <a:avLst/>
          </a:prstGeom>
          <a:ln w="50800">
            <a:solidFill>
              <a:schemeClr val="bg1">
                <a:lumMod val="95000"/>
              </a:schemeClr>
            </a:solidFill>
          </a:ln>
          <a:scene3d>
            <a:camera prst="orthographicFront"/>
            <a:lightRig rig="threePt" dir="t"/>
          </a:scene3d>
          <a:sp3d>
            <a:bevelT prst="relaxedInset"/>
          </a:sp3d>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rotWithShape="1">
          <a:blip r:embed="rId3" cstate="print">
            <a:extLst>
              <a:ext uri="{28A0092B-C50C-407E-A947-70E740481C1C}">
                <a14:useLocalDpi xmlns:a14="http://schemas.microsoft.com/office/drawing/2010/main" val="0"/>
              </a:ext>
            </a:extLst>
          </a:blip>
          <a:srcRect l="8145" t="22580" r="8046" b="21871"/>
          <a:stretch/>
        </p:blipFill>
        <p:spPr>
          <a:xfrm>
            <a:off x="4216979" y="411097"/>
            <a:ext cx="4066435" cy="587059"/>
          </a:xfrm>
          <a:prstGeom prst="rect">
            <a:avLst/>
          </a:prstGeom>
          <a:solidFill>
            <a:schemeClr val="bg1"/>
          </a:solidFill>
        </p:spPr>
      </p:pic>
      <p:sp>
        <p:nvSpPr>
          <p:cNvPr id="11" name="TextBox 10"/>
          <p:cNvSpPr txBox="1"/>
          <p:nvPr userDrawn="1"/>
        </p:nvSpPr>
        <p:spPr bwMode="white">
          <a:xfrm>
            <a:off x="3429000" y="1170566"/>
            <a:ext cx="5638800" cy="1877437"/>
          </a:xfrm>
          <a:prstGeom prst="rect">
            <a:avLst/>
          </a:prstGeom>
          <a:noFill/>
        </p:spPr>
        <p:txBody>
          <a:bodyPr wrap="square" rtlCol="0">
            <a:spAutoFit/>
          </a:bodyPr>
          <a:lstStyle/>
          <a:p>
            <a:pPr algn="ctr"/>
            <a:r>
              <a:rPr lang="en-US" sz="2800" b="1" dirty="0">
                <a:solidFill>
                  <a:prstClr val="white"/>
                </a:solidFill>
                <a:ea typeface="Tahoma" pitchFamily="34" charset="0"/>
                <a:cs typeface="Calibri" pitchFamily="34" charset="0"/>
              </a:rPr>
              <a:t>Bill McInturff, Partner</a:t>
            </a:r>
          </a:p>
          <a:p>
            <a:pPr algn="ctr"/>
            <a:r>
              <a:rPr lang="en-US" sz="2000" b="1" dirty="0">
                <a:solidFill>
                  <a:prstClr val="white"/>
                </a:solidFill>
                <a:ea typeface="Tahoma" pitchFamily="34" charset="0"/>
                <a:cs typeface="Calibri" pitchFamily="34" charset="0"/>
              </a:rPr>
              <a:t>bill@pos.org</a:t>
            </a:r>
          </a:p>
          <a:p>
            <a:pPr algn="ctr"/>
            <a:endParaRPr lang="en-US" sz="2000" b="1" dirty="0">
              <a:solidFill>
                <a:prstClr val="white"/>
              </a:solidFill>
              <a:ea typeface="Tahoma" pitchFamily="34" charset="0"/>
              <a:cs typeface="Calibri" pitchFamily="34" charset="0"/>
            </a:endParaRPr>
          </a:p>
          <a:p>
            <a:pPr algn="ctr"/>
            <a:r>
              <a:rPr lang="en-US" sz="2800" b="1" dirty="0">
                <a:solidFill>
                  <a:prstClr val="white"/>
                </a:solidFill>
                <a:ea typeface="Tahoma" pitchFamily="34" charset="0"/>
                <a:cs typeface="Calibri" pitchFamily="34" charset="0"/>
              </a:rPr>
              <a:t>Nicole McCleskey, Partner</a:t>
            </a:r>
          </a:p>
          <a:p>
            <a:pPr algn="ctr">
              <a:defRPr/>
            </a:pPr>
            <a:r>
              <a:rPr lang="en-US" sz="2000" b="1" dirty="0">
                <a:solidFill>
                  <a:prstClr val="white"/>
                </a:solidFill>
                <a:ea typeface="Tahoma" pitchFamily="34" charset="0"/>
                <a:cs typeface="Calibri" pitchFamily="34" charset="0"/>
              </a:rPr>
              <a:t>nicole@pos.org</a:t>
            </a:r>
          </a:p>
        </p:txBody>
      </p:sp>
      <p:pic>
        <p:nvPicPr>
          <p:cNvPr id="12" name="Picture 2"/>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4876799" y="4148317"/>
            <a:ext cx="2743200" cy="752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 name="TextBox 12"/>
          <p:cNvSpPr txBox="1"/>
          <p:nvPr userDrawn="1"/>
        </p:nvSpPr>
        <p:spPr bwMode="white">
          <a:xfrm>
            <a:off x="3467100" y="4986516"/>
            <a:ext cx="5638800" cy="1261884"/>
          </a:xfrm>
          <a:prstGeom prst="rect">
            <a:avLst/>
          </a:prstGeom>
          <a:noFill/>
        </p:spPr>
        <p:txBody>
          <a:bodyPr wrap="square" rtlCol="0">
            <a:spAutoFit/>
          </a:bodyPr>
          <a:lstStyle/>
          <a:p>
            <a:pPr algn="ctr"/>
            <a:r>
              <a:rPr lang="en-US" sz="2800" b="1" dirty="0">
                <a:solidFill>
                  <a:prstClr val="white"/>
                </a:solidFill>
                <a:ea typeface="Tahoma" pitchFamily="34" charset="0"/>
                <a:cs typeface="Calibri" pitchFamily="34" charset="0"/>
              </a:rPr>
              <a:t>Michael Bloomfield,</a:t>
            </a:r>
          </a:p>
          <a:p>
            <a:pPr algn="ctr"/>
            <a:r>
              <a:rPr lang="en-US" sz="2800" b="1" dirty="0">
                <a:solidFill>
                  <a:prstClr val="white"/>
                </a:solidFill>
                <a:ea typeface="Tahoma" pitchFamily="34" charset="0"/>
                <a:cs typeface="Calibri" pitchFamily="34" charset="0"/>
              </a:rPr>
              <a:t>Executive Vice President</a:t>
            </a:r>
          </a:p>
          <a:p>
            <a:pPr algn="ctr"/>
            <a:r>
              <a:rPr lang="en-US" sz="2000" b="1" dirty="0">
                <a:solidFill>
                  <a:prstClr val="white"/>
                </a:solidFill>
                <a:ea typeface="Tahoma" pitchFamily="34" charset="0"/>
                <a:cs typeface="Calibri" pitchFamily="34" charset="0"/>
              </a:rPr>
              <a:t>mbloomfield@mellmangroup.com </a:t>
            </a:r>
          </a:p>
        </p:txBody>
      </p:sp>
    </p:spTree>
    <p:extLst>
      <p:ext uri="{BB962C8B-B14F-4D97-AF65-F5344CB8AC3E}">
        <p14:creationId xmlns:p14="http://schemas.microsoft.com/office/powerpoint/2010/main" val="4274878633"/>
      </p:ext>
    </p:extLst>
  </p:cSld>
  <p:clrMapOvr>
    <a:masterClrMapping/>
  </p:clrMapOvr>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221253583"/>
      </p:ext>
    </p:extLst>
  </p:cSld>
  <p:clrMapOvr>
    <a:masterClrMapping/>
  </p:clrMapOvr>
  <p:timing>
    <p:tnLst>
      <p:par>
        <p:cT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639763"/>
          </a:xfrm>
          <a:prstGeom prst="rect">
            <a:avLst/>
          </a:prstGeom>
        </p:spPr>
        <p:txBody>
          <a:bodyPr/>
          <a:lstStyle>
            <a:lvl1pPr>
              <a:defRPr sz="3200">
                <a:solidFill>
                  <a:srgbClr val="0C4C79"/>
                </a:solidFill>
              </a:defRPr>
            </a:lvl1pPr>
          </a:lstStyle>
          <a:p>
            <a:r>
              <a:rPr lang="en-US" dirty="0" smtClean="0"/>
              <a:t>Click to edit Master title style</a:t>
            </a:r>
            <a:endParaRPr lang="en-US" dirty="0"/>
          </a:p>
        </p:txBody>
      </p:sp>
      <p:sp>
        <p:nvSpPr>
          <p:cNvPr id="3" name="Date Placeholder 2"/>
          <p:cNvSpPr>
            <a:spLocks noGrp="1"/>
          </p:cNvSpPr>
          <p:nvPr>
            <p:ph type="dt" sz="half" idx="10"/>
          </p:nvPr>
        </p:nvSpPr>
        <p:spPr>
          <a:xfrm>
            <a:off x="457200" y="6356352"/>
            <a:ext cx="2133600" cy="365125"/>
          </a:xfrm>
          <a:prstGeom prst="rect">
            <a:avLst/>
          </a:prstGeom>
        </p:spPr>
        <p:txBody>
          <a:bodyPr/>
          <a:lstStyle/>
          <a:p>
            <a:endParaRPr lang="en-US" dirty="0">
              <a:solidFill>
                <a:prstClr val="black"/>
              </a:solidFill>
            </a:endParaRPr>
          </a:p>
        </p:txBody>
      </p:sp>
      <p:sp>
        <p:nvSpPr>
          <p:cNvPr id="4" name="Footer Placeholder 3"/>
          <p:cNvSpPr>
            <a:spLocks noGrp="1"/>
          </p:cNvSpPr>
          <p:nvPr>
            <p:ph type="ftr" sz="quarter" idx="11"/>
          </p:nvPr>
        </p:nvSpPr>
        <p:spPr>
          <a:xfrm>
            <a:off x="3124200" y="6356352"/>
            <a:ext cx="2895600" cy="365125"/>
          </a:xfrm>
          <a:prstGeom prst="rect">
            <a:avLst/>
          </a:prstGeom>
        </p:spPr>
        <p:txBody>
          <a:bodyPr/>
          <a:lstStyle/>
          <a:p>
            <a:endParaRPr lang="en-US" dirty="0">
              <a:solidFill>
                <a:prstClr val="black"/>
              </a:solidFill>
            </a:endParaRPr>
          </a:p>
        </p:txBody>
      </p:sp>
    </p:spTree>
    <p:extLst>
      <p:ext uri="{BB962C8B-B14F-4D97-AF65-F5344CB8AC3E}">
        <p14:creationId xmlns:p14="http://schemas.microsoft.com/office/powerpoint/2010/main" val="1957711287"/>
      </p:ext>
    </p:extLst>
  </p:cSld>
  <p:clrMapOvr>
    <a:masterClrMapping/>
  </p:clrMapOvr>
  <p:timing>
    <p:tnLst>
      <p:par>
        <p:cT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pic>
        <p:nvPicPr>
          <p:cNvPr id="6" name="Picture 3"/>
          <p:cNvPicPr>
            <a:picLocks noChangeAspect="1"/>
          </p:cNvPicPr>
          <p:nvPr userDrawn="1"/>
        </p:nvPicPr>
        <p:blipFill>
          <a:blip r:embed="rId2" cstate="print"/>
          <a:srcRect/>
          <a:stretch>
            <a:fillRect/>
          </a:stretch>
        </p:blipFill>
        <p:spPr bwMode="auto">
          <a:xfrm>
            <a:off x="0" y="0"/>
            <a:ext cx="9144000" cy="6858000"/>
          </a:xfrm>
          <a:prstGeom prst="rect">
            <a:avLst/>
          </a:prstGeom>
          <a:solidFill>
            <a:srgbClr val="DEDEDE"/>
          </a:solidFill>
          <a:ln w="9525">
            <a:noFill/>
            <a:miter lim="800000"/>
            <a:headEnd/>
            <a:tailEnd/>
          </a:ln>
        </p:spPr>
      </p:pic>
      <p:sp>
        <p:nvSpPr>
          <p:cNvPr id="3" name="Rectangle 2"/>
          <p:cNvSpPr/>
          <p:nvPr userDrawn="1"/>
        </p:nvSpPr>
        <p:spPr bwMode="white">
          <a:xfrm>
            <a:off x="47625" y="4419600"/>
            <a:ext cx="3352800" cy="685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5" name="Rectangle 4"/>
          <p:cNvSpPr/>
          <p:nvPr userDrawn="1"/>
        </p:nvSpPr>
        <p:spPr>
          <a:xfrm>
            <a:off x="0" y="0"/>
            <a:ext cx="3581400" cy="6858000"/>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Rectangle 1"/>
          <p:cNvSpPr/>
          <p:nvPr userDrawn="1"/>
        </p:nvSpPr>
        <p:spPr>
          <a:xfrm>
            <a:off x="3429000" y="0"/>
            <a:ext cx="5715000" cy="6858000"/>
          </a:xfrm>
          <a:prstGeom prst="rect">
            <a:avLst/>
          </a:prstGeom>
          <a:solidFill>
            <a:srgbClr val="0C4C79"/>
          </a:solidFill>
          <a:ln w="50800">
            <a:noFill/>
          </a:ln>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cxnSp>
        <p:nvCxnSpPr>
          <p:cNvPr id="7" name="Straight Connector 6"/>
          <p:cNvCxnSpPr/>
          <p:nvPr userDrawn="1"/>
        </p:nvCxnSpPr>
        <p:spPr bwMode="white">
          <a:xfrm>
            <a:off x="3627120" y="3581400"/>
            <a:ext cx="5242560" cy="0"/>
          </a:xfrm>
          <a:prstGeom prst="line">
            <a:avLst/>
          </a:prstGeom>
          <a:ln w="50800">
            <a:solidFill>
              <a:schemeClr val="bg1">
                <a:lumMod val="95000"/>
              </a:schemeClr>
            </a:solidFill>
          </a:ln>
          <a:scene3d>
            <a:camera prst="orthographicFront"/>
            <a:lightRig rig="threePt" dir="t"/>
          </a:scene3d>
          <a:sp3d>
            <a:bevelT prst="relaxedInset"/>
          </a:sp3d>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rotWithShape="1">
          <a:blip r:embed="rId3" cstate="print">
            <a:extLst>
              <a:ext uri="{28A0092B-C50C-407E-A947-70E740481C1C}">
                <a14:useLocalDpi xmlns:a14="http://schemas.microsoft.com/office/drawing/2010/main" val="0"/>
              </a:ext>
            </a:extLst>
          </a:blip>
          <a:srcRect l="8145" t="22580" r="8046" b="21871"/>
          <a:stretch/>
        </p:blipFill>
        <p:spPr>
          <a:xfrm>
            <a:off x="4216979" y="411097"/>
            <a:ext cx="4066435" cy="587059"/>
          </a:xfrm>
          <a:prstGeom prst="rect">
            <a:avLst/>
          </a:prstGeom>
          <a:solidFill>
            <a:schemeClr val="bg1"/>
          </a:solidFill>
        </p:spPr>
      </p:pic>
      <p:sp>
        <p:nvSpPr>
          <p:cNvPr id="11" name="TextBox 10"/>
          <p:cNvSpPr txBox="1"/>
          <p:nvPr userDrawn="1"/>
        </p:nvSpPr>
        <p:spPr bwMode="white">
          <a:xfrm>
            <a:off x="3429000" y="1170566"/>
            <a:ext cx="5638800" cy="1877437"/>
          </a:xfrm>
          <a:prstGeom prst="rect">
            <a:avLst/>
          </a:prstGeom>
          <a:noFill/>
        </p:spPr>
        <p:txBody>
          <a:bodyPr wrap="square" rtlCol="0">
            <a:spAutoFit/>
          </a:bodyPr>
          <a:lstStyle/>
          <a:p>
            <a:pPr algn="ctr"/>
            <a:r>
              <a:rPr lang="en-US" sz="2800" b="1" dirty="0">
                <a:solidFill>
                  <a:prstClr val="white"/>
                </a:solidFill>
                <a:ea typeface="Tahoma" pitchFamily="34" charset="0"/>
                <a:cs typeface="Calibri" pitchFamily="34" charset="0"/>
              </a:rPr>
              <a:t>Bill McInturff, Partner</a:t>
            </a:r>
          </a:p>
          <a:p>
            <a:pPr algn="ctr"/>
            <a:r>
              <a:rPr lang="en-US" sz="2000" b="1" dirty="0">
                <a:solidFill>
                  <a:prstClr val="white"/>
                </a:solidFill>
                <a:ea typeface="Tahoma" pitchFamily="34" charset="0"/>
                <a:cs typeface="Calibri" pitchFamily="34" charset="0"/>
              </a:rPr>
              <a:t>bill@pos.org</a:t>
            </a:r>
          </a:p>
          <a:p>
            <a:pPr algn="ctr"/>
            <a:endParaRPr lang="en-US" sz="2000" b="1" dirty="0">
              <a:solidFill>
                <a:prstClr val="white"/>
              </a:solidFill>
              <a:ea typeface="Tahoma" pitchFamily="34" charset="0"/>
              <a:cs typeface="Calibri" pitchFamily="34" charset="0"/>
            </a:endParaRPr>
          </a:p>
          <a:p>
            <a:pPr algn="ctr"/>
            <a:r>
              <a:rPr lang="en-US" sz="2800" b="1" dirty="0">
                <a:solidFill>
                  <a:prstClr val="white"/>
                </a:solidFill>
                <a:ea typeface="Tahoma" pitchFamily="34" charset="0"/>
                <a:cs typeface="Calibri" pitchFamily="34" charset="0"/>
              </a:rPr>
              <a:t>Nicole McCleskey, Partner</a:t>
            </a:r>
          </a:p>
          <a:p>
            <a:pPr algn="ctr">
              <a:defRPr/>
            </a:pPr>
            <a:r>
              <a:rPr lang="en-US" sz="2000" b="1" dirty="0">
                <a:solidFill>
                  <a:prstClr val="white"/>
                </a:solidFill>
                <a:ea typeface="Tahoma" pitchFamily="34" charset="0"/>
                <a:cs typeface="Calibri" pitchFamily="34" charset="0"/>
              </a:rPr>
              <a:t>nicole@pos.org</a:t>
            </a:r>
          </a:p>
        </p:txBody>
      </p:sp>
      <p:pic>
        <p:nvPicPr>
          <p:cNvPr id="12" name="Picture 2"/>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4876799" y="4148317"/>
            <a:ext cx="2743200" cy="752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 name="TextBox 12"/>
          <p:cNvSpPr txBox="1"/>
          <p:nvPr userDrawn="1"/>
        </p:nvSpPr>
        <p:spPr bwMode="white">
          <a:xfrm>
            <a:off x="3467100" y="4986516"/>
            <a:ext cx="5638800" cy="1261884"/>
          </a:xfrm>
          <a:prstGeom prst="rect">
            <a:avLst/>
          </a:prstGeom>
          <a:noFill/>
        </p:spPr>
        <p:txBody>
          <a:bodyPr wrap="square" rtlCol="0">
            <a:spAutoFit/>
          </a:bodyPr>
          <a:lstStyle/>
          <a:p>
            <a:pPr algn="ctr"/>
            <a:r>
              <a:rPr lang="en-US" sz="2800" b="1" dirty="0">
                <a:solidFill>
                  <a:prstClr val="white"/>
                </a:solidFill>
                <a:ea typeface="Tahoma" pitchFamily="34" charset="0"/>
                <a:cs typeface="Calibri" pitchFamily="34" charset="0"/>
              </a:rPr>
              <a:t>Michael Bloomfield,</a:t>
            </a:r>
          </a:p>
          <a:p>
            <a:pPr algn="ctr"/>
            <a:r>
              <a:rPr lang="en-US" sz="2800" b="1" dirty="0">
                <a:solidFill>
                  <a:prstClr val="white"/>
                </a:solidFill>
                <a:ea typeface="Tahoma" pitchFamily="34" charset="0"/>
                <a:cs typeface="Calibri" pitchFamily="34" charset="0"/>
              </a:rPr>
              <a:t>Executive Vice President</a:t>
            </a:r>
          </a:p>
          <a:p>
            <a:pPr algn="ctr"/>
            <a:r>
              <a:rPr lang="en-US" sz="2000" b="1" dirty="0">
                <a:solidFill>
                  <a:prstClr val="white"/>
                </a:solidFill>
                <a:ea typeface="Tahoma" pitchFamily="34" charset="0"/>
                <a:cs typeface="Calibri" pitchFamily="34" charset="0"/>
              </a:rPr>
              <a:t>mbloomfield@mellmangroup.com </a:t>
            </a:r>
          </a:p>
        </p:txBody>
      </p:sp>
    </p:spTree>
    <p:extLst>
      <p:ext uri="{BB962C8B-B14F-4D97-AF65-F5344CB8AC3E}">
        <p14:creationId xmlns:p14="http://schemas.microsoft.com/office/powerpoint/2010/main" val="53509159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76402"/>
            <a:ext cx="3810000" cy="243143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76402"/>
            <a:ext cx="3810000" cy="243143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431503C7-96E0-42C4-8DC3-5E59829E37F0}" type="datetime4">
              <a:rPr lang="en-US"/>
              <a:pPr/>
              <a:t>October 22, 2015</a:t>
            </a:fld>
            <a:endParaRPr lang="en-US">
              <a:latin typeface="Arial"/>
            </a:endParaRPr>
          </a:p>
        </p:txBody>
      </p:sp>
    </p:spTree>
    <p:extLst>
      <p:ext uri="{BB962C8B-B14F-4D97-AF65-F5344CB8AC3E}">
        <p14:creationId xmlns:p14="http://schemas.microsoft.com/office/powerpoint/2010/main" val="11496892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extLst>
      <p:ext uri="{BB962C8B-B14F-4D97-AF65-F5344CB8AC3E}">
        <p14:creationId xmlns:p14="http://schemas.microsoft.com/office/powerpoint/2010/main" val="76387190"/>
      </p:ext>
    </p:extLst>
  </p:cSld>
  <p:clrMapOvr>
    <a:masterClrMapping/>
  </p:clrMapOvr>
  <p:timing>
    <p:tnLst>
      <p:par>
        <p:cTn id="1" dur="indefinite" restart="never" nodeType="tmRoot"/>
      </p:par>
    </p:tnLst>
  </p:timing>
</p:sldLayout>
</file>

<file path=ppt/slideLayouts/slideLayout4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200" b="1"/>
            </a:lvl1p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1"/>
            <a:ext cx="2133600" cy="365125"/>
          </a:xfrm>
          <a:prstGeom prst="rect">
            <a:avLst/>
          </a:prstGeom>
        </p:spPr>
        <p:txBody>
          <a:bodyPr/>
          <a:lstStyle/>
          <a:p>
            <a:endParaRPr lang="en-US" dirty="0">
              <a:solidFill>
                <a:prstClr val="black"/>
              </a:solidFill>
            </a:endParaRPr>
          </a:p>
        </p:txBody>
      </p:sp>
      <p:sp>
        <p:nvSpPr>
          <p:cNvPr id="5" name="Footer Placeholder 4"/>
          <p:cNvSpPr>
            <a:spLocks noGrp="1"/>
          </p:cNvSpPr>
          <p:nvPr>
            <p:ph type="ftr" sz="quarter" idx="11"/>
          </p:nvPr>
        </p:nvSpPr>
        <p:spPr>
          <a:xfrm>
            <a:off x="3124200" y="6356351"/>
            <a:ext cx="2895600" cy="365125"/>
          </a:xfrm>
          <a:prstGeom prst="rect">
            <a:avLst/>
          </a:prstGeom>
        </p:spPr>
        <p:txBody>
          <a:bodyPr/>
          <a:lstStyle/>
          <a:p>
            <a:endParaRPr lang="en-US" dirty="0">
              <a:solidFill>
                <a:prstClr val="black"/>
              </a:solidFill>
            </a:endParaRPr>
          </a:p>
        </p:txBody>
      </p:sp>
    </p:spTree>
    <p:extLst>
      <p:ext uri="{BB962C8B-B14F-4D97-AF65-F5344CB8AC3E}">
        <p14:creationId xmlns:p14="http://schemas.microsoft.com/office/powerpoint/2010/main" val="2667573009"/>
      </p:ext>
    </p:extLst>
  </p:cSld>
  <p:clrMapOvr>
    <a:masterClrMapping/>
  </p:clrMapOvr>
  <p:timing>
    <p:tnLst>
      <p:par>
        <p:cTn id="1" dur="indefinite" restart="never" nodeType="tmRoot"/>
      </p:par>
    </p:tnLst>
  </p:timing>
</p:sldLayout>
</file>

<file path=ppt/slideLayouts/slideLayout4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7" name="Rectangle 6"/>
          <p:cNvSpPr/>
          <p:nvPr userDrawn="1"/>
        </p:nvSpPr>
        <p:spPr>
          <a:xfrm>
            <a:off x="-45720" y="0"/>
            <a:ext cx="9235440" cy="6858000"/>
          </a:xfrm>
          <a:prstGeom prst="rect">
            <a:avLst/>
          </a:prstGeom>
          <a:solidFill>
            <a:srgbClr val="0C4C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9" name="Rounded Rectangle 8"/>
          <p:cNvSpPr/>
          <p:nvPr userDrawn="1"/>
        </p:nvSpPr>
        <p:spPr>
          <a:xfrm>
            <a:off x="0" y="1371600"/>
            <a:ext cx="9144000" cy="5486400"/>
          </a:xfrm>
          <a:prstGeom prst="roundRect">
            <a:avLst>
              <a:gd name="adj" fmla="val 0"/>
            </a:avLst>
          </a:prstGeom>
          <a:solidFill>
            <a:schemeClr val="bg1">
              <a:lumMod val="95000"/>
            </a:schemeClr>
          </a:solidFill>
          <a:ln w="50800">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 name="Title 1"/>
          <p:cNvSpPr>
            <a:spLocks noGrp="1"/>
          </p:cNvSpPr>
          <p:nvPr>
            <p:ph type="title"/>
          </p:nvPr>
        </p:nvSpPr>
        <p:spPr>
          <a:xfrm>
            <a:off x="457200" y="274637"/>
            <a:ext cx="8229600" cy="1325563"/>
          </a:xfrm>
        </p:spPr>
        <p:txBody>
          <a:bodyPr>
            <a:normAutofit/>
          </a:bodyPr>
          <a:lstStyle>
            <a:lvl1pPr>
              <a:defRPr sz="3200" b="1">
                <a:solidFill>
                  <a:schemeClr val="bg1"/>
                </a:solidFill>
              </a:defRPr>
            </a:lvl1p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1"/>
            <a:ext cx="2133600" cy="365125"/>
          </a:xfrm>
          <a:prstGeom prst="rect">
            <a:avLst/>
          </a:prstGeom>
        </p:spPr>
        <p:txBody>
          <a:bodyPr/>
          <a:lstStyle/>
          <a:p>
            <a:endParaRPr lang="en-US" dirty="0">
              <a:solidFill>
                <a:prstClr val="black"/>
              </a:solidFill>
            </a:endParaRPr>
          </a:p>
        </p:txBody>
      </p:sp>
      <p:sp>
        <p:nvSpPr>
          <p:cNvPr id="5" name="Footer Placeholder 4"/>
          <p:cNvSpPr>
            <a:spLocks noGrp="1"/>
          </p:cNvSpPr>
          <p:nvPr>
            <p:ph type="ftr" sz="quarter" idx="11"/>
          </p:nvPr>
        </p:nvSpPr>
        <p:spPr>
          <a:xfrm>
            <a:off x="3124200" y="6356351"/>
            <a:ext cx="2895600" cy="365125"/>
          </a:xfrm>
          <a:prstGeom prst="rect">
            <a:avLst/>
          </a:prstGeom>
        </p:spPr>
        <p:txBody>
          <a:bodyPr/>
          <a:lstStyle/>
          <a:p>
            <a:endParaRPr lang="en-US" dirty="0">
              <a:solidFill>
                <a:prstClr val="black"/>
              </a:solidFill>
            </a:endParaRPr>
          </a:p>
        </p:txBody>
      </p:sp>
      <p:sp>
        <p:nvSpPr>
          <p:cNvPr id="13" name="Slide Number Placeholder 3"/>
          <p:cNvSpPr txBox="1">
            <a:spLocks/>
          </p:cNvSpPr>
          <p:nvPr userDrawn="1"/>
        </p:nvSpPr>
        <p:spPr>
          <a:xfrm>
            <a:off x="7010400" y="6375400"/>
            <a:ext cx="2133600" cy="476251"/>
          </a:xfrm>
          <a:prstGeom prst="rect">
            <a:avLst/>
          </a:prstGeom>
        </p:spPr>
        <p:txBody>
          <a:bodyPr/>
          <a:lstStyle>
            <a:defPPr>
              <a:defRPr lang="en-US"/>
            </a:defPPr>
            <a:lvl1pPr marL="0" algn="r" defTabSz="914400" rtl="0" eaLnBrk="1" latinLnBrk="0" hangingPunct="1">
              <a:defRPr sz="1800" b="1" kern="1200">
                <a:solidFill>
                  <a:srgbClr val="00579D"/>
                </a:solidFill>
                <a:latin typeface="Tahoma" pitchFamily="34" charset="0"/>
                <a:ea typeface="Tahoma" pitchFamily="34" charset="0"/>
                <a:cs typeface="Tahoma"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dirty="0" smtClean="0">
                <a:solidFill>
                  <a:prstClr val="white">
                    <a:lumMod val="95000"/>
                  </a:prstClr>
                </a:solidFill>
              </a:rPr>
              <a:t>  </a:t>
            </a:r>
            <a:fld id="{4939D80C-CAEE-4234-8111-BEC973803129}" type="slidenum">
              <a:rPr lang="en-US" smtClean="0">
                <a:solidFill>
                  <a:srgbClr val="0C4C79"/>
                </a:solidFill>
                <a:latin typeface="Arial"/>
              </a:rPr>
              <a:pPr>
                <a:defRPr/>
              </a:pPr>
              <a:t>‹#›</a:t>
            </a:fld>
            <a:endParaRPr lang="en-US" dirty="0">
              <a:solidFill>
                <a:srgbClr val="0C4C79"/>
              </a:solidFill>
              <a:latin typeface="Arial"/>
            </a:endParaRPr>
          </a:p>
        </p:txBody>
      </p:sp>
      <p:sp>
        <p:nvSpPr>
          <p:cNvPr id="14" name="TextBox 13"/>
          <p:cNvSpPr txBox="1"/>
          <p:nvPr userDrawn="1"/>
        </p:nvSpPr>
        <p:spPr>
          <a:xfrm>
            <a:off x="2314575" y="6431995"/>
            <a:ext cx="4514850" cy="338554"/>
          </a:xfrm>
          <a:prstGeom prst="rect">
            <a:avLst/>
          </a:prstGeom>
          <a:noFill/>
        </p:spPr>
        <p:txBody>
          <a:bodyPr wrap="square" rtlCol="0">
            <a:spAutoFit/>
          </a:bodyPr>
          <a:lstStyle/>
          <a:p>
            <a:pPr algn="ctr"/>
            <a:r>
              <a:rPr lang="en-US" sz="1600" b="1" dirty="0" smtClean="0">
                <a:solidFill>
                  <a:srgbClr val="0C4C79"/>
                </a:solidFill>
              </a:rPr>
              <a:t>Pew Home Visiting—April-May 2015</a:t>
            </a:r>
            <a:endParaRPr lang="en-US" sz="1600" b="1" dirty="0">
              <a:solidFill>
                <a:srgbClr val="0C4C79"/>
              </a:solidFill>
            </a:endParaRP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1969" y="6587328"/>
            <a:ext cx="1109472" cy="175992"/>
          </a:xfrm>
          <a:prstGeom prst="rect">
            <a:avLst/>
          </a:prstGeom>
        </p:spPr>
      </p:pic>
      <p:pic>
        <p:nvPicPr>
          <p:cNvPr id="12"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295400" y="6566343"/>
            <a:ext cx="794607" cy="2179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2337829"/>
      </p:ext>
    </p:extLst>
  </p:cSld>
  <p:clrMapOvr>
    <a:masterClrMapping/>
  </p:clrMapOvr>
  <p:timing>
    <p:tnLst>
      <p:par>
        <p:cTn id="1" dur="indefinite" restart="never" nodeType="tmRoot"/>
      </p:par>
    </p:tnLst>
  </p:timing>
</p:sldLayout>
</file>

<file path=ppt/slideLayouts/slideLayout4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1"/>
            <a:ext cx="2133600" cy="365125"/>
          </a:xfrm>
          <a:prstGeom prst="rect">
            <a:avLst/>
          </a:prstGeom>
        </p:spPr>
        <p:txBody>
          <a:bodyPr/>
          <a:lstStyle/>
          <a:p>
            <a:endParaRPr lang="en-US" dirty="0">
              <a:solidFill>
                <a:prstClr val="black"/>
              </a:solidFill>
            </a:endParaRPr>
          </a:p>
        </p:txBody>
      </p:sp>
      <p:sp>
        <p:nvSpPr>
          <p:cNvPr id="5" name="Footer Placeholder 4"/>
          <p:cNvSpPr>
            <a:spLocks noGrp="1"/>
          </p:cNvSpPr>
          <p:nvPr>
            <p:ph type="ftr" sz="quarter" idx="11"/>
          </p:nvPr>
        </p:nvSpPr>
        <p:spPr>
          <a:xfrm>
            <a:off x="3124200" y="6356351"/>
            <a:ext cx="2895600" cy="365125"/>
          </a:xfrm>
          <a:prstGeom prst="rect">
            <a:avLst/>
          </a:prstGeom>
        </p:spPr>
        <p:txBody>
          <a:bodyPr/>
          <a:lstStyle/>
          <a:p>
            <a:endParaRPr lang="en-US" dirty="0">
              <a:solidFill>
                <a:prstClr val="black"/>
              </a:solidFill>
            </a:endParaRPr>
          </a:p>
        </p:txBody>
      </p:sp>
    </p:spTree>
    <p:extLst>
      <p:ext uri="{BB962C8B-B14F-4D97-AF65-F5344CB8AC3E}">
        <p14:creationId xmlns:p14="http://schemas.microsoft.com/office/powerpoint/2010/main" val="914910446"/>
      </p:ext>
    </p:extLst>
  </p:cSld>
  <p:clrMapOvr>
    <a:masterClrMapping/>
  </p:clrMapOvr>
  <p:timing>
    <p:tnLst>
      <p:par>
        <p:cTn id="1" dur="indefinite" restart="never" nodeType="tmRoot"/>
      </p:par>
    </p:tnLst>
  </p:timing>
</p:sldLayout>
</file>

<file path=ppt/slideLayouts/slideLayout4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03502091"/>
      </p:ext>
    </p:extLst>
  </p:cSld>
  <p:clrMapOvr>
    <a:masterClrMapping/>
  </p:clrMapOvr>
  <p:timing>
    <p:tnLst>
      <p:par>
        <p:cTn id="1" dur="indefinite" restart="never" nodeType="tmRoot"/>
      </p:par>
    </p:tnLst>
  </p:timing>
</p:sldLayout>
</file>

<file path=ppt/slideLayouts/slideLayout4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1"/>
            <a:ext cx="2133600" cy="365125"/>
          </a:xfrm>
          <a:prstGeom prst="rect">
            <a:avLst/>
          </a:prstGeom>
        </p:spPr>
        <p:txBody>
          <a:bodyPr/>
          <a:lstStyle/>
          <a:p>
            <a:endParaRPr lang="en-US" dirty="0">
              <a:solidFill>
                <a:prstClr val="black"/>
              </a:solidFill>
            </a:endParaRPr>
          </a:p>
        </p:txBody>
      </p:sp>
      <p:sp>
        <p:nvSpPr>
          <p:cNvPr id="8" name="Footer Placeholder 7"/>
          <p:cNvSpPr>
            <a:spLocks noGrp="1"/>
          </p:cNvSpPr>
          <p:nvPr>
            <p:ph type="ftr" sz="quarter" idx="11"/>
          </p:nvPr>
        </p:nvSpPr>
        <p:spPr>
          <a:xfrm>
            <a:off x="3124200" y="6356351"/>
            <a:ext cx="2895600" cy="365125"/>
          </a:xfrm>
          <a:prstGeom prst="rect">
            <a:avLst/>
          </a:prstGeom>
        </p:spPr>
        <p:txBody>
          <a:bodyPr/>
          <a:lstStyle/>
          <a:p>
            <a:endParaRPr lang="en-US" dirty="0">
              <a:solidFill>
                <a:prstClr val="black"/>
              </a:solidFill>
            </a:endParaRPr>
          </a:p>
        </p:txBody>
      </p:sp>
    </p:spTree>
    <p:extLst>
      <p:ext uri="{BB962C8B-B14F-4D97-AF65-F5344CB8AC3E}">
        <p14:creationId xmlns:p14="http://schemas.microsoft.com/office/powerpoint/2010/main" val="2772267899"/>
      </p:ext>
    </p:extLst>
  </p:cSld>
  <p:clrMapOvr>
    <a:masterClrMapping/>
  </p:clrMapOvr>
  <p:timing>
    <p:tnLst>
      <p:par>
        <p:cTn id="1" dur="indefinite" restart="never" nodeType="tmRoot"/>
      </p:par>
    </p:tnLst>
  </p:timing>
</p:sldLayout>
</file>

<file path=ppt/slideLayouts/slideLayout4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1"/>
            <a:ext cx="2133600" cy="365125"/>
          </a:xfrm>
          <a:prstGeom prst="rect">
            <a:avLst/>
          </a:prstGeom>
        </p:spPr>
        <p:txBody>
          <a:bodyPr/>
          <a:lstStyle/>
          <a:p>
            <a:endParaRPr lang="en-US" dirty="0">
              <a:solidFill>
                <a:prstClr val="black"/>
              </a:solidFill>
            </a:endParaRPr>
          </a:p>
        </p:txBody>
      </p:sp>
      <p:sp>
        <p:nvSpPr>
          <p:cNvPr id="4" name="Footer Placeholder 3"/>
          <p:cNvSpPr>
            <a:spLocks noGrp="1"/>
          </p:cNvSpPr>
          <p:nvPr>
            <p:ph type="ftr" sz="quarter" idx="11"/>
          </p:nvPr>
        </p:nvSpPr>
        <p:spPr>
          <a:xfrm>
            <a:off x="3124200" y="6356351"/>
            <a:ext cx="2895600" cy="365125"/>
          </a:xfrm>
          <a:prstGeom prst="rect">
            <a:avLst/>
          </a:prstGeom>
        </p:spPr>
        <p:txBody>
          <a:bodyPr/>
          <a:lstStyle/>
          <a:p>
            <a:endParaRPr lang="en-US" dirty="0">
              <a:solidFill>
                <a:prstClr val="black"/>
              </a:solidFill>
            </a:endParaRPr>
          </a:p>
        </p:txBody>
      </p:sp>
    </p:spTree>
    <p:extLst>
      <p:ext uri="{BB962C8B-B14F-4D97-AF65-F5344CB8AC3E}">
        <p14:creationId xmlns:p14="http://schemas.microsoft.com/office/powerpoint/2010/main" val="1202636508"/>
      </p:ext>
    </p:extLst>
  </p:cSld>
  <p:clrMapOvr>
    <a:masterClrMapping/>
  </p:clrMapOvr>
  <p:timing>
    <p:tnLst>
      <p:par>
        <p:cTn id="1" dur="indefinite" restart="never" nodeType="tmRoot"/>
      </p:par>
    </p:tnLst>
  </p:timing>
</p:sldLayout>
</file>

<file path=ppt/slideLayouts/slideLayout4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
          <p:cNvSpPr/>
          <p:nvPr userDrawn="1"/>
        </p:nvSpPr>
        <p:spPr>
          <a:xfrm>
            <a:off x="0" y="0"/>
            <a:ext cx="9144000" cy="6858000"/>
          </a:xfrm>
          <a:prstGeom prst="rect">
            <a:avLst/>
          </a:prstGeom>
          <a:solidFill>
            <a:schemeClr val="bg1">
              <a:lumMod val="95000"/>
            </a:schemeClr>
          </a:solidFill>
          <a:ln>
            <a:solidFill>
              <a:srgbClr val="EEEEE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 name="Rectangle 2"/>
          <p:cNvSpPr/>
          <p:nvPr userDrawn="1"/>
        </p:nvSpPr>
        <p:spPr>
          <a:xfrm>
            <a:off x="190500" y="1447800"/>
            <a:ext cx="8763000" cy="3962400"/>
          </a:xfrm>
          <a:prstGeom prst="rect">
            <a:avLst/>
          </a:prstGeom>
          <a:solidFill>
            <a:schemeClr val="bg1"/>
          </a:solidFill>
          <a:ln w="50800">
            <a:solidFill>
              <a:srgbClr val="0C4C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4" name="AutoShape 2" descr="data:image/jpeg;base64,/9j/4AAQSkZJRgABAQAAAQABAAD/2wCEAAkGBhQREBUUEhEWEhUVGBYYGBQYGBofGxgdIBYdHRgjHxsiICYfGx4vJRsdIjslJicsLS4sFx4xOjAqNS8rLSoBCQoKDgwOGg8PGiwkHyUpLCwsLCotLCksKSwpLCwpKSwsLCwsKS0sKSkpKSwsLCwsLiksLCksKSwsKSkpLCwsLP/AABEIADoAnwMBIgACEQEDEQH/xAAbAAABBQEBAAAAAAAAAAAAAAAAAgMEBQcGAf/EAEIQAAICAAQCBQgFCgYDAAAAAAECAxEABBIhBTEGEyJBUQcUMmFxgZGSQmKhseEjNVJTVHJzgpPRM1Wis9LwFRYk/8QAGAEBAQEBAQAAAAAAAAAAAAAAAAEDAgT/xAAbEQADAQEAAwAAAAAAAAAAAAAAARECIRIxQf/aAAwDAQACEQMRAD8A53I5dHfTJMsA7nZWIu+/SCR7fVjrs75KpYY2lkzcKxoNTNT0B8N8cPLyONu6ZtfBpb/Ux/emPRptNGGUmjFcwqqxCP1ijk9EX7juMdXwTydNnI+sy+cidQSptZAQaBogjY0QffjkAwxq/kaf/wCaf+MP9tcXTaRM9ZnvHuCLlJDF5wk0imnVFfs7XuxFE8th44gZbLPK6xxoXdjSqosnFl0x/OOa/it9wxo/kr6PLDlRmWH5SayCfopdADwurPu8MHqKhKs4rNdBxllU57Ox5ZmFiJVaR/gCPjdYag6GecA+Y5uLNMBZjYGKSv3WsEe/FPxnirZrMSTub1sSPUv0B7hWGcnnHgkSWJtLoQykf95HlXgcI4KiVxzhDZTMNA7BmVUJI5WyhiPXV1fqxXsaxddMeKLmc68yG1dIj7D1a6h7jY92Gui3CfOs5FEfQ1an/cXdvjVe/FT5WSd4W2d8nc0WR87MinsK5i0nUAa7/UDfxxV8N6OPNCZFZRRoKbtjyHdQs7b9+Nf6MdII+JZaW1GnXLEy+KH0fihH24x7NyT5OSbK9YwCO614girHha1yxzlt8OtJLpV4MGDGhmGDBgwAYMGDABgwYMAJl5HG6cfzvVcLdzGkumGM6HFq3ojce/7MYhFlHlOmNGkY8lVST8Bja+lWSkbhc0aozP1KjSBZJBW6HfyOM9/DTHozX/3Rf8tyfyN/yx33k24wMxDKRl4oNMgGmIEA9gGzZO/djHnUrswKkcwRRHuxq3koyMkeVlLxsmuW11KRYCKLF912PdiaSgy3TPemP5wzX8VvuGNk6LMH4dl9PIwqP9NH7bxkPTXJSJn8wXjZQ8hKsQQGBAqjyOOm8m3TJIk81ncILJic8t+ak92+49teGGlUVOMzxUK9k7FdiPAjY4VjQumnk7leZp8oA4kOp4rAIY8ypNAg86vneOcg6C5s20qDLRjdpZWUKo79gSTjtaRw8soMdj0P4WwyOamDxxyTDzeJpHCCucpBPfW236JxzcuQEs5iyayTDYKSO03cWIA7Kk778hzOL/p9wyTLplcvobqoYvT0nS0jMde/K9h69/XiPvCrnS+8nHDHyc7q+YyzpKoGlJlZta7rS8zsWGIPlb4RonjzCjaUaG/eX0fiu38mOIyGtZUaFS0iMrKFBJsGxsN8bZ0r4M2dyLoEIcqrop5hxuAftX345fHTpdUMOwYXNA6HTIjIw5qwII9xwjGhkGDBgxQGDBgwAYMGDAD2WZgTokMZrchytjwsc8SOsl/am/rP/fCeFZETO69q1ikdQoBLFRdezDs3BHWKJgjBmVjJr0oqfldC7sRzI78SosZHky5YktKrE8yXJJ953w6ZJv2pv6z/AN8C8DnJC9VTNdKzopNar2LA/Qb5fZh3KdH5HKqQFLyQIr9YhWpNVHYnUDXMHmrDc7BUIyPIrsKefWBvTSsRfsOGzk/rx/N+GEplXMZk02ikaiHS6uroEmr21UReJx4MDnJoAxCQmclqttEWonbYFqHqFnCoRnuT4jmYRUWcaMeAlND3d2Gs7NNMbmzPW1+lIT9nLDAhWQXCGtQxcOUCqo06TrNAWSRv3gc7w8OBz1fVgdspvJGO12dqLA/TU+xgeW+FQjG4omTdJghOxKyEX8MKfrGFNmNQ8GlYj4HbHknCJlu0AA1W2uPSNLBWBfVpUgkCib3G2FNwScLqMYUWw7TxjdWpti1ijzvkCDy3wqEYiOFlNrMqHxWQg/EYc6yX9qb+s/8AfC4+BSWusAEzJCY9aBjqUMKYnTRB2O43B3GGV4TKapOZ2BdAaL6ASCQQurbUQFvvwqEZ5JEzG2mVzytpCT8ThPmn14/m/DHuY4bKjKrJ2nJVQpVrYNpIGkkag21c7xLynBTUjzbJGt0skdt+UCMA1sti9xzvSNrwqEZD80+vH834YPNPrx/N+GJPBuDHMibSxGhCUFXraiyr6iVVj/LhmDhMrxiRVUowZgesjHZVtLGiwIAJFkjawTQxahGI80+vH834YPNPrx/N+GHhwLMFtPVG9WmiyDfWE723XUQur0bPPCjwOUK1x2wdU2kjNWrsdQBNbKTZIACtfqVCMjHKfXT5vwwxiSvDZCGIUEKuo6XjPZoEkUx1ABgTV1e9Yt+OT5UwIIQmvb0VIIFD0iefeDz33G2JRClyuaMZelVtcbxnUDsG51RG/tv2Yeh4qywCDq42jA9EhxqOsuCSHG4JPKtmI9kPBhBS+yHSV3mTr2QIGkdmIk3YxSLyBOmy4B0AWAvhZgw9IJV0aVjAjMJQUx09UzMo3ayLZib3Oru2qvwYnii+TLAcaIhMQhiCEFaHW8i4f9ZubHpHeqF0MIXjEgzLZgaQ7lyy0Sh13rBUk2psir78QsGLESslpxLSGVYo1R1Ksg10wsEdosX2KiqNDw3Nvf8Al2lePrNCqswlLANtsikcz2QsagAC+zzO912DCIUtc9xwkyxosZgd5ToAkp9UgYNZIcHsr4UARW5w2/SCRpEdkjZkMpvS2/Welybau4rRFDc4rsGJEWstJukcjMGMURKvFIP8TZo1CqfTs2ALsnlhC8fkBDaI9QUJqp/QEmsL6XK6F86FXiuwYRCsmycZkLRsAiGKR5UKhvSaQSG9TGxqAoffj08Zbq3iEUSo4bYB9tTqzEHXztFG9gBQK53BwYsRKTMjxiSHq+rCjq5Otvt9tqAAemAZRXKhzPOzfrcYbTpEUQGiVKAk2Ejh2r8p4jbwGIWDCIVlrN0mld0dkjLRsGT/ABKFMGojrKIsXvuLO/KmcnxySLXpSOpJDIwKsQbV1K1q9EiRhXPfntiBgxIi1lhleNtGjIsMQVtf6y6ZAhs6+1sL7V0S1VeK8YMGLCU//9k="/>
          <p:cNvSpPr>
            <a:spLocks noChangeAspect="1" noChangeArrowheads="1"/>
          </p:cNvSpPr>
          <p:nvPr userDrawn="1"/>
        </p:nvSpPr>
        <p:spPr bwMode="auto">
          <a:xfrm>
            <a:off x="155575" y="-144462"/>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5" name="AutoShape 4" descr="data:image/jpeg;base64,/9j/4AAQSkZJRgABAQAAAQABAAD/2wCEAAkGBhQREBUUEhEWEhUVGBYYGBQYGBofGxgdIBYdHRgjHxsiICYfGx4vJRsdIjslJicsLS4sFx4xOjAqNS8rLSoBCQoKDgwOGg8PGiwkHyUpLCwsLCotLCksKSwpLCwpKSwsLCwsKS0sKSkpKSwsLCwsLiksLCksKSwsKSkpLCwsLP/AABEIADoAnwMBIgACEQEDEQH/xAAbAAABBQEBAAAAAAAAAAAAAAAAAgMEBQcGAf/EAEIQAAICAAQCBQgFCgYDAAAAAAECAxEABBIhBTEGEyJBUQcUMmFxgZGSQmKhseEjNVJTVHJzgpPRM1Wis9LwFRYk/8QAGAEBAQEBAQAAAAAAAAAAAAAAAAEDAgT/xAAbEQADAQEAAwAAAAAAAAAAAAAAARECIRIxQf/aAAwDAQACEQMRAD8A53I5dHfTJMsA7nZWIu+/SCR7fVjrs75KpYY2lkzcKxoNTNT0B8N8cPLyONu6ZtfBpb/Ux/emPRptNGGUmjFcwqqxCP1ijk9EX7juMdXwTydNnI+sy+cidQSptZAQaBogjY0QffjkAwxq/kaf/wCaf+MP9tcXTaRM9ZnvHuCLlJDF5wk0imnVFfs7XuxFE8th44gZbLPK6xxoXdjSqosnFl0x/OOa/it9wxo/kr6PLDlRmWH5SayCfopdADwurPu8MHqKhKs4rNdBxllU57Ox5ZmFiJVaR/gCPjdYag6GecA+Y5uLNMBZjYGKSv3WsEe/FPxnirZrMSTub1sSPUv0B7hWGcnnHgkSWJtLoQykf95HlXgcI4KiVxzhDZTMNA7BmVUJI5WyhiPXV1fqxXsaxddMeKLmc68yG1dIj7D1a6h7jY92Gui3CfOs5FEfQ1an/cXdvjVe/FT5WSd4W2d8nc0WR87MinsK5i0nUAa7/UDfxxV8N6OPNCZFZRRoKbtjyHdQs7b9+Nf6MdII+JZaW1GnXLEy+KH0fihH24x7NyT5OSbK9YwCO614girHha1yxzlt8OtJLpV4MGDGhmGDBgwAYMGDABgwYMAJl5HG6cfzvVcLdzGkumGM6HFq3ojce/7MYhFlHlOmNGkY8lVST8Bja+lWSkbhc0aozP1KjSBZJBW6HfyOM9/DTHozX/3Rf8tyfyN/yx33k24wMxDKRl4oNMgGmIEA9gGzZO/djHnUrswKkcwRRHuxq3koyMkeVlLxsmuW11KRYCKLF912PdiaSgy3TPemP5wzX8VvuGNk6LMH4dl9PIwqP9NH7bxkPTXJSJn8wXjZQ8hKsQQGBAqjyOOm8m3TJIk81ncILJic8t+ak92+49teGGlUVOMzxUK9k7FdiPAjY4VjQumnk7leZp8oA4kOp4rAIY8ypNAg86vneOcg6C5s20qDLRjdpZWUKo79gSTjtaRw8soMdj0P4WwyOamDxxyTDzeJpHCCucpBPfW236JxzcuQEs5iyayTDYKSO03cWIA7Kk778hzOL/p9wyTLplcvobqoYvT0nS0jMde/K9h69/XiPvCrnS+8nHDHyc7q+YyzpKoGlJlZta7rS8zsWGIPlb4RonjzCjaUaG/eX0fiu38mOIyGtZUaFS0iMrKFBJsGxsN8bZ0r4M2dyLoEIcqrop5hxuAftX345fHTpdUMOwYXNA6HTIjIw5qwII9xwjGhkGDBgxQGDBgwAYMGDAD2WZgTokMZrchytjwsc8SOsl/am/rP/fCeFZETO69q1ikdQoBLFRdezDs3BHWKJgjBmVjJr0oqfldC7sRzI78SosZHky5YktKrE8yXJJ953w6ZJv2pv6z/AN8C8DnJC9VTNdKzopNar2LA/Qb5fZh3KdH5HKqQFLyQIr9YhWpNVHYnUDXMHmrDc7BUIyPIrsKefWBvTSsRfsOGzk/rx/N+GEplXMZk02ikaiHS6uroEmr21UReJx4MDnJoAxCQmclqttEWonbYFqHqFnCoRnuT4jmYRUWcaMeAlND3d2Gs7NNMbmzPW1+lIT9nLDAhWQXCGtQxcOUCqo06TrNAWSRv3gc7w8OBz1fVgdspvJGO12dqLA/TU+xgeW+FQjG4omTdJghOxKyEX8MKfrGFNmNQ8GlYj4HbHknCJlu0AA1W2uPSNLBWBfVpUgkCib3G2FNwScLqMYUWw7TxjdWpti1ijzvkCDy3wqEYiOFlNrMqHxWQg/EYc6yX9qb+s/8AfC4+BSWusAEzJCY9aBjqUMKYnTRB2O43B3GGV4TKapOZ2BdAaL6ASCQQurbUQFvvwqEZ5JEzG2mVzytpCT8ThPmn14/m/DHuY4bKjKrJ2nJVQpVrYNpIGkkag21c7xLynBTUjzbJGt0skdt+UCMA1sti9xzvSNrwqEZD80+vH834YPNPrx/N+GJPBuDHMibSxGhCUFXraiyr6iVVj/LhmDhMrxiRVUowZgesjHZVtLGiwIAJFkjawTQxahGI80+vH834YPNPrx/N+GHhwLMFtPVG9WmiyDfWE723XUQur0bPPCjwOUK1x2wdU2kjNWrsdQBNbKTZIACtfqVCMjHKfXT5vwwxiSvDZCGIUEKuo6XjPZoEkUx1ABgTV1e9Yt+OT5UwIIQmvb0VIIFD0iefeDz33G2JRClyuaMZelVtcbxnUDsG51RG/tv2Yeh4qywCDq42jA9EhxqOsuCSHG4JPKtmI9kPBhBS+yHSV3mTr2QIGkdmIk3YxSLyBOmy4B0AWAvhZgw9IJV0aVjAjMJQUx09UzMo3ayLZib3Oru2qvwYnii+TLAcaIhMQhiCEFaHW8i4f9ZubHpHeqF0MIXjEgzLZgaQ7lyy0Sh13rBUk2psir78QsGLESslpxLSGVYo1R1Ksg10wsEdosX2KiqNDw3Nvf8Al2lePrNCqswlLANtsikcz2QsagAC+zzO912DCIUtc9xwkyxosZgd5ToAkp9UgYNZIcHsr4UARW5w2/SCRpEdkjZkMpvS2/Welybau4rRFDc4rsGJEWstJukcjMGMURKvFIP8TZo1CqfTs2ALsnlhC8fkBDaI9QUJqp/QEmsL6XK6F86FXiuwYRCsmycZkLRsAiGKR5UKhvSaQSG9TGxqAoffj08Zbq3iEUSo4bYB9tTqzEHXztFG9gBQK53BwYsRKTMjxiSHq+rCjq5Otvt9tqAAemAZRXKhzPOzfrcYbTpEUQGiVKAk2Ejh2r8p4jbwGIWDCIVlrN0mld0dkjLRsGT/ABKFMGojrKIsXvuLO/KmcnxySLXpSOpJDIwKsQbV1K1q9EiRhXPfntiBgxIi1lhleNtGjIsMQVtf6y6ZAhs6+1sL7V0S1VeK8YMGLCU//9k="/>
          <p:cNvSpPr>
            <a:spLocks noChangeAspect="1" noChangeArrowheads="1"/>
          </p:cNvSpPr>
          <p:nvPr userDrawn="1"/>
        </p:nvSpPr>
        <p:spPr bwMode="auto">
          <a:xfrm>
            <a:off x="307975" y="7938"/>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11" name="Slide Number Placeholder 3"/>
          <p:cNvSpPr txBox="1">
            <a:spLocks/>
          </p:cNvSpPr>
          <p:nvPr userDrawn="1"/>
        </p:nvSpPr>
        <p:spPr>
          <a:xfrm>
            <a:off x="7010400" y="6375400"/>
            <a:ext cx="2133600" cy="476251"/>
          </a:xfrm>
          <a:prstGeom prst="rect">
            <a:avLst/>
          </a:prstGeom>
        </p:spPr>
        <p:txBody>
          <a:bodyPr/>
          <a:lstStyle>
            <a:defPPr>
              <a:defRPr lang="en-US"/>
            </a:defPPr>
            <a:lvl1pPr marL="0" algn="r" defTabSz="914400" rtl="0" eaLnBrk="1" latinLnBrk="0" hangingPunct="1">
              <a:defRPr sz="1800" b="1" kern="1200">
                <a:solidFill>
                  <a:srgbClr val="00579D"/>
                </a:solidFill>
                <a:latin typeface="Tahoma" pitchFamily="34" charset="0"/>
                <a:ea typeface="Tahoma" pitchFamily="34" charset="0"/>
                <a:cs typeface="Tahoma"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dirty="0" smtClean="0">
                <a:solidFill>
                  <a:prstClr val="white">
                    <a:lumMod val="95000"/>
                  </a:prstClr>
                </a:solidFill>
              </a:rPr>
              <a:t>  </a:t>
            </a:r>
            <a:fld id="{4939D80C-CAEE-4234-8111-BEC973803129}" type="slidenum">
              <a:rPr lang="en-US" smtClean="0">
                <a:solidFill>
                  <a:srgbClr val="0C4C79"/>
                </a:solidFill>
                <a:latin typeface="Arial"/>
              </a:rPr>
              <a:pPr>
                <a:defRPr/>
              </a:pPr>
              <a:t>‹#›</a:t>
            </a:fld>
            <a:endParaRPr lang="en-US" dirty="0">
              <a:solidFill>
                <a:srgbClr val="0C4C79"/>
              </a:solidFill>
              <a:latin typeface="Arial"/>
            </a:endParaRPr>
          </a:p>
        </p:txBody>
      </p:sp>
      <p:sp>
        <p:nvSpPr>
          <p:cNvPr id="12" name="TextBox 11"/>
          <p:cNvSpPr txBox="1"/>
          <p:nvPr userDrawn="1"/>
        </p:nvSpPr>
        <p:spPr>
          <a:xfrm>
            <a:off x="2314575" y="6431995"/>
            <a:ext cx="4514850" cy="338554"/>
          </a:xfrm>
          <a:prstGeom prst="rect">
            <a:avLst/>
          </a:prstGeom>
          <a:noFill/>
        </p:spPr>
        <p:txBody>
          <a:bodyPr wrap="square" rtlCol="0">
            <a:spAutoFit/>
          </a:bodyPr>
          <a:lstStyle/>
          <a:p>
            <a:pPr algn="ctr"/>
            <a:r>
              <a:rPr lang="en-US" sz="1600" b="1" dirty="0" smtClean="0">
                <a:solidFill>
                  <a:srgbClr val="0C4C79"/>
                </a:solidFill>
              </a:rPr>
              <a:t>Pew Home Visiting—April-May 2015</a:t>
            </a:r>
            <a:endParaRPr lang="en-US" sz="1600" b="1" dirty="0">
              <a:solidFill>
                <a:srgbClr val="0C4C79"/>
              </a:solidFill>
            </a:endParaRP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1969" y="6587328"/>
            <a:ext cx="1109472" cy="175992"/>
          </a:xfrm>
          <a:prstGeom prst="rect">
            <a:avLst/>
          </a:prstGeom>
        </p:spPr>
      </p:pic>
      <p:pic>
        <p:nvPicPr>
          <p:cNvPr id="13"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295400" y="6566343"/>
            <a:ext cx="794607" cy="2179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80282151"/>
      </p:ext>
    </p:extLst>
  </p:cSld>
  <p:clrMapOvr>
    <a:masterClrMapping/>
  </p:clrMapOvr>
  <p:timing>
    <p:tnLst>
      <p:par>
        <p:cTn id="1" dur="indefinite" restart="never" nodeType="tmRoot"/>
      </p:par>
    </p:tnLst>
  </p:timing>
</p:sldLayout>
</file>

<file path=ppt/slideLayouts/slideLayout4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49"/>
            <a:ext cx="3008313" cy="1162051"/>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1"/>
            <a:ext cx="2133600" cy="365125"/>
          </a:xfrm>
          <a:prstGeom prst="rect">
            <a:avLst/>
          </a:prstGeom>
        </p:spPr>
        <p:txBody>
          <a:bodyPr/>
          <a:lstStyle/>
          <a:p>
            <a:endParaRPr lang="en-US" dirty="0">
              <a:solidFill>
                <a:prstClr val="black"/>
              </a:solidFill>
            </a:endParaRPr>
          </a:p>
        </p:txBody>
      </p:sp>
      <p:sp>
        <p:nvSpPr>
          <p:cNvPr id="6" name="Footer Placeholder 5"/>
          <p:cNvSpPr>
            <a:spLocks noGrp="1"/>
          </p:cNvSpPr>
          <p:nvPr>
            <p:ph type="ftr" sz="quarter" idx="11"/>
          </p:nvPr>
        </p:nvSpPr>
        <p:spPr>
          <a:xfrm>
            <a:off x="3124200" y="6356351"/>
            <a:ext cx="2895600" cy="365125"/>
          </a:xfrm>
          <a:prstGeom prst="rect">
            <a:avLst/>
          </a:prstGeom>
        </p:spPr>
        <p:txBody>
          <a:bodyPr/>
          <a:lstStyle/>
          <a:p>
            <a:endParaRPr lang="en-US" dirty="0">
              <a:solidFill>
                <a:prstClr val="black"/>
              </a:solidFill>
            </a:endParaRPr>
          </a:p>
        </p:txBody>
      </p:sp>
    </p:spTree>
    <p:extLst>
      <p:ext uri="{BB962C8B-B14F-4D97-AF65-F5344CB8AC3E}">
        <p14:creationId xmlns:p14="http://schemas.microsoft.com/office/powerpoint/2010/main" val="3682158250"/>
      </p:ext>
    </p:extLst>
  </p:cSld>
  <p:clrMapOvr>
    <a:masterClrMapping/>
  </p:clrMapOvr>
  <p:timing>
    <p:tnLst>
      <p:par>
        <p:cTn id="1" dur="indefinite" restart="never" nodeType="tmRoot"/>
      </p:par>
    </p:tnLst>
  </p:timing>
</p:sldLayout>
</file>

<file path=ppt/slideLayouts/slideLayout4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9"/>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1"/>
            <a:ext cx="2133600" cy="365125"/>
          </a:xfrm>
          <a:prstGeom prst="rect">
            <a:avLst/>
          </a:prstGeom>
        </p:spPr>
        <p:txBody>
          <a:bodyPr/>
          <a:lstStyle/>
          <a:p>
            <a:endParaRPr lang="en-US" dirty="0">
              <a:solidFill>
                <a:prstClr val="black"/>
              </a:solidFill>
            </a:endParaRPr>
          </a:p>
        </p:txBody>
      </p:sp>
      <p:sp>
        <p:nvSpPr>
          <p:cNvPr id="6" name="Footer Placeholder 5"/>
          <p:cNvSpPr>
            <a:spLocks noGrp="1"/>
          </p:cNvSpPr>
          <p:nvPr>
            <p:ph type="ftr" sz="quarter" idx="11"/>
          </p:nvPr>
        </p:nvSpPr>
        <p:spPr>
          <a:xfrm>
            <a:off x="3124200" y="6356351"/>
            <a:ext cx="2895600" cy="365125"/>
          </a:xfrm>
          <a:prstGeom prst="rect">
            <a:avLst/>
          </a:prstGeom>
        </p:spPr>
        <p:txBody>
          <a:bodyPr/>
          <a:lstStyle/>
          <a:p>
            <a:endParaRPr lang="en-US" dirty="0">
              <a:solidFill>
                <a:prstClr val="black"/>
              </a:solidFill>
            </a:endParaRPr>
          </a:p>
        </p:txBody>
      </p:sp>
    </p:spTree>
    <p:extLst>
      <p:ext uri="{BB962C8B-B14F-4D97-AF65-F5344CB8AC3E}">
        <p14:creationId xmlns:p14="http://schemas.microsoft.com/office/powerpoint/2010/main" val="118827379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343881"/>
            <a:ext cx="4040188" cy="83099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212365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9" y="1343881"/>
            <a:ext cx="4041775" cy="83099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9" y="2174875"/>
            <a:ext cx="4041775" cy="212365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3B45C2FF-2839-4B94-B2D6-1852703152DB}" type="datetime4">
              <a:rPr lang="en-US"/>
              <a:pPr/>
              <a:t>October 22, 2015</a:t>
            </a:fld>
            <a:endParaRPr lang="en-US">
              <a:latin typeface="Arial"/>
            </a:endParaRPr>
          </a:p>
        </p:txBody>
      </p:sp>
    </p:spTree>
    <p:extLst>
      <p:ext uri="{BB962C8B-B14F-4D97-AF65-F5344CB8AC3E}">
        <p14:creationId xmlns:p14="http://schemas.microsoft.com/office/powerpoint/2010/main" val="1448186404"/>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7" name="Rectangle 6"/>
          <p:cNvSpPr/>
          <p:nvPr userDrawn="1"/>
        </p:nvSpPr>
        <p:spPr>
          <a:xfrm>
            <a:off x="-45720" y="0"/>
            <a:ext cx="9235440" cy="6858000"/>
          </a:xfrm>
          <a:prstGeom prst="rect">
            <a:avLst/>
          </a:prstGeom>
          <a:solidFill>
            <a:schemeClr val="bg1">
              <a:lumMod val="95000"/>
            </a:schemeClr>
          </a:solidFill>
          <a:ln>
            <a:solidFill>
              <a:srgbClr val="F1E7D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6" name="Slide Number Placeholder 3"/>
          <p:cNvSpPr txBox="1">
            <a:spLocks/>
          </p:cNvSpPr>
          <p:nvPr userDrawn="1"/>
        </p:nvSpPr>
        <p:spPr>
          <a:xfrm>
            <a:off x="7086600" y="6407149"/>
            <a:ext cx="2133600" cy="476251"/>
          </a:xfrm>
          <a:prstGeom prst="rect">
            <a:avLst/>
          </a:prstGeom>
        </p:spPr>
        <p:txBody>
          <a:bodyPr/>
          <a:lstStyle>
            <a:defPPr>
              <a:defRPr lang="en-US"/>
            </a:defPPr>
            <a:lvl1pPr marL="0" algn="r" defTabSz="914400" rtl="0" eaLnBrk="1" latinLnBrk="0" hangingPunct="1">
              <a:defRPr sz="1800" b="1" kern="1200">
                <a:solidFill>
                  <a:srgbClr val="00579D"/>
                </a:solidFill>
                <a:latin typeface="Tahoma" pitchFamily="34" charset="0"/>
                <a:ea typeface="Tahoma" pitchFamily="34" charset="0"/>
                <a:cs typeface="Tahoma"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dirty="0" smtClean="0">
                <a:solidFill>
                  <a:prstClr val="white">
                    <a:lumMod val="95000"/>
                  </a:prstClr>
                </a:solidFill>
              </a:rPr>
              <a:t>  </a:t>
            </a:r>
            <a:fld id="{4939D80C-CAEE-4234-8111-BEC973803129}" type="slidenum">
              <a:rPr lang="en-US" smtClean="0">
                <a:solidFill>
                  <a:srgbClr val="0C4C79"/>
                </a:solidFill>
                <a:latin typeface="Arial"/>
              </a:rPr>
              <a:pPr>
                <a:defRPr/>
              </a:pPr>
              <a:t>‹#›</a:t>
            </a:fld>
            <a:endParaRPr lang="en-US" dirty="0">
              <a:solidFill>
                <a:srgbClr val="0C4C79"/>
              </a:solidFill>
              <a:latin typeface="Arial"/>
            </a:endParaRPr>
          </a:p>
        </p:txBody>
      </p:sp>
      <p:sp>
        <p:nvSpPr>
          <p:cNvPr id="9" name="TextBox 8"/>
          <p:cNvSpPr txBox="1"/>
          <p:nvPr userDrawn="1"/>
        </p:nvSpPr>
        <p:spPr>
          <a:xfrm>
            <a:off x="2314575" y="6431995"/>
            <a:ext cx="4514850" cy="338554"/>
          </a:xfrm>
          <a:prstGeom prst="rect">
            <a:avLst/>
          </a:prstGeom>
          <a:noFill/>
        </p:spPr>
        <p:txBody>
          <a:bodyPr wrap="square" rtlCol="0">
            <a:spAutoFit/>
          </a:bodyPr>
          <a:lstStyle/>
          <a:p>
            <a:pPr algn="ctr"/>
            <a:r>
              <a:rPr lang="en-US" sz="1600" b="1" dirty="0" smtClean="0">
                <a:solidFill>
                  <a:srgbClr val="0C4C79"/>
                </a:solidFill>
              </a:rPr>
              <a:t>Pew Home Visiting—April-May 2015</a:t>
            </a:r>
            <a:endParaRPr lang="en-US" sz="1600" b="1" dirty="0">
              <a:solidFill>
                <a:srgbClr val="0C4C79"/>
              </a:solidFill>
            </a:endParaRP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1969" y="6587328"/>
            <a:ext cx="1109472" cy="175992"/>
          </a:xfrm>
          <a:prstGeom prst="rect">
            <a:avLst/>
          </a:prstGeom>
        </p:spPr>
      </p:pic>
      <p:pic>
        <p:nvPicPr>
          <p:cNvPr id="10"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295400" y="6566343"/>
            <a:ext cx="794607" cy="2179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92065941"/>
      </p:ext>
    </p:extLst>
  </p:cSld>
  <p:clrMapOvr>
    <a:masterClrMapping/>
  </p:clrMapOvr>
  <p:timing>
    <p:tnLst>
      <p:par>
        <p:cTn id="1" dur="indefinite" restart="never" nodeType="tmRoot"/>
      </p:par>
    </p:tnLst>
  </p:timing>
</p:sldLayout>
</file>

<file path=ppt/slideLayouts/slideLayout5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1"/>
            <a:ext cx="2133600" cy="365125"/>
          </a:xfrm>
          <a:prstGeom prst="rect">
            <a:avLst/>
          </a:prstGeom>
        </p:spPr>
        <p:txBody>
          <a:bodyPr/>
          <a:lstStyle/>
          <a:p>
            <a:endParaRPr lang="en-US" dirty="0">
              <a:solidFill>
                <a:prstClr val="black"/>
              </a:solidFill>
            </a:endParaRPr>
          </a:p>
        </p:txBody>
      </p:sp>
      <p:sp>
        <p:nvSpPr>
          <p:cNvPr id="5" name="Footer Placeholder 4"/>
          <p:cNvSpPr>
            <a:spLocks noGrp="1"/>
          </p:cNvSpPr>
          <p:nvPr>
            <p:ph type="ftr" sz="quarter" idx="11"/>
          </p:nvPr>
        </p:nvSpPr>
        <p:spPr>
          <a:xfrm>
            <a:off x="3124200" y="6356351"/>
            <a:ext cx="2895600" cy="365125"/>
          </a:xfrm>
          <a:prstGeom prst="rect">
            <a:avLst/>
          </a:prstGeom>
        </p:spPr>
        <p:txBody>
          <a:bodyPr/>
          <a:lstStyle/>
          <a:p>
            <a:endParaRPr lang="en-US" dirty="0">
              <a:solidFill>
                <a:prstClr val="black"/>
              </a:solidFill>
            </a:endParaRPr>
          </a:p>
        </p:txBody>
      </p:sp>
    </p:spTree>
    <p:extLst>
      <p:ext uri="{BB962C8B-B14F-4D97-AF65-F5344CB8AC3E}">
        <p14:creationId xmlns:p14="http://schemas.microsoft.com/office/powerpoint/2010/main" val="4085233073"/>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9"/>
            <a:ext cx="8229600" cy="58515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31194710"/>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pic>
        <p:nvPicPr>
          <p:cNvPr id="6" name="Picture 3"/>
          <p:cNvPicPr>
            <a:picLocks noChangeAspect="1"/>
          </p:cNvPicPr>
          <p:nvPr userDrawn="1"/>
        </p:nvPicPr>
        <p:blipFill>
          <a:blip r:embed="rId2" cstate="print"/>
          <a:srcRect/>
          <a:stretch>
            <a:fillRect/>
          </a:stretch>
        </p:blipFill>
        <p:spPr bwMode="auto">
          <a:xfrm>
            <a:off x="0" y="0"/>
            <a:ext cx="9144000" cy="6858000"/>
          </a:xfrm>
          <a:prstGeom prst="rect">
            <a:avLst/>
          </a:prstGeom>
          <a:solidFill>
            <a:srgbClr val="DEDEDE"/>
          </a:solidFill>
          <a:ln w="9525">
            <a:noFill/>
            <a:miter lim="800000"/>
            <a:headEnd/>
            <a:tailEnd/>
          </a:ln>
        </p:spPr>
      </p:pic>
      <p:sp>
        <p:nvSpPr>
          <p:cNvPr id="3" name="Rectangle 2"/>
          <p:cNvSpPr/>
          <p:nvPr userDrawn="1"/>
        </p:nvSpPr>
        <p:spPr bwMode="white">
          <a:xfrm>
            <a:off x="47625" y="4419600"/>
            <a:ext cx="3352800" cy="685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5" name="Rectangle 4"/>
          <p:cNvSpPr/>
          <p:nvPr userDrawn="1"/>
        </p:nvSpPr>
        <p:spPr>
          <a:xfrm>
            <a:off x="0" y="0"/>
            <a:ext cx="3581400" cy="6858000"/>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Rectangle 1"/>
          <p:cNvSpPr/>
          <p:nvPr userDrawn="1"/>
        </p:nvSpPr>
        <p:spPr>
          <a:xfrm>
            <a:off x="3429000" y="0"/>
            <a:ext cx="5715000" cy="6858000"/>
          </a:xfrm>
          <a:prstGeom prst="rect">
            <a:avLst/>
          </a:prstGeom>
          <a:solidFill>
            <a:srgbClr val="0C4C79"/>
          </a:solidFill>
          <a:ln w="50800">
            <a:noFill/>
          </a:ln>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cxnSp>
        <p:nvCxnSpPr>
          <p:cNvPr id="7" name="Straight Connector 6"/>
          <p:cNvCxnSpPr/>
          <p:nvPr userDrawn="1"/>
        </p:nvCxnSpPr>
        <p:spPr bwMode="white">
          <a:xfrm>
            <a:off x="3627120" y="3581400"/>
            <a:ext cx="5242560" cy="0"/>
          </a:xfrm>
          <a:prstGeom prst="line">
            <a:avLst/>
          </a:prstGeom>
          <a:ln w="50800">
            <a:solidFill>
              <a:schemeClr val="bg1">
                <a:lumMod val="95000"/>
              </a:schemeClr>
            </a:solidFill>
          </a:ln>
          <a:scene3d>
            <a:camera prst="orthographicFront"/>
            <a:lightRig rig="threePt" dir="t"/>
          </a:scene3d>
          <a:sp3d>
            <a:bevelT prst="relaxedInset"/>
          </a:sp3d>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rotWithShape="1">
          <a:blip r:embed="rId3" cstate="print">
            <a:extLst>
              <a:ext uri="{28A0092B-C50C-407E-A947-70E740481C1C}">
                <a14:useLocalDpi xmlns:a14="http://schemas.microsoft.com/office/drawing/2010/main" val="0"/>
              </a:ext>
            </a:extLst>
          </a:blip>
          <a:srcRect l="8145" t="22580" r="8046" b="21871"/>
          <a:stretch/>
        </p:blipFill>
        <p:spPr>
          <a:xfrm>
            <a:off x="4216977" y="279400"/>
            <a:ext cx="4066435" cy="718755"/>
          </a:xfrm>
          <a:prstGeom prst="rect">
            <a:avLst/>
          </a:prstGeom>
          <a:solidFill>
            <a:schemeClr val="bg1"/>
          </a:solidFill>
        </p:spPr>
      </p:pic>
      <p:sp>
        <p:nvSpPr>
          <p:cNvPr id="11" name="TextBox 10"/>
          <p:cNvSpPr txBox="1"/>
          <p:nvPr userDrawn="1"/>
        </p:nvSpPr>
        <p:spPr bwMode="white">
          <a:xfrm>
            <a:off x="3429000" y="1170565"/>
            <a:ext cx="5638800" cy="1877437"/>
          </a:xfrm>
          <a:prstGeom prst="rect">
            <a:avLst/>
          </a:prstGeom>
          <a:noFill/>
        </p:spPr>
        <p:txBody>
          <a:bodyPr wrap="square" rtlCol="0">
            <a:spAutoFit/>
          </a:bodyPr>
          <a:lstStyle/>
          <a:p>
            <a:pPr algn="ctr"/>
            <a:r>
              <a:rPr lang="en-US" sz="2800" b="1" dirty="0">
                <a:solidFill>
                  <a:prstClr val="white"/>
                </a:solidFill>
                <a:ea typeface="Tahoma" pitchFamily="34" charset="0"/>
                <a:cs typeface="Calibri" pitchFamily="34" charset="0"/>
              </a:rPr>
              <a:t>Bill McInturff, Partner</a:t>
            </a:r>
          </a:p>
          <a:p>
            <a:pPr algn="ctr"/>
            <a:r>
              <a:rPr lang="en-US" sz="2000" b="1" dirty="0">
                <a:solidFill>
                  <a:prstClr val="white"/>
                </a:solidFill>
                <a:ea typeface="Tahoma" pitchFamily="34" charset="0"/>
                <a:cs typeface="Calibri" pitchFamily="34" charset="0"/>
              </a:rPr>
              <a:t>bill@pos.org</a:t>
            </a:r>
          </a:p>
          <a:p>
            <a:pPr algn="ctr"/>
            <a:endParaRPr lang="en-US" sz="2000" b="1" dirty="0">
              <a:solidFill>
                <a:prstClr val="white"/>
              </a:solidFill>
              <a:ea typeface="Tahoma" pitchFamily="34" charset="0"/>
              <a:cs typeface="Calibri" pitchFamily="34" charset="0"/>
            </a:endParaRPr>
          </a:p>
          <a:p>
            <a:pPr algn="ctr"/>
            <a:r>
              <a:rPr lang="en-US" sz="2800" b="1" dirty="0">
                <a:solidFill>
                  <a:prstClr val="white"/>
                </a:solidFill>
                <a:ea typeface="Tahoma" pitchFamily="34" charset="0"/>
                <a:cs typeface="Calibri" pitchFamily="34" charset="0"/>
              </a:rPr>
              <a:t>Nicole McCleskey, Partner</a:t>
            </a:r>
          </a:p>
          <a:p>
            <a:pPr algn="ctr">
              <a:defRPr/>
            </a:pPr>
            <a:r>
              <a:rPr lang="en-US" sz="2000" b="1" dirty="0">
                <a:solidFill>
                  <a:prstClr val="white"/>
                </a:solidFill>
                <a:ea typeface="Tahoma" pitchFamily="34" charset="0"/>
                <a:cs typeface="Calibri" pitchFamily="34" charset="0"/>
              </a:rPr>
              <a:t>nicole@pos.org</a:t>
            </a:r>
          </a:p>
        </p:txBody>
      </p:sp>
      <p:pic>
        <p:nvPicPr>
          <p:cNvPr id="12" name="Picture 2"/>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4876799" y="4038600"/>
            <a:ext cx="2743200" cy="862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 name="TextBox 12"/>
          <p:cNvSpPr txBox="1"/>
          <p:nvPr userDrawn="1"/>
        </p:nvSpPr>
        <p:spPr bwMode="white">
          <a:xfrm>
            <a:off x="3467100" y="4986516"/>
            <a:ext cx="5638800" cy="1261884"/>
          </a:xfrm>
          <a:prstGeom prst="rect">
            <a:avLst/>
          </a:prstGeom>
          <a:noFill/>
        </p:spPr>
        <p:txBody>
          <a:bodyPr wrap="square" rtlCol="0">
            <a:spAutoFit/>
          </a:bodyPr>
          <a:lstStyle/>
          <a:p>
            <a:pPr algn="ctr"/>
            <a:r>
              <a:rPr lang="en-US" sz="2800" b="1" dirty="0">
                <a:solidFill>
                  <a:prstClr val="white"/>
                </a:solidFill>
                <a:ea typeface="Tahoma" pitchFamily="34" charset="0"/>
                <a:cs typeface="Calibri" pitchFamily="34" charset="0"/>
              </a:rPr>
              <a:t>Michael Bloomfield,</a:t>
            </a:r>
          </a:p>
          <a:p>
            <a:pPr algn="ctr"/>
            <a:r>
              <a:rPr lang="en-US" sz="2800" b="1" dirty="0">
                <a:solidFill>
                  <a:prstClr val="white"/>
                </a:solidFill>
                <a:ea typeface="Tahoma" pitchFamily="34" charset="0"/>
                <a:cs typeface="Calibri" pitchFamily="34" charset="0"/>
              </a:rPr>
              <a:t>Executive Vice President</a:t>
            </a:r>
          </a:p>
          <a:p>
            <a:pPr algn="ctr"/>
            <a:r>
              <a:rPr lang="en-US" sz="2000" b="1" dirty="0">
                <a:solidFill>
                  <a:prstClr val="white"/>
                </a:solidFill>
                <a:ea typeface="Tahoma" pitchFamily="34" charset="0"/>
                <a:cs typeface="Calibri" pitchFamily="34" charset="0"/>
              </a:rPr>
              <a:t>mbloomfield@mellmangroup.com </a:t>
            </a:r>
          </a:p>
        </p:txBody>
      </p:sp>
    </p:spTree>
    <p:extLst>
      <p:ext uri="{BB962C8B-B14F-4D97-AF65-F5344CB8AC3E}">
        <p14:creationId xmlns:p14="http://schemas.microsoft.com/office/powerpoint/2010/main" val="68205975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13009230-40D7-4F7C-A427-E5F0CFEBB413}" type="datetime4">
              <a:rPr lang="en-US"/>
              <a:pPr/>
              <a:t>October 22, 2015</a:t>
            </a:fld>
            <a:endParaRPr lang="en-US">
              <a:latin typeface="Arial"/>
            </a:endParaRPr>
          </a:p>
        </p:txBody>
      </p:sp>
    </p:spTree>
    <p:extLst>
      <p:ext uri="{BB962C8B-B14F-4D97-AF65-F5344CB8AC3E}">
        <p14:creationId xmlns:p14="http://schemas.microsoft.com/office/powerpoint/2010/main" val="28025438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6E7EE2FA-84CE-4E56-886C-EC3D9A0113E3}" type="datetime4">
              <a:rPr lang="en-US"/>
              <a:pPr/>
              <a:t>October 22, 2015</a:t>
            </a:fld>
            <a:endParaRPr lang="en-US">
              <a:latin typeface="Arial"/>
            </a:endParaRPr>
          </a:p>
        </p:txBody>
      </p:sp>
    </p:spTree>
    <p:extLst>
      <p:ext uri="{BB962C8B-B14F-4D97-AF65-F5344CB8AC3E}">
        <p14:creationId xmlns:p14="http://schemas.microsoft.com/office/powerpoint/2010/main" val="317445969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49"/>
            <a:ext cx="3008313" cy="1162051"/>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3"/>
            <a:ext cx="5111750" cy="277614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4" y="1435104"/>
            <a:ext cx="3008313" cy="30777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C90C24CD-D58C-442B-A08F-8473B18BEEB6}" type="datetime4">
              <a:rPr lang="en-US"/>
              <a:pPr/>
              <a:t>October 22, 2015</a:t>
            </a:fld>
            <a:endParaRPr lang="en-US">
              <a:latin typeface="Arial"/>
            </a:endParaRPr>
          </a:p>
        </p:txBody>
      </p:sp>
    </p:spTree>
    <p:extLst>
      <p:ext uri="{BB962C8B-B14F-4D97-AF65-F5344CB8AC3E}">
        <p14:creationId xmlns:p14="http://schemas.microsoft.com/office/powerpoint/2010/main" val="40605645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9"/>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7"/>
            <a:ext cx="5486400" cy="584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40"/>
            <a:ext cx="5486400" cy="30777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1ADBC1C5-5FFA-4276-AB29-346EC837FC9F}" type="datetime4">
              <a:rPr lang="en-US"/>
              <a:pPr/>
              <a:t>October 22, 2015</a:t>
            </a:fld>
            <a:endParaRPr lang="en-US">
              <a:latin typeface="Arial"/>
            </a:endParaRPr>
          </a:p>
        </p:txBody>
      </p:sp>
    </p:spTree>
    <p:extLst>
      <p:ext uri="{BB962C8B-B14F-4D97-AF65-F5344CB8AC3E}">
        <p14:creationId xmlns:p14="http://schemas.microsoft.com/office/powerpoint/2010/main" val="21744196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slideLayout" Target="../slideLayouts/slideLayout35.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17" Type="http://schemas.openxmlformats.org/officeDocument/2006/relationships/image" Target="../media/image3.png"/><Relationship Id="rId2" Type="http://schemas.openxmlformats.org/officeDocument/2006/relationships/slideLayout" Target="../slideLayouts/slideLayout24.xml"/><Relationship Id="rId16" Type="http://schemas.openxmlformats.org/officeDocument/2006/relationships/image" Target="../media/image2.jpeg"/><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theme" Target="../theme/theme3.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slideLayout" Target="../slideLayouts/slideLayout36.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39.xml"/><Relationship Id="rId7" Type="http://schemas.openxmlformats.org/officeDocument/2006/relationships/image" Target="../media/image7.jpeg"/><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image" Target="../media/image3.png"/><Relationship Id="rId5" Type="http://schemas.openxmlformats.org/officeDocument/2006/relationships/image" Target="../media/image2.jpeg"/><Relationship Id="rId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47.xml"/><Relationship Id="rId13" Type="http://schemas.openxmlformats.org/officeDocument/2006/relationships/slideLayout" Target="../slideLayouts/slideLayout52.xml"/><Relationship Id="rId3" Type="http://schemas.openxmlformats.org/officeDocument/2006/relationships/slideLayout" Target="../slideLayouts/slideLayout42.xml"/><Relationship Id="rId7" Type="http://schemas.openxmlformats.org/officeDocument/2006/relationships/slideLayout" Target="../slideLayouts/slideLayout46.xml"/><Relationship Id="rId12" Type="http://schemas.openxmlformats.org/officeDocument/2006/relationships/slideLayout" Target="../slideLayouts/slideLayout51.xml"/><Relationship Id="rId17" Type="http://schemas.openxmlformats.org/officeDocument/2006/relationships/image" Target="../media/image3.png"/><Relationship Id="rId2" Type="http://schemas.openxmlformats.org/officeDocument/2006/relationships/slideLayout" Target="../slideLayouts/slideLayout41.xml"/><Relationship Id="rId16" Type="http://schemas.openxmlformats.org/officeDocument/2006/relationships/image" Target="../media/image2.jpeg"/><Relationship Id="rId1" Type="http://schemas.openxmlformats.org/officeDocument/2006/relationships/slideLayout" Target="../slideLayouts/slideLayout40.xml"/><Relationship Id="rId6" Type="http://schemas.openxmlformats.org/officeDocument/2006/relationships/slideLayout" Target="../slideLayouts/slideLayout45.xml"/><Relationship Id="rId11" Type="http://schemas.openxmlformats.org/officeDocument/2006/relationships/slideLayout" Target="../slideLayouts/slideLayout50.xml"/><Relationship Id="rId5" Type="http://schemas.openxmlformats.org/officeDocument/2006/relationships/slideLayout" Target="../slideLayouts/slideLayout44.xml"/><Relationship Id="rId15" Type="http://schemas.openxmlformats.org/officeDocument/2006/relationships/theme" Target="../theme/theme5.xml"/><Relationship Id="rId10" Type="http://schemas.openxmlformats.org/officeDocument/2006/relationships/slideLayout" Target="../slideLayouts/slideLayout49.xml"/><Relationship Id="rId4" Type="http://schemas.openxmlformats.org/officeDocument/2006/relationships/slideLayout" Target="../slideLayouts/slideLayout43.xml"/><Relationship Id="rId9" Type="http://schemas.openxmlformats.org/officeDocument/2006/relationships/slideLayout" Target="../slideLayouts/slideLayout48.xml"/><Relationship Id="rId14"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2" name="Rectangle 8"/>
          <p:cNvSpPr>
            <a:spLocks noChangeArrowheads="1"/>
          </p:cNvSpPr>
          <p:nvPr/>
        </p:nvSpPr>
        <p:spPr bwMode="auto">
          <a:xfrm>
            <a:off x="0" y="6248400"/>
            <a:ext cx="9144000" cy="609600"/>
          </a:xfrm>
          <a:prstGeom prst="rect">
            <a:avLst/>
          </a:prstGeom>
          <a:solidFill>
            <a:srgbClr val="003F83"/>
          </a:solidFill>
          <a:ln w="9525">
            <a:noFill/>
            <a:miter lim="800000"/>
            <a:headEnd/>
            <a:tailEnd/>
          </a:ln>
        </p:spPr>
        <p:txBody>
          <a:bodyPr wrap="none" anchor="ctr"/>
          <a:lstStyle/>
          <a:p>
            <a:pPr algn="ctr" eaLnBrk="0" fontAlgn="base" hangingPunct="0">
              <a:spcBef>
                <a:spcPct val="0"/>
              </a:spcBef>
              <a:spcAft>
                <a:spcPct val="0"/>
              </a:spcAft>
            </a:pPr>
            <a:endParaRPr lang="en-US" sz="2400">
              <a:solidFill>
                <a:srgbClr val="000000"/>
              </a:solidFill>
            </a:endParaRPr>
          </a:p>
        </p:txBody>
      </p:sp>
      <p:sp>
        <p:nvSpPr>
          <p:cNvPr id="1026" name="Rectangle 2"/>
          <p:cNvSpPr>
            <a:spLocks noGrp="1" noChangeArrowheads="1"/>
          </p:cNvSpPr>
          <p:nvPr>
            <p:ph type="title"/>
          </p:nvPr>
        </p:nvSpPr>
        <p:spPr bwMode="auto">
          <a:xfrm>
            <a:off x="685800" y="1066800"/>
            <a:ext cx="7772400" cy="533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676400"/>
            <a:ext cx="7772400" cy="14465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4008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900">
                <a:solidFill>
                  <a:srgbClr val="46B0E7"/>
                </a:solidFill>
                <a:latin typeface="Avenir 45 Book" pitchFamily="1" charset="0"/>
              </a:defRPr>
            </a:lvl1pPr>
          </a:lstStyle>
          <a:p>
            <a:pPr eaLnBrk="0" fontAlgn="base" hangingPunct="0">
              <a:spcBef>
                <a:spcPct val="0"/>
              </a:spcBef>
              <a:spcAft>
                <a:spcPct val="0"/>
              </a:spcAft>
            </a:pPr>
            <a:fld id="{6FD68751-27D7-4043-B128-37FBFEEA160D}" type="datetime4">
              <a:rPr lang="en-US"/>
              <a:pPr eaLnBrk="0" fontAlgn="base" hangingPunct="0">
                <a:spcBef>
                  <a:spcPct val="0"/>
                </a:spcBef>
                <a:spcAft>
                  <a:spcPct val="0"/>
                </a:spcAft>
              </a:pPr>
              <a:t>October 22, 2015</a:t>
            </a:fld>
            <a:endParaRPr lang="en-US"/>
          </a:p>
        </p:txBody>
      </p:sp>
      <p:sp>
        <p:nvSpPr>
          <p:cNvPr id="1041" name="Rectangle 17"/>
          <p:cNvSpPr>
            <a:spLocks noChangeArrowheads="1"/>
          </p:cNvSpPr>
          <p:nvPr/>
        </p:nvSpPr>
        <p:spPr bwMode="auto">
          <a:xfrm>
            <a:off x="8382001" y="6400800"/>
            <a:ext cx="309700" cy="215444"/>
          </a:xfrm>
          <a:prstGeom prst="rect">
            <a:avLst/>
          </a:prstGeom>
          <a:noFill/>
          <a:ln w="9525">
            <a:noFill/>
            <a:miter lim="800000"/>
            <a:headEnd/>
            <a:tailEnd/>
          </a:ln>
        </p:spPr>
        <p:txBody>
          <a:bodyPr wrap="none">
            <a:spAutoFit/>
          </a:bodyPr>
          <a:lstStyle/>
          <a:p>
            <a:pPr eaLnBrk="0" fontAlgn="base" hangingPunct="0">
              <a:spcBef>
                <a:spcPct val="0"/>
              </a:spcBef>
              <a:spcAft>
                <a:spcPct val="0"/>
              </a:spcAft>
            </a:pPr>
            <a:fld id="{6AA909C0-EEEC-4F75-A57A-A662F803E75E}" type="slidenum">
              <a:rPr lang="en-US" sz="1200" baseline="-25000">
                <a:solidFill>
                  <a:srgbClr val="46B0E7"/>
                </a:solidFill>
              </a:rPr>
              <a:pPr eaLnBrk="0" fontAlgn="base" hangingPunct="0">
                <a:spcBef>
                  <a:spcPct val="0"/>
                </a:spcBef>
                <a:spcAft>
                  <a:spcPct val="0"/>
                </a:spcAft>
              </a:pPr>
              <a:t>‹#›</a:t>
            </a:fld>
            <a:endParaRPr lang="en-US" sz="1200" baseline="-25000">
              <a:solidFill>
                <a:srgbClr val="FFFFFF"/>
              </a:solidFill>
            </a:endParaRPr>
          </a:p>
        </p:txBody>
      </p:sp>
    </p:spTree>
    <p:extLst>
      <p:ext uri="{BB962C8B-B14F-4D97-AF65-F5344CB8AC3E}">
        <p14:creationId xmlns:p14="http://schemas.microsoft.com/office/powerpoint/2010/main" val="21184352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p:txStyles>
    <p:titleStyle>
      <a:lvl1pPr algn="l" rtl="0" eaLnBrk="1" fontAlgn="base" hangingPunct="1">
        <a:spcBef>
          <a:spcPct val="0"/>
        </a:spcBef>
        <a:spcAft>
          <a:spcPct val="0"/>
        </a:spcAft>
        <a:defRPr sz="2000">
          <a:solidFill>
            <a:srgbClr val="003F83"/>
          </a:solidFill>
          <a:latin typeface="+mj-lt"/>
          <a:ea typeface="+mj-ea"/>
          <a:cs typeface="+mj-cs"/>
        </a:defRPr>
      </a:lvl1pPr>
      <a:lvl2pPr algn="l" rtl="0" eaLnBrk="1" fontAlgn="base" hangingPunct="1">
        <a:spcBef>
          <a:spcPct val="0"/>
        </a:spcBef>
        <a:spcAft>
          <a:spcPct val="0"/>
        </a:spcAft>
        <a:defRPr sz="2000">
          <a:solidFill>
            <a:srgbClr val="003F83"/>
          </a:solidFill>
          <a:latin typeface="Arial" charset="0"/>
          <a:ea typeface="ＭＳ Ｐゴシック" pitchFamily="1" charset="-128"/>
        </a:defRPr>
      </a:lvl2pPr>
      <a:lvl3pPr algn="l" rtl="0" eaLnBrk="1" fontAlgn="base" hangingPunct="1">
        <a:spcBef>
          <a:spcPct val="0"/>
        </a:spcBef>
        <a:spcAft>
          <a:spcPct val="0"/>
        </a:spcAft>
        <a:defRPr sz="2000">
          <a:solidFill>
            <a:srgbClr val="003F83"/>
          </a:solidFill>
          <a:latin typeface="Arial" charset="0"/>
          <a:ea typeface="ＭＳ Ｐゴシック" pitchFamily="1" charset="-128"/>
        </a:defRPr>
      </a:lvl3pPr>
      <a:lvl4pPr algn="l" rtl="0" eaLnBrk="1" fontAlgn="base" hangingPunct="1">
        <a:spcBef>
          <a:spcPct val="0"/>
        </a:spcBef>
        <a:spcAft>
          <a:spcPct val="0"/>
        </a:spcAft>
        <a:defRPr sz="2000">
          <a:solidFill>
            <a:srgbClr val="003F83"/>
          </a:solidFill>
          <a:latin typeface="Arial" charset="0"/>
          <a:ea typeface="ＭＳ Ｐゴシック" pitchFamily="1" charset="-128"/>
        </a:defRPr>
      </a:lvl4pPr>
      <a:lvl5pPr algn="l" rtl="0" eaLnBrk="1" fontAlgn="base" hangingPunct="1">
        <a:spcBef>
          <a:spcPct val="0"/>
        </a:spcBef>
        <a:spcAft>
          <a:spcPct val="0"/>
        </a:spcAft>
        <a:defRPr sz="2000">
          <a:solidFill>
            <a:srgbClr val="003F83"/>
          </a:solidFill>
          <a:latin typeface="Arial" charset="0"/>
          <a:ea typeface="ＭＳ Ｐゴシック" pitchFamily="1" charset="-128"/>
        </a:defRPr>
      </a:lvl5pPr>
      <a:lvl6pPr marL="457200" algn="l" rtl="0" eaLnBrk="1" fontAlgn="base" hangingPunct="1">
        <a:spcBef>
          <a:spcPct val="0"/>
        </a:spcBef>
        <a:spcAft>
          <a:spcPct val="0"/>
        </a:spcAft>
        <a:defRPr sz="2000">
          <a:solidFill>
            <a:srgbClr val="003F83"/>
          </a:solidFill>
          <a:latin typeface="Arial" charset="0"/>
          <a:ea typeface="ＭＳ Ｐゴシック" pitchFamily="1" charset="-128"/>
        </a:defRPr>
      </a:lvl6pPr>
      <a:lvl7pPr marL="914400" algn="l" rtl="0" eaLnBrk="1" fontAlgn="base" hangingPunct="1">
        <a:spcBef>
          <a:spcPct val="0"/>
        </a:spcBef>
        <a:spcAft>
          <a:spcPct val="0"/>
        </a:spcAft>
        <a:defRPr sz="2000">
          <a:solidFill>
            <a:srgbClr val="003F83"/>
          </a:solidFill>
          <a:latin typeface="Arial" charset="0"/>
          <a:ea typeface="ＭＳ Ｐゴシック" pitchFamily="1" charset="-128"/>
        </a:defRPr>
      </a:lvl7pPr>
      <a:lvl8pPr marL="1371600" algn="l" rtl="0" eaLnBrk="1" fontAlgn="base" hangingPunct="1">
        <a:spcBef>
          <a:spcPct val="0"/>
        </a:spcBef>
        <a:spcAft>
          <a:spcPct val="0"/>
        </a:spcAft>
        <a:defRPr sz="2000">
          <a:solidFill>
            <a:srgbClr val="003F83"/>
          </a:solidFill>
          <a:latin typeface="Arial" charset="0"/>
          <a:ea typeface="ＭＳ Ｐゴシック" pitchFamily="1" charset="-128"/>
        </a:defRPr>
      </a:lvl8pPr>
      <a:lvl9pPr marL="1828800" algn="l" rtl="0" eaLnBrk="1" fontAlgn="base" hangingPunct="1">
        <a:spcBef>
          <a:spcPct val="0"/>
        </a:spcBef>
        <a:spcAft>
          <a:spcPct val="0"/>
        </a:spcAft>
        <a:defRPr sz="2000">
          <a:solidFill>
            <a:srgbClr val="003F83"/>
          </a:solidFill>
          <a:latin typeface="Arial" charset="0"/>
          <a:ea typeface="ＭＳ Ｐゴシック" pitchFamily="1" charset="-128"/>
        </a:defRPr>
      </a:lvl9pPr>
    </p:titleStyle>
    <p:bodyStyle>
      <a:lvl1pPr marL="609600" indent="-609600" algn="l" rtl="0" eaLnBrk="1" fontAlgn="base" hangingPunct="1">
        <a:spcBef>
          <a:spcPct val="20000"/>
        </a:spcBef>
        <a:spcAft>
          <a:spcPct val="0"/>
        </a:spcAft>
        <a:buClr>
          <a:srgbClr val="46B0E7"/>
        </a:buClr>
        <a:buFont typeface="Times" pitchFamily="1" charset="0"/>
        <a:buChar char="•"/>
        <a:defRPr sz="1600">
          <a:solidFill>
            <a:srgbClr val="4F4F4F"/>
          </a:solidFill>
          <a:latin typeface="+mn-lt"/>
          <a:ea typeface="+mn-ea"/>
          <a:cs typeface="+mn-cs"/>
        </a:defRPr>
      </a:lvl1pPr>
      <a:lvl2pPr marL="990600" indent="-533400" algn="l" rtl="0" eaLnBrk="1" fontAlgn="base" hangingPunct="1">
        <a:spcBef>
          <a:spcPct val="20000"/>
        </a:spcBef>
        <a:spcAft>
          <a:spcPct val="0"/>
        </a:spcAft>
        <a:buClr>
          <a:srgbClr val="EB434C"/>
        </a:buClr>
        <a:buChar char="–"/>
        <a:defRPr sz="1600">
          <a:solidFill>
            <a:srgbClr val="4F4F4F"/>
          </a:solidFill>
          <a:latin typeface="+mn-lt"/>
          <a:ea typeface="+mn-ea"/>
        </a:defRPr>
      </a:lvl2pPr>
      <a:lvl3pPr marL="1371600" indent="-457200" algn="l" rtl="0" eaLnBrk="1" fontAlgn="base" hangingPunct="1">
        <a:spcBef>
          <a:spcPct val="20000"/>
        </a:spcBef>
        <a:spcAft>
          <a:spcPct val="0"/>
        </a:spcAft>
        <a:buClr>
          <a:srgbClr val="3FB1E8"/>
        </a:buClr>
        <a:buChar char="•"/>
        <a:defRPr sz="1600">
          <a:solidFill>
            <a:srgbClr val="4F4F4F"/>
          </a:solidFill>
          <a:latin typeface="+mn-lt"/>
          <a:ea typeface="+mn-ea"/>
        </a:defRPr>
      </a:lvl3pPr>
      <a:lvl4pPr marL="1752600" indent="-381000" algn="l" rtl="0" eaLnBrk="1" fontAlgn="base" hangingPunct="1">
        <a:spcBef>
          <a:spcPct val="20000"/>
        </a:spcBef>
        <a:spcAft>
          <a:spcPct val="0"/>
        </a:spcAft>
        <a:defRPr sz="1200">
          <a:solidFill>
            <a:srgbClr val="4F4F4F"/>
          </a:solidFill>
          <a:latin typeface="+mn-lt"/>
          <a:ea typeface="+mn-ea"/>
        </a:defRPr>
      </a:lvl4pPr>
      <a:lvl5pPr marL="2209800" indent="-381000" algn="l" rtl="0" eaLnBrk="1" fontAlgn="base" hangingPunct="1">
        <a:spcBef>
          <a:spcPct val="20000"/>
        </a:spcBef>
        <a:spcAft>
          <a:spcPct val="0"/>
        </a:spcAft>
        <a:buChar char="»"/>
        <a:defRPr sz="1600">
          <a:solidFill>
            <a:srgbClr val="4F4F4F"/>
          </a:solidFill>
          <a:latin typeface="Avenir 45 Book" pitchFamily="1" charset="0"/>
          <a:ea typeface="+mn-ea"/>
        </a:defRPr>
      </a:lvl5pPr>
      <a:lvl6pPr marL="2667000" indent="-381000" algn="l" rtl="0" eaLnBrk="1" fontAlgn="base" hangingPunct="1">
        <a:spcBef>
          <a:spcPct val="20000"/>
        </a:spcBef>
        <a:spcAft>
          <a:spcPct val="0"/>
        </a:spcAft>
        <a:buChar char="»"/>
        <a:defRPr sz="1600">
          <a:solidFill>
            <a:srgbClr val="4F4F4F"/>
          </a:solidFill>
          <a:latin typeface="Avenir 45 Book" pitchFamily="1" charset="0"/>
          <a:ea typeface="+mn-ea"/>
        </a:defRPr>
      </a:lvl6pPr>
      <a:lvl7pPr marL="3124200" indent="-381000" algn="l" rtl="0" eaLnBrk="1" fontAlgn="base" hangingPunct="1">
        <a:spcBef>
          <a:spcPct val="20000"/>
        </a:spcBef>
        <a:spcAft>
          <a:spcPct val="0"/>
        </a:spcAft>
        <a:buChar char="»"/>
        <a:defRPr sz="1600">
          <a:solidFill>
            <a:srgbClr val="4F4F4F"/>
          </a:solidFill>
          <a:latin typeface="Avenir 45 Book" pitchFamily="1" charset="0"/>
          <a:ea typeface="+mn-ea"/>
        </a:defRPr>
      </a:lvl7pPr>
      <a:lvl8pPr marL="3581400" indent="-381000" algn="l" rtl="0" eaLnBrk="1" fontAlgn="base" hangingPunct="1">
        <a:spcBef>
          <a:spcPct val="20000"/>
        </a:spcBef>
        <a:spcAft>
          <a:spcPct val="0"/>
        </a:spcAft>
        <a:buChar char="»"/>
        <a:defRPr sz="1600">
          <a:solidFill>
            <a:srgbClr val="4F4F4F"/>
          </a:solidFill>
          <a:latin typeface="Avenir 45 Book" pitchFamily="1" charset="0"/>
          <a:ea typeface="+mn-ea"/>
        </a:defRPr>
      </a:lvl8pPr>
      <a:lvl9pPr marL="4038600" indent="-381000" algn="l" rtl="0" eaLnBrk="1" fontAlgn="base" hangingPunct="1">
        <a:spcBef>
          <a:spcPct val="20000"/>
        </a:spcBef>
        <a:spcAft>
          <a:spcPct val="0"/>
        </a:spcAft>
        <a:buChar char="»"/>
        <a:defRPr sz="1600">
          <a:solidFill>
            <a:srgbClr val="4F4F4F"/>
          </a:solidFill>
          <a:latin typeface="Avenir 45 Book" pitchFamily="1" charset="0"/>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50" name="Picture 26" descr="PEW_smallFINAL"/>
          <p:cNvPicPr>
            <a:picLocks noChangeAspect="1" noChangeArrowheads="1"/>
          </p:cNvPicPr>
          <p:nvPr/>
        </p:nvPicPr>
        <p:blipFill>
          <a:blip r:embed="rId13" cstate="print"/>
          <a:srcRect r="55901"/>
          <a:stretch>
            <a:fillRect/>
          </a:stretch>
        </p:blipFill>
        <p:spPr bwMode="auto">
          <a:xfrm>
            <a:off x="457200" y="0"/>
            <a:ext cx="1600200" cy="1379539"/>
          </a:xfrm>
          <a:prstGeom prst="rect">
            <a:avLst/>
          </a:prstGeom>
          <a:noFill/>
          <a:ln w="9525">
            <a:noFill/>
            <a:miter lim="800000"/>
            <a:headEnd/>
            <a:tailEnd/>
          </a:ln>
        </p:spPr>
      </p:pic>
      <p:sp>
        <p:nvSpPr>
          <p:cNvPr id="1032" name="Rectangle 8"/>
          <p:cNvSpPr>
            <a:spLocks noChangeArrowheads="1"/>
          </p:cNvSpPr>
          <p:nvPr/>
        </p:nvSpPr>
        <p:spPr bwMode="auto">
          <a:xfrm>
            <a:off x="0" y="6248400"/>
            <a:ext cx="9144000" cy="609600"/>
          </a:xfrm>
          <a:prstGeom prst="rect">
            <a:avLst/>
          </a:prstGeom>
          <a:solidFill>
            <a:srgbClr val="003F83"/>
          </a:solidFill>
          <a:ln w="9525">
            <a:noFill/>
            <a:miter lim="800000"/>
            <a:headEnd/>
            <a:tailEnd/>
          </a:ln>
        </p:spPr>
        <p:txBody>
          <a:bodyPr wrap="none" anchor="ctr"/>
          <a:lstStyle/>
          <a:p>
            <a:pPr algn="ctr" eaLnBrk="0" fontAlgn="base" hangingPunct="0">
              <a:spcBef>
                <a:spcPct val="0"/>
              </a:spcBef>
              <a:spcAft>
                <a:spcPct val="0"/>
              </a:spcAft>
            </a:pPr>
            <a:endParaRPr lang="en-US" sz="2400">
              <a:solidFill>
                <a:srgbClr val="000000"/>
              </a:solidFill>
            </a:endParaRPr>
          </a:p>
        </p:txBody>
      </p:sp>
      <p:sp>
        <p:nvSpPr>
          <p:cNvPr id="1026" name="Rectangle 2"/>
          <p:cNvSpPr>
            <a:spLocks noGrp="1" noChangeArrowheads="1"/>
          </p:cNvSpPr>
          <p:nvPr>
            <p:ph type="title"/>
          </p:nvPr>
        </p:nvSpPr>
        <p:spPr bwMode="auto">
          <a:xfrm>
            <a:off x="685800" y="1066800"/>
            <a:ext cx="7772400" cy="533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676400"/>
            <a:ext cx="7772400" cy="14465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4008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900">
                <a:solidFill>
                  <a:srgbClr val="46B0E7"/>
                </a:solidFill>
                <a:latin typeface="Avenir 45 Book" pitchFamily="1" charset="0"/>
              </a:defRPr>
            </a:lvl1pPr>
          </a:lstStyle>
          <a:p>
            <a:pPr eaLnBrk="0" fontAlgn="base" hangingPunct="0">
              <a:spcBef>
                <a:spcPct val="0"/>
              </a:spcBef>
              <a:spcAft>
                <a:spcPct val="0"/>
              </a:spcAft>
            </a:pPr>
            <a:fld id="{6FD68751-27D7-4043-B128-37FBFEEA160D}" type="datetime4">
              <a:rPr lang="en-US"/>
              <a:pPr eaLnBrk="0" fontAlgn="base" hangingPunct="0">
                <a:spcBef>
                  <a:spcPct val="0"/>
                </a:spcBef>
                <a:spcAft>
                  <a:spcPct val="0"/>
                </a:spcAft>
              </a:pPr>
              <a:t>October 22, 2015</a:t>
            </a:fld>
            <a:endParaRPr lang="en-US"/>
          </a:p>
        </p:txBody>
      </p:sp>
      <p:sp>
        <p:nvSpPr>
          <p:cNvPr id="1034" name="Rectangle 10"/>
          <p:cNvSpPr>
            <a:spLocks noChangeArrowheads="1"/>
          </p:cNvSpPr>
          <p:nvPr/>
        </p:nvSpPr>
        <p:spPr bwMode="auto">
          <a:xfrm>
            <a:off x="0" y="0"/>
            <a:ext cx="9144000" cy="76200"/>
          </a:xfrm>
          <a:prstGeom prst="rect">
            <a:avLst/>
          </a:prstGeom>
          <a:solidFill>
            <a:srgbClr val="4CAFE6"/>
          </a:solidFill>
          <a:ln w="9525">
            <a:noFill/>
            <a:miter lim="800000"/>
            <a:headEnd/>
            <a:tailEnd/>
          </a:ln>
        </p:spPr>
        <p:txBody>
          <a:bodyPr wrap="none" anchor="ctr"/>
          <a:lstStyle/>
          <a:p>
            <a:pPr algn="ctr" eaLnBrk="0" fontAlgn="base" hangingPunct="0">
              <a:spcBef>
                <a:spcPct val="0"/>
              </a:spcBef>
              <a:spcAft>
                <a:spcPct val="0"/>
              </a:spcAft>
            </a:pPr>
            <a:endParaRPr lang="en-US" sz="2400">
              <a:solidFill>
                <a:srgbClr val="000000"/>
              </a:solidFill>
            </a:endParaRPr>
          </a:p>
        </p:txBody>
      </p:sp>
      <p:sp>
        <p:nvSpPr>
          <p:cNvPr id="1041" name="Rectangle 17"/>
          <p:cNvSpPr>
            <a:spLocks noChangeArrowheads="1"/>
          </p:cNvSpPr>
          <p:nvPr/>
        </p:nvSpPr>
        <p:spPr bwMode="auto">
          <a:xfrm>
            <a:off x="8382001" y="6400800"/>
            <a:ext cx="309700" cy="215444"/>
          </a:xfrm>
          <a:prstGeom prst="rect">
            <a:avLst/>
          </a:prstGeom>
          <a:noFill/>
          <a:ln w="9525">
            <a:noFill/>
            <a:miter lim="800000"/>
            <a:headEnd/>
            <a:tailEnd/>
          </a:ln>
        </p:spPr>
        <p:txBody>
          <a:bodyPr wrap="none">
            <a:spAutoFit/>
          </a:bodyPr>
          <a:lstStyle/>
          <a:p>
            <a:pPr eaLnBrk="0" fontAlgn="base" hangingPunct="0">
              <a:spcBef>
                <a:spcPct val="0"/>
              </a:spcBef>
              <a:spcAft>
                <a:spcPct val="0"/>
              </a:spcAft>
            </a:pPr>
            <a:fld id="{6AA909C0-EEEC-4F75-A57A-A662F803E75E}" type="slidenum">
              <a:rPr lang="en-US" sz="1200" baseline="-25000">
                <a:solidFill>
                  <a:srgbClr val="46B0E7"/>
                </a:solidFill>
              </a:rPr>
              <a:pPr eaLnBrk="0" fontAlgn="base" hangingPunct="0">
                <a:spcBef>
                  <a:spcPct val="0"/>
                </a:spcBef>
                <a:spcAft>
                  <a:spcPct val="0"/>
                </a:spcAft>
              </a:pPr>
              <a:t>‹#›</a:t>
            </a:fld>
            <a:endParaRPr lang="en-US" sz="1200" baseline="-25000">
              <a:solidFill>
                <a:srgbClr val="FFFFFF"/>
              </a:solidFill>
            </a:endParaRPr>
          </a:p>
        </p:txBody>
      </p:sp>
    </p:spTree>
    <p:extLst>
      <p:ext uri="{BB962C8B-B14F-4D97-AF65-F5344CB8AC3E}">
        <p14:creationId xmlns:p14="http://schemas.microsoft.com/office/powerpoint/2010/main" val="133488047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p:txStyles>
    <p:titleStyle>
      <a:lvl1pPr algn="l" rtl="0" eaLnBrk="1" fontAlgn="base" hangingPunct="1">
        <a:spcBef>
          <a:spcPct val="0"/>
        </a:spcBef>
        <a:spcAft>
          <a:spcPct val="0"/>
        </a:spcAft>
        <a:defRPr sz="2000">
          <a:solidFill>
            <a:srgbClr val="003F83"/>
          </a:solidFill>
          <a:latin typeface="+mj-lt"/>
          <a:ea typeface="+mj-ea"/>
          <a:cs typeface="+mj-cs"/>
        </a:defRPr>
      </a:lvl1pPr>
      <a:lvl2pPr algn="l" rtl="0" eaLnBrk="1" fontAlgn="base" hangingPunct="1">
        <a:spcBef>
          <a:spcPct val="0"/>
        </a:spcBef>
        <a:spcAft>
          <a:spcPct val="0"/>
        </a:spcAft>
        <a:defRPr sz="2000">
          <a:solidFill>
            <a:srgbClr val="003F83"/>
          </a:solidFill>
          <a:latin typeface="Arial" charset="0"/>
          <a:ea typeface="ＭＳ Ｐゴシック" pitchFamily="1" charset="-128"/>
        </a:defRPr>
      </a:lvl2pPr>
      <a:lvl3pPr algn="l" rtl="0" eaLnBrk="1" fontAlgn="base" hangingPunct="1">
        <a:spcBef>
          <a:spcPct val="0"/>
        </a:spcBef>
        <a:spcAft>
          <a:spcPct val="0"/>
        </a:spcAft>
        <a:defRPr sz="2000">
          <a:solidFill>
            <a:srgbClr val="003F83"/>
          </a:solidFill>
          <a:latin typeface="Arial" charset="0"/>
          <a:ea typeface="ＭＳ Ｐゴシック" pitchFamily="1" charset="-128"/>
        </a:defRPr>
      </a:lvl3pPr>
      <a:lvl4pPr algn="l" rtl="0" eaLnBrk="1" fontAlgn="base" hangingPunct="1">
        <a:spcBef>
          <a:spcPct val="0"/>
        </a:spcBef>
        <a:spcAft>
          <a:spcPct val="0"/>
        </a:spcAft>
        <a:defRPr sz="2000">
          <a:solidFill>
            <a:srgbClr val="003F83"/>
          </a:solidFill>
          <a:latin typeface="Arial" charset="0"/>
          <a:ea typeface="ＭＳ Ｐゴシック" pitchFamily="1" charset="-128"/>
        </a:defRPr>
      </a:lvl4pPr>
      <a:lvl5pPr algn="l" rtl="0" eaLnBrk="1" fontAlgn="base" hangingPunct="1">
        <a:spcBef>
          <a:spcPct val="0"/>
        </a:spcBef>
        <a:spcAft>
          <a:spcPct val="0"/>
        </a:spcAft>
        <a:defRPr sz="2000">
          <a:solidFill>
            <a:srgbClr val="003F83"/>
          </a:solidFill>
          <a:latin typeface="Arial" charset="0"/>
          <a:ea typeface="ＭＳ Ｐゴシック" pitchFamily="1" charset="-128"/>
        </a:defRPr>
      </a:lvl5pPr>
      <a:lvl6pPr marL="457200" algn="l" rtl="0" eaLnBrk="1" fontAlgn="base" hangingPunct="1">
        <a:spcBef>
          <a:spcPct val="0"/>
        </a:spcBef>
        <a:spcAft>
          <a:spcPct val="0"/>
        </a:spcAft>
        <a:defRPr sz="2000">
          <a:solidFill>
            <a:srgbClr val="003F83"/>
          </a:solidFill>
          <a:latin typeface="Arial" charset="0"/>
          <a:ea typeface="ＭＳ Ｐゴシック" pitchFamily="1" charset="-128"/>
        </a:defRPr>
      </a:lvl6pPr>
      <a:lvl7pPr marL="914400" algn="l" rtl="0" eaLnBrk="1" fontAlgn="base" hangingPunct="1">
        <a:spcBef>
          <a:spcPct val="0"/>
        </a:spcBef>
        <a:spcAft>
          <a:spcPct val="0"/>
        </a:spcAft>
        <a:defRPr sz="2000">
          <a:solidFill>
            <a:srgbClr val="003F83"/>
          </a:solidFill>
          <a:latin typeface="Arial" charset="0"/>
          <a:ea typeface="ＭＳ Ｐゴシック" pitchFamily="1" charset="-128"/>
        </a:defRPr>
      </a:lvl7pPr>
      <a:lvl8pPr marL="1371600" algn="l" rtl="0" eaLnBrk="1" fontAlgn="base" hangingPunct="1">
        <a:spcBef>
          <a:spcPct val="0"/>
        </a:spcBef>
        <a:spcAft>
          <a:spcPct val="0"/>
        </a:spcAft>
        <a:defRPr sz="2000">
          <a:solidFill>
            <a:srgbClr val="003F83"/>
          </a:solidFill>
          <a:latin typeface="Arial" charset="0"/>
          <a:ea typeface="ＭＳ Ｐゴシック" pitchFamily="1" charset="-128"/>
        </a:defRPr>
      </a:lvl8pPr>
      <a:lvl9pPr marL="1828800" algn="l" rtl="0" eaLnBrk="1" fontAlgn="base" hangingPunct="1">
        <a:spcBef>
          <a:spcPct val="0"/>
        </a:spcBef>
        <a:spcAft>
          <a:spcPct val="0"/>
        </a:spcAft>
        <a:defRPr sz="2000">
          <a:solidFill>
            <a:srgbClr val="003F83"/>
          </a:solidFill>
          <a:latin typeface="Arial" charset="0"/>
          <a:ea typeface="ＭＳ Ｐゴシック" pitchFamily="1" charset="-128"/>
        </a:defRPr>
      </a:lvl9pPr>
    </p:titleStyle>
    <p:bodyStyle>
      <a:lvl1pPr marL="609600" indent="-609600" algn="l" rtl="0" eaLnBrk="1" fontAlgn="base" hangingPunct="1">
        <a:spcBef>
          <a:spcPct val="20000"/>
        </a:spcBef>
        <a:spcAft>
          <a:spcPct val="0"/>
        </a:spcAft>
        <a:buClr>
          <a:srgbClr val="46B0E7"/>
        </a:buClr>
        <a:buFont typeface="Times" pitchFamily="1" charset="0"/>
        <a:buChar char="•"/>
        <a:defRPr sz="1600">
          <a:solidFill>
            <a:srgbClr val="4F4F4F"/>
          </a:solidFill>
          <a:latin typeface="+mn-lt"/>
          <a:ea typeface="+mn-ea"/>
          <a:cs typeface="+mn-cs"/>
        </a:defRPr>
      </a:lvl1pPr>
      <a:lvl2pPr marL="990600" indent="-533400" algn="l" rtl="0" eaLnBrk="1" fontAlgn="base" hangingPunct="1">
        <a:spcBef>
          <a:spcPct val="20000"/>
        </a:spcBef>
        <a:spcAft>
          <a:spcPct val="0"/>
        </a:spcAft>
        <a:buClr>
          <a:srgbClr val="EB434C"/>
        </a:buClr>
        <a:buChar char="–"/>
        <a:defRPr sz="1600">
          <a:solidFill>
            <a:srgbClr val="4F4F4F"/>
          </a:solidFill>
          <a:latin typeface="+mn-lt"/>
          <a:ea typeface="+mn-ea"/>
        </a:defRPr>
      </a:lvl2pPr>
      <a:lvl3pPr marL="1371600" indent="-457200" algn="l" rtl="0" eaLnBrk="1" fontAlgn="base" hangingPunct="1">
        <a:spcBef>
          <a:spcPct val="20000"/>
        </a:spcBef>
        <a:spcAft>
          <a:spcPct val="0"/>
        </a:spcAft>
        <a:buClr>
          <a:srgbClr val="3FB1E8"/>
        </a:buClr>
        <a:buChar char="•"/>
        <a:defRPr sz="1600">
          <a:solidFill>
            <a:srgbClr val="4F4F4F"/>
          </a:solidFill>
          <a:latin typeface="+mn-lt"/>
          <a:ea typeface="+mn-ea"/>
        </a:defRPr>
      </a:lvl3pPr>
      <a:lvl4pPr marL="1752600" indent="-381000" algn="l" rtl="0" eaLnBrk="1" fontAlgn="base" hangingPunct="1">
        <a:spcBef>
          <a:spcPct val="20000"/>
        </a:spcBef>
        <a:spcAft>
          <a:spcPct val="0"/>
        </a:spcAft>
        <a:defRPr sz="1200">
          <a:solidFill>
            <a:srgbClr val="4F4F4F"/>
          </a:solidFill>
          <a:latin typeface="+mn-lt"/>
          <a:ea typeface="+mn-ea"/>
        </a:defRPr>
      </a:lvl4pPr>
      <a:lvl5pPr marL="2209800" indent="-381000" algn="l" rtl="0" eaLnBrk="1" fontAlgn="base" hangingPunct="1">
        <a:spcBef>
          <a:spcPct val="20000"/>
        </a:spcBef>
        <a:spcAft>
          <a:spcPct val="0"/>
        </a:spcAft>
        <a:buChar char="»"/>
        <a:defRPr sz="1600">
          <a:solidFill>
            <a:srgbClr val="4F4F4F"/>
          </a:solidFill>
          <a:latin typeface="Avenir 45 Book" pitchFamily="1" charset="0"/>
          <a:ea typeface="+mn-ea"/>
        </a:defRPr>
      </a:lvl5pPr>
      <a:lvl6pPr marL="2667000" indent="-381000" algn="l" rtl="0" eaLnBrk="1" fontAlgn="base" hangingPunct="1">
        <a:spcBef>
          <a:spcPct val="20000"/>
        </a:spcBef>
        <a:spcAft>
          <a:spcPct val="0"/>
        </a:spcAft>
        <a:buChar char="»"/>
        <a:defRPr sz="1600">
          <a:solidFill>
            <a:srgbClr val="4F4F4F"/>
          </a:solidFill>
          <a:latin typeface="Avenir 45 Book" pitchFamily="1" charset="0"/>
          <a:ea typeface="+mn-ea"/>
        </a:defRPr>
      </a:lvl6pPr>
      <a:lvl7pPr marL="3124200" indent="-381000" algn="l" rtl="0" eaLnBrk="1" fontAlgn="base" hangingPunct="1">
        <a:spcBef>
          <a:spcPct val="20000"/>
        </a:spcBef>
        <a:spcAft>
          <a:spcPct val="0"/>
        </a:spcAft>
        <a:buChar char="»"/>
        <a:defRPr sz="1600">
          <a:solidFill>
            <a:srgbClr val="4F4F4F"/>
          </a:solidFill>
          <a:latin typeface="Avenir 45 Book" pitchFamily="1" charset="0"/>
          <a:ea typeface="+mn-ea"/>
        </a:defRPr>
      </a:lvl7pPr>
      <a:lvl8pPr marL="3581400" indent="-381000" algn="l" rtl="0" eaLnBrk="1" fontAlgn="base" hangingPunct="1">
        <a:spcBef>
          <a:spcPct val="20000"/>
        </a:spcBef>
        <a:spcAft>
          <a:spcPct val="0"/>
        </a:spcAft>
        <a:buChar char="»"/>
        <a:defRPr sz="1600">
          <a:solidFill>
            <a:srgbClr val="4F4F4F"/>
          </a:solidFill>
          <a:latin typeface="Avenir 45 Book" pitchFamily="1" charset="0"/>
          <a:ea typeface="+mn-ea"/>
        </a:defRPr>
      </a:lvl8pPr>
      <a:lvl9pPr marL="4038600" indent="-381000" algn="l" rtl="0" eaLnBrk="1" fontAlgn="base" hangingPunct="1">
        <a:spcBef>
          <a:spcPct val="20000"/>
        </a:spcBef>
        <a:spcAft>
          <a:spcPct val="0"/>
        </a:spcAft>
        <a:buChar char="»"/>
        <a:defRPr sz="1600">
          <a:solidFill>
            <a:srgbClr val="4F4F4F"/>
          </a:solidFill>
          <a:latin typeface="Avenir 45 Book" pitchFamily="1" charset="0"/>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ounded Rectangle 7"/>
          <p:cNvSpPr/>
          <p:nvPr/>
        </p:nvSpPr>
        <p:spPr>
          <a:xfrm>
            <a:off x="10762" y="228600"/>
            <a:ext cx="9098733" cy="6248400"/>
          </a:xfrm>
          <a:prstGeom prst="roundRect">
            <a:avLst>
              <a:gd name="adj" fmla="val 0"/>
            </a:avLst>
          </a:prstGeom>
          <a:solidFill>
            <a:schemeClr val="bg1"/>
          </a:solidFill>
          <a:ln w="50800">
            <a:solidFill>
              <a:srgbClr val="0C4C79"/>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9" name="Slide Number Placeholder 3"/>
          <p:cNvSpPr txBox="1">
            <a:spLocks/>
          </p:cNvSpPr>
          <p:nvPr/>
        </p:nvSpPr>
        <p:spPr>
          <a:xfrm>
            <a:off x="7010400" y="6460997"/>
            <a:ext cx="2133600" cy="476251"/>
          </a:xfrm>
          <a:prstGeom prst="rect">
            <a:avLst/>
          </a:prstGeom>
        </p:spPr>
        <p:txBody>
          <a:bodyPr/>
          <a:lstStyle>
            <a:defPPr>
              <a:defRPr lang="en-US"/>
            </a:defPPr>
            <a:lvl1pPr marL="0" algn="r" defTabSz="914400" rtl="0" eaLnBrk="1" latinLnBrk="0" hangingPunct="1">
              <a:defRPr sz="1800" b="1" kern="1200">
                <a:solidFill>
                  <a:srgbClr val="00579D"/>
                </a:solidFill>
                <a:latin typeface="Tahoma" pitchFamily="34" charset="0"/>
                <a:ea typeface="Tahoma" pitchFamily="34" charset="0"/>
                <a:cs typeface="Tahoma"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dirty="0" smtClean="0">
                <a:solidFill>
                  <a:prstClr val="white">
                    <a:lumMod val="95000"/>
                  </a:prstClr>
                </a:solidFill>
              </a:rPr>
              <a:t>  </a:t>
            </a:r>
            <a:fld id="{4939D80C-CAEE-4234-8111-BEC973803129}" type="slidenum">
              <a:rPr lang="en-US" smtClean="0">
                <a:solidFill>
                  <a:srgbClr val="0C4C79"/>
                </a:solidFill>
                <a:latin typeface="Arial"/>
              </a:rPr>
              <a:pPr>
                <a:defRPr/>
              </a:pPr>
              <a:t>‹#›</a:t>
            </a:fld>
            <a:endParaRPr lang="en-US" dirty="0">
              <a:solidFill>
                <a:srgbClr val="0C4C79"/>
              </a:solidFill>
              <a:latin typeface="Arial"/>
            </a:endParaRPr>
          </a:p>
        </p:txBody>
      </p:sp>
      <p:pic>
        <p:nvPicPr>
          <p:cNvPr id="5" name="Picture 4"/>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101969" y="6587328"/>
            <a:ext cx="1109472" cy="175992"/>
          </a:xfrm>
          <a:prstGeom prst="rect">
            <a:avLst/>
          </a:prstGeom>
        </p:spPr>
      </p:pic>
      <p:sp>
        <p:nvSpPr>
          <p:cNvPr id="4" name="TextBox 3"/>
          <p:cNvSpPr txBox="1"/>
          <p:nvPr/>
        </p:nvSpPr>
        <p:spPr>
          <a:xfrm>
            <a:off x="2314575" y="6488668"/>
            <a:ext cx="4514850" cy="338554"/>
          </a:xfrm>
          <a:prstGeom prst="rect">
            <a:avLst/>
          </a:prstGeom>
          <a:noFill/>
        </p:spPr>
        <p:txBody>
          <a:bodyPr wrap="square" rtlCol="0">
            <a:spAutoFit/>
          </a:bodyPr>
          <a:lstStyle/>
          <a:p>
            <a:pPr algn="ctr"/>
            <a:r>
              <a:rPr lang="en-US" sz="1600" b="1" dirty="0">
                <a:solidFill>
                  <a:srgbClr val="0C4C79"/>
                </a:solidFill>
              </a:rPr>
              <a:t>Pew Home </a:t>
            </a:r>
            <a:r>
              <a:rPr lang="en-US" sz="1600" b="1" dirty="0" smtClean="0">
                <a:solidFill>
                  <a:srgbClr val="0C4C79"/>
                </a:solidFill>
              </a:rPr>
              <a:t>Visiting—February </a:t>
            </a:r>
            <a:r>
              <a:rPr lang="en-US" sz="1600" b="1" dirty="0">
                <a:solidFill>
                  <a:srgbClr val="0C4C79"/>
                </a:solidFill>
              </a:rPr>
              <a:t>2014</a:t>
            </a:r>
          </a:p>
        </p:txBody>
      </p:sp>
      <p:pic>
        <p:nvPicPr>
          <p:cNvPr id="10" name="Picture 2"/>
          <p:cNvPicPr>
            <a:picLocks noChangeAspect="1" noChangeArrowheads="1"/>
          </p:cNvPicPr>
          <p:nvPr userDrawn="1"/>
        </p:nvPicPr>
        <p:blipFill>
          <a:blip r:embed="rId17" cstate="print">
            <a:extLst>
              <a:ext uri="{28A0092B-C50C-407E-A947-70E740481C1C}">
                <a14:useLocalDpi xmlns:a14="http://schemas.microsoft.com/office/drawing/2010/main" val="0"/>
              </a:ext>
            </a:extLst>
          </a:blip>
          <a:srcRect/>
          <a:stretch>
            <a:fillRect/>
          </a:stretch>
        </p:blipFill>
        <p:spPr bwMode="auto">
          <a:xfrm>
            <a:off x="1295400" y="6566344"/>
            <a:ext cx="794607" cy="2179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1121023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 name="Slide Number Placeholder 3"/>
          <p:cNvSpPr txBox="1">
            <a:spLocks/>
          </p:cNvSpPr>
          <p:nvPr/>
        </p:nvSpPr>
        <p:spPr>
          <a:xfrm>
            <a:off x="7010400" y="6489573"/>
            <a:ext cx="2133600" cy="366224"/>
          </a:xfrm>
          <a:prstGeom prst="rect">
            <a:avLst/>
          </a:prstGeom>
        </p:spPr>
        <p:txBody>
          <a:bodyPr anchor="ctr"/>
          <a:lstStyle>
            <a:defPPr>
              <a:defRPr lang="en-US"/>
            </a:defPPr>
            <a:lvl1pPr marL="0" algn="r" defTabSz="914400" rtl="0" eaLnBrk="1" latinLnBrk="0" hangingPunct="1">
              <a:defRPr sz="1800" b="1" kern="1200">
                <a:solidFill>
                  <a:srgbClr val="00579D"/>
                </a:solidFill>
                <a:latin typeface="Tahoma" pitchFamily="34" charset="0"/>
                <a:ea typeface="Tahoma" pitchFamily="34" charset="0"/>
                <a:cs typeface="Tahoma"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b="0" dirty="0" smtClean="0">
                <a:solidFill>
                  <a:prstClr val="white">
                    <a:lumMod val="95000"/>
                  </a:prstClr>
                </a:solidFill>
              </a:rPr>
              <a:t>  </a:t>
            </a:r>
            <a:fld id="{4939D80C-CAEE-4234-8111-BEC973803129}" type="slidenum">
              <a:rPr lang="en-US" b="0" smtClean="0">
                <a:solidFill>
                  <a:srgbClr val="0C4C79"/>
                </a:solidFill>
                <a:latin typeface="Arial"/>
              </a:rPr>
              <a:pPr>
                <a:defRPr/>
              </a:pPr>
              <a:t>‹#›</a:t>
            </a:fld>
            <a:endParaRPr lang="en-US" b="0" dirty="0">
              <a:solidFill>
                <a:srgbClr val="0C4C79"/>
              </a:solidFill>
              <a:latin typeface="Arial"/>
            </a:endParaRPr>
          </a:p>
        </p:txBody>
      </p:sp>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1969" y="6584689"/>
            <a:ext cx="1109472" cy="175992"/>
          </a:xfrm>
          <a:prstGeom prst="rect">
            <a:avLst/>
          </a:prstGeom>
        </p:spPr>
      </p:pic>
      <p:sp>
        <p:nvSpPr>
          <p:cNvPr id="4" name="TextBox 3"/>
          <p:cNvSpPr txBox="1"/>
          <p:nvPr/>
        </p:nvSpPr>
        <p:spPr>
          <a:xfrm>
            <a:off x="2314575" y="6503408"/>
            <a:ext cx="4514850" cy="338554"/>
          </a:xfrm>
          <a:prstGeom prst="rect">
            <a:avLst/>
          </a:prstGeom>
          <a:noFill/>
        </p:spPr>
        <p:txBody>
          <a:bodyPr wrap="square" rtlCol="0" anchor="ctr">
            <a:spAutoFit/>
          </a:bodyPr>
          <a:lstStyle/>
          <a:p>
            <a:pPr algn="ctr"/>
            <a:r>
              <a:rPr lang="en-US" sz="1600" dirty="0">
                <a:solidFill>
                  <a:srgbClr val="0C4C79"/>
                </a:solidFill>
              </a:rPr>
              <a:t>MIECHV— January 2015</a:t>
            </a:r>
          </a:p>
        </p:txBody>
      </p:sp>
      <p:pic>
        <p:nvPicPr>
          <p:cNvPr id="10" name="Picture 2"/>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1295400" y="6563704"/>
            <a:ext cx="794607" cy="2179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7"/>
          <p:cNvPicPr>
            <a:picLocks noChangeAspect="1"/>
          </p:cNvPicPr>
          <p:nvPr userDrawn="1"/>
        </p:nvPicPr>
        <p:blipFill rotWithShape="1">
          <a:blip r:embed="rId7" cstate="print">
            <a:extLst>
              <a:ext uri="{28A0092B-C50C-407E-A947-70E740481C1C}">
                <a14:useLocalDpi xmlns:a14="http://schemas.microsoft.com/office/drawing/2010/main" val="0"/>
              </a:ext>
            </a:extLst>
          </a:blip>
          <a:srcRect l="12936" t="32692" r="63839"/>
          <a:stretch/>
        </p:blipFill>
        <p:spPr>
          <a:xfrm>
            <a:off x="0" y="0"/>
            <a:ext cx="1633788" cy="1676400"/>
          </a:xfrm>
          <a:prstGeom prst="rect">
            <a:avLst/>
          </a:prstGeom>
        </p:spPr>
      </p:pic>
    </p:spTree>
    <p:extLst>
      <p:ext uri="{BB962C8B-B14F-4D97-AF65-F5344CB8AC3E}">
        <p14:creationId xmlns:p14="http://schemas.microsoft.com/office/powerpoint/2010/main" val="2643142252"/>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ounded Rectangle 7"/>
          <p:cNvSpPr/>
          <p:nvPr userDrawn="1"/>
        </p:nvSpPr>
        <p:spPr>
          <a:xfrm>
            <a:off x="10760" y="228600"/>
            <a:ext cx="9098733" cy="6248400"/>
          </a:xfrm>
          <a:prstGeom prst="roundRect">
            <a:avLst>
              <a:gd name="adj" fmla="val 0"/>
            </a:avLst>
          </a:prstGeom>
          <a:solidFill>
            <a:schemeClr val="bg1"/>
          </a:solidFill>
          <a:ln w="50800">
            <a:solidFill>
              <a:srgbClr val="0C4C79"/>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9" name="Slide Number Placeholder 3"/>
          <p:cNvSpPr txBox="1">
            <a:spLocks/>
          </p:cNvSpPr>
          <p:nvPr/>
        </p:nvSpPr>
        <p:spPr>
          <a:xfrm>
            <a:off x="7010400" y="6407149"/>
            <a:ext cx="2133600" cy="476251"/>
          </a:xfrm>
          <a:prstGeom prst="rect">
            <a:avLst/>
          </a:prstGeom>
        </p:spPr>
        <p:txBody>
          <a:bodyPr/>
          <a:lstStyle>
            <a:defPPr>
              <a:defRPr lang="en-US"/>
            </a:defPPr>
            <a:lvl1pPr marL="0" algn="r" defTabSz="914400" rtl="0" eaLnBrk="1" latinLnBrk="0" hangingPunct="1">
              <a:defRPr sz="1800" b="1" kern="1200">
                <a:solidFill>
                  <a:srgbClr val="00579D"/>
                </a:solidFill>
                <a:latin typeface="Tahoma" pitchFamily="34" charset="0"/>
                <a:ea typeface="Tahoma" pitchFamily="34" charset="0"/>
                <a:cs typeface="Tahoma"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dirty="0" smtClean="0">
                <a:solidFill>
                  <a:prstClr val="white">
                    <a:lumMod val="95000"/>
                  </a:prstClr>
                </a:solidFill>
              </a:rPr>
              <a:t>  </a:t>
            </a:r>
            <a:fld id="{4939D80C-CAEE-4234-8111-BEC973803129}" type="slidenum">
              <a:rPr lang="en-US" smtClean="0">
                <a:solidFill>
                  <a:srgbClr val="0C4C79"/>
                </a:solidFill>
                <a:latin typeface="Arial"/>
              </a:rPr>
              <a:pPr>
                <a:defRPr/>
              </a:pPr>
              <a:t>‹#›</a:t>
            </a:fld>
            <a:endParaRPr lang="en-US" dirty="0">
              <a:solidFill>
                <a:srgbClr val="0C4C79"/>
              </a:solidFill>
              <a:latin typeface="Arial"/>
            </a:endParaRPr>
          </a:p>
        </p:txBody>
      </p:sp>
      <p:sp>
        <p:nvSpPr>
          <p:cNvPr id="4" name="TextBox 3"/>
          <p:cNvSpPr txBox="1"/>
          <p:nvPr/>
        </p:nvSpPr>
        <p:spPr>
          <a:xfrm>
            <a:off x="2314575" y="6431995"/>
            <a:ext cx="4514850" cy="338554"/>
          </a:xfrm>
          <a:prstGeom prst="rect">
            <a:avLst/>
          </a:prstGeom>
          <a:noFill/>
        </p:spPr>
        <p:txBody>
          <a:bodyPr wrap="square" rtlCol="0">
            <a:spAutoFit/>
          </a:bodyPr>
          <a:lstStyle/>
          <a:p>
            <a:pPr algn="ctr"/>
            <a:r>
              <a:rPr lang="en-US" sz="1600" b="1" dirty="0">
                <a:solidFill>
                  <a:srgbClr val="0C4C79"/>
                </a:solidFill>
              </a:rPr>
              <a:t>Pew Home </a:t>
            </a:r>
            <a:r>
              <a:rPr lang="en-US" sz="1600" b="1" dirty="0" smtClean="0">
                <a:solidFill>
                  <a:srgbClr val="0C4C79"/>
                </a:solidFill>
              </a:rPr>
              <a:t>Visiting—April-May 2015</a:t>
            </a:r>
            <a:endParaRPr lang="en-US" sz="1600" b="1" dirty="0">
              <a:solidFill>
                <a:srgbClr val="0C4C79"/>
              </a:solidFill>
            </a:endParaRPr>
          </a:p>
        </p:txBody>
      </p:sp>
      <p:pic>
        <p:nvPicPr>
          <p:cNvPr id="13" name="Picture 12"/>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01969" y="6581793"/>
            <a:ext cx="1109472" cy="234656"/>
          </a:xfrm>
          <a:prstGeom prst="rect">
            <a:avLst/>
          </a:prstGeom>
        </p:spPr>
      </p:pic>
      <p:pic>
        <p:nvPicPr>
          <p:cNvPr id="14" name="Picture 2"/>
          <p:cNvPicPr>
            <a:picLocks noChangeAspect="1" noChangeArrowheads="1"/>
          </p:cNvPicPr>
          <p:nvPr userDrawn="1"/>
        </p:nvPicPr>
        <p:blipFill>
          <a:blip r:embed="rId17" cstate="print">
            <a:extLst>
              <a:ext uri="{28A0092B-C50C-407E-A947-70E740481C1C}">
                <a14:useLocalDpi xmlns:a14="http://schemas.microsoft.com/office/drawing/2010/main" val="0"/>
              </a:ext>
            </a:extLst>
          </a:blip>
          <a:srcRect/>
          <a:stretch>
            <a:fillRect/>
          </a:stretch>
        </p:blipFill>
        <p:spPr bwMode="auto">
          <a:xfrm>
            <a:off x="1295400" y="6553813"/>
            <a:ext cx="794607" cy="2906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15746205"/>
      </p:ext>
    </p:extLst>
  </p:cSld>
  <p:clrMap bg1="lt1" tx1="dk1" bg2="lt2" tx2="dk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 id="2147483715" r:id="rId12"/>
    <p:sldLayoutId id="2147483716" r:id="rId13"/>
    <p:sldLayoutId id="2147483717" r:id="rId14"/>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0.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9.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9.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0.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3.xml"/></Relationships>
</file>

<file path=ppt/slides/_rels/slide21.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17.xml"/><Relationship Id="rId1" Type="http://schemas.openxmlformats.org/officeDocument/2006/relationships/slideLayout" Target="../slideLayouts/slideLayout33.xml"/><Relationship Id="rId4" Type="http://schemas.openxmlformats.org/officeDocument/2006/relationships/image" Target="../media/image12.jp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5.xml"/></Relationships>
</file>

<file path=ppt/slides/_rels/slide4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4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44.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4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5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4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5.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hyperlink" Target="mailto:jstapleton@pewtrusts.org"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rgbClr val="003F83"/>
        </a:solidFill>
        <a:effectLst/>
      </p:bgPr>
    </p:bg>
    <p:spTree>
      <p:nvGrpSpPr>
        <p:cNvPr id="1" name=""/>
        <p:cNvGrpSpPr/>
        <p:nvPr/>
      </p:nvGrpSpPr>
      <p:grpSpPr>
        <a:xfrm>
          <a:off x="0" y="0"/>
          <a:ext cx="0" cy="0"/>
          <a:chOff x="0" y="0"/>
          <a:chExt cx="0" cy="0"/>
        </a:xfrm>
      </p:grpSpPr>
      <p:pic>
        <p:nvPicPr>
          <p:cNvPr id="5155" name="Picture 35" descr="PEW_smallFINAL"/>
          <p:cNvPicPr>
            <a:picLocks noChangeAspect="1" noChangeArrowheads="1"/>
          </p:cNvPicPr>
          <p:nvPr/>
        </p:nvPicPr>
        <p:blipFill>
          <a:blip r:embed="rId3" cstate="print"/>
          <a:srcRect t="11726" b="11726"/>
          <a:stretch>
            <a:fillRect/>
          </a:stretch>
        </p:blipFill>
        <p:spPr bwMode="auto">
          <a:xfrm>
            <a:off x="1600200" y="1828800"/>
            <a:ext cx="6248400" cy="3722688"/>
          </a:xfrm>
          <a:prstGeom prst="rect">
            <a:avLst/>
          </a:prstGeom>
          <a:noFill/>
        </p:spPr>
      </p:pic>
      <p:sp>
        <p:nvSpPr>
          <p:cNvPr id="5131" name="Rectangle 11"/>
          <p:cNvSpPr>
            <a:spLocks noChangeArrowheads="1"/>
          </p:cNvSpPr>
          <p:nvPr/>
        </p:nvSpPr>
        <p:spPr bwMode="auto">
          <a:xfrm>
            <a:off x="4267200" y="4385105"/>
            <a:ext cx="3886200" cy="830997"/>
          </a:xfrm>
          <a:prstGeom prst="rect">
            <a:avLst/>
          </a:prstGeom>
          <a:noFill/>
          <a:ln w="9525">
            <a:noFill/>
            <a:miter lim="800000"/>
            <a:headEnd/>
            <a:tailEnd/>
          </a:ln>
        </p:spPr>
        <p:txBody>
          <a:bodyPr anchor="ctr">
            <a:spAutoFit/>
          </a:bodyPr>
          <a:lstStyle/>
          <a:p>
            <a:pPr eaLnBrk="0" fontAlgn="base" hangingPunct="0">
              <a:spcBef>
                <a:spcPct val="0"/>
              </a:spcBef>
              <a:spcAft>
                <a:spcPct val="0"/>
              </a:spcAft>
            </a:pPr>
            <a:r>
              <a:rPr lang="en-US" sz="2400" dirty="0">
                <a:solidFill>
                  <a:srgbClr val="FFFFFF"/>
                </a:solidFill>
              </a:rPr>
              <a:t>HOME VISITING CAMPAIGN</a:t>
            </a:r>
          </a:p>
        </p:txBody>
      </p:sp>
      <p:sp>
        <p:nvSpPr>
          <p:cNvPr id="5132" name="Rectangle 12"/>
          <p:cNvSpPr>
            <a:spLocks noChangeArrowheads="1"/>
          </p:cNvSpPr>
          <p:nvPr/>
        </p:nvSpPr>
        <p:spPr bwMode="auto">
          <a:xfrm>
            <a:off x="4267200" y="5271405"/>
            <a:ext cx="3886200" cy="523220"/>
          </a:xfrm>
          <a:prstGeom prst="rect">
            <a:avLst/>
          </a:prstGeom>
          <a:noFill/>
          <a:ln w="9525">
            <a:noFill/>
            <a:miter lim="800000"/>
            <a:headEnd/>
            <a:tailEnd/>
          </a:ln>
        </p:spPr>
        <p:txBody>
          <a:bodyPr anchor="ctr">
            <a:spAutoFit/>
          </a:bodyPr>
          <a:lstStyle/>
          <a:p>
            <a:pPr eaLnBrk="0" fontAlgn="base" hangingPunct="0">
              <a:spcBef>
                <a:spcPct val="0"/>
              </a:spcBef>
              <a:spcAft>
                <a:spcPct val="0"/>
              </a:spcAft>
            </a:pPr>
            <a:r>
              <a:rPr lang="en-US" sz="1400" dirty="0" smtClean="0">
                <a:solidFill>
                  <a:srgbClr val="46B0E7"/>
                </a:solidFill>
              </a:rPr>
              <a:t>Crafting home visiting messaging for diverse stakeholders</a:t>
            </a:r>
            <a:endParaRPr lang="en-US" sz="1400" dirty="0">
              <a:solidFill>
                <a:srgbClr val="46B0E7"/>
              </a:solidFill>
            </a:endParaRPr>
          </a:p>
        </p:txBody>
      </p:sp>
      <p:sp>
        <p:nvSpPr>
          <p:cNvPr id="5133" name="Rectangle 13"/>
          <p:cNvSpPr>
            <a:spLocks noChangeArrowheads="1"/>
          </p:cNvSpPr>
          <p:nvPr/>
        </p:nvSpPr>
        <p:spPr bwMode="auto">
          <a:xfrm>
            <a:off x="4267200" y="5793441"/>
            <a:ext cx="3776870" cy="276999"/>
          </a:xfrm>
          <a:prstGeom prst="rect">
            <a:avLst/>
          </a:prstGeom>
          <a:noFill/>
          <a:ln w="9525">
            <a:noFill/>
            <a:miter lim="800000"/>
            <a:headEnd/>
            <a:tailEnd/>
          </a:ln>
        </p:spPr>
        <p:txBody>
          <a:bodyPr wrap="square" anchor="ctr">
            <a:spAutoFit/>
          </a:bodyPr>
          <a:lstStyle/>
          <a:p>
            <a:pPr eaLnBrk="0" fontAlgn="base" hangingPunct="0">
              <a:spcBef>
                <a:spcPct val="0"/>
              </a:spcBef>
              <a:spcAft>
                <a:spcPct val="0"/>
              </a:spcAft>
            </a:pPr>
            <a:r>
              <a:rPr lang="en-US" sz="1200" dirty="0" smtClean="0">
                <a:solidFill>
                  <a:srgbClr val="46B0E7"/>
                </a:solidFill>
              </a:rPr>
              <a:t>October 9, 2015</a:t>
            </a:r>
            <a:endParaRPr lang="en-US" sz="1200" dirty="0">
              <a:solidFill>
                <a:srgbClr val="46B0E7"/>
              </a:solidFill>
            </a:endParaRPr>
          </a:p>
        </p:txBody>
      </p:sp>
    </p:spTree>
    <p:extLst>
      <p:ext uri="{BB962C8B-B14F-4D97-AF65-F5344CB8AC3E}">
        <p14:creationId xmlns:p14="http://schemas.microsoft.com/office/powerpoint/2010/main" val="18399668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2151730"/>
            <a:ext cx="8686800" cy="2554545"/>
          </a:xfrm>
          <a:prstGeom prst="rect">
            <a:avLst/>
          </a:prstGeom>
          <a:noFill/>
        </p:spPr>
        <p:txBody>
          <a:bodyPr wrap="square" rtlCol="0">
            <a:spAutoFit/>
          </a:bodyPr>
          <a:lstStyle/>
          <a:p>
            <a:pPr algn="ctr"/>
            <a:r>
              <a:rPr lang="en-US" sz="8000" b="1" dirty="0" smtClean="0">
                <a:solidFill>
                  <a:srgbClr val="0C4C79"/>
                </a:solidFill>
                <a:effectLst>
                  <a:outerShdw blurRad="38100" dist="38100" dir="2700000" algn="tl">
                    <a:srgbClr val="000000">
                      <a:alpha val="43137"/>
                    </a:srgbClr>
                  </a:outerShdw>
                </a:effectLst>
              </a:rPr>
              <a:t>Target Population</a:t>
            </a:r>
            <a:endParaRPr lang="en-US" sz="8000" b="1" dirty="0">
              <a:solidFill>
                <a:srgbClr val="0C4C79"/>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4502443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9550" y="217468"/>
            <a:ext cx="8724900" cy="5878532"/>
          </a:xfrm>
          <a:prstGeom prst="rect">
            <a:avLst/>
          </a:prstGeom>
          <a:noFill/>
        </p:spPr>
        <p:txBody>
          <a:bodyPr wrap="square" rtlCol="0">
            <a:spAutoFit/>
          </a:bodyPr>
          <a:lstStyle/>
          <a:p>
            <a:pPr>
              <a:spcBef>
                <a:spcPts val="2400"/>
              </a:spcBef>
            </a:pPr>
            <a:r>
              <a:rPr lang="en-US" sz="4800" dirty="0" smtClean="0">
                <a:solidFill>
                  <a:srgbClr val="0C4C79"/>
                </a:solidFill>
              </a:rPr>
              <a:t>Highest priority people for the program:</a:t>
            </a:r>
          </a:p>
          <a:p>
            <a:pPr marL="571500" indent="-571500">
              <a:spcBef>
                <a:spcPts val="2400"/>
              </a:spcBef>
              <a:buFont typeface="Wingdings" panose="05000000000000000000" pitchFamily="2" charset="2"/>
              <a:buChar char="ü"/>
            </a:pPr>
            <a:r>
              <a:rPr lang="en-US" sz="4800" b="1" dirty="0" smtClean="0">
                <a:solidFill>
                  <a:srgbClr val="0C4C79"/>
                </a:solidFill>
              </a:rPr>
              <a:t>Families that do not have the experience or support to provide basic parenting skills (45%)</a:t>
            </a:r>
          </a:p>
          <a:p>
            <a:pPr marL="571500" indent="-571500">
              <a:spcBef>
                <a:spcPts val="2400"/>
              </a:spcBef>
              <a:buFont typeface="Wingdings" panose="05000000000000000000" pitchFamily="2" charset="2"/>
              <a:buChar char="ü"/>
            </a:pPr>
            <a:r>
              <a:rPr lang="en-US" sz="4800" b="1" dirty="0" smtClean="0">
                <a:solidFill>
                  <a:srgbClr val="0C4C79"/>
                </a:solidFill>
              </a:rPr>
              <a:t>Low income families (29%)</a:t>
            </a:r>
          </a:p>
        </p:txBody>
      </p:sp>
    </p:spTree>
    <p:extLst>
      <p:ext uri="{BB962C8B-B14F-4D97-AF65-F5344CB8AC3E}">
        <p14:creationId xmlns:p14="http://schemas.microsoft.com/office/powerpoint/2010/main" val="8011917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394685129"/>
              </p:ext>
            </p:extLst>
          </p:nvPr>
        </p:nvGraphicFramePr>
        <p:xfrm>
          <a:off x="774012" y="914400"/>
          <a:ext cx="7595976" cy="5422044"/>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5994730"/>
                <a:gridCol w="1601246"/>
              </a:tblGrid>
              <a:tr h="323436">
                <a:tc>
                  <a:txBody>
                    <a:bodyPr/>
                    <a:lstStyle/>
                    <a:p>
                      <a:pPr algn="ctr"/>
                      <a:endParaRPr lang="en-US" sz="1500" dirty="0">
                        <a:solidFill>
                          <a:srgbClr val="0C4C79"/>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DEDE"/>
                    </a:solidFill>
                  </a:tcPr>
                </a:tc>
                <a:tc>
                  <a:txBody>
                    <a:bodyPr/>
                    <a:lstStyle/>
                    <a:p>
                      <a:pPr algn="ctr"/>
                      <a:r>
                        <a:rPr lang="en-US" sz="1600" b="1" dirty="0" smtClean="0">
                          <a:solidFill>
                            <a:schemeClr val="bg1"/>
                          </a:solidFill>
                        </a:rPr>
                        <a:t>Adults</a:t>
                      </a:r>
                      <a:endParaRPr 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r>
              <a:tr h="646872">
                <a:tc>
                  <a:txBody>
                    <a:bodyPr/>
                    <a:lstStyle/>
                    <a:p>
                      <a:r>
                        <a:rPr lang="en-US" sz="1800" b="1" dirty="0" smtClean="0"/>
                        <a:t>Families that do not</a:t>
                      </a:r>
                      <a:r>
                        <a:rPr lang="en-US" sz="1800" b="1" baseline="0" dirty="0" smtClean="0"/>
                        <a:t> have the experience or the support to provide basic parenting skills</a:t>
                      </a:r>
                      <a:endParaRPr lang="en-US" sz="18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800" dirty="0" smtClean="0">
                          <a:solidFill>
                            <a:srgbClr val="002060"/>
                          </a:solidFill>
                          <a:latin typeface="Arial Black" panose="020B0A04020102090204" pitchFamily="34" charset="0"/>
                        </a:rPr>
                        <a:t>45%</a:t>
                      </a:r>
                      <a:endParaRPr lang="en-US" sz="1800" dirty="0">
                        <a:solidFill>
                          <a:srgbClr val="002060"/>
                        </a:solidFill>
                        <a:latin typeface="Arial Black" panose="020B0A0402010209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17468">
                <a:tc>
                  <a:txBody>
                    <a:bodyPr/>
                    <a:lstStyle/>
                    <a:p>
                      <a:r>
                        <a:rPr lang="en-US" sz="1800" b="1" dirty="0" smtClean="0"/>
                        <a:t>Low income families</a:t>
                      </a:r>
                      <a:endParaRPr lang="en-US" sz="18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800" dirty="0" smtClean="0">
                          <a:solidFill>
                            <a:srgbClr val="002060"/>
                          </a:solidFill>
                          <a:latin typeface="Arial Black" panose="020B0A04020102090204" pitchFamily="34" charset="0"/>
                        </a:rPr>
                        <a:t>29%</a:t>
                      </a:r>
                      <a:endParaRPr lang="en-US" sz="1800" dirty="0">
                        <a:solidFill>
                          <a:srgbClr val="002060"/>
                        </a:solidFill>
                        <a:latin typeface="Arial Black" panose="020B0A0402010209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17468">
                <a:tc>
                  <a:txBody>
                    <a:bodyPr/>
                    <a:lstStyle/>
                    <a:p>
                      <a:r>
                        <a:rPr lang="en-US" sz="1800" b="1" dirty="0" smtClean="0"/>
                        <a:t>Teenage parents</a:t>
                      </a:r>
                      <a:endParaRPr lang="en-US" sz="18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800" dirty="0" smtClean="0">
                          <a:solidFill>
                            <a:srgbClr val="002060"/>
                          </a:solidFill>
                          <a:latin typeface="Arial Black" panose="020B0A04020102090204" pitchFamily="34" charset="0"/>
                        </a:rPr>
                        <a:t>22%</a:t>
                      </a:r>
                      <a:endParaRPr lang="en-US" sz="1800" dirty="0">
                        <a:solidFill>
                          <a:srgbClr val="002060"/>
                        </a:solidFill>
                        <a:latin typeface="Arial Black" panose="020B0A0402010209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46872">
                <a:tc>
                  <a:txBody>
                    <a:bodyPr/>
                    <a:lstStyle/>
                    <a:p>
                      <a:r>
                        <a:rPr lang="en-US" sz="1800" b="1" dirty="0" smtClean="0"/>
                        <a:t>Families that live in areas with high rates of domestic violence</a:t>
                      </a:r>
                      <a:endParaRPr lang="en-US" sz="18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800" dirty="0" smtClean="0">
                          <a:solidFill>
                            <a:srgbClr val="002060"/>
                          </a:solidFill>
                          <a:latin typeface="Arial Black" panose="020B0A04020102090204" pitchFamily="34" charset="0"/>
                        </a:rPr>
                        <a:t>21%</a:t>
                      </a:r>
                      <a:endParaRPr lang="en-US" sz="1800" dirty="0">
                        <a:solidFill>
                          <a:srgbClr val="002060"/>
                        </a:solidFill>
                        <a:latin typeface="Arial Black" panose="020B0A0402010209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46872">
                <a:tc>
                  <a:txBody>
                    <a:bodyPr/>
                    <a:lstStyle/>
                    <a:p>
                      <a:r>
                        <a:rPr lang="en-US" sz="1800" b="1" dirty="0" smtClean="0"/>
                        <a:t>Families that live in areas with high rates of unemployment</a:t>
                      </a:r>
                      <a:endParaRPr lang="en-US" sz="18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800" dirty="0" smtClean="0">
                          <a:solidFill>
                            <a:srgbClr val="002060"/>
                          </a:solidFill>
                          <a:latin typeface="Arial Black" panose="020B0A04020102090204" pitchFamily="34" charset="0"/>
                        </a:rPr>
                        <a:t>18%</a:t>
                      </a:r>
                      <a:endParaRPr lang="en-US" sz="1800" dirty="0">
                        <a:solidFill>
                          <a:srgbClr val="002060"/>
                        </a:solidFill>
                        <a:latin typeface="Arial Black" panose="020B0A0402010209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17468">
                <a:tc>
                  <a:txBody>
                    <a:bodyPr/>
                    <a:lstStyle/>
                    <a:p>
                      <a:r>
                        <a:rPr lang="en-US" sz="1800" b="1" dirty="0" smtClean="0"/>
                        <a:t>Families that live in high</a:t>
                      </a:r>
                      <a:r>
                        <a:rPr lang="en-US" sz="1800" b="1" baseline="0" dirty="0" smtClean="0"/>
                        <a:t> crime areas</a:t>
                      </a:r>
                      <a:endParaRPr lang="en-US" sz="18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800" dirty="0" smtClean="0">
                          <a:solidFill>
                            <a:srgbClr val="002060"/>
                          </a:solidFill>
                          <a:latin typeface="Arial Black" panose="020B0A04020102090204" pitchFamily="34" charset="0"/>
                        </a:rPr>
                        <a:t>18%</a:t>
                      </a:r>
                      <a:endParaRPr lang="en-US" sz="1800" dirty="0">
                        <a:solidFill>
                          <a:srgbClr val="002060"/>
                        </a:solidFill>
                        <a:latin typeface="Arial Black" panose="020B0A0402010209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46872">
                <a:tc>
                  <a:txBody>
                    <a:bodyPr/>
                    <a:lstStyle/>
                    <a:p>
                      <a:r>
                        <a:rPr lang="en-US" sz="1800" b="1" dirty="0" smtClean="0"/>
                        <a:t>Families</a:t>
                      </a:r>
                      <a:r>
                        <a:rPr lang="en-US" sz="1800" b="1" baseline="0" dirty="0" smtClean="0"/>
                        <a:t> that live in areas with a high rate of infant mortality</a:t>
                      </a:r>
                      <a:endParaRPr lang="en-US" sz="18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800" dirty="0" smtClean="0">
                          <a:solidFill>
                            <a:srgbClr val="002060"/>
                          </a:solidFill>
                          <a:latin typeface="Arial Black" panose="020B0A04020102090204" pitchFamily="34" charset="0"/>
                        </a:rPr>
                        <a:t>7%</a:t>
                      </a:r>
                      <a:endParaRPr lang="en-US" sz="1800" dirty="0">
                        <a:solidFill>
                          <a:srgbClr val="002060"/>
                        </a:solidFill>
                        <a:latin typeface="Arial Black" panose="020B0A0402010209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46872">
                <a:tc>
                  <a:txBody>
                    <a:bodyPr/>
                    <a:lstStyle/>
                    <a:p>
                      <a:r>
                        <a:rPr lang="en-US" sz="1800" b="1" dirty="0" smtClean="0"/>
                        <a:t>Families where the parents don’t have high school degrees</a:t>
                      </a:r>
                      <a:endParaRPr lang="en-US" sz="18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800" dirty="0" smtClean="0">
                          <a:solidFill>
                            <a:srgbClr val="002060"/>
                          </a:solidFill>
                          <a:latin typeface="Arial Black" panose="020B0A04020102090204" pitchFamily="34" charset="0"/>
                        </a:rPr>
                        <a:t>7%</a:t>
                      </a:r>
                      <a:endParaRPr lang="en-US" sz="1800" dirty="0">
                        <a:solidFill>
                          <a:srgbClr val="002060"/>
                        </a:solidFill>
                        <a:latin typeface="Arial Black" panose="020B0A0402010209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6" name="TextBox 5"/>
          <p:cNvSpPr txBox="1"/>
          <p:nvPr/>
        </p:nvSpPr>
        <p:spPr>
          <a:xfrm>
            <a:off x="0" y="300335"/>
            <a:ext cx="9067800" cy="523220"/>
          </a:xfrm>
          <a:prstGeom prst="rect">
            <a:avLst/>
          </a:prstGeom>
          <a:noFill/>
        </p:spPr>
        <p:txBody>
          <a:bodyPr wrap="square" rtlCol="0">
            <a:spAutoFit/>
          </a:bodyPr>
          <a:lstStyle/>
          <a:p>
            <a:pPr algn="ctr"/>
            <a:r>
              <a:rPr lang="en-US" sz="2800" b="1" dirty="0" smtClean="0">
                <a:solidFill>
                  <a:srgbClr val="0C4C79"/>
                </a:solidFill>
              </a:rPr>
              <a:t>Which Group Should Receive the Highest Priority</a:t>
            </a:r>
          </a:p>
        </p:txBody>
      </p:sp>
    </p:spTree>
    <p:extLst>
      <p:ext uri="{BB962C8B-B14F-4D97-AF65-F5344CB8AC3E}">
        <p14:creationId xmlns:p14="http://schemas.microsoft.com/office/powerpoint/2010/main" val="19941682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1219200"/>
            <a:ext cx="9067800" cy="369332"/>
          </a:xfrm>
          <a:prstGeom prst="rect">
            <a:avLst/>
          </a:prstGeom>
          <a:noFill/>
        </p:spPr>
        <p:txBody>
          <a:bodyPr wrap="square" rtlCol="0">
            <a:spAutoFit/>
          </a:bodyPr>
          <a:lstStyle/>
          <a:p>
            <a:pPr algn="ctr"/>
            <a:r>
              <a:rPr lang="en-US" i="1" u="sng" dirty="0" smtClean="0">
                <a:solidFill>
                  <a:prstClr val="black"/>
                </a:solidFill>
              </a:rPr>
              <a:t>Which Group Should Receive the Highest Priority Among Parents by Income</a:t>
            </a:r>
            <a:endParaRPr lang="en-US" i="1" u="sng" dirty="0">
              <a:solidFill>
                <a:prstClr val="black"/>
              </a:solidFill>
            </a:endParaRPr>
          </a:p>
        </p:txBody>
      </p:sp>
      <p:sp>
        <p:nvSpPr>
          <p:cNvPr id="6" name="TextBox 5"/>
          <p:cNvSpPr txBox="1"/>
          <p:nvPr/>
        </p:nvSpPr>
        <p:spPr>
          <a:xfrm>
            <a:off x="0" y="300338"/>
            <a:ext cx="9067800" cy="461665"/>
          </a:xfrm>
          <a:prstGeom prst="rect">
            <a:avLst/>
          </a:prstGeom>
          <a:noFill/>
        </p:spPr>
        <p:txBody>
          <a:bodyPr wrap="square" rtlCol="0">
            <a:spAutoFit/>
          </a:bodyPr>
          <a:lstStyle/>
          <a:p>
            <a:pPr algn="ctr"/>
            <a:r>
              <a:rPr lang="en-US" sz="2400" b="1" dirty="0" smtClean="0">
                <a:solidFill>
                  <a:srgbClr val="0C4C79"/>
                </a:solidFill>
              </a:rPr>
              <a:t>But there are sharp differences among parents by income.</a:t>
            </a:r>
            <a:endParaRPr lang="en-US" sz="2400" b="1" dirty="0">
              <a:solidFill>
                <a:srgbClr val="0C4C79"/>
              </a:solidFill>
            </a:endParaRPr>
          </a:p>
        </p:txBody>
      </p:sp>
      <p:cxnSp>
        <p:nvCxnSpPr>
          <p:cNvPr id="9" name="Straight Connector 8"/>
          <p:cNvCxnSpPr/>
          <p:nvPr/>
        </p:nvCxnSpPr>
        <p:spPr>
          <a:xfrm>
            <a:off x="304800" y="6015335"/>
            <a:ext cx="8534400" cy="0"/>
          </a:xfrm>
          <a:prstGeom prst="line">
            <a:avLst/>
          </a:prstGeom>
          <a:ln w="127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152400" y="6015338"/>
            <a:ext cx="8701668" cy="461665"/>
          </a:xfrm>
          <a:prstGeom prst="rect">
            <a:avLst/>
          </a:prstGeom>
          <a:noFill/>
        </p:spPr>
        <p:txBody>
          <a:bodyPr wrap="square" rtlCol="0">
            <a:spAutoFit/>
          </a:bodyPr>
          <a:lstStyle/>
          <a:p>
            <a:pPr algn="ctr"/>
            <a:r>
              <a:rPr lang="en-US" sz="1200" i="1" dirty="0" smtClean="0">
                <a:solidFill>
                  <a:prstClr val="black"/>
                </a:solidFill>
                <a:latin typeface="Times New Roman" panose="02020603050405020304" pitchFamily="18" charset="0"/>
                <a:cs typeface="Times New Roman" panose="02020603050405020304" pitchFamily="18" charset="0"/>
              </a:rPr>
              <a:t>Because of limited funding, these programs can only be offered to a certain number of people.  Which one or two listed below do you think should be the highest priority for this program to serve?</a:t>
            </a:r>
            <a:endParaRPr lang="en-US" sz="1200" i="1" dirty="0">
              <a:solidFill>
                <a:prstClr val="black"/>
              </a:solidFill>
              <a:latin typeface="Times New Roman" panose="02020603050405020304" pitchFamily="18" charset="0"/>
              <a:cs typeface="Times New Roman" panose="02020603050405020304" pitchFamily="18" charset="0"/>
            </a:endParaRPr>
          </a:p>
        </p:txBody>
      </p:sp>
      <p:graphicFrame>
        <p:nvGraphicFramePr>
          <p:cNvPr id="7" name="Table 6"/>
          <p:cNvGraphicFramePr>
            <a:graphicFrameLocks noGrp="1"/>
          </p:cNvGraphicFramePr>
          <p:nvPr>
            <p:extLst>
              <p:ext uri="{D42A27DB-BD31-4B8C-83A1-F6EECF244321}">
                <p14:modId xmlns:p14="http://schemas.microsoft.com/office/powerpoint/2010/main" val="3584397320"/>
              </p:ext>
            </p:extLst>
          </p:nvPr>
        </p:nvGraphicFramePr>
        <p:xfrm>
          <a:off x="152400" y="1752602"/>
          <a:ext cx="8686800" cy="4038601"/>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3273378"/>
                <a:gridCol w="902237"/>
                <a:gridCol w="902237"/>
                <a:gridCol w="902237"/>
                <a:gridCol w="902237"/>
                <a:gridCol w="902237"/>
                <a:gridCol w="902237"/>
              </a:tblGrid>
              <a:tr h="730739">
                <a:tc>
                  <a:txBody>
                    <a:bodyPr/>
                    <a:lstStyle/>
                    <a:p>
                      <a:pPr algn="ctr"/>
                      <a:endParaRPr lang="en-US" sz="1500" dirty="0">
                        <a:solidFill>
                          <a:srgbClr val="0C4C79"/>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DEDE"/>
                    </a:solidFill>
                  </a:tcPr>
                </a:tc>
                <a:tc>
                  <a:txBody>
                    <a:bodyPr/>
                    <a:lstStyle/>
                    <a:p>
                      <a:pPr algn="ctr"/>
                      <a:r>
                        <a:rPr lang="en-US" sz="1600" b="1" dirty="0" smtClean="0">
                          <a:solidFill>
                            <a:schemeClr val="bg1"/>
                          </a:solidFill>
                        </a:rPr>
                        <a:t>&lt;$20K</a:t>
                      </a:r>
                      <a:endParaRPr 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C4C79"/>
                    </a:solidFill>
                  </a:tcPr>
                </a:tc>
                <a:tc>
                  <a:txBody>
                    <a:bodyPr/>
                    <a:lstStyle/>
                    <a:p>
                      <a:pPr algn="ctr"/>
                      <a:r>
                        <a:rPr lang="en-US" sz="1600" b="1" dirty="0" smtClean="0">
                          <a:solidFill>
                            <a:schemeClr val="bg1"/>
                          </a:solidFill>
                        </a:rPr>
                        <a:t>$20K-$40K</a:t>
                      </a:r>
                      <a:endParaRPr 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C4C79"/>
                    </a:solidFill>
                  </a:tcPr>
                </a:tc>
                <a:tc>
                  <a:txBody>
                    <a:bodyPr/>
                    <a:lstStyle/>
                    <a:p>
                      <a:pPr algn="ctr"/>
                      <a:r>
                        <a:rPr lang="en-US" sz="1600" b="1" dirty="0" smtClean="0">
                          <a:solidFill>
                            <a:schemeClr val="bg1"/>
                          </a:solidFill>
                        </a:rPr>
                        <a:t>$40K-$60K</a:t>
                      </a:r>
                      <a:endParaRPr 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C4C79"/>
                    </a:solidFill>
                  </a:tcPr>
                </a:tc>
                <a:tc>
                  <a:txBody>
                    <a:bodyPr/>
                    <a:lstStyle/>
                    <a:p>
                      <a:pPr algn="ctr"/>
                      <a:r>
                        <a:rPr lang="en-US" sz="1600" b="1" dirty="0" smtClean="0">
                          <a:solidFill>
                            <a:schemeClr val="bg1"/>
                          </a:solidFill>
                        </a:rPr>
                        <a:t>$60K-$80K</a:t>
                      </a:r>
                      <a:endParaRPr 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C4C79"/>
                    </a:solidFill>
                  </a:tcPr>
                </a:tc>
                <a:tc>
                  <a:txBody>
                    <a:bodyPr/>
                    <a:lstStyle/>
                    <a:p>
                      <a:pPr algn="ctr"/>
                      <a:r>
                        <a:rPr lang="en-US" sz="1600" b="1" dirty="0" smtClean="0">
                          <a:solidFill>
                            <a:schemeClr val="bg1"/>
                          </a:solidFill>
                        </a:rPr>
                        <a:t>$80K-$100K</a:t>
                      </a:r>
                      <a:endParaRPr 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C4C79"/>
                    </a:solidFill>
                  </a:tcPr>
                </a:tc>
                <a:tc>
                  <a:txBody>
                    <a:bodyPr/>
                    <a:lstStyle/>
                    <a:p>
                      <a:pPr algn="ctr"/>
                      <a:r>
                        <a:rPr lang="en-US" sz="1600" b="1" dirty="0" smtClean="0">
                          <a:solidFill>
                            <a:schemeClr val="bg1"/>
                          </a:solidFill>
                        </a:rPr>
                        <a:t>$100K+</a:t>
                      </a:r>
                      <a:endParaRPr 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C4C79"/>
                    </a:solidFill>
                  </a:tcPr>
                </a:tc>
              </a:tr>
              <a:tr h="894764">
                <a:tc>
                  <a:txBody>
                    <a:bodyPr/>
                    <a:lstStyle/>
                    <a:p>
                      <a:r>
                        <a:rPr lang="en-US" sz="1600" dirty="0" smtClean="0"/>
                        <a:t>Families that do not</a:t>
                      </a:r>
                      <a:r>
                        <a:rPr lang="en-US" sz="1600" baseline="0" dirty="0" smtClean="0"/>
                        <a:t> have the experience or the support to provide basic parenting skills</a:t>
                      </a:r>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smtClean="0">
                          <a:solidFill>
                            <a:srgbClr val="0C4C79"/>
                          </a:solidFill>
                          <a:latin typeface="Arial Black" panose="020B0A04020102090204" pitchFamily="34" charset="0"/>
                        </a:rPr>
                        <a:t>28%</a:t>
                      </a:r>
                      <a:endParaRPr lang="en-US" sz="2400" dirty="0">
                        <a:solidFill>
                          <a:srgbClr val="0C4C79"/>
                        </a:solidFill>
                        <a:latin typeface="Arial Black" panose="020B0A0402010209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smtClean="0">
                          <a:solidFill>
                            <a:srgbClr val="0C4C79"/>
                          </a:solidFill>
                          <a:latin typeface="Arial Black" panose="020B0A04020102090204" pitchFamily="34" charset="0"/>
                        </a:rPr>
                        <a:t>31%</a:t>
                      </a:r>
                      <a:endParaRPr lang="en-US" sz="2400" dirty="0">
                        <a:solidFill>
                          <a:srgbClr val="0C4C79"/>
                        </a:solidFill>
                        <a:latin typeface="Arial Black" panose="020B0A0402010209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smtClean="0">
                          <a:solidFill>
                            <a:srgbClr val="0C4C79"/>
                          </a:solidFill>
                          <a:latin typeface="Arial Black" panose="020B0A04020102090204" pitchFamily="34" charset="0"/>
                        </a:rPr>
                        <a:t>41%</a:t>
                      </a:r>
                      <a:endParaRPr lang="en-US" sz="2400" dirty="0">
                        <a:solidFill>
                          <a:srgbClr val="0C4C79"/>
                        </a:solidFill>
                        <a:latin typeface="Arial Black" panose="020B0A0402010209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smtClean="0">
                          <a:solidFill>
                            <a:srgbClr val="0C4C79"/>
                          </a:solidFill>
                          <a:latin typeface="Arial Black" panose="020B0A04020102090204" pitchFamily="34" charset="0"/>
                        </a:rPr>
                        <a:t>44%</a:t>
                      </a:r>
                      <a:endParaRPr lang="en-US" sz="2400" dirty="0">
                        <a:solidFill>
                          <a:srgbClr val="0C4C79"/>
                        </a:solidFill>
                        <a:latin typeface="Arial Black" panose="020B0A0402010209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smtClean="0">
                          <a:solidFill>
                            <a:srgbClr val="0C4C79"/>
                          </a:solidFill>
                          <a:latin typeface="Arial Black" panose="020B0A04020102090204" pitchFamily="34" charset="0"/>
                        </a:rPr>
                        <a:t>43%</a:t>
                      </a:r>
                      <a:endParaRPr lang="en-US" sz="2400" dirty="0">
                        <a:solidFill>
                          <a:srgbClr val="0C4C79"/>
                        </a:solidFill>
                        <a:latin typeface="Arial Black" panose="020B0A0402010209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smtClean="0">
                          <a:solidFill>
                            <a:srgbClr val="0C4C79"/>
                          </a:solidFill>
                          <a:latin typeface="Arial Black" panose="020B0A04020102090204" pitchFamily="34" charset="0"/>
                        </a:rPr>
                        <a:t>61%</a:t>
                      </a:r>
                      <a:endParaRPr lang="en-US" sz="2400" dirty="0">
                        <a:solidFill>
                          <a:srgbClr val="0C4C79"/>
                        </a:solidFill>
                        <a:latin typeface="Arial Black" panose="020B0A0402010209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76900">
                <a:tc>
                  <a:txBody>
                    <a:bodyPr/>
                    <a:lstStyle/>
                    <a:p>
                      <a:r>
                        <a:rPr lang="en-US" sz="1600" dirty="0" smtClean="0"/>
                        <a:t>Low income families</a:t>
                      </a:r>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smtClean="0">
                          <a:solidFill>
                            <a:srgbClr val="0C4C79"/>
                          </a:solidFill>
                          <a:latin typeface="Arial Black" panose="020B0A04020102090204" pitchFamily="34" charset="0"/>
                        </a:rPr>
                        <a:t>58%</a:t>
                      </a:r>
                      <a:endParaRPr lang="en-US" sz="2400" dirty="0">
                        <a:solidFill>
                          <a:srgbClr val="0C4C79"/>
                        </a:solidFill>
                        <a:latin typeface="Arial Black" panose="020B0A0402010209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smtClean="0">
                          <a:solidFill>
                            <a:srgbClr val="0C4C79"/>
                          </a:solidFill>
                          <a:latin typeface="Arial Black" panose="020B0A04020102090204" pitchFamily="34" charset="0"/>
                        </a:rPr>
                        <a:t>42%</a:t>
                      </a:r>
                      <a:endParaRPr lang="en-US" sz="2400" dirty="0">
                        <a:solidFill>
                          <a:srgbClr val="0C4C79"/>
                        </a:solidFill>
                        <a:latin typeface="Arial Black" panose="020B0A0402010209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smtClean="0">
                          <a:solidFill>
                            <a:srgbClr val="0C4C79"/>
                          </a:solidFill>
                          <a:latin typeface="Arial Black" panose="020B0A04020102090204" pitchFamily="34" charset="0"/>
                        </a:rPr>
                        <a:t>38%</a:t>
                      </a:r>
                      <a:endParaRPr lang="en-US" sz="2400" dirty="0">
                        <a:solidFill>
                          <a:srgbClr val="0C4C79"/>
                        </a:solidFill>
                        <a:latin typeface="Arial Black" panose="020B0A0402010209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smtClean="0">
                          <a:solidFill>
                            <a:srgbClr val="0C4C79"/>
                          </a:solidFill>
                          <a:latin typeface="Arial Black" panose="020B0A04020102090204" pitchFamily="34" charset="0"/>
                        </a:rPr>
                        <a:t>30%</a:t>
                      </a:r>
                      <a:endParaRPr lang="en-US" sz="2400" dirty="0">
                        <a:solidFill>
                          <a:srgbClr val="0C4C79"/>
                        </a:solidFill>
                        <a:latin typeface="Arial Black" panose="020B0A0402010209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smtClean="0">
                          <a:solidFill>
                            <a:srgbClr val="0C4C79"/>
                          </a:solidFill>
                          <a:latin typeface="Arial Black" panose="020B0A04020102090204" pitchFamily="34" charset="0"/>
                        </a:rPr>
                        <a:t>42%</a:t>
                      </a:r>
                      <a:endParaRPr lang="en-US" sz="2400" dirty="0">
                        <a:solidFill>
                          <a:srgbClr val="0C4C79"/>
                        </a:solidFill>
                        <a:latin typeface="Arial Black" panose="020B0A0402010209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smtClean="0">
                          <a:solidFill>
                            <a:srgbClr val="0C4C79"/>
                          </a:solidFill>
                          <a:latin typeface="Arial Black" panose="020B0A04020102090204" pitchFamily="34" charset="0"/>
                        </a:rPr>
                        <a:t>28%</a:t>
                      </a:r>
                      <a:endParaRPr lang="en-US" sz="2400" dirty="0">
                        <a:solidFill>
                          <a:srgbClr val="0C4C79"/>
                        </a:solidFill>
                        <a:latin typeface="Arial Black" panose="020B0A0402010209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76900">
                <a:tc>
                  <a:txBody>
                    <a:bodyPr/>
                    <a:lstStyle/>
                    <a:p>
                      <a:r>
                        <a:rPr lang="en-US" sz="1600" dirty="0" smtClean="0"/>
                        <a:t>Teenage parents</a:t>
                      </a:r>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smtClean="0">
                          <a:solidFill>
                            <a:srgbClr val="0C4C79"/>
                          </a:solidFill>
                          <a:latin typeface="Arial Black" panose="020B0A04020102090204" pitchFamily="34" charset="0"/>
                        </a:rPr>
                        <a:t>23%</a:t>
                      </a:r>
                      <a:endParaRPr lang="en-US" sz="2400" dirty="0">
                        <a:solidFill>
                          <a:srgbClr val="0C4C79"/>
                        </a:solidFill>
                        <a:latin typeface="Arial Black" panose="020B0A0402010209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smtClean="0">
                          <a:solidFill>
                            <a:srgbClr val="0C4C79"/>
                          </a:solidFill>
                          <a:latin typeface="Arial Black" panose="020B0A04020102090204" pitchFamily="34" charset="0"/>
                        </a:rPr>
                        <a:t>19%</a:t>
                      </a:r>
                      <a:endParaRPr lang="en-US" sz="2400" dirty="0">
                        <a:solidFill>
                          <a:srgbClr val="0C4C79"/>
                        </a:solidFill>
                        <a:latin typeface="Arial Black" panose="020B0A0402010209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smtClean="0">
                          <a:solidFill>
                            <a:srgbClr val="0C4C79"/>
                          </a:solidFill>
                          <a:latin typeface="Arial Black" panose="020B0A04020102090204" pitchFamily="34" charset="0"/>
                        </a:rPr>
                        <a:t>22%</a:t>
                      </a:r>
                      <a:endParaRPr lang="en-US" sz="2400" dirty="0">
                        <a:solidFill>
                          <a:srgbClr val="0C4C79"/>
                        </a:solidFill>
                        <a:latin typeface="Arial Black" panose="020B0A0402010209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smtClean="0">
                          <a:solidFill>
                            <a:srgbClr val="0C4C79"/>
                          </a:solidFill>
                          <a:latin typeface="Arial Black" panose="020B0A04020102090204" pitchFamily="34" charset="0"/>
                        </a:rPr>
                        <a:t>28%</a:t>
                      </a:r>
                      <a:endParaRPr lang="en-US" sz="2400" dirty="0">
                        <a:solidFill>
                          <a:srgbClr val="0C4C79"/>
                        </a:solidFill>
                        <a:latin typeface="Arial Black" panose="020B0A0402010209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smtClean="0">
                          <a:solidFill>
                            <a:srgbClr val="0C4C79"/>
                          </a:solidFill>
                          <a:latin typeface="Arial Black" panose="020B0A04020102090204" pitchFamily="34" charset="0"/>
                        </a:rPr>
                        <a:t>31%</a:t>
                      </a:r>
                      <a:endParaRPr lang="en-US" sz="2400" dirty="0">
                        <a:solidFill>
                          <a:srgbClr val="0C4C79"/>
                        </a:solidFill>
                        <a:latin typeface="Arial Black" panose="020B0A0402010209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smtClean="0">
                          <a:solidFill>
                            <a:srgbClr val="0C4C79"/>
                          </a:solidFill>
                          <a:latin typeface="Arial Black" panose="020B0A04020102090204" pitchFamily="34" charset="0"/>
                        </a:rPr>
                        <a:t>20%</a:t>
                      </a:r>
                      <a:endParaRPr lang="en-US" sz="2400" dirty="0">
                        <a:solidFill>
                          <a:srgbClr val="0C4C79"/>
                        </a:solidFill>
                        <a:latin typeface="Arial Black" panose="020B0A0402010209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29649">
                <a:tc>
                  <a:txBody>
                    <a:bodyPr/>
                    <a:lstStyle/>
                    <a:p>
                      <a:r>
                        <a:rPr lang="en-US" sz="1600" dirty="0" smtClean="0"/>
                        <a:t>Families that live in areas with high rates of domestic violence</a:t>
                      </a:r>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smtClean="0">
                          <a:solidFill>
                            <a:srgbClr val="0C4C79"/>
                          </a:solidFill>
                          <a:latin typeface="Arial Black" panose="020B0A04020102090204" pitchFamily="34" charset="0"/>
                        </a:rPr>
                        <a:t>13%</a:t>
                      </a:r>
                      <a:endParaRPr lang="en-US" sz="2400" dirty="0">
                        <a:solidFill>
                          <a:srgbClr val="0C4C79"/>
                        </a:solidFill>
                        <a:latin typeface="Arial Black" panose="020B0A0402010209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smtClean="0">
                          <a:solidFill>
                            <a:srgbClr val="0C4C79"/>
                          </a:solidFill>
                          <a:latin typeface="Arial Black" panose="020B0A04020102090204" pitchFamily="34" charset="0"/>
                        </a:rPr>
                        <a:t>22%</a:t>
                      </a:r>
                      <a:endParaRPr lang="en-US" sz="2400" dirty="0">
                        <a:solidFill>
                          <a:srgbClr val="0C4C79"/>
                        </a:solidFill>
                        <a:latin typeface="Arial Black" panose="020B0A0402010209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smtClean="0">
                          <a:solidFill>
                            <a:srgbClr val="0C4C79"/>
                          </a:solidFill>
                          <a:latin typeface="Arial Black" panose="020B0A04020102090204" pitchFamily="34" charset="0"/>
                        </a:rPr>
                        <a:t>18%</a:t>
                      </a:r>
                      <a:endParaRPr lang="en-US" sz="2400" dirty="0">
                        <a:solidFill>
                          <a:srgbClr val="0C4C79"/>
                        </a:solidFill>
                        <a:latin typeface="Arial Black" panose="020B0A0402010209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smtClean="0">
                          <a:solidFill>
                            <a:srgbClr val="0C4C79"/>
                          </a:solidFill>
                          <a:latin typeface="Arial Black" panose="020B0A04020102090204" pitchFamily="34" charset="0"/>
                        </a:rPr>
                        <a:t>32%</a:t>
                      </a:r>
                      <a:endParaRPr lang="en-US" sz="2400" dirty="0">
                        <a:solidFill>
                          <a:srgbClr val="0C4C79"/>
                        </a:solidFill>
                        <a:latin typeface="Arial Black" panose="020B0A0402010209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smtClean="0">
                          <a:solidFill>
                            <a:srgbClr val="0C4C79"/>
                          </a:solidFill>
                          <a:latin typeface="Arial Black" panose="020B0A04020102090204" pitchFamily="34" charset="0"/>
                        </a:rPr>
                        <a:t>12%</a:t>
                      </a:r>
                      <a:endParaRPr lang="en-US" sz="2400" dirty="0">
                        <a:solidFill>
                          <a:srgbClr val="0C4C79"/>
                        </a:solidFill>
                        <a:latin typeface="Arial Black" panose="020B0A0402010209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smtClean="0">
                          <a:solidFill>
                            <a:srgbClr val="0C4C79"/>
                          </a:solidFill>
                          <a:latin typeface="Arial Black" panose="020B0A04020102090204" pitchFamily="34" charset="0"/>
                        </a:rPr>
                        <a:t>14%</a:t>
                      </a:r>
                      <a:endParaRPr lang="en-US" sz="2400" dirty="0">
                        <a:solidFill>
                          <a:srgbClr val="0C4C79"/>
                        </a:solidFill>
                        <a:latin typeface="Arial Black" panose="020B0A0402010209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29649">
                <a:tc>
                  <a:txBody>
                    <a:bodyPr/>
                    <a:lstStyle/>
                    <a:p>
                      <a:r>
                        <a:rPr lang="en-US" sz="1600" dirty="0" smtClean="0"/>
                        <a:t>Families that live in areas with high rates of unemployment</a:t>
                      </a:r>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smtClean="0">
                          <a:solidFill>
                            <a:srgbClr val="0C4C79"/>
                          </a:solidFill>
                          <a:latin typeface="Arial Black" panose="020B0A04020102090204" pitchFamily="34" charset="0"/>
                        </a:rPr>
                        <a:t>16%</a:t>
                      </a:r>
                      <a:endParaRPr lang="en-US" sz="2400" dirty="0">
                        <a:solidFill>
                          <a:srgbClr val="0C4C79"/>
                        </a:solidFill>
                        <a:latin typeface="Arial Black" panose="020B0A0402010209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smtClean="0">
                          <a:solidFill>
                            <a:srgbClr val="0C4C79"/>
                          </a:solidFill>
                          <a:latin typeface="Arial Black" panose="020B0A04020102090204" pitchFamily="34" charset="0"/>
                        </a:rPr>
                        <a:t>26%</a:t>
                      </a:r>
                      <a:endParaRPr lang="en-US" sz="2400" dirty="0">
                        <a:solidFill>
                          <a:srgbClr val="0C4C79"/>
                        </a:solidFill>
                        <a:latin typeface="Arial Black" panose="020B0A0402010209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smtClean="0">
                          <a:solidFill>
                            <a:srgbClr val="0C4C79"/>
                          </a:solidFill>
                          <a:latin typeface="Arial Black" panose="020B0A04020102090204" pitchFamily="34" charset="0"/>
                        </a:rPr>
                        <a:t>15%</a:t>
                      </a:r>
                      <a:endParaRPr lang="en-US" sz="2400" dirty="0">
                        <a:solidFill>
                          <a:srgbClr val="0C4C79"/>
                        </a:solidFill>
                        <a:latin typeface="Arial Black" panose="020B0A0402010209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smtClean="0">
                          <a:solidFill>
                            <a:srgbClr val="0C4C79"/>
                          </a:solidFill>
                          <a:latin typeface="Arial Black" panose="020B0A04020102090204" pitchFamily="34" charset="0"/>
                        </a:rPr>
                        <a:t>16%</a:t>
                      </a:r>
                      <a:endParaRPr lang="en-US" sz="2400" dirty="0">
                        <a:solidFill>
                          <a:srgbClr val="0C4C79"/>
                        </a:solidFill>
                        <a:latin typeface="Arial Black" panose="020B0A0402010209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smtClean="0">
                          <a:solidFill>
                            <a:srgbClr val="0C4C79"/>
                          </a:solidFill>
                          <a:latin typeface="Arial Black" panose="020B0A04020102090204" pitchFamily="34" charset="0"/>
                        </a:rPr>
                        <a:t>10%</a:t>
                      </a:r>
                      <a:endParaRPr lang="en-US" sz="2400" dirty="0">
                        <a:solidFill>
                          <a:srgbClr val="0C4C79"/>
                        </a:solidFill>
                        <a:latin typeface="Arial Black" panose="020B0A0402010209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smtClean="0">
                          <a:solidFill>
                            <a:srgbClr val="0C4C79"/>
                          </a:solidFill>
                          <a:latin typeface="Arial Black" panose="020B0A04020102090204" pitchFamily="34" charset="0"/>
                        </a:rPr>
                        <a:t>19%</a:t>
                      </a:r>
                      <a:endParaRPr lang="en-US" sz="2400" dirty="0">
                        <a:solidFill>
                          <a:srgbClr val="0C4C79"/>
                        </a:solidFill>
                        <a:latin typeface="Arial Black" panose="020B0A0402010209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2" name="Oval 1"/>
          <p:cNvSpPr/>
          <p:nvPr/>
        </p:nvSpPr>
        <p:spPr>
          <a:xfrm>
            <a:off x="3276600" y="2438400"/>
            <a:ext cx="1143000" cy="1676400"/>
          </a:xfrm>
          <a:prstGeom prst="ellipse">
            <a:avLst/>
          </a:prstGeom>
          <a:solidFill>
            <a:schemeClr val="bg1">
              <a:alpha val="0"/>
            </a:schemeClr>
          </a:solidFill>
          <a:ln w="635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7772400" y="2423786"/>
            <a:ext cx="1143000" cy="1676400"/>
          </a:xfrm>
          <a:prstGeom prst="ellipse">
            <a:avLst/>
          </a:prstGeom>
          <a:solidFill>
            <a:schemeClr val="bg1">
              <a:alpha val="0"/>
            </a:schemeClr>
          </a:solidFill>
          <a:ln w="635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425227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9550" y="434400"/>
            <a:ext cx="8724900" cy="5170646"/>
          </a:xfrm>
          <a:prstGeom prst="rect">
            <a:avLst/>
          </a:prstGeom>
          <a:noFill/>
        </p:spPr>
        <p:txBody>
          <a:bodyPr wrap="square" rtlCol="0">
            <a:spAutoFit/>
          </a:bodyPr>
          <a:lstStyle/>
          <a:p>
            <a:pPr>
              <a:spcBef>
                <a:spcPts val="1200"/>
              </a:spcBef>
            </a:pPr>
            <a:r>
              <a:rPr lang="en-US" sz="6600" dirty="0" smtClean="0">
                <a:solidFill>
                  <a:srgbClr val="0C4C79"/>
                </a:solidFill>
              </a:rPr>
              <a:t>Respondents say people would be most likely to want to help </a:t>
            </a:r>
            <a:r>
              <a:rPr lang="en-US" sz="6600" b="1" dirty="0" smtClean="0">
                <a:solidFill>
                  <a:srgbClr val="0C4C79"/>
                </a:solidFill>
              </a:rPr>
              <a:t>at-risk children </a:t>
            </a:r>
            <a:r>
              <a:rPr lang="en-US" sz="6600" dirty="0" smtClean="0">
                <a:solidFill>
                  <a:srgbClr val="0C4C79"/>
                </a:solidFill>
              </a:rPr>
              <a:t>and </a:t>
            </a:r>
            <a:r>
              <a:rPr lang="en-US" sz="6600" b="1" dirty="0" smtClean="0">
                <a:solidFill>
                  <a:srgbClr val="0C4C79"/>
                </a:solidFill>
              </a:rPr>
              <a:t>the more vulnerable.</a:t>
            </a:r>
          </a:p>
        </p:txBody>
      </p:sp>
    </p:spTree>
    <p:extLst>
      <p:ext uri="{BB962C8B-B14F-4D97-AF65-F5344CB8AC3E}">
        <p14:creationId xmlns:p14="http://schemas.microsoft.com/office/powerpoint/2010/main" val="14824743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2274839"/>
            <a:ext cx="8686800" cy="2308324"/>
          </a:xfrm>
          <a:prstGeom prst="rect">
            <a:avLst/>
          </a:prstGeom>
          <a:noFill/>
        </p:spPr>
        <p:txBody>
          <a:bodyPr wrap="square" rtlCol="0">
            <a:spAutoFit/>
          </a:bodyPr>
          <a:lstStyle/>
          <a:p>
            <a:pPr algn="ctr"/>
            <a:r>
              <a:rPr lang="en-US" sz="7200" b="1" dirty="0" smtClean="0">
                <a:solidFill>
                  <a:srgbClr val="0C4C79"/>
                </a:solidFill>
                <a:effectLst>
                  <a:outerShdw blurRad="38100" dist="38100" dir="2700000" algn="tl">
                    <a:srgbClr val="000000">
                      <a:alpha val="43137"/>
                    </a:srgbClr>
                  </a:outerShdw>
                </a:effectLst>
              </a:rPr>
              <a:t>Program Providers &amp; Administrators</a:t>
            </a:r>
            <a:endParaRPr lang="en-US" sz="7200" b="1" dirty="0">
              <a:solidFill>
                <a:srgbClr val="0C4C79"/>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3485039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317804184"/>
              </p:ext>
            </p:extLst>
          </p:nvPr>
        </p:nvGraphicFramePr>
        <p:xfrm>
          <a:off x="1603578" y="1653064"/>
          <a:ext cx="5936844" cy="381000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3194142"/>
                <a:gridCol w="1371351"/>
                <a:gridCol w="1371351"/>
              </a:tblGrid>
              <a:tr h="335280">
                <a:tc>
                  <a:txBody>
                    <a:bodyPr/>
                    <a:lstStyle/>
                    <a:p>
                      <a:pPr algn="ctr"/>
                      <a:endParaRPr lang="en-US" sz="1500" dirty="0">
                        <a:solidFill>
                          <a:srgbClr val="0C4C79"/>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DEDE"/>
                    </a:solidFill>
                  </a:tcPr>
                </a:tc>
                <a:tc>
                  <a:txBody>
                    <a:bodyPr/>
                    <a:lstStyle/>
                    <a:p>
                      <a:pPr algn="ctr"/>
                      <a:r>
                        <a:rPr lang="en-US" sz="1600" b="1" dirty="0" smtClean="0">
                          <a:solidFill>
                            <a:schemeClr val="bg1"/>
                          </a:solidFill>
                        </a:rPr>
                        <a:t>Adults</a:t>
                      </a:r>
                      <a:endParaRPr 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algn="ctr"/>
                      <a:r>
                        <a:rPr lang="en-US" sz="1600" b="1" dirty="0" smtClean="0">
                          <a:solidFill>
                            <a:schemeClr val="bg1"/>
                          </a:solidFill>
                        </a:rPr>
                        <a:t>Parents</a:t>
                      </a:r>
                      <a:endParaRPr 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r>
              <a:tr h="579120">
                <a:tc>
                  <a:txBody>
                    <a:bodyPr/>
                    <a:lstStyle/>
                    <a:p>
                      <a:r>
                        <a:rPr lang="en-US" sz="1900" dirty="0" smtClean="0"/>
                        <a:t>Trained educators</a:t>
                      </a:r>
                      <a:endParaRPr lang="en-US" sz="1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200" dirty="0" smtClean="0">
                          <a:solidFill>
                            <a:srgbClr val="002060"/>
                          </a:solidFill>
                          <a:latin typeface="Arial Black" panose="020B0A04020102090204" pitchFamily="34" charset="0"/>
                        </a:rPr>
                        <a:t>72%</a:t>
                      </a:r>
                      <a:endParaRPr lang="en-US" sz="3200" dirty="0">
                        <a:solidFill>
                          <a:srgbClr val="002060"/>
                        </a:solidFill>
                        <a:latin typeface="Arial Black" panose="020B0A0402010209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200" dirty="0" smtClean="0">
                          <a:solidFill>
                            <a:srgbClr val="0070C0"/>
                          </a:solidFill>
                          <a:latin typeface="Arial Black" panose="020B0A04020102090204" pitchFamily="34" charset="0"/>
                        </a:rPr>
                        <a:t>74%</a:t>
                      </a:r>
                      <a:endParaRPr lang="en-US" sz="3200" dirty="0">
                        <a:solidFill>
                          <a:srgbClr val="0070C0"/>
                        </a:solidFill>
                        <a:latin typeface="Arial Black" panose="020B0A0402010209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79120">
                <a:tc>
                  <a:txBody>
                    <a:bodyPr/>
                    <a:lstStyle/>
                    <a:p>
                      <a:r>
                        <a:rPr lang="en-US" sz="1900" dirty="0" smtClean="0"/>
                        <a:t>Trained providers</a:t>
                      </a:r>
                      <a:endParaRPr lang="en-US" sz="1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200" dirty="0" smtClean="0">
                          <a:solidFill>
                            <a:srgbClr val="002060"/>
                          </a:solidFill>
                          <a:latin typeface="Arial Black" panose="020B0A04020102090204" pitchFamily="34" charset="0"/>
                        </a:rPr>
                        <a:t>71%</a:t>
                      </a:r>
                      <a:endParaRPr lang="en-US" sz="3200" dirty="0">
                        <a:solidFill>
                          <a:srgbClr val="002060"/>
                        </a:solidFill>
                        <a:latin typeface="Arial Black" panose="020B0A0402010209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200" dirty="0" smtClean="0">
                          <a:solidFill>
                            <a:srgbClr val="0070C0"/>
                          </a:solidFill>
                          <a:latin typeface="Arial Black" panose="020B0A04020102090204" pitchFamily="34" charset="0"/>
                        </a:rPr>
                        <a:t>70%</a:t>
                      </a:r>
                      <a:endParaRPr lang="en-US" sz="3200" dirty="0">
                        <a:solidFill>
                          <a:srgbClr val="0070C0"/>
                        </a:solidFill>
                        <a:latin typeface="Arial Black" panose="020B0A0402010209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79120">
                <a:tc>
                  <a:txBody>
                    <a:bodyPr/>
                    <a:lstStyle/>
                    <a:p>
                      <a:r>
                        <a:rPr lang="en-US" sz="1900" dirty="0" smtClean="0"/>
                        <a:t>Parent educators</a:t>
                      </a:r>
                      <a:endParaRPr lang="en-US" sz="1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200" dirty="0" smtClean="0">
                          <a:solidFill>
                            <a:srgbClr val="002060"/>
                          </a:solidFill>
                          <a:latin typeface="Arial Black" panose="020B0A04020102090204" pitchFamily="34" charset="0"/>
                        </a:rPr>
                        <a:t>67%</a:t>
                      </a:r>
                      <a:endParaRPr lang="en-US" sz="3200" dirty="0">
                        <a:solidFill>
                          <a:srgbClr val="002060"/>
                        </a:solidFill>
                        <a:latin typeface="Arial Black" panose="020B0A0402010209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200" dirty="0" smtClean="0">
                          <a:solidFill>
                            <a:srgbClr val="0070C0"/>
                          </a:solidFill>
                          <a:latin typeface="Arial Black" panose="020B0A04020102090204" pitchFamily="34" charset="0"/>
                        </a:rPr>
                        <a:t>68%</a:t>
                      </a:r>
                      <a:endParaRPr lang="en-US" sz="3200" dirty="0">
                        <a:solidFill>
                          <a:srgbClr val="0070C0"/>
                        </a:solidFill>
                        <a:latin typeface="Arial Black" panose="020B0A0402010209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79120">
                <a:tc>
                  <a:txBody>
                    <a:bodyPr/>
                    <a:lstStyle/>
                    <a:p>
                      <a:r>
                        <a:rPr lang="en-US" sz="1900" dirty="0" smtClean="0"/>
                        <a:t>Nurses</a:t>
                      </a:r>
                      <a:endParaRPr lang="en-US" sz="1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200" dirty="0" smtClean="0">
                          <a:solidFill>
                            <a:srgbClr val="002060"/>
                          </a:solidFill>
                          <a:latin typeface="Arial Black" panose="020B0A04020102090204" pitchFamily="34" charset="0"/>
                        </a:rPr>
                        <a:t>66%</a:t>
                      </a:r>
                      <a:endParaRPr lang="en-US" sz="3200" dirty="0">
                        <a:solidFill>
                          <a:srgbClr val="002060"/>
                        </a:solidFill>
                        <a:latin typeface="Arial Black" panose="020B0A0402010209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200" dirty="0" smtClean="0">
                          <a:solidFill>
                            <a:srgbClr val="0070C0"/>
                          </a:solidFill>
                          <a:latin typeface="Arial Black" panose="020B0A04020102090204" pitchFamily="34" charset="0"/>
                        </a:rPr>
                        <a:t>67%</a:t>
                      </a:r>
                      <a:endParaRPr lang="en-US" sz="3200" dirty="0">
                        <a:solidFill>
                          <a:srgbClr val="0070C0"/>
                        </a:solidFill>
                        <a:latin typeface="Arial Black" panose="020B0A0402010209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79120">
                <a:tc>
                  <a:txBody>
                    <a:bodyPr/>
                    <a:lstStyle/>
                    <a:p>
                      <a:r>
                        <a:rPr lang="en-US" sz="1900" dirty="0" smtClean="0"/>
                        <a:t>Community educators</a:t>
                      </a:r>
                      <a:endParaRPr lang="en-US" sz="1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200" dirty="0" smtClean="0">
                          <a:solidFill>
                            <a:srgbClr val="002060"/>
                          </a:solidFill>
                          <a:latin typeface="Arial Black" panose="020B0A04020102090204" pitchFamily="34" charset="0"/>
                        </a:rPr>
                        <a:t>55%</a:t>
                      </a:r>
                      <a:endParaRPr lang="en-US" sz="3200" dirty="0">
                        <a:solidFill>
                          <a:srgbClr val="002060"/>
                        </a:solidFill>
                        <a:latin typeface="Arial Black" panose="020B0A0402010209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200" dirty="0" smtClean="0">
                          <a:solidFill>
                            <a:srgbClr val="0070C0"/>
                          </a:solidFill>
                          <a:latin typeface="Arial Black" panose="020B0A04020102090204" pitchFamily="34" charset="0"/>
                        </a:rPr>
                        <a:t>56%</a:t>
                      </a:r>
                      <a:endParaRPr lang="en-US" sz="3200" dirty="0">
                        <a:solidFill>
                          <a:srgbClr val="0070C0"/>
                        </a:solidFill>
                        <a:latin typeface="Arial Black" panose="020B0A0402010209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79120">
                <a:tc>
                  <a:txBody>
                    <a:bodyPr/>
                    <a:lstStyle/>
                    <a:p>
                      <a:r>
                        <a:rPr lang="en-US" sz="1900" dirty="0" smtClean="0"/>
                        <a:t>Community workers</a:t>
                      </a:r>
                      <a:endParaRPr lang="en-US" sz="1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200" dirty="0" smtClean="0">
                          <a:solidFill>
                            <a:srgbClr val="002060"/>
                          </a:solidFill>
                          <a:latin typeface="Arial Black" panose="020B0A04020102090204" pitchFamily="34" charset="0"/>
                        </a:rPr>
                        <a:t>42%</a:t>
                      </a:r>
                      <a:endParaRPr lang="en-US" sz="3200" dirty="0">
                        <a:solidFill>
                          <a:srgbClr val="002060"/>
                        </a:solidFill>
                        <a:latin typeface="Arial Black" panose="020B0A0402010209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200" dirty="0" smtClean="0">
                          <a:solidFill>
                            <a:srgbClr val="0070C0"/>
                          </a:solidFill>
                          <a:latin typeface="Arial Black" panose="020B0A04020102090204" pitchFamily="34" charset="0"/>
                        </a:rPr>
                        <a:t>43%</a:t>
                      </a:r>
                      <a:endParaRPr lang="en-US" sz="3200" dirty="0">
                        <a:solidFill>
                          <a:srgbClr val="0070C0"/>
                        </a:solidFill>
                        <a:latin typeface="Arial Black" panose="020B0A0402010209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5" name="TextBox 4"/>
          <p:cNvSpPr txBox="1"/>
          <p:nvPr/>
        </p:nvSpPr>
        <p:spPr>
          <a:xfrm>
            <a:off x="0" y="1219200"/>
            <a:ext cx="9067800" cy="369332"/>
          </a:xfrm>
          <a:prstGeom prst="rect">
            <a:avLst/>
          </a:prstGeom>
          <a:noFill/>
        </p:spPr>
        <p:txBody>
          <a:bodyPr wrap="square" rtlCol="0">
            <a:spAutoFit/>
          </a:bodyPr>
          <a:lstStyle/>
          <a:p>
            <a:pPr algn="ctr"/>
            <a:r>
              <a:rPr lang="en-US" i="1" u="sng" dirty="0" smtClean="0">
                <a:solidFill>
                  <a:prstClr val="black"/>
                </a:solidFill>
              </a:rPr>
              <a:t>More Favorable Toward Program If This Type of Person Was Providing Services</a:t>
            </a:r>
            <a:endParaRPr lang="en-US" i="1" u="sng" dirty="0">
              <a:solidFill>
                <a:prstClr val="black"/>
              </a:solidFill>
            </a:endParaRPr>
          </a:p>
        </p:txBody>
      </p:sp>
      <p:sp>
        <p:nvSpPr>
          <p:cNvPr id="6" name="TextBox 5"/>
          <p:cNvSpPr txBox="1"/>
          <p:nvPr/>
        </p:nvSpPr>
        <p:spPr>
          <a:xfrm>
            <a:off x="0" y="300338"/>
            <a:ext cx="9067800" cy="830997"/>
          </a:xfrm>
          <a:prstGeom prst="rect">
            <a:avLst/>
          </a:prstGeom>
          <a:noFill/>
        </p:spPr>
        <p:txBody>
          <a:bodyPr wrap="square" rtlCol="0">
            <a:spAutoFit/>
          </a:bodyPr>
          <a:lstStyle/>
          <a:p>
            <a:pPr algn="ctr"/>
            <a:r>
              <a:rPr lang="en-US" sz="2400" b="1" dirty="0" smtClean="0">
                <a:solidFill>
                  <a:srgbClr val="0C4C79"/>
                </a:solidFill>
              </a:rPr>
              <a:t>“Training” is what respondents look for in a description of service providers.</a:t>
            </a:r>
            <a:endParaRPr lang="en-US" sz="2400" b="1" dirty="0">
              <a:solidFill>
                <a:srgbClr val="0C4C79"/>
              </a:solidFill>
            </a:endParaRPr>
          </a:p>
        </p:txBody>
      </p:sp>
      <p:cxnSp>
        <p:nvCxnSpPr>
          <p:cNvPr id="7" name="Straight Connector 6"/>
          <p:cNvCxnSpPr/>
          <p:nvPr/>
        </p:nvCxnSpPr>
        <p:spPr>
          <a:xfrm>
            <a:off x="304800" y="5638800"/>
            <a:ext cx="8534400" cy="0"/>
          </a:xfrm>
          <a:prstGeom prst="line">
            <a:avLst/>
          </a:prstGeom>
          <a:ln w="127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152400" y="5638802"/>
            <a:ext cx="8701668" cy="830997"/>
          </a:xfrm>
          <a:prstGeom prst="rect">
            <a:avLst/>
          </a:prstGeom>
          <a:noFill/>
        </p:spPr>
        <p:txBody>
          <a:bodyPr wrap="square" rtlCol="0">
            <a:spAutoFit/>
          </a:bodyPr>
          <a:lstStyle/>
          <a:p>
            <a:pPr algn="ctr"/>
            <a:r>
              <a:rPr lang="en-US" sz="1200" i="1" dirty="0" smtClean="0">
                <a:solidFill>
                  <a:prstClr val="black"/>
                </a:solidFill>
                <a:latin typeface="Times New Roman" panose="02020603050405020304" pitchFamily="18" charset="0"/>
                <a:cs typeface="Times New Roman" panose="02020603050405020304" pitchFamily="18" charset="0"/>
              </a:rPr>
              <a:t>They people who provide these in-home services to parents and families are specially trained.  Below are some types of people who could provide these services.  For each one, please indicate if you would feel more favorable toward this program if you knew this type of person was providing services, less favorable toward this program, or if ti would make no difference to your feelings toward the program one way or the other.</a:t>
            </a:r>
            <a:endParaRPr lang="en-US" sz="1200" i="1"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519186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714050292"/>
              </p:ext>
            </p:extLst>
          </p:nvPr>
        </p:nvGraphicFramePr>
        <p:xfrm>
          <a:off x="839889" y="2034064"/>
          <a:ext cx="7464222" cy="384048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4721520"/>
                <a:gridCol w="1371351"/>
                <a:gridCol w="1371351"/>
              </a:tblGrid>
              <a:tr h="335280">
                <a:tc>
                  <a:txBody>
                    <a:bodyPr/>
                    <a:lstStyle/>
                    <a:p>
                      <a:pPr algn="ctr"/>
                      <a:endParaRPr lang="en-US" sz="1500" dirty="0">
                        <a:solidFill>
                          <a:srgbClr val="0C4C79"/>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DEDE"/>
                    </a:solidFill>
                  </a:tcPr>
                </a:tc>
                <a:tc>
                  <a:txBody>
                    <a:bodyPr/>
                    <a:lstStyle/>
                    <a:p>
                      <a:pPr algn="ctr"/>
                      <a:r>
                        <a:rPr lang="en-US" sz="1600" b="1" dirty="0" smtClean="0">
                          <a:solidFill>
                            <a:schemeClr val="bg1"/>
                          </a:solidFill>
                        </a:rPr>
                        <a:t>Adults</a:t>
                      </a:r>
                      <a:endParaRPr 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algn="ctr"/>
                      <a:r>
                        <a:rPr lang="en-US" sz="1600" b="1" dirty="0" smtClean="0">
                          <a:solidFill>
                            <a:schemeClr val="bg1"/>
                          </a:solidFill>
                        </a:rPr>
                        <a:t>Parents</a:t>
                      </a:r>
                      <a:endParaRPr 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r>
              <a:tr h="701040">
                <a:tc>
                  <a:txBody>
                    <a:bodyPr/>
                    <a:lstStyle/>
                    <a:p>
                      <a:r>
                        <a:rPr lang="en-US" sz="1900" dirty="0" smtClean="0"/>
                        <a:t>A government program administered by a local or community organization</a:t>
                      </a:r>
                      <a:endParaRPr lang="en-US" sz="1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4000" dirty="0" smtClean="0">
                          <a:solidFill>
                            <a:srgbClr val="002060"/>
                          </a:solidFill>
                          <a:latin typeface="Arial Black" panose="020B0A04020102090204" pitchFamily="34" charset="0"/>
                        </a:rPr>
                        <a:t>40%</a:t>
                      </a:r>
                      <a:endParaRPr lang="en-US" sz="4000" dirty="0">
                        <a:solidFill>
                          <a:srgbClr val="002060"/>
                        </a:solidFill>
                        <a:latin typeface="Arial Black" panose="020B0A0402010209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4000" dirty="0" smtClean="0">
                          <a:solidFill>
                            <a:srgbClr val="0070C0"/>
                          </a:solidFill>
                          <a:latin typeface="Arial Black" panose="020B0A04020102090204" pitchFamily="34" charset="0"/>
                        </a:rPr>
                        <a:t>38%</a:t>
                      </a:r>
                      <a:endParaRPr lang="en-US" sz="4000" dirty="0">
                        <a:solidFill>
                          <a:srgbClr val="0070C0"/>
                        </a:solidFill>
                        <a:latin typeface="Arial Black" panose="020B0A0402010209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701040">
                <a:tc>
                  <a:txBody>
                    <a:bodyPr/>
                    <a:lstStyle/>
                    <a:p>
                      <a:r>
                        <a:rPr lang="en-US" sz="1900" dirty="0" smtClean="0"/>
                        <a:t>A public program</a:t>
                      </a:r>
                      <a:endParaRPr lang="en-US" sz="1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4000" dirty="0" smtClean="0">
                          <a:solidFill>
                            <a:srgbClr val="002060"/>
                          </a:solidFill>
                          <a:latin typeface="Arial Black" panose="020B0A04020102090204" pitchFamily="34" charset="0"/>
                        </a:rPr>
                        <a:t>18%</a:t>
                      </a:r>
                      <a:endParaRPr lang="en-US" sz="4000" dirty="0">
                        <a:solidFill>
                          <a:srgbClr val="002060"/>
                        </a:solidFill>
                        <a:latin typeface="Arial Black" panose="020B0A0402010209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4000" dirty="0" smtClean="0">
                          <a:solidFill>
                            <a:srgbClr val="0070C0"/>
                          </a:solidFill>
                          <a:latin typeface="Arial Black" panose="020B0A04020102090204" pitchFamily="34" charset="0"/>
                        </a:rPr>
                        <a:t>20%</a:t>
                      </a:r>
                      <a:endParaRPr lang="en-US" sz="4000" dirty="0">
                        <a:solidFill>
                          <a:srgbClr val="0070C0"/>
                        </a:solidFill>
                        <a:latin typeface="Arial Black" panose="020B0A0402010209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701040">
                <a:tc>
                  <a:txBody>
                    <a:bodyPr/>
                    <a:lstStyle/>
                    <a:p>
                      <a:r>
                        <a:rPr lang="en-US" sz="1900" dirty="0" smtClean="0"/>
                        <a:t>A government-funded program</a:t>
                      </a:r>
                      <a:endParaRPr lang="en-US" sz="1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4000" dirty="0" smtClean="0">
                          <a:solidFill>
                            <a:srgbClr val="002060"/>
                          </a:solidFill>
                          <a:latin typeface="Arial Black" panose="020B0A04020102090204" pitchFamily="34" charset="0"/>
                        </a:rPr>
                        <a:t>15%</a:t>
                      </a:r>
                      <a:endParaRPr lang="en-US" sz="4000" dirty="0">
                        <a:solidFill>
                          <a:srgbClr val="002060"/>
                        </a:solidFill>
                        <a:latin typeface="Arial Black" panose="020B0A0402010209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4000" dirty="0" smtClean="0">
                          <a:solidFill>
                            <a:srgbClr val="0070C0"/>
                          </a:solidFill>
                          <a:latin typeface="Arial Black" panose="020B0A04020102090204" pitchFamily="34" charset="0"/>
                        </a:rPr>
                        <a:t>18%</a:t>
                      </a:r>
                      <a:endParaRPr lang="en-US" sz="4000" dirty="0">
                        <a:solidFill>
                          <a:srgbClr val="0070C0"/>
                        </a:solidFill>
                        <a:latin typeface="Arial Black" panose="020B0A0402010209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701040">
                <a:tc>
                  <a:txBody>
                    <a:bodyPr/>
                    <a:lstStyle/>
                    <a:p>
                      <a:r>
                        <a:rPr lang="en-US" sz="1900" dirty="0" smtClean="0"/>
                        <a:t>A government-sponsored program</a:t>
                      </a:r>
                      <a:endParaRPr lang="en-US" sz="1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solidFill>
                      <a:schemeClr val="bg1"/>
                    </a:solidFill>
                  </a:tcPr>
                </a:tc>
                <a:tc>
                  <a:txBody>
                    <a:bodyPr/>
                    <a:lstStyle/>
                    <a:p>
                      <a:pPr algn="ctr"/>
                      <a:r>
                        <a:rPr lang="en-US" sz="4000" dirty="0" smtClean="0">
                          <a:solidFill>
                            <a:srgbClr val="002060"/>
                          </a:solidFill>
                          <a:latin typeface="Arial Black" panose="020B0A04020102090204" pitchFamily="34" charset="0"/>
                        </a:rPr>
                        <a:t>12%</a:t>
                      </a:r>
                      <a:endParaRPr lang="en-US" sz="4000" dirty="0">
                        <a:solidFill>
                          <a:srgbClr val="002060"/>
                        </a:solidFill>
                        <a:latin typeface="Arial Black" panose="020B0A0402010209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solidFill>
                      <a:schemeClr val="bg1"/>
                    </a:solidFill>
                  </a:tcPr>
                </a:tc>
                <a:tc>
                  <a:txBody>
                    <a:bodyPr/>
                    <a:lstStyle/>
                    <a:p>
                      <a:pPr algn="ctr"/>
                      <a:r>
                        <a:rPr lang="en-US" sz="4000" dirty="0" smtClean="0">
                          <a:solidFill>
                            <a:srgbClr val="0070C0"/>
                          </a:solidFill>
                          <a:latin typeface="Arial Black" panose="020B0A04020102090204" pitchFamily="34" charset="0"/>
                        </a:rPr>
                        <a:t>13%</a:t>
                      </a:r>
                      <a:endParaRPr lang="en-US" sz="4000" dirty="0">
                        <a:solidFill>
                          <a:srgbClr val="0070C0"/>
                        </a:solidFill>
                        <a:latin typeface="Arial Black" panose="020B0A0402010209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solidFill>
                      <a:schemeClr val="bg1"/>
                    </a:solidFill>
                  </a:tcPr>
                </a:tc>
              </a:tr>
              <a:tr h="701040">
                <a:tc>
                  <a:txBody>
                    <a:bodyPr/>
                    <a:lstStyle/>
                    <a:p>
                      <a:r>
                        <a:rPr lang="en-US" sz="1900" dirty="0" smtClean="0"/>
                        <a:t>None of these</a:t>
                      </a:r>
                      <a:endParaRPr lang="en-US" sz="1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4000" dirty="0" smtClean="0">
                          <a:solidFill>
                            <a:srgbClr val="002060"/>
                          </a:solidFill>
                          <a:latin typeface="Arial Black" panose="020B0A04020102090204" pitchFamily="34" charset="0"/>
                        </a:rPr>
                        <a:t>15%</a:t>
                      </a:r>
                      <a:endParaRPr lang="en-US" sz="4000" dirty="0">
                        <a:solidFill>
                          <a:srgbClr val="002060"/>
                        </a:solidFill>
                        <a:latin typeface="Arial Black" panose="020B0A0402010209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4000" dirty="0" smtClean="0">
                          <a:solidFill>
                            <a:srgbClr val="0070C0"/>
                          </a:solidFill>
                          <a:latin typeface="Arial Black" panose="020B0A04020102090204" pitchFamily="34" charset="0"/>
                        </a:rPr>
                        <a:t>11%</a:t>
                      </a:r>
                      <a:endParaRPr lang="en-US" sz="4000" dirty="0">
                        <a:solidFill>
                          <a:srgbClr val="0070C0"/>
                        </a:solidFill>
                        <a:latin typeface="Arial Black" panose="020B0A0402010209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5" name="TextBox 4"/>
          <p:cNvSpPr txBox="1"/>
          <p:nvPr/>
        </p:nvSpPr>
        <p:spPr>
          <a:xfrm>
            <a:off x="0" y="1600200"/>
            <a:ext cx="9067800" cy="369332"/>
          </a:xfrm>
          <a:prstGeom prst="rect">
            <a:avLst/>
          </a:prstGeom>
          <a:noFill/>
        </p:spPr>
        <p:txBody>
          <a:bodyPr wrap="square" rtlCol="0">
            <a:spAutoFit/>
          </a:bodyPr>
          <a:lstStyle/>
          <a:p>
            <a:pPr algn="ctr"/>
            <a:r>
              <a:rPr lang="en-US" i="1" u="sng" dirty="0" smtClean="0">
                <a:solidFill>
                  <a:prstClr val="black"/>
                </a:solidFill>
              </a:rPr>
              <a:t>Best Way to Describe How the Program is Funded and Administered</a:t>
            </a:r>
            <a:endParaRPr lang="en-US" i="1" u="sng" dirty="0">
              <a:solidFill>
                <a:prstClr val="black"/>
              </a:solidFill>
            </a:endParaRPr>
          </a:p>
        </p:txBody>
      </p:sp>
      <p:sp>
        <p:nvSpPr>
          <p:cNvPr id="6" name="TextBox 5"/>
          <p:cNvSpPr txBox="1"/>
          <p:nvPr/>
        </p:nvSpPr>
        <p:spPr>
          <a:xfrm>
            <a:off x="0" y="300338"/>
            <a:ext cx="9067800" cy="830997"/>
          </a:xfrm>
          <a:prstGeom prst="rect">
            <a:avLst/>
          </a:prstGeom>
          <a:noFill/>
        </p:spPr>
        <p:txBody>
          <a:bodyPr wrap="square" rtlCol="0">
            <a:spAutoFit/>
          </a:bodyPr>
          <a:lstStyle/>
          <a:p>
            <a:pPr algn="ctr"/>
            <a:r>
              <a:rPr lang="en-US" sz="2400" b="1" dirty="0" smtClean="0">
                <a:solidFill>
                  <a:srgbClr val="0C4C79"/>
                </a:solidFill>
              </a:rPr>
              <a:t>But…local administration does make people more comfortable with a description of how the program is funded.</a:t>
            </a:r>
            <a:endParaRPr lang="en-US" sz="2400" b="1" dirty="0">
              <a:solidFill>
                <a:srgbClr val="0C4C79"/>
              </a:solidFill>
            </a:endParaRPr>
          </a:p>
        </p:txBody>
      </p:sp>
      <p:cxnSp>
        <p:nvCxnSpPr>
          <p:cNvPr id="7" name="Straight Connector 6"/>
          <p:cNvCxnSpPr/>
          <p:nvPr/>
        </p:nvCxnSpPr>
        <p:spPr>
          <a:xfrm>
            <a:off x="304800" y="6015335"/>
            <a:ext cx="8534400" cy="0"/>
          </a:xfrm>
          <a:prstGeom prst="line">
            <a:avLst/>
          </a:prstGeom>
          <a:ln w="127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152400" y="6015338"/>
            <a:ext cx="8701668" cy="461665"/>
          </a:xfrm>
          <a:prstGeom prst="rect">
            <a:avLst/>
          </a:prstGeom>
          <a:noFill/>
        </p:spPr>
        <p:txBody>
          <a:bodyPr wrap="square" rtlCol="0">
            <a:spAutoFit/>
          </a:bodyPr>
          <a:lstStyle/>
          <a:p>
            <a:pPr algn="ctr"/>
            <a:r>
              <a:rPr lang="en-US" sz="1200" i="1" dirty="0" smtClean="0">
                <a:solidFill>
                  <a:prstClr val="black"/>
                </a:solidFill>
                <a:latin typeface="Times New Roman" panose="02020603050405020304" pitchFamily="18" charset="0"/>
                <a:cs typeface="Times New Roman" panose="02020603050405020304" pitchFamily="18" charset="0"/>
              </a:rPr>
              <a:t>Below you will see a list of different ways to describe how this program is funded and administered.  From the four options below, please select the one description that gives you the most favorable impression of how this program is funded and administered.</a:t>
            </a:r>
            <a:endParaRPr lang="en-US" sz="1200" i="1"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053935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2459504"/>
            <a:ext cx="8686800" cy="1938992"/>
          </a:xfrm>
          <a:prstGeom prst="rect">
            <a:avLst/>
          </a:prstGeom>
          <a:noFill/>
        </p:spPr>
        <p:txBody>
          <a:bodyPr wrap="square" rtlCol="0">
            <a:spAutoFit/>
          </a:bodyPr>
          <a:lstStyle/>
          <a:p>
            <a:pPr algn="ctr"/>
            <a:r>
              <a:rPr lang="en-US" sz="6000" b="1" dirty="0" smtClean="0">
                <a:solidFill>
                  <a:srgbClr val="0C4C79"/>
                </a:solidFill>
                <a:effectLst>
                  <a:outerShdw blurRad="38100" dist="38100" dir="2700000" algn="tl">
                    <a:srgbClr val="000000">
                      <a:alpha val="43137"/>
                    </a:srgbClr>
                  </a:outerShdw>
                </a:effectLst>
              </a:rPr>
              <a:t>Top “Factoids” to Describe the Program</a:t>
            </a:r>
            <a:endParaRPr lang="en-US" sz="6000" b="1" dirty="0">
              <a:solidFill>
                <a:srgbClr val="0C4C79"/>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013668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6200" y="1143003"/>
            <a:ext cx="8991600" cy="4739759"/>
          </a:xfrm>
          <a:prstGeom prst="rect">
            <a:avLst/>
          </a:prstGeom>
        </p:spPr>
        <p:txBody>
          <a:bodyPr wrap="square" numCol="1">
            <a:spAutoFit/>
          </a:bodyPr>
          <a:lstStyle/>
          <a:p>
            <a:pPr marL="228600" indent="-228600">
              <a:spcBef>
                <a:spcPts val="1800"/>
              </a:spcBef>
              <a:buFont typeface="Arial" panose="020B0604020202020204" pitchFamily="34" charset="0"/>
              <a:buChar char="•"/>
            </a:pPr>
            <a:r>
              <a:rPr lang="en-US" sz="3400" dirty="0" smtClean="0">
                <a:solidFill>
                  <a:srgbClr val="0C4C79"/>
                </a:solidFill>
              </a:rPr>
              <a:t>Positive effects on parenting such as providing a safe and stimulating environment</a:t>
            </a:r>
          </a:p>
          <a:p>
            <a:pPr marL="228600" indent="-228600">
              <a:spcBef>
                <a:spcPts val="1800"/>
              </a:spcBef>
              <a:buFont typeface="Arial" panose="020B0604020202020204" pitchFamily="34" charset="0"/>
              <a:buChar char="•"/>
            </a:pPr>
            <a:r>
              <a:rPr lang="en-US" sz="3400" dirty="0" smtClean="0">
                <a:solidFill>
                  <a:srgbClr val="0C4C79"/>
                </a:solidFill>
              </a:rPr>
              <a:t>Promotes family self-sufficiency; moms five times more likely to be enrolled in education/ job training</a:t>
            </a:r>
          </a:p>
          <a:p>
            <a:pPr marL="228600" indent="-228600">
              <a:spcBef>
                <a:spcPts val="1800"/>
              </a:spcBef>
              <a:buFont typeface="Arial" panose="020B0604020202020204" pitchFamily="34" charset="0"/>
              <a:buChar char="•"/>
            </a:pPr>
            <a:r>
              <a:rPr lang="en-US" sz="3400" dirty="0" smtClean="0">
                <a:solidFill>
                  <a:srgbClr val="0C4C79"/>
                </a:solidFill>
              </a:rPr>
              <a:t>Families more likely to read aloud, tell stores, say nursery rhymes, and sing with their children</a:t>
            </a:r>
            <a:endParaRPr lang="en-US" sz="3400" dirty="0">
              <a:solidFill>
                <a:srgbClr val="0C4C79"/>
              </a:solidFill>
            </a:endParaRPr>
          </a:p>
        </p:txBody>
      </p:sp>
      <p:sp>
        <p:nvSpPr>
          <p:cNvPr id="5" name="TextBox 4"/>
          <p:cNvSpPr txBox="1"/>
          <p:nvPr/>
        </p:nvSpPr>
        <p:spPr>
          <a:xfrm>
            <a:off x="-38100" y="76200"/>
            <a:ext cx="9220200" cy="707886"/>
          </a:xfrm>
          <a:prstGeom prst="rect">
            <a:avLst/>
          </a:prstGeom>
          <a:noFill/>
        </p:spPr>
        <p:txBody>
          <a:bodyPr wrap="square" rtlCol="0">
            <a:spAutoFit/>
          </a:bodyPr>
          <a:lstStyle/>
          <a:p>
            <a:pPr algn="ctr">
              <a:spcBef>
                <a:spcPts val="600"/>
              </a:spcBef>
            </a:pPr>
            <a:r>
              <a:rPr lang="en-US" sz="4000" b="1" dirty="0" smtClean="0">
                <a:solidFill>
                  <a:srgbClr val="0C4C79"/>
                </a:solidFill>
              </a:rPr>
              <a:t>Program Facts:  Top Tier</a:t>
            </a:r>
          </a:p>
        </p:txBody>
      </p:sp>
    </p:spTree>
    <p:extLst>
      <p:ext uri="{BB962C8B-B14F-4D97-AF65-F5344CB8AC3E}">
        <p14:creationId xmlns:p14="http://schemas.microsoft.com/office/powerpoint/2010/main" val="14807776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514905" y="304800"/>
            <a:ext cx="7772400" cy="83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rtl="0" eaLnBrk="1" fontAlgn="base" hangingPunct="1">
              <a:spcBef>
                <a:spcPct val="0"/>
              </a:spcBef>
              <a:spcAft>
                <a:spcPct val="0"/>
              </a:spcAft>
              <a:defRPr sz="2000">
                <a:solidFill>
                  <a:srgbClr val="003F83"/>
                </a:solidFill>
                <a:latin typeface="+mj-lt"/>
                <a:ea typeface="+mj-ea"/>
                <a:cs typeface="+mj-cs"/>
              </a:defRPr>
            </a:lvl1pPr>
            <a:lvl2pPr algn="l" rtl="0" eaLnBrk="1" fontAlgn="base" hangingPunct="1">
              <a:spcBef>
                <a:spcPct val="0"/>
              </a:spcBef>
              <a:spcAft>
                <a:spcPct val="0"/>
              </a:spcAft>
              <a:defRPr sz="2000">
                <a:solidFill>
                  <a:srgbClr val="003F83"/>
                </a:solidFill>
                <a:latin typeface="Arial" charset="0"/>
                <a:ea typeface="ＭＳ Ｐゴシック" pitchFamily="1" charset="-128"/>
              </a:defRPr>
            </a:lvl2pPr>
            <a:lvl3pPr algn="l" rtl="0" eaLnBrk="1" fontAlgn="base" hangingPunct="1">
              <a:spcBef>
                <a:spcPct val="0"/>
              </a:spcBef>
              <a:spcAft>
                <a:spcPct val="0"/>
              </a:spcAft>
              <a:defRPr sz="2000">
                <a:solidFill>
                  <a:srgbClr val="003F83"/>
                </a:solidFill>
                <a:latin typeface="Arial" charset="0"/>
                <a:ea typeface="ＭＳ Ｐゴシック" pitchFamily="1" charset="-128"/>
              </a:defRPr>
            </a:lvl3pPr>
            <a:lvl4pPr algn="l" rtl="0" eaLnBrk="1" fontAlgn="base" hangingPunct="1">
              <a:spcBef>
                <a:spcPct val="0"/>
              </a:spcBef>
              <a:spcAft>
                <a:spcPct val="0"/>
              </a:spcAft>
              <a:defRPr sz="2000">
                <a:solidFill>
                  <a:srgbClr val="003F83"/>
                </a:solidFill>
                <a:latin typeface="Arial" charset="0"/>
                <a:ea typeface="ＭＳ Ｐゴシック" pitchFamily="1" charset="-128"/>
              </a:defRPr>
            </a:lvl4pPr>
            <a:lvl5pPr algn="l" rtl="0" eaLnBrk="1" fontAlgn="base" hangingPunct="1">
              <a:spcBef>
                <a:spcPct val="0"/>
              </a:spcBef>
              <a:spcAft>
                <a:spcPct val="0"/>
              </a:spcAft>
              <a:defRPr sz="2000">
                <a:solidFill>
                  <a:srgbClr val="003F83"/>
                </a:solidFill>
                <a:latin typeface="Arial" charset="0"/>
                <a:ea typeface="ＭＳ Ｐゴシック" pitchFamily="1" charset="-128"/>
              </a:defRPr>
            </a:lvl5pPr>
            <a:lvl6pPr marL="457200" algn="l" rtl="0" eaLnBrk="1" fontAlgn="base" hangingPunct="1">
              <a:spcBef>
                <a:spcPct val="0"/>
              </a:spcBef>
              <a:spcAft>
                <a:spcPct val="0"/>
              </a:spcAft>
              <a:defRPr sz="2000">
                <a:solidFill>
                  <a:srgbClr val="003F83"/>
                </a:solidFill>
                <a:latin typeface="Arial" charset="0"/>
                <a:ea typeface="ＭＳ Ｐゴシック" pitchFamily="1" charset="-128"/>
              </a:defRPr>
            </a:lvl6pPr>
            <a:lvl7pPr marL="914400" algn="l" rtl="0" eaLnBrk="1" fontAlgn="base" hangingPunct="1">
              <a:spcBef>
                <a:spcPct val="0"/>
              </a:spcBef>
              <a:spcAft>
                <a:spcPct val="0"/>
              </a:spcAft>
              <a:defRPr sz="2000">
                <a:solidFill>
                  <a:srgbClr val="003F83"/>
                </a:solidFill>
                <a:latin typeface="Arial" charset="0"/>
                <a:ea typeface="ＭＳ Ｐゴシック" pitchFamily="1" charset="-128"/>
              </a:defRPr>
            </a:lvl7pPr>
            <a:lvl8pPr marL="1371600" algn="l" rtl="0" eaLnBrk="1" fontAlgn="base" hangingPunct="1">
              <a:spcBef>
                <a:spcPct val="0"/>
              </a:spcBef>
              <a:spcAft>
                <a:spcPct val="0"/>
              </a:spcAft>
              <a:defRPr sz="2000">
                <a:solidFill>
                  <a:srgbClr val="003F83"/>
                </a:solidFill>
                <a:latin typeface="Arial" charset="0"/>
                <a:ea typeface="ＭＳ Ｐゴシック" pitchFamily="1" charset="-128"/>
              </a:defRPr>
            </a:lvl8pPr>
            <a:lvl9pPr marL="1828800" algn="l" rtl="0" eaLnBrk="1" fontAlgn="base" hangingPunct="1">
              <a:spcBef>
                <a:spcPct val="0"/>
              </a:spcBef>
              <a:spcAft>
                <a:spcPct val="0"/>
              </a:spcAft>
              <a:defRPr sz="2000">
                <a:solidFill>
                  <a:srgbClr val="003F83"/>
                </a:solidFill>
                <a:latin typeface="Arial" charset="0"/>
                <a:ea typeface="ＭＳ Ｐゴシック" pitchFamily="1" charset="-128"/>
              </a:defRPr>
            </a:lvl9pPr>
          </a:lstStyle>
          <a:p>
            <a:pPr fontAlgn="auto">
              <a:spcBef>
                <a:spcPts val="0"/>
              </a:spcBef>
              <a:spcAft>
                <a:spcPts val="0"/>
              </a:spcAft>
            </a:pPr>
            <a:r>
              <a:rPr lang="en-US" sz="2800" kern="0" dirty="0" smtClean="0">
                <a:latin typeface="Calibri" pitchFamily="34" charset="0"/>
              </a:rPr>
              <a:t>RESEARCH WITH POLICYMAKERS AND ENGAGED VOTERS</a:t>
            </a:r>
            <a:endParaRPr lang="en-US" sz="1600" kern="0" dirty="0">
              <a:solidFill>
                <a:srgbClr val="1F497D"/>
              </a:solidFill>
              <a:latin typeface="Calibri" pitchFamily="34" charset="0"/>
              <a:cs typeface="Calibri" pitchFamily="34" charset="0"/>
            </a:endParaRPr>
          </a:p>
        </p:txBody>
      </p:sp>
    </p:spTree>
    <p:extLst>
      <p:ext uri="{BB962C8B-B14F-4D97-AF65-F5344CB8AC3E}">
        <p14:creationId xmlns:p14="http://schemas.microsoft.com/office/powerpoint/2010/main" val="4041984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6200" y="1143004"/>
            <a:ext cx="8991600" cy="5262979"/>
          </a:xfrm>
          <a:prstGeom prst="rect">
            <a:avLst/>
          </a:prstGeom>
        </p:spPr>
        <p:txBody>
          <a:bodyPr wrap="square" numCol="1">
            <a:spAutoFit/>
          </a:bodyPr>
          <a:lstStyle/>
          <a:p>
            <a:pPr marL="228600" indent="-228600">
              <a:spcBef>
                <a:spcPts val="1800"/>
              </a:spcBef>
              <a:buFont typeface="Arial" panose="020B0604020202020204" pitchFamily="34" charset="0"/>
              <a:buChar char="•"/>
            </a:pPr>
            <a:r>
              <a:rPr lang="en-US" sz="3400" dirty="0" smtClean="0">
                <a:solidFill>
                  <a:srgbClr val="0C4C79"/>
                </a:solidFill>
              </a:rPr>
              <a:t>First graders twice as likely to follow directions, complete work on time, or work cooperatively</a:t>
            </a:r>
          </a:p>
          <a:p>
            <a:pPr marL="228600" indent="-228600">
              <a:spcBef>
                <a:spcPts val="1800"/>
              </a:spcBef>
              <a:buFont typeface="Arial" panose="020B0604020202020204" pitchFamily="34" charset="0"/>
              <a:buChar char="•"/>
            </a:pPr>
            <a:r>
              <a:rPr lang="en-US" sz="3400" dirty="0" smtClean="0">
                <a:solidFill>
                  <a:srgbClr val="0C4C79"/>
                </a:solidFill>
              </a:rPr>
              <a:t>Parents must volunteer, so they are committed to becoming better parents</a:t>
            </a:r>
          </a:p>
          <a:p>
            <a:pPr marL="228600" indent="-228600">
              <a:spcBef>
                <a:spcPts val="1800"/>
              </a:spcBef>
              <a:buFont typeface="Arial" panose="020B0604020202020204" pitchFamily="34" charset="0"/>
              <a:buChar char="•"/>
            </a:pPr>
            <a:r>
              <a:rPr lang="en-US" sz="3400" dirty="0" smtClean="0">
                <a:solidFill>
                  <a:srgbClr val="0C4C79"/>
                </a:solidFill>
              </a:rPr>
              <a:t>Every dollar spent saves $1.80-$2.73 because of fewer ER visits, lower health care costs, and less medical and educational assistance</a:t>
            </a:r>
            <a:endParaRPr lang="en-US" sz="3400" dirty="0">
              <a:solidFill>
                <a:srgbClr val="0C4C79"/>
              </a:solidFill>
            </a:endParaRPr>
          </a:p>
        </p:txBody>
      </p:sp>
      <p:sp>
        <p:nvSpPr>
          <p:cNvPr id="5" name="TextBox 4"/>
          <p:cNvSpPr txBox="1"/>
          <p:nvPr/>
        </p:nvSpPr>
        <p:spPr>
          <a:xfrm>
            <a:off x="-38100" y="76200"/>
            <a:ext cx="9220200" cy="707886"/>
          </a:xfrm>
          <a:prstGeom prst="rect">
            <a:avLst/>
          </a:prstGeom>
          <a:noFill/>
        </p:spPr>
        <p:txBody>
          <a:bodyPr wrap="square" rtlCol="0">
            <a:spAutoFit/>
          </a:bodyPr>
          <a:lstStyle/>
          <a:p>
            <a:pPr algn="ctr">
              <a:spcBef>
                <a:spcPts val="600"/>
              </a:spcBef>
            </a:pPr>
            <a:r>
              <a:rPr lang="en-US" sz="4000" b="1" dirty="0" smtClean="0">
                <a:solidFill>
                  <a:srgbClr val="0C4C79"/>
                </a:solidFill>
              </a:rPr>
              <a:t>Program Facts:  Top Tier</a:t>
            </a:r>
          </a:p>
        </p:txBody>
      </p:sp>
    </p:spTree>
    <p:extLst>
      <p:ext uri="{BB962C8B-B14F-4D97-AF65-F5344CB8AC3E}">
        <p14:creationId xmlns:p14="http://schemas.microsoft.com/office/powerpoint/2010/main" val="187468073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8100" y="1143000"/>
            <a:ext cx="9220200" cy="1369606"/>
          </a:xfrm>
          <a:prstGeom prst="rect">
            <a:avLst/>
          </a:prstGeom>
        </p:spPr>
        <p:txBody>
          <a:bodyPr wrap="square" numCol="1">
            <a:spAutoFit/>
          </a:bodyPr>
          <a:lstStyle/>
          <a:p>
            <a:pPr>
              <a:spcBef>
                <a:spcPts val="1800"/>
              </a:spcBef>
            </a:pPr>
            <a:r>
              <a:rPr lang="en-US" sz="3200" dirty="0" smtClean="0">
                <a:solidFill>
                  <a:srgbClr val="0C4C79"/>
                </a:solidFill>
              </a:rPr>
              <a:t>A Top Three Choice Across the Political Spectrum:</a:t>
            </a:r>
          </a:p>
          <a:p>
            <a:pPr marL="571500" indent="-571500">
              <a:spcBef>
                <a:spcPts val="1800"/>
              </a:spcBef>
              <a:buFont typeface="Wingdings" panose="05000000000000000000" pitchFamily="2" charset="2"/>
              <a:buChar char="Ø"/>
            </a:pPr>
            <a:r>
              <a:rPr lang="en-US" sz="3600" b="1" i="1" dirty="0" smtClean="0">
                <a:solidFill>
                  <a:srgbClr val="0C4C79"/>
                </a:solidFill>
              </a:rPr>
              <a:t>	Promotes Family Self-Sufficiency</a:t>
            </a:r>
            <a:endParaRPr lang="en-US" sz="3600" b="1" dirty="0" smtClean="0">
              <a:solidFill>
                <a:srgbClr val="0C4C79"/>
              </a:solidFill>
            </a:endParaRPr>
          </a:p>
        </p:txBody>
      </p:sp>
      <p:sp>
        <p:nvSpPr>
          <p:cNvPr id="5" name="TextBox 4"/>
          <p:cNvSpPr txBox="1"/>
          <p:nvPr/>
        </p:nvSpPr>
        <p:spPr>
          <a:xfrm>
            <a:off x="-38100" y="76200"/>
            <a:ext cx="9220200" cy="707886"/>
          </a:xfrm>
          <a:prstGeom prst="rect">
            <a:avLst/>
          </a:prstGeom>
          <a:noFill/>
        </p:spPr>
        <p:txBody>
          <a:bodyPr wrap="square" rtlCol="0">
            <a:spAutoFit/>
          </a:bodyPr>
          <a:lstStyle/>
          <a:p>
            <a:pPr algn="ctr">
              <a:spcBef>
                <a:spcPts val="600"/>
              </a:spcBef>
            </a:pPr>
            <a:r>
              <a:rPr lang="en-US" sz="4000" b="1" dirty="0" smtClean="0">
                <a:solidFill>
                  <a:srgbClr val="0C4C79"/>
                </a:solidFill>
              </a:rPr>
              <a:t>Factoids by Party</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81604" y="4785575"/>
            <a:ext cx="1416223" cy="126132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4023" y="4851230"/>
            <a:ext cx="1556370" cy="1172809"/>
          </a:xfrm>
          <a:prstGeom prst="rect">
            <a:avLst/>
          </a:prstGeom>
        </p:spPr>
      </p:pic>
      <p:sp>
        <p:nvSpPr>
          <p:cNvPr id="7" name="Rectangle 6"/>
          <p:cNvSpPr/>
          <p:nvPr/>
        </p:nvSpPr>
        <p:spPr>
          <a:xfrm>
            <a:off x="381000" y="2909639"/>
            <a:ext cx="3352800" cy="1938992"/>
          </a:xfrm>
          <a:prstGeom prst="rect">
            <a:avLst/>
          </a:prstGeom>
        </p:spPr>
        <p:txBody>
          <a:bodyPr wrap="square">
            <a:spAutoFit/>
          </a:bodyPr>
          <a:lstStyle/>
          <a:p>
            <a:pPr algn="ctr"/>
            <a:r>
              <a:rPr lang="en-US" sz="4800" b="1" i="1" dirty="0" smtClean="0">
                <a:solidFill>
                  <a:srgbClr val="C00000"/>
                </a:solidFill>
              </a:rPr>
              <a:t>#1:</a:t>
            </a:r>
          </a:p>
          <a:p>
            <a:pPr algn="ctr"/>
            <a:r>
              <a:rPr lang="en-US" sz="3600" b="1" i="1" dirty="0" smtClean="0">
                <a:solidFill>
                  <a:srgbClr val="C00000"/>
                </a:solidFill>
              </a:rPr>
              <a:t>Parents Must Volunteer</a:t>
            </a:r>
            <a:endParaRPr lang="en-US" sz="3600" b="1" dirty="0">
              <a:solidFill>
                <a:srgbClr val="C00000"/>
              </a:solidFill>
            </a:endParaRPr>
          </a:p>
        </p:txBody>
      </p:sp>
      <p:sp>
        <p:nvSpPr>
          <p:cNvPr id="8" name="TextBox 7"/>
          <p:cNvSpPr txBox="1"/>
          <p:nvPr/>
        </p:nvSpPr>
        <p:spPr>
          <a:xfrm>
            <a:off x="1680393" y="4883635"/>
            <a:ext cx="2159566" cy="1107996"/>
          </a:xfrm>
          <a:prstGeom prst="rect">
            <a:avLst/>
          </a:prstGeom>
          <a:noFill/>
        </p:spPr>
        <p:txBody>
          <a:bodyPr wrap="none" rtlCol="0">
            <a:spAutoFit/>
          </a:bodyPr>
          <a:lstStyle/>
          <a:p>
            <a:r>
              <a:rPr lang="en-US" sz="6600" b="1" dirty="0" smtClean="0">
                <a:solidFill>
                  <a:srgbClr val="C00000"/>
                </a:solidFill>
                <a:effectLst>
                  <a:outerShdw blurRad="38100" dist="38100" dir="2700000" algn="tl">
                    <a:srgbClr val="000000">
                      <a:alpha val="43137"/>
                    </a:srgbClr>
                  </a:outerShdw>
                </a:effectLst>
                <a:latin typeface="Arial Black" panose="020B0A04020102090204" pitchFamily="34" charset="0"/>
              </a:rPr>
              <a:t>31%</a:t>
            </a:r>
            <a:endParaRPr lang="en-US" b="1" dirty="0">
              <a:solidFill>
                <a:srgbClr val="C00000"/>
              </a:solidFill>
              <a:effectLst>
                <a:outerShdw blurRad="38100" dist="38100" dir="2700000" algn="tl">
                  <a:srgbClr val="000000">
                    <a:alpha val="43137"/>
                  </a:srgbClr>
                </a:outerShdw>
              </a:effectLst>
              <a:latin typeface="Arial Black" panose="020B0A04020102090204" pitchFamily="34" charset="0"/>
            </a:endParaRPr>
          </a:p>
        </p:txBody>
      </p:sp>
      <p:sp>
        <p:nvSpPr>
          <p:cNvPr id="9" name="Rectangle 8"/>
          <p:cNvSpPr/>
          <p:nvPr/>
        </p:nvSpPr>
        <p:spPr>
          <a:xfrm>
            <a:off x="5298430" y="2937808"/>
            <a:ext cx="3352800" cy="1938992"/>
          </a:xfrm>
          <a:prstGeom prst="rect">
            <a:avLst/>
          </a:prstGeom>
        </p:spPr>
        <p:txBody>
          <a:bodyPr wrap="square">
            <a:spAutoFit/>
          </a:bodyPr>
          <a:lstStyle/>
          <a:p>
            <a:pPr algn="ctr"/>
            <a:r>
              <a:rPr lang="en-US" sz="4800" b="1" i="1" dirty="0" smtClean="0">
                <a:solidFill>
                  <a:srgbClr val="0070C0"/>
                </a:solidFill>
              </a:rPr>
              <a:t>#1:</a:t>
            </a:r>
          </a:p>
          <a:p>
            <a:pPr algn="ctr"/>
            <a:r>
              <a:rPr lang="en-US" sz="3600" b="1" i="1" dirty="0" smtClean="0">
                <a:solidFill>
                  <a:srgbClr val="0070C0"/>
                </a:solidFill>
              </a:rPr>
              <a:t>Positive Effect on Parenting</a:t>
            </a:r>
            <a:endParaRPr lang="en-US" sz="3600" b="1" dirty="0">
              <a:solidFill>
                <a:srgbClr val="0070C0"/>
              </a:solidFill>
            </a:endParaRPr>
          </a:p>
        </p:txBody>
      </p:sp>
      <p:sp>
        <p:nvSpPr>
          <p:cNvPr id="10" name="TextBox 9"/>
          <p:cNvSpPr txBox="1"/>
          <p:nvPr/>
        </p:nvSpPr>
        <p:spPr>
          <a:xfrm>
            <a:off x="6597823" y="4911804"/>
            <a:ext cx="2159566" cy="1107996"/>
          </a:xfrm>
          <a:prstGeom prst="rect">
            <a:avLst/>
          </a:prstGeom>
          <a:noFill/>
        </p:spPr>
        <p:txBody>
          <a:bodyPr wrap="none" rtlCol="0">
            <a:spAutoFit/>
          </a:bodyPr>
          <a:lstStyle/>
          <a:p>
            <a:r>
              <a:rPr lang="en-US" sz="6600" b="1" dirty="0" smtClean="0">
                <a:solidFill>
                  <a:srgbClr val="0070C0"/>
                </a:solidFill>
                <a:effectLst>
                  <a:outerShdw blurRad="38100" dist="38100" dir="2700000" algn="tl">
                    <a:srgbClr val="000000">
                      <a:alpha val="43137"/>
                    </a:srgbClr>
                  </a:outerShdw>
                </a:effectLst>
                <a:latin typeface="Arial Black" panose="020B0A04020102090204" pitchFamily="34" charset="0"/>
              </a:rPr>
              <a:t>32%</a:t>
            </a:r>
            <a:endParaRPr lang="en-US" b="1" dirty="0">
              <a:solidFill>
                <a:srgbClr val="0070C0"/>
              </a:solidFill>
              <a:effectLst>
                <a:outerShdw blurRad="38100" dist="38100" dir="2700000" algn="tl">
                  <a:srgbClr val="000000">
                    <a:alpha val="43137"/>
                  </a:srgbClr>
                </a:outerShdw>
              </a:effectLst>
              <a:latin typeface="Arial Black" panose="020B0A04020102090204" pitchFamily="34" charset="0"/>
            </a:endParaRPr>
          </a:p>
        </p:txBody>
      </p:sp>
    </p:spTree>
    <p:extLst>
      <p:ext uri="{BB962C8B-B14F-4D97-AF65-F5344CB8AC3E}">
        <p14:creationId xmlns:p14="http://schemas.microsoft.com/office/powerpoint/2010/main" val="142608756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514905" y="304800"/>
            <a:ext cx="77724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rtl="0" eaLnBrk="1" fontAlgn="base" hangingPunct="1">
              <a:spcBef>
                <a:spcPct val="0"/>
              </a:spcBef>
              <a:spcAft>
                <a:spcPct val="0"/>
              </a:spcAft>
              <a:defRPr sz="2000">
                <a:solidFill>
                  <a:srgbClr val="003F83"/>
                </a:solidFill>
                <a:latin typeface="+mj-lt"/>
                <a:ea typeface="+mj-ea"/>
                <a:cs typeface="+mj-cs"/>
              </a:defRPr>
            </a:lvl1pPr>
            <a:lvl2pPr algn="l" rtl="0" eaLnBrk="1" fontAlgn="base" hangingPunct="1">
              <a:spcBef>
                <a:spcPct val="0"/>
              </a:spcBef>
              <a:spcAft>
                <a:spcPct val="0"/>
              </a:spcAft>
              <a:defRPr sz="2000">
                <a:solidFill>
                  <a:srgbClr val="003F83"/>
                </a:solidFill>
                <a:latin typeface="Arial" charset="0"/>
                <a:ea typeface="ＭＳ Ｐゴシック" pitchFamily="1" charset="-128"/>
              </a:defRPr>
            </a:lvl2pPr>
            <a:lvl3pPr algn="l" rtl="0" eaLnBrk="1" fontAlgn="base" hangingPunct="1">
              <a:spcBef>
                <a:spcPct val="0"/>
              </a:spcBef>
              <a:spcAft>
                <a:spcPct val="0"/>
              </a:spcAft>
              <a:defRPr sz="2000">
                <a:solidFill>
                  <a:srgbClr val="003F83"/>
                </a:solidFill>
                <a:latin typeface="Arial" charset="0"/>
                <a:ea typeface="ＭＳ Ｐゴシック" pitchFamily="1" charset="-128"/>
              </a:defRPr>
            </a:lvl3pPr>
            <a:lvl4pPr algn="l" rtl="0" eaLnBrk="1" fontAlgn="base" hangingPunct="1">
              <a:spcBef>
                <a:spcPct val="0"/>
              </a:spcBef>
              <a:spcAft>
                <a:spcPct val="0"/>
              </a:spcAft>
              <a:defRPr sz="2000">
                <a:solidFill>
                  <a:srgbClr val="003F83"/>
                </a:solidFill>
                <a:latin typeface="Arial" charset="0"/>
                <a:ea typeface="ＭＳ Ｐゴシック" pitchFamily="1" charset="-128"/>
              </a:defRPr>
            </a:lvl4pPr>
            <a:lvl5pPr algn="l" rtl="0" eaLnBrk="1" fontAlgn="base" hangingPunct="1">
              <a:spcBef>
                <a:spcPct val="0"/>
              </a:spcBef>
              <a:spcAft>
                <a:spcPct val="0"/>
              </a:spcAft>
              <a:defRPr sz="2000">
                <a:solidFill>
                  <a:srgbClr val="003F83"/>
                </a:solidFill>
                <a:latin typeface="Arial" charset="0"/>
                <a:ea typeface="ＭＳ Ｐゴシック" pitchFamily="1" charset="-128"/>
              </a:defRPr>
            </a:lvl5pPr>
            <a:lvl6pPr marL="457200" algn="l" rtl="0" eaLnBrk="1" fontAlgn="base" hangingPunct="1">
              <a:spcBef>
                <a:spcPct val="0"/>
              </a:spcBef>
              <a:spcAft>
                <a:spcPct val="0"/>
              </a:spcAft>
              <a:defRPr sz="2000">
                <a:solidFill>
                  <a:srgbClr val="003F83"/>
                </a:solidFill>
                <a:latin typeface="Arial" charset="0"/>
                <a:ea typeface="ＭＳ Ｐゴシック" pitchFamily="1" charset="-128"/>
              </a:defRPr>
            </a:lvl6pPr>
            <a:lvl7pPr marL="914400" algn="l" rtl="0" eaLnBrk="1" fontAlgn="base" hangingPunct="1">
              <a:spcBef>
                <a:spcPct val="0"/>
              </a:spcBef>
              <a:spcAft>
                <a:spcPct val="0"/>
              </a:spcAft>
              <a:defRPr sz="2000">
                <a:solidFill>
                  <a:srgbClr val="003F83"/>
                </a:solidFill>
                <a:latin typeface="Arial" charset="0"/>
                <a:ea typeface="ＭＳ Ｐゴシック" pitchFamily="1" charset="-128"/>
              </a:defRPr>
            </a:lvl7pPr>
            <a:lvl8pPr marL="1371600" algn="l" rtl="0" eaLnBrk="1" fontAlgn="base" hangingPunct="1">
              <a:spcBef>
                <a:spcPct val="0"/>
              </a:spcBef>
              <a:spcAft>
                <a:spcPct val="0"/>
              </a:spcAft>
              <a:defRPr sz="2000">
                <a:solidFill>
                  <a:srgbClr val="003F83"/>
                </a:solidFill>
                <a:latin typeface="Arial" charset="0"/>
                <a:ea typeface="ＭＳ Ｐゴシック" pitchFamily="1" charset="-128"/>
              </a:defRPr>
            </a:lvl8pPr>
            <a:lvl9pPr marL="1828800" algn="l" rtl="0" eaLnBrk="1" fontAlgn="base" hangingPunct="1">
              <a:spcBef>
                <a:spcPct val="0"/>
              </a:spcBef>
              <a:spcAft>
                <a:spcPct val="0"/>
              </a:spcAft>
              <a:defRPr sz="2000">
                <a:solidFill>
                  <a:srgbClr val="003F83"/>
                </a:solidFill>
                <a:latin typeface="Arial" charset="0"/>
                <a:ea typeface="ＭＳ Ｐゴシック" pitchFamily="1" charset="-128"/>
              </a:defRPr>
            </a:lvl9pPr>
          </a:lstStyle>
          <a:p>
            <a:pPr fontAlgn="auto">
              <a:spcBef>
                <a:spcPts val="0"/>
              </a:spcBef>
              <a:spcAft>
                <a:spcPts val="0"/>
              </a:spcAft>
            </a:pPr>
            <a:r>
              <a:rPr lang="en-US" sz="2800" kern="0" dirty="0" smtClean="0">
                <a:latin typeface="Calibri" pitchFamily="34" charset="0"/>
              </a:rPr>
              <a:t>RESEARCH WITH FAMILIES</a:t>
            </a:r>
            <a:endParaRPr lang="en-US" sz="1600" kern="0" dirty="0">
              <a:solidFill>
                <a:srgbClr val="1F497D"/>
              </a:solidFill>
              <a:latin typeface="Calibri" pitchFamily="34" charset="0"/>
              <a:cs typeface="Calibri" pitchFamily="34" charset="0"/>
            </a:endParaRPr>
          </a:p>
        </p:txBody>
      </p:sp>
    </p:spTree>
    <p:extLst>
      <p:ext uri="{BB962C8B-B14F-4D97-AF65-F5344CB8AC3E}">
        <p14:creationId xmlns:p14="http://schemas.microsoft.com/office/powerpoint/2010/main" val="100316274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95300" y="-127000"/>
            <a:ext cx="8153400" cy="1107996"/>
          </a:xfrm>
          <a:prstGeom prst="rect">
            <a:avLst/>
          </a:prstGeom>
          <a:noFill/>
        </p:spPr>
        <p:txBody>
          <a:bodyPr wrap="square" rtlCol="0">
            <a:spAutoFit/>
          </a:bodyPr>
          <a:lstStyle/>
          <a:p>
            <a:pPr algn="ctr"/>
            <a:r>
              <a:rPr lang="en-US" sz="6600" b="1" dirty="0" smtClean="0">
                <a:solidFill>
                  <a:prstClr val="white"/>
                </a:solidFill>
              </a:rPr>
              <a:t>Methodology</a:t>
            </a:r>
            <a:endParaRPr lang="en-US" sz="6600" b="1" dirty="0">
              <a:solidFill>
                <a:prstClr val="white"/>
              </a:solidFill>
            </a:endParaRPr>
          </a:p>
        </p:txBody>
      </p:sp>
      <p:sp>
        <p:nvSpPr>
          <p:cNvPr id="5" name="Rectangle 4"/>
          <p:cNvSpPr/>
          <p:nvPr/>
        </p:nvSpPr>
        <p:spPr>
          <a:xfrm>
            <a:off x="495300" y="1295401"/>
            <a:ext cx="8153400" cy="5047536"/>
          </a:xfrm>
          <a:prstGeom prst="rect">
            <a:avLst/>
          </a:prstGeom>
        </p:spPr>
        <p:txBody>
          <a:bodyPr wrap="square">
            <a:spAutoFit/>
          </a:bodyPr>
          <a:lstStyle/>
          <a:p>
            <a:pPr algn="ctr">
              <a:spcBef>
                <a:spcPts val="1200"/>
              </a:spcBef>
            </a:pPr>
            <a:r>
              <a:rPr lang="en-US" sz="4800" b="1" dirty="0" smtClean="0">
                <a:solidFill>
                  <a:srgbClr val="0C4C79"/>
                </a:solidFill>
              </a:rPr>
              <a:t>Eight Focus Groups:</a:t>
            </a:r>
          </a:p>
          <a:p>
            <a:pPr marL="2457450" indent="-2457450">
              <a:spcBef>
                <a:spcPts val="1200"/>
              </a:spcBef>
            </a:pPr>
            <a:r>
              <a:rPr lang="en-US" sz="4800" b="1" dirty="0" smtClean="0">
                <a:solidFill>
                  <a:srgbClr val="0C4C79"/>
                </a:solidFill>
              </a:rPr>
              <a:t>Locations: </a:t>
            </a:r>
          </a:p>
          <a:p>
            <a:pPr marL="1377950" indent="-914400">
              <a:buFont typeface="Wingdings" panose="05000000000000000000" pitchFamily="2" charset="2"/>
              <a:buChar char="ü"/>
            </a:pPr>
            <a:r>
              <a:rPr lang="en-US" sz="4800" b="1" dirty="0" smtClean="0">
                <a:solidFill>
                  <a:srgbClr val="0C4C79"/>
                </a:solidFill>
              </a:rPr>
              <a:t>Memphis, TN</a:t>
            </a:r>
          </a:p>
          <a:p>
            <a:pPr marL="1377950" indent="-914400">
              <a:buFont typeface="Wingdings" panose="05000000000000000000" pitchFamily="2" charset="2"/>
              <a:buChar char="ü"/>
            </a:pPr>
            <a:r>
              <a:rPr lang="en-US" sz="4800" b="1" dirty="0" smtClean="0">
                <a:solidFill>
                  <a:srgbClr val="0C4C79"/>
                </a:solidFill>
              </a:rPr>
              <a:t>Detroit, MI</a:t>
            </a:r>
          </a:p>
          <a:p>
            <a:pPr marL="1377950" indent="-914400">
              <a:buFont typeface="Wingdings" panose="05000000000000000000" pitchFamily="2" charset="2"/>
              <a:buChar char="ü"/>
            </a:pPr>
            <a:r>
              <a:rPr lang="en-US" sz="4800" b="1" dirty="0" smtClean="0">
                <a:solidFill>
                  <a:srgbClr val="0C4C79"/>
                </a:solidFill>
              </a:rPr>
              <a:t>Los Angeles, CA</a:t>
            </a:r>
          </a:p>
          <a:p>
            <a:pPr marL="1377950" indent="-914400">
              <a:buFont typeface="Wingdings" panose="05000000000000000000" pitchFamily="2" charset="2"/>
              <a:buChar char="ü"/>
            </a:pPr>
            <a:r>
              <a:rPr lang="en-US" sz="4800" b="1" dirty="0" smtClean="0">
                <a:solidFill>
                  <a:srgbClr val="0C4C79"/>
                </a:solidFill>
              </a:rPr>
              <a:t>Albuquerque, NM</a:t>
            </a:r>
          </a:p>
          <a:p>
            <a:pPr marL="1377950" indent="-914400">
              <a:buFont typeface="Wingdings" panose="05000000000000000000" pitchFamily="2" charset="2"/>
              <a:buChar char="Ø"/>
            </a:pPr>
            <a:endParaRPr lang="en-US" sz="2400" b="1" dirty="0" smtClean="0">
              <a:solidFill>
                <a:srgbClr val="0C4C79"/>
              </a:solidFill>
            </a:endParaRPr>
          </a:p>
        </p:txBody>
      </p:sp>
    </p:spTree>
    <p:extLst>
      <p:ext uri="{BB962C8B-B14F-4D97-AF65-F5344CB8AC3E}">
        <p14:creationId xmlns:p14="http://schemas.microsoft.com/office/powerpoint/2010/main" val="4155432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9050" y="1282542"/>
            <a:ext cx="9163050" cy="5601533"/>
          </a:xfrm>
          <a:prstGeom prst="rect">
            <a:avLst/>
          </a:prstGeom>
        </p:spPr>
        <p:txBody>
          <a:bodyPr wrap="square">
            <a:spAutoFit/>
          </a:bodyPr>
          <a:lstStyle/>
          <a:p>
            <a:pPr algn="ctr">
              <a:spcBef>
                <a:spcPts val="1200"/>
              </a:spcBef>
            </a:pPr>
            <a:r>
              <a:rPr lang="en-US" sz="3200" b="1" dirty="0" smtClean="0">
                <a:solidFill>
                  <a:srgbClr val="0C4C79"/>
                </a:solidFill>
              </a:rPr>
              <a:t>Focus Groups:</a:t>
            </a:r>
            <a:endParaRPr lang="en-US" sz="3200" b="1" dirty="0">
              <a:solidFill>
                <a:srgbClr val="0C4C79"/>
              </a:solidFill>
            </a:endParaRPr>
          </a:p>
          <a:p>
            <a:pPr marL="117475">
              <a:spcBef>
                <a:spcPts val="1200"/>
              </a:spcBef>
            </a:pPr>
            <a:r>
              <a:rPr lang="en-US" sz="3200" b="1" dirty="0" smtClean="0">
                <a:solidFill>
                  <a:srgbClr val="0C4C79"/>
                </a:solidFill>
              </a:rPr>
              <a:t>Moms of Kids 0-4 Years Old Who Meet At Least One of the Following Criteria:</a:t>
            </a:r>
          </a:p>
          <a:p>
            <a:pPr marL="914400" lvl="1" indent="-457200">
              <a:spcBef>
                <a:spcPts val="1200"/>
              </a:spcBef>
              <a:buFont typeface="Wingdings" panose="05000000000000000000" pitchFamily="2" charset="2"/>
              <a:buChar char="ü"/>
            </a:pPr>
            <a:r>
              <a:rPr lang="en-US" sz="3000" b="1" dirty="0" smtClean="0">
                <a:solidFill>
                  <a:srgbClr val="0C4C79"/>
                </a:solidFill>
              </a:rPr>
              <a:t>Less than a high school education</a:t>
            </a:r>
          </a:p>
          <a:p>
            <a:pPr marL="914400" lvl="1" indent="-457200">
              <a:spcBef>
                <a:spcPts val="1200"/>
              </a:spcBef>
              <a:buFont typeface="Wingdings" panose="05000000000000000000" pitchFamily="2" charset="2"/>
              <a:buChar char="ü"/>
            </a:pPr>
            <a:r>
              <a:rPr lang="en-US" sz="3000" b="1" dirty="0" smtClean="0">
                <a:solidFill>
                  <a:srgbClr val="0C4C79"/>
                </a:solidFill>
              </a:rPr>
              <a:t>Household income under $30,000 a year</a:t>
            </a:r>
          </a:p>
          <a:p>
            <a:pPr marL="914400" lvl="1" indent="-457200">
              <a:spcBef>
                <a:spcPts val="1200"/>
              </a:spcBef>
              <a:buFont typeface="Wingdings" panose="05000000000000000000" pitchFamily="2" charset="2"/>
              <a:buChar char="ü"/>
            </a:pPr>
            <a:r>
              <a:rPr lang="en-US" sz="3000" b="1" dirty="0" smtClean="0">
                <a:solidFill>
                  <a:srgbClr val="0C4C79"/>
                </a:solidFill>
              </a:rPr>
              <a:t>No health insurance, Medicaid/</a:t>
            </a:r>
            <a:r>
              <a:rPr lang="en-US" sz="3000" b="1" dirty="0" err="1" smtClean="0">
                <a:solidFill>
                  <a:srgbClr val="0C4C79"/>
                </a:solidFill>
              </a:rPr>
              <a:t>Medi</a:t>
            </a:r>
            <a:r>
              <a:rPr lang="en-US" sz="3000" b="1" dirty="0" smtClean="0">
                <a:solidFill>
                  <a:srgbClr val="0C4C79"/>
                </a:solidFill>
              </a:rPr>
              <a:t>-CAL or covered by the Affordable Care Act</a:t>
            </a:r>
          </a:p>
          <a:p>
            <a:pPr marL="741363" indent="-396875">
              <a:buFont typeface="Wingdings" panose="05000000000000000000" pitchFamily="2" charset="2"/>
              <a:buChar char="§"/>
            </a:pPr>
            <a:endParaRPr lang="en-US" sz="3400" b="1" dirty="0" smtClean="0">
              <a:solidFill>
                <a:srgbClr val="0C4C79"/>
              </a:solidFill>
            </a:endParaRPr>
          </a:p>
          <a:p>
            <a:pPr marL="741363" indent="-396875">
              <a:buFont typeface="Wingdings" panose="05000000000000000000" pitchFamily="2" charset="2"/>
              <a:buChar char="§"/>
            </a:pPr>
            <a:endParaRPr lang="en-US" sz="3400" b="1" dirty="0" smtClean="0">
              <a:solidFill>
                <a:srgbClr val="0C4C79"/>
              </a:solidFill>
            </a:endParaRPr>
          </a:p>
          <a:p>
            <a:pPr marL="1377950" indent="-914400">
              <a:buFont typeface="Wingdings" panose="05000000000000000000" pitchFamily="2" charset="2"/>
              <a:buChar char="Ø"/>
            </a:pPr>
            <a:endParaRPr lang="en-US" sz="3400" b="1" dirty="0" smtClean="0">
              <a:solidFill>
                <a:srgbClr val="0C4C79"/>
              </a:solidFill>
            </a:endParaRPr>
          </a:p>
        </p:txBody>
      </p:sp>
      <p:sp>
        <p:nvSpPr>
          <p:cNvPr id="6" name="TextBox 5"/>
          <p:cNvSpPr txBox="1"/>
          <p:nvPr/>
        </p:nvSpPr>
        <p:spPr>
          <a:xfrm>
            <a:off x="495300" y="-127000"/>
            <a:ext cx="8153400" cy="1107996"/>
          </a:xfrm>
          <a:prstGeom prst="rect">
            <a:avLst/>
          </a:prstGeom>
          <a:noFill/>
        </p:spPr>
        <p:txBody>
          <a:bodyPr wrap="square" rtlCol="0">
            <a:spAutoFit/>
          </a:bodyPr>
          <a:lstStyle/>
          <a:p>
            <a:pPr algn="ctr"/>
            <a:r>
              <a:rPr lang="en-US" sz="6600" b="1" dirty="0" smtClean="0">
                <a:solidFill>
                  <a:prstClr val="white"/>
                </a:solidFill>
              </a:rPr>
              <a:t>Methodology</a:t>
            </a:r>
            <a:endParaRPr lang="en-US" sz="6600" b="1" dirty="0">
              <a:solidFill>
                <a:prstClr val="white"/>
              </a:solidFill>
            </a:endParaRPr>
          </a:p>
        </p:txBody>
      </p:sp>
    </p:spTree>
    <p:extLst>
      <p:ext uri="{BB962C8B-B14F-4D97-AF65-F5344CB8AC3E}">
        <p14:creationId xmlns:p14="http://schemas.microsoft.com/office/powerpoint/2010/main" val="392324104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1627" y="1371600"/>
            <a:ext cx="9182100" cy="5170646"/>
          </a:xfrm>
          <a:prstGeom prst="rect">
            <a:avLst/>
          </a:prstGeom>
        </p:spPr>
        <p:txBody>
          <a:bodyPr wrap="square">
            <a:spAutoFit/>
          </a:bodyPr>
          <a:lstStyle/>
          <a:p>
            <a:pPr algn="ctr">
              <a:spcBef>
                <a:spcPts val="1200"/>
              </a:spcBef>
            </a:pPr>
            <a:r>
              <a:rPr lang="en-US" sz="4000" b="1" dirty="0" smtClean="0">
                <a:solidFill>
                  <a:srgbClr val="0C4C79"/>
                </a:solidFill>
              </a:rPr>
              <a:t>Eight Focus Groups:</a:t>
            </a:r>
          </a:p>
          <a:p>
            <a:pPr marL="2457450" indent="-2457450">
              <a:spcBef>
                <a:spcPts val="1200"/>
              </a:spcBef>
            </a:pPr>
            <a:r>
              <a:rPr lang="en-US" sz="4000" b="1" dirty="0" smtClean="0">
                <a:solidFill>
                  <a:srgbClr val="0C4C79"/>
                </a:solidFill>
              </a:rPr>
              <a:t>Demographics: </a:t>
            </a:r>
          </a:p>
          <a:p>
            <a:pPr marL="1377950" indent="-914400">
              <a:buFont typeface="Wingdings" panose="05000000000000000000" pitchFamily="2" charset="2"/>
              <a:buChar char="ü"/>
            </a:pPr>
            <a:r>
              <a:rPr lang="en-US" sz="4000" b="1" dirty="0" smtClean="0">
                <a:solidFill>
                  <a:srgbClr val="0C4C79"/>
                </a:solidFill>
              </a:rPr>
              <a:t>2 </a:t>
            </a:r>
            <a:r>
              <a:rPr lang="en-US" sz="4000" b="1" dirty="0">
                <a:solidFill>
                  <a:srgbClr val="0C4C79"/>
                </a:solidFill>
              </a:rPr>
              <a:t>- African American Groups</a:t>
            </a:r>
          </a:p>
          <a:p>
            <a:pPr marL="1377950" indent="-914400">
              <a:buFont typeface="Wingdings" panose="05000000000000000000" pitchFamily="2" charset="2"/>
              <a:buChar char="ü"/>
            </a:pPr>
            <a:r>
              <a:rPr lang="en-US" sz="4000" b="1" dirty="0" smtClean="0">
                <a:solidFill>
                  <a:srgbClr val="0C4C79"/>
                </a:solidFill>
              </a:rPr>
              <a:t>3 </a:t>
            </a:r>
            <a:r>
              <a:rPr lang="en-US" sz="4000" b="1" dirty="0">
                <a:solidFill>
                  <a:srgbClr val="0C4C79"/>
                </a:solidFill>
              </a:rPr>
              <a:t>- </a:t>
            </a:r>
            <a:r>
              <a:rPr lang="en-US" sz="4000" b="1" dirty="0" smtClean="0">
                <a:solidFill>
                  <a:srgbClr val="0C4C79"/>
                </a:solidFill>
              </a:rPr>
              <a:t>Mixed Ethnicity Groups</a:t>
            </a:r>
          </a:p>
          <a:p>
            <a:pPr marL="1377950" indent="-914400">
              <a:buFont typeface="Wingdings" panose="05000000000000000000" pitchFamily="2" charset="2"/>
              <a:buChar char="ü"/>
            </a:pPr>
            <a:r>
              <a:rPr lang="en-US" sz="4000" b="1" dirty="0" smtClean="0">
                <a:solidFill>
                  <a:srgbClr val="0C4C79"/>
                </a:solidFill>
              </a:rPr>
              <a:t>1 - White Group</a:t>
            </a:r>
          </a:p>
          <a:p>
            <a:pPr marL="1377950" indent="-914400">
              <a:buFont typeface="Wingdings" panose="05000000000000000000" pitchFamily="2" charset="2"/>
              <a:buChar char="ü"/>
            </a:pPr>
            <a:r>
              <a:rPr lang="en-US" sz="4000" b="1" dirty="0" smtClean="0">
                <a:solidFill>
                  <a:srgbClr val="0C4C79"/>
                </a:solidFill>
              </a:rPr>
              <a:t>1 – Latina Group (English)</a:t>
            </a:r>
          </a:p>
          <a:p>
            <a:pPr marL="1377950" indent="-914400">
              <a:buFont typeface="Wingdings" panose="05000000000000000000" pitchFamily="2" charset="2"/>
              <a:buChar char="ü"/>
            </a:pPr>
            <a:r>
              <a:rPr lang="en-US" sz="4000" b="1" dirty="0">
                <a:solidFill>
                  <a:srgbClr val="0C4C79"/>
                </a:solidFill>
              </a:rPr>
              <a:t>1 - Latina </a:t>
            </a:r>
            <a:r>
              <a:rPr lang="en-US" sz="4000" b="1" dirty="0" smtClean="0">
                <a:solidFill>
                  <a:srgbClr val="0C4C79"/>
                </a:solidFill>
              </a:rPr>
              <a:t>Group (Spanish)</a:t>
            </a:r>
          </a:p>
          <a:p>
            <a:pPr marL="1377950" indent="-914400">
              <a:buFont typeface="Wingdings" panose="05000000000000000000" pitchFamily="2" charset="2"/>
              <a:buChar char="Ø"/>
            </a:pPr>
            <a:endParaRPr lang="en-US" sz="4000" b="1" dirty="0" smtClean="0">
              <a:solidFill>
                <a:srgbClr val="0C4C79"/>
              </a:solidFill>
            </a:endParaRPr>
          </a:p>
        </p:txBody>
      </p:sp>
      <p:sp>
        <p:nvSpPr>
          <p:cNvPr id="6" name="TextBox 5"/>
          <p:cNvSpPr txBox="1"/>
          <p:nvPr/>
        </p:nvSpPr>
        <p:spPr>
          <a:xfrm>
            <a:off x="495300" y="-127000"/>
            <a:ext cx="8153400" cy="1107996"/>
          </a:xfrm>
          <a:prstGeom prst="rect">
            <a:avLst/>
          </a:prstGeom>
          <a:noFill/>
        </p:spPr>
        <p:txBody>
          <a:bodyPr wrap="square" rtlCol="0">
            <a:spAutoFit/>
          </a:bodyPr>
          <a:lstStyle/>
          <a:p>
            <a:pPr algn="ctr"/>
            <a:r>
              <a:rPr lang="en-US" sz="6600" b="1" dirty="0" smtClean="0">
                <a:solidFill>
                  <a:prstClr val="white"/>
                </a:solidFill>
              </a:rPr>
              <a:t>Methodology</a:t>
            </a:r>
            <a:endParaRPr lang="en-US" sz="6600" b="1" dirty="0">
              <a:solidFill>
                <a:prstClr val="white"/>
              </a:solidFill>
            </a:endParaRPr>
          </a:p>
        </p:txBody>
      </p:sp>
    </p:spTree>
    <p:extLst>
      <p:ext uri="{BB962C8B-B14F-4D97-AF65-F5344CB8AC3E}">
        <p14:creationId xmlns:p14="http://schemas.microsoft.com/office/powerpoint/2010/main" val="23662723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6200" y="1740219"/>
            <a:ext cx="8915400" cy="3816429"/>
          </a:xfrm>
          <a:prstGeom prst="rect">
            <a:avLst/>
          </a:prstGeom>
        </p:spPr>
        <p:txBody>
          <a:bodyPr wrap="square">
            <a:spAutoFit/>
          </a:bodyPr>
          <a:lstStyle/>
          <a:p>
            <a:pPr>
              <a:spcBef>
                <a:spcPts val="1200"/>
              </a:spcBef>
            </a:pPr>
            <a:r>
              <a:rPr lang="en-US" sz="3800" b="1" dirty="0" smtClean="0">
                <a:solidFill>
                  <a:srgbClr val="0C4C79"/>
                </a:solidFill>
              </a:rPr>
              <a:t>In-depth Interviews of 21 Women </a:t>
            </a:r>
            <a:r>
              <a:rPr lang="en-US" sz="3800" b="1" dirty="0">
                <a:solidFill>
                  <a:srgbClr val="0C4C79"/>
                </a:solidFill>
              </a:rPr>
              <a:t>E</a:t>
            </a:r>
            <a:r>
              <a:rPr lang="en-US" sz="3800" b="1" dirty="0" smtClean="0">
                <a:solidFill>
                  <a:srgbClr val="0C4C79"/>
                </a:solidFill>
              </a:rPr>
              <a:t>nrolled in New Mexico Programs</a:t>
            </a:r>
          </a:p>
          <a:p>
            <a:pPr marL="2457450" indent="-2457450">
              <a:spcBef>
                <a:spcPts val="1200"/>
              </a:spcBef>
            </a:pPr>
            <a:r>
              <a:rPr lang="en-US" sz="3600" b="1" dirty="0">
                <a:solidFill>
                  <a:srgbClr val="0C4C79"/>
                </a:solidFill>
              </a:rPr>
              <a:t>Online Surveys: </a:t>
            </a:r>
          </a:p>
          <a:p>
            <a:pPr marL="1377950" indent="-914400">
              <a:buFont typeface="Wingdings" panose="05000000000000000000" pitchFamily="2" charset="2"/>
              <a:buChar char="ü"/>
            </a:pPr>
            <a:r>
              <a:rPr lang="en-US" sz="3600" b="1" dirty="0">
                <a:solidFill>
                  <a:srgbClr val="0C4C79"/>
                </a:solidFill>
              </a:rPr>
              <a:t>600 Moms</a:t>
            </a:r>
          </a:p>
          <a:p>
            <a:pPr marL="1377950" indent="-914400">
              <a:buFont typeface="Wingdings" panose="05000000000000000000" pitchFamily="2" charset="2"/>
              <a:buChar char="ü"/>
            </a:pPr>
            <a:r>
              <a:rPr lang="en-US" sz="3600" b="1" dirty="0">
                <a:solidFill>
                  <a:srgbClr val="0C4C79"/>
                </a:solidFill>
              </a:rPr>
              <a:t>Qualify for Home Visiting</a:t>
            </a:r>
          </a:p>
          <a:p>
            <a:pPr marL="571500" indent="-571500">
              <a:spcBef>
                <a:spcPts val="1200"/>
              </a:spcBef>
              <a:buFont typeface="Wingdings" panose="05000000000000000000" pitchFamily="2" charset="2"/>
              <a:buChar char="ü"/>
            </a:pPr>
            <a:endParaRPr lang="en-US" sz="3800" b="1" dirty="0" smtClean="0">
              <a:solidFill>
                <a:srgbClr val="0C4C79"/>
              </a:solidFill>
            </a:endParaRPr>
          </a:p>
        </p:txBody>
      </p:sp>
      <p:sp>
        <p:nvSpPr>
          <p:cNvPr id="6" name="TextBox 5"/>
          <p:cNvSpPr txBox="1"/>
          <p:nvPr/>
        </p:nvSpPr>
        <p:spPr>
          <a:xfrm>
            <a:off x="495300" y="-127000"/>
            <a:ext cx="8153400" cy="1107996"/>
          </a:xfrm>
          <a:prstGeom prst="rect">
            <a:avLst/>
          </a:prstGeom>
          <a:noFill/>
        </p:spPr>
        <p:txBody>
          <a:bodyPr wrap="square" rtlCol="0">
            <a:spAutoFit/>
          </a:bodyPr>
          <a:lstStyle/>
          <a:p>
            <a:pPr algn="ctr"/>
            <a:r>
              <a:rPr lang="en-US" sz="6600" b="1" dirty="0" smtClean="0">
                <a:solidFill>
                  <a:prstClr val="white"/>
                </a:solidFill>
              </a:rPr>
              <a:t>Methodology</a:t>
            </a:r>
            <a:endParaRPr lang="en-US" sz="6600" b="1" dirty="0">
              <a:solidFill>
                <a:prstClr val="white"/>
              </a:solidFill>
            </a:endParaRPr>
          </a:p>
        </p:txBody>
      </p:sp>
    </p:spTree>
    <p:extLst>
      <p:ext uri="{BB962C8B-B14F-4D97-AF65-F5344CB8AC3E}">
        <p14:creationId xmlns:p14="http://schemas.microsoft.com/office/powerpoint/2010/main" val="30809365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85750" y="2286000"/>
            <a:ext cx="8572500" cy="4401205"/>
          </a:xfrm>
          <a:prstGeom prst="rect">
            <a:avLst/>
          </a:prstGeom>
        </p:spPr>
        <p:txBody>
          <a:bodyPr wrap="square">
            <a:spAutoFit/>
          </a:bodyPr>
          <a:lstStyle/>
          <a:p>
            <a:pPr marL="2457450" indent="-2457450">
              <a:spcBef>
                <a:spcPts val="1200"/>
              </a:spcBef>
            </a:pPr>
            <a:r>
              <a:rPr lang="en-US" sz="4000" b="1" dirty="0" smtClean="0">
                <a:solidFill>
                  <a:srgbClr val="0C4C79"/>
                </a:solidFill>
              </a:rPr>
              <a:t>Online Bulletin Boards: </a:t>
            </a:r>
          </a:p>
          <a:p>
            <a:pPr marL="1377950" indent="-914400">
              <a:buFont typeface="Wingdings" panose="05000000000000000000" pitchFamily="2" charset="2"/>
              <a:buChar char="ü"/>
            </a:pPr>
            <a:r>
              <a:rPr lang="en-US" sz="4000" b="1" dirty="0" smtClean="0">
                <a:solidFill>
                  <a:srgbClr val="0C4C79"/>
                </a:solidFill>
              </a:rPr>
              <a:t>23 Home Visitors in 9 States</a:t>
            </a:r>
          </a:p>
          <a:p>
            <a:pPr marL="1377950" indent="-914400">
              <a:buFont typeface="Wingdings" panose="05000000000000000000" pitchFamily="2" charset="2"/>
              <a:buChar char="ü"/>
            </a:pPr>
            <a:r>
              <a:rPr lang="en-US" sz="4000" b="1" dirty="0">
                <a:solidFill>
                  <a:srgbClr val="0C4C79"/>
                </a:solidFill>
              </a:rPr>
              <a:t>12 Home Visitors in New </a:t>
            </a:r>
            <a:r>
              <a:rPr lang="en-US" sz="4000" b="1" dirty="0" smtClean="0">
                <a:solidFill>
                  <a:srgbClr val="0C4C79"/>
                </a:solidFill>
              </a:rPr>
              <a:t>Mexico</a:t>
            </a:r>
          </a:p>
          <a:p>
            <a:pPr marL="463550"/>
            <a:endParaRPr lang="en-US" sz="4000" b="1" dirty="0" smtClean="0">
              <a:solidFill>
                <a:srgbClr val="0C4C79"/>
              </a:solidFill>
            </a:endParaRPr>
          </a:p>
          <a:p>
            <a:pPr marL="1377950" indent="-914400">
              <a:buFont typeface="Wingdings" panose="05000000000000000000" pitchFamily="2" charset="2"/>
              <a:buChar char="ü"/>
            </a:pPr>
            <a:endParaRPr lang="en-US" sz="4000" b="1" dirty="0" smtClean="0">
              <a:solidFill>
                <a:srgbClr val="0C4C79"/>
              </a:solidFill>
            </a:endParaRPr>
          </a:p>
          <a:p>
            <a:pPr marL="1377950" indent="-914400">
              <a:buFont typeface="Wingdings" panose="05000000000000000000" pitchFamily="2" charset="2"/>
              <a:buChar char="ü"/>
            </a:pPr>
            <a:endParaRPr lang="en-US" sz="4000" b="1" dirty="0" smtClean="0">
              <a:solidFill>
                <a:srgbClr val="0C4C79"/>
              </a:solidFill>
            </a:endParaRPr>
          </a:p>
        </p:txBody>
      </p:sp>
      <p:sp>
        <p:nvSpPr>
          <p:cNvPr id="6" name="TextBox 5"/>
          <p:cNvSpPr txBox="1"/>
          <p:nvPr/>
        </p:nvSpPr>
        <p:spPr>
          <a:xfrm>
            <a:off x="495300" y="-127000"/>
            <a:ext cx="8153400" cy="1107996"/>
          </a:xfrm>
          <a:prstGeom prst="rect">
            <a:avLst/>
          </a:prstGeom>
          <a:noFill/>
        </p:spPr>
        <p:txBody>
          <a:bodyPr wrap="square" rtlCol="0">
            <a:spAutoFit/>
          </a:bodyPr>
          <a:lstStyle/>
          <a:p>
            <a:pPr algn="ctr"/>
            <a:r>
              <a:rPr lang="en-US" sz="6600" b="1" dirty="0" smtClean="0">
                <a:solidFill>
                  <a:prstClr val="white"/>
                </a:solidFill>
              </a:rPr>
              <a:t>Methodology</a:t>
            </a:r>
            <a:endParaRPr lang="en-US" sz="6600" b="1" dirty="0">
              <a:solidFill>
                <a:prstClr val="white"/>
              </a:solidFill>
            </a:endParaRPr>
          </a:p>
        </p:txBody>
      </p:sp>
    </p:spTree>
    <p:extLst>
      <p:ext uri="{BB962C8B-B14F-4D97-AF65-F5344CB8AC3E}">
        <p14:creationId xmlns:p14="http://schemas.microsoft.com/office/powerpoint/2010/main" val="187561526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25398"/>
            <a:ext cx="9144000" cy="1015663"/>
          </a:xfrm>
          <a:prstGeom prst="rect">
            <a:avLst/>
          </a:prstGeom>
          <a:noFill/>
        </p:spPr>
        <p:txBody>
          <a:bodyPr wrap="square" rtlCol="0">
            <a:spAutoFit/>
          </a:bodyPr>
          <a:lstStyle/>
          <a:p>
            <a:pPr algn="ctr"/>
            <a:r>
              <a:rPr lang="en-US" sz="6000" b="1" dirty="0" smtClean="0">
                <a:solidFill>
                  <a:prstClr val="white"/>
                </a:solidFill>
              </a:rPr>
              <a:t>Key Finding #1</a:t>
            </a:r>
            <a:endParaRPr lang="en-US" sz="6000" b="1" dirty="0">
              <a:solidFill>
                <a:prstClr val="white"/>
              </a:solidFill>
            </a:endParaRPr>
          </a:p>
        </p:txBody>
      </p:sp>
      <p:sp>
        <p:nvSpPr>
          <p:cNvPr id="5" name="Rectangle 4"/>
          <p:cNvSpPr/>
          <p:nvPr/>
        </p:nvSpPr>
        <p:spPr>
          <a:xfrm>
            <a:off x="228600" y="1949371"/>
            <a:ext cx="8686800" cy="2862322"/>
          </a:xfrm>
          <a:prstGeom prst="rect">
            <a:avLst/>
          </a:prstGeom>
        </p:spPr>
        <p:txBody>
          <a:bodyPr wrap="square">
            <a:spAutoFit/>
          </a:bodyPr>
          <a:lstStyle/>
          <a:p>
            <a:pPr algn="ctr">
              <a:spcBef>
                <a:spcPts val="1800"/>
              </a:spcBef>
            </a:pPr>
            <a:r>
              <a:rPr lang="en-US" sz="6000" dirty="0" smtClean="0">
                <a:solidFill>
                  <a:srgbClr val="0C4C79"/>
                </a:solidFill>
              </a:rPr>
              <a:t>These moms are feeling great stress on their </a:t>
            </a:r>
            <a:r>
              <a:rPr lang="en-US" sz="6000" b="1" dirty="0" smtClean="0">
                <a:solidFill>
                  <a:srgbClr val="0C4C79"/>
                </a:solidFill>
              </a:rPr>
              <a:t>time</a:t>
            </a:r>
            <a:r>
              <a:rPr lang="en-US" sz="6000" dirty="0" smtClean="0">
                <a:solidFill>
                  <a:srgbClr val="0C4C79"/>
                </a:solidFill>
              </a:rPr>
              <a:t> and </a:t>
            </a:r>
            <a:r>
              <a:rPr lang="en-US" sz="6000" b="1" dirty="0" smtClean="0">
                <a:solidFill>
                  <a:srgbClr val="0C4C79"/>
                </a:solidFill>
              </a:rPr>
              <a:t>finances</a:t>
            </a:r>
            <a:r>
              <a:rPr lang="en-US" sz="6000" dirty="0">
                <a:solidFill>
                  <a:srgbClr val="0C4C79"/>
                </a:solidFill>
              </a:rPr>
              <a:t>.</a:t>
            </a:r>
          </a:p>
        </p:txBody>
      </p:sp>
    </p:spTree>
    <p:extLst>
      <p:ext uri="{BB962C8B-B14F-4D97-AF65-F5344CB8AC3E}">
        <p14:creationId xmlns:p14="http://schemas.microsoft.com/office/powerpoint/2010/main" val="228404217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253428"/>
            <a:ext cx="9144000" cy="1015663"/>
          </a:xfrm>
          <a:prstGeom prst="rect">
            <a:avLst/>
          </a:prstGeom>
          <a:noFill/>
        </p:spPr>
        <p:txBody>
          <a:bodyPr wrap="square" rtlCol="0">
            <a:spAutoFit/>
          </a:bodyPr>
          <a:lstStyle/>
          <a:p>
            <a:pPr algn="ctr"/>
            <a:r>
              <a:rPr lang="en-US" sz="3000" b="1" dirty="0" smtClean="0">
                <a:solidFill>
                  <a:prstClr val="black"/>
                </a:solidFill>
              </a:rPr>
              <a:t>In the survey, moms express challenges facing them every day.</a:t>
            </a:r>
            <a:endParaRPr lang="en-US" sz="3000" b="1" dirty="0">
              <a:solidFill>
                <a:prstClr val="black"/>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839157861"/>
              </p:ext>
            </p:extLst>
          </p:nvPr>
        </p:nvGraphicFramePr>
        <p:xfrm>
          <a:off x="914400" y="1447800"/>
          <a:ext cx="7620000" cy="4608089"/>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3855902"/>
                <a:gridCol w="3764098"/>
              </a:tblGrid>
              <a:tr h="907502">
                <a:tc>
                  <a:txBody>
                    <a:bodyPr/>
                    <a:lstStyle/>
                    <a:p>
                      <a:pPr algn="ctr"/>
                      <a:endParaRPr lang="en-US" sz="1500" dirty="0">
                        <a:solidFill>
                          <a:srgbClr val="0C4C79"/>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DEDE"/>
                    </a:solidFill>
                  </a:tcPr>
                </a:tc>
                <a:tc>
                  <a:txBody>
                    <a:bodyPr/>
                    <a:lstStyle/>
                    <a:p>
                      <a:pPr algn="ctr"/>
                      <a:r>
                        <a:rPr lang="en-US" sz="2800" b="1" dirty="0" smtClean="0">
                          <a:solidFill>
                            <a:schemeClr val="bg1"/>
                          </a:solidFill>
                        </a:rPr>
                        <a:t>% Concerned</a:t>
                      </a:r>
                      <a:endParaRPr lang="en-US" sz="28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r>
              <a:tr h="990802">
                <a:tc>
                  <a:txBody>
                    <a:bodyPr/>
                    <a:lstStyle/>
                    <a:p>
                      <a:pPr algn="l"/>
                      <a:r>
                        <a:rPr lang="en-US" sz="3200" b="1" dirty="0" smtClean="0"/>
                        <a:t>Paying bills</a:t>
                      </a:r>
                      <a:endParaRPr lang="en-US" sz="3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200" dirty="0" smtClean="0">
                          <a:solidFill>
                            <a:srgbClr val="002060"/>
                          </a:solidFill>
                          <a:latin typeface="Arial Black" panose="020B0A04020102090204" pitchFamily="34" charset="0"/>
                        </a:rPr>
                        <a:t>91%</a:t>
                      </a:r>
                      <a:endParaRPr lang="en-US" sz="3200" dirty="0">
                        <a:solidFill>
                          <a:srgbClr val="002060"/>
                        </a:solidFill>
                        <a:latin typeface="Arial Black" panose="020B0A0402010209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611546">
                <a:tc>
                  <a:txBody>
                    <a:bodyPr/>
                    <a:lstStyle/>
                    <a:p>
                      <a:pPr algn="l"/>
                      <a:r>
                        <a:rPr lang="en-US" sz="3200" b="1" baseline="0" dirty="0" smtClean="0"/>
                        <a:t>Affordable health insurance^</a:t>
                      </a:r>
                      <a:endParaRPr lang="en-US" sz="3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200" dirty="0" smtClean="0">
                          <a:solidFill>
                            <a:srgbClr val="002060"/>
                          </a:solidFill>
                          <a:latin typeface="Arial Black" panose="020B0A04020102090204" pitchFamily="34" charset="0"/>
                        </a:rPr>
                        <a:t>88%</a:t>
                      </a:r>
                      <a:endParaRPr lang="en-US" sz="3200" dirty="0">
                        <a:solidFill>
                          <a:srgbClr val="002060"/>
                        </a:solidFill>
                        <a:latin typeface="Arial Black" panose="020B0A0402010209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098239">
                <a:tc>
                  <a:txBody>
                    <a:bodyPr/>
                    <a:lstStyle/>
                    <a:p>
                      <a:pPr algn="l"/>
                      <a:r>
                        <a:rPr lang="en-US" sz="3200" b="1" dirty="0" smtClean="0"/>
                        <a:t>Affordable place to live</a:t>
                      </a:r>
                      <a:endParaRPr lang="en-US" sz="3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200" dirty="0" smtClean="0">
                          <a:solidFill>
                            <a:srgbClr val="002060"/>
                          </a:solidFill>
                          <a:latin typeface="Arial Black" panose="020B0A04020102090204" pitchFamily="34" charset="0"/>
                        </a:rPr>
                        <a:t>86%</a:t>
                      </a:r>
                      <a:endParaRPr lang="en-US" sz="3200" dirty="0">
                        <a:solidFill>
                          <a:srgbClr val="002060"/>
                        </a:solidFill>
                        <a:latin typeface="Arial Black" panose="020B0A0402010209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5" name="Rectangle 4"/>
          <p:cNvSpPr/>
          <p:nvPr/>
        </p:nvSpPr>
        <p:spPr>
          <a:xfrm>
            <a:off x="266700" y="6107670"/>
            <a:ext cx="8039100" cy="276999"/>
          </a:xfrm>
          <a:prstGeom prst="rect">
            <a:avLst/>
          </a:prstGeom>
        </p:spPr>
        <p:txBody>
          <a:bodyPr wrap="square">
            <a:spAutoFit/>
          </a:bodyPr>
          <a:lstStyle/>
          <a:p>
            <a:pPr>
              <a:spcBef>
                <a:spcPts val="1800"/>
              </a:spcBef>
            </a:pPr>
            <a:r>
              <a:rPr lang="en-US" sz="1200" dirty="0">
                <a:solidFill>
                  <a:prstClr val="black"/>
                </a:solidFill>
              </a:rPr>
              <a:t>^</a:t>
            </a:r>
            <a:r>
              <a:rPr lang="en-US" sz="1200" dirty="0" smtClean="0">
                <a:solidFill>
                  <a:prstClr val="black"/>
                </a:solidFill>
              </a:rPr>
              <a:t>Among those who do not have health insurance.</a:t>
            </a:r>
            <a:endParaRPr lang="en-US" sz="1200" dirty="0">
              <a:solidFill>
                <a:prstClr val="black"/>
              </a:solidFill>
            </a:endParaRPr>
          </a:p>
        </p:txBody>
      </p:sp>
    </p:spTree>
    <p:extLst>
      <p:ext uri="{BB962C8B-B14F-4D97-AF65-F5344CB8AC3E}">
        <p14:creationId xmlns:p14="http://schemas.microsoft.com/office/powerpoint/2010/main" val="40900961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95300" y="228600"/>
            <a:ext cx="8153400" cy="1107996"/>
          </a:xfrm>
          <a:prstGeom prst="rect">
            <a:avLst/>
          </a:prstGeom>
          <a:noFill/>
        </p:spPr>
        <p:txBody>
          <a:bodyPr wrap="square" rtlCol="0">
            <a:spAutoFit/>
          </a:bodyPr>
          <a:lstStyle/>
          <a:p>
            <a:pPr algn="ctr"/>
            <a:r>
              <a:rPr lang="en-US" sz="6600" b="1" dirty="0" smtClean="0">
                <a:solidFill>
                  <a:prstClr val="white"/>
                </a:solidFill>
              </a:rPr>
              <a:t>Methodology</a:t>
            </a:r>
            <a:endParaRPr lang="en-US" sz="6600" b="1" dirty="0">
              <a:solidFill>
                <a:prstClr val="white"/>
              </a:solidFill>
            </a:endParaRPr>
          </a:p>
        </p:txBody>
      </p:sp>
      <p:sp>
        <p:nvSpPr>
          <p:cNvPr id="5" name="Rectangle 4"/>
          <p:cNvSpPr/>
          <p:nvPr/>
        </p:nvSpPr>
        <p:spPr>
          <a:xfrm>
            <a:off x="495300" y="1615622"/>
            <a:ext cx="8039100" cy="2708434"/>
          </a:xfrm>
          <a:prstGeom prst="rect">
            <a:avLst/>
          </a:prstGeom>
        </p:spPr>
        <p:txBody>
          <a:bodyPr wrap="square">
            <a:spAutoFit/>
          </a:bodyPr>
          <a:lstStyle/>
          <a:p>
            <a:pPr algn="ctr">
              <a:spcBef>
                <a:spcPts val="1200"/>
              </a:spcBef>
            </a:pPr>
            <a:r>
              <a:rPr lang="en-US" sz="4000" b="1" dirty="0" smtClean="0">
                <a:solidFill>
                  <a:srgbClr val="0C4C79"/>
                </a:solidFill>
              </a:rPr>
              <a:t>Four Focus Groups:</a:t>
            </a:r>
          </a:p>
          <a:p>
            <a:pPr marL="2457450" indent="-2457450">
              <a:spcBef>
                <a:spcPts val="1200"/>
              </a:spcBef>
            </a:pPr>
            <a:r>
              <a:rPr lang="en-US" sz="4000" b="1" dirty="0" smtClean="0">
                <a:solidFill>
                  <a:srgbClr val="0C4C79"/>
                </a:solidFill>
              </a:rPr>
              <a:t>Locations: </a:t>
            </a:r>
          </a:p>
          <a:p>
            <a:pPr marL="1377950" indent="-914400">
              <a:buFont typeface="Wingdings" panose="05000000000000000000" pitchFamily="2" charset="2"/>
              <a:buChar char="ü"/>
            </a:pPr>
            <a:r>
              <a:rPr lang="en-US" sz="4000" b="1" dirty="0" smtClean="0">
                <a:solidFill>
                  <a:srgbClr val="0C4C79"/>
                </a:solidFill>
              </a:rPr>
              <a:t>Suburban Dallas, TX </a:t>
            </a:r>
          </a:p>
          <a:p>
            <a:pPr marL="1377950" indent="-914400">
              <a:buFont typeface="Wingdings" panose="05000000000000000000" pitchFamily="2" charset="2"/>
              <a:buChar char="ü"/>
            </a:pPr>
            <a:r>
              <a:rPr lang="en-US" sz="4000" b="1" dirty="0" smtClean="0">
                <a:solidFill>
                  <a:srgbClr val="0C4C79"/>
                </a:solidFill>
              </a:rPr>
              <a:t>Suburban Detroit, MI</a:t>
            </a:r>
          </a:p>
        </p:txBody>
      </p:sp>
    </p:spTree>
    <p:extLst>
      <p:ext uri="{BB962C8B-B14F-4D97-AF65-F5344CB8AC3E}">
        <p14:creationId xmlns:p14="http://schemas.microsoft.com/office/powerpoint/2010/main" val="190534594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253428"/>
            <a:ext cx="9144000" cy="1015663"/>
          </a:xfrm>
          <a:prstGeom prst="rect">
            <a:avLst/>
          </a:prstGeom>
          <a:noFill/>
        </p:spPr>
        <p:txBody>
          <a:bodyPr wrap="square" rtlCol="0">
            <a:spAutoFit/>
          </a:bodyPr>
          <a:lstStyle/>
          <a:p>
            <a:pPr algn="ctr"/>
            <a:r>
              <a:rPr lang="en-US" sz="3000" b="1" dirty="0" smtClean="0">
                <a:solidFill>
                  <a:prstClr val="black"/>
                </a:solidFill>
              </a:rPr>
              <a:t>In the survey, moms express challenges facing them every day.</a:t>
            </a:r>
            <a:endParaRPr lang="en-US" sz="3000" b="1" dirty="0">
              <a:solidFill>
                <a:prstClr val="black"/>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3885317786"/>
              </p:ext>
            </p:extLst>
          </p:nvPr>
        </p:nvGraphicFramePr>
        <p:xfrm>
          <a:off x="777240" y="1247449"/>
          <a:ext cx="7589520" cy="4731204"/>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3840480"/>
                <a:gridCol w="3749040"/>
              </a:tblGrid>
              <a:tr h="544066">
                <a:tc>
                  <a:txBody>
                    <a:bodyPr/>
                    <a:lstStyle/>
                    <a:p>
                      <a:pPr algn="ctr"/>
                      <a:endParaRPr lang="en-US" sz="3200" dirty="0">
                        <a:solidFill>
                          <a:srgbClr val="0C4C79"/>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DEDE"/>
                    </a:solidFill>
                  </a:tcPr>
                </a:tc>
                <a:tc>
                  <a:txBody>
                    <a:bodyPr/>
                    <a:lstStyle/>
                    <a:p>
                      <a:pPr algn="ctr"/>
                      <a:r>
                        <a:rPr lang="en-US" sz="3200" b="1" dirty="0" smtClean="0">
                          <a:solidFill>
                            <a:schemeClr val="bg1"/>
                          </a:solidFill>
                        </a:rPr>
                        <a:t>% Concerned</a:t>
                      </a:r>
                      <a:endParaRPr lang="en-US" sz="32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r>
              <a:tr h="1345848">
                <a:tc>
                  <a:txBody>
                    <a:bodyPr/>
                    <a:lstStyle/>
                    <a:p>
                      <a:pPr algn="l"/>
                      <a:r>
                        <a:rPr lang="en-US" sz="3200" b="1" dirty="0" smtClean="0"/>
                        <a:t>Finding a job*</a:t>
                      </a:r>
                      <a:endParaRPr lang="en-US" sz="3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200" dirty="0" smtClean="0">
                          <a:solidFill>
                            <a:srgbClr val="002060"/>
                          </a:solidFill>
                          <a:latin typeface="Arial Black" panose="020B0A04020102090204" pitchFamily="34" charset="0"/>
                        </a:rPr>
                        <a:t>85%</a:t>
                      </a:r>
                      <a:endParaRPr lang="en-US" sz="3200" dirty="0">
                        <a:solidFill>
                          <a:srgbClr val="002060"/>
                        </a:solidFill>
                        <a:latin typeface="Arial Black" panose="020B0A0402010209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345848">
                <a:tc>
                  <a:txBody>
                    <a:bodyPr/>
                    <a:lstStyle/>
                    <a:p>
                      <a:pPr algn="l"/>
                      <a:r>
                        <a:rPr lang="en-US" sz="3200" b="1" dirty="0" smtClean="0"/>
                        <a:t>Losing health</a:t>
                      </a:r>
                      <a:r>
                        <a:rPr lang="en-US" sz="3200" b="1" baseline="0" dirty="0" smtClean="0"/>
                        <a:t> insurance^</a:t>
                      </a:r>
                      <a:endParaRPr lang="en-US" sz="3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200" dirty="0" smtClean="0">
                          <a:solidFill>
                            <a:srgbClr val="002060"/>
                          </a:solidFill>
                          <a:latin typeface="Arial Black" panose="020B0A04020102090204" pitchFamily="34" charset="0"/>
                        </a:rPr>
                        <a:t>83%</a:t>
                      </a:r>
                      <a:endParaRPr lang="en-US" sz="3200" dirty="0">
                        <a:solidFill>
                          <a:srgbClr val="002060"/>
                        </a:solidFill>
                        <a:latin typeface="Arial Black" panose="020B0A0402010209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460388">
                <a:tc>
                  <a:txBody>
                    <a:bodyPr/>
                    <a:lstStyle/>
                    <a:p>
                      <a:pPr algn="l"/>
                      <a:r>
                        <a:rPr lang="en-US" sz="3200" b="1" baseline="0" dirty="0" smtClean="0"/>
                        <a:t>Quality daycare</a:t>
                      </a:r>
                      <a:endParaRPr lang="en-US" sz="3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200" dirty="0" smtClean="0">
                          <a:solidFill>
                            <a:srgbClr val="002060"/>
                          </a:solidFill>
                          <a:latin typeface="Arial Black" panose="020B0A04020102090204" pitchFamily="34" charset="0"/>
                        </a:rPr>
                        <a:t>80%</a:t>
                      </a:r>
                      <a:endParaRPr lang="en-US" sz="3200" dirty="0">
                        <a:solidFill>
                          <a:srgbClr val="002060"/>
                        </a:solidFill>
                        <a:latin typeface="Arial Black" panose="020B0A0402010209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5" name="Rectangle 4"/>
          <p:cNvSpPr/>
          <p:nvPr/>
        </p:nvSpPr>
        <p:spPr>
          <a:xfrm>
            <a:off x="304800" y="6107670"/>
            <a:ext cx="8039100" cy="276999"/>
          </a:xfrm>
          <a:prstGeom prst="rect">
            <a:avLst/>
          </a:prstGeom>
        </p:spPr>
        <p:txBody>
          <a:bodyPr wrap="square">
            <a:spAutoFit/>
          </a:bodyPr>
          <a:lstStyle/>
          <a:p>
            <a:pPr>
              <a:spcBef>
                <a:spcPts val="1800"/>
              </a:spcBef>
            </a:pPr>
            <a:r>
              <a:rPr lang="en-US" sz="1200" dirty="0" smtClean="0">
                <a:solidFill>
                  <a:prstClr val="black"/>
                </a:solidFill>
              </a:rPr>
              <a:t>*Among those who are unemployed.</a:t>
            </a:r>
            <a:endParaRPr lang="en-US" sz="1200" dirty="0">
              <a:solidFill>
                <a:prstClr val="black"/>
              </a:solidFill>
            </a:endParaRPr>
          </a:p>
        </p:txBody>
      </p:sp>
      <p:sp>
        <p:nvSpPr>
          <p:cNvPr id="6" name="Rectangle 5"/>
          <p:cNvSpPr/>
          <p:nvPr/>
        </p:nvSpPr>
        <p:spPr>
          <a:xfrm>
            <a:off x="3733800" y="6107670"/>
            <a:ext cx="8039100" cy="276999"/>
          </a:xfrm>
          <a:prstGeom prst="rect">
            <a:avLst/>
          </a:prstGeom>
        </p:spPr>
        <p:txBody>
          <a:bodyPr wrap="square">
            <a:spAutoFit/>
          </a:bodyPr>
          <a:lstStyle/>
          <a:p>
            <a:pPr>
              <a:spcBef>
                <a:spcPts val="1800"/>
              </a:spcBef>
            </a:pPr>
            <a:r>
              <a:rPr lang="en-US" sz="1200" dirty="0">
                <a:solidFill>
                  <a:prstClr val="black"/>
                </a:solidFill>
              </a:rPr>
              <a:t>^</a:t>
            </a:r>
            <a:r>
              <a:rPr lang="en-US" sz="1200" dirty="0" smtClean="0">
                <a:solidFill>
                  <a:prstClr val="black"/>
                </a:solidFill>
              </a:rPr>
              <a:t>Among those who have health insurance.</a:t>
            </a:r>
            <a:endParaRPr lang="en-US" sz="1200" dirty="0">
              <a:solidFill>
                <a:prstClr val="black"/>
              </a:solidFill>
            </a:endParaRPr>
          </a:p>
        </p:txBody>
      </p:sp>
    </p:spTree>
    <p:extLst>
      <p:ext uri="{BB962C8B-B14F-4D97-AF65-F5344CB8AC3E}">
        <p14:creationId xmlns:p14="http://schemas.microsoft.com/office/powerpoint/2010/main" val="198436289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253428"/>
            <a:ext cx="9144000" cy="1015663"/>
          </a:xfrm>
          <a:prstGeom prst="rect">
            <a:avLst/>
          </a:prstGeom>
          <a:noFill/>
        </p:spPr>
        <p:txBody>
          <a:bodyPr wrap="square" rtlCol="0">
            <a:spAutoFit/>
          </a:bodyPr>
          <a:lstStyle/>
          <a:p>
            <a:pPr algn="ctr"/>
            <a:r>
              <a:rPr lang="en-US" sz="3000" b="1" dirty="0" smtClean="0">
                <a:solidFill>
                  <a:prstClr val="black"/>
                </a:solidFill>
              </a:rPr>
              <a:t>In the survey, moms express challenges facing them every day.</a:t>
            </a:r>
            <a:endParaRPr lang="en-US" sz="3000" b="1" dirty="0">
              <a:solidFill>
                <a:prstClr val="black"/>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3061718194"/>
              </p:ext>
            </p:extLst>
          </p:nvPr>
        </p:nvGraphicFramePr>
        <p:xfrm>
          <a:off x="777240" y="1600200"/>
          <a:ext cx="7589520" cy="4319389"/>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3840480"/>
                <a:gridCol w="3749040"/>
              </a:tblGrid>
              <a:tr h="450730">
                <a:tc>
                  <a:txBody>
                    <a:bodyPr/>
                    <a:lstStyle/>
                    <a:p>
                      <a:pPr algn="ctr"/>
                      <a:endParaRPr lang="en-US" sz="3200" dirty="0">
                        <a:solidFill>
                          <a:srgbClr val="0C4C79"/>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DEDE"/>
                    </a:solidFill>
                  </a:tcPr>
                </a:tc>
                <a:tc>
                  <a:txBody>
                    <a:bodyPr/>
                    <a:lstStyle/>
                    <a:p>
                      <a:pPr algn="ctr"/>
                      <a:r>
                        <a:rPr lang="en-US" sz="3200" b="1" dirty="0" smtClean="0">
                          <a:solidFill>
                            <a:schemeClr val="bg1"/>
                          </a:solidFill>
                        </a:rPr>
                        <a:t>% Concerned</a:t>
                      </a:r>
                      <a:endParaRPr lang="en-US" sz="32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r>
              <a:tr h="1114964">
                <a:tc>
                  <a:txBody>
                    <a:bodyPr/>
                    <a:lstStyle/>
                    <a:p>
                      <a:pPr algn="l"/>
                      <a:r>
                        <a:rPr lang="en-US" sz="3200" b="1" dirty="0" smtClean="0"/>
                        <a:t>Losing</a:t>
                      </a:r>
                      <a:r>
                        <a:rPr lang="en-US" sz="3200" b="1" baseline="0" dirty="0" smtClean="0"/>
                        <a:t> your job*</a:t>
                      </a:r>
                      <a:endParaRPr lang="en-US" sz="3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200" dirty="0" smtClean="0">
                          <a:solidFill>
                            <a:srgbClr val="002060"/>
                          </a:solidFill>
                          <a:latin typeface="Arial Black" panose="020B0A04020102090204" pitchFamily="34" charset="0"/>
                        </a:rPr>
                        <a:t>74%</a:t>
                      </a:r>
                      <a:endParaRPr lang="en-US" sz="3200" dirty="0">
                        <a:solidFill>
                          <a:srgbClr val="002060"/>
                        </a:solidFill>
                        <a:latin typeface="Arial Black" panose="020B0A0402010209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988443">
                <a:tc>
                  <a:txBody>
                    <a:bodyPr/>
                    <a:lstStyle/>
                    <a:p>
                      <a:pPr algn="l"/>
                      <a:r>
                        <a:rPr lang="en-US" sz="3200" b="1" dirty="0" smtClean="0"/>
                        <a:t>Feeling safe</a:t>
                      </a:r>
                      <a:endParaRPr lang="en-US" sz="3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200" dirty="0" smtClean="0">
                          <a:solidFill>
                            <a:srgbClr val="002060"/>
                          </a:solidFill>
                          <a:latin typeface="Arial Black" panose="020B0A04020102090204" pitchFamily="34" charset="0"/>
                        </a:rPr>
                        <a:t>64%</a:t>
                      </a:r>
                      <a:endParaRPr lang="en-US" sz="3200" dirty="0">
                        <a:solidFill>
                          <a:srgbClr val="002060"/>
                        </a:solidFill>
                        <a:latin typeface="Arial Black" panose="020B0A0402010209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636862">
                <a:tc>
                  <a:txBody>
                    <a:bodyPr/>
                    <a:lstStyle/>
                    <a:p>
                      <a:pPr algn="l"/>
                      <a:r>
                        <a:rPr lang="en-US" sz="3200" b="1" baseline="0" dirty="0" smtClean="0"/>
                        <a:t>Help from </a:t>
                      </a:r>
                    </a:p>
                    <a:p>
                      <a:pPr algn="l"/>
                      <a:r>
                        <a:rPr lang="en-US" sz="3200" b="1" baseline="0" dirty="0" smtClean="0"/>
                        <a:t>family &amp; friends</a:t>
                      </a:r>
                      <a:endParaRPr lang="en-US" sz="3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200" dirty="0" smtClean="0">
                          <a:solidFill>
                            <a:srgbClr val="002060"/>
                          </a:solidFill>
                          <a:latin typeface="Arial Black" panose="020B0A04020102090204" pitchFamily="34" charset="0"/>
                        </a:rPr>
                        <a:t>61%</a:t>
                      </a:r>
                      <a:endParaRPr lang="en-US" sz="3200" dirty="0">
                        <a:solidFill>
                          <a:srgbClr val="002060"/>
                        </a:solidFill>
                        <a:latin typeface="Arial Black" panose="020B0A0402010209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5" name="Rectangle 4"/>
          <p:cNvSpPr/>
          <p:nvPr/>
        </p:nvSpPr>
        <p:spPr>
          <a:xfrm>
            <a:off x="266700" y="6070602"/>
            <a:ext cx="8039100" cy="276999"/>
          </a:xfrm>
          <a:prstGeom prst="rect">
            <a:avLst/>
          </a:prstGeom>
        </p:spPr>
        <p:txBody>
          <a:bodyPr wrap="square">
            <a:spAutoFit/>
          </a:bodyPr>
          <a:lstStyle/>
          <a:p>
            <a:pPr>
              <a:spcBef>
                <a:spcPts val="1800"/>
              </a:spcBef>
            </a:pPr>
            <a:r>
              <a:rPr lang="en-US" sz="1200" dirty="0" smtClean="0">
                <a:solidFill>
                  <a:prstClr val="black"/>
                </a:solidFill>
              </a:rPr>
              <a:t>*Among those who are employed.</a:t>
            </a:r>
            <a:endParaRPr lang="en-US" sz="1200" dirty="0">
              <a:solidFill>
                <a:prstClr val="black"/>
              </a:solidFill>
            </a:endParaRPr>
          </a:p>
        </p:txBody>
      </p:sp>
    </p:spTree>
    <p:extLst>
      <p:ext uri="{BB962C8B-B14F-4D97-AF65-F5344CB8AC3E}">
        <p14:creationId xmlns:p14="http://schemas.microsoft.com/office/powerpoint/2010/main" val="183630061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25398"/>
            <a:ext cx="9144000" cy="1015663"/>
          </a:xfrm>
          <a:prstGeom prst="rect">
            <a:avLst/>
          </a:prstGeom>
          <a:noFill/>
        </p:spPr>
        <p:txBody>
          <a:bodyPr wrap="square" rtlCol="0">
            <a:spAutoFit/>
          </a:bodyPr>
          <a:lstStyle/>
          <a:p>
            <a:pPr algn="ctr"/>
            <a:r>
              <a:rPr lang="en-US" sz="6000" b="1" dirty="0" smtClean="0">
                <a:solidFill>
                  <a:prstClr val="white"/>
                </a:solidFill>
              </a:rPr>
              <a:t>Key Finding #2</a:t>
            </a:r>
            <a:endParaRPr lang="en-US" sz="6000" b="1" dirty="0">
              <a:solidFill>
                <a:prstClr val="white"/>
              </a:solidFill>
            </a:endParaRPr>
          </a:p>
        </p:txBody>
      </p:sp>
      <p:sp>
        <p:nvSpPr>
          <p:cNvPr id="5" name="Rectangle 4"/>
          <p:cNvSpPr/>
          <p:nvPr/>
        </p:nvSpPr>
        <p:spPr>
          <a:xfrm>
            <a:off x="152400" y="1615620"/>
            <a:ext cx="8839200" cy="3416320"/>
          </a:xfrm>
          <a:prstGeom prst="rect">
            <a:avLst/>
          </a:prstGeom>
        </p:spPr>
        <p:txBody>
          <a:bodyPr wrap="square">
            <a:spAutoFit/>
          </a:bodyPr>
          <a:lstStyle/>
          <a:p>
            <a:pPr algn="ctr">
              <a:spcBef>
                <a:spcPts val="1800"/>
              </a:spcBef>
            </a:pPr>
            <a:r>
              <a:rPr lang="en-US" sz="5400" dirty="0">
                <a:solidFill>
                  <a:srgbClr val="0C4C79"/>
                </a:solidFill>
              </a:rPr>
              <a:t>In drawing moms to the program, outreach should be </a:t>
            </a:r>
            <a:r>
              <a:rPr lang="en-US" sz="5400" b="1" dirty="0">
                <a:solidFill>
                  <a:srgbClr val="0C4C79"/>
                </a:solidFill>
              </a:rPr>
              <a:t>“</a:t>
            </a:r>
            <a:r>
              <a:rPr lang="en-US" sz="5400" b="1" dirty="0" smtClean="0">
                <a:solidFill>
                  <a:srgbClr val="0C4C79"/>
                </a:solidFill>
              </a:rPr>
              <a:t>mom-centered”</a:t>
            </a:r>
            <a:r>
              <a:rPr lang="en-US" sz="5400" dirty="0" smtClean="0">
                <a:solidFill>
                  <a:srgbClr val="0C4C79"/>
                </a:solidFill>
              </a:rPr>
              <a:t> </a:t>
            </a:r>
            <a:r>
              <a:rPr lang="en-US" sz="5400" dirty="0">
                <a:solidFill>
                  <a:srgbClr val="0C4C79"/>
                </a:solidFill>
              </a:rPr>
              <a:t>to get their attention and interest.</a:t>
            </a:r>
          </a:p>
        </p:txBody>
      </p:sp>
    </p:spTree>
    <p:extLst>
      <p:ext uri="{BB962C8B-B14F-4D97-AF65-F5344CB8AC3E}">
        <p14:creationId xmlns:p14="http://schemas.microsoft.com/office/powerpoint/2010/main" val="172235385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177802"/>
            <a:ext cx="8382000" cy="830997"/>
          </a:xfrm>
          <a:prstGeom prst="rect">
            <a:avLst/>
          </a:prstGeom>
          <a:noFill/>
        </p:spPr>
        <p:txBody>
          <a:bodyPr wrap="square" rtlCol="0">
            <a:spAutoFit/>
          </a:bodyPr>
          <a:lstStyle/>
          <a:p>
            <a:pPr algn="ctr"/>
            <a:r>
              <a:rPr lang="en-US" sz="4800" b="1" dirty="0" smtClean="0">
                <a:solidFill>
                  <a:prstClr val="black"/>
                </a:solidFill>
              </a:rPr>
              <a:t>Testing Approach</a:t>
            </a:r>
            <a:endParaRPr lang="en-US" sz="4800" b="1" dirty="0">
              <a:solidFill>
                <a:prstClr val="black"/>
              </a:solidFill>
            </a:endParaRPr>
          </a:p>
        </p:txBody>
      </p:sp>
      <p:sp>
        <p:nvSpPr>
          <p:cNvPr id="5" name="Text Placeholder 4"/>
          <p:cNvSpPr txBox="1">
            <a:spLocks/>
          </p:cNvSpPr>
          <p:nvPr/>
        </p:nvSpPr>
        <p:spPr>
          <a:xfrm>
            <a:off x="4114800" y="914400"/>
            <a:ext cx="4800600" cy="47244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spcBef>
                <a:spcPts val="1800"/>
              </a:spcBef>
              <a:buFont typeface="Wingdings" panose="05000000000000000000" pitchFamily="2" charset="2"/>
              <a:buChar char="ü"/>
            </a:pPr>
            <a:endParaRPr lang="en-US" sz="2400" dirty="0">
              <a:solidFill>
                <a:prstClr val="black"/>
              </a:solidFill>
            </a:endParaRPr>
          </a:p>
        </p:txBody>
      </p:sp>
      <p:sp>
        <p:nvSpPr>
          <p:cNvPr id="8" name="Text Placeholder 4"/>
          <p:cNvSpPr txBox="1">
            <a:spLocks/>
          </p:cNvSpPr>
          <p:nvPr/>
        </p:nvSpPr>
        <p:spPr>
          <a:xfrm>
            <a:off x="647700" y="2133600"/>
            <a:ext cx="7848600" cy="32766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spcBef>
                <a:spcPts val="1800"/>
              </a:spcBef>
              <a:buFont typeface="Wingdings" panose="05000000000000000000" pitchFamily="2" charset="2"/>
              <a:buChar char="ü"/>
            </a:pPr>
            <a:endParaRPr lang="en-US" sz="4400" dirty="0" smtClean="0">
              <a:solidFill>
                <a:srgbClr val="0C4C79"/>
              </a:solidFill>
            </a:endParaRPr>
          </a:p>
        </p:txBody>
      </p:sp>
      <p:sp>
        <p:nvSpPr>
          <p:cNvPr id="6" name="Rectangle 5"/>
          <p:cNvSpPr/>
          <p:nvPr/>
        </p:nvSpPr>
        <p:spPr>
          <a:xfrm>
            <a:off x="552450" y="1226264"/>
            <a:ext cx="8039100" cy="3785652"/>
          </a:xfrm>
          <a:prstGeom prst="rect">
            <a:avLst/>
          </a:prstGeom>
          <a:ln>
            <a:solidFill>
              <a:schemeClr val="tx1"/>
            </a:solidFill>
          </a:ln>
        </p:spPr>
        <p:txBody>
          <a:bodyPr wrap="square">
            <a:spAutoFit/>
          </a:bodyPr>
          <a:lstStyle/>
          <a:p>
            <a:pPr algn="ctr">
              <a:spcBef>
                <a:spcPts val="1800"/>
              </a:spcBef>
            </a:pPr>
            <a:r>
              <a:rPr lang="en-US" sz="6000" b="1" dirty="0" smtClean="0">
                <a:solidFill>
                  <a:prstClr val="black"/>
                </a:solidFill>
              </a:rPr>
              <a:t>We tested two narrative approaches in how to reach out to moms.</a:t>
            </a:r>
            <a:endParaRPr lang="en-US" sz="6000" b="1" dirty="0">
              <a:solidFill>
                <a:prstClr val="black"/>
              </a:solidFill>
            </a:endParaRPr>
          </a:p>
        </p:txBody>
      </p:sp>
    </p:spTree>
    <p:extLst>
      <p:ext uri="{BB962C8B-B14F-4D97-AF65-F5344CB8AC3E}">
        <p14:creationId xmlns:p14="http://schemas.microsoft.com/office/powerpoint/2010/main" val="383818664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279402"/>
            <a:ext cx="9067800" cy="646331"/>
          </a:xfrm>
          <a:prstGeom prst="rect">
            <a:avLst/>
          </a:prstGeom>
          <a:noFill/>
        </p:spPr>
        <p:txBody>
          <a:bodyPr wrap="square" rtlCol="0">
            <a:spAutoFit/>
          </a:bodyPr>
          <a:lstStyle/>
          <a:p>
            <a:pPr algn="ctr"/>
            <a:r>
              <a:rPr lang="en-US" sz="3600" b="1" dirty="0" smtClean="0">
                <a:solidFill>
                  <a:prstClr val="black"/>
                </a:solidFill>
              </a:rPr>
              <a:t>“Kid-Focused”</a:t>
            </a:r>
            <a:endParaRPr lang="en-US" sz="3600" b="1" dirty="0">
              <a:solidFill>
                <a:prstClr val="black"/>
              </a:solidFill>
            </a:endParaRPr>
          </a:p>
        </p:txBody>
      </p:sp>
      <p:sp>
        <p:nvSpPr>
          <p:cNvPr id="4" name="TextBox 3"/>
          <p:cNvSpPr txBox="1"/>
          <p:nvPr/>
        </p:nvSpPr>
        <p:spPr>
          <a:xfrm>
            <a:off x="152400" y="1034971"/>
            <a:ext cx="8839200" cy="2862322"/>
          </a:xfrm>
          <a:prstGeom prst="rect">
            <a:avLst/>
          </a:prstGeom>
          <a:solidFill>
            <a:schemeClr val="bg1"/>
          </a:solidFill>
          <a:ln w="44450" cmpd="sng">
            <a:solidFill>
              <a:schemeClr val="tx1"/>
            </a:solidFill>
          </a:ln>
          <a:scene3d>
            <a:camera prst="orthographicFront"/>
            <a:lightRig rig="threePt" dir="t"/>
          </a:scene3d>
          <a:sp3d>
            <a:bevelT w="114300"/>
          </a:sp3d>
        </p:spPr>
        <p:txBody>
          <a:bodyPr wrap="square" rtlCol="0">
            <a:spAutoFit/>
          </a:bodyPr>
          <a:lstStyle/>
          <a:p>
            <a:r>
              <a:rPr lang="en-US" sz="2000" dirty="0">
                <a:solidFill>
                  <a:prstClr val="black"/>
                </a:solidFill>
              </a:rPr>
              <a:t>In many families, grandparents, friends, trusted neighbors, or church members show a new parent how to care for their child. But, some new mothers and families simply do not have this support or help.  Children don’t arrive with an instruction manual. So, voluntary home visiting matches parents with trained professionals who provide information and support during pregnancy and throughout the child’s earliest years – a critical development period. Home visiting programs help with prenatal care and advice about parenting, engage infants in meaningful learning activity, create positive adult-child bonds, and promote family self-sufficiency.</a:t>
            </a:r>
          </a:p>
        </p:txBody>
      </p:sp>
      <p:graphicFrame>
        <p:nvGraphicFramePr>
          <p:cNvPr id="5" name="Table 4"/>
          <p:cNvGraphicFramePr>
            <a:graphicFrameLocks noGrp="1"/>
          </p:cNvGraphicFramePr>
          <p:nvPr>
            <p:extLst>
              <p:ext uri="{D42A27DB-BD31-4B8C-83A1-F6EECF244321}">
                <p14:modId xmlns:p14="http://schemas.microsoft.com/office/powerpoint/2010/main" val="3189669087"/>
              </p:ext>
            </p:extLst>
          </p:nvPr>
        </p:nvGraphicFramePr>
        <p:xfrm>
          <a:off x="609604" y="5029200"/>
          <a:ext cx="8405873" cy="143256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5479793"/>
                <a:gridCol w="2926080"/>
              </a:tblGrid>
              <a:tr h="1432560">
                <a:tc>
                  <a:txBody>
                    <a:bodyPr/>
                    <a:lstStyle/>
                    <a:p>
                      <a:pPr algn="r"/>
                      <a:r>
                        <a:rPr lang="en-US" sz="2800" b="1" dirty="0" smtClean="0">
                          <a:solidFill>
                            <a:schemeClr val="tx1"/>
                          </a:solidFill>
                        </a:rPr>
                        <a:t>%80-100 </a:t>
                      </a:r>
                      <a:r>
                        <a:rPr lang="en-US" sz="2800" b="1" baseline="0" dirty="0" smtClean="0">
                          <a:solidFill>
                            <a:schemeClr val="tx1"/>
                          </a:solidFill>
                        </a:rPr>
                        <a:t>Among Moms:</a:t>
                      </a:r>
                      <a:endParaRPr lang="en-US" sz="28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8800" dirty="0" smtClean="0">
                          <a:solidFill>
                            <a:srgbClr val="002060"/>
                          </a:solidFill>
                          <a:latin typeface="Arial Black" panose="020B0A04020102090204" pitchFamily="34" charset="0"/>
                        </a:rPr>
                        <a:t>40%</a:t>
                      </a:r>
                      <a:endParaRPr lang="en-US" sz="8800" dirty="0">
                        <a:solidFill>
                          <a:srgbClr val="002060"/>
                        </a:solidFill>
                        <a:latin typeface="Arial Black" panose="020B0A0402010209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193377991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279402"/>
            <a:ext cx="9067800" cy="646331"/>
          </a:xfrm>
          <a:prstGeom prst="rect">
            <a:avLst/>
          </a:prstGeom>
          <a:noFill/>
        </p:spPr>
        <p:txBody>
          <a:bodyPr wrap="square" rtlCol="0">
            <a:spAutoFit/>
          </a:bodyPr>
          <a:lstStyle/>
          <a:p>
            <a:pPr algn="ctr"/>
            <a:r>
              <a:rPr lang="en-US" sz="3600" b="1" dirty="0" smtClean="0">
                <a:solidFill>
                  <a:prstClr val="black"/>
                </a:solidFill>
              </a:rPr>
              <a:t>“Mom-Centered”</a:t>
            </a:r>
            <a:endParaRPr lang="en-US" sz="3600" b="1" dirty="0">
              <a:solidFill>
                <a:prstClr val="black"/>
              </a:solidFill>
            </a:endParaRPr>
          </a:p>
        </p:txBody>
      </p:sp>
      <p:sp>
        <p:nvSpPr>
          <p:cNvPr id="4" name="TextBox 3"/>
          <p:cNvSpPr txBox="1"/>
          <p:nvPr/>
        </p:nvSpPr>
        <p:spPr>
          <a:xfrm>
            <a:off x="276225" y="1092200"/>
            <a:ext cx="8591550" cy="2677656"/>
          </a:xfrm>
          <a:prstGeom prst="rect">
            <a:avLst/>
          </a:prstGeom>
          <a:solidFill>
            <a:schemeClr val="bg1">
              <a:lumMod val="95000"/>
            </a:schemeClr>
          </a:solidFill>
          <a:ln w="44450" cmpd="sng">
            <a:solidFill>
              <a:schemeClr val="tx1"/>
            </a:solidFill>
          </a:ln>
          <a:scene3d>
            <a:camera prst="orthographicFront"/>
            <a:lightRig rig="threePt" dir="t"/>
          </a:scene3d>
          <a:sp3d>
            <a:bevelT w="114300"/>
          </a:sp3d>
        </p:spPr>
        <p:txBody>
          <a:bodyPr wrap="square" rtlCol="0">
            <a:spAutoFit/>
          </a:bodyPr>
          <a:lstStyle/>
          <a:p>
            <a:r>
              <a:rPr lang="en-US" sz="2100" dirty="0">
                <a:solidFill>
                  <a:prstClr val="black"/>
                </a:solidFill>
              </a:rPr>
              <a:t>Every new mom could use the support and guidance of someone trained and trusted to help them along the way. Moms face lots of new and sometimes unexpected pressure in their new role as mother. Having additional support and someone who understands their needs helps a mom face the challenges of parenthood. While learning skills to help raise her baby or young child, a mom will also have a resource she can rely on for support and advice. Just this little bit of extra help would go a long ways to ensuring the success of the whole family.</a:t>
            </a:r>
          </a:p>
        </p:txBody>
      </p:sp>
      <p:graphicFrame>
        <p:nvGraphicFramePr>
          <p:cNvPr id="6" name="Table 5"/>
          <p:cNvGraphicFramePr>
            <a:graphicFrameLocks noGrp="1"/>
          </p:cNvGraphicFramePr>
          <p:nvPr>
            <p:extLst>
              <p:ext uri="{D42A27DB-BD31-4B8C-83A1-F6EECF244321}">
                <p14:modId xmlns:p14="http://schemas.microsoft.com/office/powerpoint/2010/main" val="1960050381"/>
              </p:ext>
            </p:extLst>
          </p:nvPr>
        </p:nvGraphicFramePr>
        <p:xfrm>
          <a:off x="609604" y="5029200"/>
          <a:ext cx="8405873" cy="143256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5479793"/>
                <a:gridCol w="2926080"/>
              </a:tblGrid>
              <a:tr h="1432560">
                <a:tc>
                  <a:txBody>
                    <a:bodyPr/>
                    <a:lstStyle/>
                    <a:p>
                      <a:pPr algn="r"/>
                      <a:r>
                        <a:rPr lang="en-US" sz="2800" b="1" dirty="0" smtClean="0">
                          <a:solidFill>
                            <a:schemeClr val="tx1"/>
                          </a:solidFill>
                        </a:rPr>
                        <a:t>%80-100 </a:t>
                      </a:r>
                      <a:r>
                        <a:rPr lang="en-US" sz="2800" b="1" baseline="0" dirty="0" smtClean="0">
                          <a:solidFill>
                            <a:schemeClr val="tx1"/>
                          </a:solidFill>
                        </a:rPr>
                        <a:t>Among Moms:</a:t>
                      </a:r>
                      <a:endParaRPr lang="en-US" sz="2800"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8800" dirty="0" smtClean="0">
                          <a:solidFill>
                            <a:srgbClr val="002060"/>
                          </a:solidFill>
                          <a:latin typeface="Arial Black" panose="020B0A04020102090204" pitchFamily="34" charset="0"/>
                        </a:rPr>
                        <a:t>45%</a:t>
                      </a:r>
                      <a:endParaRPr lang="en-US" sz="8800" dirty="0">
                        <a:solidFill>
                          <a:srgbClr val="002060"/>
                        </a:solidFill>
                        <a:latin typeface="Arial Black" panose="020B0A0402010209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345746986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253428"/>
            <a:ext cx="8686800" cy="1323439"/>
          </a:xfrm>
          <a:prstGeom prst="rect">
            <a:avLst/>
          </a:prstGeom>
          <a:noFill/>
        </p:spPr>
        <p:txBody>
          <a:bodyPr wrap="square" rtlCol="0">
            <a:spAutoFit/>
          </a:bodyPr>
          <a:lstStyle/>
          <a:p>
            <a:pPr algn="ctr"/>
            <a:r>
              <a:rPr lang="en-US" sz="4000" b="1" dirty="0" smtClean="0">
                <a:solidFill>
                  <a:prstClr val="black"/>
                </a:solidFill>
              </a:rPr>
              <a:t>The favorite when asked to pick one statement was mom-centered.</a:t>
            </a:r>
            <a:endParaRPr lang="en-US" sz="4000" b="1" dirty="0">
              <a:solidFill>
                <a:prstClr val="black"/>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3556649322"/>
              </p:ext>
            </p:extLst>
          </p:nvPr>
        </p:nvGraphicFramePr>
        <p:xfrm>
          <a:off x="752835" y="1676400"/>
          <a:ext cx="7638329" cy="451784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3840480"/>
                <a:gridCol w="3797849"/>
              </a:tblGrid>
              <a:tr h="487396">
                <a:tc>
                  <a:txBody>
                    <a:bodyPr/>
                    <a:lstStyle/>
                    <a:p>
                      <a:pPr algn="ctr"/>
                      <a:endParaRPr lang="en-US" sz="3600" dirty="0">
                        <a:solidFill>
                          <a:srgbClr val="0C4C79"/>
                        </a:solidFill>
                      </a:endParaRPr>
                    </a:p>
                  </a:txBody>
                  <a:tcPr marL="130960" marR="130960" marT="65480" marB="654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DEDE"/>
                    </a:solidFill>
                  </a:tcPr>
                </a:tc>
                <a:tc>
                  <a:txBody>
                    <a:bodyPr/>
                    <a:lstStyle/>
                    <a:p>
                      <a:pPr algn="ctr"/>
                      <a:r>
                        <a:rPr lang="en-US" sz="3600" b="1" dirty="0" smtClean="0">
                          <a:solidFill>
                            <a:schemeClr val="bg1"/>
                          </a:solidFill>
                        </a:rPr>
                        <a:t>Most Favorable</a:t>
                      </a:r>
                      <a:endParaRPr lang="en-US" sz="3600" b="1" dirty="0">
                        <a:solidFill>
                          <a:schemeClr val="bg1"/>
                        </a:solidFill>
                      </a:endParaRPr>
                    </a:p>
                  </a:txBody>
                  <a:tcPr marL="130960" marR="130960" marT="65480" marB="654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r>
              <a:tr h="1919120">
                <a:tc>
                  <a:txBody>
                    <a:bodyPr/>
                    <a:lstStyle/>
                    <a:p>
                      <a:r>
                        <a:rPr lang="en-US" sz="3600" b="1" dirty="0" smtClean="0"/>
                        <a:t>Kid-Focused</a:t>
                      </a:r>
                      <a:endParaRPr lang="en-US" sz="3600" b="1" dirty="0"/>
                    </a:p>
                  </a:txBody>
                  <a:tcPr marL="130960" marR="130960" marT="65480" marB="654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600" dirty="0" smtClean="0">
                          <a:solidFill>
                            <a:srgbClr val="002060"/>
                          </a:solidFill>
                          <a:latin typeface="Arial Black" panose="020B0A04020102090204" pitchFamily="34" charset="0"/>
                        </a:rPr>
                        <a:t>38%</a:t>
                      </a:r>
                      <a:endParaRPr lang="en-US" sz="3600" dirty="0">
                        <a:solidFill>
                          <a:srgbClr val="002060"/>
                        </a:solidFill>
                        <a:latin typeface="Arial Black" panose="020B0A04020102090204" pitchFamily="34" charset="0"/>
                      </a:endParaRPr>
                    </a:p>
                  </a:txBody>
                  <a:tcPr marL="130960" marR="130960" marT="65480" marB="654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19120">
                <a:tc>
                  <a:txBody>
                    <a:bodyPr/>
                    <a:lstStyle/>
                    <a:p>
                      <a:r>
                        <a:rPr lang="en-US" sz="3600" b="1" dirty="0" smtClean="0"/>
                        <a:t>Mom-Centered</a:t>
                      </a:r>
                      <a:endParaRPr lang="en-US" sz="3600" b="1" dirty="0"/>
                    </a:p>
                  </a:txBody>
                  <a:tcPr marL="130960" marR="130960" marT="65480" marB="654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600" dirty="0" smtClean="0">
                          <a:solidFill>
                            <a:srgbClr val="002060"/>
                          </a:solidFill>
                          <a:latin typeface="Arial Black" panose="020B0A04020102090204" pitchFamily="34" charset="0"/>
                        </a:rPr>
                        <a:t>55%</a:t>
                      </a:r>
                      <a:endParaRPr lang="en-US" sz="3600" dirty="0">
                        <a:solidFill>
                          <a:srgbClr val="002060"/>
                        </a:solidFill>
                        <a:latin typeface="Arial Black" panose="020B0A04020102090204" pitchFamily="34" charset="0"/>
                      </a:endParaRPr>
                    </a:p>
                  </a:txBody>
                  <a:tcPr marL="130960" marR="130960" marT="65480" marB="654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231509053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4300" y="228600"/>
            <a:ext cx="8915400" cy="1200329"/>
          </a:xfrm>
          <a:prstGeom prst="rect">
            <a:avLst/>
          </a:prstGeom>
          <a:noFill/>
        </p:spPr>
        <p:txBody>
          <a:bodyPr wrap="square" rtlCol="0">
            <a:spAutoFit/>
          </a:bodyPr>
          <a:lstStyle/>
          <a:p>
            <a:pPr algn="ctr"/>
            <a:r>
              <a:rPr lang="en-US" sz="3600" b="1" dirty="0">
                <a:solidFill>
                  <a:prstClr val="black"/>
                </a:solidFill>
              </a:rPr>
              <a:t>Reasons respondents selected the “</a:t>
            </a:r>
            <a:r>
              <a:rPr lang="en-US" sz="3600" b="1" dirty="0" smtClean="0">
                <a:solidFill>
                  <a:prstClr val="black"/>
                </a:solidFill>
              </a:rPr>
              <a:t>mom-centered” </a:t>
            </a:r>
            <a:r>
              <a:rPr lang="en-US" sz="3600" b="1" dirty="0">
                <a:solidFill>
                  <a:prstClr val="black"/>
                </a:solidFill>
              </a:rPr>
              <a:t>message:</a:t>
            </a:r>
          </a:p>
        </p:txBody>
      </p:sp>
      <p:sp>
        <p:nvSpPr>
          <p:cNvPr id="5" name="Rectangle 4"/>
          <p:cNvSpPr/>
          <p:nvPr/>
        </p:nvSpPr>
        <p:spPr>
          <a:xfrm>
            <a:off x="76200" y="1841819"/>
            <a:ext cx="8991600" cy="3323987"/>
          </a:xfrm>
          <a:prstGeom prst="rect">
            <a:avLst/>
          </a:prstGeom>
        </p:spPr>
        <p:txBody>
          <a:bodyPr wrap="square" numCol="1">
            <a:spAutoFit/>
          </a:bodyPr>
          <a:lstStyle/>
          <a:p>
            <a:pPr marL="228600" indent="-228600">
              <a:spcBef>
                <a:spcPts val="1800"/>
              </a:spcBef>
              <a:buFont typeface="Arial" panose="020B0604020202020204" pitchFamily="34" charset="0"/>
              <a:buChar char="•"/>
            </a:pPr>
            <a:r>
              <a:rPr lang="en-US" sz="3600" dirty="0" smtClean="0">
                <a:solidFill>
                  <a:prstClr val="black"/>
                </a:solidFill>
              </a:rPr>
              <a:t>Program will provide </a:t>
            </a:r>
            <a:r>
              <a:rPr lang="en-US" sz="3600" b="1" dirty="0" smtClean="0">
                <a:solidFill>
                  <a:srgbClr val="0C4C79"/>
                </a:solidFill>
              </a:rPr>
              <a:t>help</a:t>
            </a:r>
            <a:r>
              <a:rPr lang="en-US" sz="3600" dirty="0" smtClean="0">
                <a:solidFill>
                  <a:prstClr val="black"/>
                </a:solidFill>
              </a:rPr>
              <a:t>, </a:t>
            </a:r>
            <a:r>
              <a:rPr lang="en-US" sz="3600" b="1" dirty="0" smtClean="0">
                <a:solidFill>
                  <a:srgbClr val="0C4C79"/>
                </a:solidFill>
              </a:rPr>
              <a:t>support</a:t>
            </a:r>
            <a:r>
              <a:rPr lang="en-US" sz="3600" dirty="0" smtClean="0">
                <a:solidFill>
                  <a:prstClr val="black"/>
                </a:solidFill>
              </a:rPr>
              <a:t>, </a:t>
            </a:r>
            <a:r>
              <a:rPr lang="en-US" sz="3600" b="1" dirty="0" smtClean="0">
                <a:solidFill>
                  <a:srgbClr val="0C4C79"/>
                </a:solidFill>
              </a:rPr>
              <a:t>guidance and advice</a:t>
            </a:r>
            <a:r>
              <a:rPr lang="en-US" sz="3600" dirty="0" smtClean="0">
                <a:solidFill>
                  <a:srgbClr val="0C4C79"/>
                </a:solidFill>
              </a:rPr>
              <a:t> </a:t>
            </a:r>
          </a:p>
          <a:p>
            <a:pPr marL="227013" indent="-227013">
              <a:spcBef>
                <a:spcPts val="1800"/>
              </a:spcBef>
              <a:buClr>
                <a:prstClr val="black"/>
              </a:buClr>
              <a:buFont typeface="Arial" panose="020B0604020202020204" pitchFamily="34" charset="0"/>
              <a:buChar char="•"/>
            </a:pPr>
            <a:r>
              <a:rPr lang="en-US" sz="3600" b="1" dirty="0" smtClean="0">
                <a:solidFill>
                  <a:srgbClr val="0C4C79"/>
                </a:solidFill>
              </a:rPr>
              <a:t>Friendly/warm </a:t>
            </a:r>
            <a:r>
              <a:rPr lang="en-US" sz="3600" b="1" dirty="0">
                <a:solidFill>
                  <a:srgbClr val="0C4C79"/>
                </a:solidFill>
              </a:rPr>
              <a:t>tone</a:t>
            </a:r>
            <a:r>
              <a:rPr lang="en-US" sz="3600" dirty="0">
                <a:solidFill>
                  <a:prstClr val="black"/>
                </a:solidFill>
              </a:rPr>
              <a:t>, more inviting than the other </a:t>
            </a:r>
            <a:r>
              <a:rPr lang="en-US" sz="3600" dirty="0" smtClean="0">
                <a:solidFill>
                  <a:prstClr val="black"/>
                </a:solidFill>
              </a:rPr>
              <a:t>statement</a:t>
            </a:r>
          </a:p>
          <a:p>
            <a:pPr marL="228600" indent="-228600">
              <a:spcBef>
                <a:spcPts val="1800"/>
              </a:spcBef>
              <a:buFont typeface="Arial" panose="020B0604020202020204" pitchFamily="34" charset="0"/>
              <a:buChar char="•"/>
            </a:pPr>
            <a:r>
              <a:rPr lang="en-US" sz="3600" dirty="0" smtClean="0">
                <a:solidFill>
                  <a:prstClr val="black"/>
                </a:solidFill>
              </a:rPr>
              <a:t>Focused </a:t>
            </a:r>
            <a:r>
              <a:rPr lang="en-US" sz="3600" dirty="0">
                <a:solidFill>
                  <a:prstClr val="black"/>
                </a:solidFill>
              </a:rPr>
              <a:t>on the needs of </a:t>
            </a:r>
            <a:r>
              <a:rPr lang="en-US" sz="3600" b="1" dirty="0">
                <a:solidFill>
                  <a:srgbClr val="0C4C79"/>
                </a:solidFill>
              </a:rPr>
              <a:t>new </a:t>
            </a:r>
            <a:r>
              <a:rPr lang="en-US" sz="3600" b="1" dirty="0" smtClean="0">
                <a:solidFill>
                  <a:srgbClr val="0C4C79"/>
                </a:solidFill>
              </a:rPr>
              <a:t>moms</a:t>
            </a:r>
            <a:endParaRPr lang="en-US" sz="3600" b="1" dirty="0">
              <a:solidFill>
                <a:srgbClr val="0C4C79"/>
              </a:solidFill>
            </a:endParaRPr>
          </a:p>
        </p:txBody>
      </p:sp>
    </p:spTree>
    <p:extLst>
      <p:ext uri="{BB962C8B-B14F-4D97-AF65-F5344CB8AC3E}">
        <p14:creationId xmlns:p14="http://schemas.microsoft.com/office/powerpoint/2010/main" val="323289104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4300" y="101363"/>
            <a:ext cx="8915400" cy="1200329"/>
          </a:xfrm>
          <a:prstGeom prst="rect">
            <a:avLst/>
          </a:prstGeom>
          <a:noFill/>
        </p:spPr>
        <p:txBody>
          <a:bodyPr wrap="square" rtlCol="0">
            <a:spAutoFit/>
          </a:bodyPr>
          <a:lstStyle/>
          <a:p>
            <a:pPr algn="ctr"/>
            <a:r>
              <a:rPr lang="en-US" sz="3600" b="1" dirty="0">
                <a:solidFill>
                  <a:prstClr val="black"/>
                </a:solidFill>
              </a:rPr>
              <a:t>Reasons respondents selected the “</a:t>
            </a:r>
            <a:r>
              <a:rPr lang="en-US" sz="3600" b="1" dirty="0" smtClean="0">
                <a:solidFill>
                  <a:prstClr val="black"/>
                </a:solidFill>
              </a:rPr>
              <a:t>mom-centered” </a:t>
            </a:r>
            <a:r>
              <a:rPr lang="en-US" sz="3600" b="1" dirty="0">
                <a:solidFill>
                  <a:prstClr val="black"/>
                </a:solidFill>
              </a:rPr>
              <a:t>message:</a:t>
            </a:r>
          </a:p>
        </p:txBody>
      </p:sp>
      <p:sp>
        <p:nvSpPr>
          <p:cNvPr id="5" name="Rectangle 4"/>
          <p:cNvSpPr/>
          <p:nvPr/>
        </p:nvSpPr>
        <p:spPr>
          <a:xfrm>
            <a:off x="76200" y="1498602"/>
            <a:ext cx="8991600" cy="3739485"/>
          </a:xfrm>
          <a:prstGeom prst="rect">
            <a:avLst/>
          </a:prstGeom>
        </p:spPr>
        <p:txBody>
          <a:bodyPr wrap="square" numCol="1">
            <a:spAutoFit/>
          </a:bodyPr>
          <a:lstStyle/>
          <a:p>
            <a:pPr marL="228600" indent="-228600">
              <a:spcBef>
                <a:spcPts val="1800"/>
              </a:spcBef>
              <a:buFont typeface="Arial" panose="020B0604020202020204" pitchFamily="34" charset="0"/>
              <a:buChar char="•"/>
            </a:pPr>
            <a:r>
              <a:rPr lang="en-US" sz="3200" b="1" dirty="0" smtClean="0">
                <a:solidFill>
                  <a:srgbClr val="0C4C79"/>
                </a:solidFill>
              </a:rPr>
              <a:t>Reminded </a:t>
            </a:r>
            <a:r>
              <a:rPr lang="en-US" sz="3200" b="1" dirty="0">
                <a:solidFill>
                  <a:srgbClr val="0C4C79"/>
                </a:solidFill>
              </a:rPr>
              <a:t>of own </a:t>
            </a:r>
            <a:r>
              <a:rPr lang="en-US" sz="3200" dirty="0">
                <a:solidFill>
                  <a:prstClr val="black"/>
                </a:solidFill>
              </a:rPr>
              <a:t>experience/Can </a:t>
            </a:r>
            <a:r>
              <a:rPr lang="en-US" sz="3200" b="1" dirty="0">
                <a:solidFill>
                  <a:srgbClr val="0C4C79"/>
                </a:solidFill>
              </a:rPr>
              <a:t>relate</a:t>
            </a:r>
            <a:r>
              <a:rPr lang="en-US" sz="3200" dirty="0">
                <a:solidFill>
                  <a:prstClr val="black"/>
                </a:solidFill>
              </a:rPr>
              <a:t> to the statement</a:t>
            </a:r>
          </a:p>
          <a:p>
            <a:pPr marL="228600" indent="-228600">
              <a:spcBef>
                <a:spcPts val="1800"/>
              </a:spcBef>
              <a:buFont typeface="Arial" panose="020B0604020202020204" pitchFamily="34" charset="0"/>
              <a:buChar char="•"/>
            </a:pPr>
            <a:r>
              <a:rPr lang="en-US" sz="3200" dirty="0" smtClean="0">
                <a:solidFill>
                  <a:prstClr val="black"/>
                </a:solidFill>
              </a:rPr>
              <a:t>Acknowledges that </a:t>
            </a:r>
            <a:r>
              <a:rPr lang="en-US" sz="3200" b="1" dirty="0">
                <a:solidFill>
                  <a:srgbClr val="0C4C79"/>
                </a:solidFill>
              </a:rPr>
              <a:t>new moms face stress and challenges</a:t>
            </a:r>
          </a:p>
          <a:p>
            <a:pPr marL="228600" indent="-228600">
              <a:spcBef>
                <a:spcPts val="1800"/>
              </a:spcBef>
              <a:buFont typeface="Arial" panose="020B0604020202020204" pitchFamily="34" charset="0"/>
              <a:buChar char="•"/>
            </a:pPr>
            <a:r>
              <a:rPr lang="en-US" sz="3200" dirty="0" smtClean="0">
                <a:solidFill>
                  <a:prstClr val="black"/>
                </a:solidFill>
              </a:rPr>
              <a:t>Will </a:t>
            </a:r>
            <a:r>
              <a:rPr lang="en-US" sz="3200" dirty="0">
                <a:solidFill>
                  <a:prstClr val="black"/>
                </a:solidFill>
              </a:rPr>
              <a:t>help moms </a:t>
            </a:r>
            <a:r>
              <a:rPr lang="en-US" sz="3200" b="1" dirty="0">
                <a:solidFill>
                  <a:srgbClr val="0C4C79"/>
                </a:solidFill>
              </a:rPr>
              <a:t>without a support system</a:t>
            </a:r>
          </a:p>
          <a:p>
            <a:pPr marL="228600" indent="-228600">
              <a:spcBef>
                <a:spcPts val="1800"/>
              </a:spcBef>
              <a:buFont typeface="Arial" panose="020B0604020202020204" pitchFamily="34" charset="0"/>
              <a:buChar char="•"/>
            </a:pPr>
            <a:r>
              <a:rPr lang="en-US" sz="3200" dirty="0" smtClean="0">
                <a:solidFill>
                  <a:prstClr val="black"/>
                </a:solidFill>
              </a:rPr>
              <a:t>Support </a:t>
            </a:r>
            <a:r>
              <a:rPr lang="en-US" sz="3200" dirty="0">
                <a:solidFill>
                  <a:prstClr val="black"/>
                </a:solidFill>
              </a:rPr>
              <a:t>from someone </a:t>
            </a:r>
            <a:r>
              <a:rPr lang="en-US" sz="3200" b="1" dirty="0" smtClean="0">
                <a:solidFill>
                  <a:srgbClr val="0C4C79"/>
                </a:solidFill>
              </a:rPr>
              <a:t>trained/trusted</a:t>
            </a:r>
            <a:endParaRPr lang="en-US" sz="3200" b="1" dirty="0">
              <a:solidFill>
                <a:srgbClr val="0C4C79"/>
              </a:solidFill>
            </a:endParaRPr>
          </a:p>
        </p:txBody>
      </p:sp>
    </p:spTree>
    <p:extLst>
      <p:ext uri="{BB962C8B-B14F-4D97-AF65-F5344CB8AC3E}">
        <p14:creationId xmlns:p14="http://schemas.microsoft.com/office/powerpoint/2010/main" val="179322992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4300" y="921464"/>
            <a:ext cx="8915400" cy="3785652"/>
          </a:xfrm>
          <a:prstGeom prst="rect">
            <a:avLst/>
          </a:prstGeom>
          <a:noFill/>
        </p:spPr>
        <p:txBody>
          <a:bodyPr wrap="square" rtlCol="0">
            <a:spAutoFit/>
          </a:bodyPr>
          <a:lstStyle/>
          <a:p>
            <a:pPr algn="ctr"/>
            <a:r>
              <a:rPr lang="en-US" sz="4800" b="1" dirty="0" smtClean="0">
                <a:solidFill>
                  <a:srgbClr val="0070C0"/>
                </a:solidFill>
              </a:rPr>
              <a:t>In our focus groups, we shared program literature with participants, and the findings reinforced the “mom-centered” language.</a:t>
            </a:r>
            <a:endParaRPr lang="en-US" sz="4800" b="1" dirty="0">
              <a:solidFill>
                <a:srgbClr val="0070C0"/>
              </a:solidFill>
            </a:endParaRPr>
          </a:p>
        </p:txBody>
      </p:sp>
    </p:spTree>
    <p:extLst>
      <p:ext uri="{BB962C8B-B14F-4D97-AF65-F5344CB8AC3E}">
        <p14:creationId xmlns:p14="http://schemas.microsoft.com/office/powerpoint/2010/main" val="31551229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228604"/>
            <a:ext cx="9144000" cy="1015663"/>
          </a:xfrm>
          <a:prstGeom prst="rect">
            <a:avLst/>
          </a:prstGeom>
          <a:noFill/>
        </p:spPr>
        <p:txBody>
          <a:bodyPr wrap="square" rtlCol="0">
            <a:spAutoFit/>
          </a:bodyPr>
          <a:lstStyle/>
          <a:p>
            <a:pPr algn="ctr"/>
            <a:r>
              <a:rPr lang="en-US" sz="6000" b="1" dirty="0" smtClean="0">
                <a:solidFill>
                  <a:prstClr val="white"/>
                </a:solidFill>
              </a:rPr>
              <a:t>From the Focus Groups</a:t>
            </a:r>
            <a:endParaRPr lang="en-US" sz="6000" b="1" dirty="0">
              <a:solidFill>
                <a:prstClr val="white"/>
              </a:solidFill>
            </a:endParaRPr>
          </a:p>
        </p:txBody>
      </p:sp>
      <p:sp>
        <p:nvSpPr>
          <p:cNvPr id="5" name="Rectangle 4"/>
          <p:cNvSpPr/>
          <p:nvPr/>
        </p:nvSpPr>
        <p:spPr>
          <a:xfrm>
            <a:off x="495300" y="1615619"/>
            <a:ext cx="8039100" cy="3785652"/>
          </a:xfrm>
          <a:prstGeom prst="rect">
            <a:avLst/>
          </a:prstGeom>
        </p:spPr>
        <p:txBody>
          <a:bodyPr wrap="square">
            <a:spAutoFit/>
          </a:bodyPr>
          <a:lstStyle/>
          <a:p>
            <a:pPr>
              <a:spcBef>
                <a:spcPts val="1800"/>
              </a:spcBef>
            </a:pPr>
            <a:r>
              <a:rPr lang="en-US" sz="6000" dirty="0" smtClean="0">
                <a:solidFill>
                  <a:srgbClr val="0C4C79"/>
                </a:solidFill>
              </a:rPr>
              <a:t>The phrase </a:t>
            </a:r>
            <a:r>
              <a:rPr lang="en-US" sz="6000" b="1" dirty="0" smtClean="0">
                <a:solidFill>
                  <a:srgbClr val="0C4C79"/>
                </a:solidFill>
              </a:rPr>
              <a:t>“home visiting”</a:t>
            </a:r>
            <a:r>
              <a:rPr lang="en-US" sz="6000" dirty="0" smtClean="0">
                <a:solidFill>
                  <a:srgbClr val="0C4C79"/>
                </a:solidFill>
              </a:rPr>
              <a:t> conjures up associations that are much more negative.</a:t>
            </a:r>
          </a:p>
        </p:txBody>
      </p:sp>
    </p:spTree>
    <p:extLst>
      <p:ext uri="{BB962C8B-B14F-4D97-AF65-F5344CB8AC3E}">
        <p14:creationId xmlns:p14="http://schemas.microsoft.com/office/powerpoint/2010/main" val="201893836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3558" y="381002"/>
            <a:ext cx="3472042" cy="5992281"/>
          </a:xfrm>
          <a:prstGeom prst="rect">
            <a:avLst/>
          </a:prstGeom>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Lst>
        </p:spPr>
      </p:pic>
      <p:sp>
        <p:nvSpPr>
          <p:cNvPr id="7" name="TextBox 6"/>
          <p:cNvSpPr txBox="1"/>
          <p:nvPr/>
        </p:nvSpPr>
        <p:spPr>
          <a:xfrm>
            <a:off x="228600" y="482602"/>
            <a:ext cx="2628900" cy="2246769"/>
          </a:xfrm>
          <a:prstGeom prst="rect">
            <a:avLst/>
          </a:prstGeom>
          <a:noFill/>
          <a:ln>
            <a:solidFill>
              <a:schemeClr val="tx1"/>
            </a:solidFill>
          </a:ln>
        </p:spPr>
        <p:txBody>
          <a:bodyPr wrap="square" rtlCol="0">
            <a:spAutoFit/>
          </a:bodyPr>
          <a:lstStyle/>
          <a:p>
            <a:pPr algn="ctr"/>
            <a:r>
              <a:rPr lang="en-US" sz="2800" b="1" dirty="0" smtClean="0">
                <a:solidFill>
                  <a:prstClr val="black"/>
                </a:solidFill>
              </a:rPr>
              <a:t>Here is the brochure that tested well in our focus groups: </a:t>
            </a:r>
            <a:endParaRPr lang="en-US" sz="2800" b="1" dirty="0">
              <a:solidFill>
                <a:prstClr val="black"/>
              </a:solidFill>
            </a:endParaRPr>
          </a:p>
        </p:txBody>
      </p:sp>
    </p:spTree>
    <p:extLst>
      <p:ext uri="{BB962C8B-B14F-4D97-AF65-F5344CB8AC3E}">
        <p14:creationId xmlns:p14="http://schemas.microsoft.com/office/powerpoint/2010/main" val="397359505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2"/>
          <p:cNvSpPr txBox="1">
            <a:spLocks/>
          </p:cNvSpPr>
          <p:nvPr/>
        </p:nvSpPr>
        <p:spPr>
          <a:xfrm>
            <a:off x="57150" y="279400"/>
            <a:ext cx="9029700" cy="59944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spcBef>
                <a:spcPts val="1800"/>
              </a:spcBef>
            </a:pPr>
            <a:r>
              <a:rPr lang="en-US" sz="2900" dirty="0" smtClean="0">
                <a:solidFill>
                  <a:srgbClr val="0070C0"/>
                </a:solidFill>
              </a:rPr>
              <a:t>This more successful brochure worked well because: </a:t>
            </a:r>
          </a:p>
          <a:p>
            <a:pPr marL="457200" indent="-457200">
              <a:spcBef>
                <a:spcPts val="1800"/>
              </a:spcBef>
              <a:buFont typeface="Arial" panose="020B0604020202020204" pitchFamily="34" charset="0"/>
              <a:buChar char="•"/>
            </a:pPr>
            <a:r>
              <a:rPr lang="en-US" sz="4000" b="1" dirty="0" smtClean="0">
                <a:solidFill>
                  <a:srgbClr val="0070C0"/>
                </a:solidFill>
              </a:rPr>
              <a:t>Mom-centered.</a:t>
            </a:r>
          </a:p>
          <a:p>
            <a:pPr marL="457200" indent="-457200">
              <a:spcBef>
                <a:spcPts val="1800"/>
              </a:spcBef>
              <a:buFont typeface="Arial" panose="020B0604020202020204" pitchFamily="34" charset="0"/>
              <a:buChar char="•"/>
            </a:pPr>
            <a:r>
              <a:rPr lang="en-US" sz="4000" b="1" dirty="0" smtClean="0">
                <a:solidFill>
                  <a:srgbClr val="0070C0"/>
                </a:solidFill>
              </a:rPr>
              <a:t>More personal.</a:t>
            </a:r>
          </a:p>
          <a:p>
            <a:pPr marL="457200" indent="-457200">
              <a:spcBef>
                <a:spcPts val="1800"/>
              </a:spcBef>
              <a:buFont typeface="Arial" panose="020B0604020202020204" pitchFamily="34" charset="0"/>
              <a:buChar char="•"/>
            </a:pPr>
            <a:r>
              <a:rPr lang="en-US" sz="4000" b="1" dirty="0">
                <a:solidFill>
                  <a:srgbClr val="0070C0"/>
                </a:solidFill>
              </a:rPr>
              <a:t>“Real life support” (talking about problems</a:t>
            </a:r>
            <a:r>
              <a:rPr lang="en-US" sz="4000" b="1" dirty="0" smtClean="0">
                <a:solidFill>
                  <a:srgbClr val="0070C0"/>
                </a:solidFill>
              </a:rPr>
              <a:t>).</a:t>
            </a:r>
          </a:p>
          <a:p>
            <a:pPr marL="457200" indent="-457200">
              <a:spcBef>
                <a:spcPts val="1800"/>
              </a:spcBef>
              <a:buFont typeface="Arial" panose="020B0604020202020204" pitchFamily="34" charset="0"/>
              <a:buChar char="•"/>
            </a:pPr>
            <a:r>
              <a:rPr lang="en-US" sz="4000" b="1" dirty="0" smtClean="0">
                <a:solidFill>
                  <a:srgbClr val="0070C0"/>
                </a:solidFill>
              </a:rPr>
              <a:t>Basic and to the point.</a:t>
            </a:r>
          </a:p>
        </p:txBody>
      </p:sp>
    </p:spTree>
    <p:extLst>
      <p:ext uri="{BB962C8B-B14F-4D97-AF65-F5344CB8AC3E}">
        <p14:creationId xmlns:p14="http://schemas.microsoft.com/office/powerpoint/2010/main" val="1355815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300336"/>
            <a:ext cx="9067800" cy="1077218"/>
          </a:xfrm>
          <a:prstGeom prst="rect">
            <a:avLst/>
          </a:prstGeom>
          <a:noFill/>
          <a:ln>
            <a:noFill/>
          </a:ln>
        </p:spPr>
        <p:txBody>
          <a:bodyPr wrap="square" rtlCol="0">
            <a:spAutoFit/>
          </a:bodyPr>
          <a:lstStyle/>
          <a:p>
            <a:pPr algn="ctr"/>
            <a:r>
              <a:rPr lang="en-US" sz="3200" b="1" dirty="0" smtClean="0">
                <a:solidFill>
                  <a:prstClr val="black"/>
                </a:solidFill>
              </a:rPr>
              <a:t>A copy line from this brochure that worked especially well was…</a:t>
            </a:r>
            <a:endParaRPr lang="en-US" sz="3200" b="1" dirty="0">
              <a:solidFill>
                <a:prstClr val="black"/>
              </a:solidFill>
            </a:endParaRPr>
          </a:p>
        </p:txBody>
      </p:sp>
      <p:sp>
        <p:nvSpPr>
          <p:cNvPr id="4" name="TextBox 3"/>
          <p:cNvSpPr txBox="1"/>
          <p:nvPr/>
        </p:nvSpPr>
        <p:spPr>
          <a:xfrm>
            <a:off x="276225" y="1718707"/>
            <a:ext cx="8591550" cy="3416320"/>
          </a:xfrm>
          <a:prstGeom prst="rect">
            <a:avLst/>
          </a:prstGeom>
          <a:solidFill>
            <a:schemeClr val="bg1">
              <a:lumMod val="85000"/>
            </a:schemeClr>
          </a:solidFill>
          <a:ln w="44450" cmpd="sng">
            <a:solidFill>
              <a:schemeClr val="tx1"/>
            </a:solidFill>
          </a:ln>
          <a:scene3d>
            <a:camera prst="orthographicFront"/>
            <a:lightRig rig="threePt" dir="t"/>
          </a:scene3d>
          <a:sp3d>
            <a:bevelT w="114300"/>
          </a:sp3d>
        </p:spPr>
        <p:txBody>
          <a:bodyPr wrap="square" rtlCol="0">
            <a:spAutoFit/>
          </a:bodyPr>
          <a:lstStyle/>
          <a:p>
            <a:pPr algn="ctr"/>
            <a:r>
              <a:rPr lang="en-US" sz="7200" dirty="0" smtClean="0">
                <a:solidFill>
                  <a:prstClr val="black"/>
                </a:solidFill>
              </a:rPr>
              <a:t>“We will meet you at your house or at a place you choose.”</a:t>
            </a:r>
            <a:endParaRPr lang="en-US" sz="7200" dirty="0">
              <a:solidFill>
                <a:prstClr val="black"/>
              </a:solidFill>
            </a:endParaRPr>
          </a:p>
        </p:txBody>
      </p:sp>
    </p:spTree>
    <p:extLst>
      <p:ext uri="{BB962C8B-B14F-4D97-AF65-F5344CB8AC3E}">
        <p14:creationId xmlns:p14="http://schemas.microsoft.com/office/powerpoint/2010/main" val="104621150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25398"/>
            <a:ext cx="9144000" cy="1015663"/>
          </a:xfrm>
          <a:prstGeom prst="rect">
            <a:avLst/>
          </a:prstGeom>
          <a:noFill/>
        </p:spPr>
        <p:txBody>
          <a:bodyPr wrap="square" rtlCol="0">
            <a:spAutoFit/>
          </a:bodyPr>
          <a:lstStyle/>
          <a:p>
            <a:pPr algn="ctr"/>
            <a:r>
              <a:rPr lang="en-US" sz="6000" b="1" dirty="0" smtClean="0">
                <a:solidFill>
                  <a:prstClr val="white"/>
                </a:solidFill>
              </a:rPr>
              <a:t>Key Finding #3</a:t>
            </a:r>
            <a:endParaRPr lang="en-US" sz="6000" b="1" dirty="0">
              <a:solidFill>
                <a:prstClr val="white"/>
              </a:solidFill>
            </a:endParaRPr>
          </a:p>
        </p:txBody>
      </p:sp>
      <p:sp>
        <p:nvSpPr>
          <p:cNvPr id="5" name="Rectangle 4"/>
          <p:cNvSpPr/>
          <p:nvPr/>
        </p:nvSpPr>
        <p:spPr>
          <a:xfrm>
            <a:off x="495300" y="1498600"/>
            <a:ext cx="8039100" cy="3785652"/>
          </a:xfrm>
          <a:prstGeom prst="rect">
            <a:avLst/>
          </a:prstGeom>
        </p:spPr>
        <p:txBody>
          <a:bodyPr wrap="square">
            <a:spAutoFit/>
          </a:bodyPr>
          <a:lstStyle/>
          <a:p>
            <a:pPr algn="ctr">
              <a:spcBef>
                <a:spcPts val="1800"/>
              </a:spcBef>
            </a:pPr>
            <a:r>
              <a:rPr lang="en-US" sz="6000" dirty="0">
                <a:solidFill>
                  <a:srgbClr val="0C4C79"/>
                </a:solidFill>
              </a:rPr>
              <a:t>Perceived benefits of the program are also focused on meeting moms’ needs.</a:t>
            </a:r>
          </a:p>
        </p:txBody>
      </p:sp>
    </p:spTree>
    <p:extLst>
      <p:ext uri="{BB962C8B-B14F-4D97-AF65-F5344CB8AC3E}">
        <p14:creationId xmlns:p14="http://schemas.microsoft.com/office/powerpoint/2010/main" val="308783937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148352"/>
            <a:ext cx="8382000" cy="707886"/>
          </a:xfrm>
          <a:prstGeom prst="rect">
            <a:avLst/>
          </a:prstGeom>
          <a:noFill/>
        </p:spPr>
        <p:txBody>
          <a:bodyPr wrap="square" rtlCol="0">
            <a:spAutoFit/>
          </a:bodyPr>
          <a:lstStyle/>
          <a:p>
            <a:pPr algn="ctr"/>
            <a:r>
              <a:rPr lang="en-US" sz="4000" b="1" dirty="0" smtClean="0">
                <a:solidFill>
                  <a:srgbClr val="0070C0"/>
                </a:solidFill>
              </a:rPr>
              <a:t>In the Focus Groups</a:t>
            </a:r>
            <a:endParaRPr lang="en-US" sz="4000" b="1" dirty="0">
              <a:solidFill>
                <a:srgbClr val="0070C0"/>
              </a:solidFill>
            </a:endParaRPr>
          </a:p>
        </p:txBody>
      </p:sp>
      <p:pic>
        <p:nvPicPr>
          <p:cNvPr id="8" name="Picture 7"/>
          <p:cNvPicPr>
            <a:picLocks noChangeAspect="1"/>
          </p:cNvPicPr>
          <p:nvPr/>
        </p:nvPicPr>
        <p:blipFill rotWithShape="1">
          <a:blip r:embed="rId2">
            <a:extLst>
              <a:ext uri="{28A0092B-C50C-407E-A947-70E740481C1C}">
                <a14:useLocalDpi xmlns:a14="http://schemas.microsoft.com/office/drawing/2010/main" val="0"/>
              </a:ext>
            </a:extLst>
          </a:blip>
          <a:srcRect l="19911" t="8617" r="19289" b="10767"/>
          <a:stretch/>
        </p:blipFill>
        <p:spPr>
          <a:xfrm>
            <a:off x="91679" y="762000"/>
            <a:ext cx="1051323" cy="1393981"/>
          </a:xfrm>
          <a:prstGeom prst="rect">
            <a:avLst/>
          </a:prstGeom>
        </p:spPr>
      </p:pic>
      <p:pic>
        <p:nvPicPr>
          <p:cNvPr id="9" name="Picture 8"/>
          <p:cNvPicPr>
            <a:picLocks noChangeAspect="1"/>
          </p:cNvPicPr>
          <p:nvPr/>
        </p:nvPicPr>
        <p:blipFill rotWithShape="1">
          <a:blip r:embed="rId2">
            <a:extLst>
              <a:ext uri="{28A0092B-C50C-407E-A947-70E740481C1C}">
                <a14:useLocalDpi xmlns:a14="http://schemas.microsoft.com/office/drawing/2010/main" val="0"/>
              </a:ext>
            </a:extLst>
          </a:blip>
          <a:srcRect l="19911" t="8617" r="19289" b="10767"/>
          <a:stretch/>
        </p:blipFill>
        <p:spPr>
          <a:xfrm rot="10800000">
            <a:off x="8001003" y="826692"/>
            <a:ext cx="1051323" cy="1393981"/>
          </a:xfrm>
          <a:prstGeom prst="rect">
            <a:avLst/>
          </a:prstGeom>
        </p:spPr>
      </p:pic>
      <p:graphicFrame>
        <p:nvGraphicFramePr>
          <p:cNvPr id="10" name="Table 9"/>
          <p:cNvGraphicFramePr>
            <a:graphicFrameLocks noGrp="1"/>
          </p:cNvGraphicFramePr>
          <p:nvPr>
            <p:extLst>
              <p:ext uri="{D42A27DB-BD31-4B8C-83A1-F6EECF244321}">
                <p14:modId xmlns:p14="http://schemas.microsoft.com/office/powerpoint/2010/main" val="271701330"/>
              </p:ext>
            </p:extLst>
          </p:nvPr>
        </p:nvGraphicFramePr>
        <p:xfrm>
          <a:off x="1178799" y="1051560"/>
          <a:ext cx="3545603" cy="5867400"/>
        </p:xfrm>
        <a:graphic>
          <a:graphicData uri="http://schemas.openxmlformats.org/drawingml/2006/table">
            <a:tbl>
              <a:tblPr firstRow="1" bandRow="1">
                <a:tableStyleId>{2D5ABB26-0587-4C30-8999-92F81FD0307C}</a:tableStyleId>
              </a:tblPr>
              <a:tblGrid>
                <a:gridCol w="3545603"/>
              </a:tblGrid>
              <a:tr h="929640">
                <a:tc>
                  <a:txBody>
                    <a:bodyPr/>
                    <a:lstStyle/>
                    <a:p>
                      <a:pPr algn="ctr"/>
                      <a:r>
                        <a:rPr lang="en-US" sz="2400" b="1" dirty="0" smtClean="0">
                          <a:solidFill>
                            <a:schemeClr val="bg1"/>
                          </a:solidFill>
                        </a:rPr>
                        <a:t>Greatest Benefits:</a:t>
                      </a:r>
                      <a:endParaRPr lang="en-US" sz="2400" b="1" dirty="0">
                        <a:solidFill>
                          <a:schemeClr val="bg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1"/>
                    </a:solidFill>
                  </a:tcPr>
                </a:tc>
              </a:tr>
              <a:tr h="4937760">
                <a:tc>
                  <a:txBody>
                    <a:bodyPr/>
                    <a:lstStyle/>
                    <a:p>
                      <a:pPr marL="342900" indent="-342900">
                        <a:spcAft>
                          <a:spcPts val="1800"/>
                        </a:spcAft>
                        <a:buFont typeface="Wingdings" panose="05000000000000000000" pitchFamily="2" charset="2"/>
                        <a:buChar char="§"/>
                      </a:pPr>
                      <a:r>
                        <a:rPr lang="en-US" sz="2400" b="1" dirty="0" smtClean="0">
                          <a:solidFill>
                            <a:schemeClr val="accent1"/>
                          </a:solidFill>
                        </a:rPr>
                        <a:t>Personal and emotional</a:t>
                      </a:r>
                      <a:r>
                        <a:rPr lang="en-US" sz="2400" b="1" baseline="0" dirty="0" smtClean="0">
                          <a:solidFill>
                            <a:schemeClr val="accent1"/>
                          </a:solidFill>
                        </a:rPr>
                        <a:t> support.</a:t>
                      </a:r>
                      <a:endParaRPr lang="en-US" sz="2400" b="1" dirty="0" smtClean="0">
                        <a:solidFill>
                          <a:schemeClr val="accent1"/>
                        </a:solidFill>
                      </a:endParaRPr>
                    </a:p>
                    <a:p>
                      <a:pPr marL="342900" indent="-342900">
                        <a:spcAft>
                          <a:spcPts val="1800"/>
                        </a:spcAft>
                        <a:buFont typeface="Wingdings" panose="05000000000000000000" pitchFamily="2" charset="2"/>
                        <a:buChar char="§"/>
                      </a:pPr>
                      <a:r>
                        <a:rPr lang="en-US" sz="2400" b="1" dirty="0" smtClean="0">
                          <a:solidFill>
                            <a:schemeClr val="accent1"/>
                          </a:solidFill>
                        </a:rPr>
                        <a:t>Referrals to other services</a:t>
                      </a:r>
                      <a:r>
                        <a:rPr lang="en-US" sz="2400" b="1" baseline="0" dirty="0" smtClean="0">
                          <a:solidFill>
                            <a:schemeClr val="accent1"/>
                          </a:solidFill>
                        </a:rPr>
                        <a:t> like day care.</a:t>
                      </a:r>
                    </a:p>
                    <a:p>
                      <a:pPr marL="342900" indent="-342900">
                        <a:spcAft>
                          <a:spcPts val="1800"/>
                        </a:spcAft>
                        <a:buFont typeface="Wingdings" panose="05000000000000000000" pitchFamily="2" charset="2"/>
                        <a:buChar char="§"/>
                      </a:pPr>
                      <a:r>
                        <a:rPr lang="en-US" sz="2400" b="1" baseline="0" dirty="0" smtClean="0">
                          <a:solidFill>
                            <a:schemeClr val="accent1"/>
                          </a:solidFill>
                        </a:rPr>
                        <a:t>Help setting education or career goals.</a:t>
                      </a:r>
                      <a:endParaRPr lang="en-US" sz="2400" b="1" dirty="0" smtClean="0">
                        <a:solidFill>
                          <a:schemeClr val="accent1"/>
                        </a:solidFill>
                      </a:endParaRPr>
                    </a:p>
                  </a:txBody>
                  <a:tcPr anchor="ctr">
                    <a:lnT w="9525" cap="flat" cmpd="sng" algn="ctr">
                      <a:solidFill>
                        <a:schemeClr val="tx1"/>
                      </a:solidFill>
                      <a:prstDash val="solid"/>
                      <a:round/>
                      <a:headEnd type="none" w="med" len="med"/>
                      <a:tailEnd type="none" w="med" len="med"/>
                    </a:lnT>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930657591"/>
              </p:ext>
            </p:extLst>
          </p:nvPr>
        </p:nvGraphicFramePr>
        <p:xfrm>
          <a:off x="4800600" y="1051560"/>
          <a:ext cx="3200400" cy="5623560"/>
        </p:xfrm>
        <a:graphic>
          <a:graphicData uri="http://schemas.openxmlformats.org/drawingml/2006/table">
            <a:tbl>
              <a:tblPr firstRow="1" bandRow="1">
                <a:tableStyleId>{2D5ABB26-0587-4C30-8999-92F81FD0307C}</a:tableStyleId>
              </a:tblPr>
              <a:tblGrid>
                <a:gridCol w="3200400"/>
              </a:tblGrid>
              <a:tr h="914400">
                <a:tc>
                  <a:txBody>
                    <a:bodyPr/>
                    <a:lstStyle/>
                    <a:p>
                      <a:pPr algn="ctr"/>
                      <a:r>
                        <a:rPr lang="en-US" sz="2400" b="1" dirty="0" smtClean="0">
                          <a:solidFill>
                            <a:schemeClr val="bg1"/>
                          </a:solidFill>
                        </a:rPr>
                        <a:t>Ranked</a:t>
                      </a:r>
                      <a:r>
                        <a:rPr lang="en-US" sz="2400" b="1" baseline="0" dirty="0" smtClean="0">
                          <a:solidFill>
                            <a:schemeClr val="bg1"/>
                          </a:solidFill>
                        </a:rPr>
                        <a:t> near the bottom:</a:t>
                      </a:r>
                      <a:endParaRPr lang="en-US" sz="2400" b="1" dirty="0">
                        <a:solidFill>
                          <a:schemeClr val="bg1"/>
                        </a:solidFill>
                      </a:endParaRPr>
                    </a:p>
                  </a:txBody>
                  <a:tcPr anchor="ctr">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2"/>
                    </a:solidFill>
                  </a:tcPr>
                </a:tc>
              </a:tr>
              <a:tr h="4709160">
                <a:tc>
                  <a:txBody>
                    <a:bodyPr/>
                    <a:lstStyle/>
                    <a:p>
                      <a:pPr marL="342900" indent="-342900">
                        <a:spcAft>
                          <a:spcPts val="1800"/>
                        </a:spcAft>
                        <a:buFont typeface="Wingdings" panose="05000000000000000000" pitchFamily="2" charset="2"/>
                        <a:buChar char="§"/>
                      </a:pPr>
                      <a:r>
                        <a:rPr lang="en-US" sz="2400" b="1" dirty="0" smtClean="0">
                          <a:solidFill>
                            <a:schemeClr val="accent2"/>
                          </a:solidFill>
                        </a:rPr>
                        <a:t>Providing a stimulating environment</a:t>
                      </a:r>
                      <a:r>
                        <a:rPr lang="en-US" sz="2400" b="1" baseline="0" dirty="0" smtClean="0">
                          <a:solidFill>
                            <a:schemeClr val="accent2"/>
                          </a:solidFill>
                        </a:rPr>
                        <a:t> for your child.</a:t>
                      </a:r>
                    </a:p>
                    <a:p>
                      <a:pPr marL="342900" indent="-342900">
                        <a:spcAft>
                          <a:spcPts val="1800"/>
                        </a:spcAft>
                        <a:buFont typeface="Wingdings" panose="05000000000000000000" pitchFamily="2" charset="2"/>
                        <a:buChar char="§"/>
                      </a:pPr>
                      <a:r>
                        <a:rPr lang="en-US" sz="2400" b="1" baseline="0" dirty="0" smtClean="0">
                          <a:solidFill>
                            <a:schemeClr val="accent2"/>
                          </a:solidFill>
                        </a:rPr>
                        <a:t>Information on emotional bonding with your child.</a:t>
                      </a:r>
                      <a:endParaRPr lang="en-US" sz="2400" b="1" dirty="0" smtClean="0">
                        <a:solidFill>
                          <a:schemeClr val="accent2"/>
                        </a:solidFill>
                      </a:endParaRPr>
                    </a:p>
                  </a:txBody>
                  <a:tcPr anchor="ctr">
                    <a:lnT w="9525" cap="flat" cmpd="sng" algn="ctr">
                      <a:solidFill>
                        <a:schemeClr val="tx1"/>
                      </a:solidFill>
                      <a:prstDash val="solid"/>
                      <a:round/>
                      <a:headEnd type="none" w="med" len="med"/>
                      <a:tailEnd type="none" w="med" len="med"/>
                    </a:lnT>
                  </a:tcPr>
                </a:tc>
              </a:tr>
            </a:tbl>
          </a:graphicData>
        </a:graphic>
      </p:graphicFrame>
    </p:spTree>
    <p:extLst>
      <p:ext uri="{BB962C8B-B14F-4D97-AF65-F5344CB8AC3E}">
        <p14:creationId xmlns:p14="http://schemas.microsoft.com/office/powerpoint/2010/main" val="424880143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8100" y="76202"/>
            <a:ext cx="9220200" cy="1384995"/>
          </a:xfrm>
          <a:prstGeom prst="rect">
            <a:avLst/>
          </a:prstGeom>
          <a:noFill/>
        </p:spPr>
        <p:txBody>
          <a:bodyPr wrap="square" rtlCol="0">
            <a:spAutoFit/>
          </a:bodyPr>
          <a:lstStyle/>
          <a:p>
            <a:pPr algn="ctr">
              <a:spcBef>
                <a:spcPts val="600"/>
              </a:spcBef>
            </a:pPr>
            <a:r>
              <a:rPr lang="en-US" sz="2800" b="1" dirty="0">
                <a:solidFill>
                  <a:srgbClr val="0C4C79"/>
                </a:solidFill>
              </a:rPr>
              <a:t>While </a:t>
            </a:r>
            <a:r>
              <a:rPr lang="en-US" sz="2800" b="1" dirty="0" smtClean="0">
                <a:solidFill>
                  <a:srgbClr val="0C4C79"/>
                </a:solidFill>
              </a:rPr>
              <a:t>the home visitors said </a:t>
            </a:r>
            <a:r>
              <a:rPr lang="en-US" sz="2800" b="1" dirty="0">
                <a:solidFill>
                  <a:srgbClr val="0C4C79"/>
                </a:solidFill>
              </a:rPr>
              <a:t>they try to help both child and mother in their interactions, they recognize that by helping the mom, they help the baby.</a:t>
            </a:r>
          </a:p>
        </p:txBody>
      </p:sp>
      <p:sp>
        <p:nvSpPr>
          <p:cNvPr id="4" name="Rounded Rectangular Callout 3"/>
          <p:cNvSpPr/>
          <p:nvPr/>
        </p:nvSpPr>
        <p:spPr>
          <a:xfrm>
            <a:off x="228600" y="2743200"/>
            <a:ext cx="8839200" cy="1220212"/>
          </a:xfrm>
          <a:prstGeom prst="wedgeRoundRectCallout">
            <a:avLst>
              <a:gd name="adj1" fmla="val -52424"/>
              <a:gd name="adj2" fmla="val -46524"/>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rgbClr val="0C4C79"/>
                </a:solidFill>
              </a:rPr>
              <a:t>“When you meet the needs of the mother, you empower HER to meet the needs of her child.” </a:t>
            </a:r>
          </a:p>
        </p:txBody>
      </p:sp>
    </p:spTree>
    <p:extLst>
      <p:ext uri="{BB962C8B-B14F-4D97-AF65-F5344CB8AC3E}">
        <p14:creationId xmlns:p14="http://schemas.microsoft.com/office/powerpoint/2010/main" val="75392473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25398"/>
            <a:ext cx="9144000" cy="1015663"/>
          </a:xfrm>
          <a:prstGeom prst="rect">
            <a:avLst/>
          </a:prstGeom>
          <a:noFill/>
        </p:spPr>
        <p:txBody>
          <a:bodyPr wrap="square" rtlCol="0">
            <a:spAutoFit/>
          </a:bodyPr>
          <a:lstStyle/>
          <a:p>
            <a:pPr algn="ctr"/>
            <a:r>
              <a:rPr lang="en-US" sz="6000" b="1" dirty="0" smtClean="0">
                <a:solidFill>
                  <a:prstClr val="white"/>
                </a:solidFill>
              </a:rPr>
              <a:t>Key Finding #4</a:t>
            </a:r>
            <a:endParaRPr lang="en-US" sz="6000" b="1" dirty="0">
              <a:solidFill>
                <a:prstClr val="white"/>
              </a:solidFill>
            </a:endParaRPr>
          </a:p>
        </p:txBody>
      </p:sp>
      <p:sp>
        <p:nvSpPr>
          <p:cNvPr id="5" name="Rectangle 4"/>
          <p:cNvSpPr/>
          <p:nvPr/>
        </p:nvSpPr>
        <p:spPr>
          <a:xfrm>
            <a:off x="228600" y="1524001"/>
            <a:ext cx="8839200" cy="3785652"/>
          </a:xfrm>
          <a:prstGeom prst="rect">
            <a:avLst/>
          </a:prstGeom>
        </p:spPr>
        <p:txBody>
          <a:bodyPr wrap="square">
            <a:spAutoFit/>
          </a:bodyPr>
          <a:lstStyle/>
          <a:p>
            <a:pPr algn="ctr">
              <a:spcBef>
                <a:spcPts val="1800"/>
              </a:spcBef>
            </a:pPr>
            <a:r>
              <a:rPr lang="en-US" sz="4800" dirty="0">
                <a:solidFill>
                  <a:srgbClr val="0C4C79"/>
                </a:solidFill>
              </a:rPr>
              <a:t>Prospective participants have real concerns about the </a:t>
            </a:r>
            <a:r>
              <a:rPr lang="en-US" sz="4800" b="1" u="sng" dirty="0">
                <a:solidFill>
                  <a:srgbClr val="0C4C79"/>
                </a:solidFill>
              </a:rPr>
              <a:t>negative </a:t>
            </a:r>
            <a:r>
              <a:rPr lang="en-US" sz="4800" b="1" u="sng" dirty="0" smtClean="0">
                <a:solidFill>
                  <a:srgbClr val="0C4C79"/>
                </a:solidFill>
              </a:rPr>
              <a:t>judgment </a:t>
            </a:r>
            <a:r>
              <a:rPr lang="en-US" sz="4800" dirty="0">
                <a:solidFill>
                  <a:srgbClr val="0C4C79"/>
                </a:solidFill>
              </a:rPr>
              <a:t>they might be exposed to, and the </a:t>
            </a:r>
            <a:r>
              <a:rPr lang="en-US" sz="4800" b="1" u="sng" dirty="0">
                <a:solidFill>
                  <a:srgbClr val="0C4C79"/>
                </a:solidFill>
              </a:rPr>
              <a:t>time</a:t>
            </a:r>
            <a:r>
              <a:rPr lang="en-US" sz="4800" dirty="0">
                <a:solidFill>
                  <a:srgbClr val="0C4C79"/>
                </a:solidFill>
              </a:rPr>
              <a:t> required </a:t>
            </a:r>
            <a:r>
              <a:rPr lang="en-US" sz="4800" dirty="0" smtClean="0">
                <a:solidFill>
                  <a:srgbClr val="0C4C79"/>
                </a:solidFill>
              </a:rPr>
              <a:t>to </a:t>
            </a:r>
            <a:r>
              <a:rPr lang="en-US" sz="4800" dirty="0">
                <a:solidFill>
                  <a:srgbClr val="0C4C79"/>
                </a:solidFill>
              </a:rPr>
              <a:t>participate.</a:t>
            </a:r>
          </a:p>
        </p:txBody>
      </p:sp>
    </p:spTree>
    <p:extLst>
      <p:ext uri="{BB962C8B-B14F-4D97-AF65-F5344CB8AC3E}">
        <p14:creationId xmlns:p14="http://schemas.microsoft.com/office/powerpoint/2010/main" val="225515476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001278948"/>
              </p:ext>
            </p:extLst>
          </p:nvPr>
        </p:nvGraphicFramePr>
        <p:xfrm>
          <a:off x="731520" y="990600"/>
          <a:ext cx="7680960" cy="5376898"/>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5212080"/>
                <a:gridCol w="2468880"/>
              </a:tblGrid>
              <a:tr h="536222">
                <a:tc>
                  <a:txBody>
                    <a:bodyPr/>
                    <a:lstStyle/>
                    <a:p>
                      <a:pPr algn="ctr"/>
                      <a:endParaRPr lang="en-US" sz="3200" dirty="0">
                        <a:solidFill>
                          <a:srgbClr val="0C4C79"/>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DEDE"/>
                    </a:solidFill>
                  </a:tcPr>
                </a:tc>
                <a:tc>
                  <a:txBody>
                    <a:bodyPr/>
                    <a:lstStyle/>
                    <a:p>
                      <a:pPr algn="ctr"/>
                      <a:r>
                        <a:rPr lang="en-US" sz="3200" b="1" dirty="0" smtClean="0">
                          <a:solidFill>
                            <a:schemeClr val="bg1"/>
                          </a:solidFill>
                        </a:rPr>
                        <a:t>% Reasons</a:t>
                      </a:r>
                      <a:endParaRPr lang="en-US" sz="32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r>
              <a:tr h="1241778">
                <a:tc>
                  <a:txBody>
                    <a:bodyPr/>
                    <a:lstStyle/>
                    <a:p>
                      <a:pPr algn="l"/>
                      <a:r>
                        <a:rPr lang="en-US" sz="3200" b="1" dirty="0" smtClean="0"/>
                        <a:t>Already have</a:t>
                      </a:r>
                      <a:r>
                        <a:rPr lang="en-US" sz="3200" b="1" baseline="0" dirty="0" smtClean="0"/>
                        <a:t> support</a:t>
                      </a:r>
                      <a:endParaRPr lang="en-US" sz="3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200" dirty="0" smtClean="0">
                          <a:solidFill>
                            <a:srgbClr val="002060"/>
                          </a:solidFill>
                          <a:latin typeface="Arial Black" panose="020B0A04020102090204" pitchFamily="34" charset="0"/>
                        </a:rPr>
                        <a:t>35%</a:t>
                      </a:r>
                      <a:endParaRPr lang="en-US" sz="3200" dirty="0">
                        <a:solidFill>
                          <a:srgbClr val="002060"/>
                        </a:solidFill>
                        <a:latin typeface="Arial Black" panose="020B0A0402010209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251185">
                <a:tc>
                  <a:txBody>
                    <a:bodyPr/>
                    <a:lstStyle/>
                    <a:p>
                      <a:pPr algn="l"/>
                      <a:r>
                        <a:rPr lang="en-US" sz="3200" b="1" dirty="0" smtClean="0"/>
                        <a:t>Feel uncomfortable </a:t>
                      </a:r>
                    </a:p>
                    <a:p>
                      <a:pPr algn="l"/>
                      <a:r>
                        <a:rPr lang="en-US" sz="3200" b="1" dirty="0" smtClean="0"/>
                        <a:t>with it at house</a:t>
                      </a:r>
                      <a:endParaRPr lang="en-US" sz="3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200" dirty="0" smtClean="0">
                          <a:solidFill>
                            <a:srgbClr val="002060"/>
                          </a:solidFill>
                          <a:latin typeface="Arial Black" panose="020B0A04020102090204" pitchFamily="34" charset="0"/>
                        </a:rPr>
                        <a:t>33%</a:t>
                      </a:r>
                      <a:endParaRPr lang="en-US" sz="3200" dirty="0">
                        <a:solidFill>
                          <a:srgbClr val="002060"/>
                        </a:solidFill>
                        <a:latin typeface="Arial Black" panose="020B0A0402010209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063037">
                <a:tc>
                  <a:txBody>
                    <a:bodyPr/>
                    <a:lstStyle/>
                    <a:p>
                      <a:pPr algn="l"/>
                      <a:r>
                        <a:rPr lang="en-US" sz="3200" b="1" baseline="0" dirty="0" smtClean="0"/>
                        <a:t>Negative judgment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200" dirty="0" smtClean="0">
                          <a:solidFill>
                            <a:srgbClr val="002060"/>
                          </a:solidFill>
                          <a:latin typeface="Arial Black" panose="020B0A04020102090204" pitchFamily="34" charset="0"/>
                        </a:rPr>
                        <a:t>31%</a:t>
                      </a:r>
                      <a:endParaRPr lang="en-US" sz="3200" dirty="0">
                        <a:solidFill>
                          <a:srgbClr val="002060"/>
                        </a:solidFill>
                        <a:latin typeface="Arial Black" panose="020B0A0402010209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241778">
                <a:tc>
                  <a:txBody>
                    <a:bodyPr/>
                    <a:lstStyle/>
                    <a:p>
                      <a:pPr algn="l"/>
                      <a:r>
                        <a:rPr lang="en-US" sz="3200" b="1" baseline="0" dirty="0" smtClean="0"/>
                        <a:t>Won’t understand needs</a:t>
                      </a:r>
                      <a:endParaRPr lang="en-US" sz="3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200" dirty="0" smtClean="0">
                          <a:solidFill>
                            <a:srgbClr val="002060"/>
                          </a:solidFill>
                          <a:latin typeface="Arial Black" panose="020B0A04020102090204" pitchFamily="34" charset="0"/>
                        </a:rPr>
                        <a:t>24%</a:t>
                      </a:r>
                      <a:endParaRPr lang="en-US" sz="3200" dirty="0">
                        <a:solidFill>
                          <a:srgbClr val="002060"/>
                        </a:solidFill>
                        <a:latin typeface="Arial Black" panose="020B0A0402010209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6" name="TextBox 5"/>
          <p:cNvSpPr txBox="1"/>
          <p:nvPr/>
        </p:nvSpPr>
        <p:spPr>
          <a:xfrm>
            <a:off x="0" y="300335"/>
            <a:ext cx="9067800" cy="523220"/>
          </a:xfrm>
          <a:prstGeom prst="rect">
            <a:avLst/>
          </a:prstGeom>
          <a:noFill/>
        </p:spPr>
        <p:txBody>
          <a:bodyPr wrap="square" rtlCol="0">
            <a:spAutoFit/>
          </a:bodyPr>
          <a:lstStyle/>
          <a:p>
            <a:pPr algn="ctr"/>
            <a:r>
              <a:rPr lang="en-US" sz="2800" b="1" dirty="0" smtClean="0">
                <a:solidFill>
                  <a:prstClr val="black"/>
                </a:solidFill>
              </a:rPr>
              <a:t>Survey: Top Reasons NOT to Participate</a:t>
            </a:r>
          </a:p>
        </p:txBody>
      </p:sp>
    </p:spTree>
    <p:extLst>
      <p:ext uri="{BB962C8B-B14F-4D97-AF65-F5344CB8AC3E}">
        <p14:creationId xmlns:p14="http://schemas.microsoft.com/office/powerpoint/2010/main" val="327068212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8100" y="-25400"/>
            <a:ext cx="9220200" cy="1569660"/>
          </a:xfrm>
          <a:prstGeom prst="rect">
            <a:avLst/>
          </a:prstGeom>
          <a:noFill/>
        </p:spPr>
        <p:txBody>
          <a:bodyPr wrap="square" rtlCol="0">
            <a:spAutoFit/>
          </a:bodyPr>
          <a:lstStyle/>
          <a:p>
            <a:pPr algn="ctr">
              <a:spcBef>
                <a:spcPts val="600"/>
              </a:spcBef>
            </a:pPr>
            <a:r>
              <a:rPr lang="en-US" sz="3200" dirty="0">
                <a:solidFill>
                  <a:srgbClr val="0C4C79"/>
                </a:solidFill>
              </a:rPr>
              <a:t>Home visitors are very sensitive </a:t>
            </a:r>
            <a:r>
              <a:rPr lang="en-US" sz="3200" dirty="0" smtClean="0">
                <a:solidFill>
                  <a:srgbClr val="0C4C79"/>
                </a:solidFill>
              </a:rPr>
              <a:t>                           to </a:t>
            </a:r>
            <a:r>
              <a:rPr lang="en-US" sz="3200" dirty="0">
                <a:solidFill>
                  <a:srgbClr val="0C4C79"/>
                </a:solidFill>
              </a:rPr>
              <a:t>the point that </a:t>
            </a:r>
            <a:r>
              <a:rPr lang="en-US" sz="3200" b="1" dirty="0">
                <a:solidFill>
                  <a:srgbClr val="0C4C79"/>
                </a:solidFill>
              </a:rPr>
              <a:t>practitioners must be  </a:t>
            </a:r>
            <a:r>
              <a:rPr lang="en-US" sz="3200" b="1" dirty="0" smtClean="0">
                <a:solidFill>
                  <a:srgbClr val="0C4C79"/>
                </a:solidFill>
              </a:rPr>
              <a:t>                             compassionate </a:t>
            </a:r>
            <a:r>
              <a:rPr lang="en-US" sz="3200" b="1" dirty="0">
                <a:solidFill>
                  <a:srgbClr val="0C4C79"/>
                </a:solidFill>
              </a:rPr>
              <a:t>and non-judgmental.</a:t>
            </a:r>
          </a:p>
        </p:txBody>
      </p:sp>
      <p:sp>
        <p:nvSpPr>
          <p:cNvPr id="4" name="Rounded Rectangular Callout 3"/>
          <p:cNvSpPr/>
          <p:nvPr/>
        </p:nvSpPr>
        <p:spPr>
          <a:xfrm>
            <a:off x="76200" y="3530600"/>
            <a:ext cx="8991600" cy="2946400"/>
          </a:xfrm>
          <a:prstGeom prst="wedgeRoundRectCallout">
            <a:avLst>
              <a:gd name="adj1" fmla="val 50632"/>
              <a:gd name="adj2" fmla="val -41014"/>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700" dirty="0">
                <a:solidFill>
                  <a:srgbClr val="0C4C79"/>
                </a:solidFill>
              </a:rPr>
              <a:t>“The population I work with have enough people constantly telling them what to do or what they're doing wrong. To create a strong foundation to the relationship, I believe it is important for our clients to understand that our job as home visitors is not to judge them.”</a:t>
            </a:r>
          </a:p>
        </p:txBody>
      </p:sp>
      <p:sp>
        <p:nvSpPr>
          <p:cNvPr id="6" name="Rounded Rectangular Callout 5"/>
          <p:cNvSpPr/>
          <p:nvPr/>
        </p:nvSpPr>
        <p:spPr>
          <a:xfrm>
            <a:off x="76200" y="2108200"/>
            <a:ext cx="8991600" cy="1201341"/>
          </a:xfrm>
          <a:prstGeom prst="wedgeRoundRectCallout">
            <a:avLst>
              <a:gd name="adj1" fmla="val -51110"/>
              <a:gd name="adj2" fmla="val -46484"/>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rgbClr val="0C4C79"/>
                </a:solidFill>
              </a:rPr>
              <a:t>“If a parent tells me something a little different, I act like I've heard it a million times.”</a:t>
            </a:r>
          </a:p>
        </p:txBody>
      </p:sp>
    </p:spTree>
    <p:extLst>
      <p:ext uri="{BB962C8B-B14F-4D97-AF65-F5344CB8AC3E}">
        <p14:creationId xmlns:p14="http://schemas.microsoft.com/office/powerpoint/2010/main" val="183747779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300338"/>
            <a:ext cx="9067800" cy="646331"/>
          </a:xfrm>
          <a:prstGeom prst="rect">
            <a:avLst/>
          </a:prstGeom>
          <a:noFill/>
          <a:ln>
            <a:noFill/>
          </a:ln>
        </p:spPr>
        <p:txBody>
          <a:bodyPr wrap="square" rtlCol="0">
            <a:spAutoFit/>
          </a:bodyPr>
          <a:lstStyle/>
          <a:p>
            <a:pPr algn="ctr"/>
            <a:r>
              <a:rPr lang="en-US" sz="3600" b="1" dirty="0" smtClean="0">
                <a:solidFill>
                  <a:prstClr val="black"/>
                </a:solidFill>
              </a:rPr>
              <a:t>Another concern we heard from moms:</a:t>
            </a:r>
            <a:endParaRPr lang="en-US" sz="3600" b="1" dirty="0">
              <a:solidFill>
                <a:prstClr val="black"/>
              </a:solidFill>
            </a:endParaRPr>
          </a:p>
        </p:txBody>
      </p:sp>
      <p:sp>
        <p:nvSpPr>
          <p:cNvPr id="4" name="TextBox 3"/>
          <p:cNvSpPr txBox="1"/>
          <p:nvPr/>
        </p:nvSpPr>
        <p:spPr>
          <a:xfrm>
            <a:off x="276225" y="1193800"/>
            <a:ext cx="8591550" cy="3785652"/>
          </a:xfrm>
          <a:prstGeom prst="rect">
            <a:avLst/>
          </a:prstGeom>
          <a:solidFill>
            <a:schemeClr val="bg1">
              <a:lumMod val="85000"/>
            </a:schemeClr>
          </a:solidFill>
          <a:ln w="44450" cmpd="sng">
            <a:solidFill>
              <a:schemeClr val="tx1"/>
            </a:solidFill>
          </a:ln>
          <a:scene3d>
            <a:camera prst="orthographicFront"/>
            <a:lightRig rig="threePt" dir="t"/>
          </a:scene3d>
          <a:sp3d>
            <a:bevelT w="114300"/>
          </a:sp3d>
        </p:spPr>
        <p:txBody>
          <a:bodyPr wrap="square" rtlCol="0">
            <a:spAutoFit/>
          </a:bodyPr>
          <a:lstStyle/>
          <a:p>
            <a:pPr algn="ctr"/>
            <a:r>
              <a:rPr lang="en-US" sz="4800" dirty="0">
                <a:solidFill>
                  <a:prstClr val="black"/>
                </a:solidFill>
              </a:rPr>
              <a:t>The home visitor might report me to a government agency and that could have an impact on child custody or government benefits.</a:t>
            </a:r>
          </a:p>
        </p:txBody>
      </p:sp>
    </p:spTree>
    <p:extLst>
      <p:ext uri="{BB962C8B-B14F-4D97-AF65-F5344CB8AC3E}">
        <p14:creationId xmlns:p14="http://schemas.microsoft.com/office/powerpoint/2010/main" val="4999674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228604"/>
            <a:ext cx="9144000" cy="1015663"/>
          </a:xfrm>
          <a:prstGeom prst="rect">
            <a:avLst/>
          </a:prstGeom>
          <a:noFill/>
        </p:spPr>
        <p:txBody>
          <a:bodyPr wrap="square" rtlCol="0">
            <a:spAutoFit/>
          </a:bodyPr>
          <a:lstStyle/>
          <a:p>
            <a:pPr algn="ctr"/>
            <a:r>
              <a:rPr lang="en-US" sz="6000" b="1" dirty="0" smtClean="0">
                <a:solidFill>
                  <a:prstClr val="white"/>
                </a:solidFill>
              </a:rPr>
              <a:t>From the Focus Groups</a:t>
            </a:r>
            <a:endParaRPr lang="en-US" sz="6000" b="1" dirty="0">
              <a:solidFill>
                <a:prstClr val="white"/>
              </a:solidFill>
            </a:endParaRPr>
          </a:p>
        </p:txBody>
      </p:sp>
      <p:sp>
        <p:nvSpPr>
          <p:cNvPr id="6" name="TextBox 5"/>
          <p:cNvSpPr txBox="1"/>
          <p:nvPr/>
        </p:nvSpPr>
        <p:spPr>
          <a:xfrm>
            <a:off x="381000" y="1447804"/>
            <a:ext cx="8382000" cy="4955203"/>
          </a:xfrm>
          <a:prstGeom prst="rect">
            <a:avLst/>
          </a:prstGeom>
          <a:noFill/>
        </p:spPr>
        <p:txBody>
          <a:bodyPr wrap="square" rtlCol="0">
            <a:spAutoFit/>
          </a:bodyPr>
          <a:lstStyle/>
          <a:p>
            <a:pPr>
              <a:spcBef>
                <a:spcPts val="1200"/>
              </a:spcBef>
            </a:pPr>
            <a:r>
              <a:rPr lang="en-US" sz="3200" b="1" dirty="0" smtClean="0">
                <a:solidFill>
                  <a:srgbClr val="0C4C79"/>
                </a:solidFill>
              </a:rPr>
              <a:t>“Home </a:t>
            </a:r>
            <a:r>
              <a:rPr lang="en-US" sz="3200" b="1" dirty="0">
                <a:solidFill>
                  <a:srgbClr val="0C4C79"/>
                </a:solidFill>
              </a:rPr>
              <a:t>visiting” implies</a:t>
            </a:r>
            <a:r>
              <a:rPr lang="en-US" sz="3200" b="1" dirty="0" smtClean="0">
                <a:solidFill>
                  <a:srgbClr val="0C4C79"/>
                </a:solidFill>
              </a:rPr>
              <a:t>:</a:t>
            </a:r>
            <a:endParaRPr lang="en-US" sz="3200" b="1" dirty="0">
              <a:solidFill>
                <a:srgbClr val="0C4C79"/>
              </a:solidFill>
            </a:endParaRPr>
          </a:p>
          <a:p>
            <a:pPr marL="463550" indent="-463550">
              <a:spcBef>
                <a:spcPts val="1200"/>
              </a:spcBef>
              <a:buFont typeface="Wingdings" panose="05000000000000000000" pitchFamily="2" charset="2"/>
              <a:buChar char="ü"/>
            </a:pPr>
            <a:r>
              <a:rPr lang="en-US" sz="3200" b="1" dirty="0" smtClean="0">
                <a:solidFill>
                  <a:srgbClr val="0C4C79"/>
                </a:solidFill>
              </a:rPr>
              <a:t>A </a:t>
            </a:r>
            <a:r>
              <a:rPr lang="en-US" sz="3200" b="1" dirty="0">
                <a:solidFill>
                  <a:srgbClr val="0C4C79"/>
                </a:solidFill>
              </a:rPr>
              <a:t>last resort </a:t>
            </a:r>
            <a:r>
              <a:rPr lang="en-US" sz="3200" b="1" dirty="0" smtClean="0">
                <a:solidFill>
                  <a:srgbClr val="0C4C79"/>
                </a:solidFill>
              </a:rPr>
              <a:t>program</a:t>
            </a:r>
            <a:endParaRPr lang="en-US" sz="3200" b="1" dirty="0">
              <a:solidFill>
                <a:srgbClr val="0C4C79"/>
              </a:solidFill>
            </a:endParaRPr>
          </a:p>
          <a:p>
            <a:pPr marL="463550" indent="-463550">
              <a:spcBef>
                <a:spcPts val="1200"/>
              </a:spcBef>
              <a:buFont typeface="Wingdings" panose="05000000000000000000" pitchFamily="2" charset="2"/>
              <a:buChar char="ü"/>
            </a:pPr>
            <a:r>
              <a:rPr lang="en-US" sz="3200" b="1" dirty="0" smtClean="0">
                <a:solidFill>
                  <a:srgbClr val="0C4C79"/>
                </a:solidFill>
              </a:rPr>
              <a:t>An </a:t>
            </a:r>
            <a:r>
              <a:rPr lang="en-US" sz="3200" b="1" dirty="0">
                <a:solidFill>
                  <a:srgbClr val="0C4C79"/>
                </a:solidFill>
              </a:rPr>
              <a:t>intrusion into the home in extreme </a:t>
            </a:r>
            <a:r>
              <a:rPr lang="en-US" sz="3200" b="1" dirty="0" smtClean="0">
                <a:solidFill>
                  <a:srgbClr val="0C4C79"/>
                </a:solidFill>
              </a:rPr>
              <a:t>cases</a:t>
            </a:r>
            <a:endParaRPr lang="en-US" sz="3200" b="1" dirty="0">
              <a:solidFill>
                <a:srgbClr val="0C4C79"/>
              </a:solidFill>
            </a:endParaRPr>
          </a:p>
          <a:p>
            <a:pPr marL="463550" indent="-463550">
              <a:spcBef>
                <a:spcPts val="1200"/>
              </a:spcBef>
              <a:buFont typeface="Wingdings" panose="05000000000000000000" pitchFamily="2" charset="2"/>
              <a:buChar char="ü"/>
            </a:pPr>
            <a:r>
              <a:rPr lang="en-US" sz="3200" b="1" dirty="0" smtClean="0">
                <a:solidFill>
                  <a:srgbClr val="0C4C79"/>
                </a:solidFill>
              </a:rPr>
              <a:t>Something </a:t>
            </a:r>
            <a:r>
              <a:rPr lang="en-US" sz="3200" b="1" dirty="0">
                <a:solidFill>
                  <a:srgbClr val="0C4C79"/>
                </a:solidFill>
              </a:rPr>
              <a:t>punitive</a:t>
            </a:r>
          </a:p>
          <a:p>
            <a:pPr marL="463550" indent="-463550">
              <a:spcBef>
                <a:spcPts val="1200"/>
              </a:spcBef>
              <a:buFont typeface="Wingdings" panose="05000000000000000000" pitchFamily="2" charset="2"/>
              <a:buChar char="ü"/>
            </a:pPr>
            <a:r>
              <a:rPr lang="en-US" sz="3200" b="1" dirty="0" smtClean="0">
                <a:solidFill>
                  <a:srgbClr val="0C4C79"/>
                </a:solidFill>
              </a:rPr>
              <a:t>“Big Brother”</a:t>
            </a:r>
            <a:endParaRPr lang="en-US" sz="3200" b="1" dirty="0">
              <a:solidFill>
                <a:srgbClr val="0C4C79"/>
              </a:solidFill>
            </a:endParaRPr>
          </a:p>
          <a:p>
            <a:pPr marL="463550" indent="-463550">
              <a:spcBef>
                <a:spcPts val="1200"/>
              </a:spcBef>
              <a:buFont typeface="Wingdings" panose="05000000000000000000" pitchFamily="2" charset="2"/>
              <a:buChar char="ü"/>
            </a:pPr>
            <a:r>
              <a:rPr lang="en-US" sz="3200" b="1" dirty="0" smtClean="0">
                <a:solidFill>
                  <a:srgbClr val="0C4C79"/>
                </a:solidFill>
              </a:rPr>
              <a:t>Child </a:t>
            </a:r>
            <a:r>
              <a:rPr lang="en-US" sz="3200" b="1" dirty="0">
                <a:solidFill>
                  <a:srgbClr val="0C4C79"/>
                </a:solidFill>
              </a:rPr>
              <a:t>Protective Services</a:t>
            </a:r>
          </a:p>
          <a:p>
            <a:pPr marL="463550" indent="-463550">
              <a:spcBef>
                <a:spcPts val="1200"/>
              </a:spcBef>
              <a:buFont typeface="Wingdings" panose="05000000000000000000" pitchFamily="2" charset="2"/>
              <a:buChar char="ü"/>
            </a:pPr>
            <a:r>
              <a:rPr lang="en-US" sz="3200" b="1" dirty="0" smtClean="0">
                <a:solidFill>
                  <a:srgbClr val="0C4C79"/>
                </a:solidFill>
              </a:rPr>
              <a:t>A </a:t>
            </a:r>
            <a:r>
              <a:rPr lang="en-US" sz="3200" b="1" dirty="0">
                <a:solidFill>
                  <a:srgbClr val="0C4C79"/>
                </a:solidFill>
              </a:rPr>
              <a:t>program for school truancy</a:t>
            </a:r>
          </a:p>
        </p:txBody>
      </p:sp>
    </p:spTree>
    <p:extLst>
      <p:ext uri="{BB962C8B-B14F-4D97-AF65-F5344CB8AC3E}">
        <p14:creationId xmlns:p14="http://schemas.microsoft.com/office/powerpoint/2010/main" val="4043584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fade">
                                      <p:cBhvr>
                                        <p:cTn id="7" dur="500"/>
                                        <p:tgtEl>
                                          <p:spTgt spid="6">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fade">
                                      <p:cBhvr>
                                        <p:cTn id="12" dur="500"/>
                                        <p:tgtEl>
                                          <p:spTgt spid="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animEffect transition="in" filter="fade">
                                      <p:cBhvr>
                                        <p:cTn id="17" dur="500"/>
                                        <p:tgtEl>
                                          <p:spTgt spid="6">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
                                            <p:txEl>
                                              <p:pRg st="4" end="4"/>
                                            </p:txEl>
                                          </p:spTgt>
                                        </p:tgtEl>
                                        <p:attrNameLst>
                                          <p:attrName>style.visibility</p:attrName>
                                        </p:attrNameLst>
                                      </p:cBhvr>
                                      <p:to>
                                        <p:strVal val="visible"/>
                                      </p:to>
                                    </p:set>
                                    <p:animEffect transition="in" filter="fade">
                                      <p:cBhvr>
                                        <p:cTn id="22" dur="500"/>
                                        <p:tgtEl>
                                          <p:spTgt spid="6">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animEffect transition="in" filter="fade">
                                      <p:cBhvr>
                                        <p:cTn id="27" dur="500"/>
                                        <p:tgtEl>
                                          <p:spTgt spid="6">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6">
                                            <p:txEl>
                                              <p:pRg st="6" end="6"/>
                                            </p:txEl>
                                          </p:spTgt>
                                        </p:tgtEl>
                                        <p:attrNameLst>
                                          <p:attrName>style.visibility</p:attrName>
                                        </p:attrNameLst>
                                      </p:cBhvr>
                                      <p:to>
                                        <p:strVal val="visible"/>
                                      </p:to>
                                    </p:set>
                                    <p:animEffect transition="in" filter="fade">
                                      <p:cBhvr>
                                        <p:cTn id="32" dur="5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25398"/>
            <a:ext cx="9144000" cy="1015663"/>
          </a:xfrm>
          <a:prstGeom prst="rect">
            <a:avLst/>
          </a:prstGeom>
          <a:noFill/>
        </p:spPr>
        <p:txBody>
          <a:bodyPr wrap="square" rtlCol="0">
            <a:spAutoFit/>
          </a:bodyPr>
          <a:lstStyle/>
          <a:p>
            <a:pPr algn="ctr"/>
            <a:r>
              <a:rPr lang="en-US" sz="6000" b="1" dirty="0" smtClean="0">
                <a:solidFill>
                  <a:prstClr val="white"/>
                </a:solidFill>
              </a:rPr>
              <a:t>Key Finding #5</a:t>
            </a:r>
            <a:endParaRPr lang="en-US" sz="6000" b="1" dirty="0">
              <a:solidFill>
                <a:prstClr val="white"/>
              </a:solidFill>
            </a:endParaRPr>
          </a:p>
        </p:txBody>
      </p:sp>
      <p:sp>
        <p:nvSpPr>
          <p:cNvPr id="5" name="Rectangle 4"/>
          <p:cNvSpPr/>
          <p:nvPr/>
        </p:nvSpPr>
        <p:spPr>
          <a:xfrm>
            <a:off x="152400" y="2029462"/>
            <a:ext cx="8839200" cy="2954655"/>
          </a:xfrm>
          <a:prstGeom prst="rect">
            <a:avLst/>
          </a:prstGeom>
        </p:spPr>
        <p:txBody>
          <a:bodyPr wrap="square">
            <a:spAutoFit/>
          </a:bodyPr>
          <a:lstStyle/>
          <a:p>
            <a:pPr algn="ctr">
              <a:spcBef>
                <a:spcPts val="1800"/>
              </a:spcBef>
            </a:pPr>
            <a:r>
              <a:rPr lang="en-US" sz="6200" dirty="0">
                <a:solidFill>
                  <a:srgbClr val="0C4C79"/>
                </a:solidFill>
              </a:rPr>
              <a:t>Shared ethnic or cultural identity can help foster a deeper bond.</a:t>
            </a:r>
          </a:p>
        </p:txBody>
      </p:sp>
    </p:spTree>
    <p:extLst>
      <p:ext uri="{BB962C8B-B14F-4D97-AF65-F5344CB8AC3E}">
        <p14:creationId xmlns:p14="http://schemas.microsoft.com/office/powerpoint/2010/main" val="248039298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61925" y="279402"/>
            <a:ext cx="8820150" cy="4708981"/>
          </a:xfrm>
          <a:prstGeom prst="rect">
            <a:avLst/>
          </a:prstGeom>
          <a:noFill/>
        </p:spPr>
        <p:txBody>
          <a:bodyPr wrap="square" rtlCol="0">
            <a:spAutoFit/>
          </a:bodyPr>
          <a:lstStyle/>
          <a:p>
            <a:pPr algn="ctr">
              <a:spcBef>
                <a:spcPts val="600"/>
              </a:spcBef>
            </a:pPr>
            <a:r>
              <a:rPr lang="en-US" sz="5000" b="1" dirty="0">
                <a:solidFill>
                  <a:srgbClr val="0070C0"/>
                </a:solidFill>
              </a:rPr>
              <a:t>There was a </a:t>
            </a:r>
            <a:r>
              <a:rPr lang="en-US" sz="5000" b="1" dirty="0" smtClean="0">
                <a:solidFill>
                  <a:srgbClr val="0070C0"/>
                </a:solidFill>
              </a:rPr>
              <a:t>shared sense and some concern in </a:t>
            </a:r>
            <a:r>
              <a:rPr lang="en-US" sz="5000" b="1" dirty="0">
                <a:solidFill>
                  <a:srgbClr val="0070C0"/>
                </a:solidFill>
              </a:rPr>
              <a:t>our focus groups among African American and </a:t>
            </a:r>
            <a:r>
              <a:rPr lang="en-US" sz="5000" b="1" dirty="0" smtClean="0">
                <a:solidFill>
                  <a:srgbClr val="0070C0"/>
                </a:solidFill>
              </a:rPr>
              <a:t>Latina </a:t>
            </a:r>
            <a:r>
              <a:rPr lang="en-US" sz="5000" b="1" dirty="0">
                <a:solidFill>
                  <a:srgbClr val="0070C0"/>
                </a:solidFill>
              </a:rPr>
              <a:t>participants that “they won’t understand me.”</a:t>
            </a:r>
          </a:p>
        </p:txBody>
      </p:sp>
    </p:spTree>
    <p:extLst>
      <p:ext uri="{BB962C8B-B14F-4D97-AF65-F5344CB8AC3E}">
        <p14:creationId xmlns:p14="http://schemas.microsoft.com/office/powerpoint/2010/main" val="300557085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8100" y="36257"/>
            <a:ext cx="9220200" cy="1384995"/>
          </a:xfrm>
          <a:prstGeom prst="rect">
            <a:avLst/>
          </a:prstGeom>
          <a:noFill/>
        </p:spPr>
        <p:txBody>
          <a:bodyPr wrap="square" rtlCol="0">
            <a:spAutoFit/>
          </a:bodyPr>
          <a:lstStyle/>
          <a:p>
            <a:pPr algn="ctr">
              <a:spcBef>
                <a:spcPts val="600"/>
              </a:spcBef>
            </a:pPr>
            <a:r>
              <a:rPr lang="en-US" sz="2800" b="1" dirty="0">
                <a:solidFill>
                  <a:srgbClr val="0C4C79"/>
                </a:solidFill>
              </a:rPr>
              <a:t>The home visitors told us some clients have an easier time opening up and trusting a visitor who shares their same culture and beliefs. </a:t>
            </a:r>
          </a:p>
        </p:txBody>
      </p:sp>
      <p:sp>
        <p:nvSpPr>
          <p:cNvPr id="7" name="Rounded Rectangular Callout 6"/>
          <p:cNvSpPr/>
          <p:nvPr/>
        </p:nvSpPr>
        <p:spPr>
          <a:xfrm>
            <a:off x="152400" y="2108202"/>
            <a:ext cx="8839200" cy="4292601"/>
          </a:xfrm>
          <a:prstGeom prst="wedgeRoundRectCallout">
            <a:avLst>
              <a:gd name="adj1" fmla="val 31442"/>
              <a:gd name="adj2" fmla="val -53647"/>
              <a:gd name="adj3" fmla="val 16667"/>
            </a:avLst>
          </a:prstGeom>
          <a:noFill/>
          <a:ln>
            <a:solidFill>
              <a:srgbClr val="0C4C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solidFill>
                  <a:srgbClr val="0C4C79"/>
                </a:solidFill>
              </a:rPr>
              <a:t>“Because </a:t>
            </a:r>
            <a:r>
              <a:rPr lang="en-US" sz="4000" dirty="0">
                <a:solidFill>
                  <a:srgbClr val="0C4C79"/>
                </a:solidFill>
              </a:rPr>
              <a:t>I am Hispanic they find it easier </a:t>
            </a:r>
            <a:r>
              <a:rPr lang="en-US" sz="4000" dirty="0" smtClean="0">
                <a:solidFill>
                  <a:srgbClr val="0C4C79"/>
                </a:solidFill>
              </a:rPr>
              <a:t>to be </a:t>
            </a:r>
            <a:r>
              <a:rPr lang="en-US" sz="4000" dirty="0">
                <a:solidFill>
                  <a:srgbClr val="0C4C79"/>
                </a:solidFill>
              </a:rPr>
              <a:t>more open with me.  </a:t>
            </a:r>
            <a:r>
              <a:rPr lang="en-US" sz="4000" dirty="0" smtClean="0">
                <a:solidFill>
                  <a:srgbClr val="0C4C79"/>
                </a:solidFill>
              </a:rPr>
              <a:t>We lived </a:t>
            </a:r>
            <a:r>
              <a:rPr lang="en-US" sz="4000" dirty="0">
                <a:solidFill>
                  <a:srgbClr val="0C4C79"/>
                </a:solidFill>
              </a:rPr>
              <a:t>in the same cultures and shared some similar ways of how we were raised as children.”</a:t>
            </a:r>
          </a:p>
        </p:txBody>
      </p:sp>
    </p:spTree>
    <p:extLst>
      <p:ext uri="{BB962C8B-B14F-4D97-AF65-F5344CB8AC3E}">
        <p14:creationId xmlns:p14="http://schemas.microsoft.com/office/powerpoint/2010/main" val="336884103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25398"/>
            <a:ext cx="9144000" cy="1015663"/>
          </a:xfrm>
          <a:prstGeom prst="rect">
            <a:avLst/>
          </a:prstGeom>
          <a:noFill/>
        </p:spPr>
        <p:txBody>
          <a:bodyPr wrap="square" rtlCol="0">
            <a:spAutoFit/>
          </a:bodyPr>
          <a:lstStyle/>
          <a:p>
            <a:pPr algn="ctr"/>
            <a:r>
              <a:rPr lang="en-US" sz="6000" b="1" dirty="0" smtClean="0">
                <a:solidFill>
                  <a:prstClr val="white"/>
                </a:solidFill>
              </a:rPr>
              <a:t>Key Finding #6</a:t>
            </a:r>
            <a:endParaRPr lang="en-US" sz="6000" b="1" dirty="0">
              <a:solidFill>
                <a:prstClr val="white"/>
              </a:solidFill>
            </a:endParaRPr>
          </a:p>
        </p:txBody>
      </p:sp>
      <p:sp>
        <p:nvSpPr>
          <p:cNvPr id="5" name="Rectangle 4"/>
          <p:cNvSpPr/>
          <p:nvPr/>
        </p:nvSpPr>
        <p:spPr>
          <a:xfrm>
            <a:off x="552450" y="1950363"/>
            <a:ext cx="8039100" cy="2785378"/>
          </a:xfrm>
          <a:prstGeom prst="rect">
            <a:avLst/>
          </a:prstGeom>
        </p:spPr>
        <p:txBody>
          <a:bodyPr wrap="square">
            <a:spAutoFit/>
          </a:bodyPr>
          <a:lstStyle/>
          <a:p>
            <a:pPr algn="ctr">
              <a:spcBef>
                <a:spcPts val="1800"/>
              </a:spcBef>
            </a:pPr>
            <a:r>
              <a:rPr lang="en-US" sz="8000" b="1" dirty="0">
                <a:solidFill>
                  <a:srgbClr val="0C4C79"/>
                </a:solidFill>
              </a:rPr>
              <a:t>Flexibility</a:t>
            </a:r>
            <a:r>
              <a:rPr lang="en-US" sz="8000" dirty="0">
                <a:solidFill>
                  <a:srgbClr val="0C4C79"/>
                </a:solidFill>
              </a:rPr>
              <a:t> is a </a:t>
            </a:r>
          </a:p>
          <a:p>
            <a:pPr algn="ctr">
              <a:spcBef>
                <a:spcPts val="1800"/>
              </a:spcBef>
            </a:pPr>
            <a:r>
              <a:rPr lang="en-US" sz="8000" dirty="0">
                <a:solidFill>
                  <a:srgbClr val="0C4C79"/>
                </a:solidFill>
              </a:rPr>
              <a:t>guiding principle.</a:t>
            </a:r>
          </a:p>
        </p:txBody>
      </p:sp>
    </p:spTree>
    <p:extLst>
      <p:ext uri="{BB962C8B-B14F-4D97-AF65-F5344CB8AC3E}">
        <p14:creationId xmlns:p14="http://schemas.microsoft.com/office/powerpoint/2010/main" val="85082770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6200" y="1295404"/>
            <a:ext cx="8991600" cy="2508379"/>
          </a:xfrm>
          <a:prstGeom prst="rect">
            <a:avLst/>
          </a:prstGeom>
        </p:spPr>
        <p:txBody>
          <a:bodyPr wrap="square" numCol="1">
            <a:spAutoFit/>
          </a:bodyPr>
          <a:lstStyle/>
          <a:p>
            <a:pPr marL="228600" indent="-228600">
              <a:spcBef>
                <a:spcPts val="1800"/>
              </a:spcBef>
              <a:buFont typeface="Arial" panose="020B0604020202020204" pitchFamily="34" charset="0"/>
              <a:buChar char="•"/>
            </a:pPr>
            <a:r>
              <a:rPr lang="en-US" sz="2800" dirty="0">
                <a:solidFill>
                  <a:srgbClr val="0C4C79"/>
                </a:solidFill>
              </a:rPr>
              <a:t>Addressing each family </a:t>
            </a:r>
            <a:r>
              <a:rPr lang="en-US" sz="2800" dirty="0" smtClean="0">
                <a:solidFill>
                  <a:srgbClr val="0C4C79"/>
                </a:solidFill>
              </a:rPr>
              <a:t>as unique.</a:t>
            </a:r>
            <a:endParaRPr lang="en-US" sz="2800" dirty="0">
              <a:solidFill>
                <a:srgbClr val="0C4C79"/>
              </a:solidFill>
            </a:endParaRPr>
          </a:p>
          <a:p>
            <a:pPr marL="228600" indent="-228600">
              <a:spcBef>
                <a:spcPts val="1800"/>
              </a:spcBef>
              <a:buFont typeface="Arial" panose="020B0604020202020204" pitchFamily="34" charset="0"/>
              <a:buChar char="•"/>
            </a:pPr>
            <a:r>
              <a:rPr lang="en-US" sz="2800" dirty="0">
                <a:solidFill>
                  <a:srgbClr val="0C4C79"/>
                </a:solidFill>
              </a:rPr>
              <a:t>Building plans </a:t>
            </a:r>
            <a:r>
              <a:rPr lang="en-US" sz="2800" dirty="0" smtClean="0">
                <a:solidFill>
                  <a:srgbClr val="0C4C79"/>
                </a:solidFill>
              </a:rPr>
              <a:t>around </a:t>
            </a:r>
            <a:r>
              <a:rPr lang="en-US" sz="2800" dirty="0">
                <a:solidFill>
                  <a:srgbClr val="0C4C79"/>
                </a:solidFill>
              </a:rPr>
              <a:t>differing </a:t>
            </a:r>
            <a:r>
              <a:rPr lang="en-US" sz="2800" dirty="0" smtClean="0">
                <a:solidFill>
                  <a:srgbClr val="0C4C79"/>
                </a:solidFill>
              </a:rPr>
              <a:t>needs.</a:t>
            </a:r>
          </a:p>
          <a:p>
            <a:pPr marL="228600" indent="-228600">
              <a:spcBef>
                <a:spcPts val="1800"/>
              </a:spcBef>
              <a:buFont typeface="Arial" panose="020B0604020202020204" pitchFamily="34" charset="0"/>
              <a:buChar char="•"/>
            </a:pPr>
            <a:r>
              <a:rPr lang="en-US" sz="2800" dirty="0" smtClean="0">
                <a:solidFill>
                  <a:srgbClr val="0C4C79"/>
                </a:solidFill>
              </a:rPr>
              <a:t>Quality </a:t>
            </a:r>
            <a:r>
              <a:rPr lang="en-US" sz="2800" dirty="0">
                <a:solidFill>
                  <a:srgbClr val="0C4C79"/>
                </a:solidFill>
              </a:rPr>
              <a:t>of visit </a:t>
            </a:r>
            <a:r>
              <a:rPr lang="en-US" sz="2800" dirty="0" smtClean="0">
                <a:solidFill>
                  <a:srgbClr val="0C4C79"/>
                </a:solidFill>
              </a:rPr>
              <a:t>matters.</a:t>
            </a:r>
          </a:p>
          <a:p>
            <a:pPr marL="228600" indent="-228600">
              <a:spcBef>
                <a:spcPts val="1800"/>
              </a:spcBef>
              <a:buFont typeface="Arial" panose="020B0604020202020204" pitchFamily="34" charset="0"/>
              <a:buChar char="•"/>
            </a:pPr>
            <a:r>
              <a:rPr lang="en-US" sz="2800" dirty="0">
                <a:solidFill>
                  <a:srgbClr val="0C4C79"/>
                </a:solidFill>
              </a:rPr>
              <a:t>F</a:t>
            </a:r>
            <a:r>
              <a:rPr lang="en-US" sz="2800" dirty="0" smtClean="0">
                <a:solidFill>
                  <a:srgbClr val="0C4C79"/>
                </a:solidFill>
              </a:rPr>
              <a:t>amilies </a:t>
            </a:r>
            <a:r>
              <a:rPr lang="en-US" sz="2800" dirty="0">
                <a:solidFill>
                  <a:srgbClr val="0C4C79"/>
                </a:solidFill>
              </a:rPr>
              <a:t>have </a:t>
            </a:r>
            <a:r>
              <a:rPr lang="en-US" sz="2800" dirty="0" smtClean="0">
                <a:solidFill>
                  <a:srgbClr val="0C4C79"/>
                </a:solidFill>
              </a:rPr>
              <a:t>urgent need.</a:t>
            </a:r>
            <a:endParaRPr lang="en-US" sz="2800" dirty="0">
              <a:solidFill>
                <a:srgbClr val="0C4C79"/>
              </a:solidFill>
            </a:endParaRPr>
          </a:p>
        </p:txBody>
      </p:sp>
      <p:sp>
        <p:nvSpPr>
          <p:cNvPr id="5" name="TextBox 4"/>
          <p:cNvSpPr txBox="1"/>
          <p:nvPr/>
        </p:nvSpPr>
        <p:spPr>
          <a:xfrm>
            <a:off x="-38100" y="-25400"/>
            <a:ext cx="9220200" cy="1200329"/>
          </a:xfrm>
          <a:prstGeom prst="rect">
            <a:avLst/>
          </a:prstGeom>
          <a:noFill/>
        </p:spPr>
        <p:txBody>
          <a:bodyPr wrap="square" rtlCol="0">
            <a:spAutoFit/>
          </a:bodyPr>
          <a:lstStyle/>
          <a:p>
            <a:pPr algn="ctr">
              <a:spcBef>
                <a:spcPts val="600"/>
              </a:spcBef>
            </a:pPr>
            <a:r>
              <a:rPr lang="en-US" sz="3600" b="1" dirty="0" smtClean="0">
                <a:solidFill>
                  <a:srgbClr val="0C4C79"/>
                </a:solidFill>
              </a:rPr>
              <a:t>Home visitors tell us they must demonstrate flexibility by…</a:t>
            </a:r>
          </a:p>
        </p:txBody>
      </p:sp>
      <p:sp>
        <p:nvSpPr>
          <p:cNvPr id="4" name="Rounded Rectangular Callout 3"/>
          <p:cNvSpPr/>
          <p:nvPr/>
        </p:nvSpPr>
        <p:spPr>
          <a:xfrm>
            <a:off x="76200" y="4572000"/>
            <a:ext cx="8991600" cy="1828800"/>
          </a:xfrm>
          <a:prstGeom prst="wedgeRoundRectCallout">
            <a:avLst>
              <a:gd name="adj1" fmla="val 35114"/>
              <a:gd name="adj2" fmla="val -57145"/>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100" b="1" dirty="0" smtClean="0">
                <a:solidFill>
                  <a:srgbClr val="0C4C79"/>
                </a:solidFill>
              </a:rPr>
              <a:t>“</a:t>
            </a:r>
            <a:r>
              <a:rPr lang="en-US" sz="3100" b="1" dirty="0">
                <a:solidFill>
                  <a:srgbClr val="0C4C79"/>
                </a:solidFill>
              </a:rPr>
              <a:t>If a family is losing electricity [or their boyfriend is] going to jail it is impossible to sit and focus on potty training</a:t>
            </a:r>
            <a:r>
              <a:rPr lang="en-US" sz="3100" b="1" dirty="0" smtClean="0">
                <a:solidFill>
                  <a:srgbClr val="0C4C79"/>
                </a:solidFill>
              </a:rPr>
              <a:t>.”</a:t>
            </a:r>
            <a:endParaRPr lang="en-US" sz="3100" b="1" dirty="0">
              <a:solidFill>
                <a:srgbClr val="0C4C79"/>
              </a:solidFill>
            </a:endParaRPr>
          </a:p>
        </p:txBody>
      </p:sp>
    </p:spTree>
    <p:extLst>
      <p:ext uri="{BB962C8B-B14F-4D97-AF65-F5344CB8AC3E}">
        <p14:creationId xmlns:p14="http://schemas.microsoft.com/office/powerpoint/2010/main" val="154821303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25398"/>
            <a:ext cx="9144000" cy="1015663"/>
          </a:xfrm>
          <a:prstGeom prst="rect">
            <a:avLst/>
          </a:prstGeom>
          <a:noFill/>
        </p:spPr>
        <p:txBody>
          <a:bodyPr wrap="square" rtlCol="0">
            <a:spAutoFit/>
          </a:bodyPr>
          <a:lstStyle/>
          <a:p>
            <a:pPr algn="ctr"/>
            <a:r>
              <a:rPr lang="en-US" sz="6000" b="1" dirty="0" smtClean="0">
                <a:solidFill>
                  <a:prstClr val="white"/>
                </a:solidFill>
              </a:rPr>
              <a:t>Key Finding #7</a:t>
            </a:r>
            <a:endParaRPr lang="en-US" sz="6000" b="1" dirty="0">
              <a:solidFill>
                <a:prstClr val="white"/>
              </a:solidFill>
            </a:endParaRPr>
          </a:p>
        </p:txBody>
      </p:sp>
      <p:sp>
        <p:nvSpPr>
          <p:cNvPr id="5" name="Rectangle 4"/>
          <p:cNvSpPr/>
          <p:nvPr/>
        </p:nvSpPr>
        <p:spPr>
          <a:xfrm>
            <a:off x="361950" y="1429464"/>
            <a:ext cx="8420100" cy="3785652"/>
          </a:xfrm>
          <a:prstGeom prst="rect">
            <a:avLst/>
          </a:prstGeom>
        </p:spPr>
        <p:txBody>
          <a:bodyPr wrap="square">
            <a:spAutoFit/>
          </a:bodyPr>
          <a:lstStyle/>
          <a:p>
            <a:pPr algn="ctr">
              <a:spcBef>
                <a:spcPts val="1800"/>
              </a:spcBef>
            </a:pPr>
            <a:r>
              <a:rPr lang="en-US" sz="6000" b="1" dirty="0" smtClean="0">
                <a:solidFill>
                  <a:srgbClr val="0C4C79"/>
                </a:solidFill>
              </a:rPr>
              <a:t>“Home visiting”</a:t>
            </a:r>
            <a:r>
              <a:rPr lang="en-US" sz="6000" dirty="0" smtClean="0">
                <a:solidFill>
                  <a:srgbClr val="0C4C79"/>
                </a:solidFill>
              </a:rPr>
              <a:t> is not the right phrase for the program and it should be changed.</a:t>
            </a:r>
          </a:p>
        </p:txBody>
      </p:sp>
    </p:spTree>
    <p:extLst>
      <p:ext uri="{BB962C8B-B14F-4D97-AF65-F5344CB8AC3E}">
        <p14:creationId xmlns:p14="http://schemas.microsoft.com/office/powerpoint/2010/main" val="198611110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66700" y="152400"/>
            <a:ext cx="8610600" cy="707886"/>
          </a:xfrm>
          <a:prstGeom prst="rect">
            <a:avLst/>
          </a:prstGeom>
          <a:noFill/>
        </p:spPr>
        <p:txBody>
          <a:bodyPr wrap="square" rtlCol="0">
            <a:spAutoFit/>
          </a:bodyPr>
          <a:lstStyle/>
          <a:p>
            <a:pPr algn="ctr"/>
            <a:r>
              <a:rPr lang="en-US" sz="4000" b="1" dirty="0" smtClean="0">
                <a:solidFill>
                  <a:prstClr val="black"/>
                </a:solidFill>
              </a:rPr>
              <a:t>Rating the Phrase “Home Visiting”</a:t>
            </a:r>
            <a:endParaRPr lang="en-US" sz="4000" b="1" dirty="0">
              <a:solidFill>
                <a:prstClr val="black"/>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952424063"/>
              </p:ext>
            </p:extLst>
          </p:nvPr>
        </p:nvGraphicFramePr>
        <p:xfrm>
          <a:off x="1680851" y="1447800"/>
          <a:ext cx="5782298" cy="3736602"/>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2286000"/>
                <a:gridCol w="332474"/>
                <a:gridCol w="3163824"/>
              </a:tblGrid>
              <a:tr h="763139">
                <a:tc gridSpan="3">
                  <a:txBody>
                    <a:bodyPr/>
                    <a:lstStyle/>
                    <a:p>
                      <a:pPr algn="ctr"/>
                      <a:r>
                        <a:rPr lang="en-US" sz="4000" u="none" dirty="0" smtClean="0">
                          <a:solidFill>
                            <a:schemeClr val="tx1"/>
                          </a:solidFill>
                        </a:rPr>
                        <a:t>From the Surveys</a:t>
                      </a:r>
                      <a:endParaRPr lang="en-US" sz="4000" u="none" dirty="0">
                        <a:solidFill>
                          <a:schemeClr val="tx1"/>
                        </a:solidFill>
                      </a:endParaRPr>
                    </a:p>
                  </a:txBody>
                  <a:tcPr marL="153537" marR="153537" marT="76769" marB="7676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pPr algn="ctr"/>
                      <a:endParaRPr lang="en-US" sz="3000" b="1" dirty="0">
                        <a:solidFill>
                          <a:schemeClr val="bg1"/>
                        </a:solidFill>
                      </a:endParaRPr>
                    </a:p>
                  </a:txBody>
                  <a:tcPr marL="153537" marR="153537" marT="76769" marB="7676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r>
              <a:tr h="625979">
                <a:tc>
                  <a:txBody>
                    <a:bodyPr/>
                    <a:lstStyle/>
                    <a:p>
                      <a:pPr algn="ctr"/>
                      <a:endParaRPr lang="en-US" sz="2400" dirty="0">
                        <a:solidFill>
                          <a:srgbClr val="0C4C79"/>
                        </a:solidFill>
                      </a:endParaRPr>
                    </a:p>
                  </a:txBody>
                  <a:tcPr marL="153537" marR="153537" marT="76769" marB="7676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DEDE"/>
                    </a:solidFill>
                  </a:tcPr>
                </a:tc>
                <a:tc>
                  <a:txBody>
                    <a:bodyPr/>
                    <a:lstStyle/>
                    <a:p>
                      <a:pPr algn="ctr"/>
                      <a:endParaRPr lang="en-US" sz="3100" b="1" dirty="0">
                        <a:solidFill>
                          <a:schemeClr val="bg1"/>
                        </a:solidFill>
                      </a:endParaRPr>
                    </a:p>
                  </a:txBody>
                  <a:tcPr marL="153537" marR="153537" marT="76769" marB="7676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r>
                        <a:rPr lang="en-US" sz="3100" b="1" dirty="0" smtClean="0">
                          <a:solidFill>
                            <a:schemeClr val="bg1"/>
                          </a:solidFill>
                        </a:rPr>
                        <a:t>Mean Score</a:t>
                      </a:r>
                      <a:endParaRPr lang="en-US" sz="3100" b="1" dirty="0">
                        <a:solidFill>
                          <a:schemeClr val="bg1"/>
                        </a:solidFill>
                      </a:endParaRPr>
                    </a:p>
                  </a:txBody>
                  <a:tcPr marL="153537" marR="153537" marT="76769" marB="7676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r>
              <a:tr h="1227082">
                <a:tc>
                  <a:txBody>
                    <a:bodyPr/>
                    <a:lstStyle/>
                    <a:p>
                      <a:r>
                        <a:rPr lang="en-US" sz="3200" b="1" dirty="0" smtClean="0"/>
                        <a:t>Moms</a:t>
                      </a:r>
                      <a:endParaRPr lang="en-US" sz="3200" b="1" dirty="0"/>
                    </a:p>
                  </a:txBody>
                  <a:tcPr marL="153537" marR="153537" marT="76769" marB="7676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3200" dirty="0">
                        <a:solidFill>
                          <a:srgbClr val="002060"/>
                        </a:solidFill>
                        <a:latin typeface="Arial Black" panose="020B0A04020102090204" pitchFamily="34" charset="0"/>
                      </a:endParaRPr>
                    </a:p>
                  </a:txBody>
                  <a:tcPr marL="153537" marR="153537" marT="76769" marB="7676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r>
                        <a:rPr lang="en-US" sz="3200" dirty="0" smtClean="0">
                          <a:solidFill>
                            <a:srgbClr val="002060"/>
                          </a:solidFill>
                          <a:latin typeface="Arial Black" panose="020B0A04020102090204" pitchFamily="34" charset="0"/>
                        </a:rPr>
                        <a:t>46</a:t>
                      </a:r>
                      <a:endParaRPr lang="en-US" sz="3200" dirty="0">
                        <a:solidFill>
                          <a:srgbClr val="002060"/>
                        </a:solidFill>
                        <a:latin typeface="Arial Black" panose="020B0A04020102090204" pitchFamily="34" charset="0"/>
                      </a:endParaRPr>
                    </a:p>
                  </a:txBody>
                  <a:tcPr marL="153537" marR="153537" marT="76769" marB="7676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120402">
                <a:tc>
                  <a:txBody>
                    <a:bodyPr/>
                    <a:lstStyle/>
                    <a:p>
                      <a:r>
                        <a:rPr lang="en-US" sz="3200" b="1" dirty="0" smtClean="0"/>
                        <a:t>Adults</a:t>
                      </a:r>
                      <a:endParaRPr lang="en-US" sz="3200" b="1" dirty="0"/>
                    </a:p>
                  </a:txBody>
                  <a:tcPr marL="153537" marR="153537" marT="76769" marB="7676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3200" dirty="0">
                        <a:solidFill>
                          <a:srgbClr val="002060"/>
                        </a:solidFill>
                        <a:latin typeface="Arial Black" panose="020B0A04020102090204" pitchFamily="34" charset="0"/>
                      </a:endParaRPr>
                    </a:p>
                  </a:txBody>
                  <a:tcPr marL="153537" marR="153537" marT="76769" marB="7676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r>
                        <a:rPr lang="en-US" sz="3200" dirty="0" smtClean="0">
                          <a:solidFill>
                            <a:srgbClr val="002060"/>
                          </a:solidFill>
                          <a:latin typeface="Arial Black" panose="020B0A04020102090204" pitchFamily="34" charset="0"/>
                        </a:rPr>
                        <a:t>34</a:t>
                      </a:r>
                      <a:endParaRPr lang="en-US" sz="3200" dirty="0">
                        <a:solidFill>
                          <a:srgbClr val="002060"/>
                        </a:solidFill>
                        <a:latin typeface="Arial Black" panose="020B0A04020102090204" pitchFamily="34" charset="0"/>
                      </a:endParaRPr>
                    </a:p>
                  </a:txBody>
                  <a:tcPr marL="153537" marR="153537" marT="76769" marB="7676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1081090273"/>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76200"/>
            <a:ext cx="8382000" cy="707886"/>
          </a:xfrm>
          <a:prstGeom prst="rect">
            <a:avLst/>
          </a:prstGeom>
          <a:noFill/>
        </p:spPr>
        <p:txBody>
          <a:bodyPr wrap="square" rtlCol="0">
            <a:spAutoFit/>
          </a:bodyPr>
          <a:lstStyle/>
          <a:p>
            <a:pPr algn="ctr"/>
            <a:r>
              <a:rPr lang="en-US" sz="4000" b="1" dirty="0" smtClean="0">
                <a:solidFill>
                  <a:prstClr val="black"/>
                </a:solidFill>
              </a:rPr>
              <a:t>From the Survey</a:t>
            </a:r>
            <a:endParaRPr lang="en-US" sz="4000" b="1" dirty="0">
              <a:solidFill>
                <a:prstClr val="black"/>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911764140"/>
              </p:ext>
            </p:extLst>
          </p:nvPr>
        </p:nvGraphicFramePr>
        <p:xfrm>
          <a:off x="990600" y="990600"/>
          <a:ext cx="6903720" cy="4984716"/>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4400173"/>
                <a:gridCol w="2503547"/>
              </a:tblGrid>
              <a:tr h="593124">
                <a:tc>
                  <a:txBody>
                    <a:bodyPr/>
                    <a:lstStyle/>
                    <a:p>
                      <a:pPr algn="ctr"/>
                      <a:endParaRPr lang="en-US" sz="2000" dirty="0">
                        <a:solidFill>
                          <a:srgbClr val="0C4C79"/>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DEDE"/>
                    </a:solidFill>
                  </a:tcPr>
                </a:tc>
                <a:tc>
                  <a:txBody>
                    <a:bodyPr/>
                    <a:lstStyle/>
                    <a:p>
                      <a:pPr algn="ctr"/>
                      <a:r>
                        <a:rPr lang="en-US" sz="2000" b="1" dirty="0" smtClean="0">
                          <a:solidFill>
                            <a:schemeClr val="bg1"/>
                          </a:solidFill>
                        </a:rPr>
                        <a:t>Most Favorable (Top Two)</a:t>
                      </a:r>
                      <a:endParaRPr lang="en-US" sz="20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r>
              <a:tr h="505254">
                <a:tc>
                  <a:txBody>
                    <a:bodyPr/>
                    <a:lstStyle/>
                    <a:p>
                      <a:r>
                        <a:rPr lang="en-US" sz="2000" b="1" dirty="0" smtClean="0"/>
                        <a:t>Family Support</a:t>
                      </a:r>
                      <a:endParaRPr lang="en-US" sz="20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dirty="0" smtClean="0">
                          <a:solidFill>
                            <a:srgbClr val="002060"/>
                          </a:solidFill>
                          <a:latin typeface="Arial Black" panose="020B0A04020102090204" pitchFamily="34" charset="0"/>
                        </a:rPr>
                        <a:t>41%</a:t>
                      </a:r>
                      <a:endParaRPr lang="en-US" sz="2000" dirty="0">
                        <a:solidFill>
                          <a:srgbClr val="002060"/>
                        </a:solidFill>
                        <a:latin typeface="Arial Black" panose="020B0A0402010209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878703">
                <a:tc>
                  <a:txBody>
                    <a:bodyPr/>
                    <a:lstStyle/>
                    <a:p>
                      <a:r>
                        <a:rPr lang="en-US" sz="2000" b="1" dirty="0" smtClean="0"/>
                        <a:t>Family</a:t>
                      </a:r>
                      <a:r>
                        <a:rPr lang="en-US" sz="2000" b="1" baseline="0" dirty="0" smtClean="0"/>
                        <a:t> Support Partnership</a:t>
                      </a:r>
                      <a:endParaRPr lang="en-US" sz="20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dirty="0" smtClean="0">
                          <a:solidFill>
                            <a:srgbClr val="002060"/>
                          </a:solidFill>
                          <a:latin typeface="Arial Black" panose="020B0A04020102090204" pitchFamily="34" charset="0"/>
                        </a:rPr>
                        <a:t>36%</a:t>
                      </a:r>
                      <a:endParaRPr lang="en-US" sz="2000" dirty="0">
                        <a:solidFill>
                          <a:srgbClr val="002060"/>
                        </a:solidFill>
                        <a:latin typeface="Arial Black" panose="020B0A0402010209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878703">
                <a:tc>
                  <a:txBody>
                    <a:bodyPr/>
                    <a:lstStyle/>
                    <a:p>
                      <a:r>
                        <a:rPr lang="en-US" sz="2000" b="1" dirty="0" smtClean="0"/>
                        <a:t>Family Support and Coaching</a:t>
                      </a:r>
                      <a:endParaRPr lang="en-US" sz="20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dirty="0" smtClean="0">
                          <a:solidFill>
                            <a:srgbClr val="002060"/>
                          </a:solidFill>
                          <a:latin typeface="Arial Black" panose="020B0A04020102090204" pitchFamily="34" charset="0"/>
                        </a:rPr>
                        <a:t>35%</a:t>
                      </a:r>
                      <a:endParaRPr lang="en-US" sz="2000" dirty="0">
                        <a:solidFill>
                          <a:srgbClr val="002060"/>
                        </a:solidFill>
                        <a:latin typeface="Arial Black" panose="020B0A0402010209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05254">
                <a:tc>
                  <a:txBody>
                    <a:bodyPr/>
                    <a:lstStyle/>
                    <a:p>
                      <a:r>
                        <a:rPr lang="en-US" sz="2000" b="1" dirty="0" smtClean="0"/>
                        <a:t>Parent Education</a:t>
                      </a:r>
                      <a:endParaRPr lang="en-US" sz="20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dirty="0" smtClean="0">
                          <a:solidFill>
                            <a:srgbClr val="002060"/>
                          </a:solidFill>
                          <a:latin typeface="Arial Black" panose="020B0A04020102090204" pitchFamily="34" charset="0"/>
                        </a:rPr>
                        <a:t>35%</a:t>
                      </a:r>
                      <a:endParaRPr lang="en-US" sz="2000" dirty="0">
                        <a:solidFill>
                          <a:srgbClr val="002060"/>
                        </a:solidFill>
                        <a:latin typeface="Arial Black" panose="020B0A0402010209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05254">
                <a:tc>
                  <a:txBody>
                    <a:bodyPr/>
                    <a:lstStyle/>
                    <a:p>
                      <a:r>
                        <a:rPr lang="en-US" sz="2000" b="1" dirty="0" smtClean="0"/>
                        <a:t>Parent Coaching</a:t>
                      </a:r>
                      <a:endParaRPr lang="en-US" sz="20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dirty="0" smtClean="0">
                          <a:solidFill>
                            <a:srgbClr val="002060"/>
                          </a:solidFill>
                          <a:latin typeface="Arial Black" panose="020B0A04020102090204" pitchFamily="34" charset="0"/>
                        </a:rPr>
                        <a:t>9%</a:t>
                      </a:r>
                      <a:endParaRPr lang="en-US" sz="2000" dirty="0">
                        <a:solidFill>
                          <a:srgbClr val="002060"/>
                        </a:solidFill>
                        <a:latin typeface="Arial Black" panose="020B0A0402010209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05254">
                <a:tc>
                  <a:txBody>
                    <a:bodyPr/>
                    <a:lstStyle/>
                    <a:p>
                      <a:r>
                        <a:rPr lang="en-US" sz="2000" b="1" dirty="0" smtClean="0"/>
                        <a:t>Family Coaching</a:t>
                      </a:r>
                      <a:endParaRPr lang="en-US" sz="20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dirty="0" smtClean="0">
                          <a:solidFill>
                            <a:srgbClr val="002060"/>
                          </a:solidFill>
                          <a:latin typeface="Arial Black" panose="020B0A04020102090204" pitchFamily="34" charset="0"/>
                        </a:rPr>
                        <a:t>8%</a:t>
                      </a:r>
                      <a:endParaRPr lang="en-US" sz="2000" dirty="0">
                        <a:solidFill>
                          <a:srgbClr val="002060"/>
                        </a:solidFill>
                        <a:latin typeface="Arial Black" panose="020B0A0402010209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05254">
                <a:tc>
                  <a:txBody>
                    <a:bodyPr/>
                    <a:lstStyle/>
                    <a:p>
                      <a:r>
                        <a:rPr lang="en-US" sz="2000" b="1" dirty="0" smtClean="0"/>
                        <a:t>Home Visiting</a:t>
                      </a:r>
                      <a:endParaRPr lang="en-US" sz="20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a:r>
                        <a:rPr lang="en-US" sz="2000" dirty="0" smtClean="0">
                          <a:solidFill>
                            <a:srgbClr val="002060"/>
                          </a:solidFill>
                          <a:latin typeface="Arial Black" panose="020B0A04020102090204" pitchFamily="34" charset="0"/>
                        </a:rPr>
                        <a:t>7%</a:t>
                      </a:r>
                      <a:endParaRPr lang="en-US" sz="2000" dirty="0">
                        <a:solidFill>
                          <a:srgbClr val="002060"/>
                        </a:solidFill>
                        <a:latin typeface="Arial Black" panose="020B0A0402010209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r>
            </a:tbl>
          </a:graphicData>
        </a:graphic>
      </p:graphicFrame>
    </p:spTree>
    <p:extLst>
      <p:ext uri="{BB962C8B-B14F-4D97-AF65-F5344CB8AC3E}">
        <p14:creationId xmlns:p14="http://schemas.microsoft.com/office/powerpoint/2010/main" val="386372139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 y="253425"/>
            <a:ext cx="9067800" cy="707886"/>
          </a:xfrm>
          <a:prstGeom prst="rect">
            <a:avLst/>
          </a:prstGeom>
          <a:noFill/>
        </p:spPr>
        <p:txBody>
          <a:bodyPr wrap="square" rtlCol="0">
            <a:spAutoFit/>
          </a:bodyPr>
          <a:lstStyle/>
          <a:p>
            <a:pPr algn="ctr"/>
            <a:r>
              <a:rPr lang="en-US" sz="4000" b="1" dirty="0" smtClean="0">
                <a:solidFill>
                  <a:srgbClr val="0070C0"/>
                </a:solidFill>
              </a:rPr>
              <a:t>What’s wrong with “home visiting?”</a:t>
            </a:r>
            <a:endParaRPr lang="en-US" sz="4000" b="1" dirty="0">
              <a:solidFill>
                <a:srgbClr val="0070C0"/>
              </a:solidFill>
            </a:endParaRPr>
          </a:p>
        </p:txBody>
      </p:sp>
      <p:sp>
        <p:nvSpPr>
          <p:cNvPr id="5" name="Text Placeholder 2"/>
          <p:cNvSpPr txBox="1">
            <a:spLocks/>
          </p:cNvSpPr>
          <p:nvPr/>
        </p:nvSpPr>
        <p:spPr>
          <a:xfrm>
            <a:off x="152400" y="1066800"/>
            <a:ext cx="8839200" cy="51054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spcBef>
                <a:spcPts val="1800"/>
              </a:spcBef>
            </a:pPr>
            <a:r>
              <a:rPr lang="en-US" sz="4000" dirty="0" smtClean="0">
                <a:solidFill>
                  <a:srgbClr val="0070C0"/>
                </a:solidFill>
              </a:rPr>
              <a:t>Our focus group participants say:</a:t>
            </a:r>
          </a:p>
          <a:p>
            <a:pPr marL="914400" lvl="1" indent="-457200">
              <a:spcBef>
                <a:spcPts val="1800"/>
              </a:spcBef>
              <a:buFontTx/>
              <a:buBlip>
                <a:blip r:embed="rId2"/>
              </a:buBlip>
            </a:pPr>
            <a:r>
              <a:rPr lang="en-US" sz="3500" dirty="0" smtClean="0">
                <a:solidFill>
                  <a:srgbClr val="0070C0"/>
                </a:solidFill>
              </a:rPr>
              <a:t>It sounds like Child Protective Services.</a:t>
            </a:r>
          </a:p>
          <a:p>
            <a:pPr lvl="1">
              <a:spcBef>
                <a:spcPts val="1800"/>
              </a:spcBef>
              <a:buFontTx/>
              <a:buBlip>
                <a:blip r:embed="rId2"/>
              </a:buBlip>
            </a:pPr>
            <a:r>
              <a:rPr lang="en-US" sz="3500" dirty="0" smtClean="0">
                <a:solidFill>
                  <a:srgbClr val="0070C0"/>
                </a:solidFill>
              </a:rPr>
              <a:t> </a:t>
            </a:r>
            <a:r>
              <a:rPr lang="en-US" sz="3500" dirty="0">
                <a:solidFill>
                  <a:srgbClr val="0070C0"/>
                </a:solidFill>
              </a:rPr>
              <a:t> </a:t>
            </a:r>
            <a:r>
              <a:rPr lang="en-US" sz="3500" dirty="0" smtClean="0">
                <a:solidFill>
                  <a:srgbClr val="0070C0"/>
                </a:solidFill>
              </a:rPr>
              <a:t>It is not friendly or personal.</a:t>
            </a:r>
          </a:p>
          <a:p>
            <a:pPr marL="968375" lvl="1" indent="-511175">
              <a:spcBef>
                <a:spcPts val="1800"/>
              </a:spcBef>
              <a:buFontTx/>
              <a:buBlip>
                <a:blip r:embed="rId2"/>
              </a:buBlip>
            </a:pPr>
            <a:r>
              <a:rPr lang="en-US" sz="3500" dirty="0" smtClean="0">
                <a:solidFill>
                  <a:srgbClr val="0070C0"/>
                </a:solidFill>
              </a:rPr>
              <a:t>It sounds like you’re being watched or judged.</a:t>
            </a:r>
            <a:endParaRPr lang="en-US" sz="3500" dirty="0">
              <a:solidFill>
                <a:srgbClr val="0070C0"/>
              </a:solidFill>
            </a:endParaRPr>
          </a:p>
        </p:txBody>
      </p:sp>
    </p:spTree>
    <p:extLst>
      <p:ext uri="{BB962C8B-B14F-4D97-AF65-F5344CB8AC3E}">
        <p14:creationId xmlns:p14="http://schemas.microsoft.com/office/powerpoint/2010/main" val="2112665409"/>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25398"/>
            <a:ext cx="9144000" cy="1015663"/>
          </a:xfrm>
          <a:prstGeom prst="rect">
            <a:avLst/>
          </a:prstGeom>
          <a:noFill/>
        </p:spPr>
        <p:txBody>
          <a:bodyPr wrap="square" rtlCol="0">
            <a:spAutoFit/>
          </a:bodyPr>
          <a:lstStyle/>
          <a:p>
            <a:pPr algn="ctr"/>
            <a:r>
              <a:rPr lang="en-US" sz="6000" b="1" dirty="0" smtClean="0">
                <a:solidFill>
                  <a:prstClr val="white"/>
                </a:solidFill>
              </a:rPr>
              <a:t>Key Finding #8</a:t>
            </a:r>
            <a:endParaRPr lang="en-US" sz="6000" b="1" dirty="0">
              <a:solidFill>
                <a:prstClr val="white"/>
              </a:solidFill>
            </a:endParaRPr>
          </a:p>
        </p:txBody>
      </p:sp>
      <p:sp>
        <p:nvSpPr>
          <p:cNvPr id="5" name="Rectangle 4"/>
          <p:cNvSpPr/>
          <p:nvPr/>
        </p:nvSpPr>
        <p:spPr>
          <a:xfrm>
            <a:off x="152400" y="1843803"/>
            <a:ext cx="8915400" cy="3170099"/>
          </a:xfrm>
          <a:prstGeom prst="rect">
            <a:avLst/>
          </a:prstGeom>
        </p:spPr>
        <p:txBody>
          <a:bodyPr wrap="square">
            <a:spAutoFit/>
          </a:bodyPr>
          <a:lstStyle/>
          <a:p>
            <a:pPr algn="ctr">
              <a:spcBef>
                <a:spcPts val="1800"/>
              </a:spcBef>
            </a:pPr>
            <a:r>
              <a:rPr lang="en-US" sz="5000" dirty="0" smtClean="0">
                <a:solidFill>
                  <a:srgbClr val="0C4C79"/>
                </a:solidFill>
              </a:rPr>
              <a:t>Consider a range of names that incorporate the concepts of </a:t>
            </a:r>
            <a:r>
              <a:rPr lang="en-US" sz="5000" b="1" dirty="0" smtClean="0">
                <a:solidFill>
                  <a:srgbClr val="0C4C79"/>
                </a:solidFill>
              </a:rPr>
              <a:t>“Support,” “Partnership,” </a:t>
            </a:r>
            <a:r>
              <a:rPr lang="en-US" sz="5000" dirty="0" smtClean="0">
                <a:solidFill>
                  <a:srgbClr val="0C4C79"/>
                </a:solidFill>
              </a:rPr>
              <a:t>and </a:t>
            </a:r>
            <a:r>
              <a:rPr lang="en-US" sz="5000" b="1" dirty="0" smtClean="0">
                <a:solidFill>
                  <a:srgbClr val="0C4C79"/>
                </a:solidFill>
              </a:rPr>
              <a:t>“Coaching.”</a:t>
            </a:r>
          </a:p>
        </p:txBody>
      </p:sp>
    </p:spTree>
    <p:extLst>
      <p:ext uri="{BB962C8B-B14F-4D97-AF65-F5344CB8AC3E}">
        <p14:creationId xmlns:p14="http://schemas.microsoft.com/office/powerpoint/2010/main" val="11735572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95300" y="228600"/>
            <a:ext cx="8153400" cy="1107996"/>
          </a:xfrm>
          <a:prstGeom prst="rect">
            <a:avLst/>
          </a:prstGeom>
          <a:noFill/>
        </p:spPr>
        <p:txBody>
          <a:bodyPr wrap="square" rtlCol="0">
            <a:spAutoFit/>
          </a:bodyPr>
          <a:lstStyle/>
          <a:p>
            <a:pPr algn="ctr"/>
            <a:r>
              <a:rPr lang="en-US" sz="6600" b="1" dirty="0" smtClean="0">
                <a:solidFill>
                  <a:prstClr val="white"/>
                </a:solidFill>
              </a:rPr>
              <a:t>Methodology</a:t>
            </a:r>
            <a:endParaRPr lang="en-US" sz="6600" b="1" dirty="0">
              <a:solidFill>
                <a:prstClr val="white"/>
              </a:solidFill>
            </a:endParaRPr>
          </a:p>
        </p:txBody>
      </p:sp>
      <p:sp>
        <p:nvSpPr>
          <p:cNvPr id="5" name="Rectangle 4"/>
          <p:cNvSpPr/>
          <p:nvPr/>
        </p:nvSpPr>
        <p:spPr>
          <a:xfrm>
            <a:off x="1314450" y="1447802"/>
            <a:ext cx="6515100" cy="4847481"/>
          </a:xfrm>
          <a:prstGeom prst="rect">
            <a:avLst/>
          </a:prstGeom>
        </p:spPr>
        <p:txBody>
          <a:bodyPr wrap="square">
            <a:spAutoFit/>
          </a:bodyPr>
          <a:lstStyle/>
          <a:p>
            <a:pPr marL="1317625" indent="-1317625">
              <a:spcBef>
                <a:spcPts val="1800"/>
              </a:spcBef>
              <a:buFont typeface="Wingdings" panose="05000000000000000000" pitchFamily="2" charset="2"/>
              <a:buChar char="Ø"/>
            </a:pPr>
            <a:r>
              <a:rPr lang="en-US" sz="4400" b="1" dirty="0" smtClean="0">
                <a:solidFill>
                  <a:srgbClr val="0C4C79"/>
                </a:solidFill>
              </a:rPr>
              <a:t>Internet Survey</a:t>
            </a:r>
          </a:p>
          <a:p>
            <a:pPr marL="1317625" indent="-1317625">
              <a:spcBef>
                <a:spcPts val="1800"/>
              </a:spcBef>
              <a:buFont typeface="Wingdings" panose="05000000000000000000" pitchFamily="2" charset="2"/>
              <a:buChar char="Ø"/>
            </a:pPr>
            <a:r>
              <a:rPr lang="en-US" sz="4400" b="1" dirty="0" smtClean="0">
                <a:solidFill>
                  <a:srgbClr val="0C4C79"/>
                </a:solidFill>
              </a:rPr>
              <a:t>802 Adults</a:t>
            </a:r>
          </a:p>
          <a:p>
            <a:pPr marL="1317625" indent="-1317625">
              <a:spcBef>
                <a:spcPts val="1800"/>
              </a:spcBef>
              <a:buFont typeface="Wingdings" panose="05000000000000000000" pitchFamily="2" charset="2"/>
              <a:buChar char="Ø"/>
            </a:pPr>
            <a:r>
              <a:rPr lang="en-US" sz="4400" b="1" dirty="0" smtClean="0">
                <a:solidFill>
                  <a:srgbClr val="0C4C79"/>
                </a:solidFill>
              </a:rPr>
              <a:t>405 Parents with Children 18 and Younger at Home</a:t>
            </a:r>
          </a:p>
          <a:p>
            <a:pPr marL="1317625" indent="-1317625">
              <a:spcBef>
                <a:spcPts val="1800"/>
              </a:spcBef>
              <a:buFont typeface="Wingdings" panose="05000000000000000000" pitchFamily="2" charset="2"/>
              <a:buChar char="Ø"/>
            </a:pPr>
            <a:r>
              <a:rPr lang="en-US" sz="4400" b="1" dirty="0" smtClean="0">
                <a:solidFill>
                  <a:srgbClr val="0C4C79"/>
                </a:solidFill>
              </a:rPr>
              <a:t>January 2-9, 2014</a:t>
            </a:r>
          </a:p>
        </p:txBody>
      </p:sp>
    </p:spTree>
    <p:extLst>
      <p:ext uri="{BB962C8B-B14F-4D97-AF65-F5344CB8AC3E}">
        <p14:creationId xmlns:p14="http://schemas.microsoft.com/office/powerpoint/2010/main" val="289627886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152400"/>
            <a:ext cx="8382000" cy="707886"/>
          </a:xfrm>
          <a:prstGeom prst="rect">
            <a:avLst/>
          </a:prstGeom>
          <a:noFill/>
        </p:spPr>
        <p:txBody>
          <a:bodyPr wrap="square" rtlCol="0">
            <a:spAutoFit/>
          </a:bodyPr>
          <a:lstStyle/>
          <a:p>
            <a:pPr algn="ctr"/>
            <a:r>
              <a:rPr lang="en-US" sz="4000" b="1" dirty="0" smtClean="0">
                <a:solidFill>
                  <a:prstClr val="black"/>
                </a:solidFill>
              </a:rPr>
              <a:t>From the Survey</a:t>
            </a:r>
            <a:endParaRPr lang="en-US" sz="4000" b="1" dirty="0">
              <a:solidFill>
                <a:prstClr val="black"/>
              </a:solidFill>
            </a:endParaRPr>
          </a:p>
        </p:txBody>
      </p:sp>
      <p:graphicFrame>
        <p:nvGraphicFramePr>
          <p:cNvPr id="11" name="Table 10"/>
          <p:cNvGraphicFramePr>
            <a:graphicFrameLocks noGrp="1"/>
          </p:cNvGraphicFramePr>
          <p:nvPr>
            <p:extLst>
              <p:ext uri="{D42A27DB-BD31-4B8C-83A1-F6EECF244321}">
                <p14:modId xmlns:p14="http://schemas.microsoft.com/office/powerpoint/2010/main" val="3469830852"/>
              </p:ext>
            </p:extLst>
          </p:nvPr>
        </p:nvGraphicFramePr>
        <p:xfrm>
          <a:off x="685800" y="914400"/>
          <a:ext cx="7696200" cy="5124944"/>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5558366"/>
                <a:gridCol w="2137834"/>
              </a:tblGrid>
              <a:tr h="341136">
                <a:tc>
                  <a:txBody>
                    <a:bodyPr/>
                    <a:lstStyle/>
                    <a:p>
                      <a:pPr algn="ctr"/>
                      <a:endParaRPr lang="en-US" sz="2400" dirty="0">
                        <a:solidFill>
                          <a:srgbClr val="0C4C79"/>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DEDE"/>
                    </a:solidFill>
                  </a:tcPr>
                </a:tc>
                <a:tc>
                  <a:txBody>
                    <a:bodyPr/>
                    <a:lstStyle/>
                    <a:p>
                      <a:pPr algn="ctr"/>
                      <a:r>
                        <a:rPr lang="en-US" sz="2400" b="1" dirty="0" smtClean="0">
                          <a:solidFill>
                            <a:schemeClr val="bg1"/>
                          </a:solidFill>
                        </a:rPr>
                        <a:t>Mean Score</a:t>
                      </a:r>
                      <a:endParaRPr lang="en-US" sz="24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r>
              <a:tr h="586588">
                <a:tc>
                  <a:txBody>
                    <a:bodyPr/>
                    <a:lstStyle/>
                    <a:p>
                      <a:r>
                        <a:rPr lang="en-US" sz="2400" b="1" dirty="0" smtClean="0"/>
                        <a:t>Family Support</a:t>
                      </a:r>
                      <a:endParaRPr lang="en-US" sz="2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a:r>
                        <a:rPr lang="en-US" sz="2400" dirty="0" smtClean="0">
                          <a:solidFill>
                            <a:srgbClr val="002060"/>
                          </a:solidFill>
                          <a:latin typeface="Arial Black" panose="020B0A04020102090204" pitchFamily="34" charset="0"/>
                        </a:rPr>
                        <a:t>66</a:t>
                      </a:r>
                      <a:endParaRPr lang="en-US" sz="2400" dirty="0">
                        <a:solidFill>
                          <a:srgbClr val="002060"/>
                        </a:solidFill>
                        <a:latin typeface="Arial Black" panose="020B0A0402010209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r>
              <a:tr h="586588">
                <a:tc>
                  <a:txBody>
                    <a:bodyPr/>
                    <a:lstStyle/>
                    <a:p>
                      <a:r>
                        <a:rPr lang="en-US" sz="2400" b="1" dirty="0" smtClean="0"/>
                        <a:t>Parent Education</a:t>
                      </a:r>
                      <a:endParaRPr lang="en-US" sz="2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smtClean="0">
                          <a:solidFill>
                            <a:srgbClr val="002060"/>
                          </a:solidFill>
                          <a:latin typeface="Arial Black" panose="020B0A04020102090204" pitchFamily="34" charset="0"/>
                        </a:rPr>
                        <a:t>62</a:t>
                      </a:r>
                      <a:endParaRPr lang="en-US" sz="2400" dirty="0">
                        <a:solidFill>
                          <a:srgbClr val="002060"/>
                        </a:solidFill>
                        <a:latin typeface="Arial Black" panose="020B0A0402010209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873642">
                <a:tc>
                  <a:txBody>
                    <a:bodyPr/>
                    <a:lstStyle/>
                    <a:p>
                      <a:r>
                        <a:rPr lang="en-US" sz="2400" b="1" dirty="0" smtClean="0"/>
                        <a:t>Family Support</a:t>
                      </a:r>
                      <a:r>
                        <a:rPr lang="en-US" sz="2400" b="1" baseline="0" dirty="0" smtClean="0"/>
                        <a:t> and Coaching</a:t>
                      </a:r>
                      <a:endParaRPr lang="en-US" sz="2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smtClean="0">
                          <a:solidFill>
                            <a:srgbClr val="002060"/>
                          </a:solidFill>
                          <a:latin typeface="Arial Black" panose="020B0A04020102090204" pitchFamily="34" charset="0"/>
                        </a:rPr>
                        <a:t>62</a:t>
                      </a:r>
                      <a:endParaRPr lang="en-US" sz="2400" dirty="0">
                        <a:solidFill>
                          <a:srgbClr val="002060"/>
                        </a:solidFill>
                        <a:latin typeface="Arial Black" panose="020B0A0402010209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873642">
                <a:tc>
                  <a:txBody>
                    <a:bodyPr/>
                    <a:lstStyle/>
                    <a:p>
                      <a:r>
                        <a:rPr lang="en-US" sz="2400" b="1" dirty="0" smtClean="0"/>
                        <a:t>Family Support Partnership</a:t>
                      </a:r>
                      <a:endParaRPr lang="en-US" sz="2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smtClean="0">
                          <a:solidFill>
                            <a:srgbClr val="002060"/>
                          </a:solidFill>
                          <a:latin typeface="Arial Black" panose="020B0A04020102090204" pitchFamily="34" charset="0"/>
                        </a:rPr>
                        <a:t>61</a:t>
                      </a:r>
                      <a:endParaRPr lang="en-US" sz="2400" dirty="0">
                        <a:solidFill>
                          <a:srgbClr val="002060"/>
                        </a:solidFill>
                        <a:latin typeface="Arial Black" panose="020B0A0402010209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86588">
                <a:tc>
                  <a:txBody>
                    <a:bodyPr/>
                    <a:lstStyle/>
                    <a:p>
                      <a:r>
                        <a:rPr lang="en-US" sz="2400" b="1" dirty="0" smtClean="0"/>
                        <a:t>Parent Coaching</a:t>
                      </a:r>
                      <a:endParaRPr lang="en-US" sz="2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smtClean="0">
                          <a:solidFill>
                            <a:srgbClr val="002060"/>
                          </a:solidFill>
                          <a:latin typeface="Arial Black" panose="020B0A04020102090204" pitchFamily="34" charset="0"/>
                        </a:rPr>
                        <a:t>56</a:t>
                      </a:r>
                      <a:endParaRPr lang="en-US" sz="2400" dirty="0">
                        <a:solidFill>
                          <a:srgbClr val="002060"/>
                        </a:solidFill>
                        <a:latin typeface="Arial Black" panose="020B0A0402010209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86588">
                <a:tc>
                  <a:txBody>
                    <a:bodyPr/>
                    <a:lstStyle/>
                    <a:p>
                      <a:r>
                        <a:rPr lang="en-US" sz="2400" b="1" dirty="0" smtClean="0"/>
                        <a:t>Family</a:t>
                      </a:r>
                      <a:r>
                        <a:rPr lang="en-US" sz="2400" b="1" baseline="0" dirty="0" smtClean="0"/>
                        <a:t> Coaching</a:t>
                      </a:r>
                      <a:endParaRPr lang="en-US" sz="2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smtClean="0">
                          <a:solidFill>
                            <a:srgbClr val="002060"/>
                          </a:solidFill>
                          <a:latin typeface="Arial Black" panose="020B0A04020102090204" pitchFamily="34" charset="0"/>
                        </a:rPr>
                        <a:t>56</a:t>
                      </a:r>
                      <a:endParaRPr lang="en-US" sz="2400" dirty="0">
                        <a:solidFill>
                          <a:srgbClr val="002060"/>
                        </a:solidFill>
                        <a:latin typeface="Arial Black" panose="020B0A0402010209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74108">
                <a:tc>
                  <a:txBody>
                    <a:bodyPr/>
                    <a:lstStyle/>
                    <a:p>
                      <a:r>
                        <a:rPr lang="en-US" sz="2400" b="1" dirty="0" smtClean="0"/>
                        <a:t>Home Visiting</a:t>
                      </a:r>
                      <a:endParaRPr lang="en-US" sz="2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smtClean="0">
                          <a:solidFill>
                            <a:srgbClr val="002060"/>
                          </a:solidFill>
                          <a:latin typeface="Arial Black" panose="020B0A04020102090204" pitchFamily="34" charset="0"/>
                        </a:rPr>
                        <a:t>46</a:t>
                      </a:r>
                      <a:endParaRPr lang="en-US" sz="2400" dirty="0">
                        <a:solidFill>
                          <a:srgbClr val="002060"/>
                        </a:solidFill>
                        <a:latin typeface="Arial Black" panose="020B0A0402010209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3211554110"/>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0500" y="228600"/>
            <a:ext cx="8763000" cy="1938992"/>
          </a:xfrm>
          <a:prstGeom prst="rect">
            <a:avLst/>
          </a:prstGeom>
          <a:noFill/>
        </p:spPr>
        <p:txBody>
          <a:bodyPr wrap="square" rtlCol="0">
            <a:spAutoFit/>
          </a:bodyPr>
          <a:lstStyle/>
          <a:p>
            <a:pPr algn="ctr"/>
            <a:r>
              <a:rPr lang="en-US" sz="4000" b="1" dirty="0">
                <a:solidFill>
                  <a:srgbClr val="0070C0"/>
                </a:solidFill>
              </a:rPr>
              <a:t>Language: </a:t>
            </a:r>
            <a:r>
              <a:rPr lang="en-US" sz="4000" b="1" dirty="0">
                <a:solidFill>
                  <a:srgbClr val="002060"/>
                </a:solidFill>
              </a:rPr>
              <a:t>“support” </a:t>
            </a:r>
            <a:r>
              <a:rPr lang="en-US" sz="4000" b="1" dirty="0">
                <a:solidFill>
                  <a:srgbClr val="0070C0"/>
                </a:solidFill>
              </a:rPr>
              <a:t>vs. </a:t>
            </a:r>
            <a:r>
              <a:rPr lang="en-US" sz="4000" b="1" dirty="0">
                <a:solidFill>
                  <a:srgbClr val="002060"/>
                </a:solidFill>
              </a:rPr>
              <a:t>“education” </a:t>
            </a:r>
            <a:r>
              <a:rPr lang="en-US" sz="4000" b="1" dirty="0">
                <a:solidFill>
                  <a:srgbClr val="0070C0"/>
                </a:solidFill>
              </a:rPr>
              <a:t>vs. </a:t>
            </a:r>
            <a:r>
              <a:rPr lang="en-US" sz="4000" b="1" dirty="0">
                <a:solidFill>
                  <a:srgbClr val="002060"/>
                </a:solidFill>
              </a:rPr>
              <a:t>“coaching”</a:t>
            </a:r>
          </a:p>
          <a:p>
            <a:pPr algn="ctr"/>
            <a:endParaRPr lang="en-US" sz="4000" b="1" dirty="0">
              <a:solidFill>
                <a:srgbClr val="0070C0"/>
              </a:solidFill>
            </a:endParaRPr>
          </a:p>
        </p:txBody>
      </p:sp>
      <p:sp>
        <p:nvSpPr>
          <p:cNvPr id="7" name="Text Placeholder 2"/>
          <p:cNvSpPr txBox="1">
            <a:spLocks/>
          </p:cNvSpPr>
          <p:nvPr/>
        </p:nvSpPr>
        <p:spPr>
          <a:xfrm>
            <a:off x="152400" y="1752600"/>
            <a:ext cx="8763000" cy="35052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spcBef>
                <a:spcPts val="1800"/>
              </a:spcBef>
              <a:buClr>
                <a:srgbClr val="0C4C79"/>
              </a:buClr>
            </a:pPr>
            <a:r>
              <a:rPr lang="en-US" sz="4400" dirty="0" smtClean="0">
                <a:solidFill>
                  <a:srgbClr val="0070C0"/>
                </a:solidFill>
              </a:rPr>
              <a:t>There </a:t>
            </a:r>
            <a:r>
              <a:rPr lang="en-US" sz="4400" dirty="0">
                <a:solidFill>
                  <a:srgbClr val="0070C0"/>
                </a:solidFill>
              </a:rPr>
              <a:t>were </a:t>
            </a:r>
            <a:r>
              <a:rPr lang="en-US" sz="4400" b="1" dirty="0">
                <a:solidFill>
                  <a:srgbClr val="002060"/>
                </a:solidFill>
              </a:rPr>
              <a:t>divided feelings</a:t>
            </a:r>
            <a:r>
              <a:rPr lang="en-US" sz="4400" b="1" dirty="0">
                <a:solidFill>
                  <a:srgbClr val="0070C0"/>
                </a:solidFill>
              </a:rPr>
              <a:t> </a:t>
            </a:r>
            <a:r>
              <a:rPr lang="en-US" sz="4400" dirty="0">
                <a:solidFill>
                  <a:srgbClr val="0070C0"/>
                </a:solidFill>
              </a:rPr>
              <a:t>about “education” and “coaching” </a:t>
            </a:r>
            <a:r>
              <a:rPr lang="en-US" sz="4400" dirty="0" smtClean="0">
                <a:solidFill>
                  <a:srgbClr val="0070C0"/>
                </a:solidFill>
              </a:rPr>
              <a:t>in </a:t>
            </a:r>
            <a:r>
              <a:rPr lang="en-US" sz="4400" dirty="0">
                <a:solidFill>
                  <a:srgbClr val="0070C0"/>
                </a:solidFill>
              </a:rPr>
              <a:t>our groups, with generally more consistently positive reaction to “</a:t>
            </a:r>
            <a:r>
              <a:rPr lang="en-US" sz="4400" b="1" dirty="0">
                <a:solidFill>
                  <a:srgbClr val="002060"/>
                </a:solidFill>
              </a:rPr>
              <a:t>support</a:t>
            </a:r>
            <a:r>
              <a:rPr lang="en-US" sz="4400" dirty="0" smtClean="0">
                <a:solidFill>
                  <a:srgbClr val="002060"/>
                </a:solidFill>
              </a:rPr>
              <a:t>.”</a:t>
            </a:r>
            <a:endParaRPr lang="en-US" sz="4400" dirty="0">
              <a:solidFill>
                <a:srgbClr val="002060"/>
              </a:solidFill>
            </a:endParaRPr>
          </a:p>
        </p:txBody>
      </p:sp>
    </p:spTree>
    <p:extLst>
      <p:ext uri="{BB962C8B-B14F-4D97-AF65-F5344CB8AC3E}">
        <p14:creationId xmlns:p14="http://schemas.microsoft.com/office/powerpoint/2010/main" val="230343641"/>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7950" y="228600"/>
            <a:ext cx="8928100" cy="1938992"/>
          </a:xfrm>
          <a:prstGeom prst="rect">
            <a:avLst/>
          </a:prstGeom>
          <a:noFill/>
        </p:spPr>
        <p:txBody>
          <a:bodyPr wrap="square" rtlCol="0">
            <a:spAutoFit/>
          </a:bodyPr>
          <a:lstStyle/>
          <a:p>
            <a:pPr algn="ctr"/>
            <a:r>
              <a:rPr lang="en-US" sz="4000" b="1" dirty="0">
                <a:solidFill>
                  <a:srgbClr val="0070C0"/>
                </a:solidFill>
              </a:rPr>
              <a:t>Language: </a:t>
            </a:r>
            <a:r>
              <a:rPr lang="en-US" sz="4000" b="1" dirty="0">
                <a:solidFill>
                  <a:srgbClr val="002060"/>
                </a:solidFill>
              </a:rPr>
              <a:t>“support” </a:t>
            </a:r>
            <a:r>
              <a:rPr lang="en-US" sz="4000" b="1" dirty="0">
                <a:solidFill>
                  <a:srgbClr val="0070C0"/>
                </a:solidFill>
              </a:rPr>
              <a:t>vs. </a:t>
            </a:r>
            <a:r>
              <a:rPr lang="en-US" sz="4000" b="1" dirty="0">
                <a:solidFill>
                  <a:srgbClr val="002060"/>
                </a:solidFill>
              </a:rPr>
              <a:t>“education” </a:t>
            </a:r>
            <a:r>
              <a:rPr lang="en-US" sz="4000" b="1" dirty="0">
                <a:solidFill>
                  <a:srgbClr val="0070C0"/>
                </a:solidFill>
              </a:rPr>
              <a:t>vs. </a:t>
            </a:r>
            <a:r>
              <a:rPr lang="en-US" sz="4000" b="1" dirty="0">
                <a:solidFill>
                  <a:srgbClr val="002060"/>
                </a:solidFill>
              </a:rPr>
              <a:t>“coaching”</a:t>
            </a:r>
          </a:p>
          <a:p>
            <a:pPr algn="ctr"/>
            <a:endParaRPr lang="en-US" sz="4000" b="1" dirty="0">
              <a:solidFill>
                <a:srgbClr val="0070C0"/>
              </a:solidFill>
            </a:endParaRPr>
          </a:p>
        </p:txBody>
      </p:sp>
      <p:sp>
        <p:nvSpPr>
          <p:cNvPr id="5" name="Text Placeholder 2"/>
          <p:cNvSpPr txBox="1">
            <a:spLocks/>
          </p:cNvSpPr>
          <p:nvPr/>
        </p:nvSpPr>
        <p:spPr>
          <a:xfrm>
            <a:off x="139700" y="1701800"/>
            <a:ext cx="8864600" cy="46736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spcBef>
                <a:spcPts val="1800"/>
              </a:spcBef>
              <a:buClr>
                <a:srgbClr val="0C4C79"/>
              </a:buClr>
            </a:pPr>
            <a:r>
              <a:rPr lang="en-US" sz="2500" b="1" dirty="0">
                <a:solidFill>
                  <a:srgbClr val="002060"/>
                </a:solidFill>
              </a:rPr>
              <a:t>Support suggests…</a:t>
            </a:r>
          </a:p>
          <a:p>
            <a:pPr>
              <a:spcBef>
                <a:spcPts val="1800"/>
              </a:spcBef>
              <a:buClr>
                <a:srgbClr val="0C4C79"/>
              </a:buClr>
            </a:pPr>
            <a:r>
              <a:rPr lang="en-US" sz="2500" dirty="0" smtClean="0">
                <a:solidFill>
                  <a:srgbClr val="0070C0"/>
                </a:solidFill>
              </a:rPr>
              <a:t>• A </a:t>
            </a:r>
            <a:r>
              <a:rPr lang="en-US" sz="2500" dirty="0">
                <a:solidFill>
                  <a:srgbClr val="0070C0"/>
                </a:solidFill>
              </a:rPr>
              <a:t>more </a:t>
            </a:r>
            <a:r>
              <a:rPr lang="en-US" sz="2500" b="1" dirty="0">
                <a:solidFill>
                  <a:srgbClr val="002060"/>
                </a:solidFill>
              </a:rPr>
              <a:t>level playing field</a:t>
            </a:r>
            <a:r>
              <a:rPr lang="en-US" sz="2500" b="1" dirty="0">
                <a:solidFill>
                  <a:srgbClr val="0070C0"/>
                </a:solidFill>
              </a:rPr>
              <a:t> </a:t>
            </a:r>
            <a:r>
              <a:rPr lang="en-US" sz="2500" dirty="0">
                <a:solidFill>
                  <a:srgbClr val="0070C0"/>
                </a:solidFill>
              </a:rPr>
              <a:t>between parent and provider.</a:t>
            </a:r>
          </a:p>
          <a:p>
            <a:pPr>
              <a:spcBef>
                <a:spcPts val="1800"/>
              </a:spcBef>
              <a:buClr>
                <a:srgbClr val="0C4C79"/>
              </a:buClr>
            </a:pPr>
            <a:r>
              <a:rPr lang="en-US" sz="2500" dirty="0" smtClean="0">
                <a:solidFill>
                  <a:srgbClr val="0070C0"/>
                </a:solidFill>
              </a:rPr>
              <a:t>• Non-judgmental.</a:t>
            </a:r>
          </a:p>
          <a:p>
            <a:pPr>
              <a:spcBef>
                <a:spcPts val="1800"/>
              </a:spcBef>
              <a:buClr>
                <a:srgbClr val="0C4C79"/>
              </a:buClr>
            </a:pPr>
            <a:r>
              <a:rPr lang="en-US" sz="2500" dirty="0" smtClean="0">
                <a:solidFill>
                  <a:srgbClr val="0070C0"/>
                </a:solidFill>
              </a:rPr>
              <a:t>• Support </a:t>
            </a:r>
            <a:r>
              <a:rPr lang="en-US" sz="2500" dirty="0">
                <a:solidFill>
                  <a:srgbClr val="0070C0"/>
                </a:solidFill>
              </a:rPr>
              <a:t>sounds more </a:t>
            </a:r>
            <a:r>
              <a:rPr lang="en-US" sz="2500" b="1" dirty="0" smtClean="0">
                <a:solidFill>
                  <a:srgbClr val="002060"/>
                </a:solidFill>
              </a:rPr>
              <a:t>therapeutic.</a:t>
            </a:r>
          </a:p>
          <a:p>
            <a:pPr>
              <a:spcBef>
                <a:spcPts val="1800"/>
              </a:spcBef>
              <a:buClr>
                <a:srgbClr val="0C4C79"/>
              </a:buClr>
            </a:pPr>
            <a:r>
              <a:rPr lang="en-US" sz="2500" b="1" dirty="0" smtClean="0">
                <a:solidFill>
                  <a:srgbClr val="002060"/>
                </a:solidFill>
              </a:rPr>
              <a:t>For some, education or coaching suggests…</a:t>
            </a:r>
          </a:p>
          <a:p>
            <a:pPr>
              <a:spcBef>
                <a:spcPts val="1800"/>
              </a:spcBef>
              <a:buClr>
                <a:srgbClr val="0C4C79"/>
              </a:buClr>
            </a:pPr>
            <a:r>
              <a:rPr lang="en-US" sz="2500" dirty="0">
                <a:solidFill>
                  <a:srgbClr val="0070C0"/>
                </a:solidFill>
              </a:rPr>
              <a:t>• </a:t>
            </a:r>
            <a:r>
              <a:rPr lang="en-US" sz="2500" dirty="0" smtClean="0">
                <a:solidFill>
                  <a:srgbClr val="0070C0"/>
                </a:solidFill>
              </a:rPr>
              <a:t>A “right” way to parent.</a:t>
            </a:r>
            <a:endParaRPr lang="en-US" sz="2500" dirty="0">
              <a:solidFill>
                <a:srgbClr val="0070C0"/>
              </a:solidFill>
            </a:endParaRPr>
          </a:p>
        </p:txBody>
      </p:sp>
    </p:spTree>
    <p:extLst>
      <p:ext uri="{BB962C8B-B14F-4D97-AF65-F5344CB8AC3E}">
        <p14:creationId xmlns:p14="http://schemas.microsoft.com/office/powerpoint/2010/main" val="2324816889"/>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25398"/>
            <a:ext cx="9144000" cy="1015663"/>
          </a:xfrm>
          <a:prstGeom prst="rect">
            <a:avLst/>
          </a:prstGeom>
          <a:noFill/>
        </p:spPr>
        <p:txBody>
          <a:bodyPr wrap="square" rtlCol="0">
            <a:spAutoFit/>
          </a:bodyPr>
          <a:lstStyle/>
          <a:p>
            <a:pPr algn="ctr"/>
            <a:r>
              <a:rPr lang="en-US" sz="6000" b="1" dirty="0" smtClean="0">
                <a:solidFill>
                  <a:prstClr val="white"/>
                </a:solidFill>
              </a:rPr>
              <a:t>Key Finding #10</a:t>
            </a:r>
            <a:endParaRPr lang="en-US" sz="6000" b="1" dirty="0">
              <a:solidFill>
                <a:prstClr val="white"/>
              </a:solidFill>
            </a:endParaRPr>
          </a:p>
        </p:txBody>
      </p:sp>
      <p:sp>
        <p:nvSpPr>
          <p:cNvPr id="5" name="Rectangle 4"/>
          <p:cNvSpPr/>
          <p:nvPr/>
        </p:nvSpPr>
        <p:spPr>
          <a:xfrm>
            <a:off x="76200" y="1967907"/>
            <a:ext cx="8915400" cy="2769989"/>
          </a:xfrm>
          <a:prstGeom prst="rect">
            <a:avLst/>
          </a:prstGeom>
        </p:spPr>
        <p:txBody>
          <a:bodyPr wrap="square">
            <a:spAutoFit/>
          </a:bodyPr>
          <a:lstStyle/>
          <a:p>
            <a:pPr algn="ctr">
              <a:spcBef>
                <a:spcPts val="1800"/>
              </a:spcBef>
            </a:pPr>
            <a:r>
              <a:rPr lang="en-US" sz="5800" dirty="0">
                <a:solidFill>
                  <a:srgbClr val="0C4C79"/>
                </a:solidFill>
              </a:rPr>
              <a:t>What to call </a:t>
            </a:r>
            <a:r>
              <a:rPr lang="en-US" sz="5800" dirty="0" smtClean="0">
                <a:solidFill>
                  <a:srgbClr val="0C4C79"/>
                </a:solidFill>
              </a:rPr>
              <a:t>providers? The </a:t>
            </a:r>
            <a:r>
              <a:rPr lang="en-US" sz="5800" b="1" dirty="0">
                <a:solidFill>
                  <a:srgbClr val="0C4C79"/>
                </a:solidFill>
              </a:rPr>
              <a:t>“support” </a:t>
            </a:r>
            <a:r>
              <a:rPr lang="en-US" sz="5800" dirty="0">
                <a:solidFill>
                  <a:srgbClr val="0C4C79"/>
                </a:solidFill>
              </a:rPr>
              <a:t>theme has relevance here as well.</a:t>
            </a:r>
          </a:p>
        </p:txBody>
      </p:sp>
    </p:spTree>
    <p:extLst>
      <p:ext uri="{BB962C8B-B14F-4D97-AF65-F5344CB8AC3E}">
        <p14:creationId xmlns:p14="http://schemas.microsoft.com/office/powerpoint/2010/main" val="3165962099"/>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130314"/>
            <a:ext cx="8382000" cy="707886"/>
          </a:xfrm>
          <a:prstGeom prst="rect">
            <a:avLst/>
          </a:prstGeom>
          <a:noFill/>
        </p:spPr>
        <p:txBody>
          <a:bodyPr wrap="square" rtlCol="0">
            <a:spAutoFit/>
          </a:bodyPr>
          <a:lstStyle/>
          <a:p>
            <a:pPr algn="ctr"/>
            <a:r>
              <a:rPr lang="en-US" sz="4000" b="1" dirty="0" smtClean="0">
                <a:solidFill>
                  <a:prstClr val="black"/>
                </a:solidFill>
              </a:rPr>
              <a:t>From the Survey</a:t>
            </a:r>
            <a:endParaRPr lang="en-US" sz="4000" b="1" dirty="0">
              <a:solidFill>
                <a:prstClr val="black"/>
              </a:solidFill>
            </a:endParaRPr>
          </a:p>
        </p:txBody>
      </p:sp>
      <p:graphicFrame>
        <p:nvGraphicFramePr>
          <p:cNvPr id="11" name="Table 10"/>
          <p:cNvGraphicFramePr>
            <a:graphicFrameLocks noGrp="1"/>
          </p:cNvGraphicFramePr>
          <p:nvPr>
            <p:extLst>
              <p:ext uri="{D42A27DB-BD31-4B8C-83A1-F6EECF244321}">
                <p14:modId xmlns:p14="http://schemas.microsoft.com/office/powerpoint/2010/main" val="723424696"/>
              </p:ext>
            </p:extLst>
          </p:nvPr>
        </p:nvGraphicFramePr>
        <p:xfrm>
          <a:off x="838200" y="779076"/>
          <a:ext cx="7772400" cy="5545524"/>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5143500"/>
                <a:gridCol w="2628900"/>
              </a:tblGrid>
              <a:tr h="347562">
                <a:tc>
                  <a:txBody>
                    <a:bodyPr/>
                    <a:lstStyle/>
                    <a:p>
                      <a:pPr algn="ctr"/>
                      <a:endParaRPr lang="en-US" sz="1500" dirty="0">
                        <a:solidFill>
                          <a:srgbClr val="0C4C79"/>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DEDE"/>
                    </a:solidFill>
                  </a:tcPr>
                </a:tc>
                <a:tc>
                  <a:txBody>
                    <a:bodyPr/>
                    <a:lstStyle/>
                    <a:p>
                      <a:pPr algn="ctr"/>
                      <a:r>
                        <a:rPr lang="en-US" sz="2000" b="1" dirty="0" smtClean="0">
                          <a:solidFill>
                            <a:schemeClr val="bg1"/>
                          </a:solidFill>
                        </a:rPr>
                        <a:t>More</a:t>
                      </a:r>
                      <a:r>
                        <a:rPr lang="en-US" sz="2000" b="1" baseline="0" dirty="0" smtClean="0">
                          <a:solidFill>
                            <a:schemeClr val="bg1"/>
                          </a:solidFill>
                        </a:rPr>
                        <a:t> Favorable</a:t>
                      </a:r>
                      <a:endParaRPr lang="en-US" sz="20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r>
              <a:tr h="935743">
                <a:tc>
                  <a:txBody>
                    <a:bodyPr/>
                    <a:lstStyle/>
                    <a:p>
                      <a:r>
                        <a:rPr lang="en-US" sz="2400" b="1" dirty="0" smtClean="0"/>
                        <a:t>Family Support Providers</a:t>
                      </a:r>
                      <a:endParaRPr lang="en-US" sz="2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a:r>
                        <a:rPr lang="en-US" sz="2400" dirty="0" smtClean="0">
                          <a:solidFill>
                            <a:srgbClr val="002060"/>
                          </a:solidFill>
                          <a:latin typeface="Arial Black" panose="020B0A04020102090204" pitchFamily="34" charset="0"/>
                        </a:rPr>
                        <a:t>71%</a:t>
                      </a:r>
                      <a:endParaRPr lang="en-US" sz="2400" dirty="0">
                        <a:solidFill>
                          <a:srgbClr val="002060"/>
                        </a:solidFill>
                        <a:latin typeface="Arial Black" panose="020B0A0402010209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r>
              <a:tr h="935743">
                <a:tc>
                  <a:txBody>
                    <a:bodyPr/>
                    <a:lstStyle/>
                    <a:p>
                      <a:r>
                        <a:rPr lang="en-US" sz="2400" b="1" dirty="0" smtClean="0"/>
                        <a:t>Family</a:t>
                      </a:r>
                      <a:r>
                        <a:rPr lang="en-US" sz="2400" b="1" baseline="0" dirty="0" smtClean="0"/>
                        <a:t> Support Coaches</a:t>
                      </a:r>
                      <a:endParaRPr lang="en-US" sz="2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a:r>
                        <a:rPr lang="en-US" sz="2400" dirty="0" smtClean="0">
                          <a:solidFill>
                            <a:srgbClr val="002060"/>
                          </a:solidFill>
                          <a:latin typeface="Arial Black" panose="020B0A04020102090204" pitchFamily="34" charset="0"/>
                        </a:rPr>
                        <a:t>68%</a:t>
                      </a:r>
                      <a:endParaRPr lang="en-US" sz="2400" dirty="0">
                        <a:solidFill>
                          <a:srgbClr val="002060"/>
                        </a:solidFill>
                        <a:latin typeface="Arial Black" panose="020B0A0402010209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r>
              <a:tr h="935743">
                <a:tc>
                  <a:txBody>
                    <a:bodyPr/>
                    <a:lstStyle/>
                    <a:p>
                      <a:r>
                        <a:rPr lang="en-US" sz="2400" b="1" dirty="0" smtClean="0"/>
                        <a:t>Parent Support</a:t>
                      </a:r>
                      <a:r>
                        <a:rPr lang="en-US" sz="2400" b="1" baseline="0" dirty="0" smtClean="0"/>
                        <a:t> Providers</a:t>
                      </a:r>
                      <a:endParaRPr lang="en-US" sz="2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a:r>
                        <a:rPr lang="en-US" sz="2400" dirty="0" smtClean="0">
                          <a:solidFill>
                            <a:srgbClr val="002060"/>
                          </a:solidFill>
                          <a:latin typeface="Arial Black" panose="020B0A04020102090204" pitchFamily="34" charset="0"/>
                        </a:rPr>
                        <a:t>68%</a:t>
                      </a:r>
                      <a:endParaRPr lang="en-US" sz="2400" dirty="0">
                        <a:solidFill>
                          <a:srgbClr val="002060"/>
                        </a:solidFill>
                        <a:latin typeface="Arial Black" panose="020B0A0402010209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r>
              <a:tr h="628285">
                <a:tc>
                  <a:txBody>
                    <a:bodyPr/>
                    <a:lstStyle/>
                    <a:p>
                      <a:r>
                        <a:rPr lang="en-US" sz="2400" b="1" dirty="0" smtClean="0"/>
                        <a:t>Nurses</a:t>
                      </a:r>
                      <a:endParaRPr lang="en-US" sz="2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smtClean="0">
                          <a:solidFill>
                            <a:srgbClr val="002060"/>
                          </a:solidFill>
                          <a:latin typeface="Arial Black" panose="020B0A04020102090204" pitchFamily="34" charset="0"/>
                        </a:rPr>
                        <a:t>68%</a:t>
                      </a:r>
                      <a:endParaRPr lang="en-US" sz="2400" dirty="0">
                        <a:solidFill>
                          <a:srgbClr val="002060"/>
                        </a:solidFill>
                        <a:latin typeface="Arial Black" panose="020B0A0402010209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28285">
                <a:tc>
                  <a:txBody>
                    <a:bodyPr/>
                    <a:lstStyle/>
                    <a:p>
                      <a:r>
                        <a:rPr lang="en-US" sz="2400" b="1" dirty="0" smtClean="0"/>
                        <a:t>Trained Providers</a:t>
                      </a:r>
                      <a:endParaRPr lang="en-US" sz="2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smtClean="0">
                          <a:solidFill>
                            <a:srgbClr val="002060"/>
                          </a:solidFill>
                          <a:latin typeface="Arial Black" panose="020B0A04020102090204" pitchFamily="34" charset="0"/>
                        </a:rPr>
                        <a:t>65%</a:t>
                      </a:r>
                      <a:endParaRPr lang="en-US" sz="2400" dirty="0">
                        <a:solidFill>
                          <a:srgbClr val="002060"/>
                        </a:solidFill>
                        <a:latin typeface="Arial Black" panose="020B0A0402010209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28285">
                <a:tc>
                  <a:txBody>
                    <a:bodyPr/>
                    <a:lstStyle/>
                    <a:p>
                      <a:r>
                        <a:rPr lang="en-US" sz="2400" b="1" dirty="0" smtClean="0"/>
                        <a:t>Social</a:t>
                      </a:r>
                      <a:r>
                        <a:rPr lang="en-US" sz="2400" b="1" baseline="0" dirty="0" smtClean="0"/>
                        <a:t> Workers</a:t>
                      </a:r>
                      <a:endParaRPr lang="en-US" sz="2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smtClean="0">
                          <a:solidFill>
                            <a:srgbClr val="002060"/>
                          </a:solidFill>
                          <a:latin typeface="Arial Black" panose="020B0A04020102090204" pitchFamily="34" charset="0"/>
                        </a:rPr>
                        <a:t>37%</a:t>
                      </a:r>
                      <a:endParaRPr lang="en-US" sz="2400" dirty="0">
                        <a:solidFill>
                          <a:srgbClr val="002060"/>
                        </a:solidFill>
                        <a:latin typeface="Arial Black" panose="020B0A0402010209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01033">
                <a:tc>
                  <a:txBody>
                    <a:bodyPr/>
                    <a:lstStyle/>
                    <a:p>
                      <a:r>
                        <a:rPr lang="en-US" sz="2400" b="1" dirty="0" smtClean="0"/>
                        <a:t>Home Visitors</a:t>
                      </a:r>
                      <a:endParaRPr lang="en-US" sz="2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smtClean="0">
                          <a:solidFill>
                            <a:srgbClr val="002060"/>
                          </a:solidFill>
                          <a:latin typeface="Arial Black" panose="020B0A04020102090204" pitchFamily="34" charset="0"/>
                        </a:rPr>
                        <a:t>36%</a:t>
                      </a:r>
                      <a:endParaRPr lang="en-US" sz="2400" dirty="0">
                        <a:solidFill>
                          <a:srgbClr val="002060"/>
                        </a:solidFill>
                        <a:latin typeface="Arial Black" panose="020B0A0402010209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3713141423"/>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253428"/>
            <a:ext cx="9067800" cy="1323439"/>
          </a:xfrm>
          <a:prstGeom prst="rect">
            <a:avLst/>
          </a:prstGeom>
          <a:noFill/>
        </p:spPr>
        <p:txBody>
          <a:bodyPr wrap="square" rtlCol="0">
            <a:spAutoFit/>
          </a:bodyPr>
          <a:lstStyle/>
          <a:p>
            <a:pPr algn="ctr"/>
            <a:r>
              <a:rPr lang="en-US" sz="4000" b="1" dirty="0">
                <a:solidFill>
                  <a:srgbClr val="0070C0"/>
                </a:solidFill>
              </a:rPr>
              <a:t>In focus groups we heard </a:t>
            </a:r>
            <a:r>
              <a:rPr lang="en-US" sz="4000" b="1" dirty="0" smtClean="0">
                <a:solidFill>
                  <a:srgbClr val="0070C0"/>
                </a:solidFill>
              </a:rPr>
              <a:t>the phrase, a </a:t>
            </a:r>
            <a:r>
              <a:rPr lang="en-US" sz="4000" b="1" dirty="0">
                <a:solidFill>
                  <a:srgbClr val="0070C0"/>
                </a:solidFill>
              </a:rPr>
              <a:t>“support provider”…</a:t>
            </a:r>
          </a:p>
        </p:txBody>
      </p:sp>
      <p:sp>
        <p:nvSpPr>
          <p:cNvPr id="5" name="Text Placeholder 4"/>
          <p:cNvSpPr txBox="1">
            <a:spLocks/>
          </p:cNvSpPr>
          <p:nvPr/>
        </p:nvSpPr>
        <p:spPr>
          <a:xfrm>
            <a:off x="4114800" y="914400"/>
            <a:ext cx="4800600" cy="47244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spcBef>
                <a:spcPts val="1800"/>
              </a:spcBef>
              <a:buFont typeface="Wingdings" panose="05000000000000000000" pitchFamily="2" charset="2"/>
              <a:buChar char="ü"/>
            </a:pPr>
            <a:endParaRPr lang="en-US" sz="2400" dirty="0">
              <a:solidFill>
                <a:prstClr val="black"/>
              </a:solidFill>
            </a:endParaRPr>
          </a:p>
        </p:txBody>
      </p:sp>
      <p:sp>
        <p:nvSpPr>
          <p:cNvPr id="8" name="Text Placeholder 4"/>
          <p:cNvSpPr txBox="1">
            <a:spLocks/>
          </p:cNvSpPr>
          <p:nvPr/>
        </p:nvSpPr>
        <p:spPr>
          <a:xfrm>
            <a:off x="228600" y="1981200"/>
            <a:ext cx="8686800" cy="32766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571500" indent="-571500">
              <a:spcBef>
                <a:spcPts val="1800"/>
              </a:spcBef>
              <a:buFont typeface="Wingdings" panose="05000000000000000000" pitchFamily="2" charset="2"/>
              <a:buChar char="ü"/>
            </a:pPr>
            <a:r>
              <a:rPr lang="en-US" sz="4800" dirty="0" smtClean="0">
                <a:solidFill>
                  <a:srgbClr val="0070C0"/>
                </a:solidFill>
              </a:rPr>
              <a:t>Suggests that this person will </a:t>
            </a:r>
            <a:r>
              <a:rPr lang="en-US" sz="4800" b="1" dirty="0" smtClean="0">
                <a:solidFill>
                  <a:srgbClr val="0070C0"/>
                </a:solidFill>
              </a:rPr>
              <a:t>help them </a:t>
            </a:r>
            <a:r>
              <a:rPr lang="en-US" sz="4800" dirty="0" smtClean="0">
                <a:solidFill>
                  <a:srgbClr val="0070C0"/>
                </a:solidFill>
              </a:rPr>
              <a:t>work through their problems.</a:t>
            </a:r>
          </a:p>
          <a:p>
            <a:pPr>
              <a:spcBef>
                <a:spcPts val="1800"/>
              </a:spcBef>
              <a:buFont typeface="Wingdings" panose="05000000000000000000" pitchFamily="2" charset="2"/>
              <a:buChar char="ü"/>
            </a:pPr>
            <a:r>
              <a:rPr lang="en-US" sz="4800" dirty="0" smtClean="0">
                <a:solidFill>
                  <a:srgbClr val="0070C0"/>
                </a:solidFill>
              </a:rPr>
              <a:t> Is less </a:t>
            </a:r>
            <a:r>
              <a:rPr lang="en-US" sz="4800" b="1" dirty="0" smtClean="0">
                <a:solidFill>
                  <a:srgbClr val="0070C0"/>
                </a:solidFill>
              </a:rPr>
              <a:t>judgmental</a:t>
            </a:r>
            <a:r>
              <a:rPr lang="en-US" sz="4800" dirty="0" smtClean="0">
                <a:solidFill>
                  <a:srgbClr val="0070C0"/>
                </a:solidFill>
              </a:rPr>
              <a:t>.</a:t>
            </a:r>
          </a:p>
        </p:txBody>
      </p:sp>
    </p:spTree>
    <p:extLst>
      <p:ext uri="{BB962C8B-B14F-4D97-AF65-F5344CB8AC3E}">
        <p14:creationId xmlns:p14="http://schemas.microsoft.com/office/powerpoint/2010/main" val="16809409"/>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8100" y="-25400"/>
            <a:ext cx="9220200" cy="1261884"/>
          </a:xfrm>
          <a:prstGeom prst="rect">
            <a:avLst/>
          </a:prstGeom>
          <a:noFill/>
        </p:spPr>
        <p:txBody>
          <a:bodyPr wrap="square" rtlCol="0">
            <a:spAutoFit/>
          </a:bodyPr>
          <a:lstStyle/>
          <a:p>
            <a:pPr algn="ctr">
              <a:spcBef>
                <a:spcPts val="600"/>
              </a:spcBef>
            </a:pPr>
            <a:r>
              <a:rPr lang="en-US" sz="3800" b="1" dirty="0">
                <a:solidFill>
                  <a:srgbClr val="0C4C79"/>
                </a:solidFill>
              </a:rPr>
              <a:t> Among home visitors we </a:t>
            </a:r>
            <a:r>
              <a:rPr lang="en-US" sz="3800" b="1" dirty="0" smtClean="0">
                <a:solidFill>
                  <a:srgbClr val="0C4C79"/>
                </a:solidFill>
              </a:rPr>
              <a:t>heard the phrase, a “support provider”…</a:t>
            </a:r>
            <a:endParaRPr lang="en-US" sz="3800" b="1" dirty="0">
              <a:solidFill>
                <a:srgbClr val="0C4C79"/>
              </a:solidFill>
            </a:endParaRPr>
          </a:p>
        </p:txBody>
      </p:sp>
      <p:sp>
        <p:nvSpPr>
          <p:cNvPr id="6" name="Text Placeholder 4"/>
          <p:cNvSpPr txBox="1">
            <a:spLocks/>
          </p:cNvSpPr>
          <p:nvPr/>
        </p:nvSpPr>
        <p:spPr>
          <a:xfrm>
            <a:off x="152400" y="1447800"/>
            <a:ext cx="8915400" cy="47244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461963" indent="-461963">
              <a:spcBef>
                <a:spcPts val="1800"/>
              </a:spcBef>
              <a:buFont typeface="Wingdings" panose="05000000000000000000" pitchFamily="2" charset="2"/>
              <a:buChar char="ü"/>
            </a:pPr>
            <a:r>
              <a:rPr lang="en-US" sz="2900" dirty="0" smtClean="0">
                <a:solidFill>
                  <a:srgbClr val="0C4C79"/>
                </a:solidFill>
              </a:rPr>
              <a:t>Provides information and guidance, but allows moms </a:t>
            </a:r>
            <a:r>
              <a:rPr lang="en-US" sz="2900" b="1" dirty="0" smtClean="0">
                <a:solidFill>
                  <a:srgbClr val="0C4C79"/>
                </a:solidFill>
              </a:rPr>
              <a:t>to make their own decisions</a:t>
            </a:r>
            <a:r>
              <a:rPr lang="en-US" sz="2900" dirty="0" smtClean="0">
                <a:solidFill>
                  <a:srgbClr val="0C4C79"/>
                </a:solidFill>
              </a:rPr>
              <a:t>.</a:t>
            </a:r>
          </a:p>
          <a:p>
            <a:pPr marL="461963" indent="-461963">
              <a:spcBef>
                <a:spcPts val="1800"/>
              </a:spcBef>
              <a:buFont typeface="Wingdings" panose="05000000000000000000" pitchFamily="2" charset="2"/>
              <a:buChar char="ü"/>
            </a:pPr>
            <a:r>
              <a:rPr lang="en-US" sz="2900" dirty="0" smtClean="0">
                <a:solidFill>
                  <a:srgbClr val="0C4C79"/>
                </a:solidFill>
              </a:rPr>
              <a:t>Is </a:t>
            </a:r>
            <a:r>
              <a:rPr lang="en-US" sz="2900" b="1" dirty="0" smtClean="0">
                <a:solidFill>
                  <a:srgbClr val="0C4C79"/>
                </a:solidFill>
              </a:rPr>
              <a:t>open-minded/non-judgmental</a:t>
            </a:r>
            <a:r>
              <a:rPr lang="en-US" sz="2900" dirty="0" smtClean="0">
                <a:solidFill>
                  <a:srgbClr val="0C4C79"/>
                </a:solidFill>
              </a:rPr>
              <a:t>.</a:t>
            </a:r>
          </a:p>
          <a:p>
            <a:pPr marL="461963" indent="-461963">
              <a:spcBef>
                <a:spcPts val="1800"/>
              </a:spcBef>
              <a:buFont typeface="Wingdings" panose="05000000000000000000" pitchFamily="2" charset="2"/>
              <a:buChar char="ü"/>
            </a:pPr>
            <a:r>
              <a:rPr lang="en-US" sz="2900" dirty="0" smtClean="0">
                <a:solidFill>
                  <a:srgbClr val="0C4C79"/>
                </a:solidFill>
              </a:rPr>
              <a:t>Serves as a </a:t>
            </a:r>
            <a:r>
              <a:rPr lang="en-US" sz="2900" b="1" dirty="0" smtClean="0">
                <a:solidFill>
                  <a:srgbClr val="0C4C79"/>
                </a:solidFill>
              </a:rPr>
              <a:t>“listening ear” </a:t>
            </a:r>
            <a:r>
              <a:rPr lang="en-US" sz="2900" dirty="0" smtClean="0">
                <a:solidFill>
                  <a:srgbClr val="0C4C79"/>
                </a:solidFill>
              </a:rPr>
              <a:t>and safe space for moms to share their fears and concerns.</a:t>
            </a:r>
          </a:p>
          <a:p>
            <a:pPr marL="461963" indent="-461963">
              <a:spcBef>
                <a:spcPts val="1800"/>
              </a:spcBef>
              <a:buFont typeface="Wingdings" panose="05000000000000000000" pitchFamily="2" charset="2"/>
              <a:buChar char="ü"/>
            </a:pPr>
            <a:r>
              <a:rPr lang="en-US" sz="2900" dirty="0" smtClean="0">
                <a:solidFill>
                  <a:srgbClr val="0C4C79"/>
                </a:solidFill>
              </a:rPr>
              <a:t>Allows moms to guide the interaction/tailors curriculum to </a:t>
            </a:r>
            <a:r>
              <a:rPr lang="en-US" sz="2900" b="1" dirty="0" smtClean="0">
                <a:solidFill>
                  <a:srgbClr val="0C4C79"/>
                </a:solidFill>
              </a:rPr>
              <a:t>each family’s needs</a:t>
            </a:r>
            <a:r>
              <a:rPr lang="en-US" sz="2900" dirty="0" smtClean="0">
                <a:solidFill>
                  <a:srgbClr val="0C4C79"/>
                </a:solidFill>
              </a:rPr>
              <a:t>.</a:t>
            </a:r>
          </a:p>
        </p:txBody>
      </p:sp>
    </p:spTree>
    <p:extLst>
      <p:ext uri="{BB962C8B-B14F-4D97-AF65-F5344CB8AC3E}">
        <p14:creationId xmlns:p14="http://schemas.microsoft.com/office/powerpoint/2010/main" val="1943926788"/>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514905" y="304800"/>
            <a:ext cx="77724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rtl="0" eaLnBrk="1" fontAlgn="base" hangingPunct="1">
              <a:spcBef>
                <a:spcPct val="0"/>
              </a:spcBef>
              <a:spcAft>
                <a:spcPct val="0"/>
              </a:spcAft>
              <a:defRPr sz="2000">
                <a:solidFill>
                  <a:srgbClr val="003F83"/>
                </a:solidFill>
                <a:latin typeface="+mj-lt"/>
                <a:ea typeface="+mj-ea"/>
                <a:cs typeface="+mj-cs"/>
              </a:defRPr>
            </a:lvl1pPr>
            <a:lvl2pPr algn="l" rtl="0" eaLnBrk="1" fontAlgn="base" hangingPunct="1">
              <a:spcBef>
                <a:spcPct val="0"/>
              </a:spcBef>
              <a:spcAft>
                <a:spcPct val="0"/>
              </a:spcAft>
              <a:defRPr sz="2000">
                <a:solidFill>
                  <a:srgbClr val="003F83"/>
                </a:solidFill>
                <a:latin typeface="Arial" charset="0"/>
                <a:ea typeface="ＭＳ Ｐゴシック" pitchFamily="1" charset="-128"/>
              </a:defRPr>
            </a:lvl2pPr>
            <a:lvl3pPr algn="l" rtl="0" eaLnBrk="1" fontAlgn="base" hangingPunct="1">
              <a:spcBef>
                <a:spcPct val="0"/>
              </a:spcBef>
              <a:spcAft>
                <a:spcPct val="0"/>
              </a:spcAft>
              <a:defRPr sz="2000">
                <a:solidFill>
                  <a:srgbClr val="003F83"/>
                </a:solidFill>
                <a:latin typeface="Arial" charset="0"/>
                <a:ea typeface="ＭＳ Ｐゴシック" pitchFamily="1" charset="-128"/>
              </a:defRPr>
            </a:lvl3pPr>
            <a:lvl4pPr algn="l" rtl="0" eaLnBrk="1" fontAlgn="base" hangingPunct="1">
              <a:spcBef>
                <a:spcPct val="0"/>
              </a:spcBef>
              <a:spcAft>
                <a:spcPct val="0"/>
              </a:spcAft>
              <a:defRPr sz="2000">
                <a:solidFill>
                  <a:srgbClr val="003F83"/>
                </a:solidFill>
                <a:latin typeface="Arial" charset="0"/>
                <a:ea typeface="ＭＳ Ｐゴシック" pitchFamily="1" charset="-128"/>
              </a:defRPr>
            </a:lvl4pPr>
            <a:lvl5pPr algn="l" rtl="0" eaLnBrk="1" fontAlgn="base" hangingPunct="1">
              <a:spcBef>
                <a:spcPct val="0"/>
              </a:spcBef>
              <a:spcAft>
                <a:spcPct val="0"/>
              </a:spcAft>
              <a:defRPr sz="2000">
                <a:solidFill>
                  <a:srgbClr val="003F83"/>
                </a:solidFill>
                <a:latin typeface="Arial" charset="0"/>
                <a:ea typeface="ＭＳ Ｐゴシック" pitchFamily="1" charset="-128"/>
              </a:defRPr>
            </a:lvl5pPr>
            <a:lvl6pPr marL="457200" algn="l" rtl="0" eaLnBrk="1" fontAlgn="base" hangingPunct="1">
              <a:spcBef>
                <a:spcPct val="0"/>
              </a:spcBef>
              <a:spcAft>
                <a:spcPct val="0"/>
              </a:spcAft>
              <a:defRPr sz="2000">
                <a:solidFill>
                  <a:srgbClr val="003F83"/>
                </a:solidFill>
                <a:latin typeface="Arial" charset="0"/>
                <a:ea typeface="ＭＳ Ｐゴシック" pitchFamily="1" charset="-128"/>
              </a:defRPr>
            </a:lvl6pPr>
            <a:lvl7pPr marL="914400" algn="l" rtl="0" eaLnBrk="1" fontAlgn="base" hangingPunct="1">
              <a:spcBef>
                <a:spcPct val="0"/>
              </a:spcBef>
              <a:spcAft>
                <a:spcPct val="0"/>
              </a:spcAft>
              <a:defRPr sz="2000">
                <a:solidFill>
                  <a:srgbClr val="003F83"/>
                </a:solidFill>
                <a:latin typeface="Arial" charset="0"/>
                <a:ea typeface="ＭＳ Ｐゴシック" pitchFamily="1" charset="-128"/>
              </a:defRPr>
            </a:lvl7pPr>
            <a:lvl8pPr marL="1371600" algn="l" rtl="0" eaLnBrk="1" fontAlgn="base" hangingPunct="1">
              <a:spcBef>
                <a:spcPct val="0"/>
              </a:spcBef>
              <a:spcAft>
                <a:spcPct val="0"/>
              </a:spcAft>
              <a:defRPr sz="2000">
                <a:solidFill>
                  <a:srgbClr val="003F83"/>
                </a:solidFill>
                <a:latin typeface="Arial" charset="0"/>
                <a:ea typeface="ＭＳ Ｐゴシック" pitchFamily="1" charset="-128"/>
              </a:defRPr>
            </a:lvl8pPr>
            <a:lvl9pPr marL="1828800" algn="l" rtl="0" eaLnBrk="1" fontAlgn="base" hangingPunct="1">
              <a:spcBef>
                <a:spcPct val="0"/>
              </a:spcBef>
              <a:spcAft>
                <a:spcPct val="0"/>
              </a:spcAft>
              <a:defRPr sz="2000">
                <a:solidFill>
                  <a:srgbClr val="003F83"/>
                </a:solidFill>
                <a:latin typeface="Arial" charset="0"/>
                <a:ea typeface="ＭＳ Ｐゴシック" pitchFamily="1" charset="-128"/>
              </a:defRPr>
            </a:lvl9pPr>
          </a:lstStyle>
          <a:p>
            <a:pPr fontAlgn="auto">
              <a:spcBef>
                <a:spcPts val="0"/>
              </a:spcBef>
              <a:spcAft>
                <a:spcPts val="0"/>
              </a:spcAft>
            </a:pPr>
            <a:r>
              <a:rPr lang="en-US" sz="2800" kern="0" dirty="0" smtClean="0">
                <a:latin typeface="Calibri" pitchFamily="34" charset="0"/>
              </a:rPr>
              <a:t>WHAT SHOULD WE CALL IT?</a:t>
            </a:r>
            <a:endParaRPr lang="en-US" sz="1600" kern="0" dirty="0">
              <a:solidFill>
                <a:srgbClr val="1F497D"/>
              </a:solidFill>
              <a:latin typeface="Calibri" pitchFamily="34" charset="0"/>
              <a:cs typeface="Calibri" pitchFamily="34" charset="0"/>
            </a:endParaRPr>
          </a:p>
        </p:txBody>
      </p:sp>
      <p:sp>
        <p:nvSpPr>
          <p:cNvPr id="7" name="TextBox 6"/>
          <p:cNvSpPr txBox="1"/>
          <p:nvPr/>
        </p:nvSpPr>
        <p:spPr>
          <a:xfrm>
            <a:off x="762000" y="1828803"/>
            <a:ext cx="7696200" cy="1938992"/>
          </a:xfrm>
          <a:prstGeom prst="rect">
            <a:avLst/>
          </a:prstGeom>
          <a:noFill/>
        </p:spPr>
        <p:txBody>
          <a:bodyPr wrap="square" rtlCol="0">
            <a:spAutoFit/>
          </a:bodyPr>
          <a:lstStyle/>
          <a:p>
            <a:pPr marL="342900" indent="-342900" eaLnBrk="0" fontAlgn="base" hangingPunct="0">
              <a:spcBef>
                <a:spcPct val="0"/>
              </a:spcBef>
              <a:spcAft>
                <a:spcPct val="0"/>
              </a:spcAft>
              <a:buFont typeface="Arial" panose="020B0604020202020204" pitchFamily="34" charset="0"/>
              <a:buChar char="•"/>
            </a:pPr>
            <a:r>
              <a:rPr lang="en-US" sz="2000" dirty="0" smtClean="0">
                <a:solidFill>
                  <a:srgbClr val="000000"/>
                </a:solidFill>
              </a:rPr>
              <a:t>Family support and coaching</a:t>
            </a:r>
          </a:p>
          <a:p>
            <a:pPr eaLnBrk="0" fontAlgn="base" hangingPunct="0">
              <a:spcBef>
                <a:spcPct val="0"/>
              </a:spcBef>
              <a:spcAft>
                <a:spcPct val="0"/>
              </a:spcAft>
            </a:pPr>
            <a:endParaRPr lang="en-US" sz="2000" dirty="0" smtClean="0">
              <a:solidFill>
                <a:srgbClr val="000000"/>
              </a:solidFill>
            </a:endParaRPr>
          </a:p>
          <a:p>
            <a:pPr marL="342900" indent="-342900" eaLnBrk="0" fontAlgn="base" hangingPunct="0">
              <a:spcBef>
                <a:spcPct val="0"/>
              </a:spcBef>
              <a:spcAft>
                <a:spcPct val="0"/>
              </a:spcAft>
              <a:buFont typeface="Arial" panose="020B0604020202020204" pitchFamily="34" charset="0"/>
              <a:buChar char="•"/>
            </a:pPr>
            <a:r>
              <a:rPr lang="en-US" sz="2000" dirty="0" smtClean="0">
                <a:solidFill>
                  <a:srgbClr val="000000"/>
                </a:solidFill>
              </a:rPr>
              <a:t>Family support and coaching programs, often called “home visiting,” because </a:t>
            </a:r>
            <a:r>
              <a:rPr lang="en-US" sz="2000" dirty="0">
                <a:solidFill>
                  <a:srgbClr val="000000"/>
                </a:solidFill>
              </a:rPr>
              <a:t>they take place in the homes of vulnerable </a:t>
            </a:r>
            <a:r>
              <a:rPr lang="en-US" sz="2000" dirty="0" smtClean="0">
                <a:solidFill>
                  <a:srgbClr val="000000"/>
                </a:solidFill>
              </a:rPr>
              <a:t>families</a:t>
            </a:r>
          </a:p>
          <a:p>
            <a:pPr marL="342900" indent="-342900" eaLnBrk="0" fontAlgn="base" hangingPunct="0">
              <a:spcBef>
                <a:spcPct val="0"/>
              </a:spcBef>
              <a:spcAft>
                <a:spcPct val="0"/>
              </a:spcAft>
              <a:buFont typeface="Arial" panose="020B0604020202020204" pitchFamily="34" charset="0"/>
              <a:buChar char="•"/>
            </a:pPr>
            <a:endParaRPr lang="en-US" sz="2000" dirty="0">
              <a:solidFill>
                <a:srgbClr val="000000"/>
              </a:solidFill>
            </a:endParaRPr>
          </a:p>
        </p:txBody>
      </p:sp>
    </p:spTree>
    <p:extLst>
      <p:ext uri="{BB962C8B-B14F-4D97-AF65-F5344CB8AC3E}">
        <p14:creationId xmlns:p14="http://schemas.microsoft.com/office/powerpoint/2010/main" val="2393455660"/>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514905" y="304800"/>
            <a:ext cx="77724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rtl="0" eaLnBrk="1" fontAlgn="base" hangingPunct="1">
              <a:spcBef>
                <a:spcPct val="0"/>
              </a:spcBef>
              <a:spcAft>
                <a:spcPct val="0"/>
              </a:spcAft>
              <a:defRPr sz="2000">
                <a:solidFill>
                  <a:srgbClr val="003F83"/>
                </a:solidFill>
                <a:latin typeface="+mj-lt"/>
                <a:ea typeface="+mj-ea"/>
                <a:cs typeface="+mj-cs"/>
              </a:defRPr>
            </a:lvl1pPr>
            <a:lvl2pPr algn="l" rtl="0" eaLnBrk="1" fontAlgn="base" hangingPunct="1">
              <a:spcBef>
                <a:spcPct val="0"/>
              </a:spcBef>
              <a:spcAft>
                <a:spcPct val="0"/>
              </a:spcAft>
              <a:defRPr sz="2000">
                <a:solidFill>
                  <a:srgbClr val="003F83"/>
                </a:solidFill>
                <a:latin typeface="Arial" charset="0"/>
                <a:ea typeface="ＭＳ Ｐゴシック" pitchFamily="1" charset="-128"/>
              </a:defRPr>
            </a:lvl2pPr>
            <a:lvl3pPr algn="l" rtl="0" eaLnBrk="1" fontAlgn="base" hangingPunct="1">
              <a:spcBef>
                <a:spcPct val="0"/>
              </a:spcBef>
              <a:spcAft>
                <a:spcPct val="0"/>
              </a:spcAft>
              <a:defRPr sz="2000">
                <a:solidFill>
                  <a:srgbClr val="003F83"/>
                </a:solidFill>
                <a:latin typeface="Arial" charset="0"/>
                <a:ea typeface="ＭＳ Ｐゴシック" pitchFamily="1" charset="-128"/>
              </a:defRPr>
            </a:lvl3pPr>
            <a:lvl4pPr algn="l" rtl="0" eaLnBrk="1" fontAlgn="base" hangingPunct="1">
              <a:spcBef>
                <a:spcPct val="0"/>
              </a:spcBef>
              <a:spcAft>
                <a:spcPct val="0"/>
              </a:spcAft>
              <a:defRPr sz="2000">
                <a:solidFill>
                  <a:srgbClr val="003F83"/>
                </a:solidFill>
                <a:latin typeface="Arial" charset="0"/>
                <a:ea typeface="ＭＳ Ｐゴシック" pitchFamily="1" charset="-128"/>
              </a:defRPr>
            </a:lvl4pPr>
            <a:lvl5pPr algn="l" rtl="0" eaLnBrk="1" fontAlgn="base" hangingPunct="1">
              <a:spcBef>
                <a:spcPct val="0"/>
              </a:spcBef>
              <a:spcAft>
                <a:spcPct val="0"/>
              </a:spcAft>
              <a:defRPr sz="2000">
                <a:solidFill>
                  <a:srgbClr val="003F83"/>
                </a:solidFill>
                <a:latin typeface="Arial" charset="0"/>
                <a:ea typeface="ＭＳ Ｐゴシック" pitchFamily="1" charset="-128"/>
              </a:defRPr>
            </a:lvl5pPr>
            <a:lvl6pPr marL="457200" algn="l" rtl="0" eaLnBrk="1" fontAlgn="base" hangingPunct="1">
              <a:spcBef>
                <a:spcPct val="0"/>
              </a:spcBef>
              <a:spcAft>
                <a:spcPct val="0"/>
              </a:spcAft>
              <a:defRPr sz="2000">
                <a:solidFill>
                  <a:srgbClr val="003F83"/>
                </a:solidFill>
                <a:latin typeface="Arial" charset="0"/>
                <a:ea typeface="ＭＳ Ｐゴシック" pitchFamily="1" charset="-128"/>
              </a:defRPr>
            </a:lvl6pPr>
            <a:lvl7pPr marL="914400" algn="l" rtl="0" eaLnBrk="1" fontAlgn="base" hangingPunct="1">
              <a:spcBef>
                <a:spcPct val="0"/>
              </a:spcBef>
              <a:spcAft>
                <a:spcPct val="0"/>
              </a:spcAft>
              <a:defRPr sz="2000">
                <a:solidFill>
                  <a:srgbClr val="003F83"/>
                </a:solidFill>
                <a:latin typeface="Arial" charset="0"/>
                <a:ea typeface="ＭＳ Ｐゴシック" pitchFamily="1" charset="-128"/>
              </a:defRPr>
            </a:lvl7pPr>
            <a:lvl8pPr marL="1371600" algn="l" rtl="0" eaLnBrk="1" fontAlgn="base" hangingPunct="1">
              <a:spcBef>
                <a:spcPct val="0"/>
              </a:spcBef>
              <a:spcAft>
                <a:spcPct val="0"/>
              </a:spcAft>
              <a:defRPr sz="2000">
                <a:solidFill>
                  <a:srgbClr val="003F83"/>
                </a:solidFill>
                <a:latin typeface="Arial" charset="0"/>
                <a:ea typeface="ＭＳ Ｐゴシック" pitchFamily="1" charset="-128"/>
              </a:defRPr>
            </a:lvl8pPr>
            <a:lvl9pPr marL="1828800" algn="l" rtl="0" eaLnBrk="1" fontAlgn="base" hangingPunct="1">
              <a:spcBef>
                <a:spcPct val="0"/>
              </a:spcBef>
              <a:spcAft>
                <a:spcPct val="0"/>
              </a:spcAft>
              <a:defRPr sz="2000">
                <a:solidFill>
                  <a:srgbClr val="003F83"/>
                </a:solidFill>
                <a:latin typeface="Arial" charset="0"/>
                <a:ea typeface="ＭＳ Ｐゴシック" pitchFamily="1" charset="-128"/>
              </a:defRPr>
            </a:lvl9pPr>
          </a:lstStyle>
          <a:p>
            <a:pPr fontAlgn="auto">
              <a:spcBef>
                <a:spcPts val="0"/>
              </a:spcBef>
              <a:spcAft>
                <a:spcPts val="0"/>
              </a:spcAft>
            </a:pPr>
            <a:endParaRPr lang="en-US" sz="1600" kern="0" dirty="0">
              <a:solidFill>
                <a:srgbClr val="1F497D"/>
              </a:solidFill>
              <a:latin typeface="Calibri" pitchFamily="34" charset="0"/>
              <a:cs typeface="Calibri" pitchFamily="34" charset="0"/>
            </a:endParaRPr>
          </a:p>
        </p:txBody>
      </p:sp>
      <p:sp>
        <p:nvSpPr>
          <p:cNvPr id="7" name="Content Placeholder 6"/>
          <p:cNvSpPr>
            <a:spLocks noGrp="1"/>
          </p:cNvSpPr>
          <p:nvPr>
            <p:ph idx="1"/>
          </p:nvPr>
        </p:nvSpPr>
        <p:spPr>
          <a:xfrm>
            <a:off x="609600" y="4876802"/>
            <a:ext cx="7772400" cy="929485"/>
          </a:xfrm>
        </p:spPr>
        <p:txBody>
          <a:bodyPr/>
          <a:lstStyle/>
          <a:p>
            <a:pPr marL="0" indent="0" algn="ctr">
              <a:buNone/>
            </a:pPr>
            <a:r>
              <a:rPr lang="en-US" b="1" dirty="0" smtClean="0"/>
              <a:t>Jennifer Stapleton</a:t>
            </a:r>
            <a:r>
              <a:rPr lang="en-US" dirty="0" smtClean="0"/>
              <a:t> </a:t>
            </a:r>
          </a:p>
          <a:p>
            <a:pPr marL="0" indent="0" algn="ctr">
              <a:buNone/>
            </a:pPr>
            <a:r>
              <a:rPr lang="en-US" dirty="0" smtClean="0">
                <a:hlinkClick r:id="rId3"/>
              </a:rPr>
              <a:t>jstapleton@pewtrusts.org</a:t>
            </a:r>
            <a:r>
              <a:rPr lang="en-US" dirty="0" smtClean="0"/>
              <a:t> </a:t>
            </a:r>
          </a:p>
          <a:p>
            <a:pPr marL="0" indent="0" algn="ctr">
              <a:buNone/>
            </a:pPr>
            <a:r>
              <a:rPr lang="en-US" dirty="0" smtClean="0"/>
              <a:t>202.540.6466</a:t>
            </a:r>
            <a:endParaRPr lang="en-US" dirty="0"/>
          </a:p>
        </p:txBody>
      </p:sp>
    </p:spTree>
    <p:extLst>
      <p:ext uri="{BB962C8B-B14F-4D97-AF65-F5344CB8AC3E}">
        <p14:creationId xmlns:p14="http://schemas.microsoft.com/office/powerpoint/2010/main" val="42658247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2151730"/>
            <a:ext cx="8686800" cy="2554545"/>
          </a:xfrm>
          <a:prstGeom prst="rect">
            <a:avLst/>
          </a:prstGeom>
          <a:noFill/>
        </p:spPr>
        <p:txBody>
          <a:bodyPr wrap="square" rtlCol="0">
            <a:spAutoFit/>
          </a:bodyPr>
          <a:lstStyle/>
          <a:p>
            <a:pPr algn="ctr"/>
            <a:r>
              <a:rPr lang="en-US" sz="8000" b="1" dirty="0" smtClean="0">
                <a:solidFill>
                  <a:srgbClr val="0C4C79"/>
                </a:solidFill>
                <a:effectLst>
                  <a:outerShdw blurRad="38100" dist="38100" dir="2700000" algn="tl">
                    <a:srgbClr val="000000">
                      <a:alpha val="43137"/>
                    </a:srgbClr>
                  </a:outerShdw>
                </a:effectLst>
              </a:rPr>
              <a:t>Naming the Program</a:t>
            </a:r>
            <a:endParaRPr lang="en-US" sz="8000" b="1" dirty="0">
              <a:solidFill>
                <a:srgbClr val="0C4C79"/>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778055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886879804"/>
              </p:ext>
            </p:extLst>
          </p:nvPr>
        </p:nvGraphicFramePr>
        <p:xfrm>
          <a:off x="2289258" y="1066800"/>
          <a:ext cx="4565493" cy="527304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3194142"/>
                <a:gridCol w="1371351"/>
              </a:tblGrid>
              <a:tr h="335280">
                <a:tc>
                  <a:txBody>
                    <a:bodyPr/>
                    <a:lstStyle/>
                    <a:p>
                      <a:pPr algn="ctr"/>
                      <a:endParaRPr lang="en-US" sz="1500" dirty="0">
                        <a:solidFill>
                          <a:srgbClr val="0C4C79"/>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DEDE"/>
                    </a:solidFill>
                  </a:tcPr>
                </a:tc>
                <a:tc>
                  <a:txBody>
                    <a:bodyPr/>
                    <a:lstStyle/>
                    <a:p>
                      <a:pPr algn="ctr"/>
                      <a:r>
                        <a:rPr lang="en-US" sz="1600" b="1" dirty="0" smtClean="0">
                          <a:solidFill>
                            <a:schemeClr val="bg1"/>
                          </a:solidFill>
                        </a:rPr>
                        <a:t>Adults</a:t>
                      </a:r>
                      <a:endParaRPr 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r>
              <a:tr h="822960">
                <a:tc>
                  <a:txBody>
                    <a:bodyPr/>
                    <a:lstStyle/>
                    <a:p>
                      <a:r>
                        <a:rPr lang="en-US" sz="2800" b="1" dirty="0" smtClean="0"/>
                        <a:t>Family Support</a:t>
                      </a:r>
                      <a:endParaRPr lang="en-US" sz="28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4800" dirty="0" smtClean="0">
                          <a:solidFill>
                            <a:srgbClr val="002060"/>
                          </a:solidFill>
                          <a:latin typeface="Arial Black" panose="020B0A04020102090204" pitchFamily="34" charset="0"/>
                        </a:rPr>
                        <a:t>62</a:t>
                      </a:r>
                      <a:endParaRPr lang="en-US" sz="4800" dirty="0">
                        <a:solidFill>
                          <a:srgbClr val="002060"/>
                        </a:solidFill>
                        <a:latin typeface="Arial Black" panose="020B0A0402010209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822960">
                <a:tc>
                  <a:txBody>
                    <a:bodyPr/>
                    <a:lstStyle/>
                    <a:p>
                      <a:r>
                        <a:rPr lang="en-US" sz="2800" b="1" dirty="0" smtClean="0"/>
                        <a:t>Family Coaching</a:t>
                      </a:r>
                      <a:endParaRPr lang="en-US" sz="28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4800" dirty="0" smtClean="0">
                          <a:solidFill>
                            <a:srgbClr val="002060"/>
                          </a:solidFill>
                          <a:latin typeface="Arial Black" panose="020B0A04020102090204" pitchFamily="34" charset="0"/>
                        </a:rPr>
                        <a:t>55</a:t>
                      </a:r>
                      <a:endParaRPr lang="en-US" sz="4800" dirty="0">
                        <a:solidFill>
                          <a:srgbClr val="002060"/>
                        </a:solidFill>
                        <a:latin typeface="Arial Black" panose="020B0A0402010209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822960">
                <a:tc>
                  <a:txBody>
                    <a:bodyPr/>
                    <a:lstStyle/>
                    <a:p>
                      <a:r>
                        <a:rPr lang="en-US" sz="2800" b="1" dirty="0" smtClean="0"/>
                        <a:t>Parent Education</a:t>
                      </a:r>
                      <a:endParaRPr lang="en-US" sz="28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4800" dirty="0" smtClean="0">
                          <a:solidFill>
                            <a:srgbClr val="002060"/>
                          </a:solidFill>
                          <a:latin typeface="Arial Black" panose="020B0A04020102090204" pitchFamily="34" charset="0"/>
                        </a:rPr>
                        <a:t>53</a:t>
                      </a:r>
                      <a:endParaRPr lang="en-US" sz="4800" dirty="0">
                        <a:solidFill>
                          <a:srgbClr val="002060"/>
                        </a:solidFill>
                        <a:latin typeface="Arial Black" panose="020B0A0402010209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822960">
                <a:tc>
                  <a:txBody>
                    <a:bodyPr/>
                    <a:lstStyle/>
                    <a:p>
                      <a:r>
                        <a:rPr lang="en-US" sz="2800" b="1" dirty="0" smtClean="0"/>
                        <a:t>Parent Mentoring</a:t>
                      </a:r>
                      <a:endParaRPr lang="en-US" sz="28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4800" dirty="0" smtClean="0">
                          <a:solidFill>
                            <a:srgbClr val="002060"/>
                          </a:solidFill>
                          <a:latin typeface="Arial Black" panose="020B0A04020102090204" pitchFamily="34" charset="0"/>
                        </a:rPr>
                        <a:t>53</a:t>
                      </a:r>
                      <a:endParaRPr lang="en-US" sz="4800" dirty="0">
                        <a:solidFill>
                          <a:srgbClr val="002060"/>
                        </a:solidFill>
                        <a:latin typeface="Arial Black" panose="020B0A0402010209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822960">
                <a:tc>
                  <a:txBody>
                    <a:bodyPr/>
                    <a:lstStyle/>
                    <a:p>
                      <a:r>
                        <a:rPr lang="en-US" sz="2800" b="1" dirty="0" smtClean="0"/>
                        <a:t>Parent Coaching</a:t>
                      </a:r>
                      <a:endParaRPr lang="en-US" sz="28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4800" dirty="0" smtClean="0">
                          <a:solidFill>
                            <a:srgbClr val="002060"/>
                          </a:solidFill>
                          <a:latin typeface="Arial Black" panose="020B0A04020102090204" pitchFamily="34" charset="0"/>
                        </a:rPr>
                        <a:t>50</a:t>
                      </a:r>
                      <a:endParaRPr lang="en-US" sz="4800" dirty="0">
                        <a:solidFill>
                          <a:srgbClr val="002060"/>
                        </a:solidFill>
                        <a:latin typeface="Arial Black" panose="020B0A0402010209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822960">
                <a:tc>
                  <a:txBody>
                    <a:bodyPr/>
                    <a:lstStyle/>
                    <a:p>
                      <a:r>
                        <a:rPr lang="en-US" sz="2800" b="1" dirty="0" smtClean="0"/>
                        <a:t>Home Visiting</a:t>
                      </a:r>
                      <a:endParaRPr lang="en-US" sz="28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a:r>
                        <a:rPr lang="en-US" sz="4800" dirty="0" smtClean="0">
                          <a:solidFill>
                            <a:srgbClr val="002060"/>
                          </a:solidFill>
                          <a:latin typeface="Arial Black" panose="020B0A04020102090204" pitchFamily="34" charset="0"/>
                        </a:rPr>
                        <a:t>34</a:t>
                      </a:r>
                      <a:endParaRPr lang="en-US" sz="4800" dirty="0">
                        <a:solidFill>
                          <a:srgbClr val="002060"/>
                        </a:solidFill>
                        <a:latin typeface="Arial Black" panose="020B0A0402010209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r>
            </a:tbl>
          </a:graphicData>
        </a:graphic>
      </p:graphicFrame>
      <p:sp>
        <p:nvSpPr>
          <p:cNvPr id="6" name="TextBox 5"/>
          <p:cNvSpPr txBox="1"/>
          <p:nvPr/>
        </p:nvSpPr>
        <p:spPr>
          <a:xfrm>
            <a:off x="0" y="300338"/>
            <a:ext cx="9067800" cy="646331"/>
          </a:xfrm>
          <a:prstGeom prst="rect">
            <a:avLst/>
          </a:prstGeom>
          <a:noFill/>
        </p:spPr>
        <p:txBody>
          <a:bodyPr wrap="square" rtlCol="0">
            <a:spAutoFit/>
          </a:bodyPr>
          <a:lstStyle/>
          <a:p>
            <a:pPr algn="ctr"/>
            <a:r>
              <a:rPr lang="en-US" sz="3600" b="1" dirty="0" smtClean="0">
                <a:solidFill>
                  <a:srgbClr val="0C4C79"/>
                </a:solidFill>
              </a:rPr>
              <a:t>Program Names—Mean Scores</a:t>
            </a:r>
          </a:p>
        </p:txBody>
      </p:sp>
    </p:spTree>
    <p:extLst>
      <p:ext uri="{BB962C8B-B14F-4D97-AF65-F5344CB8AC3E}">
        <p14:creationId xmlns:p14="http://schemas.microsoft.com/office/powerpoint/2010/main" val="24038462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19100" y="228600"/>
            <a:ext cx="8305800" cy="5909310"/>
          </a:xfrm>
          <a:prstGeom prst="rect">
            <a:avLst/>
          </a:prstGeom>
          <a:noFill/>
        </p:spPr>
        <p:txBody>
          <a:bodyPr wrap="square" rtlCol="0">
            <a:spAutoFit/>
          </a:bodyPr>
          <a:lstStyle/>
          <a:p>
            <a:pPr algn="ctr">
              <a:spcBef>
                <a:spcPts val="1200"/>
              </a:spcBef>
            </a:pPr>
            <a:r>
              <a:rPr lang="en-US" sz="6000" b="1" dirty="0" smtClean="0">
                <a:solidFill>
                  <a:srgbClr val="0C4C79"/>
                </a:solidFill>
              </a:rPr>
              <a:t>Bottom Line</a:t>
            </a:r>
          </a:p>
          <a:p>
            <a:pPr>
              <a:spcBef>
                <a:spcPts val="1200"/>
              </a:spcBef>
            </a:pPr>
            <a:r>
              <a:rPr lang="en-US" sz="3600" b="1" dirty="0" smtClean="0">
                <a:solidFill>
                  <a:srgbClr val="0C4C79"/>
                </a:solidFill>
              </a:rPr>
              <a:t>Qualitative and now quantitative research strongly indicates “home visiting” should be dropped. </a:t>
            </a:r>
          </a:p>
          <a:p>
            <a:pPr>
              <a:spcBef>
                <a:spcPts val="1200"/>
              </a:spcBef>
            </a:pPr>
            <a:endParaRPr lang="en-US" sz="3600" b="1" dirty="0" smtClean="0">
              <a:solidFill>
                <a:srgbClr val="0C4C79"/>
              </a:solidFill>
            </a:endParaRPr>
          </a:p>
          <a:p>
            <a:pPr>
              <a:spcBef>
                <a:spcPts val="1200"/>
              </a:spcBef>
            </a:pPr>
            <a:r>
              <a:rPr lang="en-US" sz="3600" b="1" dirty="0" smtClean="0">
                <a:solidFill>
                  <a:srgbClr val="0C4C79"/>
                </a:solidFill>
              </a:rPr>
              <a:t>Describing the program around the concepts of “family support” or “family coaching” is much better received.</a:t>
            </a:r>
          </a:p>
        </p:txBody>
      </p:sp>
    </p:spTree>
    <p:extLst>
      <p:ext uri="{BB962C8B-B14F-4D97-AF65-F5344CB8AC3E}">
        <p14:creationId xmlns:p14="http://schemas.microsoft.com/office/powerpoint/2010/main" val="1783868683"/>
      </p:ext>
    </p:extLst>
  </p:cSld>
  <p:clrMapOvr>
    <a:masterClrMapping/>
  </p:clrMapOvr>
  <p:timing>
    <p:tnLst>
      <p:par>
        <p:cTn id="1" dur="indefinite" restart="never" nodeType="tmRoot"/>
      </p:par>
    </p:tnLst>
  </p:timing>
</p:sld>
</file>

<file path=ppt/theme/theme1.xml><?xml version="1.0" encoding="utf-8"?>
<a:theme xmlns:a="http://schemas.openxmlformats.org/drawingml/2006/main" name="1_Pew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Pew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806</TotalTime>
  <Words>3098</Words>
  <Application>Microsoft Office PowerPoint</Application>
  <PresentationFormat>On-screen Show (4:3)</PresentationFormat>
  <Paragraphs>455</Paragraphs>
  <Slides>68</Slides>
  <Notes>20</Notes>
  <HiddenSlides>0</HiddenSlides>
  <MMClips>0</MMClips>
  <ScaleCrop>false</ScaleCrop>
  <HeadingPairs>
    <vt:vector size="4" baseType="variant">
      <vt:variant>
        <vt:lpstr>Theme</vt:lpstr>
      </vt:variant>
      <vt:variant>
        <vt:i4>5</vt:i4>
      </vt:variant>
      <vt:variant>
        <vt:lpstr>Slide Titles</vt:lpstr>
      </vt:variant>
      <vt:variant>
        <vt:i4>68</vt:i4>
      </vt:variant>
    </vt:vector>
  </HeadingPairs>
  <TitlesOfParts>
    <vt:vector size="73" baseType="lpstr">
      <vt:lpstr>1_Pew Presentation</vt:lpstr>
      <vt:lpstr>Pew Presentation</vt:lpstr>
      <vt:lpstr>Custom Design</vt:lpstr>
      <vt:lpstr>1_Custom Design</vt:lpstr>
      <vt:lpstr>2_Custom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Ingrid Stegemoeller</dc:creator>
  <cp:lastModifiedBy>Steve Howard</cp:lastModifiedBy>
  <cp:revision>89</cp:revision>
  <dcterms:created xsi:type="dcterms:W3CDTF">2014-02-14T20:03:38Z</dcterms:created>
  <dcterms:modified xsi:type="dcterms:W3CDTF">2015-10-22T17:57:28Z</dcterms:modified>
</cp:coreProperties>
</file>