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0" r:id="rId2"/>
    <p:sldMasterId id="2147483672" r:id="rId3"/>
    <p:sldMasterId id="2147483685" r:id="rId4"/>
    <p:sldMasterId id="2147483698" r:id="rId5"/>
  </p:sldMasterIdLst>
  <p:notesMasterIdLst>
    <p:notesMasterId r:id="rId71"/>
  </p:notesMasterIdLst>
  <p:handoutMasterIdLst>
    <p:handoutMasterId r:id="rId72"/>
  </p:handoutMasterIdLst>
  <p:sldIdLst>
    <p:sldId id="258" r:id="rId6"/>
    <p:sldId id="304" r:id="rId7"/>
    <p:sldId id="305" r:id="rId8"/>
    <p:sldId id="298" r:id="rId9"/>
    <p:sldId id="297" r:id="rId10"/>
    <p:sldId id="315" r:id="rId11"/>
    <p:sldId id="371" r:id="rId12"/>
    <p:sldId id="316" r:id="rId13"/>
    <p:sldId id="317" r:id="rId14"/>
    <p:sldId id="369"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70" r:id="rId66"/>
    <p:sldId id="312" r:id="rId67"/>
    <p:sldId id="311" r:id="rId68"/>
    <p:sldId id="313" r:id="rId69"/>
    <p:sldId id="314" r:id="rId70"/>
  </p:sldIdLst>
  <p:sldSz cx="9144000" cy="6858000" type="screen4x3"/>
  <p:notesSz cx="7026275" cy="93122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Moscovitch" initials="B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3"/>
    <a:srgbClr val="4F4F4F"/>
    <a:srgbClr val="4CAFE6"/>
    <a:srgbClr val="003F82"/>
    <a:srgbClr val="9CC357"/>
    <a:srgbClr val="46B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93" autoAdjust="0"/>
    <p:restoredTop sz="90190" autoAdjust="0"/>
  </p:normalViewPr>
  <p:slideViewPr>
    <p:cSldViewPr>
      <p:cViewPr>
        <p:scale>
          <a:sx n="70" d="100"/>
          <a:sy n="70" d="100"/>
        </p:scale>
        <p:origin x="-360" y="-13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780"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5CB3B-7E90-429C-AAB7-0EE414E79F3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C163BB6A-4DE0-4102-81D4-FBC6EFE97188}">
      <dgm:prSet phldrT="[Text]" custT="1"/>
      <dgm:spPr/>
      <dgm:t>
        <a:bodyPr/>
        <a:lstStyle/>
        <a:p>
          <a:r>
            <a:rPr lang="en-US" sz="1050" b="1" dirty="0" smtClean="0">
              <a:solidFill>
                <a:schemeClr val="tx1"/>
              </a:solidFill>
              <a:latin typeface="Calibri" panose="020F0502020204030204" pitchFamily="34" charset="0"/>
              <a:ea typeface="ＭＳ Ｐゴシック" charset="0"/>
              <a:cs typeface="Arial" charset="0"/>
            </a:rPr>
            <a:t>Reimbursement</a:t>
          </a:r>
          <a:endParaRPr lang="en-US" sz="1050" b="1" dirty="0">
            <a:solidFill>
              <a:schemeClr val="tx1"/>
            </a:solidFill>
            <a:latin typeface="Calibri" panose="020F0502020204030204" pitchFamily="34" charset="0"/>
          </a:endParaRPr>
        </a:p>
      </dgm:t>
    </dgm:pt>
    <dgm:pt modelId="{A8C743C4-FCD9-44E7-BFA9-662D1B5CE3B3}" type="parTrans" cxnId="{A876EC77-A83C-469C-AD7B-5EE4CF5783C0}">
      <dgm:prSet/>
      <dgm:spPr/>
      <dgm:t>
        <a:bodyPr/>
        <a:lstStyle/>
        <a:p>
          <a:endParaRPr lang="en-US" sz="2000" b="1">
            <a:solidFill>
              <a:schemeClr val="tx1"/>
            </a:solidFill>
            <a:latin typeface="Calibri" panose="020F0502020204030204" pitchFamily="34" charset="0"/>
          </a:endParaRPr>
        </a:p>
      </dgm:t>
    </dgm:pt>
    <dgm:pt modelId="{9DAAD8A8-C793-462C-B0CB-FAA6B819796E}" type="sibTrans" cxnId="{A876EC77-A83C-469C-AD7B-5EE4CF5783C0}">
      <dgm:prSet/>
      <dgm:spPr/>
      <dgm:t>
        <a:bodyPr/>
        <a:lstStyle/>
        <a:p>
          <a:endParaRPr lang="en-US" sz="2000" b="1">
            <a:solidFill>
              <a:schemeClr val="tx1"/>
            </a:solidFill>
            <a:latin typeface="Calibri" panose="020F0502020204030204" pitchFamily="34" charset="0"/>
          </a:endParaRPr>
        </a:p>
      </dgm:t>
    </dgm:pt>
    <dgm:pt modelId="{E9829A2B-B6B6-4F3D-BB53-7D8EE782645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Retro and Prospective Research</a:t>
          </a:r>
          <a:endParaRPr lang="en-US" sz="1050" b="1" dirty="0">
            <a:solidFill>
              <a:schemeClr val="tx1"/>
            </a:solidFill>
            <a:latin typeface="Calibri" panose="020F0502020204030204" pitchFamily="34" charset="0"/>
            <a:ea typeface="ＭＳ Ｐゴシック" charset="0"/>
            <a:cs typeface="Arial" charset="0"/>
          </a:endParaRPr>
        </a:p>
      </dgm:t>
    </dgm:pt>
    <dgm:pt modelId="{31B705DE-D544-47AE-8718-135CBB9DEBB8}" type="parTrans" cxnId="{57B83CCF-EE5E-42BA-A620-D0FCDD705966}">
      <dgm:prSet/>
      <dgm:spPr/>
      <dgm:t>
        <a:bodyPr/>
        <a:lstStyle/>
        <a:p>
          <a:endParaRPr lang="en-US" sz="2000" b="1">
            <a:solidFill>
              <a:schemeClr val="tx1"/>
            </a:solidFill>
            <a:latin typeface="Calibri" panose="020F0502020204030204" pitchFamily="34" charset="0"/>
          </a:endParaRPr>
        </a:p>
      </dgm:t>
    </dgm:pt>
    <dgm:pt modelId="{3727F003-BFBC-4ADB-81FA-F8287D76DC93}" type="sibTrans" cxnId="{57B83CCF-EE5E-42BA-A620-D0FCDD705966}">
      <dgm:prSet/>
      <dgm:spPr/>
      <dgm:t>
        <a:bodyPr/>
        <a:lstStyle/>
        <a:p>
          <a:endParaRPr lang="en-US" sz="2000" b="1">
            <a:solidFill>
              <a:schemeClr val="tx1"/>
            </a:solidFill>
            <a:latin typeface="Calibri" panose="020F0502020204030204" pitchFamily="34" charset="0"/>
          </a:endParaRPr>
        </a:p>
      </dgm:t>
    </dgm:pt>
    <dgm:pt modelId="{6A7D178E-704B-4294-A3C2-72376ED884F1}">
      <dgm:prSet custT="1"/>
      <dgm:spPr/>
      <dgm:t>
        <a:bodyPr/>
        <a:lstStyle/>
        <a:p>
          <a:r>
            <a:rPr lang="en-US" sz="1050" b="1" smtClean="0">
              <a:solidFill>
                <a:schemeClr val="tx1"/>
              </a:solidFill>
              <a:latin typeface="Calibri" panose="020F0502020204030204" pitchFamily="34" charset="0"/>
              <a:ea typeface="ＭＳ Ｐゴシック" charset="0"/>
              <a:cs typeface="Arial" charset="0"/>
            </a:rPr>
            <a:t>Evidence based medicine </a:t>
          </a:r>
          <a:endParaRPr lang="en-US" sz="1050" b="1" dirty="0">
            <a:solidFill>
              <a:schemeClr val="tx1"/>
            </a:solidFill>
            <a:latin typeface="Calibri" panose="020F0502020204030204" pitchFamily="34" charset="0"/>
            <a:ea typeface="ＭＳ Ｐゴシック" charset="0"/>
            <a:cs typeface="Arial" charset="0"/>
          </a:endParaRPr>
        </a:p>
      </dgm:t>
    </dgm:pt>
    <dgm:pt modelId="{0386FA83-C15C-4DF4-8CF5-E335C3D7C178}" type="parTrans" cxnId="{2C674B9C-B5E1-4A3B-8F50-2498D2A3C013}">
      <dgm:prSet/>
      <dgm:spPr/>
      <dgm:t>
        <a:bodyPr/>
        <a:lstStyle/>
        <a:p>
          <a:endParaRPr lang="en-US" sz="2000" b="1">
            <a:solidFill>
              <a:schemeClr val="tx1"/>
            </a:solidFill>
            <a:latin typeface="Calibri" panose="020F0502020204030204" pitchFamily="34" charset="0"/>
          </a:endParaRPr>
        </a:p>
      </dgm:t>
    </dgm:pt>
    <dgm:pt modelId="{4118A25A-363A-4658-9223-F831A131CF56}" type="sibTrans" cxnId="{2C674B9C-B5E1-4A3B-8F50-2498D2A3C013}">
      <dgm:prSet/>
      <dgm:spPr/>
      <dgm:t>
        <a:bodyPr/>
        <a:lstStyle/>
        <a:p>
          <a:endParaRPr lang="en-US" sz="2000" b="1">
            <a:solidFill>
              <a:schemeClr val="tx1"/>
            </a:solidFill>
            <a:latin typeface="Calibri" panose="020F0502020204030204" pitchFamily="34" charset="0"/>
          </a:endParaRPr>
        </a:p>
      </dgm:t>
    </dgm:pt>
    <dgm:pt modelId="{FE6A4DD4-6EC6-49F9-8CF6-B364E98F6A7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Surveillance</a:t>
          </a:r>
          <a:endParaRPr lang="en-US" sz="1050" b="1" dirty="0">
            <a:solidFill>
              <a:schemeClr val="tx1"/>
            </a:solidFill>
            <a:latin typeface="Calibri" panose="020F0502020204030204" pitchFamily="34" charset="0"/>
            <a:ea typeface="ＭＳ Ｐゴシック" charset="0"/>
            <a:cs typeface="Arial" charset="0"/>
          </a:endParaRPr>
        </a:p>
      </dgm:t>
    </dgm:pt>
    <dgm:pt modelId="{0B95D8DF-1F24-4862-94B8-7089B8C0822D}" type="parTrans" cxnId="{DE4A493B-CD05-4716-8022-7B9BE115B155}">
      <dgm:prSet/>
      <dgm:spPr/>
      <dgm:t>
        <a:bodyPr/>
        <a:lstStyle/>
        <a:p>
          <a:endParaRPr lang="en-US" sz="2000" b="1">
            <a:solidFill>
              <a:schemeClr val="tx1"/>
            </a:solidFill>
            <a:latin typeface="Calibri" panose="020F0502020204030204" pitchFamily="34" charset="0"/>
          </a:endParaRPr>
        </a:p>
      </dgm:t>
    </dgm:pt>
    <dgm:pt modelId="{0A612081-62B6-4B73-AC10-0A17E40E8FEB}" type="sibTrans" cxnId="{DE4A493B-CD05-4716-8022-7B9BE115B155}">
      <dgm:prSet/>
      <dgm:spPr/>
      <dgm:t>
        <a:bodyPr/>
        <a:lstStyle/>
        <a:p>
          <a:endParaRPr lang="en-US" sz="2000" b="1">
            <a:solidFill>
              <a:schemeClr val="tx1"/>
            </a:solidFill>
            <a:latin typeface="Calibri" panose="020F0502020204030204" pitchFamily="34" charset="0"/>
          </a:endParaRPr>
        </a:p>
      </dgm:t>
    </dgm:pt>
    <dgm:pt modelId="{2D0BDA91-EDA2-4C42-A9D8-2530DE98818F}">
      <dgm:prSet custT="1"/>
      <dgm:spPr/>
      <dgm:t>
        <a:bodyPr/>
        <a:lstStyle/>
        <a:p>
          <a:r>
            <a:rPr lang="en-US" sz="1050" b="1" smtClean="0">
              <a:solidFill>
                <a:schemeClr val="tx1"/>
              </a:solidFill>
              <a:latin typeface="Calibri" panose="020F0502020204030204" pitchFamily="34" charset="0"/>
              <a:ea typeface="ＭＳ Ｐゴシック" charset="0"/>
              <a:cs typeface="Arial" charset="0"/>
            </a:rPr>
            <a:t>Health system &amp; practice monitoring</a:t>
          </a:r>
          <a:endParaRPr lang="en-US" sz="1050" b="1" dirty="0">
            <a:solidFill>
              <a:schemeClr val="tx1"/>
            </a:solidFill>
            <a:latin typeface="Calibri" panose="020F0502020204030204" pitchFamily="34" charset="0"/>
            <a:ea typeface="ＭＳ Ｐゴシック" charset="0"/>
            <a:cs typeface="Arial" charset="0"/>
          </a:endParaRPr>
        </a:p>
      </dgm:t>
    </dgm:pt>
    <dgm:pt modelId="{48CCE52C-D9D0-4547-A0E5-9EB92BD39177}" type="parTrans" cxnId="{CB474047-9994-49CD-A48F-69A9220206D5}">
      <dgm:prSet/>
      <dgm:spPr/>
      <dgm:t>
        <a:bodyPr/>
        <a:lstStyle/>
        <a:p>
          <a:endParaRPr lang="en-US" sz="2000" b="1">
            <a:solidFill>
              <a:schemeClr val="tx1"/>
            </a:solidFill>
            <a:latin typeface="Calibri" panose="020F0502020204030204" pitchFamily="34" charset="0"/>
          </a:endParaRPr>
        </a:p>
      </dgm:t>
    </dgm:pt>
    <dgm:pt modelId="{F2390F26-1AE0-44DB-A556-A055A1186A03}" type="sibTrans" cxnId="{CB474047-9994-49CD-A48F-69A9220206D5}">
      <dgm:prSet/>
      <dgm:spPr/>
      <dgm:t>
        <a:bodyPr/>
        <a:lstStyle/>
        <a:p>
          <a:endParaRPr lang="en-US" sz="2000" b="1">
            <a:solidFill>
              <a:schemeClr val="tx1"/>
            </a:solidFill>
            <a:latin typeface="Calibri" panose="020F0502020204030204" pitchFamily="34" charset="0"/>
          </a:endParaRPr>
        </a:p>
      </dgm:t>
    </dgm:pt>
    <dgm:pt modelId="{901A7D37-B532-47AB-9881-9D309C1E82F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Quality and performance improvement</a:t>
          </a:r>
          <a:endParaRPr lang="en-US" sz="1050" b="1" dirty="0">
            <a:solidFill>
              <a:schemeClr val="tx1"/>
            </a:solidFill>
            <a:latin typeface="Calibri" panose="020F0502020204030204" pitchFamily="34" charset="0"/>
            <a:ea typeface="ＭＳ Ｐゴシック" charset="0"/>
            <a:cs typeface="Arial" charset="0"/>
          </a:endParaRPr>
        </a:p>
      </dgm:t>
    </dgm:pt>
    <dgm:pt modelId="{E2B77FF0-E53C-4D18-9919-53E6352DFD93}" type="parTrans" cxnId="{62D33F82-758E-43A2-894D-75BEAACFD741}">
      <dgm:prSet/>
      <dgm:spPr/>
      <dgm:t>
        <a:bodyPr/>
        <a:lstStyle/>
        <a:p>
          <a:endParaRPr lang="en-US" sz="2000" b="1">
            <a:solidFill>
              <a:schemeClr val="tx1"/>
            </a:solidFill>
            <a:latin typeface="Calibri" panose="020F0502020204030204" pitchFamily="34" charset="0"/>
          </a:endParaRPr>
        </a:p>
      </dgm:t>
    </dgm:pt>
    <dgm:pt modelId="{F30A17A6-1239-4F71-92AF-E04B990BC3F4}" type="sibTrans" cxnId="{62D33F82-758E-43A2-894D-75BEAACFD741}">
      <dgm:prSet/>
      <dgm:spPr/>
      <dgm:t>
        <a:bodyPr/>
        <a:lstStyle/>
        <a:p>
          <a:endParaRPr lang="en-US" sz="2000" b="1">
            <a:solidFill>
              <a:schemeClr val="tx1"/>
            </a:solidFill>
            <a:latin typeface="Calibri" panose="020F0502020204030204" pitchFamily="34" charset="0"/>
          </a:endParaRPr>
        </a:p>
      </dgm:t>
    </dgm:pt>
    <dgm:pt modelId="{530D080D-86BD-4BC0-8744-FF08964BEB4B}">
      <dgm:prSet custT="1"/>
      <dgm:spPr/>
      <dgm:t>
        <a:bodyPr/>
        <a:lstStyle/>
        <a:p>
          <a:r>
            <a:rPr lang="en-US" sz="1050" b="1" dirty="0" smtClean="0">
              <a:solidFill>
                <a:schemeClr val="tx1"/>
              </a:solidFill>
              <a:latin typeface="Calibri" panose="020F0502020204030204" pitchFamily="34" charset="0"/>
              <a:ea typeface="ＭＳ Ｐゴシック" charset="0"/>
              <a:cs typeface="Arial" charset="0"/>
            </a:rPr>
            <a:t>Public reporting for consumers</a:t>
          </a:r>
          <a:endParaRPr lang="en-US" sz="1050" b="1" dirty="0">
            <a:solidFill>
              <a:schemeClr val="tx1"/>
            </a:solidFill>
            <a:latin typeface="Calibri" panose="020F0502020204030204" pitchFamily="34" charset="0"/>
            <a:ea typeface="ＭＳ Ｐゴシック" charset="0"/>
            <a:cs typeface="Arial" charset="0"/>
          </a:endParaRPr>
        </a:p>
      </dgm:t>
    </dgm:pt>
    <dgm:pt modelId="{6A00393B-6E11-45F0-BEFD-4F96CB8E0E62}" type="parTrans" cxnId="{33BD02F4-0B55-43C1-996A-845B16DD59A6}">
      <dgm:prSet/>
      <dgm:spPr/>
      <dgm:t>
        <a:bodyPr/>
        <a:lstStyle/>
        <a:p>
          <a:endParaRPr lang="en-US" sz="2000" b="1">
            <a:solidFill>
              <a:schemeClr val="tx1"/>
            </a:solidFill>
            <a:latin typeface="Calibri" panose="020F0502020204030204" pitchFamily="34" charset="0"/>
          </a:endParaRPr>
        </a:p>
      </dgm:t>
    </dgm:pt>
    <dgm:pt modelId="{BF2BCA9C-822B-40BD-BD0A-C55867201500}" type="sibTrans" cxnId="{33BD02F4-0B55-43C1-996A-845B16DD59A6}">
      <dgm:prSet/>
      <dgm:spPr/>
      <dgm:t>
        <a:bodyPr/>
        <a:lstStyle/>
        <a:p>
          <a:endParaRPr lang="en-US" sz="2000" b="1">
            <a:solidFill>
              <a:schemeClr val="tx1"/>
            </a:solidFill>
            <a:latin typeface="Calibri" panose="020F0502020204030204" pitchFamily="34" charset="0"/>
          </a:endParaRPr>
        </a:p>
      </dgm:t>
    </dgm:pt>
    <dgm:pt modelId="{C783C5FD-7FCE-4672-B1ED-42B6F444DB5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State and federal quality improvement</a:t>
          </a:r>
          <a:endParaRPr lang="en-US" sz="1050" b="1" dirty="0">
            <a:solidFill>
              <a:schemeClr val="tx1"/>
            </a:solidFill>
            <a:latin typeface="Calibri" panose="020F0502020204030204" pitchFamily="34" charset="0"/>
            <a:ea typeface="ＭＳ Ｐゴシック" charset="0"/>
            <a:cs typeface="Arial" charset="0"/>
          </a:endParaRPr>
        </a:p>
      </dgm:t>
    </dgm:pt>
    <dgm:pt modelId="{F7299529-DD5D-40CC-A490-2FD1267A24D7}" type="parTrans" cxnId="{6B60F078-E92B-4037-BFC7-6CCC1911ACB9}">
      <dgm:prSet/>
      <dgm:spPr/>
      <dgm:t>
        <a:bodyPr/>
        <a:lstStyle/>
        <a:p>
          <a:endParaRPr lang="en-US" sz="2000" b="1">
            <a:solidFill>
              <a:schemeClr val="tx1"/>
            </a:solidFill>
            <a:latin typeface="Calibri" panose="020F0502020204030204" pitchFamily="34" charset="0"/>
          </a:endParaRPr>
        </a:p>
      </dgm:t>
    </dgm:pt>
    <dgm:pt modelId="{03800F9E-F057-4489-93FA-4E8E8F5F30C1}" type="sibTrans" cxnId="{6B60F078-E92B-4037-BFC7-6CCC1911ACB9}">
      <dgm:prSet/>
      <dgm:spPr/>
      <dgm:t>
        <a:bodyPr/>
        <a:lstStyle/>
        <a:p>
          <a:endParaRPr lang="en-US" sz="2000" b="1">
            <a:solidFill>
              <a:schemeClr val="tx1"/>
            </a:solidFill>
            <a:latin typeface="Calibri" panose="020F0502020204030204" pitchFamily="34" charset="0"/>
          </a:endParaRPr>
        </a:p>
      </dgm:t>
    </dgm:pt>
    <dgm:pt modelId="{3277073D-E9CF-4DAB-9D24-C779D8F36A83}" type="pres">
      <dgm:prSet presAssocID="{D435CB3B-7E90-429C-AAB7-0EE414E79F39}" presName="diagram" presStyleCnt="0">
        <dgm:presLayoutVars>
          <dgm:dir/>
          <dgm:resizeHandles val="exact"/>
        </dgm:presLayoutVars>
      </dgm:prSet>
      <dgm:spPr/>
      <dgm:t>
        <a:bodyPr/>
        <a:lstStyle/>
        <a:p>
          <a:endParaRPr lang="en-US"/>
        </a:p>
      </dgm:t>
    </dgm:pt>
    <dgm:pt modelId="{97F51DF1-2FCF-473A-8430-D99AE3CD04CB}" type="pres">
      <dgm:prSet presAssocID="{C163BB6A-4DE0-4102-81D4-FBC6EFE97188}" presName="node" presStyleLbl="node1" presStyleIdx="0" presStyleCnt="8">
        <dgm:presLayoutVars>
          <dgm:bulletEnabled val="1"/>
        </dgm:presLayoutVars>
      </dgm:prSet>
      <dgm:spPr/>
      <dgm:t>
        <a:bodyPr/>
        <a:lstStyle/>
        <a:p>
          <a:endParaRPr lang="en-US"/>
        </a:p>
      </dgm:t>
    </dgm:pt>
    <dgm:pt modelId="{A3F07419-CF18-4CC0-8777-09A74A71E9B7}" type="pres">
      <dgm:prSet presAssocID="{9DAAD8A8-C793-462C-B0CB-FAA6B819796E}" presName="sibTrans" presStyleCnt="0"/>
      <dgm:spPr/>
      <dgm:t>
        <a:bodyPr/>
        <a:lstStyle/>
        <a:p>
          <a:endParaRPr lang="en-US"/>
        </a:p>
      </dgm:t>
    </dgm:pt>
    <dgm:pt modelId="{F608DEBA-7BA5-45EF-ADEE-6D5AB91B35F4}" type="pres">
      <dgm:prSet presAssocID="{E9829A2B-B6B6-4F3D-BB53-7D8EE7826455}" presName="node" presStyleLbl="node1" presStyleIdx="1" presStyleCnt="8">
        <dgm:presLayoutVars>
          <dgm:bulletEnabled val="1"/>
        </dgm:presLayoutVars>
      </dgm:prSet>
      <dgm:spPr/>
      <dgm:t>
        <a:bodyPr/>
        <a:lstStyle/>
        <a:p>
          <a:endParaRPr lang="en-US"/>
        </a:p>
      </dgm:t>
    </dgm:pt>
    <dgm:pt modelId="{900F2307-6271-4D55-8971-51106CC552C9}" type="pres">
      <dgm:prSet presAssocID="{3727F003-BFBC-4ADB-81FA-F8287D76DC93}" presName="sibTrans" presStyleCnt="0"/>
      <dgm:spPr/>
      <dgm:t>
        <a:bodyPr/>
        <a:lstStyle/>
        <a:p>
          <a:endParaRPr lang="en-US"/>
        </a:p>
      </dgm:t>
    </dgm:pt>
    <dgm:pt modelId="{56CAE0E8-DA3B-4EFF-AF4F-FFC012065087}" type="pres">
      <dgm:prSet presAssocID="{6A7D178E-704B-4294-A3C2-72376ED884F1}" presName="node" presStyleLbl="node1" presStyleIdx="2" presStyleCnt="8">
        <dgm:presLayoutVars>
          <dgm:bulletEnabled val="1"/>
        </dgm:presLayoutVars>
      </dgm:prSet>
      <dgm:spPr/>
      <dgm:t>
        <a:bodyPr/>
        <a:lstStyle/>
        <a:p>
          <a:endParaRPr lang="en-US"/>
        </a:p>
      </dgm:t>
    </dgm:pt>
    <dgm:pt modelId="{7BAAC877-1A18-464C-A9CE-ACAA588CBFEE}" type="pres">
      <dgm:prSet presAssocID="{4118A25A-363A-4658-9223-F831A131CF56}" presName="sibTrans" presStyleCnt="0"/>
      <dgm:spPr/>
      <dgm:t>
        <a:bodyPr/>
        <a:lstStyle/>
        <a:p>
          <a:endParaRPr lang="en-US"/>
        </a:p>
      </dgm:t>
    </dgm:pt>
    <dgm:pt modelId="{76FD4503-89D3-4634-BFCD-86F79F090367}" type="pres">
      <dgm:prSet presAssocID="{FE6A4DD4-6EC6-49F9-8CF6-B364E98F6A76}" presName="node" presStyleLbl="node1" presStyleIdx="3" presStyleCnt="8">
        <dgm:presLayoutVars>
          <dgm:bulletEnabled val="1"/>
        </dgm:presLayoutVars>
      </dgm:prSet>
      <dgm:spPr/>
      <dgm:t>
        <a:bodyPr/>
        <a:lstStyle/>
        <a:p>
          <a:endParaRPr lang="en-US"/>
        </a:p>
      </dgm:t>
    </dgm:pt>
    <dgm:pt modelId="{9ADE8BD8-1B77-438E-94A9-59C2F9D85A34}" type="pres">
      <dgm:prSet presAssocID="{0A612081-62B6-4B73-AC10-0A17E40E8FEB}" presName="sibTrans" presStyleCnt="0"/>
      <dgm:spPr/>
      <dgm:t>
        <a:bodyPr/>
        <a:lstStyle/>
        <a:p>
          <a:endParaRPr lang="en-US"/>
        </a:p>
      </dgm:t>
    </dgm:pt>
    <dgm:pt modelId="{46181D39-808F-41C4-82E5-2B8CC3ABAE4E}" type="pres">
      <dgm:prSet presAssocID="{2D0BDA91-EDA2-4C42-A9D8-2530DE98818F}" presName="node" presStyleLbl="node1" presStyleIdx="4" presStyleCnt="8">
        <dgm:presLayoutVars>
          <dgm:bulletEnabled val="1"/>
        </dgm:presLayoutVars>
      </dgm:prSet>
      <dgm:spPr/>
      <dgm:t>
        <a:bodyPr/>
        <a:lstStyle/>
        <a:p>
          <a:endParaRPr lang="en-US"/>
        </a:p>
      </dgm:t>
    </dgm:pt>
    <dgm:pt modelId="{EAC2E2F5-0D0B-4A4A-8BB2-57CBD15F4F7E}" type="pres">
      <dgm:prSet presAssocID="{F2390F26-1AE0-44DB-A556-A055A1186A03}" presName="sibTrans" presStyleCnt="0"/>
      <dgm:spPr/>
      <dgm:t>
        <a:bodyPr/>
        <a:lstStyle/>
        <a:p>
          <a:endParaRPr lang="en-US"/>
        </a:p>
      </dgm:t>
    </dgm:pt>
    <dgm:pt modelId="{7BD7B956-FBCB-4519-8397-8BA712638A68}" type="pres">
      <dgm:prSet presAssocID="{901A7D37-B532-47AB-9881-9D309C1E82F5}" presName="node" presStyleLbl="node1" presStyleIdx="5" presStyleCnt="8">
        <dgm:presLayoutVars>
          <dgm:bulletEnabled val="1"/>
        </dgm:presLayoutVars>
      </dgm:prSet>
      <dgm:spPr/>
      <dgm:t>
        <a:bodyPr/>
        <a:lstStyle/>
        <a:p>
          <a:endParaRPr lang="en-US"/>
        </a:p>
      </dgm:t>
    </dgm:pt>
    <dgm:pt modelId="{D66E5A3E-193A-4703-BE29-774AC62A049A}" type="pres">
      <dgm:prSet presAssocID="{F30A17A6-1239-4F71-92AF-E04B990BC3F4}" presName="sibTrans" presStyleCnt="0"/>
      <dgm:spPr/>
      <dgm:t>
        <a:bodyPr/>
        <a:lstStyle/>
        <a:p>
          <a:endParaRPr lang="en-US"/>
        </a:p>
      </dgm:t>
    </dgm:pt>
    <dgm:pt modelId="{51F41C20-6326-4C45-8818-859F807C87ED}" type="pres">
      <dgm:prSet presAssocID="{C783C5FD-7FCE-4672-B1ED-42B6F444DB56}" presName="node" presStyleLbl="node1" presStyleIdx="6" presStyleCnt="8">
        <dgm:presLayoutVars>
          <dgm:bulletEnabled val="1"/>
        </dgm:presLayoutVars>
      </dgm:prSet>
      <dgm:spPr/>
      <dgm:t>
        <a:bodyPr/>
        <a:lstStyle/>
        <a:p>
          <a:endParaRPr lang="en-US"/>
        </a:p>
      </dgm:t>
    </dgm:pt>
    <dgm:pt modelId="{80D67FBD-4F64-4ACF-AF60-99E6AD6C1CA0}" type="pres">
      <dgm:prSet presAssocID="{03800F9E-F057-4489-93FA-4E8E8F5F30C1}" presName="sibTrans" presStyleCnt="0"/>
      <dgm:spPr/>
      <dgm:t>
        <a:bodyPr/>
        <a:lstStyle/>
        <a:p>
          <a:endParaRPr lang="en-US"/>
        </a:p>
      </dgm:t>
    </dgm:pt>
    <dgm:pt modelId="{67EB825B-E24F-4A51-9055-9710D83C32F1}" type="pres">
      <dgm:prSet presAssocID="{530D080D-86BD-4BC0-8744-FF08964BEB4B}" presName="node" presStyleLbl="node1" presStyleIdx="7" presStyleCnt="8">
        <dgm:presLayoutVars>
          <dgm:bulletEnabled val="1"/>
        </dgm:presLayoutVars>
      </dgm:prSet>
      <dgm:spPr/>
      <dgm:t>
        <a:bodyPr/>
        <a:lstStyle/>
        <a:p>
          <a:endParaRPr lang="en-US"/>
        </a:p>
      </dgm:t>
    </dgm:pt>
  </dgm:ptLst>
  <dgm:cxnLst>
    <dgm:cxn modelId="{649CF8F3-6F09-4225-9CE4-F4D9668A4C91}" type="presOf" srcId="{6A7D178E-704B-4294-A3C2-72376ED884F1}" destId="{56CAE0E8-DA3B-4EFF-AF4F-FFC012065087}" srcOrd="0" destOrd="0" presId="urn:microsoft.com/office/officeart/2005/8/layout/default"/>
    <dgm:cxn modelId="{43E829D5-8388-43FC-8B7E-92D270E6FC0B}" type="presOf" srcId="{530D080D-86BD-4BC0-8744-FF08964BEB4B}" destId="{67EB825B-E24F-4A51-9055-9710D83C32F1}" srcOrd="0" destOrd="0" presId="urn:microsoft.com/office/officeart/2005/8/layout/default"/>
    <dgm:cxn modelId="{59316324-D1A8-4994-941F-EE903F16723E}" type="presOf" srcId="{D435CB3B-7E90-429C-AAB7-0EE414E79F39}" destId="{3277073D-E9CF-4DAB-9D24-C779D8F36A83}" srcOrd="0" destOrd="0" presId="urn:microsoft.com/office/officeart/2005/8/layout/default"/>
    <dgm:cxn modelId="{7C9BADAD-CC8D-425D-9254-993977C20387}" type="presOf" srcId="{FE6A4DD4-6EC6-49F9-8CF6-B364E98F6A76}" destId="{76FD4503-89D3-4634-BFCD-86F79F090367}" srcOrd="0" destOrd="0" presId="urn:microsoft.com/office/officeart/2005/8/layout/default"/>
    <dgm:cxn modelId="{AE8980AE-E3F5-4477-82E4-F43255F7B7DD}" type="presOf" srcId="{2D0BDA91-EDA2-4C42-A9D8-2530DE98818F}" destId="{46181D39-808F-41C4-82E5-2B8CC3ABAE4E}" srcOrd="0" destOrd="0" presId="urn:microsoft.com/office/officeart/2005/8/layout/default"/>
    <dgm:cxn modelId="{62D33F82-758E-43A2-894D-75BEAACFD741}" srcId="{D435CB3B-7E90-429C-AAB7-0EE414E79F39}" destId="{901A7D37-B532-47AB-9881-9D309C1E82F5}" srcOrd="5" destOrd="0" parTransId="{E2B77FF0-E53C-4D18-9919-53E6352DFD93}" sibTransId="{F30A17A6-1239-4F71-92AF-E04B990BC3F4}"/>
    <dgm:cxn modelId="{A876EC77-A83C-469C-AD7B-5EE4CF5783C0}" srcId="{D435CB3B-7E90-429C-AAB7-0EE414E79F39}" destId="{C163BB6A-4DE0-4102-81D4-FBC6EFE97188}" srcOrd="0" destOrd="0" parTransId="{A8C743C4-FCD9-44E7-BFA9-662D1B5CE3B3}" sibTransId="{9DAAD8A8-C793-462C-B0CB-FAA6B819796E}"/>
    <dgm:cxn modelId="{CB474047-9994-49CD-A48F-69A9220206D5}" srcId="{D435CB3B-7E90-429C-AAB7-0EE414E79F39}" destId="{2D0BDA91-EDA2-4C42-A9D8-2530DE98818F}" srcOrd="4" destOrd="0" parTransId="{48CCE52C-D9D0-4547-A0E5-9EB92BD39177}" sibTransId="{F2390F26-1AE0-44DB-A556-A055A1186A03}"/>
    <dgm:cxn modelId="{2C674B9C-B5E1-4A3B-8F50-2498D2A3C013}" srcId="{D435CB3B-7E90-429C-AAB7-0EE414E79F39}" destId="{6A7D178E-704B-4294-A3C2-72376ED884F1}" srcOrd="2" destOrd="0" parTransId="{0386FA83-C15C-4DF4-8CF5-E335C3D7C178}" sibTransId="{4118A25A-363A-4658-9223-F831A131CF56}"/>
    <dgm:cxn modelId="{BBDD004D-86C8-4108-A1FC-778A77E8B94B}" type="presOf" srcId="{C163BB6A-4DE0-4102-81D4-FBC6EFE97188}" destId="{97F51DF1-2FCF-473A-8430-D99AE3CD04CB}" srcOrd="0" destOrd="0" presId="urn:microsoft.com/office/officeart/2005/8/layout/default"/>
    <dgm:cxn modelId="{DE4A493B-CD05-4716-8022-7B9BE115B155}" srcId="{D435CB3B-7E90-429C-AAB7-0EE414E79F39}" destId="{FE6A4DD4-6EC6-49F9-8CF6-B364E98F6A76}" srcOrd="3" destOrd="0" parTransId="{0B95D8DF-1F24-4862-94B8-7089B8C0822D}" sibTransId="{0A612081-62B6-4B73-AC10-0A17E40E8FEB}"/>
    <dgm:cxn modelId="{6B60F078-E92B-4037-BFC7-6CCC1911ACB9}" srcId="{D435CB3B-7E90-429C-AAB7-0EE414E79F39}" destId="{C783C5FD-7FCE-4672-B1ED-42B6F444DB56}" srcOrd="6" destOrd="0" parTransId="{F7299529-DD5D-40CC-A490-2FD1267A24D7}" sibTransId="{03800F9E-F057-4489-93FA-4E8E8F5F30C1}"/>
    <dgm:cxn modelId="{33BD02F4-0B55-43C1-996A-845B16DD59A6}" srcId="{D435CB3B-7E90-429C-AAB7-0EE414E79F39}" destId="{530D080D-86BD-4BC0-8744-FF08964BEB4B}" srcOrd="7" destOrd="0" parTransId="{6A00393B-6E11-45F0-BEFD-4F96CB8E0E62}" sibTransId="{BF2BCA9C-822B-40BD-BD0A-C55867201500}"/>
    <dgm:cxn modelId="{C2C84716-F6E1-468B-91ED-7D63951831DE}" type="presOf" srcId="{901A7D37-B532-47AB-9881-9D309C1E82F5}" destId="{7BD7B956-FBCB-4519-8397-8BA712638A68}" srcOrd="0" destOrd="0" presId="urn:microsoft.com/office/officeart/2005/8/layout/default"/>
    <dgm:cxn modelId="{79B4AA3D-6204-41A6-85E0-FEA39686C803}" type="presOf" srcId="{E9829A2B-B6B6-4F3D-BB53-7D8EE7826455}" destId="{F608DEBA-7BA5-45EF-ADEE-6D5AB91B35F4}" srcOrd="0" destOrd="0" presId="urn:microsoft.com/office/officeart/2005/8/layout/default"/>
    <dgm:cxn modelId="{FFE88221-8FE9-4A2C-AC5F-464F206EC6C0}" type="presOf" srcId="{C783C5FD-7FCE-4672-B1ED-42B6F444DB56}" destId="{51F41C20-6326-4C45-8818-859F807C87ED}" srcOrd="0" destOrd="0" presId="urn:microsoft.com/office/officeart/2005/8/layout/default"/>
    <dgm:cxn modelId="{57B83CCF-EE5E-42BA-A620-D0FCDD705966}" srcId="{D435CB3B-7E90-429C-AAB7-0EE414E79F39}" destId="{E9829A2B-B6B6-4F3D-BB53-7D8EE7826455}" srcOrd="1" destOrd="0" parTransId="{31B705DE-D544-47AE-8718-135CBB9DEBB8}" sibTransId="{3727F003-BFBC-4ADB-81FA-F8287D76DC93}"/>
    <dgm:cxn modelId="{01CFF7D1-14FE-44BB-B95F-B937EF9DE9ED}" type="presParOf" srcId="{3277073D-E9CF-4DAB-9D24-C779D8F36A83}" destId="{97F51DF1-2FCF-473A-8430-D99AE3CD04CB}" srcOrd="0" destOrd="0" presId="urn:microsoft.com/office/officeart/2005/8/layout/default"/>
    <dgm:cxn modelId="{381FFCA4-3F1F-4F5D-94EE-5470945271F4}" type="presParOf" srcId="{3277073D-E9CF-4DAB-9D24-C779D8F36A83}" destId="{A3F07419-CF18-4CC0-8777-09A74A71E9B7}" srcOrd="1" destOrd="0" presId="urn:microsoft.com/office/officeart/2005/8/layout/default"/>
    <dgm:cxn modelId="{C472BBF7-EA9C-4605-9D7D-65B9CA37C144}" type="presParOf" srcId="{3277073D-E9CF-4DAB-9D24-C779D8F36A83}" destId="{F608DEBA-7BA5-45EF-ADEE-6D5AB91B35F4}" srcOrd="2" destOrd="0" presId="urn:microsoft.com/office/officeart/2005/8/layout/default"/>
    <dgm:cxn modelId="{5771328F-2B02-4117-ABFF-23F17955AB63}" type="presParOf" srcId="{3277073D-E9CF-4DAB-9D24-C779D8F36A83}" destId="{900F2307-6271-4D55-8971-51106CC552C9}" srcOrd="3" destOrd="0" presId="urn:microsoft.com/office/officeart/2005/8/layout/default"/>
    <dgm:cxn modelId="{A9A0314C-F31D-478B-82B6-78D5302B8AC2}" type="presParOf" srcId="{3277073D-E9CF-4DAB-9D24-C779D8F36A83}" destId="{56CAE0E8-DA3B-4EFF-AF4F-FFC012065087}" srcOrd="4" destOrd="0" presId="urn:microsoft.com/office/officeart/2005/8/layout/default"/>
    <dgm:cxn modelId="{7A508893-C156-4508-8BA0-CA91A7DED6B8}" type="presParOf" srcId="{3277073D-E9CF-4DAB-9D24-C779D8F36A83}" destId="{7BAAC877-1A18-464C-A9CE-ACAA588CBFEE}" srcOrd="5" destOrd="0" presId="urn:microsoft.com/office/officeart/2005/8/layout/default"/>
    <dgm:cxn modelId="{187C4363-A449-4EF3-A7EC-F7BA8CE13D20}" type="presParOf" srcId="{3277073D-E9CF-4DAB-9D24-C779D8F36A83}" destId="{76FD4503-89D3-4634-BFCD-86F79F090367}" srcOrd="6" destOrd="0" presId="urn:microsoft.com/office/officeart/2005/8/layout/default"/>
    <dgm:cxn modelId="{ACBAC20C-B104-469F-BB88-6D74D03839FC}" type="presParOf" srcId="{3277073D-E9CF-4DAB-9D24-C779D8F36A83}" destId="{9ADE8BD8-1B77-438E-94A9-59C2F9D85A34}" srcOrd="7" destOrd="0" presId="urn:microsoft.com/office/officeart/2005/8/layout/default"/>
    <dgm:cxn modelId="{D511FD7F-A52C-4558-A72F-D7BB5D3C721E}" type="presParOf" srcId="{3277073D-E9CF-4DAB-9D24-C779D8F36A83}" destId="{46181D39-808F-41C4-82E5-2B8CC3ABAE4E}" srcOrd="8" destOrd="0" presId="urn:microsoft.com/office/officeart/2005/8/layout/default"/>
    <dgm:cxn modelId="{4F200A63-6545-43FF-A206-0451BD088A2C}" type="presParOf" srcId="{3277073D-E9CF-4DAB-9D24-C779D8F36A83}" destId="{EAC2E2F5-0D0B-4A4A-8BB2-57CBD15F4F7E}" srcOrd="9" destOrd="0" presId="urn:microsoft.com/office/officeart/2005/8/layout/default"/>
    <dgm:cxn modelId="{E7B1B6D5-F071-4964-9E6B-6D824E0A9BE3}" type="presParOf" srcId="{3277073D-E9CF-4DAB-9D24-C779D8F36A83}" destId="{7BD7B956-FBCB-4519-8397-8BA712638A68}" srcOrd="10" destOrd="0" presId="urn:microsoft.com/office/officeart/2005/8/layout/default"/>
    <dgm:cxn modelId="{58EFD21A-AEA8-4941-8CA8-E352D6C89001}" type="presParOf" srcId="{3277073D-E9CF-4DAB-9D24-C779D8F36A83}" destId="{D66E5A3E-193A-4703-BE29-774AC62A049A}" srcOrd="11" destOrd="0" presId="urn:microsoft.com/office/officeart/2005/8/layout/default"/>
    <dgm:cxn modelId="{6A4BDF11-6B86-4C65-8A94-BC7B8968A05F}" type="presParOf" srcId="{3277073D-E9CF-4DAB-9D24-C779D8F36A83}" destId="{51F41C20-6326-4C45-8818-859F807C87ED}" srcOrd="12" destOrd="0" presId="urn:microsoft.com/office/officeart/2005/8/layout/default"/>
    <dgm:cxn modelId="{898215DA-E51B-47B9-8B55-0635D15898B3}" type="presParOf" srcId="{3277073D-E9CF-4DAB-9D24-C779D8F36A83}" destId="{80D67FBD-4F64-4ACF-AF60-99E6AD6C1CA0}" srcOrd="13" destOrd="0" presId="urn:microsoft.com/office/officeart/2005/8/layout/default"/>
    <dgm:cxn modelId="{2BB84E30-7B85-4A49-B11D-448BFE9ECB57}" type="presParOf" srcId="{3277073D-E9CF-4DAB-9D24-C779D8F36A83}" destId="{67EB825B-E24F-4A51-9055-9710D83C32F1}" srcOrd="1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5CB3B-7E90-429C-AAB7-0EE414E79F3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C163BB6A-4DE0-4102-81D4-FBC6EFE97188}">
      <dgm:prSet phldrT="[Text]" custT="1"/>
      <dgm:spPr/>
      <dgm:t>
        <a:bodyPr/>
        <a:lstStyle/>
        <a:p>
          <a:r>
            <a:rPr lang="en-US" sz="1050" b="1" smtClean="0">
              <a:solidFill>
                <a:schemeClr val="tx1"/>
              </a:solidFill>
              <a:latin typeface="Calibri" panose="020F0502020204030204" pitchFamily="34" charset="0"/>
              <a:ea typeface="ＭＳ Ｐゴシック" charset="0"/>
              <a:cs typeface="Arial" charset="0"/>
            </a:rPr>
            <a:t>Reimbursement</a:t>
          </a:r>
          <a:endParaRPr lang="en-US" sz="1050" b="1" dirty="0">
            <a:solidFill>
              <a:schemeClr val="tx1"/>
            </a:solidFill>
            <a:latin typeface="Calibri" panose="020F0502020204030204" pitchFamily="34" charset="0"/>
          </a:endParaRPr>
        </a:p>
      </dgm:t>
    </dgm:pt>
    <dgm:pt modelId="{A8C743C4-FCD9-44E7-BFA9-662D1B5CE3B3}" type="parTrans" cxnId="{A876EC77-A83C-469C-AD7B-5EE4CF5783C0}">
      <dgm:prSet/>
      <dgm:spPr/>
      <dgm:t>
        <a:bodyPr/>
        <a:lstStyle/>
        <a:p>
          <a:endParaRPr lang="en-US" sz="2000" b="1">
            <a:solidFill>
              <a:schemeClr val="tx1"/>
            </a:solidFill>
            <a:latin typeface="Calibri" panose="020F0502020204030204" pitchFamily="34" charset="0"/>
          </a:endParaRPr>
        </a:p>
      </dgm:t>
    </dgm:pt>
    <dgm:pt modelId="{9DAAD8A8-C793-462C-B0CB-FAA6B819796E}" type="sibTrans" cxnId="{A876EC77-A83C-469C-AD7B-5EE4CF5783C0}">
      <dgm:prSet/>
      <dgm:spPr/>
      <dgm:t>
        <a:bodyPr/>
        <a:lstStyle/>
        <a:p>
          <a:endParaRPr lang="en-US" sz="2000" b="1">
            <a:solidFill>
              <a:schemeClr val="tx1"/>
            </a:solidFill>
            <a:latin typeface="Calibri" panose="020F0502020204030204" pitchFamily="34" charset="0"/>
          </a:endParaRPr>
        </a:p>
      </dgm:t>
    </dgm:pt>
    <dgm:pt modelId="{E9829A2B-B6B6-4F3D-BB53-7D8EE782645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Retro and Prospective Research</a:t>
          </a:r>
          <a:endParaRPr lang="en-US" sz="1050" b="1" dirty="0">
            <a:solidFill>
              <a:schemeClr val="tx1"/>
            </a:solidFill>
            <a:latin typeface="Calibri" panose="020F0502020204030204" pitchFamily="34" charset="0"/>
            <a:ea typeface="ＭＳ Ｐゴシック" charset="0"/>
            <a:cs typeface="Arial" charset="0"/>
          </a:endParaRPr>
        </a:p>
      </dgm:t>
    </dgm:pt>
    <dgm:pt modelId="{31B705DE-D544-47AE-8718-135CBB9DEBB8}" type="parTrans" cxnId="{57B83CCF-EE5E-42BA-A620-D0FCDD705966}">
      <dgm:prSet/>
      <dgm:spPr/>
      <dgm:t>
        <a:bodyPr/>
        <a:lstStyle/>
        <a:p>
          <a:endParaRPr lang="en-US" sz="2000" b="1">
            <a:solidFill>
              <a:schemeClr val="tx1"/>
            </a:solidFill>
            <a:latin typeface="Calibri" panose="020F0502020204030204" pitchFamily="34" charset="0"/>
          </a:endParaRPr>
        </a:p>
      </dgm:t>
    </dgm:pt>
    <dgm:pt modelId="{3727F003-BFBC-4ADB-81FA-F8287D76DC93}" type="sibTrans" cxnId="{57B83CCF-EE5E-42BA-A620-D0FCDD705966}">
      <dgm:prSet/>
      <dgm:spPr/>
      <dgm:t>
        <a:bodyPr/>
        <a:lstStyle/>
        <a:p>
          <a:endParaRPr lang="en-US" sz="2000" b="1">
            <a:solidFill>
              <a:schemeClr val="tx1"/>
            </a:solidFill>
            <a:latin typeface="Calibri" panose="020F0502020204030204" pitchFamily="34" charset="0"/>
          </a:endParaRPr>
        </a:p>
      </dgm:t>
    </dgm:pt>
    <dgm:pt modelId="{6A7D178E-704B-4294-A3C2-72376ED884F1}">
      <dgm:prSet custT="1"/>
      <dgm:spPr/>
      <dgm:t>
        <a:bodyPr/>
        <a:lstStyle/>
        <a:p>
          <a:r>
            <a:rPr lang="en-US" sz="1050" b="1" smtClean="0">
              <a:solidFill>
                <a:schemeClr val="tx1"/>
              </a:solidFill>
              <a:latin typeface="Calibri" panose="020F0502020204030204" pitchFamily="34" charset="0"/>
              <a:ea typeface="ＭＳ Ｐゴシック" charset="0"/>
              <a:cs typeface="Arial" charset="0"/>
            </a:rPr>
            <a:t>Evidence based medicine </a:t>
          </a:r>
          <a:endParaRPr lang="en-US" sz="1050" b="1" dirty="0">
            <a:solidFill>
              <a:schemeClr val="tx1"/>
            </a:solidFill>
            <a:latin typeface="Calibri" panose="020F0502020204030204" pitchFamily="34" charset="0"/>
            <a:ea typeface="ＭＳ Ｐゴシック" charset="0"/>
            <a:cs typeface="Arial" charset="0"/>
          </a:endParaRPr>
        </a:p>
      </dgm:t>
    </dgm:pt>
    <dgm:pt modelId="{0386FA83-C15C-4DF4-8CF5-E335C3D7C178}" type="parTrans" cxnId="{2C674B9C-B5E1-4A3B-8F50-2498D2A3C013}">
      <dgm:prSet/>
      <dgm:spPr/>
      <dgm:t>
        <a:bodyPr/>
        <a:lstStyle/>
        <a:p>
          <a:endParaRPr lang="en-US" sz="2000" b="1">
            <a:solidFill>
              <a:schemeClr val="tx1"/>
            </a:solidFill>
            <a:latin typeface="Calibri" panose="020F0502020204030204" pitchFamily="34" charset="0"/>
          </a:endParaRPr>
        </a:p>
      </dgm:t>
    </dgm:pt>
    <dgm:pt modelId="{4118A25A-363A-4658-9223-F831A131CF56}" type="sibTrans" cxnId="{2C674B9C-B5E1-4A3B-8F50-2498D2A3C013}">
      <dgm:prSet/>
      <dgm:spPr/>
      <dgm:t>
        <a:bodyPr/>
        <a:lstStyle/>
        <a:p>
          <a:endParaRPr lang="en-US" sz="2000" b="1">
            <a:solidFill>
              <a:schemeClr val="tx1"/>
            </a:solidFill>
            <a:latin typeface="Calibri" panose="020F0502020204030204" pitchFamily="34" charset="0"/>
          </a:endParaRPr>
        </a:p>
      </dgm:t>
    </dgm:pt>
    <dgm:pt modelId="{FE6A4DD4-6EC6-49F9-8CF6-B364E98F6A7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Surveillance</a:t>
          </a:r>
          <a:endParaRPr lang="en-US" sz="1050" b="1" dirty="0">
            <a:solidFill>
              <a:schemeClr val="tx1"/>
            </a:solidFill>
            <a:latin typeface="Calibri" panose="020F0502020204030204" pitchFamily="34" charset="0"/>
            <a:ea typeface="ＭＳ Ｐゴシック" charset="0"/>
            <a:cs typeface="Arial" charset="0"/>
          </a:endParaRPr>
        </a:p>
      </dgm:t>
    </dgm:pt>
    <dgm:pt modelId="{0B95D8DF-1F24-4862-94B8-7089B8C0822D}" type="parTrans" cxnId="{DE4A493B-CD05-4716-8022-7B9BE115B155}">
      <dgm:prSet/>
      <dgm:spPr/>
      <dgm:t>
        <a:bodyPr/>
        <a:lstStyle/>
        <a:p>
          <a:endParaRPr lang="en-US" sz="2000" b="1">
            <a:solidFill>
              <a:schemeClr val="tx1"/>
            </a:solidFill>
            <a:latin typeface="Calibri" panose="020F0502020204030204" pitchFamily="34" charset="0"/>
          </a:endParaRPr>
        </a:p>
      </dgm:t>
    </dgm:pt>
    <dgm:pt modelId="{0A612081-62B6-4B73-AC10-0A17E40E8FEB}" type="sibTrans" cxnId="{DE4A493B-CD05-4716-8022-7B9BE115B155}">
      <dgm:prSet/>
      <dgm:spPr/>
      <dgm:t>
        <a:bodyPr/>
        <a:lstStyle/>
        <a:p>
          <a:endParaRPr lang="en-US" sz="2000" b="1">
            <a:solidFill>
              <a:schemeClr val="tx1"/>
            </a:solidFill>
            <a:latin typeface="Calibri" panose="020F0502020204030204" pitchFamily="34" charset="0"/>
          </a:endParaRPr>
        </a:p>
      </dgm:t>
    </dgm:pt>
    <dgm:pt modelId="{2D0BDA91-EDA2-4C42-A9D8-2530DE98818F}">
      <dgm:prSet custT="1"/>
      <dgm:spPr/>
      <dgm:t>
        <a:bodyPr/>
        <a:lstStyle/>
        <a:p>
          <a:r>
            <a:rPr lang="en-US" sz="1050" b="1" smtClean="0">
              <a:solidFill>
                <a:schemeClr val="tx1"/>
              </a:solidFill>
              <a:latin typeface="Calibri" panose="020F0502020204030204" pitchFamily="34" charset="0"/>
              <a:ea typeface="ＭＳ Ｐゴシック" charset="0"/>
              <a:cs typeface="Arial" charset="0"/>
            </a:rPr>
            <a:t>Health system &amp; practice monitoring</a:t>
          </a:r>
          <a:endParaRPr lang="en-US" sz="1050" b="1" dirty="0">
            <a:solidFill>
              <a:schemeClr val="tx1"/>
            </a:solidFill>
            <a:latin typeface="Calibri" panose="020F0502020204030204" pitchFamily="34" charset="0"/>
            <a:ea typeface="ＭＳ Ｐゴシック" charset="0"/>
            <a:cs typeface="Arial" charset="0"/>
          </a:endParaRPr>
        </a:p>
      </dgm:t>
    </dgm:pt>
    <dgm:pt modelId="{48CCE52C-D9D0-4547-A0E5-9EB92BD39177}" type="parTrans" cxnId="{CB474047-9994-49CD-A48F-69A9220206D5}">
      <dgm:prSet/>
      <dgm:spPr/>
      <dgm:t>
        <a:bodyPr/>
        <a:lstStyle/>
        <a:p>
          <a:endParaRPr lang="en-US" sz="2000" b="1">
            <a:solidFill>
              <a:schemeClr val="tx1"/>
            </a:solidFill>
            <a:latin typeface="Calibri" panose="020F0502020204030204" pitchFamily="34" charset="0"/>
          </a:endParaRPr>
        </a:p>
      </dgm:t>
    </dgm:pt>
    <dgm:pt modelId="{F2390F26-1AE0-44DB-A556-A055A1186A03}" type="sibTrans" cxnId="{CB474047-9994-49CD-A48F-69A9220206D5}">
      <dgm:prSet/>
      <dgm:spPr/>
      <dgm:t>
        <a:bodyPr/>
        <a:lstStyle/>
        <a:p>
          <a:endParaRPr lang="en-US" sz="2000" b="1">
            <a:solidFill>
              <a:schemeClr val="tx1"/>
            </a:solidFill>
            <a:latin typeface="Calibri" panose="020F0502020204030204" pitchFamily="34" charset="0"/>
          </a:endParaRPr>
        </a:p>
      </dgm:t>
    </dgm:pt>
    <dgm:pt modelId="{901A7D37-B532-47AB-9881-9D309C1E82F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Quality and performance improvement</a:t>
          </a:r>
          <a:endParaRPr lang="en-US" sz="1050" b="1" dirty="0">
            <a:solidFill>
              <a:schemeClr val="tx1"/>
            </a:solidFill>
            <a:latin typeface="Calibri" panose="020F0502020204030204" pitchFamily="34" charset="0"/>
            <a:ea typeface="ＭＳ Ｐゴシック" charset="0"/>
            <a:cs typeface="Arial" charset="0"/>
          </a:endParaRPr>
        </a:p>
      </dgm:t>
    </dgm:pt>
    <dgm:pt modelId="{E2B77FF0-E53C-4D18-9919-53E6352DFD93}" type="parTrans" cxnId="{62D33F82-758E-43A2-894D-75BEAACFD741}">
      <dgm:prSet/>
      <dgm:spPr/>
      <dgm:t>
        <a:bodyPr/>
        <a:lstStyle/>
        <a:p>
          <a:endParaRPr lang="en-US" sz="2000" b="1">
            <a:solidFill>
              <a:schemeClr val="tx1"/>
            </a:solidFill>
            <a:latin typeface="Calibri" panose="020F0502020204030204" pitchFamily="34" charset="0"/>
          </a:endParaRPr>
        </a:p>
      </dgm:t>
    </dgm:pt>
    <dgm:pt modelId="{F30A17A6-1239-4F71-92AF-E04B990BC3F4}" type="sibTrans" cxnId="{62D33F82-758E-43A2-894D-75BEAACFD741}">
      <dgm:prSet/>
      <dgm:spPr/>
      <dgm:t>
        <a:bodyPr/>
        <a:lstStyle/>
        <a:p>
          <a:endParaRPr lang="en-US" sz="2000" b="1">
            <a:solidFill>
              <a:schemeClr val="tx1"/>
            </a:solidFill>
            <a:latin typeface="Calibri" panose="020F0502020204030204" pitchFamily="34" charset="0"/>
          </a:endParaRPr>
        </a:p>
      </dgm:t>
    </dgm:pt>
    <dgm:pt modelId="{530D080D-86BD-4BC0-8744-FF08964BEB4B}">
      <dgm:prSet custT="1"/>
      <dgm:spPr/>
      <dgm:t>
        <a:bodyPr/>
        <a:lstStyle/>
        <a:p>
          <a:r>
            <a:rPr lang="en-US" sz="1050" b="1" smtClean="0">
              <a:solidFill>
                <a:schemeClr val="tx1"/>
              </a:solidFill>
              <a:latin typeface="Calibri" panose="020F0502020204030204" pitchFamily="34" charset="0"/>
              <a:ea typeface="ＭＳ Ｐゴシック" charset="0"/>
              <a:cs typeface="Arial" charset="0"/>
            </a:rPr>
            <a:t>Public reporting for consumers</a:t>
          </a:r>
          <a:endParaRPr lang="en-US" sz="1050" b="1" dirty="0">
            <a:solidFill>
              <a:schemeClr val="tx1"/>
            </a:solidFill>
            <a:latin typeface="Calibri" panose="020F0502020204030204" pitchFamily="34" charset="0"/>
            <a:ea typeface="ＭＳ Ｐゴシック" charset="0"/>
            <a:cs typeface="Arial" charset="0"/>
          </a:endParaRPr>
        </a:p>
      </dgm:t>
    </dgm:pt>
    <dgm:pt modelId="{6A00393B-6E11-45F0-BEFD-4F96CB8E0E62}" type="parTrans" cxnId="{33BD02F4-0B55-43C1-996A-845B16DD59A6}">
      <dgm:prSet/>
      <dgm:spPr/>
      <dgm:t>
        <a:bodyPr/>
        <a:lstStyle/>
        <a:p>
          <a:endParaRPr lang="en-US" sz="2000" b="1">
            <a:solidFill>
              <a:schemeClr val="tx1"/>
            </a:solidFill>
            <a:latin typeface="Calibri" panose="020F0502020204030204" pitchFamily="34" charset="0"/>
          </a:endParaRPr>
        </a:p>
      </dgm:t>
    </dgm:pt>
    <dgm:pt modelId="{BF2BCA9C-822B-40BD-BD0A-C55867201500}" type="sibTrans" cxnId="{33BD02F4-0B55-43C1-996A-845B16DD59A6}">
      <dgm:prSet/>
      <dgm:spPr/>
      <dgm:t>
        <a:bodyPr/>
        <a:lstStyle/>
        <a:p>
          <a:endParaRPr lang="en-US" sz="2000" b="1">
            <a:solidFill>
              <a:schemeClr val="tx1"/>
            </a:solidFill>
            <a:latin typeface="Calibri" panose="020F0502020204030204" pitchFamily="34" charset="0"/>
          </a:endParaRPr>
        </a:p>
      </dgm:t>
    </dgm:pt>
    <dgm:pt modelId="{C783C5FD-7FCE-4672-B1ED-42B6F444DB5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State and federal quality improvement</a:t>
          </a:r>
          <a:endParaRPr lang="en-US" sz="1050" b="1" dirty="0">
            <a:solidFill>
              <a:schemeClr val="tx1"/>
            </a:solidFill>
            <a:latin typeface="Calibri" panose="020F0502020204030204" pitchFamily="34" charset="0"/>
            <a:ea typeface="ＭＳ Ｐゴシック" charset="0"/>
            <a:cs typeface="Arial" charset="0"/>
          </a:endParaRPr>
        </a:p>
      </dgm:t>
    </dgm:pt>
    <dgm:pt modelId="{F7299529-DD5D-40CC-A490-2FD1267A24D7}" type="parTrans" cxnId="{6B60F078-E92B-4037-BFC7-6CCC1911ACB9}">
      <dgm:prSet/>
      <dgm:spPr/>
      <dgm:t>
        <a:bodyPr/>
        <a:lstStyle/>
        <a:p>
          <a:endParaRPr lang="en-US" sz="2000" b="1">
            <a:solidFill>
              <a:schemeClr val="tx1"/>
            </a:solidFill>
            <a:latin typeface="Calibri" panose="020F0502020204030204" pitchFamily="34" charset="0"/>
          </a:endParaRPr>
        </a:p>
      </dgm:t>
    </dgm:pt>
    <dgm:pt modelId="{03800F9E-F057-4489-93FA-4E8E8F5F30C1}" type="sibTrans" cxnId="{6B60F078-E92B-4037-BFC7-6CCC1911ACB9}">
      <dgm:prSet/>
      <dgm:spPr/>
      <dgm:t>
        <a:bodyPr/>
        <a:lstStyle/>
        <a:p>
          <a:endParaRPr lang="en-US" sz="2000" b="1">
            <a:solidFill>
              <a:schemeClr val="tx1"/>
            </a:solidFill>
            <a:latin typeface="Calibri" panose="020F0502020204030204" pitchFamily="34" charset="0"/>
          </a:endParaRPr>
        </a:p>
      </dgm:t>
    </dgm:pt>
    <dgm:pt modelId="{3277073D-E9CF-4DAB-9D24-C779D8F36A83}" type="pres">
      <dgm:prSet presAssocID="{D435CB3B-7E90-429C-AAB7-0EE414E79F39}" presName="diagram" presStyleCnt="0">
        <dgm:presLayoutVars>
          <dgm:dir/>
          <dgm:resizeHandles val="exact"/>
        </dgm:presLayoutVars>
      </dgm:prSet>
      <dgm:spPr/>
      <dgm:t>
        <a:bodyPr/>
        <a:lstStyle/>
        <a:p>
          <a:endParaRPr lang="en-US"/>
        </a:p>
      </dgm:t>
    </dgm:pt>
    <dgm:pt modelId="{97F51DF1-2FCF-473A-8430-D99AE3CD04CB}" type="pres">
      <dgm:prSet presAssocID="{C163BB6A-4DE0-4102-81D4-FBC6EFE97188}" presName="node" presStyleLbl="node1" presStyleIdx="0" presStyleCnt="8">
        <dgm:presLayoutVars>
          <dgm:bulletEnabled val="1"/>
        </dgm:presLayoutVars>
      </dgm:prSet>
      <dgm:spPr/>
      <dgm:t>
        <a:bodyPr/>
        <a:lstStyle/>
        <a:p>
          <a:endParaRPr lang="en-US"/>
        </a:p>
      </dgm:t>
    </dgm:pt>
    <dgm:pt modelId="{A3F07419-CF18-4CC0-8777-09A74A71E9B7}" type="pres">
      <dgm:prSet presAssocID="{9DAAD8A8-C793-462C-B0CB-FAA6B819796E}" presName="sibTrans" presStyleCnt="0"/>
      <dgm:spPr/>
      <dgm:t>
        <a:bodyPr/>
        <a:lstStyle/>
        <a:p>
          <a:endParaRPr lang="en-US"/>
        </a:p>
      </dgm:t>
    </dgm:pt>
    <dgm:pt modelId="{F608DEBA-7BA5-45EF-ADEE-6D5AB91B35F4}" type="pres">
      <dgm:prSet presAssocID="{E9829A2B-B6B6-4F3D-BB53-7D8EE7826455}" presName="node" presStyleLbl="node1" presStyleIdx="1" presStyleCnt="8">
        <dgm:presLayoutVars>
          <dgm:bulletEnabled val="1"/>
        </dgm:presLayoutVars>
      </dgm:prSet>
      <dgm:spPr/>
      <dgm:t>
        <a:bodyPr/>
        <a:lstStyle/>
        <a:p>
          <a:endParaRPr lang="en-US"/>
        </a:p>
      </dgm:t>
    </dgm:pt>
    <dgm:pt modelId="{900F2307-6271-4D55-8971-51106CC552C9}" type="pres">
      <dgm:prSet presAssocID="{3727F003-BFBC-4ADB-81FA-F8287D76DC93}" presName="sibTrans" presStyleCnt="0"/>
      <dgm:spPr/>
      <dgm:t>
        <a:bodyPr/>
        <a:lstStyle/>
        <a:p>
          <a:endParaRPr lang="en-US"/>
        </a:p>
      </dgm:t>
    </dgm:pt>
    <dgm:pt modelId="{56CAE0E8-DA3B-4EFF-AF4F-FFC012065087}" type="pres">
      <dgm:prSet presAssocID="{6A7D178E-704B-4294-A3C2-72376ED884F1}" presName="node" presStyleLbl="node1" presStyleIdx="2" presStyleCnt="8">
        <dgm:presLayoutVars>
          <dgm:bulletEnabled val="1"/>
        </dgm:presLayoutVars>
      </dgm:prSet>
      <dgm:spPr/>
      <dgm:t>
        <a:bodyPr/>
        <a:lstStyle/>
        <a:p>
          <a:endParaRPr lang="en-US"/>
        </a:p>
      </dgm:t>
    </dgm:pt>
    <dgm:pt modelId="{7BAAC877-1A18-464C-A9CE-ACAA588CBFEE}" type="pres">
      <dgm:prSet presAssocID="{4118A25A-363A-4658-9223-F831A131CF56}" presName="sibTrans" presStyleCnt="0"/>
      <dgm:spPr/>
      <dgm:t>
        <a:bodyPr/>
        <a:lstStyle/>
        <a:p>
          <a:endParaRPr lang="en-US"/>
        </a:p>
      </dgm:t>
    </dgm:pt>
    <dgm:pt modelId="{76FD4503-89D3-4634-BFCD-86F79F090367}" type="pres">
      <dgm:prSet presAssocID="{FE6A4DD4-6EC6-49F9-8CF6-B364E98F6A76}" presName="node" presStyleLbl="node1" presStyleIdx="3" presStyleCnt="8">
        <dgm:presLayoutVars>
          <dgm:bulletEnabled val="1"/>
        </dgm:presLayoutVars>
      </dgm:prSet>
      <dgm:spPr/>
      <dgm:t>
        <a:bodyPr/>
        <a:lstStyle/>
        <a:p>
          <a:endParaRPr lang="en-US"/>
        </a:p>
      </dgm:t>
    </dgm:pt>
    <dgm:pt modelId="{9ADE8BD8-1B77-438E-94A9-59C2F9D85A34}" type="pres">
      <dgm:prSet presAssocID="{0A612081-62B6-4B73-AC10-0A17E40E8FEB}" presName="sibTrans" presStyleCnt="0"/>
      <dgm:spPr/>
      <dgm:t>
        <a:bodyPr/>
        <a:lstStyle/>
        <a:p>
          <a:endParaRPr lang="en-US"/>
        </a:p>
      </dgm:t>
    </dgm:pt>
    <dgm:pt modelId="{46181D39-808F-41C4-82E5-2B8CC3ABAE4E}" type="pres">
      <dgm:prSet presAssocID="{2D0BDA91-EDA2-4C42-A9D8-2530DE98818F}" presName="node" presStyleLbl="node1" presStyleIdx="4" presStyleCnt="8">
        <dgm:presLayoutVars>
          <dgm:bulletEnabled val="1"/>
        </dgm:presLayoutVars>
      </dgm:prSet>
      <dgm:spPr/>
      <dgm:t>
        <a:bodyPr/>
        <a:lstStyle/>
        <a:p>
          <a:endParaRPr lang="en-US"/>
        </a:p>
      </dgm:t>
    </dgm:pt>
    <dgm:pt modelId="{EAC2E2F5-0D0B-4A4A-8BB2-57CBD15F4F7E}" type="pres">
      <dgm:prSet presAssocID="{F2390F26-1AE0-44DB-A556-A055A1186A03}" presName="sibTrans" presStyleCnt="0"/>
      <dgm:spPr/>
      <dgm:t>
        <a:bodyPr/>
        <a:lstStyle/>
        <a:p>
          <a:endParaRPr lang="en-US"/>
        </a:p>
      </dgm:t>
    </dgm:pt>
    <dgm:pt modelId="{7BD7B956-FBCB-4519-8397-8BA712638A68}" type="pres">
      <dgm:prSet presAssocID="{901A7D37-B532-47AB-9881-9D309C1E82F5}" presName="node" presStyleLbl="node1" presStyleIdx="5" presStyleCnt="8">
        <dgm:presLayoutVars>
          <dgm:bulletEnabled val="1"/>
        </dgm:presLayoutVars>
      </dgm:prSet>
      <dgm:spPr/>
      <dgm:t>
        <a:bodyPr/>
        <a:lstStyle/>
        <a:p>
          <a:endParaRPr lang="en-US"/>
        </a:p>
      </dgm:t>
    </dgm:pt>
    <dgm:pt modelId="{D66E5A3E-193A-4703-BE29-774AC62A049A}" type="pres">
      <dgm:prSet presAssocID="{F30A17A6-1239-4F71-92AF-E04B990BC3F4}" presName="sibTrans" presStyleCnt="0"/>
      <dgm:spPr/>
      <dgm:t>
        <a:bodyPr/>
        <a:lstStyle/>
        <a:p>
          <a:endParaRPr lang="en-US"/>
        </a:p>
      </dgm:t>
    </dgm:pt>
    <dgm:pt modelId="{51F41C20-6326-4C45-8818-859F807C87ED}" type="pres">
      <dgm:prSet presAssocID="{C783C5FD-7FCE-4672-B1ED-42B6F444DB56}" presName="node" presStyleLbl="node1" presStyleIdx="6" presStyleCnt="8">
        <dgm:presLayoutVars>
          <dgm:bulletEnabled val="1"/>
        </dgm:presLayoutVars>
      </dgm:prSet>
      <dgm:spPr/>
      <dgm:t>
        <a:bodyPr/>
        <a:lstStyle/>
        <a:p>
          <a:endParaRPr lang="en-US"/>
        </a:p>
      </dgm:t>
    </dgm:pt>
    <dgm:pt modelId="{80D67FBD-4F64-4ACF-AF60-99E6AD6C1CA0}" type="pres">
      <dgm:prSet presAssocID="{03800F9E-F057-4489-93FA-4E8E8F5F30C1}" presName="sibTrans" presStyleCnt="0"/>
      <dgm:spPr/>
      <dgm:t>
        <a:bodyPr/>
        <a:lstStyle/>
        <a:p>
          <a:endParaRPr lang="en-US"/>
        </a:p>
      </dgm:t>
    </dgm:pt>
    <dgm:pt modelId="{67EB825B-E24F-4A51-9055-9710D83C32F1}" type="pres">
      <dgm:prSet presAssocID="{530D080D-86BD-4BC0-8744-FF08964BEB4B}" presName="node" presStyleLbl="node1" presStyleIdx="7" presStyleCnt="8">
        <dgm:presLayoutVars>
          <dgm:bulletEnabled val="1"/>
        </dgm:presLayoutVars>
      </dgm:prSet>
      <dgm:spPr/>
      <dgm:t>
        <a:bodyPr/>
        <a:lstStyle/>
        <a:p>
          <a:endParaRPr lang="en-US"/>
        </a:p>
      </dgm:t>
    </dgm:pt>
  </dgm:ptLst>
  <dgm:cxnLst>
    <dgm:cxn modelId="{66CCFFFF-AB4A-44E3-AD83-DE3BFD6F28D3}" type="presOf" srcId="{C163BB6A-4DE0-4102-81D4-FBC6EFE97188}" destId="{97F51DF1-2FCF-473A-8430-D99AE3CD04CB}" srcOrd="0" destOrd="0" presId="urn:microsoft.com/office/officeart/2005/8/layout/default"/>
    <dgm:cxn modelId="{9D28EDF4-F2CE-4659-BC4B-FBA9E290C660}" type="presOf" srcId="{E9829A2B-B6B6-4F3D-BB53-7D8EE7826455}" destId="{F608DEBA-7BA5-45EF-ADEE-6D5AB91B35F4}" srcOrd="0" destOrd="0" presId="urn:microsoft.com/office/officeart/2005/8/layout/default"/>
    <dgm:cxn modelId="{0B720F39-AB42-4EB4-9937-59DD0815B85D}" type="presOf" srcId="{530D080D-86BD-4BC0-8744-FF08964BEB4B}" destId="{67EB825B-E24F-4A51-9055-9710D83C32F1}" srcOrd="0" destOrd="0" presId="urn:microsoft.com/office/officeart/2005/8/layout/default"/>
    <dgm:cxn modelId="{2187FA99-20D7-445A-A79F-32F69F42BC75}" type="presOf" srcId="{6A7D178E-704B-4294-A3C2-72376ED884F1}" destId="{56CAE0E8-DA3B-4EFF-AF4F-FFC012065087}" srcOrd="0" destOrd="0" presId="urn:microsoft.com/office/officeart/2005/8/layout/default"/>
    <dgm:cxn modelId="{4E816773-50D7-482E-AA4C-B0EC011AF444}" type="presOf" srcId="{901A7D37-B532-47AB-9881-9D309C1E82F5}" destId="{7BD7B956-FBCB-4519-8397-8BA712638A68}" srcOrd="0" destOrd="0" presId="urn:microsoft.com/office/officeart/2005/8/layout/default"/>
    <dgm:cxn modelId="{82BE8C6A-28E7-4AEC-9445-155F585E76E2}" type="presOf" srcId="{D435CB3B-7E90-429C-AAB7-0EE414E79F39}" destId="{3277073D-E9CF-4DAB-9D24-C779D8F36A83}" srcOrd="0" destOrd="0" presId="urn:microsoft.com/office/officeart/2005/8/layout/default"/>
    <dgm:cxn modelId="{62D33F82-758E-43A2-894D-75BEAACFD741}" srcId="{D435CB3B-7E90-429C-AAB7-0EE414E79F39}" destId="{901A7D37-B532-47AB-9881-9D309C1E82F5}" srcOrd="5" destOrd="0" parTransId="{E2B77FF0-E53C-4D18-9919-53E6352DFD93}" sibTransId="{F30A17A6-1239-4F71-92AF-E04B990BC3F4}"/>
    <dgm:cxn modelId="{A876EC77-A83C-469C-AD7B-5EE4CF5783C0}" srcId="{D435CB3B-7E90-429C-AAB7-0EE414E79F39}" destId="{C163BB6A-4DE0-4102-81D4-FBC6EFE97188}" srcOrd="0" destOrd="0" parTransId="{A8C743C4-FCD9-44E7-BFA9-662D1B5CE3B3}" sibTransId="{9DAAD8A8-C793-462C-B0CB-FAA6B819796E}"/>
    <dgm:cxn modelId="{CB474047-9994-49CD-A48F-69A9220206D5}" srcId="{D435CB3B-7E90-429C-AAB7-0EE414E79F39}" destId="{2D0BDA91-EDA2-4C42-A9D8-2530DE98818F}" srcOrd="4" destOrd="0" parTransId="{48CCE52C-D9D0-4547-A0E5-9EB92BD39177}" sibTransId="{F2390F26-1AE0-44DB-A556-A055A1186A03}"/>
    <dgm:cxn modelId="{2C674B9C-B5E1-4A3B-8F50-2498D2A3C013}" srcId="{D435CB3B-7E90-429C-AAB7-0EE414E79F39}" destId="{6A7D178E-704B-4294-A3C2-72376ED884F1}" srcOrd="2" destOrd="0" parTransId="{0386FA83-C15C-4DF4-8CF5-E335C3D7C178}" sibTransId="{4118A25A-363A-4658-9223-F831A131CF56}"/>
    <dgm:cxn modelId="{DE4A493B-CD05-4716-8022-7B9BE115B155}" srcId="{D435CB3B-7E90-429C-AAB7-0EE414E79F39}" destId="{FE6A4DD4-6EC6-49F9-8CF6-B364E98F6A76}" srcOrd="3" destOrd="0" parTransId="{0B95D8DF-1F24-4862-94B8-7089B8C0822D}" sibTransId="{0A612081-62B6-4B73-AC10-0A17E40E8FEB}"/>
    <dgm:cxn modelId="{7FF99581-D3AC-49D6-8AD3-D33996C14323}" type="presOf" srcId="{FE6A4DD4-6EC6-49F9-8CF6-B364E98F6A76}" destId="{76FD4503-89D3-4634-BFCD-86F79F090367}" srcOrd="0" destOrd="0" presId="urn:microsoft.com/office/officeart/2005/8/layout/default"/>
    <dgm:cxn modelId="{6B60F078-E92B-4037-BFC7-6CCC1911ACB9}" srcId="{D435CB3B-7E90-429C-AAB7-0EE414E79F39}" destId="{C783C5FD-7FCE-4672-B1ED-42B6F444DB56}" srcOrd="6" destOrd="0" parTransId="{F7299529-DD5D-40CC-A490-2FD1267A24D7}" sibTransId="{03800F9E-F057-4489-93FA-4E8E8F5F30C1}"/>
    <dgm:cxn modelId="{33BD02F4-0B55-43C1-996A-845B16DD59A6}" srcId="{D435CB3B-7E90-429C-AAB7-0EE414E79F39}" destId="{530D080D-86BD-4BC0-8744-FF08964BEB4B}" srcOrd="7" destOrd="0" parTransId="{6A00393B-6E11-45F0-BEFD-4F96CB8E0E62}" sibTransId="{BF2BCA9C-822B-40BD-BD0A-C55867201500}"/>
    <dgm:cxn modelId="{DD01CAE0-C702-4BB4-9AC4-832F49DA1541}" type="presOf" srcId="{2D0BDA91-EDA2-4C42-A9D8-2530DE98818F}" destId="{46181D39-808F-41C4-82E5-2B8CC3ABAE4E}" srcOrd="0" destOrd="0" presId="urn:microsoft.com/office/officeart/2005/8/layout/default"/>
    <dgm:cxn modelId="{CA2671B0-7BF5-457B-963A-B4FAFBAA2B61}" type="presOf" srcId="{C783C5FD-7FCE-4672-B1ED-42B6F444DB56}" destId="{51F41C20-6326-4C45-8818-859F807C87ED}" srcOrd="0" destOrd="0" presId="urn:microsoft.com/office/officeart/2005/8/layout/default"/>
    <dgm:cxn modelId="{57B83CCF-EE5E-42BA-A620-D0FCDD705966}" srcId="{D435CB3B-7E90-429C-AAB7-0EE414E79F39}" destId="{E9829A2B-B6B6-4F3D-BB53-7D8EE7826455}" srcOrd="1" destOrd="0" parTransId="{31B705DE-D544-47AE-8718-135CBB9DEBB8}" sibTransId="{3727F003-BFBC-4ADB-81FA-F8287D76DC93}"/>
    <dgm:cxn modelId="{9F8DE6D1-1B06-4A9F-9EA8-F424C94F651F}" type="presParOf" srcId="{3277073D-E9CF-4DAB-9D24-C779D8F36A83}" destId="{97F51DF1-2FCF-473A-8430-D99AE3CD04CB}" srcOrd="0" destOrd="0" presId="urn:microsoft.com/office/officeart/2005/8/layout/default"/>
    <dgm:cxn modelId="{58E818EE-DB26-4B12-B598-27748176EE20}" type="presParOf" srcId="{3277073D-E9CF-4DAB-9D24-C779D8F36A83}" destId="{A3F07419-CF18-4CC0-8777-09A74A71E9B7}" srcOrd="1" destOrd="0" presId="urn:microsoft.com/office/officeart/2005/8/layout/default"/>
    <dgm:cxn modelId="{F0B939B9-98E7-4828-BFB7-5EB1DBA712ED}" type="presParOf" srcId="{3277073D-E9CF-4DAB-9D24-C779D8F36A83}" destId="{F608DEBA-7BA5-45EF-ADEE-6D5AB91B35F4}" srcOrd="2" destOrd="0" presId="urn:microsoft.com/office/officeart/2005/8/layout/default"/>
    <dgm:cxn modelId="{5A6B3ACB-B82C-4CE3-842E-F5837C12009C}" type="presParOf" srcId="{3277073D-E9CF-4DAB-9D24-C779D8F36A83}" destId="{900F2307-6271-4D55-8971-51106CC552C9}" srcOrd="3" destOrd="0" presId="urn:microsoft.com/office/officeart/2005/8/layout/default"/>
    <dgm:cxn modelId="{920BDB8C-BD32-46F1-A663-16341116A95E}" type="presParOf" srcId="{3277073D-E9CF-4DAB-9D24-C779D8F36A83}" destId="{56CAE0E8-DA3B-4EFF-AF4F-FFC012065087}" srcOrd="4" destOrd="0" presId="urn:microsoft.com/office/officeart/2005/8/layout/default"/>
    <dgm:cxn modelId="{C320064F-8269-4C12-AB21-81C3EBAE3CFC}" type="presParOf" srcId="{3277073D-E9CF-4DAB-9D24-C779D8F36A83}" destId="{7BAAC877-1A18-464C-A9CE-ACAA588CBFEE}" srcOrd="5" destOrd="0" presId="urn:microsoft.com/office/officeart/2005/8/layout/default"/>
    <dgm:cxn modelId="{A6924F64-189C-40BA-A949-E9DE210DC83E}" type="presParOf" srcId="{3277073D-E9CF-4DAB-9D24-C779D8F36A83}" destId="{76FD4503-89D3-4634-BFCD-86F79F090367}" srcOrd="6" destOrd="0" presId="urn:microsoft.com/office/officeart/2005/8/layout/default"/>
    <dgm:cxn modelId="{D54A3E2D-24F7-4684-B6FD-71B3D73FFACF}" type="presParOf" srcId="{3277073D-E9CF-4DAB-9D24-C779D8F36A83}" destId="{9ADE8BD8-1B77-438E-94A9-59C2F9D85A34}" srcOrd="7" destOrd="0" presId="urn:microsoft.com/office/officeart/2005/8/layout/default"/>
    <dgm:cxn modelId="{C4DDACDE-E015-43FF-BA37-52F0B2B8C932}" type="presParOf" srcId="{3277073D-E9CF-4DAB-9D24-C779D8F36A83}" destId="{46181D39-808F-41C4-82E5-2B8CC3ABAE4E}" srcOrd="8" destOrd="0" presId="urn:microsoft.com/office/officeart/2005/8/layout/default"/>
    <dgm:cxn modelId="{496BF642-4150-4C61-AF23-CEDED7159EA1}" type="presParOf" srcId="{3277073D-E9CF-4DAB-9D24-C779D8F36A83}" destId="{EAC2E2F5-0D0B-4A4A-8BB2-57CBD15F4F7E}" srcOrd="9" destOrd="0" presId="urn:microsoft.com/office/officeart/2005/8/layout/default"/>
    <dgm:cxn modelId="{C0DF2987-55D8-4D82-8D20-FE00970D6701}" type="presParOf" srcId="{3277073D-E9CF-4DAB-9D24-C779D8F36A83}" destId="{7BD7B956-FBCB-4519-8397-8BA712638A68}" srcOrd="10" destOrd="0" presId="urn:microsoft.com/office/officeart/2005/8/layout/default"/>
    <dgm:cxn modelId="{BF806E8F-37DF-41F2-B0E3-D1A44856ED02}" type="presParOf" srcId="{3277073D-E9CF-4DAB-9D24-C779D8F36A83}" destId="{D66E5A3E-193A-4703-BE29-774AC62A049A}" srcOrd="11" destOrd="0" presId="urn:microsoft.com/office/officeart/2005/8/layout/default"/>
    <dgm:cxn modelId="{472368CA-52B4-46CF-A478-155D4E2E3669}" type="presParOf" srcId="{3277073D-E9CF-4DAB-9D24-C779D8F36A83}" destId="{51F41C20-6326-4C45-8818-859F807C87ED}" srcOrd="12" destOrd="0" presId="urn:microsoft.com/office/officeart/2005/8/layout/default"/>
    <dgm:cxn modelId="{26FCCDA1-BB40-4EB5-A905-585FE3786687}" type="presParOf" srcId="{3277073D-E9CF-4DAB-9D24-C779D8F36A83}" destId="{80D67FBD-4F64-4ACF-AF60-99E6AD6C1CA0}" srcOrd="13" destOrd="0" presId="urn:microsoft.com/office/officeart/2005/8/layout/default"/>
    <dgm:cxn modelId="{B3D9BCA8-3B22-4231-B2CE-AAB22244AD93}" type="presParOf" srcId="{3277073D-E9CF-4DAB-9D24-C779D8F36A83}" destId="{67EB825B-E24F-4A51-9055-9710D83C32F1}"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5CB3B-7E90-429C-AAB7-0EE414E79F3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C163BB6A-4DE0-4102-81D4-FBC6EFE97188}">
      <dgm:prSet phldrT="[Text]" custT="1"/>
      <dgm:spPr/>
      <dgm:t>
        <a:bodyPr/>
        <a:lstStyle/>
        <a:p>
          <a:r>
            <a:rPr lang="en-US" sz="1050" b="1" smtClean="0">
              <a:solidFill>
                <a:schemeClr val="tx1"/>
              </a:solidFill>
              <a:latin typeface="Calibri" panose="020F0502020204030204" pitchFamily="34" charset="0"/>
              <a:ea typeface="ＭＳ Ｐゴシック" charset="0"/>
              <a:cs typeface="Arial" charset="0"/>
            </a:rPr>
            <a:t>Reimbursement</a:t>
          </a:r>
          <a:endParaRPr lang="en-US" sz="1050" b="1" dirty="0">
            <a:solidFill>
              <a:schemeClr val="tx1"/>
            </a:solidFill>
            <a:latin typeface="Calibri" panose="020F0502020204030204" pitchFamily="34" charset="0"/>
          </a:endParaRPr>
        </a:p>
      </dgm:t>
    </dgm:pt>
    <dgm:pt modelId="{A8C743C4-FCD9-44E7-BFA9-662D1B5CE3B3}" type="parTrans" cxnId="{A876EC77-A83C-469C-AD7B-5EE4CF5783C0}">
      <dgm:prSet/>
      <dgm:spPr/>
      <dgm:t>
        <a:bodyPr/>
        <a:lstStyle/>
        <a:p>
          <a:endParaRPr lang="en-US" sz="2000" b="1">
            <a:solidFill>
              <a:schemeClr val="tx1"/>
            </a:solidFill>
            <a:latin typeface="Calibri" panose="020F0502020204030204" pitchFamily="34" charset="0"/>
          </a:endParaRPr>
        </a:p>
      </dgm:t>
    </dgm:pt>
    <dgm:pt modelId="{9DAAD8A8-C793-462C-B0CB-FAA6B819796E}" type="sibTrans" cxnId="{A876EC77-A83C-469C-AD7B-5EE4CF5783C0}">
      <dgm:prSet/>
      <dgm:spPr/>
      <dgm:t>
        <a:bodyPr/>
        <a:lstStyle/>
        <a:p>
          <a:endParaRPr lang="en-US" sz="2000" b="1">
            <a:solidFill>
              <a:schemeClr val="tx1"/>
            </a:solidFill>
            <a:latin typeface="Calibri" panose="020F0502020204030204" pitchFamily="34" charset="0"/>
          </a:endParaRPr>
        </a:p>
      </dgm:t>
    </dgm:pt>
    <dgm:pt modelId="{E9829A2B-B6B6-4F3D-BB53-7D8EE782645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Retro and Prospective Research</a:t>
          </a:r>
          <a:endParaRPr lang="en-US" sz="1050" b="1" dirty="0">
            <a:solidFill>
              <a:schemeClr val="tx1"/>
            </a:solidFill>
            <a:latin typeface="Calibri" panose="020F0502020204030204" pitchFamily="34" charset="0"/>
            <a:ea typeface="ＭＳ Ｐゴシック" charset="0"/>
            <a:cs typeface="Arial" charset="0"/>
          </a:endParaRPr>
        </a:p>
      </dgm:t>
    </dgm:pt>
    <dgm:pt modelId="{31B705DE-D544-47AE-8718-135CBB9DEBB8}" type="parTrans" cxnId="{57B83CCF-EE5E-42BA-A620-D0FCDD705966}">
      <dgm:prSet/>
      <dgm:spPr/>
      <dgm:t>
        <a:bodyPr/>
        <a:lstStyle/>
        <a:p>
          <a:endParaRPr lang="en-US" sz="2000" b="1">
            <a:solidFill>
              <a:schemeClr val="tx1"/>
            </a:solidFill>
            <a:latin typeface="Calibri" panose="020F0502020204030204" pitchFamily="34" charset="0"/>
          </a:endParaRPr>
        </a:p>
      </dgm:t>
    </dgm:pt>
    <dgm:pt modelId="{3727F003-BFBC-4ADB-81FA-F8287D76DC93}" type="sibTrans" cxnId="{57B83CCF-EE5E-42BA-A620-D0FCDD705966}">
      <dgm:prSet/>
      <dgm:spPr/>
      <dgm:t>
        <a:bodyPr/>
        <a:lstStyle/>
        <a:p>
          <a:endParaRPr lang="en-US" sz="2000" b="1">
            <a:solidFill>
              <a:schemeClr val="tx1"/>
            </a:solidFill>
            <a:latin typeface="Calibri" panose="020F0502020204030204" pitchFamily="34" charset="0"/>
          </a:endParaRPr>
        </a:p>
      </dgm:t>
    </dgm:pt>
    <dgm:pt modelId="{6A7D178E-704B-4294-A3C2-72376ED884F1}">
      <dgm:prSet custT="1"/>
      <dgm:spPr/>
      <dgm:t>
        <a:bodyPr/>
        <a:lstStyle/>
        <a:p>
          <a:r>
            <a:rPr lang="en-US" sz="1050" b="1" smtClean="0">
              <a:solidFill>
                <a:schemeClr val="tx1"/>
              </a:solidFill>
              <a:latin typeface="Calibri" panose="020F0502020204030204" pitchFamily="34" charset="0"/>
              <a:ea typeface="ＭＳ Ｐゴシック" charset="0"/>
              <a:cs typeface="Arial" charset="0"/>
            </a:rPr>
            <a:t>Evidence based medicine </a:t>
          </a:r>
          <a:endParaRPr lang="en-US" sz="1050" b="1" dirty="0">
            <a:solidFill>
              <a:schemeClr val="tx1"/>
            </a:solidFill>
            <a:latin typeface="Calibri" panose="020F0502020204030204" pitchFamily="34" charset="0"/>
            <a:ea typeface="ＭＳ Ｐゴシック" charset="0"/>
            <a:cs typeface="Arial" charset="0"/>
          </a:endParaRPr>
        </a:p>
      </dgm:t>
    </dgm:pt>
    <dgm:pt modelId="{0386FA83-C15C-4DF4-8CF5-E335C3D7C178}" type="parTrans" cxnId="{2C674B9C-B5E1-4A3B-8F50-2498D2A3C013}">
      <dgm:prSet/>
      <dgm:spPr/>
      <dgm:t>
        <a:bodyPr/>
        <a:lstStyle/>
        <a:p>
          <a:endParaRPr lang="en-US" sz="2000" b="1">
            <a:solidFill>
              <a:schemeClr val="tx1"/>
            </a:solidFill>
            <a:latin typeface="Calibri" panose="020F0502020204030204" pitchFamily="34" charset="0"/>
          </a:endParaRPr>
        </a:p>
      </dgm:t>
    </dgm:pt>
    <dgm:pt modelId="{4118A25A-363A-4658-9223-F831A131CF56}" type="sibTrans" cxnId="{2C674B9C-B5E1-4A3B-8F50-2498D2A3C013}">
      <dgm:prSet/>
      <dgm:spPr/>
      <dgm:t>
        <a:bodyPr/>
        <a:lstStyle/>
        <a:p>
          <a:endParaRPr lang="en-US" sz="2000" b="1">
            <a:solidFill>
              <a:schemeClr val="tx1"/>
            </a:solidFill>
            <a:latin typeface="Calibri" panose="020F0502020204030204" pitchFamily="34" charset="0"/>
          </a:endParaRPr>
        </a:p>
      </dgm:t>
    </dgm:pt>
    <dgm:pt modelId="{FE6A4DD4-6EC6-49F9-8CF6-B364E98F6A7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Surveillance</a:t>
          </a:r>
          <a:endParaRPr lang="en-US" sz="1050" b="1" dirty="0">
            <a:solidFill>
              <a:schemeClr val="tx1"/>
            </a:solidFill>
            <a:latin typeface="Calibri" panose="020F0502020204030204" pitchFamily="34" charset="0"/>
            <a:ea typeface="ＭＳ Ｐゴシック" charset="0"/>
            <a:cs typeface="Arial" charset="0"/>
          </a:endParaRPr>
        </a:p>
      </dgm:t>
    </dgm:pt>
    <dgm:pt modelId="{0B95D8DF-1F24-4862-94B8-7089B8C0822D}" type="parTrans" cxnId="{DE4A493B-CD05-4716-8022-7B9BE115B155}">
      <dgm:prSet/>
      <dgm:spPr/>
      <dgm:t>
        <a:bodyPr/>
        <a:lstStyle/>
        <a:p>
          <a:endParaRPr lang="en-US" sz="2000" b="1">
            <a:solidFill>
              <a:schemeClr val="tx1"/>
            </a:solidFill>
            <a:latin typeface="Calibri" panose="020F0502020204030204" pitchFamily="34" charset="0"/>
          </a:endParaRPr>
        </a:p>
      </dgm:t>
    </dgm:pt>
    <dgm:pt modelId="{0A612081-62B6-4B73-AC10-0A17E40E8FEB}" type="sibTrans" cxnId="{DE4A493B-CD05-4716-8022-7B9BE115B155}">
      <dgm:prSet/>
      <dgm:spPr/>
      <dgm:t>
        <a:bodyPr/>
        <a:lstStyle/>
        <a:p>
          <a:endParaRPr lang="en-US" sz="2000" b="1">
            <a:solidFill>
              <a:schemeClr val="tx1"/>
            </a:solidFill>
            <a:latin typeface="Calibri" panose="020F0502020204030204" pitchFamily="34" charset="0"/>
          </a:endParaRPr>
        </a:p>
      </dgm:t>
    </dgm:pt>
    <dgm:pt modelId="{2D0BDA91-EDA2-4C42-A9D8-2530DE98818F}">
      <dgm:prSet custT="1"/>
      <dgm:spPr/>
      <dgm:t>
        <a:bodyPr/>
        <a:lstStyle/>
        <a:p>
          <a:r>
            <a:rPr lang="en-US" sz="1050" b="1" smtClean="0">
              <a:solidFill>
                <a:schemeClr val="tx1"/>
              </a:solidFill>
              <a:latin typeface="Calibri" panose="020F0502020204030204" pitchFamily="34" charset="0"/>
              <a:ea typeface="ＭＳ Ｐゴシック" charset="0"/>
              <a:cs typeface="Arial" charset="0"/>
            </a:rPr>
            <a:t>Health system &amp; practice monitoring</a:t>
          </a:r>
          <a:endParaRPr lang="en-US" sz="1050" b="1" dirty="0">
            <a:solidFill>
              <a:schemeClr val="tx1"/>
            </a:solidFill>
            <a:latin typeface="Calibri" panose="020F0502020204030204" pitchFamily="34" charset="0"/>
            <a:ea typeface="ＭＳ Ｐゴシック" charset="0"/>
            <a:cs typeface="Arial" charset="0"/>
          </a:endParaRPr>
        </a:p>
      </dgm:t>
    </dgm:pt>
    <dgm:pt modelId="{48CCE52C-D9D0-4547-A0E5-9EB92BD39177}" type="parTrans" cxnId="{CB474047-9994-49CD-A48F-69A9220206D5}">
      <dgm:prSet/>
      <dgm:spPr/>
      <dgm:t>
        <a:bodyPr/>
        <a:lstStyle/>
        <a:p>
          <a:endParaRPr lang="en-US" sz="2000" b="1">
            <a:solidFill>
              <a:schemeClr val="tx1"/>
            </a:solidFill>
            <a:latin typeface="Calibri" panose="020F0502020204030204" pitchFamily="34" charset="0"/>
          </a:endParaRPr>
        </a:p>
      </dgm:t>
    </dgm:pt>
    <dgm:pt modelId="{F2390F26-1AE0-44DB-A556-A055A1186A03}" type="sibTrans" cxnId="{CB474047-9994-49CD-A48F-69A9220206D5}">
      <dgm:prSet/>
      <dgm:spPr/>
      <dgm:t>
        <a:bodyPr/>
        <a:lstStyle/>
        <a:p>
          <a:endParaRPr lang="en-US" sz="2000" b="1">
            <a:solidFill>
              <a:schemeClr val="tx1"/>
            </a:solidFill>
            <a:latin typeface="Calibri" panose="020F0502020204030204" pitchFamily="34" charset="0"/>
          </a:endParaRPr>
        </a:p>
      </dgm:t>
    </dgm:pt>
    <dgm:pt modelId="{901A7D37-B532-47AB-9881-9D309C1E82F5}">
      <dgm:prSet custT="1"/>
      <dgm:spPr/>
      <dgm:t>
        <a:bodyPr/>
        <a:lstStyle/>
        <a:p>
          <a:r>
            <a:rPr lang="en-US" sz="1050" b="1" smtClean="0">
              <a:solidFill>
                <a:schemeClr val="tx1"/>
              </a:solidFill>
              <a:latin typeface="Calibri" panose="020F0502020204030204" pitchFamily="34" charset="0"/>
              <a:ea typeface="ＭＳ Ｐゴシック" charset="0"/>
              <a:cs typeface="Arial" charset="0"/>
            </a:rPr>
            <a:t>Quality and performance improvement</a:t>
          </a:r>
          <a:endParaRPr lang="en-US" sz="1050" b="1" dirty="0">
            <a:solidFill>
              <a:schemeClr val="tx1"/>
            </a:solidFill>
            <a:latin typeface="Calibri" panose="020F0502020204030204" pitchFamily="34" charset="0"/>
            <a:ea typeface="ＭＳ Ｐゴシック" charset="0"/>
            <a:cs typeface="Arial" charset="0"/>
          </a:endParaRPr>
        </a:p>
      </dgm:t>
    </dgm:pt>
    <dgm:pt modelId="{E2B77FF0-E53C-4D18-9919-53E6352DFD93}" type="parTrans" cxnId="{62D33F82-758E-43A2-894D-75BEAACFD741}">
      <dgm:prSet/>
      <dgm:spPr/>
      <dgm:t>
        <a:bodyPr/>
        <a:lstStyle/>
        <a:p>
          <a:endParaRPr lang="en-US" sz="2000" b="1">
            <a:solidFill>
              <a:schemeClr val="tx1"/>
            </a:solidFill>
            <a:latin typeface="Calibri" panose="020F0502020204030204" pitchFamily="34" charset="0"/>
          </a:endParaRPr>
        </a:p>
      </dgm:t>
    </dgm:pt>
    <dgm:pt modelId="{F30A17A6-1239-4F71-92AF-E04B990BC3F4}" type="sibTrans" cxnId="{62D33F82-758E-43A2-894D-75BEAACFD741}">
      <dgm:prSet/>
      <dgm:spPr/>
      <dgm:t>
        <a:bodyPr/>
        <a:lstStyle/>
        <a:p>
          <a:endParaRPr lang="en-US" sz="2000" b="1">
            <a:solidFill>
              <a:schemeClr val="tx1"/>
            </a:solidFill>
            <a:latin typeface="Calibri" panose="020F0502020204030204" pitchFamily="34" charset="0"/>
          </a:endParaRPr>
        </a:p>
      </dgm:t>
    </dgm:pt>
    <dgm:pt modelId="{530D080D-86BD-4BC0-8744-FF08964BEB4B}">
      <dgm:prSet custT="1"/>
      <dgm:spPr/>
      <dgm:t>
        <a:bodyPr/>
        <a:lstStyle/>
        <a:p>
          <a:r>
            <a:rPr lang="en-US" sz="1050" b="1" smtClean="0">
              <a:solidFill>
                <a:schemeClr val="tx1"/>
              </a:solidFill>
              <a:latin typeface="Calibri" panose="020F0502020204030204" pitchFamily="34" charset="0"/>
              <a:ea typeface="ＭＳ Ｐゴシック" charset="0"/>
              <a:cs typeface="Arial" charset="0"/>
            </a:rPr>
            <a:t>Public reporting for consumers</a:t>
          </a:r>
          <a:endParaRPr lang="en-US" sz="1050" b="1" dirty="0">
            <a:solidFill>
              <a:schemeClr val="tx1"/>
            </a:solidFill>
            <a:latin typeface="Calibri" panose="020F0502020204030204" pitchFamily="34" charset="0"/>
            <a:ea typeface="ＭＳ Ｐゴシック" charset="0"/>
            <a:cs typeface="Arial" charset="0"/>
          </a:endParaRPr>
        </a:p>
      </dgm:t>
    </dgm:pt>
    <dgm:pt modelId="{6A00393B-6E11-45F0-BEFD-4F96CB8E0E62}" type="parTrans" cxnId="{33BD02F4-0B55-43C1-996A-845B16DD59A6}">
      <dgm:prSet/>
      <dgm:spPr/>
      <dgm:t>
        <a:bodyPr/>
        <a:lstStyle/>
        <a:p>
          <a:endParaRPr lang="en-US" sz="2000" b="1">
            <a:solidFill>
              <a:schemeClr val="tx1"/>
            </a:solidFill>
            <a:latin typeface="Calibri" panose="020F0502020204030204" pitchFamily="34" charset="0"/>
          </a:endParaRPr>
        </a:p>
      </dgm:t>
    </dgm:pt>
    <dgm:pt modelId="{BF2BCA9C-822B-40BD-BD0A-C55867201500}" type="sibTrans" cxnId="{33BD02F4-0B55-43C1-996A-845B16DD59A6}">
      <dgm:prSet/>
      <dgm:spPr/>
      <dgm:t>
        <a:bodyPr/>
        <a:lstStyle/>
        <a:p>
          <a:endParaRPr lang="en-US" sz="2000" b="1">
            <a:solidFill>
              <a:schemeClr val="tx1"/>
            </a:solidFill>
            <a:latin typeface="Calibri" panose="020F0502020204030204" pitchFamily="34" charset="0"/>
          </a:endParaRPr>
        </a:p>
      </dgm:t>
    </dgm:pt>
    <dgm:pt modelId="{C783C5FD-7FCE-4672-B1ED-42B6F444DB56}">
      <dgm:prSet custT="1"/>
      <dgm:spPr/>
      <dgm:t>
        <a:bodyPr/>
        <a:lstStyle/>
        <a:p>
          <a:r>
            <a:rPr lang="en-US" sz="1050" b="1" smtClean="0">
              <a:solidFill>
                <a:schemeClr val="tx1"/>
              </a:solidFill>
              <a:latin typeface="Calibri" panose="020F0502020204030204" pitchFamily="34" charset="0"/>
              <a:ea typeface="ＭＳ Ｐゴシック" charset="0"/>
              <a:cs typeface="Arial" charset="0"/>
            </a:rPr>
            <a:t>State and federal quality improvement</a:t>
          </a:r>
          <a:endParaRPr lang="en-US" sz="1050" b="1" dirty="0">
            <a:solidFill>
              <a:schemeClr val="tx1"/>
            </a:solidFill>
            <a:latin typeface="Calibri" panose="020F0502020204030204" pitchFamily="34" charset="0"/>
            <a:ea typeface="ＭＳ Ｐゴシック" charset="0"/>
            <a:cs typeface="Arial" charset="0"/>
          </a:endParaRPr>
        </a:p>
      </dgm:t>
    </dgm:pt>
    <dgm:pt modelId="{F7299529-DD5D-40CC-A490-2FD1267A24D7}" type="parTrans" cxnId="{6B60F078-E92B-4037-BFC7-6CCC1911ACB9}">
      <dgm:prSet/>
      <dgm:spPr/>
      <dgm:t>
        <a:bodyPr/>
        <a:lstStyle/>
        <a:p>
          <a:endParaRPr lang="en-US" sz="2000" b="1">
            <a:solidFill>
              <a:schemeClr val="tx1"/>
            </a:solidFill>
            <a:latin typeface="Calibri" panose="020F0502020204030204" pitchFamily="34" charset="0"/>
          </a:endParaRPr>
        </a:p>
      </dgm:t>
    </dgm:pt>
    <dgm:pt modelId="{03800F9E-F057-4489-93FA-4E8E8F5F30C1}" type="sibTrans" cxnId="{6B60F078-E92B-4037-BFC7-6CCC1911ACB9}">
      <dgm:prSet/>
      <dgm:spPr/>
      <dgm:t>
        <a:bodyPr/>
        <a:lstStyle/>
        <a:p>
          <a:endParaRPr lang="en-US" sz="2000" b="1">
            <a:solidFill>
              <a:schemeClr val="tx1"/>
            </a:solidFill>
            <a:latin typeface="Calibri" panose="020F0502020204030204" pitchFamily="34" charset="0"/>
          </a:endParaRPr>
        </a:p>
      </dgm:t>
    </dgm:pt>
    <dgm:pt modelId="{3277073D-E9CF-4DAB-9D24-C779D8F36A83}" type="pres">
      <dgm:prSet presAssocID="{D435CB3B-7E90-429C-AAB7-0EE414E79F39}" presName="diagram" presStyleCnt="0">
        <dgm:presLayoutVars>
          <dgm:dir/>
          <dgm:resizeHandles val="exact"/>
        </dgm:presLayoutVars>
      </dgm:prSet>
      <dgm:spPr/>
      <dgm:t>
        <a:bodyPr/>
        <a:lstStyle/>
        <a:p>
          <a:endParaRPr lang="en-US"/>
        </a:p>
      </dgm:t>
    </dgm:pt>
    <dgm:pt modelId="{97F51DF1-2FCF-473A-8430-D99AE3CD04CB}" type="pres">
      <dgm:prSet presAssocID="{C163BB6A-4DE0-4102-81D4-FBC6EFE97188}" presName="node" presStyleLbl="node1" presStyleIdx="0" presStyleCnt="8">
        <dgm:presLayoutVars>
          <dgm:bulletEnabled val="1"/>
        </dgm:presLayoutVars>
      </dgm:prSet>
      <dgm:spPr/>
      <dgm:t>
        <a:bodyPr/>
        <a:lstStyle/>
        <a:p>
          <a:endParaRPr lang="en-US"/>
        </a:p>
      </dgm:t>
    </dgm:pt>
    <dgm:pt modelId="{A3F07419-CF18-4CC0-8777-09A74A71E9B7}" type="pres">
      <dgm:prSet presAssocID="{9DAAD8A8-C793-462C-B0CB-FAA6B819796E}" presName="sibTrans" presStyleCnt="0"/>
      <dgm:spPr/>
      <dgm:t>
        <a:bodyPr/>
        <a:lstStyle/>
        <a:p>
          <a:endParaRPr lang="en-US"/>
        </a:p>
      </dgm:t>
    </dgm:pt>
    <dgm:pt modelId="{F608DEBA-7BA5-45EF-ADEE-6D5AB91B35F4}" type="pres">
      <dgm:prSet presAssocID="{E9829A2B-B6B6-4F3D-BB53-7D8EE7826455}" presName="node" presStyleLbl="node1" presStyleIdx="1" presStyleCnt="8">
        <dgm:presLayoutVars>
          <dgm:bulletEnabled val="1"/>
        </dgm:presLayoutVars>
      </dgm:prSet>
      <dgm:spPr/>
      <dgm:t>
        <a:bodyPr/>
        <a:lstStyle/>
        <a:p>
          <a:endParaRPr lang="en-US"/>
        </a:p>
      </dgm:t>
    </dgm:pt>
    <dgm:pt modelId="{900F2307-6271-4D55-8971-51106CC552C9}" type="pres">
      <dgm:prSet presAssocID="{3727F003-BFBC-4ADB-81FA-F8287D76DC93}" presName="sibTrans" presStyleCnt="0"/>
      <dgm:spPr/>
      <dgm:t>
        <a:bodyPr/>
        <a:lstStyle/>
        <a:p>
          <a:endParaRPr lang="en-US"/>
        </a:p>
      </dgm:t>
    </dgm:pt>
    <dgm:pt modelId="{56CAE0E8-DA3B-4EFF-AF4F-FFC012065087}" type="pres">
      <dgm:prSet presAssocID="{6A7D178E-704B-4294-A3C2-72376ED884F1}" presName="node" presStyleLbl="node1" presStyleIdx="2" presStyleCnt="8">
        <dgm:presLayoutVars>
          <dgm:bulletEnabled val="1"/>
        </dgm:presLayoutVars>
      </dgm:prSet>
      <dgm:spPr/>
      <dgm:t>
        <a:bodyPr/>
        <a:lstStyle/>
        <a:p>
          <a:endParaRPr lang="en-US"/>
        </a:p>
      </dgm:t>
    </dgm:pt>
    <dgm:pt modelId="{7BAAC877-1A18-464C-A9CE-ACAA588CBFEE}" type="pres">
      <dgm:prSet presAssocID="{4118A25A-363A-4658-9223-F831A131CF56}" presName="sibTrans" presStyleCnt="0"/>
      <dgm:spPr/>
      <dgm:t>
        <a:bodyPr/>
        <a:lstStyle/>
        <a:p>
          <a:endParaRPr lang="en-US"/>
        </a:p>
      </dgm:t>
    </dgm:pt>
    <dgm:pt modelId="{76FD4503-89D3-4634-BFCD-86F79F090367}" type="pres">
      <dgm:prSet presAssocID="{FE6A4DD4-6EC6-49F9-8CF6-B364E98F6A76}" presName="node" presStyleLbl="node1" presStyleIdx="3" presStyleCnt="8">
        <dgm:presLayoutVars>
          <dgm:bulletEnabled val="1"/>
        </dgm:presLayoutVars>
      </dgm:prSet>
      <dgm:spPr/>
      <dgm:t>
        <a:bodyPr/>
        <a:lstStyle/>
        <a:p>
          <a:endParaRPr lang="en-US"/>
        </a:p>
      </dgm:t>
    </dgm:pt>
    <dgm:pt modelId="{9ADE8BD8-1B77-438E-94A9-59C2F9D85A34}" type="pres">
      <dgm:prSet presAssocID="{0A612081-62B6-4B73-AC10-0A17E40E8FEB}" presName="sibTrans" presStyleCnt="0"/>
      <dgm:spPr/>
      <dgm:t>
        <a:bodyPr/>
        <a:lstStyle/>
        <a:p>
          <a:endParaRPr lang="en-US"/>
        </a:p>
      </dgm:t>
    </dgm:pt>
    <dgm:pt modelId="{46181D39-808F-41C4-82E5-2B8CC3ABAE4E}" type="pres">
      <dgm:prSet presAssocID="{2D0BDA91-EDA2-4C42-A9D8-2530DE98818F}" presName="node" presStyleLbl="node1" presStyleIdx="4" presStyleCnt="8">
        <dgm:presLayoutVars>
          <dgm:bulletEnabled val="1"/>
        </dgm:presLayoutVars>
      </dgm:prSet>
      <dgm:spPr/>
      <dgm:t>
        <a:bodyPr/>
        <a:lstStyle/>
        <a:p>
          <a:endParaRPr lang="en-US"/>
        </a:p>
      </dgm:t>
    </dgm:pt>
    <dgm:pt modelId="{EAC2E2F5-0D0B-4A4A-8BB2-57CBD15F4F7E}" type="pres">
      <dgm:prSet presAssocID="{F2390F26-1AE0-44DB-A556-A055A1186A03}" presName="sibTrans" presStyleCnt="0"/>
      <dgm:spPr/>
      <dgm:t>
        <a:bodyPr/>
        <a:lstStyle/>
        <a:p>
          <a:endParaRPr lang="en-US"/>
        </a:p>
      </dgm:t>
    </dgm:pt>
    <dgm:pt modelId="{7BD7B956-FBCB-4519-8397-8BA712638A68}" type="pres">
      <dgm:prSet presAssocID="{901A7D37-B532-47AB-9881-9D309C1E82F5}" presName="node" presStyleLbl="node1" presStyleIdx="5" presStyleCnt="8">
        <dgm:presLayoutVars>
          <dgm:bulletEnabled val="1"/>
        </dgm:presLayoutVars>
      </dgm:prSet>
      <dgm:spPr/>
      <dgm:t>
        <a:bodyPr/>
        <a:lstStyle/>
        <a:p>
          <a:endParaRPr lang="en-US"/>
        </a:p>
      </dgm:t>
    </dgm:pt>
    <dgm:pt modelId="{D66E5A3E-193A-4703-BE29-774AC62A049A}" type="pres">
      <dgm:prSet presAssocID="{F30A17A6-1239-4F71-92AF-E04B990BC3F4}" presName="sibTrans" presStyleCnt="0"/>
      <dgm:spPr/>
      <dgm:t>
        <a:bodyPr/>
        <a:lstStyle/>
        <a:p>
          <a:endParaRPr lang="en-US"/>
        </a:p>
      </dgm:t>
    </dgm:pt>
    <dgm:pt modelId="{51F41C20-6326-4C45-8818-859F807C87ED}" type="pres">
      <dgm:prSet presAssocID="{C783C5FD-7FCE-4672-B1ED-42B6F444DB56}" presName="node" presStyleLbl="node1" presStyleIdx="6" presStyleCnt="8">
        <dgm:presLayoutVars>
          <dgm:bulletEnabled val="1"/>
        </dgm:presLayoutVars>
      </dgm:prSet>
      <dgm:spPr/>
      <dgm:t>
        <a:bodyPr/>
        <a:lstStyle/>
        <a:p>
          <a:endParaRPr lang="en-US"/>
        </a:p>
      </dgm:t>
    </dgm:pt>
    <dgm:pt modelId="{80D67FBD-4F64-4ACF-AF60-99E6AD6C1CA0}" type="pres">
      <dgm:prSet presAssocID="{03800F9E-F057-4489-93FA-4E8E8F5F30C1}" presName="sibTrans" presStyleCnt="0"/>
      <dgm:spPr/>
      <dgm:t>
        <a:bodyPr/>
        <a:lstStyle/>
        <a:p>
          <a:endParaRPr lang="en-US"/>
        </a:p>
      </dgm:t>
    </dgm:pt>
    <dgm:pt modelId="{67EB825B-E24F-4A51-9055-9710D83C32F1}" type="pres">
      <dgm:prSet presAssocID="{530D080D-86BD-4BC0-8744-FF08964BEB4B}" presName="node" presStyleLbl="node1" presStyleIdx="7" presStyleCnt="8">
        <dgm:presLayoutVars>
          <dgm:bulletEnabled val="1"/>
        </dgm:presLayoutVars>
      </dgm:prSet>
      <dgm:spPr/>
      <dgm:t>
        <a:bodyPr/>
        <a:lstStyle/>
        <a:p>
          <a:endParaRPr lang="en-US"/>
        </a:p>
      </dgm:t>
    </dgm:pt>
  </dgm:ptLst>
  <dgm:cxnLst>
    <dgm:cxn modelId="{4BF4BF32-9001-4516-B8EB-438CB189C8E9}" type="presOf" srcId="{C783C5FD-7FCE-4672-B1ED-42B6F444DB56}" destId="{51F41C20-6326-4C45-8818-859F807C87ED}" srcOrd="0" destOrd="0" presId="urn:microsoft.com/office/officeart/2005/8/layout/default"/>
    <dgm:cxn modelId="{590CB987-E406-4E7C-8B7A-D85B1A285E37}" type="presOf" srcId="{D435CB3B-7E90-429C-AAB7-0EE414E79F39}" destId="{3277073D-E9CF-4DAB-9D24-C779D8F36A83}" srcOrd="0" destOrd="0" presId="urn:microsoft.com/office/officeart/2005/8/layout/default"/>
    <dgm:cxn modelId="{1171F535-BAFC-40EB-84BB-8E990E7F545B}" type="presOf" srcId="{C163BB6A-4DE0-4102-81D4-FBC6EFE97188}" destId="{97F51DF1-2FCF-473A-8430-D99AE3CD04CB}" srcOrd="0" destOrd="0" presId="urn:microsoft.com/office/officeart/2005/8/layout/default"/>
    <dgm:cxn modelId="{60EF62BD-5807-47A9-ACB2-EA10A8E43260}" type="presOf" srcId="{530D080D-86BD-4BC0-8744-FF08964BEB4B}" destId="{67EB825B-E24F-4A51-9055-9710D83C32F1}" srcOrd="0" destOrd="0" presId="urn:microsoft.com/office/officeart/2005/8/layout/default"/>
    <dgm:cxn modelId="{514F606B-7F48-46F6-B3AF-D8DD77E8B5EE}" type="presOf" srcId="{FE6A4DD4-6EC6-49F9-8CF6-B364E98F6A76}" destId="{76FD4503-89D3-4634-BFCD-86F79F090367}" srcOrd="0" destOrd="0" presId="urn:microsoft.com/office/officeart/2005/8/layout/default"/>
    <dgm:cxn modelId="{03C74876-583D-470F-BED9-9AEC48ED7DEF}" type="presOf" srcId="{6A7D178E-704B-4294-A3C2-72376ED884F1}" destId="{56CAE0E8-DA3B-4EFF-AF4F-FFC012065087}" srcOrd="0" destOrd="0" presId="urn:microsoft.com/office/officeart/2005/8/layout/default"/>
    <dgm:cxn modelId="{62D33F82-758E-43A2-894D-75BEAACFD741}" srcId="{D435CB3B-7E90-429C-AAB7-0EE414E79F39}" destId="{901A7D37-B532-47AB-9881-9D309C1E82F5}" srcOrd="5" destOrd="0" parTransId="{E2B77FF0-E53C-4D18-9919-53E6352DFD93}" sibTransId="{F30A17A6-1239-4F71-92AF-E04B990BC3F4}"/>
    <dgm:cxn modelId="{A876EC77-A83C-469C-AD7B-5EE4CF5783C0}" srcId="{D435CB3B-7E90-429C-AAB7-0EE414E79F39}" destId="{C163BB6A-4DE0-4102-81D4-FBC6EFE97188}" srcOrd="0" destOrd="0" parTransId="{A8C743C4-FCD9-44E7-BFA9-662D1B5CE3B3}" sibTransId="{9DAAD8A8-C793-462C-B0CB-FAA6B819796E}"/>
    <dgm:cxn modelId="{CB474047-9994-49CD-A48F-69A9220206D5}" srcId="{D435CB3B-7E90-429C-AAB7-0EE414E79F39}" destId="{2D0BDA91-EDA2-4C42-A9D8-2530DE98818F}" srcOrd="4" destOrd="0" parTransId="{48CCE52C-D9D0-4547-A0E5-9EB92BD39177}" sibTransId="{F2390F26-1AE0-44DB-A556-A055A1186A03}"/>
    <dgm:cxn modelId="{2C674B9C-B5E1-4A3B-8F50-2498D2A3C013}" srcId="{D435CB3B-7E90-429C-AAB7-0EE414E79F39}" destId="{6A7D178E-704B-4294-A3C2-72376ED884F1}" srcOrd="2" destOrd="0" parTransId="{0386FA83-C15C-4DF4-8CF5-E335C3D7C178}" sibTransId="{4118A25A-363A-4658-9223-F831A131CF56}"/>
    <dgm:cxn modelId="{DE4A493B-CD05-4716-8022-7B9BE115B155}" srcId="{D435CB3B-7E90-429C-AAB7-0EE414E79F39}" destId="{FE6A4DD4-6EC6-49F9-8CF6-B364E98F6A76}" srcOrd="3" destOrd="0" parTransId="{0B95D8DF-1F24-4862-94B8-7089B8C0822D}" sibTransId="{0A612081-62B6-4B73-AC10-0A17E40E8FEB}"/>
    <dgm:cxn modelId="{6B60F078-E92B-4037-BFC7-6CCC1911ACB9}" srcId="{D435CB3B-7E90-429C-AAB7-0EE414E79F39}" destId="{C783C5FD-7FCE-4672-B1ED-42B6F444DB56}" srcOrd="6" destOrd="0" parTransId="{F7299529-DD5D-40CC-A490-2FD1267A24D7}" sibTransId="{03800F9E-F057-4489-93FA-4E8E8F5F30C1}"/>
    <dgm:cxn modelId="{33BD02F4-0B55-43C1-996A-845B16DD59A6}" srcId="{D435CB3B-7E90-429C-AAB7-0EE414E79F39}" destId="{530D080D-86BD-4BC0-8744-FF08964BEB4B}" srcOrd="7" destOrd="0" parTransId="{6A00393B-6E11-45F0-BEFD-4F96CB8E0E62}" sibTransId="{BF2BCA9C-822B-40BD-BD0A-C55867201500}"/>
    <dgm:cxn modelId="{806C5CCB-2F02-4411-9575-E2BEA4C110C7}" type="presOf" srcId="{E9829A2B-B6B6-4F3D-BB53-7D8EE7826455}" destId="{F608DEBA-7BA5-45EF-ADEE-6D5AB91B35F4}" srcOrd="0" destOrd="0" presId="urn:microsoft.com/office/officeart/2005/8/layout/default"/>
    <dgm:cxn modelId="{155C5A3C-4541-45CB-8655-EBA07D89BC20}" type="presOf" srcId="{2D0BDA91-EDA2-4C42-A9D8-2530DE98818F}" destId="{46181D39-808F-41C4-82E5-2B8CC3ABAE4E}" srcOrd="0" destOrd="0" presId="urn:microsoft.com/office/officeart/2005/8/layout/default"/>
    <dgm:cxn modelId="{BF60ACC0-5603-48B3-AC5F-9CEE21DB49D4}" type="presOf" srcId="{901A7D37-B532-47AB-9881-9D309C1E82F5}" destId="{7BD7B956-FBCB-4519-8397-8BA712638A68}" srcOrd="0" destOrd="0" presId="urn:microsoft.com/office/officeart/2005/8/layout/default"/>
    <dgm:cxn modelId="{57B83CCF-EE5E-42BA-A620-D0FCDD705966}" srcId="{D435CB3B-7E90-429C-AAB7-0EE414E79F39}" destId="{E9829A2B-B6B6-4F3D-BB53-7D8EE7826455}" srcOrd="1" destOrd="0" parTransId="{31B705DE-D544-47AE-8718-135CBB9DEBB8}" sibTransId="{3727F003-BFBC-4ADB-81FA-F8287D76DC93}"/>
    <dgm:cxn modelId="{FBF83B07-1B02-4A5E-AFEE-A9DF090ED304}" type="presParOf" srcId="{3277073D-E9CF-4DAB-9D24-C779D8F36A83}" destId="{97F51DF1-2FCF-473A-8430-D99AE3CD04CB}" srcOrd="0" destOrd="0" presId="urn:microsoft.com/office/officeart/2005/8/layout/default"/>
    <dgm:cxn modelId="{C4F116E2-AC10-4263-B85E-C551CB405AE1}" type="presParOf" srcId="{3277073D-E9CF-4DAB-9D24-C779D8F36A83}" destId="{A3F07419-CF18-4CC0-8777-09A74A71E9B7}" srcOrd="1" destOrd="0" presId="urn:microsoft.com/office/officeart/2005/8/layout/default"/>
    <dgm:cxn modelId="{66CD9E04-749C-4A99-848E-44FF5FE4E0EE}" type="presParOf" srcId="{3277073D-E9CF-4DAB-9D24-C779D8F36A83}" destId="{F608DEBA-7BA5-45EF-ADEE-6D5AB91B35F4}" srcOrd="2" destOrd="0" presId="urn:microsoft.com/office/officeart/2005/8/layout/default"/>
    <dgm:cxn modelId="{01562497-B07A-402C-86F7-56D77E49E9D2}" type="presParOf" srcId="{3277073D-E9CF-4DAB-9D24-C779D8F36A83}" destId="{900F2307-6271-4D55-8971-51106CC552C9}" srcOrd="3" destOrd="0" presId="urn:microsoft.com/office/officeart/2005/8/layout/default"/>
    <dgm:cxn modelId="{D988C80B-E1FE-4AC8-A3D3-704AF26857BD}" type="presParOf" srcId="{3277073D-E9CF-4DAB-9D24-C779D8F36A83}" destId="{56CAE0E8-DA3B-4EFF-AF4F-FFC012065087}" srcOrd="4" destOrd="0" presId="urn:microsoft.com/office/officeart/2005/8/layout/default"/>
    <dgm:cxn modelId="{B10741CC-49AF-4B2C-8C7B-F65435658579}" type="presParOf" srcId="{3277073D-E9CF-4DAB-9D24-C779D8F36A83}" destId="{7BAAC877-1A18-464C-A9CE-ACAA588CBFEE}" srcOrd="5" destOrd="0" presId="urn:microsoft.com/office/officeart/2005/8/layout/default"/>
    <dgm:cxn modelId="{0EE2487C-561F-483D-976B-FF6102CA666D}" type="presParOf" srcId="{3277073D-E9CF-4DAB-9D24-C779D8F36A83}" destId="{76FD4503-89D3-4634-BFCD-86F79F090367}" srcOrd="6" destOrd="0" presId="urn:microsoft.com/office/officeart/2005/8/layout/default"/>
    <dgm:cxn modelId="{508A5C59-4DFE-4F73-B062-BAB7E1768FCB}" type="presParOf" srcId="{3277073D-E9CF-4DAB-9D24-C779D8F36A83}" destId="{9ADE8BD8-1B77-438E-94A9-59C2F9D85A34}" srcOrd="7" destOrd="0" presId="urn:microsoft.com/office/officeart/2005/8/layout/default"/>
    <dgm:cxn modelId="{450B9333-1E77-4AC6-810A-95B58F9B498D}" type="presParOf" srcId="{3277073D-E9CF-4DAB-9D24-C779D8F36A83}" destId="{46181D39-808F-41C4-82E5-2B8CC3ABAE4E}" srcOrd="8" destOrd="0" presId="urn:microsoft.com/office/officeart/2005/8/layout/default"/>
    <dgm:cxn modelId="{F4ABA477-10D5-4640-8DA4-77491B28AAF2}" type="presParOf" srcId="{3277073D-E9CF-4DAB-9D24-C779D8F36A83}" destId="{EAC2E2F5-0D0B-4A4A-8BB2-57CBD15F4F7E}" srcOrd="9" destOrd="0" presId="urn:microsoft.com/office/officeart/2005/8/layout/default"/>
    <dgm:cxn modelId="{5939CF67-2108-4B7A-AD12-8E938BAD7A9E}" type="presParOf" srcId="{3277073D-E9CF-4DAB-9D24-C779D8F36A83}" destId="{7BD7B956-FBCB-4519-8397-8BA712638A68}" srcOrd="10" destOrd="0" presId="urn:microsoft.com/office/officeart/2005/8/layout/default"/>
    <dgm:cxn modelId="{212CE0D7-30E4-44F4-8278-0391626FC8D0}" type="presParOf" srcId="{3277073D-E9CF-4DAB-9D24-C779D8F36A83}" destId="{D66E5A3E-193A-4703-BE29-774AC62A049A}" srcOrd="11" destOrd="0" presId="urn:microsoft.com/office/officeart/2005/8/layout/default"/>
    <dgm:cxn modelId="{7DC2501B-B4E1-4A4A-873F-CDDDE1FB1AF4}" type="presParOf" srcId="{3277073D-E9CF-4DAB-9D24-C779D8F36A83}" destId="{51F41C20-6326-4C45-8818-859F807C87ED}" srcOrd="12" destOrd="0" presId="urn:microsoft.com/office/officeart/2005/8/layout/default"/>
    <dgm:cxn modelId="{88CC691A-A73F-4963-86CC-F5E4BEABE249}" type="presParOf" srcId="{3277073D-E9CF-4DAB-9D24-C779D8F36A83}" destId="{80D67FBD-4F64-4ACF-AF60-99E6AD6C1CA0}" srcOrd="13" destOrd="0" presId="urn:microsoft.com/office/officeart/2005/8/layout/default"/>
    <dgm:cxn modelId="{BE4B36ED-28C6-4826-B43D-0A32798B2E00}" type="presParOf" srcId="{3277073D-E9CF-4DAB-9D24-C779D8F36A83}" destId="{67EB825B-E24F-4A51-9055-9710D83C32F1}"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74BE0-5414-4480-B58A-6A840274EF14}" type="doc">
      <dgm:prSet loTypeId="urn:diagrams.loki3.com/BracketList+Icon" loCatId="list" qsTypeId="urn:microsoft.com/office/officeart/2005/8/quickstyle/3d1" qsCatId="3D" csTypeId="urn:microsoft.com/office/officeart/2005/8/colors/accent1_2" csCatId="accent1" phldr="1"/>
      <dgm:spPr/>
      <dgm:t>
        <a:bodyPr/>
        <a:lstStyle/>
        <a:p>
          <a:endParaRPr lang="en-US"/>
        </a:p>
      </dgm:t>
    </dgm:pt>
    <dgm:pt modelId="{798AB1F1-BD7C-4703-9279-59906A21C1CD}">
      <dgm:prSet phldrT="[Text]"/>
      <dgm:spPr/>
      <dgm:t>
        <a:bodyPr/>
        <a:lstStyle/>
        <a:p>
          <a:r>
            <a:rPr lang="en-US" b="1" i="0" dirty="0" smtClean="0">
              <a:solidFill>
                <a:schemeClr val="tx1"/>
              </a:solidFill>
            </a:rPr>
            <a:t>Messaging standards</a:t>
          </a:r>
          <a:endParaRPr lang="en-US" dirty="0">
            <a:solidFill>
              <a:schemeClr val="tx1"/>
            </a:solidFill>
          </a:endParaRPr>
        </a:p>
      </dgm:t>
    </dgm:pt>
    <dgm:pt modelId="{6A4C994F-D27C-4EF1-9610-C9451E6A2EBC}" type="parTrans" cxnId="{26634F9F-A47C-4714-A7E5-B0615F17A6F4}">
      <dgm:prSet/>
      <dgm:spPr/>
      <dgm:t>
        <a:bodyPr/>
        <a:lstStyle/>
        <a:p>
          <a:endParaRPr lang="en-US">
            <a:solidFill>
              <a:schemeClr val="tx1"/>
            </a:solidFill>
          </a:endParaRPr>
        </a:p>
      </dgm:t>
    </dgm:pt>
    <dgm:pt modelId="{B9CAC494-11B6-4A46-9B45-B0059D43070E}" type="sibTrans" cxnId="{26634F9F-A47C-4714-A7E5-B0615F17A6F4}">
      <dgm:prSet/>
      <dgm:spPr/>
      <dgm:t>
        <a:bodyPr/>
        <a:lstStyle/>
        <a:p>
          <a:endParaRPr lang="en-US">
            <a:solidFill>
              <a:schemeClr val="tx1"/>
            </a:solidFill>
          </a:endParaRPr>
        </a:p>
      </dgm:t>
    </dgm:pt>
    <dgm:pt modelId="{32424942-560A-42B8-9C4B-6F8FA950AFBC}">
      <dgm:prSet phldrT="[Text]"/>
      <dgm:spPr/>
      <dgm:t>
        <a:bodyPr/>
        <a:lstStyle/>
        <a:p>
          <a:r>
            <a:rPr lang="en-US" b="0" i="0" dirty="0" smtClean="0">
              <a:solidFill>
                <a:schemeClr val="tx1"/>
              </a:solidFill>
            </a:rPr>
            <a:t>Defines how data is carried from one place to another </a:t>
          </a:r>
          <a:endParaRPr lang="en-US" dirty="0">
            <a:solidFill>
              <a:schemeClr val="tx1"/>
            </a:solidFill>
          </a:endParaRPr>
        </a:p>
      </dgm:t>
    </dgm:pt>
    <dgm:pt modelId="{33FC55E5-2E73-43F8-8BFA-52711085D1BC}" type="parTrans" cxnId="{96D432AF-F530-4CA7-BCE4-24483910CFE8}">
      <dgm:prSet/>
      <dgm:spPr/>
      <dgm:t>
        <a:bodyPr/>
        <a:lstStyle/>
        <a:p>
          <a:endParaRPr lang="en-US">
            <a:solidFill>
              <a:schemeClr val="tx1"/>
            </a:solidFill>
          </a:endParaRPr>
        </a:p>
      </dgm:t>
    </dgm:pt>
    <dgm:pt modelId="{9FF30F51-309C-4EF6-AD08-6E3590DFCAFC}" type="sibTrans" cxnId="{96D432AF-F530-4CA7-BCE4-24483910CFE8}">
      <dgm:prSet/>
      <dgm:spPr/>
      <dgm:t>
        <a:bodyPr/>
        <a:lstStyle/>
        <a:p>
          <a:endParaRPr lang="en-US">
            <a:solidFill>
              <a:schemeClr val="tx1"/>
            </a:solidFill>
          </a:endParaRPr>
        </a:p>
      </dgm:t>
    </dgm:pt>
    <dgm:pt modelId="{92F6AC73-D684-45BF-9017-6AE7B2D3F393}">
      <dgm:prSet phldrT="[Text]"/>
      <dgm:spPr/>
      <dgm:t>
        <a:bodyPr/>
        <a:lstStyle/>
        <a:p>
          <a:r>
            <a:rPr lang="en-US" b="1" i="0" dirty="0" smtClean="0">
              <a:solidFill>
                <a:schemeClr val="tx1"/>
              </a:solidFill>
            </a:rPr>
            <a:t>Document standards</a:t>
          </a:r>
          <a:endParaRPr lang="en-US" dirty="0">
            <a:solidFill>
              <a:schemeClr val="tx1"/>
            </a:solidFill>
          </a:endParaRPr>
        </a:p>
      </dgm:t>
    </dgm:pt>
    <dgm:pt modelId="{FC08965B-6713-4B82-97E2-B1A7B37116CE}" type="parTrans" cxnId="{229021C7-22F0-4381-90E8-D0C2B33BCE48}">
      <dgm:prSet/>
      <dgm:spPr/>
      <dgm:t>
        <a:bodyPr/>
        <a:lstStyle/>
        <a:p>
          <a:endParaRPr lang="en-US">
            <a:solidFill>
              <a:schemeClr val="tx1"/>
            </a:solidFill>
          </a:endParaRPr>
        </a:p>
      </dgm:t>
    </dgm:pt>
    <dgm:pt modelId="{9753D845-2679-4635-B467-FCAE7D7E2A9D}" type="sibTrans" cxnId="{229021C7-22F0-4381-90E8-D0C2B33BCE48}">
      <dgm:prSet/>
      <dgm:spPr/>
      <dgm:t>
        <a:bodyPr/>
        <a:lstStyle/>
        <a:p>
          <a:endParaRPr lang="en-US">
            <a:solidFill>
              <a:schemeClr val="tx1"/>
            </a:solidFill>
          </a:endParaRPr>
        </a:p>
      </dgm:t>
    </dgm:pt>
    <dgm:pt modelId="{221B85C7-4E74-43C2-888C-C58282CA2F9F}">
      <dgm:prSet phldrT="[Text]"/>
      <dgm:spPr/>
      <dgm:t>
        <a:bodyPr/>
        <a:lstStyle/>
        <a:p>
          <a:r>
            <a:rPr lang="en-US" b="0" i="0" dirty="0" smtClean="0">
              <a:solidFill>
                <a:schemeClr val="tx1"/>
              </a:solidFill>
            </a:rPr>
            <a:t>Describes the structure of data</a:t>
          </a:r>
          <a:endParaRPr lang="en-US" dirty="0">
            <a:solidFill>
              <a:schemeClr val="tx1"/>
            </a:solidFill>
          </a:endParaRPr>
        </a:p>
      </dgm:t>
    </dgm:pt>
    <dgm:pt modelId="{1FD31BB1-553B-4867-B997-7B4476E112D5}" type="parTrans" cxnId="{29B466CD-B416-4613-B30D-37D5158BA3AB}">
      <dgm:prSet/>
      <dgm:spPr/>
      <dgm:t>
        <a:bodyPr/>
        <a:lstStyle/>
        <a:p>
          <a:endParaRPr lang="en-US">
            <a:solidFill>
              <a:schemeClr val="tx1"/>
            </a:solidFill>
          </a:endParaRPr>
        </a:p>
      </dgm:t>
    </dgm:pt>
    <dgm:pt modelId="{65FA6E88-5243-4808-B3F9-70F7484CB67F}" type="sibTrans" cxnId="{29B466CD-B416-4613-B30D-37D5158BA3AB}">
      <dgm:prSet/>
      <dgm:spPr/>
      <dgm:t>
        <a:bodyPr/>
        <a:lstStyle/>
        <a:p>
          <a:endParaRPr lang="en-US">
            <a:solidFill>
              <a:schemeClr val="tx1"/>
            </a:solidFill>
          </a:endParaRPr>
        </a:p>
      </dgm:t>
    </dgm:pt>
    <dgm:pt modelId="{6BF04296-B75B-44E6-83E2-1B3E8B5BC7C8}">
      <dgm:prSet phldrT="[Text]"/>
      <dgm:spPr/>
      <dgm:t>
        <a:bodyPr/>
        <a:lstStyle/>
        <a:p>
          <a:r>
            <a:rPr lang="en-US" b="1" i="0" dirty="0" smtClean="0">
              <a:solidFill>
                <a:schemeClr val="tx1"/>
              </a:solidFill>
            </a:rPr>
            <a:t>Data translation &amp; mapping</a:t>
          </a:r>
          <a:endParaRPr lang="en-US" dirty="0">
            <a:solidFill>
              <a:schemeClr val="tx1"/>
            </a:solidFill>
          </a:endParaRPr>
        </a:p>
      </dgm:t>
    </dgm:pt>
    <dgm:pt modelId="{620518CB-60EF-4396-A418-4CD62CAB1FA0}" type="parTrans" cxnId="{8393505B-DA25-491D-B3B6-E3DDFD13F3C4}">
      <dgm:prSet/>
      <dgm:spPr/>
      <dgm:t>
        <a:bodyPr/>
        <a:lstStyle/>
        <a:p>
          <a:endParaRPr lang="en-US">
            <a:solidFill>
              <a:schemeClr val="tx1"/>
            </a:solidFill>
          </a:endParaRPr>
        </a:p>
      </dgm:t>
    </dgm:pt>
    <dgm:pt modelId="{7CD07DFE-0CDA-4145-9365-FC9FD4915EDE}" type="sibTrans" cxnId="{8393505B-DA25-491D-B3B6-E3DDFD13F3C4}">
      <dgm:prSet/>
      <dgm:spPr/>
      <dgm:t>
        <a:bodyPr/>
        <a:lstStyle/>
        <a:p>
          <a:endParaRPr lang="en-US">
            <a:solidFill>
              <a:schemeClr val="tx1"/>
            </a:solidFill>
          </a:endParaRPr>
        </a:p>
      </dgm:t>
    </dgm:pt>
    <dgm:pt modelId="{817D1D66-381B-4BEA-8288-C5606D3F198B}">
      <dgm:prSet phldrT="[Text]"/>
      <dgm:spPr/>
      <dgm:t>
        <a:bodyPr/>
        <a:lstStyle/>
        <a:p>
          <a:r>
            <a:rPr lang="en-US" b="0" i="0" dirty="0" smtClean="0">
              <a:solidFill>
                <a:schemeClr val="tx1"/>
              </a:solidFill>
            </a:rPr>
            <a:t>Ensures that both the sender and receiver of medical information agree on the meaning of data</a:t>
          </a:r>
          <a:endParaRPr lang="en-US" dirty="0">
            <a:solidFill>
              <a:schemeClr val="tx1"/>
            </a:solidFill>
          </a:endParaRPr>
        </a:p>
      </dgm:t>
    </dgm:pt>
    <dgm:pt modelId="{9E4D76F7-A69A-42EC-A7D7-F2C0E643B9A6}" type="parTrans" cxnId="{8BBD25C6-D4BC-4439-86A2-4A5FF4F724F3}">
      <dgm:prSet/>
      <dgm:spPr/>
      <dgm:t>
        <a:bodyPr/>
        <a:lstStyle/>
        <a:p>
          <a:endParaRPr lang="en-US">
            <a:solidFill>
              <a:schemeClr val="tx1"/>
            </a:solidFill>
          </a:endParaRPr>
        </a:p>
      </dgm:t>
    </dgm:pt>
    <dgm:pt modelId="{A6C04984-8FCF-426D-ACB6-0F2F55964DB5}" type="sibTrans" cxnId="{8BBD25C6-D4BC-4439-86A2-4A5FF4F724F3}">
      <dgm:prSet/>
      <dgm:spPr/>
      <dgm:t>
        <a:bodyPr/>
        <a:lstStyle/>
        <a:p>
          <a:endParaRPr lang="en-US">
            <a:solidFill>
              <a:schemeClr val="tx1"/>
            </a:solidFill>
          </a:endParaRPr>
        </a:p>
      </dgm:t>
    </dgm:pt>
    <dgm:pt modelId="{B322FEFC-33D0-4CA7-9009-8CEB2F6A2BB4}">
      <dgm:prSet phldrT="[Text]"/>
      <dgm:spPr/>
      <dgm:t>
        <a:bodyPr/>
        <a:lstStyle/>
        <a:p>
          <a:r>
            <a:rPr lang="en-US" dirty="0" smtClean="0">
              <a:solidFill>
                <a:schemeClr val="tx1"/>
              </a:solidFill>
            </a:rPr>
            <a:t>Examples: HL-7, PIX, PDQ, HTTP, HTTPS, SFTP</a:t>
          </a:r>
          <a:endParaRPr lang="en-US" dirty="0">
            <a:solidFill>
              <a:schemeClr val="tx1"/>
            </a:solidFill>
          </a:endParaRPr>
        </a:p>
      </dgm:t>
    </dgm:pt>
    <dgm:pt modelId="{D70497D8-DD25-452E-8AB0-61368B76D66C}" type="parTrans" cxnId="{FD3F33F0-C74A-4D97-A289-49F2FBDAD137}">
      <dgm:prSet/>
      <dgm:spPr/>
      <dgm:t>
        <a:bodyPr/>
        <a:lstStyle/>
        <a:p>
          <a:endParaRPr lang="en-US">
            <a:solidFill>
              <a:schemeClr val="tx1"/>
            </a:solidFill>
          </a:endParaRPr>
        </a:p>
      </dgm:t>
    </dgm:pt>
    <dgm:pt modelId="{D8EDF428-E40F-4B89-B7EA-BD596D9B463A}" type="sibTrans" cxnId="{FD3F33F0-C74A-4D97-A289-49F2FBDAD137}">
      <dgm:prSet/>
      <dgm:spPr/>
      <dgm:t>
        <a:bodyPr/>
        <a:lstStyle/>
        <a:p>
          <a:endParaRPr lang="en-US">
            <a:solidFill>
              <a:schemeClr val="tx1"/>
            </a:solidFill>
          </a:endParaRPr>
        </a:p>
      </dgm:t>
    </dgm:pt>
    <dgm:pt modelId="{A752476D-66AE-4E4F-BF10-217FAA1EF84D}">
      <dgm:prSet phldrT="[Text]"/>
      <dgm:spPr/>
      <dgm:t>
        <a:bodyPr/>
        <a:lstStyle/>
        <a:p>
          <a:r>
            <a:rPr lang="en-US" b="0" i="0" dirty="0" smtClean="0">
              <a:solidFill>
                <a:schemeClr val="tx1"/>
              </a:solidFill>
            </a:rPr>
            <a:t>Examples: HL-7, ADT, CCD, CDR, XML, DICOM </a:t>
          </a:r>
          <a:endParaRPr lang="en-US" dirty="0">
            <a:solidFill>
              <a:schemeClr val="tx1"/>
            </a:solidFill>
          </a:endParaRPr>
        </a:p>
      </dgm:t>
    </dgm:pt>
    <dgm:pt modelId="{C8CB5AB8-F264-41A6-90CB-AE307D220F44}" type="parTrans" cxnId="{93D448F2-CB13-442A-8FED-D8BE2842F655}">
      <dgm:prSet/>
      <dgm:spPr/>
      <dgm:t>
        <a:bodyPr/>
        <a:lstStyle/>
        <a:p>
          <a:endParaRPr lang="en-US">
            <a:solidFill>
              <a:schemeClr val="tx1"/>
            </a:solidFill>
          </a:endParaRPr>
        </a:p>
      </dgm:t>
    </dgm:pt>
    <dgm:pt modelId="{4B95A815-3C1E-41C3-A9E7-B7A6878F44A7}" type="sibTrans" cxnId="{93D448F2-CB13-442A-8FED-D8BE2842F655}">
      <dgm:prSet/>
      <dgm:spPr/>
      <dgm:t>
        <a:bodyPr/>
        <a:lstStyle/>
        <a:p>
          <a:endParaRPr lang="en-US">
            <a:solidFill>
              <a:schemeClr val="tx1"/>
            </a:solidFill>
          </a:endParaRPr>
        </a:p>
      </dgm:t>
    </dgm:pt>
    <dgm:pt modelId="{00D3BCD3-8FD4-4D13-90FC-5BAB73263E10}">
      <dgm:prSet phldrT="[Text]"/>
      <dgm:spPr/>
      <dgm:t>
        <a:bodyPr/>
        <a:lstStyle/>
        <a:p>
          <a:r>
            <a:rPr lang="en-US" dirty="0" smtClean="0">
              <a:solidFill>
                <a:schemeClr val="tx1"/>
              </a:solidFill>
            </a:rPr>
            <a:t>Examples: ICD,CPT, LOINC, SNOMED, NDC</a:t>
          </a:r>
          <a:endParaRPr lang="en-US" dirty="0">
            <a:solidFill>
              <a:schemeClr val="tx1"/>
            </a:solidFill>
          </a:endParaRPr>
        </a:p>
      </dgm:t>
    </dgm:pt>
    <dgm:pt modelId="{E4CF921F-35E0-4DDF-A96E-D8F53271D9A1}" type="parTrans" cxnId="{AB875C13-8F4D-4A67-804F-B1023CB108F4}">
      <dgm:prSet/>
      <dgm:spPr/>
      <dgm:t>
        <a:bodyPr/>
        <a:lstStyle/>
        <a:p>
          <a:endParaRPr lang="en-US">
            <a:solidFill>
              <a:schemeClr val="tx1"/>
            </a:solidFill>
          </a:endParaRPr>
        </a:p>
      </dgm:t>
    </dgm:pt>
    <dgm:pt modelId="{4BE6A063-759D-4662-98C7-DDF1A696A59F}" type="sibTrans" cxnId="{AB875C13-8F4D-4A67-804F-B1023CB108F4}">
      <dgm:prSet/>
      <dgm:spPr/>
      <dgm:t>
        <a:bodyPr/>
        <a:lstStyle/>
        <a:p>
          <a:endParaRPr lang="en-US">
            <a:solidFill>
              <a:schemeClr val="tx1"/>
            </a:solidFill>
          </a:endParaRPr>
        </a:p>
      </dgm:t>
    </dgm:pt>
    <dgm:pt modelId="{4C6FAF38-E7D0-4C16-AD22-184492CB19F9}" type="pres">
      <dgm:prSet presAssocID="{37674BE0-5414-4480-B58A-6A840274EF14}" presName="Name0" presStyleCnt="0">
        <dgm:presLayoutVars>
          <dgm:dir/>
          <dgm:animLvl val="lvl"/>
          <dgm:resizeHandles val="exact"/>
        </dgm:presLayoutVars>
      </dgm:prSet>
      <dgm:spPr/>
      <dgm:t>
        <a:bodyPr/>
        <a:lstStyle/>
        <a:p>
          <a:endParaRPr lang="en-US"/>
        </a:p>
      </dgm:t>
    </dgm:pt>
    <dgm:pt modelId="{E3F6E08F-9558-449B-8EA1-89D68B96AF07}" type="pres">
      <dgm:prSet presAssocID="{798AB1F1-BD7C-4703-9279-59906A21C1CD}" presName="linNode" presStyleCnt="0"/>
      <dgm:spPr/>
      <dgm:t>
        <a:bodyPr/>
        <a:lstStyle/>
        <a:p>
          <a:endParaRPr lang="en-US"/>
        </a:p>
      </dgm:t>
    </dgm:pt>
    <dgm:pt modelId="{465AAC12-A3EE-410C-B96B-A87C90FC3454}" type="pres">
      <dgm:prSet presAssocID="{798AB1F1-BD7C-4703-9279-59906A21C1CD}" presName="parTx" presStyleLbl="revTx" presStyleIdx="0" presStyleCnt="3">
        <dgm:presLayoutVars>
          <dgm:chMax val="1"/>
          <dgm:bulletEnabled val="1"/>
        </dgm:presLayoutVars>
      </dgm:prSet>
      <dgm:spPr/>
      <dgm:t>
        <a:bodyPr/>
        <a:lstStyle/>
        <a:p>
          <a:endParaRPr lang="en-US"/>
        </a:p>
      </dgm:t>
    </dgm:pt>
    <dgm:pt modelId="{6004A3A3-BE25-45DE-95CE-C84B8C03B35D}" type="pres">
      <dgm:prSet presAssocID="{798AB1F1-BD7C-4703-9279-59906A21C1CD}" presName="bracket" presStyleLbl="parChTrans1D1" presStyleIdx="0" presStyleCnt="3"/>
      <dgm:spPr/>
      <dgm:t>
        <a:bodyPr/>
        <a:lstStyle/>
        <a:p>
          <a:endParaRPr lang="en-US"/>
        </a:p>
      </dgm:t>
    </dgm:pt>
    <dgm:pt modelId="{ABCCE9D7-33E2-4F33-8804-CB4EBB2BD20C}" type="pres">
      <dgm:prSet presAssocID="{798AB1F1-BD7C-4703-9279-59906A21C1CD}" presName="spH" presStyleCnt="0"/>
      <dgm:spPr/>
      <dgm:t>
        <a:bodyPr/>
        <a:lstStyle/>
        <a:p>
          <a:endParaRPr lang="en-US"/>
        </a:p>
      </dgm:t>
    </dgm:pt>
    <dgm:pt modelId="{BD1E65C9-372D-48FE-A29F-3D100B1D998F}" type="pres">
      <dgm:prSet presAssocID="{798AB1F1-BD7C-4703-9279-59906A21C1CD}" presName="desTx" presStyleLbl="node1" presStyleIdx="0" presStyleCnt="3">
        <dgm:presLayoutVars>
          <dgm:bulletEnabled val="1"/>
        </dgm:presLayoutVars>
      </dgm:prSet>
      <dgm:spPr/>
      <dgm:t>
        <a:bodyPr/>
        <a:lstStyle/>
        <a:p>
          <a:endParaRPr lang="en-US"/>
        </a:p>
      </dgm:t>
    </dgm:pt>
    <dgm:pt modelId="{ECC4F204-AC13-4FD8-B9D0-2B576D489179}" type="pres">
      <dgm:prSet presAssocID="{B9CAC494-11B6-4A46-9B45-B0059D43070E}" presName="spV" presStyleCnt="0"/>
      <dgm:spPr/>
      <dgm:t>
        <a:bodyPr/>
        <a:lstStyle/>
        <a:p>
          <a:endParaRPr lang="en-US"/>
        </a:p>
      </dgm:t>
    </dgm:pt>
    <dgm:pt modelId="{D834C907-A392-410C-8BCF-AF1EF7462980}" type="pres">
      <dgm:prSet presAssocID="{92F6AC73-D684-45BF-9017-6AE7B2D3F393}" presName="linNode" presStyleCnt="0"/>
      <dgm:spPr/>
      <dgm:t>
        <a:bodyPr/>
        <a:lstStyle/>
        <a:p>
          <a:endParaRPr lang="en-US"/>
        </a:p>
      </dgm:t>
    </dgm:pt>
    <dgm:pt modelId="{A155C99B-4183-4101-A4D8-36ABCF761A13}" type="pres">
      <dgm:prSet presAssocID="{92F6AC73-D684-45BF-9017-6AE7B2D3F393}" presName="parTx" presStyleLbl="revTx" presStyleIdx="1" presStyleCnt="3">
        <dgm:presLayoutVars>
          <dgm:chMax val="1"/>
          <dgm:bulletEnabled val="1"/>
        </dgm:presLayoutVars>
      </dgm:prSet>
      <dgm:spPr/>
      <dgm:t>
        <a:bodyPr/>
        <a:lstStyle/>
        <a:p>
          <a:endParaRPr lang="en-US"/>
        </a:p>
      </dgm:t>
    </dgm:pt>
    <dgm:pt modelId="{CEDC1C7B-B6C9-4309-8266-74739DABCDC7}" type="pres">
      <dgm:prSet presAssocID="{92F6AC73-D684-45BF-9017-6AE7B2D3F393}" presName="bracket" presStyleLbl="parChTrans1D1" presStyleIdx="1" presStyleCnt="3"/>
      <dgm:spPr/>
      <dgm:t>
        <a:bodyPr/>
        <a:lstStyle/>
        <a:p>
          <a:endParaRPr lang="en-US"/>
        </a:p>
      </dgm:t>
    </dgm:pt>
    <dgm:pt modelId="{5047D01E-3085-4230-88C8-72E4F854DA13}" type="pres">
      <dgm:prSet presAssocID="{92F6AC73-D684-45BF-9017-6AE7B2D3F393}" presName="spH" presStyleCnt="0"/>
      <dgm:spPr/>
      <dgm:t>
        <a:bodyPr/>
        <a:lstStyle/>
        <a:p>
          <a:endParaRPr lang="en-US"/>
        </a:p>
      </dgm:t>
    </dgm:pt>
    <dgm:pt modelId="{CD6CAC32-2079-4AFB-BFDD-E3F5C97CED7A}" type="pres">
      <dgm:prSet presAssocID="{92F6AC73-D684-45BF-9017-6AE7B2D3F393}" presName="desTx" presStyleLbl="node1" presStyleIdx="1" presStyleCnt="3">
        <dgm:presLayoutVars>
          <dgm:bulletEnabled val="1"/>
        </dgm:presLayoutVars>
      </dgm:prSet>
      <dgm:spPr/>
      <dgm:t>
        <a:bodyPr/>
        <a:lstStyle/>
        <a:p>
          <a:endParaRPr lang="en-US"/>
        </a:p>
      </dgm:t>
    </dgm:pt>
    <dgm:pt modelId="{B65BFD17-C0C8-4F24-B7F0-0A4AD93B6FEA}" type="pres">
      <dgm:prSet presAssocID="{9753D845-2679-4635-B467-FCAE7D7E2A9D}" presName="spV" presStyleCnt="0"/>
      <dgm:spPr/>
      <dgm:t>
        <a:bodyPr/>
        <a:lstStyle/>
        <a:p>
          <a:endParaRPr lang="en-US"/>
        </a:p>
      </dgm:t>
    </dgm:pt>
    <dgm:pt modelId="{FC3C9ACC-7587-4DB4-BA1D-AF8B581662FF}" type="pres">
      <dgm:prSet presAssocID="{6BF04296-B75B-44E6-83E2-1B3E8B5BC7C8}" presName="linNode" presStyleCnt="0"/>
      <dgm:spPr/>
      <dgm:t>
        <a:bodyPr/>
        <a:lstStyle/>
        <a:p>
          <a:endParaRPr lang="en-US"/>
        </a:p>
      </dgm:t>
    </dgm:pt>
    <dgm:pt modelId="{E118B3F6-9280-4557-9921-11C4CEE1DD0F}" type="pres">
      <dgm:prSet presAssocID="{6BF04296-B75B-44E6-83E2-1B3E8B5BC7C8}" presName="parTx" presStyleLbl="revTx" presStyleIdx="2" presStyleCnt="3">
        <dgm:presLayoutVars>
          <dgm:chMax val="1"/>
          <dgm:bulletEnabled val="1"/>
        </dgm:presLayoutVars>
      </dgm:prSet>
      <dgm:spPr/>
      <dgm:t>
        <a:bodyPr/>
        <a:lstStyle/>
        <a:p>
          <a:endParaRPr lang="en-US"/>
        </a:p>
      </dgm:t>
    </dgm:pt>
    <dgm:pt modelId="{4C754C41-10F9-40AD-BF63-6D008737BBB2}" type="pres">
      <dgm:prSet presAssocID="{6BF04296-B75B-44E6-83E2-1B3E8B5BC7C8}" presName="bracket" presStyleLbl="parChTrans1D1" presStyleIdx="2" presStyleCnt="3"/>
      <dgm:spPr/>
      <dgm:t>
        <a:bodyPr/>
        <a:lstStyle/>
        <a:p>
          <a:endParaRPr lang="en-US"/>
        </a:p>
      </dgm:t>
    </dgm:pt>
    <dgm:pt modelId="{ACDA097B-EDD7-4223-A232-5376C6ADB20F}" type="pres">
      <dgm:prSet presAssocID="{6BF04296-B75B-44E6-83E2-1B3E8B5BC7C8}" presName="spH" presStyleCnt="0"/>
      <dgm:spPr/>
      <dgm:t>
        <a:bodyPr/>
        <a:lstStyle/>
        <a:p>
          <a:endParaRPr lang="en-US"/>
        </a:p>
      </dgm:t>
    </dgm:pt>
    <dgm:pt modelId="{2AEBA181-AF70-4482-8FCB-E802F17D234B}" type="pres">
      <dgm:prSet presAssocID="{6BF04296-B75B-44E6-83E2-1B3E8B5BC7C8}" presName="desTx" presStyleLbl="node1" presStyleIdx="2" presStyleCnt="3">
        <dgm:presLayoutVars>
          <dgm:bulletEnabled val="1"/>
        </dgm:presLayoutVars>
      </dgm:prSet>
      <dgm:spPr/>
      <dgm:t>
        <a:bodyPr/>
        <a:lstStyle/>
        <a:p>
          <a:endParaRPr lang="en-US"/>
        </a:p>
      </dgm:t>
    </dgm:pt>
  </dgm:ptLst>
  <dgm:cxnLst>
    <dgm:cxn modelId="{FD3F33F0-C74A-4D97-A289-49F2FBDAD137}" srcId="{798AB1F1-BD7C-4703-9279-59906A21C1CD}" destId="{B322FEFC-33D0-4CA7-9009-8CEB2F6A2BB4}" srcOrd="1" destOrd="0" parTransId="{D70497D8-DD25-452E-8AB0-61368B76D66C}" sibTransId="{D8EDF428-E40F-4B89-B7EA-BD596D9B463A}"/>
    <dgm:cxn modelId="{29B466CD-B416-4613-B30D-37D5158BA3AB}" srcId="{92F6AC73-D684-45BF-9017-6AE7B2D3F393}" destId="{221B85C7-4E74-43C2-888C-C58282CA2F9F}" srcOrd="0" destOrd="0" parTransId="{1FD31BB1-553B-4867-B997-7B4476E112D5}" sibTransId="{65FA6E88-5243-4808-B3F9-70F7484CB67F}"/>
    <dgm:cxn modelId="{58982D96-963F-4AE3-8EFF-C0AD57DA68CA}" type="presOf" srcId="{32424942-560A-42B8-9C4B-6F8FA950AFBC}" destId="{BD1E65C9-372D-48FE-A29F-3D100B1D998F}" srcOrd="0" destOrd="0" presId="urn:diagrams.loki3.com/BracketList+Icon"/>
    <dgm:cxn modelId="{229021C7-22F0-4381-90E8-D0C2B33BCE48}" srcId="{37674BE0-5414-4480-B58A-6A840274EF14}" destId="{92F6AC73-D684-45BF-9017-6AE7B2D3F393}" srcOrd="1" destOrd="0" parTransId="{FC08965B-6713-4B82-97E2-B1A7B37116CE}" sibTransId="{9753D845-2679-4635-B467-FCAE7D7E2A9D}"/>
    <dgm:cxn modelId="{26634F9F-A47C-4714-A7E5-B0615F17A6F4}" srcId="{37674BE0-5414-4480-B58A-6A840274EF14}" destId="{798AB1F1-BD7C-4703-9279-59906A21C1CD}" srcOrd="0" destOrd="0" parTransId="{6A4C994F-D27C-4EF1-9610-C9451E6A2EBC}" sibTransId="{B9CAC494-11B6-4A46-9B45-B0059D43070E}"/>
    <dgm:cxn modelId="{76E33872-8AE2-487B-9F41-8852D856A93A}" type="presOf" srcId="{798AB1F1-BD7C-4703-9279-59906A21C1CD}" destId="{465AAC12-A3EE-410C-B96B-A87C90FC3454}" srcOrd="0" destOrd="0" presId="urn:diagrams.loki3.com/BracketList+Icon"/>
    <dgm:cxn modelId="{0A91072D-4679-4286-AC5D-762425AEBA92}" type="presOf" srcId="{221B85C7-4E74-43C2-888C-C58282CA2F9F}" destId="{CD6CAC32-2079-4AFB-BFDD-E3F5C97CED7A}" srcOrd="0" destOrd="0" presId="urn:diagrams.loki3.com/BracketList+Icon"/>
    <dgm:cxn modelId="{ACB26F5D-A694-4CEF-91FA-10A7144A61E6}" type="presOf" srcId="{6BF04296-B75B-44E6-83E2-1B3E8B5BC7C8}" destId="{E118B3F6-9280-4557-9921-11C4CEE1DD0F}" srcOrd="0" destOrd="0" presId="urn:diagrams.loki3.com/BracketList+Icon"/>
    <dgm:cxn modelId="{96D432AF-F530-4CA7-BCE4-24483910CFE8}" srcId="{798AB1F1-BD7C-4703-9279-59906A21C1CD}" destId="{32424942-560A-42B8-9C4B-6F8FA950AFBC}" srcOrd="0" destOrd="0" parTransId="{33FC55E5-2E73-43F8-8BFA-52711085D1BC}" sibTransId="{9FF30F51-309C-4EF6-AD08-6E3590DFCAFC}"/>
    <dgm:cxn modelId="{8BBD25C6-D4BC-4439-86A2-4A5FF4F724F3}" srcId="{6BF04296-B75B-44E6-83E2-1B3E8B5BC7C8}" destId="{817D1D66-381B-4BEA-8288-C5606D3F198B}" srcOrd="0" destOrd="0" parTransId="{9E4D76F7-A69A-42EC-A7D7-F2C0E643B9A6}" sibTransId="{A6C04984-8FCF-426D-ACB6-0F2F55964DB5}"/>
    <dgm:cxn modelId="{5EA9F5CE-DBAB-45CD-9086-1993004B7E95}" type="presOf" srcId="{A752476D-66AE-4E4F-BF10-217FAA1EF84D}" destId="{CD6CAC32-2079-4AFB-BFDD-E3F5C97CED7A}" srcOrd="0" destOrd="1" presId="urn:diagrams.loki3.com/BracketList+Icon"/>
    <dgm:cxn modelId="{93D448F2-CB13-442A-8FED-D8BE2842F655}" srcId="{92F6AC73-D684-45BF-9017-6AE7B2D3F393}" destId="{A752476D-66AE-4E4F-BF10-217FAA1EF84D}" srcOrd="1" destOrd="0" parTransId="{C8CB5AB8-F264-41A6-90CB-AE307D220F44}" sibTransId="{4B95A815-3C1E-41C3-A9E7-B7A6878F44A7}"/>
    <dgm:cxn modelId="{8393505B-DA25-491D-B3B6-E3DDFD13F3C4}" srcId="{37674BE0-5414-4480-B58A-6A840274EF14}" destId="{6BF04296-B75B-44E6-83E2-1B3E8B5BC7C8}" srcOrd="2" destOrd="0" parTransId="{620518CB-60EF-4396-A418-4CD62CAB1FA0}" sibTransId="{7CD07DFE-0CDA-4145-9365-FC9FD4915EDE}"/>
    <dgm:cxn modelId="{6F5EF8B3-D5D2-4DEB-842E-574196F872B8}" type="presOf" srcId="{B322FEFC-33D0-4CA7-9009-8CEB2F6A2BB4}" destId="{BD1E65C9-372D-48FE-A29F-3D100B1D998F}" srcOrd="0" destOrd="1" presId="urn:diagrams.loki3.com/BracketList+Icon"/>
    <dgm:cxn modelId="{6E3A3C9F-F567-499E-A889-BA4EA15F2668}" type="presOf" srcId="{92F6AC73-D684-45BF-9017-6AE7B2D3F393}" destId="{A155C99B-4183-4101-A4D8-36ABCF761A13}" srcOrd="0" destOrd="0" presId="urn:diagrams.loki3.com/BracketList+Icon"/>
    <dgm:cxn modelId="{2FE1F32B-2C43-4FF0-B083-7C1C66BD3F1C}" type="presOf" srcId="{00D3BCD3-8FD4-4D13-90FC-5BAB73263E10}" destId="{2AEBA181-AF70-4482-8FCB-E802F17D234B}" srcOrd="0" destOrd="1" presId="urn:diagrams.loki3.com/BracketList+Icon"/>
    <dgm:cxn modelId="{AB875C13-8F4D-4A67-804F-B1023CB108F4}" srcId="{6BF04296-B75B-44E6-83E2-1B3E8B5BC7C8}" destId="{00D3BCD3-8FD4-4D13-90FC-5BAB73263E10}" srcOrd="1" destOrd="0" parTransId="{E4CF921F-35E0-4DDF-A96E-D8F53271D9A1}" sibTransId="{4BE6A063-759D-4662-98C7-DDF1A696A59F}"/>
    <dgm:cxn modelId="{B03454CD-3C18-48D0-B17C-70F65636517A}" type="presOf" srcId="{817D1D66-381B-4BEA-8288-C5606D3F198B}" destId="{2AEBA181-AF70-4482-8FCB-E802F17D234B}" srcOrd="0" destOrd="0" presId="urn:diagrams.loki3.com/BracketList+Icon"/>
    <dgm:cxn modelId="{0ED911B4-5DC0-4F03-85FB-9A35903A2A6E}" type="presOf" srcId="{37674BE0-5414-4480-B58A-6A840274EF14}" destId="{4C6FAF38-E7D0-4C16-AD22-184492CB19F9}" srcOrd="0" destOrd="0" presId="urn:diagrams.loki3.com/BracketList+Icon"/>
    <dgm:cxn modelId="{3570A06B-24EA-40F0-970E-451BBD790192}" type="presParOf" srcId="{4C6FAF38-E7D0-4C16-AD22-184492CB19F9}" destId="{E3F6E08F-9558-449B-8EA1-89D68B96AF07}" srcOrd="0" destOrd="0" presId="urn:diagrams.loki3.com/BracketList+Icon"/>
    <dgm:cxn modelId="{4418ECB2-D60C-4C9F-835A-1D210C6180EB}" type="presParOf" srcId="{E3F6E08F-9558-449B-8EA1-89D68B96AF07}" destId="{465AAC12-A3EE-410C-B96B-A87C90FC3454}" srcOrd="0" destOrd="0" presId="urn:diagrams.loki3.com/BracketList+Icon"/>
    <dgm:cxn modelId="{38E0AC78-42EC-4F6D-91AC-CDB2D85FEA3B}" type="presParOf" srcId="{E3F6E08F-9558-449B-8EA1-89D68B96AF07}" destId="{6004A3A3-BE25-45DE-95CE-C84B8C03B35D}" srcOrd="1" destOrd="0" presId="urn:diagrams.loki3.com/BracketList+Icon"/>
    <dgm:cxn modelId="{5A98DEFD-69DD-4636-AF36-AF46D41278E5}" type="presParOf" srcId="{E3F6E08F-9558-449B-8EA1-89D68B96AF07}" destId="{ABCCE9D7-33E2-4F33-8804-CB4EBB2BD20C}" srcOrd="2" destOrd="0" presId="urn:diagrams.loki3.com/BracketList+Icon"/>
    <dgm:cxn modelId="{96F60700-BD58-4D2A-92BD-B5D012EC2199}" type="presParOf" srcId="{E3F6E08F-9558-449B-8EA1-89D68B96AF07}" destId="{BD1E65C9-372D-48FE-A29F-3D100B1D998F}" srcOrd="3" destOrd="0" presId="urn:diagrams.loki3.com/BracketList+Icon"/>
    <dgm:cxn modelId="{DFBC32AA-4A5A-40E1-9B95-517715DA8F4D}" type="presParOf" srcId="{4C6FAF38-E7D0-4C16-AD22-184492CB19F9}" destId="{ECC4F204-AC13-4FD8-B9D0-2B576D489179}" srcOrd="1" destOrd="0" presId="urn:diagrams.loki3.com/BracketList+Icon"/>
    <dgm:cxn modelId="{65726A7D-5D0F-4B3B-8D8D-7206697E3859}" type="presParOf" srcId="{4C6FAF38-E7D0-4C16-AD22-184492CB19F9}" destId="{D834C907-A392-410C-8BCF-AF1EF7462980}" srcOrd="2" destOrd="0" presId="urn:diagrams.loki3.com/BracketList+Icon"/>
    <dgm:cxn modelId="{20C700FB-8C72-4A61-B5F3-05E9C9C1BB07}" type="presParOf" srcId="{D834C907-A392-410C-8BCF-AF1EF7462980}" destId="{A155C99B-4183-4101-A4D8-36ABCF761A13}" srcOrd="0" destOrd="0" presId="urn:diagrams.loki3.com/BracketList+Icon"/>
    <dgm:cxn modelId="{EF97CB2F-DF9A-4534-80C3-3E69AF052C99}" type="presParOf" srcId="{D834C907-A392-410C-8BCF-AF1EF7462980}" destId="{CEDC1C7B-B6C9-4309-8266-74739DABCDC7}" srcOrd="1" destOrd="0" presId="urn:diagrams.loki3.com/BracketList+Icon"/>
    <dgm:cxn modelId="{566DBB41-8D3F-4510-868E-A011CC28E9BA}" type="presParOf" srcId="{D834C907-A392-410C-8BCF-AF1EF7462980}" destId="{5047D01E-3085-4230-88C8-72E4F854DA13}" srcOrd="2" destOrd="0" presId="urn:diagrams.loki3.com/BracketList+Icon"/>
    <dgm:cxn modelId="{7ECFECB8-F278-47D0-845B-9C884A5431A9}" type="presParOf" srcId="{D834C907-A392-410C-8BCF-AF1EF7462980}" destId="{CD6CAC32-2079-4AFB-BFDD-E3F5C97CED7A}" srcOrd="3" destOrd="0" presId="urn:diagrams.loki3.com/BracketList+Icon"/>
    <dgm:cxn modelId="{1B78545F-CAC1-43CC-8EC0-C7EFDA8425DE}" type="presParOf" srcId="{4C6FAF38-E7D0-4C16-AD22-184492CB19F9}" destId="{B65BFD17-C0C8-4F24-B7F0-0A4AD93B6FEA}" srcOrd="3" destOrd="0" presId="urn:diagrams.loki3.com/BracketList+Icon"/>
    <dgm:cxn modelId="{F0A9CC2F-85A5-4452-B324-56A4992C9DF2}" type="presParOf" srcId="{4C6FAF38-E7D0-4C16-AD22-184492CB19F9}" destId="{FC3C9ACC-7587-4DB4-BA1D-AF8B581662FF}" srcOrd="4" destOrd="0" presId="urn:diagrams.loki3.com/BracketList+Icon"/>
    <dgm:cxn modelId="{51CCC738-F71F-47D2-8082-F92405B1C8BE}" type="presParOf" srcId="{FC3C9ACC-7587-4DB4-BA1D-AF8B581662FF}" destId="{E118B3F6-9280-4557-9921-11C4CEE1DD0F}" srcOrd="0" destOrd="0" presId="urn:diagrams.loki3.com/BracketList+Icon"/>
    <dgm:cxn modelId="{4C15A46A-FC73-4CDA-ACAD-1AAEB02CC09F}" type="presParOf" srcId="{FC3C9ACC-7587-4DB4-BA1D-AF8B581662FF}" destId="{4C754C41-10F9-40AD-BF63-6D008737BBB2}" srcOrd="1" destOrd="0" presId="urn:diagrams.loki3.com/BracketList+Icon"/>
    <dgm:cxn modelId="{19FC57A3-B0C6-4FAF-BAA7-894AC479628B}" type="presParOf" srcId="{FC3C9ACC-7587-4DB4-BA1D-AF8B581662FF}" destId="{ACDA097B-EDD7-4223-A232-5376C6ADB20F}" srcOrd="2" destOrd="0" presId="urn:diagrams.loki3.com/BracketList+Icon"/>
    <dgm:cxn modelId="{E113A2C5-8E7B-4BB6-BCFC-995B25BEE36A}" type="presParOf" srcId="{FC3C9ACC-7587-4DB4-BA1D-AF8B581662FF}" destId="{2AEBA181-AF70-4482-8FCB-E802F17D234B}"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70A1A-1E8D-4DD5-91DC-EE6F0510C23C}"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US"/>
        </a:p>
      </dgm:t>
    </dgm:pt>
    <dgm:pt modelId="{3D356374-0710-4092-B310-AF58EB1BD7EE}">
      <dgm:prSet phldrT="[Text]"/>
      <dgm:spPr/>
      <dgm:t>
        <a:bodyPr/>
        <a:lstStyle/>
        <a:p>
          <a:r>
            <a:rPr lang="en-US" dirty="0" err="1" smtClean="0">
              <a:solidFill>
                <a:schemeClr val="tx1"/>
              </a:solidFill>
            </a:rPr>
            <a:t>CathPCI</a:t>
          </a:r>
          <a:endParaRPr lang="en-US" dirty="0">
            <a:solidFill>
              <a:schemeClr val="tx1"/>
            </a:solidFill>
          </a:endParaRPr>
        </a:p>
      </dgm:t>
    </dgm:pt>
    <dgm:pt modelId="{AB6B3706-9CC9-4166-9342-027A06E94D2D}" type="parTrans" cxnId="{0BB89B6B-5221-4C59-8108-E390D68DF862}">
      <dgm:prSet/>
      <dgm:spPr/>
      <dgm:t>
        <a:bodyPr/>
        <a:lstStyle/>
        <a:p>
          <a:endParaRPr lang="en-US"/>
        </a:p>
      </dgm:t>
    </dgm:pt>
    <dgm:pt modelId="{D96338B4-5D73-4AB6-ADED-32E0DFF97703}" type="sibTrans" cxnId="{0BB89B6B-5221-4C59-8108-E390D68DF862}">
      <dgm:prSet/>
      <dgm:spPr/>
      <dgm:t>
        <a:bodyPr/>
        <a:lstStyle/>
        <a:p>
          <a:endParaRPr lang="en-US"/>
        </a:p>
      </dgm:t>
    </dgm:pt>
    <dgm:pt modelId="{BB70F5F6-1019-49A1-8317-416A889A1254}">
      <dgm:prSet phldrT="[Text]"/>
      <dgm:spPr/>
      <dgm:t>
        <a:bodyPr/>
        <a:lstStyle/>
        <a:p>
          <a:r>
            <a:rPr lang="en-US" dirty="0" smtClean="0"/>
            <a:t>PVI</a:t>
          </a:r>
          <a:endParaRPr lang="en-US" dirty="0"/>
        </a:p>
      </dgm:t>
    </dgm:pt>
    <dgm:pt modelId="{6B46D232-BC0A-446F-9001-E432C72BBDEB}" type="parTrans" cxnId="{5A2D7940-F966-4353-ABF5-76F4BDF0C95D}">
      <dgm:prSet/>
      <dgm:spPr/>
      <dgm:t>
        <a:bodyPr/>
        <a:lstStyle/>
        <a:p>
          <a:endParaRPr lang="en-US"/>
        </a:p>
      </dgm:t>
    </dgm:pt>
    <dgm:pt modelId="{B2EE4B38-91B5-466D-9725-D5417C823355}" type="sibTrans" cxnId="{5A2D7940-F966-4353-ABF5-76F4BDF0C95D}">
      <dgm:prSet/>
      <dgm:spPr/>
      <dgm:t>
        <a:bodyPr/>
        <a:lstStyle/>
        <a:p>
          <a:endParaRPr lang="en-US"/>
        </a:p>
      </dgm:t>
    </dgm:pt>
    <dgm:pt modelId="{CD16C8A8-EA88-4452-8C6E-B4AF85355825}">
      <dgm:prSet phldrT="[Text]"/>
      <dgm:spPr/>
      <dgm:t>
        <a:bodyPr/>
        <a:lstStyle/>
        <a:p>
          <a:r>
            <a:rPr lang="en-US" dirty="0" smtClean="0"/>
            <a:t>ACTION</a:t>
          </a:r>
          <a:endParaRPr lang="en-US" dirty="0"/>
        </a:p>
      </dgm:t>
    </dgm:pt>
    <dgm:pt modelId="{A8108715-6921-4263-8913-5248BDF4FA7E}" type="parTrans" cxnId="{8ACEEC8F-77E4-4E9E-8DF8-973D033A8B88}">
      <dgm:prSet/>
      <dgm:spPr/>
      <dgm:t>
        <a:bodyPr/>
        <a:lstStyle/>
        <a:p>
          <a:endParaRPr lang="en-US"/>
        </a:p>
      </dgm:t>
    </dgm:pt>
    <dgm:pt modelId="{D478A97A-22B4-4B08-B00A-BDFDE81E0DA8}" type="sibTrans" cxnId="{8ACEEC8F-77E4-4E9E-8DF8-973D033A8B88}">
      <dgm:prSet/>
      <dgm:spPr/>
      <dgm:t>
        <a:bodyPr/>
        <a:lstStyle/>
        <a:p>
          <a:endParaRPr lang="en-US"/>
        </a:p>
      </dgm:t>
    </dgm:pt>
    <dgm:pt modelId="{F39A8C01-F069-4D8E-AB60-2670D641F6F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Unified Model</a:t>
          </a:r>
          <a:endParaRPr lang="en-US" dirty="0"/>
        </a:p>
      </dgm:t>
    </dgm:pt>
    <dgm:pt modelId="{DB0520F4-51D6-4C74-855C-EB6B87E9F851}" type="parTrans" cxnId="{C91128D0-423F-4764-B314-8C4F3103C23B}">
      <dgm:prSet/>
      <dgm:spPr/>
      <dgm:t>
        <a:bodyPr/>
        <a:lstStyle/>
        <a:p>
          <a:endParaRPr lang="en-US"/>
        </a:p>
      </dgm:t>
    </dgm:pt>
    <dgm:pt modelId="{DB4D0ED4-2ABE-4134-A51A-F2423D362277}" type="sibTrans" cxnId="{C91128D0-423F-4764-B314-8C4F3103C23B}">
      <dgm:prSet/>
      <dgm:spPr/>
      <dgm:t>
        <a:bodyPr/>
        <a:lstStyle/>
        <a:p>
          <a:endParaRPr lang="en-US"/>
        </a:p>
      </dgm:t>
    </dgm:pt>
    <dgm:pt modelId="{B2E93CD9-3F1A-4635-9465-2A400E63C4ED}" type="pres">
      <dgm:prSet presAssocID="{FE770A1A-1E8D-4DD5-91DC-EE6F0510C23C}" presName="Name0" presStyleCnt="0">
        <dgm:presLayoutVars>
          <dgm:chMax val="4"/>
          <dgm:resizeHandles val="exact"/>
        </dgm:presLayoutVars>
      </dgm:prSet>
      <dgm:spPr/>
      <dgm:t>
        <a:bodyPr/>
        <a:lstStyle/>
        <a:p>
          <a:endParaRPr lang="en-US"/>
        </a:p>
      </dgm:t>
    </dgm:pt>
    <dgm:pt modelId="{C9E3DBD4-D40D-4154-980C-0520325DD71A}" type="pres">
      <dgm:prSet presAssocID="{FE770A1A-1E8D-4DD5-91DC-EE6F0510C23C}" presName="ellipse" presStyleLbl="trBgShp" presStyleIdx="0" presStyleCnt="1"/>
      <dgm:spPr/>
      <dgm:t>
        <a:bodyPr/>
        <a:lstStyle/>
        <a:p>
          <a:endParaRPr lang="en-US"/>
        </a:p>
      </dgm:t>
    </dgm:pt>
    <dgm:pt modelId="{8385E25A-68F9-403B-90A8-F77EE20F463A}" type="pres">
      <dgm:prSet presAssocID="{FE770A1A-1E8D-4DD5-91DC-EE6F0510C23C}" presName="arrow1" presStyleLbl="fgShp" presStyleIdx="0" presStyleCnt="1"/>
      <dgm:spPr/>
      <dgm:t>
        <a:bodyPr/>
        <a:lstStyle/>
        <a:p>
          <a:endParaRPr lang="en-US"/>
        </a:p>
      </dgm:t>
    </dgm:pt>
    <dgm:pt modelId="{97B50CCB-4D29-4FE4-BDD5-EAB2927E159A}" type="pres">
      <dgm:prSet presAssocID="{FE770A1A-1E8D-4DD5-91DC-EE6F0510C23C}" presName="rectangle" presStyleLbl="revTx" presStyleIdx="0" presStyleCnt="1">
        <dgm:presLayoutVars>
          <dgm:bulletEnabled val="1"/>
        </dgm:presLayoutVars>
      </dgm:prSet>
      <dgm:spPr/>
      <dgm:t>
        <a:bodyPr/>
        <a:lstStyle/>
        <a:p>
          <a:endParaRPr lang="en-US"/>
        </a:p>
      </dgm:t>
    </dgm:pt>
    <dgm:pt modelId="{3E90E0F2-B4C7-433B-91D9-A1B3C4C46782}" type="pres">
      <dgm:prSet presAssocID="{BB70F5F6-1019-49A1-8317-416A889A1254}" presName="item1" presStyleLbl="node1" presStyleIdx="0" presStyleCnt="3">
        <dgm:presLayoutVars>
          <dgm:bulletEnabled val="1"/>
        </dgm:presLayoutVars>
      </dgm:prSet>
      <dgm:spPr/>
      <dgm:t>
        <a:bodyPr/>
        <a:lstStyle/>
        <a:p>
          <a:endParaRPr lang="en-US"/>
        </a:p>
      </dgm:t>
    </dgm:pt>
    <dgm:pt modelId="{7B6C1AB5-BC48-4450-A626-71F9A85ED869}" type="pres">
      <dgm:prSet presAssocID="{CD16C8A8-EA88-4452-8C6E-B4AF85355825}" presName="item2" presStyleLbl="node1" presStyleIdx="1" presStyleCnt="3">
        <dgm:presLayoutVars>
          <dgm:bulletEnabled val="1"/>
        </dgm:presLayoutVars>
      </dgm:prSet>
      <dgm:spPr/>
      <dgm:t>
        <a:bodyPr/>
        <a:lstStyle/>
        <a:p>
          <a:endParaRPr lang="en-US"/>
        </a:p>
      </dgm:t>
    </dgm:pt>
    <dgm:pt modelId="{2337A8EF-1281-4273-9931-E8335F2D4B54}" type="pres">
      <dgm:prSet presAssocID="{F39A8C01-F069-4D8E-AB60-2670D641F6FB}" presName="item3" presStyleLbl="node1" presStyleIdx="2" presStyleCnt="3">
        <dgm:presLayoutVars>
          <dgm:bulletEnabled val="1"/>
        </dgm:presLayoutVars>
      </dgm:prSet>
      <dgm:spPr/>
      <dgm:t>
        <a:bodyPr/>
        <a:lstStyle/>
        <a:p>
          <a:endParaRPr lang="en-US"/>
        </a:p>
      </dgm:t>
    </dgm:pt>
    <dgm:pt modelId="{CC062D07-B3ED-4A07-BA15-B4CBF83F1104}" type="pres">
      <dgm:prSet presAssocID="{FE770A1A-1E8D-4DD5-91DC-EE6F0510C23C}" presName="funnel" presStyleLbl="trAlignAcc1" presStyleIdx="0" presStyleCnt="1"/>
      <dgm:spPr/>
      <dgm:t>
        <a:bodyPr/>
        <a:lstStyle/>
        <a:p>
          <a:endParaRPr lang="en-US"/>
        </a:p>
      </dgm:t>
    </dgm:pt>
  </dgm:ptLst>
  <dgm:cxnLst>
    <dgm:cxn modelId="{8ACEEC8F-77E4-4E9E-8DF8-973D033A8B88}" srcId="{FE770A1A-1E8D-4DD5-91DC-EE6F0510C23C}" destId="{CD16C8A8-EA88-4452-8C6E-B4AF85355825}" srcOrd="2" destOrd="0" parTransId="{A8108715-6921-4263-8913-5248BDF4FA7E}" sibTransId="{D478A97A-22B4-4B08-B00A-BDFDE81E0DA8}"/>
    <dgm:cxn modelId="{3D2735BC-6532-4D2E-8076-FBCCDB4E041D}" type="presOf" srcId="{FE770A1A-1E8D-4DD5-91DC-EE6F0510C23C}" destId="{B2E93CD9-3F1A-4635-9465-2A400E63C4ED}" srcOrd="0" destOrd="0" presId="urn:microsoft.com/office/officeart/2005/8/layout/funnel1"/>
    <dgm:cxn modelId="{0BB89B6B-5221-4C59-8108-E390D68DF862}" srcId="{FE770A1A-1E8D-4DD5-91DC-EE6F0510C23C}" destId="{3D356374-0710-4092-B310-AF58EB1BD7EE}" srcOrd="0" destOrd="0" parTransId="{AB6B3706-9CC9-4166-9342-027A06E94D2D}" sibTransId="{D96338B4-5D73-4AB6-ADED-32E0DFF97703}"/>
    <dgm:cxn modelId="{5A2D7940-F966-4353-ABF5-76F4BDF0C95D}" srcId="{FE770A1A-1E8D-4DD5-91DC-EE6F0510C23C}" destId="{BB70F5F6-1019-49A1-8317-416A889A1254}" srcOrd="1" destOrd="0" parTransId="{6B46D232-BC0A-446F-9001-E432C72BBDEB}" sibTransId="{B2EE4B38-91B5-466D-9725-D5417C823355}"/>
    <dgm:cxn modelId="{1E491E8E-027C-47F7-A96B-7C65EDEB7875}" type="presOf" srcId="{BB70F5F6-1019-49A1-8317-416A889A1254}" destId="{7B6C1AB5-BC48-4450-A626-71F9A85ED869}" srcOrd="0" destOrd="0" presId="urn:microsoft.com/office/officeart/2005/8/layout/funnel1"/>
    <dgm:cxn modelId="{51449C8B-DB11-4E79-950E-E3933A7D9243}" type="presOf" srcId="{F39A8C01-F069-4D8E-AB60-2670D641F6FB}" destId="{97B50CCB-4D29-4FE4-BDD5-EAB2927E159A}" srcOrd="0" destOrd="0" presId="urn:microsoft.com/office/officeart/2005/8/layout/funnel1"/>
    <dgm:cxn modelId="{C91128D0-423F-4764-B314-8C4F3103C23B}" srcId="{FE770A1A-1E8D-4DD5-91DC-EE6F0510C23C}" destId="{F39A8C01-F069-4D8E-AB60-2670D641F6FB}" srcOrd="3" destOrd="0" parTransId="{DB0520F4-51D6-4C74-855C-EB6B87E9F851}" sibTransId="{DB4D0ED4-2ABE-4134-A51A-F2423D362277}"/>
    <dgm:cxn modelId="{2B283D74-6ABB-43E7-B3BC-D61B7BFCCCA0}" type="presOf" srcId="{CD16C8A8-EA88-4452-8C6E-B4AF85355825}" destId="{3E90E0F2-B4C7-433B-91D9-A1B3C4C46782}" srcOrd="0" destOrd="0" presId="urn:microsoft.com/office/officeart/2005/8/layout/funnel1"/>
    <dgm:cxn modelId="{8684FBE1-874E-4B39-AAFC-6DCF0E24FE66}" type="presOf" srcId="{3D356374-0710-4092-B310-AF58EB1BD7EE}" destId="{2337A8EF-1281-4273-9931-E8335F2D4B54}" srcOrd="0" destOrd="0" presId="urn:microsoft.com/office/officeart/2005/8/layout/funnel1"/>
    <dgm:cxn modelId="{DF87430E-24C5-4908-ACDA-2760859016D2}" type="presParOf" srcId="{B2E93CD9-3F1A-4635-9465-2A400E63C4ED}" destId="{C9E3DBD4-D40D-4154-980C-0520325DD71A}" srcOrd="0" destOrd="0" presId="urn:microsoft.com/office/officeart/2005/8/layout/funnel1"/>
    <dgm:cxn modelId="{95EF4C50-4DA8-42E4-BDDF-0EC89C97444E}" type="presParOf" srcId="{B2E93CD9-3F1A-4635-9465-2A400E63C4ED}" destId="{8385E25A-68F9-403B-90A8-F77EE20F463A}" srcOrd="1" destOrd="0" presId="urn:microsoft.com/office/officeart/2005/8/layout/funnel1"/>
    <dgm:cxn modelId="{F8707C11-26D9-4206-8AA7-FFBF4479A6D4}" type="presParOf" srcId="{B2E93CD9-3F1A-4635-9465-2A400E63C4ED}" destId="{97B50CCB-4D29-4FE4-BDD5-EAB2927E159A}" srcOrd="2" destOrd="0" presId="urn:microsoft.com/office/officeart/2005/8/layout/funnel1"/>
    <dgm:cxn modelId="{1659BA01-BB5A-42C9-B96E-942810580A61}" type="presParOf" srcId="{B2E93CD9-3F1A-4635-9465-2A400E63C4ED}" destId="{3E90E0F2-B4C7-433B-91D9-A1B3C4C46782}" srcOrd="3" destOrd="0" presId="urn:microsoft.com/office/officeart/2005/8/layout/funnel1"/>
    <dgm:cxn modelId="{383BB13D-7E2A-44B4-B86B-50457F1A8E6B}" type="presParOf" srcId="{B2E93CD9-3F1A-4635-9465-2A400E63C4ED}" destId="{7B6C1AB5-BC48-4450-A626-71F9A85ED869}" srcOrd="4" destOrd="0" presId="urn:microsoft.com/office/officeart/2005/8/layout/funnel1"/>
    <dgm:cxn modelId="{A8F8A89E-1259-4FFE-8C99-4CA30F4F35E6}" type="presParOf" srcId="{B2E93CD9-3F1A-4635-9465-2A400E63C4ED}" destId="{2337A8EF-1281-4273-9931-E8335F2D4B54}" srcOrd="5" destOrd="0" presId="urn:microsoft.com/office/officeart/2005/8/layout/funnel1"/>
    <dgm:cxn modelId="{6BC3FACD-B98A-440B-B7AE-E28F35B49AD3}" type="presParOf" srcId="{B2E93CD9-3F1A-4635-9465-2A400E63C4ED}" destId="{CC062D07-B3ED-4A07-BA15-B4CBF83F110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DA16A-3B9C-4D41-AFC3-759C78852460}"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09234D56-D9DF-43F0-8075-840BB74685DB}">
      <dgm:prSet/>
      <dgm:spPr/>
      <dgm:t>
        <a:bodyPr/>
        <a:lstStyle/>
        <a:p>
          <a:pPr rtl="0"/>
          <a:r>
            <a:rPr lang="en-US" dirty="0" smtClean="0">
              <a:latin typeface="Calibri" panose="020F0502020204030204" pitchFamily="34" charset="0"/>
            </a:rPr>
            <a:t>Minimize labor and technology costs associated with development of additional registries </a:t>
          </a:r>
          <a:endParaRPr lang="en-US" dirty="0">
            <a:latin typeface="Calibri" panose="020F0502020204030204" pitchFamily="34" charset="0"/>
          </a:endParaRPr>
        </a:p>
      </dgm:t>
    </dgm:pt>
    <dgm:pt modelId="{D2B0E280-E333-4F3C-BDA4-5FB689B13234}" type="parTrans" cxnId="{4B8A5E49-705B-451B-924B-46715BD5AA5C}">
      <dgm:prSet/>
      <dgm:spPr/>
      <dgm:t>
        <a:bodyPr/>
        <a:lstStyle/>
        <a:p>
          <a:endParaRPr lang="en-US">
            <a:latin typeface="Calibri" panose="020F0502020204030204" pitchFamily="34" charset="0"/>
          </a:endParaRPr>
        </a:p>
      </dgm:t>
    </dgm:pt>
    <dgm:pt modelId="{6E6F21C4-5161-453F-AA08-A5B4814AFEC5}" type="sibTrans" cxnId="{4B8A5E49-705B-451B-924B-46715BD5AA5C}">
      <dgm:prSet/>
      <dgm:spPr/>
      <dgm:t>
        <a:bodyPr/>
        <a:lstStyle/>
        <a:p>
          <a:endParaRPr lang="en-US">
            <a:latin typeface="Calibri" panose="020F0502020204030204" pitchFamily="34" charset="0"/>
          </a:endParaRPr>
        </a:p>
      </dgm:t>
    </dgm:pt>
    <dgm:pt modelId="{2EE9F82F-3161-4B05-9519-D8E718AA4EAC}">
      <dgm:prSet/>
      <dgm:spPr/>
      <dgm:t>
        <a:bodyPr/>
        <a:lstStyle/>
        <a:p>
          <a:pPr rtl="0"/>
          <a:r>
            <a:rPr lang="en-US" dirty="0" smtClean="0">
              <a:latin typeface="Calibri" panose="020F0502020204030204" pitchFamily="34" charset="0"/>
            </a:rPr>
            <a:t>Reduce data collection burdens while expanding information content and shrinking latency</a:t>
          </a:r>
          <a:endParaRPr lang="en-US" dirty="0">
            <a:latin typeface="Calibri" panose="020F0502020204030204" pitchFamily="34" charset="0"/>
          </a:endParaRPr>
        </a:p>
      </dgm:t>
    </dgm:pt>
    <dgm:pt modelId="{EFDEE7DE-9116-46B0-8AA9-6CE54383C457}" type="parTrans" cxnId="{A5CAD7FA-4298-4C58-BAAC-34FF69C6D23D}">
      <dgm:prSet/>
      <dgm:spPr/>
      <dgm:t>
        <a:bodyPr/>
        <a:lstStyle/>
        <a:p>
          <a:endParaRPr lang="en-US">
            <a:latin typeface="Calibri" panose="020F0502020204030204" pitchFamily="34" charset="0"/>
          </a:endParaRPr>
        </a:p>
      </dgm:t>
    </dgm:pt>
    <dgm:pt modelId="{048439AD-B5B5-4BD3-9911-355D3F516C2D}" type="sibTrans" cxnId="{A5CAD7FA-4298-4C58-BAAC-34FF69C6D23D}">
      <dgm:prSet/>
      <dgm:spPr/>
      <dgm:t>
        <a:bodyPr/>
        <a:lstStyle/>
        <a:p>
          <a:endParaRPr lang="en-US">
            <a:latin typeface="Calibri" panose="020F0502020204030204" pitchFamily="34" charset="0"/>
          </a:endParaRPr>
        </a:p>
      </dgm:t>
    </dgm:pt>
    <dgm:pt modelId="{119A9356-BA8D-4A52-8E45-B9C752E09EE8}">
      <dgm:prSet/>
      <dgm:spPr/>
      <dgm:t>
        <a:bodyPr/>
        <a:lstStyle/>
        <a:p>
          <a:pPr rtl="0"/>
          <a:r>
            <a:rPr lang="en-US" smtClean="0">
              <a:latin typeface="Calibri" panose="020F0502020204030204" pitchFamily="34" charset="0"/>
            </a:rPr>
            <a:t>Minimize inconsistencies across registries</a:t>
          </a:r>
          <a:endParaRPr lang="en-US">
            <a:latin typeface="Calibri" panose="020F0502020204030204" pitchFamily="34" charset="0"/>
          </a:endParaRPr>
        </a:p>
      </dgm:t>
    </dgm:pt>
    <dgm:pt modelId="{F6D70AF4-2EA3-40B3-A4DC-A2AEBCB09FFA}" type="parTrans" cxnId="{12480A64-FF96-4C90-88E8-50DDD8EDF262}">
      <dgm:prSet/>
      <dgm:spPr/>
      <dgm:t>
        <a:bodyPr/>
        <a:lstStyle/>
        <a:p>
          <a:endParaRPr lang="en-US">
            <a:latin typeface="Calibri" panose="020F0502020204030204" pitchFamily="34" charset="0"/>
          </a:endParaRPr>
        </a:p>
      </dgm:t>
    </dgm:pt>
    <dgm:pt modelId="{FD557433-7473-4D8A-BDC4-E95ABC0E579E}" type="sibTrans" cxnId="{12480A64-FF96-4C90-88E8-50DDD8EDF262}">
      <dgm:prSet/>
      <dgm:spPr/>
      <dgm:t>
        <a:bodyPr/>
        <a:lstStyle/>
        <a:p>
          <a:endParaRPr lang="en-US">
            <a:latin typeface="Calibri" panose="020F0502020204030204" pitchFamily="34" charset="0"/>
          </a:endParaRPr>
        </a:p>
      </dgm:t>
    </dgm:pt>
    <dgm:pt modelId="{6A86CA23-9396-47AE-BDAB-5D2B89469821}">
      <dgm:prSet/>
      <dgm:spPr/>
      <dgm:t>
        <a:bodyPr/>
        <a:lstStyle/>
        <a:p>
          <a:pPr rtl="0"/>
          <a:r>
            <a:rPr lang="en-US" smtClean="0">
              <a:solidFill>
                <a:schemeClr val="tx1"/>
              </a:solidFill>
              <a:latin typeface="Calibri" panose="020F0502020204030204" pitchFamily="34" charset="0"/>
            </a:rPr>
            <a:t>Better integration with healthcare systems and products that support standards</a:t>
          </a:r>
          <a:endParaRPr lang="en-US">
            <a:solidFill>
              <a:schemeClr val="tx1"/>
            </a:solidFill>
            <a:latin typeface="Calibri" panose="020F0502020204030204" pitchFamily="34" charset="0"/>
          </a:endParaRPr>
        </a:p>
      </dgm:t>
    </dgm:pt>
    <dgm:pt modelId="{1FCEA7D2-DB59-4350-8659-4870947CF76B}" type="parTrans" cxnId="{B8322995-6002-4342-B430-0C997251FC18}">
      <dgm:prSet/>
      <dgm:spPr/>
      <dgm:t>
        <a:bodyPr/>
        <a:lstStyle/>
        <a:p>
          <a:endParaRPr lang="en-US">
            <a:latin typeface="Calibri" panose="020F0502020204030204" pitchFamily="34" charset="0"/>
          </a:endParaRPr>
        </a:p>
      </dgm:t>
    </dgm:pt>
    <dgm:pt modelId="{B4B2EE83-2E6C-49C4-A863-78177BF54895}" type="sibTrans" cxnId="{B8322995-6002-4342-B430-0C997251FC18}">
      <dgm:prSet/>
      <dgm:spPr/>
      <dgm:t>
        <a:bodyPr/>
        <a:lstStyle/>
        <a:p>
          <a:endParaRPr lang="en-US">
            <a:latin typeface="Calibri" panose="020F0502020204030204" pitchFamily="34" charset="0"/>
          </a:endParaRPr>
        </a:p>
      </dgm:t>
    </dgm:pt>
    <dgm:pt modelId="{923B1E24-4AB6-433E-A8E6-75DB89C3E4DC}">
      <dgm:prSet/>
      <dgm:spPr/>
      <dgm:t>
        <a:bodyPr/>
        <a:lstStyle/>
        <a:p>
          <a:pPr rtl="0"/>
          <a:r>
            <a:rPr lang="en-US" dirty="0" smtClean="0">
              <a:solidFill>
                <a:schemeClr val="tx1"/>
              </a:solidFill>
              <a:latin typeface="Calibri" panose="020F0502020204030204" pitchFamily="34" charset="0"/>
            </a:rPr>
            <a:t>One step closer to EHR integration</a:t>
          </a:r>
          <a:endParaRPr lang="en-US" dirty="0">
            <a:solidFill>
              <a:schemeClr val="tx1"/>
            </a:solidFill>
            <a:latin typeface="Calibri" panose="020F0502020204030204" pitchFamily="34" charset="0"/>
          </a:endParaRPr>
        </a:p>
      </dgm:t>
    </dgm:pt>
    <dgm:pt modelId="{29726EC9-AA1B-4A45-BC99-6080D6F6DF9B}" type="parTrans" cxnId="{09EBFCEE-4483-47E3-B433-E6DB435E64E5}">
      <dgm:prSet/>
      <dgm:spPr/>
      <dgm:t>
        <a:bodyPr/>
        <a:lstStyle/>
        <a:p>
          <a:endParaRPr lang="en-US">
            <a:latin typeface="Calibri" panose="020F0502020204030204" pitchFamily="34" charset="0"/>
          </a:endParaRPr>
        </a:p>
      </dgm:t>
    </dgm:pt>
    <dgm:pt modelId="{95B13F67-7F2E-4EB2-89D5-E7E827DEFC11}" type="sibTrans" cxnId="{09EBFCEE-4483-47E3-B433-E6DB435E64E5}">
      <dgm:prSet/>
      <dgm:spPr/>
      <dgm:t>
        <a:bodyPr/>
        <a:lstStyle/>
        <a:p>
          <a:endParaRPr lang="en-US">
            <a:latin typeface="Calibri" panose="020F0502020204030204" pitchFamily="34" charset="0"/>
          </a:endParaRPr>
        </a:p>
      </dgm:t>
    </dgm:pt>
    <dgm:pt modelId="{C95016E3-1EED-4AD8-A7F7-2EEF44EBF30B}" type="pres">
      <dgm:prSet presAssocID="{E47DA16A-3B9C-4D41-AFC3-759C78852460}" presName="diagram" presStyleCnt="0">
        <dgm:presLayoutVars>
          <dgm:dir/>
          <dgm:resizeHandles val="exact"/>
        </dgm:presLayoutVars>
      </dgm:prSet>
      <dgm:spPr/>
      <dgm:t>
        <a:bodyPr/>
        <a:lstStyle/>
        <a:p>
          <a:endParaRPr lang="en-US"/>
        </a:p>
      </dgm:t>
    </dgm:pt>
    <dgm:pt modelId="{4F72C474-E11F-41A5-A876-D3D52756C26B}" type="pres">
      <dgm:prSet presAssocID="{09234D56-D9DF-43F0-8075-840BB74685DB}" presName="node" presStyleLbl="node1" presStyleIdx="0" presStyleCnt="5">
        <dgm:presLayoutVars>
          <dgm:bulletEnabled val="1"/>
        </dgm:presLayoutVars>
      </dgm:prSet>
      <dgm:spPr/>
      <dgm:t>
        <a:bodyPr/>
        <a:lstStyle/>
        <a:p>
          <a:endParaRPr lang="en-US"/>
        </a:p>
      </dgm:t>
    </dgm:pt>
    <dgm:pt modelId="{6D0279F7-1EE5-4799-87D1-3C461A99B972}" type="pres">
      <dgm:prSet presAssocID="{6E6F21C4-5161-453F-AA08-A5B4814AFEC5}" presName="sibTrans" presStyleCnt="0"/>
      <dgm:spPr/>
      <dgm:t>
        <a:bodyPr/>
        <a:lstStyle/>
        <a:p>
          <a:endParaRPr lang="en-US"/>
        </a:p>
      </dgm:t>
    </dgm:pt>
    <dgm:pt modelId="{C8E72C65-C78C-431F-BCB4-E99B9BB2CEF2}" type="pres">
      <dgm:prSet presAssocID="{2EE9F82F-3161-4B05-9519-D8E718AA4EAC}" presName="node" presStyleLbl="node1" presStyleIdx="1" presStyleCnt="5">
        <dgm:presLayoutVars>
          <dgm:bulletEnabled val="1"/>
        </dgm:presLayoutVars>
      </dgm:prSet>
      <dgm:spPr/>
      <dgm:t>
        <a:bodyPr/>
        <a:lstStyle/>
        <a:p>
          <a:endParaRPr lang="en-US"/>
        </a:p>
      </dgm:t>
    </dgm:pt>
    <dgm:pt modelId="{28CE784B-711D-419D-80E1-7CCEA8F7B761}" type="pres">
      <dgm:prSet presAssocID="{048439AD-B5B5-4BD3-9911-355D3F516C2D}" presName="sibTrans" presStyleCnt="0"/>
      <dgm:spPr/>
      <dgm:t>
        <a:bodyPr/>
        <a:lstStyle/>
        <a:p>
          <a:endParaRPr lang="en-US"/>
        </a:p>
      </dgm:t>
    </dgm:pt>
    <dgm:pt modelId="{B61C89DB-2422-4A3C-A723-4588C41BD3BA}" type="pres">
      <dgm:prSet presAssocID="{119A9356-BA8D-4A52-8E45-B9C752E09EE8}" presName="node" presStyleLbl="node1" presStyleIdx="2" presStyleCnt="5">
        <dgm:presLayoutVars>
          <dgm:bulletEnabled val="1"/>
        </dgm:presLayoutVars>
      </dgm:prSet>
      <dgm:spPr/>
      <dgm:t>
        <a:bodyPr/>
        <a:lstStyle/>
        <a:p>
          <a:endParaRPr lang="en-US"/>
        </a:p>
      </dgm:t>
    </dgm:pt>
    <dgm:pt modelId="{34CCA187-E945-40D3-827F-2C9774BD4905}" type="pres">
      <dgm:prSet presAssocID="{FD557433-7473-4D8A-BDC4-E95ABC0E579E}" presName="sibTrans" presStyleCnt="0"/>
      <dgm:spPr/>
      <dgm:t>
        <a:bodyPr/>
        <a:lstStyle/>
        <a:p>
          <a:endParaRPr lang="en-US"/>
        </a:p>
      </dgm:t>
    </dgm:pt>
    <dgm:pt modelId="{8F2413B4-C751-4EED-ABD2-EB3D549B3A06}" type="pres">
      <dgm:prSet presAssocID="{6A86CA23-9396-47AE-BDAB-5D2B89469821}" presName="node" presStyleLbl="node1" presStyleIdx="3" presStyleCnt="5">
        <dgm:presLayoutVars>
          <dgm:bulletEnabled val="1"/>
        </dgm:presLayoutVars>
      </dgm:prSet>
      <dgm:spPr/>
      <dgm:t>
        <a:bodyPr/>
        <a:lstStyle/>
        <a:p>
          <a:endParaRPr lang="en-US"/>
        </a:p>
      </dgm:t>
    </dgm:pt>
    <dgm:pt modelId="{27C3BD58-FE65-49D8-88DE-58AA135B83D6}" type="pres">
      <dgm:prSet presAssocID="{B4B2EE83-2E6C-49C4-A863-78177BF54895}" presName="sibTrans" presStyleCnt="0"/>
      <dgm:spPr/>
      <dgm:t>
        <a:bodyPr/>
        <a:lstStyle/>
        <a:p>
          <a:endParaRPr lang="en-US"/>
        </a:p>
      </dgm:t>
    </dgm:pt>
    <dgm:pt modelId="{1517C3D5-6F37-4559-9AEE-7000F1C50825}" type="pres">
      <dgm:prSet presAssocID="{923B1E24-4AB6-433E-A8E6-75DB89C3E4DC}" presName="node" presStyleLbl="node1" presStyleIdx="4" presStyleCnt="5">
        <dgm:presLayoutVars>
          <dgm:bulletEnabled val="1"/>
        </dgm:presLayoutVars>
      </dgm:prSet>
      <dgm:spPr/>
      <dgm:t>
        <a:bodyPr/>
        <a:lstStyle/>
        <a:p>
          <a:endParaRPr lang="en-US"/>
        </a:p>
      </dgm:t>
    </dgm:pt>
  </dgm:ptLst>
  <dgm:cxnLst>
    <dgm:cxn modelId="{09EBFCEE-4483-47E3-B433-E6DB435E64E5}" srcId="{E47DA16A-3B9C-4D41-AFC3-759C78852460}" destId="{923B1E24-4AB6-433E-A8E6-75DB89C3E4DC}" srcOrd="4" destOrd="0" parTransId="{29726EC9-AA1B-4A45-BC99-6080D6F6DF9B}" sibTransId="{95B13F67-7F2E-4EB2-89D5-E7E827DEFC11}"/>
    <dgm:cxn modelId="{2C06BC6E-F34F-4713-9EA4-BCDD7E33533F}" type="presOf" srcId="{6A86CA23-9396-47AE-BDAB-5D2B89469821}" destId="{8F2413B4-C751-4EED-ABD2-EB3D549B3A06}" srcOrd="0" destOrd="0" presId="urn:microsoft.com/office/officeart/2005/8/layout/default"/>
    <dgm:cxn modelId="{4B8A5E49-705B-451B-924B-46715BD5AA5C}" srcId="{E47DA16A-3B9C-4D41-AFC3-759C78852460}" destId="{09234D56-D9DF-43F0-8075-840BB74685DB}" srcOrd="0" destOrd="0" parTransId="{D2B0E280-E333-4F3C-BDA4-5FB689B13234}" sibTransId="{6E6F21C4-5161-453F-AA08-A5B4814AFEC5}"/>
    <dgm:cxn modelId="{12480A64-FF96-4C90-88E8-50DDD8EDF262}" srcId="{E47DA16A-3B9C-4D41-AFC3-759C78852460}" destId="{119A9356-BA8D-4A52-8E45-B9C752E09EE8}" srcOrd="2" destOrd="0" parTransId="{F6D70AF4-2EA3-40B3-A4DC-A2AEBCB09FFA}" sibTransId="{FD557433-7473-4D8A-BDC4-E95ABC0E579E}"/>
    <dgm:cxn modelId="{77BB9705-0538-4D77-B6FB-F2BA1B3EC848}" type="presOf" srcId="{2EE9F82F-3161-4B05-9519-D8E718AA4EAC}" destId="{C8E72C65-C78C-431F-BCB4-E99B9BB2CEF2}" srcOrd="0" destOrd="0" presId="urn:microsoft.com/office/officeart/2005/8/layout/default"/>
    <dgm:cxn modelId="{2AF58B32-00F7-4F16-ADD8-BF90248104C6}" type="presOf" srcId="{119A9356-BA8D-4A52-8E45-B9C752E09EE8}" destId="{B61C89DB-2422-4A3C-A723-4588C41BD3BA}" srcOrd="0" destOrd="0" presId="urn:microsoft.com/office/officeart/2005/8/layout/default"/>
    <dgm:cxn modelId="{3B032BC0-CB7F-409D-B1A2-5B0E73597784}" type="presOf" srcId="{923B1E24-4AB6-433E-A8E6-75DB89C3E4DC}" destId="{1517C3D5-6F37-4559-9AEE-7000F1C50825}" srcOrd="0" destOrd="0" presId="urn:microsoft.com/office/officeart/2005/8/layout/default"/>
    <dgm:cxn modelId="{D315D3AA-59EC-46E0-B1D9-C2E3CBC8A811}" type="presOf" srcId="{09234D56-D9DF-43F0-8075-840BB74685DB}" destId="{4F72C474-E11F-41A5-A876-D3D52756C26B}" srcOrd="0" destOrd="0" presId="urn:microsoft.com/office/officeart/2005/8/layout/default"/>
    <dgm:cxn modelId="{A5CAD7FA-4298-4C58-BAAC-34FF69C6D23D}" srcId="{E47DA16A-3B9C-4D41-AFC3-759C78852460}" destId="{2EE9F82F-3161-4B05-9519-D8E718AA4EAC}" srcOrd="1" destOrd="0" parTransId="{EFDEE7DE-9116-46B0-8AA9-6CE54383C457}" sibTransId="{048439AD-B5B5-4BD3-9911-355D3F516C2D}"/>
    <dgm:cxn modelId="{B8322995-6002-4342-B430-0C997251FC18}" srcId="{E47DA16A-3B9C-4D41-AFC3-759C78852460}" destId="{6A86CA23-9396-47AE-BDAB-5D2B89469821}" srcOrd="3" destOrd="0" parTransId="{1FCEA7D2-DB59-4350-8659-4870947CF76B}" sibTransId="{B4B2EE83-2E6C-49C4-A863-78177BF54895}"/>
    <dgm:cxn modelId="{8A8FA2A7-FE8A-47C8-B84E-5933CB21F94E}" type="presOf" srcId="{E47DA16A-3B9C-4D41-AFC3-759C78852460}" destId="{C95016E3-1EED-4AD8-A7F7-2EEF44EBF30B}" srcOrd="0" destOrd="0" presId="urn:microsoft.com/office/officeart/2005/8/layout/default"/>
    <dgm:cxn modelId="{6BF8FFD9-F054-4BA6-BAF5-84667C998B2F}" type="presParOf" srcId="{C95016E3-1EED-4AD8-A7F7-2EEF44EBF30B}" destId="{4F72C474-E11F-41A5-A876-D3D52756C26B}" srcOrd="0" destOrd="0" presId="urn:microsoft.com/office/officeart/2005/8/layout/default"/>
    <dgm:cxn modelId="{695B32A3-F305-4E9E-A3D5-F6BC0F46D40C}" type="presParOf" srcId="{C95016E3-1EED-4AD8-A7F7-2EEF44EBF30B}" destId="{6D0279F7-1EE5-4799-87D1-3C461A99B972}" srcOrd="1" destOrd="0" presId="urn:microsoft.com/office/officeart/2005/8/layout/default"/>
    <dgm:cxn modelId="{C2D25C79-25DB-489D-B92B-C781FF4B4D8F}" type="presParOf" srcId="{C95016E3-1EED-4AD8-A7F7-2EEF44EBF30B}" destId="{C8E72C65-C78C-431F-BCB4-E99B9BB2CEF2}" srcOrd="2" destOrd="0" presId="urn:microsoft.com/office/officeart/2005/8/layout/default"/>
    <dgm:cxn modelId="{E0BA9AF8-A0DE-4293-8A03-3FEC66140453}" type="presParOf" srcId="{C95016E3-1EED-4AD8-A7F7-2EEF44EBF30B}" destId="{28CE784B-711D-419D-80E1-7CCEA8F7B761}" srcOrd="3" destOrd="0" presId="urn:microsoft.com/office/officeart/2005/8/layout/default"/>
    <dgm:cxn modelId="{76DB1D94-43ED-4340-937F-E1408280E839}" type="presParOf" srcId="{C95016E3-1EED-4AD8-A7F7-2EEF44EBF30B}" destId="{B61C89DB-2422-4A3C-A723-4588C41BD3BA}" srcOrd="4" destOrd="0" presId="urn:microsoft.com/office/officeart/2005/8/layout/default"/>
    <dgm:cxn modelId="{8D3545A6-223B-4A35-B86E-CD75859F0D2E}" type="presParOf" srcId="{C95016E3-1EED-4AD8-A7F7-2EEF44EBF30B}" destId="{34CCA187-E945-40D3-827F-2C9774BD4905}" srcOrd="5" destOrd="0" presId="urn:microsoft.com/office/officeart/2005/8/layout/default"/>
    <dgm:cxn modelId="{631E8557-281A-47D9-8728-974B85BF3721}" type="presParOf" srcId="{C95016E3-1EED-4AD8-A7F7-2EEF44EBF30B}" destId="{8F2413B4-C751-4EED-ABD2-EB3D549B3A06}" srcOrd="6" destOrd="0" presId="urn:microsoft.com/office/officeart/2005/8/layout/default"/>
    <dgm:cxn modelId="{CE82C3BA-F407-4153-8A08-8873B7B906A1}" type="presParOf" srcId="{C95016E3-1EED-4AD8-A7F7-2EEF44EBF30B}" destId="{27C3BD58-FE65-49D8-88DE-58AA135B83D6}" srcOrd="7" destOrd="0" presId="urn:microsoft.com/office/officeart/2005/8/layout/default"/>
    <dgm:cxn modelId="{3DA2C1BD-8F88-4C6F-B2A2-BCA5D1A78E36}" type="presParOf" srcId="{C95016E3-1EED-4AD8-A7F7-2EEF44EBF30B}" destId="{1517C3D5-6F37-4559-9AEE-7000F1C508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81ABEB-408C-4200-98CB-C389713FB5C4}" type="doc">
      <dgm:prSet loTypeId="urn:microsoft.com/office/officeart/2008/layout/VerticalCurvedList" loCatId="list" qsTypeId="urn:microsoft.com/office/officeart/2005/8/quickstyle/simple5" qsCatId="simple" csTypeId="urn:microsoft.com/office/officeart/2005/8/colors/accent0_2" csCatId="mainScheme" phldr="1"/>
      <dgm:spPr/>
      <dgm:t>
        <a:bodyPr/>
        <a:lstStyle/>
        <a:p>
          <a:endParaRPr lang="en-US"/>
        </a:p>
      </dgm:t>
    </dgm:pt>
    <dgm:pt modelId="{02982345-124D-4B34-98A3-700E32A924BF}">
      <dgm:prSet custT="1"/>
      <dgm:spPr/>
      <dgm:t>
        <a:bodyPr/>
        <a:lstStyle/>
        <a:p>
          <a:pPr rtl="0"/>
          <a:r>
            <a:rPr lang="en-US" sz="1800" smtClean="0">
              <a:latin typeface="Calibri" panose="020F0502020204030204" pitchFamily="34" charset="0"/>
            </a:rPr>
            <a:t>Optimized for machine data extraction and not web data entry</a:t>
          </a:r>
          <a:endParaRPr lang="en-US" sz="1800">
            <a:latin typeface="Calibri" panose="020F0502020204030204" pitchFamily="34" charset="0"/>
          </a:endParaRPr>
        </a:p>
      </dgm:t>
    </dgm:pt>
    <dgm:pt modelId="{257C4D47-0D07-4DA1-8B94-DCEBC2495C52}" type="parTrans" cxnId="{238BCB5A-666B-4F92-BC7B-17E59EB37C04}">
      <dgm:prSet/>
      <dgm:spPr/>
      <dgm:t>
        <a:bodyPr/>
        <a:lstStyle/>
        <a:p>
          <a:endParaRPr lang="en-US" sz="2000">
            <a:latin typeface="Calibri" panose="020F0502020204030204" pitchFamily="34" charset="0"/>
          </a:endParaRPr>
        </a:p>
      </dgm:t>
    </dgm:pt>
    <dgm:pt modelId="{6256EC9B-E2AD-4899-B4AA-1FA8A5FEBD62}" type="sibTrans" cxnId="{238BCB5A-666B-4F92-BC7B-17E59EB37C04}">
      <dgm:prSet/>
      <dgm:spPr/>
      <dgm:t>
        <a:bodyPr/>
        <a:lstStyle/>
        <a:p>
          <a:endParaRPr lang="en-US" sz="2000">
            <a:latin typeface="Calibri" panose="020F0502020204030204" pitchFamily="34" charset="0"/>
          </a:endParaRPr>
        </a:p>
      </dgm:t>
    </dgm:pt>
    <dgm:pt modelId="{A246FC12-C713-4027-8DEB-3DDF9C38BEB2}">
      <dgm:prSet custT="1"/>
      <dgm:spPr/>
      <dgm:t>
        <a:bodyPr/>
        <a:lstStyle/>
        <a:p>
          <a:pPr rtl="0"/>
          <a:r>
            <a:rPr lang="en-US" sz="1800" dirty="0" smtClean="0">
              <a:latin typeface="Calibri" panose="020F0502020204030204" pitchFamily="34" charset="0"/>
            </a:rPr>
            <a:t>Maintaining compatibility with legacy registry versions</a:t>
          </a:r>
          <a:endParaRPr lang="en-US" sz="1800" dirty="0">
            <a:latin typeface="Calibri" panose="020F0502020204030204" pitchFamily="34" charset="0"/>
          </a:endParaRPr>
        </a:p>
      </dgm:t>
    </dgm:pt>
    <dgm:pt modelId="{A524BCB4-A2B5-4D6A-ADDE-7DD6255FFB16}" type="parTrans" cxnId="{BE0C1FC2-08C2-4416-8314-8D9E9D0D374E}">
      <dgm:prSet/>
      <dgm:spPr/>
      <dgm:t>
        <a:bodyPr/>
        <a:lstStyle/>
        <a:p>
          <a:endParaRPr lang="en-US" sz="2000">
            <a:latin typeface="Calibri" panose="020F0502020204030204" pitchFamily="34" charset="0"/>
          </a:endParaRPr>
        </a:p>
      </dgm:t>
    </dgm:pt>
    <dgm:pt modelId="{70B02661-5E42-4390-85A9-8D9C0CCA3D06}" type="sibTrans" cxnId="{BE0C1FC2-08C2-4416-8314-8D9E9D0D374E}">
      <dgm:prSet/>
      <dgm:spPr/>
      <dgm:t>
        <a:bodyPr/>
        <a:lstStyle/>
        <a:p>
          <a:endParaRPr lang="en-US" sz="2000">
            <a:latin typeface="Calibri" panose="020F0502020204030204" pitchFamily="34" charset="0"/>
          </a:endParaRPr>
        </a:p>
      </dgm:t>
    </dgm:pt>
    <dgm:pt modelId="{2BC7D5A3-2FCD-473A-B719-39920AD831E3}">
      <dgm:prSet custT="1"/>
      <dgm:spPr/>
      <dgm:t>
        <a:bodyPr/>
        <a:lstStyle/>
        <a:p>
          <a:pPr rtl="0"/>
          <a:r>
            <a:rPr lang="en-US" sz="1800" dirty="0" smtClean="0">
              <a:latin typeface="Calibri" panose="020F0502020204030204" pitchFamily="34" charset="0"/>
            </a:rPr>
            <a:t>Completely new implementation by vendors</a:t>
          </a:r>
          <a:endParaRPr lang="en-US" sz="1800" dirty="0">
            <a:latin typeface="Calibri" panose="020F0502020204030204" pitchFamily="34" charset="0"/>
          </a:endParaRPr>
        </a:p>
      </dgm:t>
    </dgm:pt>
    <dgm:pt modelId="{80E8C958-3A00-463B-8457-55FA870F2BAB}" type="parTrans" cxnId="{549C2B5A-985A-421B-A5DF-5C7EE9BDDF3B}">
      <dgm:prSet/>
      <dgm:spPr/>
      <dgm:t>
        <a:bodyPr/>
        <a:lstStyle/>
        <a:p>
          <a:endParaRPr lang="en-US" sz="2000">
            <a:latin typeface="Calibri" panose="020F0502020204030204" pitchFamily="34" charset="0"/>
          </a:endParaRPr>
        </a:p>
      </dgm:t>
    </dgm:pt>
    <dgm:pt modelId="{69CDF540-118D-4282-A866-9E6F7CBF73AC}" type="sibTrans" cxnId="{549C2B5A-985A-421B-A5DF-5C7EE9BDDF3B}">
      <dgm:prSet/>
      <dgm:spPr/>
      <dgm:t>
        <a:bodyPr/>
        <a:lstStyle/>
        <a:p>
          <a:endParaRPr lang="en-US" sz="2000">
            <a:latin typeface="Calibri" panose="020F0502020204030204" pitchFamily="34" charset="0"/>
          </a:endParaRPr>
        </a:p>
      </dgm:t>
    </dgm:pt>
    <dgm:pt modelId="{29D2D287-F9AA-4A25-86FC-1FA84289E1EE}">
      <dgm:prSet custT="1"/>
      <dgm:spPr/>
      <dgm:t>
        <a:bodyPr/>
        <a:lstStyle/>
        <a:p>
          <a:pPr rtl="0"/>
          <a:r>
            <a:rPr lang="en-US" sz="1800" dirty="0" smtClean="0">
              <a:latin typeface="Calibri" panose="020F0502020204030204" pitchFamily="34" charset="0"/>
            </a:rPr>
            <a:t>Data standard maintenance</a:t>
          </a:r>
          <a:endParaRPr lang="en-US" sz="1800" dirty="0">
            <a:latin typeface="Calibri" panose="020F0502020204030204" pitchFamily="34" charset="0"/>
          </a:endParaRPr>
        </a:p>
      </dgm:t>
    </dgm:pt>
    <dgm:pt modelId="{AFCC20C0-1FA9-4E64-8F8D-09E9F3F72931}" type="parTrans" cxnId="{8953EB63-6ABD-4F61-8F2B-3CC8811B6C1E}">
      <dgm:prSet/>
      <dgm:spPr/>
      <dgm:t>
        <a:bodyPr/>
        <a:lstStyle/>
        <a:p>
          <a:endParaRPr lang="en-US" sz="2000">
            <a:latin typeface="Calibri" panose="020F0502020204030204" pitchFamily="34" charset="0"/>
          </a:endParaRPr>
        </a:p>
      </dgm:t>
    </dgm:pt>
    <dgm:pt modelId="{E0388BBD-8CBD-4C52-9DAE-C283CF55701B}" type="sibTrans" cxnId="{8953EB63-6ABD-4F61-8F2B-3CC8811B6C1E}">
      <dgm:prSet/>
      <dgm:spPr/>
      <dgm:t>
        <a:bodyPr/>
        <a:lstStyle/>
        <a:p>
          <a:endParaRPr lang="en-US" sz="2000">
            <a:latin typeface="Calibri" panose="020F0502020204030204" pitchFamily="34" charset="0"/>
          </a:endParaRPr>
        </a:p>
      </dgm:t>
    </dgm:pt>
    <dgm:pt modelId="{CBFD43ED-D20E-464E-9681-A8E34AA300FE}">
      <dgm:prSet custT="1"/>
      <dgm:spPr/>
      <dgm:t>
        <a:bodyPr/>
        <a:lstStyle/>
        <a:p>
          <a:pPr rtl="0"/>
          <a:r>
            <a:rPr lang="en-US" sz="1800" dirty="0" smtClean="0">
              <a:latin typeface="Calibri" panose="020F0502020204030204" pitchFamily="34" charset="0"/>
            </a:rPr>
            <a:t>Data quality</a:t>
          </a:r>
          <a:endParaRPr lang="en-US" sz="1800" dirty="0">
            <a:latin typeface="Calibri" panose="020F0502020204030204" pitchFamily="34" charset="0"/>
          </a:endParaRPr>
        </a:p>
      </dgm:t>
    </dgm:pt>
    <dgm:pt modelId="{E27A1189-25E1-4074-9E5E-6486E96D6B13}" type="parTrans" cxnId="{D4392AF5-2234-4241-B359-576D8BAC54CB}">
      <dgm:prSet/>
      <dgm:spPr/>
      <dgm:t>
        <a:bodyPr/>
        <a:lstStyle/>
        <a:p>
          <a:endParaRPr lang="en-US" sz="2000">
            <a:latin typeface="Calibri" panose="020F0502020204030204" pitchFamily="34" charset="0"/>
          </a:endParaRPr>
        </a:p>
      </dgm:t>
    </dgm:pt>
    <dgm:pt modelId="{0A3DA62E-68F7-4685-A0E4-DD5342A56E79}" type="sibTrans" cxnId="{D4392AF5-2234-4241-B359-576D8BAC54CB}">
      <dgm:prSet/>
      <dgm:spPr/>
      <dgm:t>
        <a:bodyPr/>
        <a:lstStyle/>
        <a:p>
          <a:endParaRPr lang="en-US" sz="2000">
            <a:latin typeface="Calibri" panose="020F0502020204030204" pitchFamily="34" charset="0"/>
          </a:endParaRPr>
        </a:p>
      </dgm:t>
    </dgm:pt>
    <dgm:pt modelId="{CD161763-4D71-4339-BB28-3B72C3134316}" type="pres">
      <dgm:prSet presAssocID="{A281ABEB-408C-4200-98CB-C389713FB5C4}" presName="Name0" presStyleCnt="0">
        <dgm:presLayoutVars>
          <dgm:chMax val="7"/>
          <dgm:chPref val="7"/>
          <dgm:dir/>
        </dgm:presLayoutVars>
      </dgm:prSet>
      <dgm:spPr/>
      <dgm:t>
        <a:bodyPr/>
        <a:lstStyle/>
        <a:p>
          <a:endParaRPr lang="en-US"/>
        </a:p>
      </dgm:t>
    </dgm:pt>
    <dgm:pt modelId="{DB404550-6C4A-4D59-9AE2-40CA83C68518}" type="pres">
      <dgm:prSet presAssocID="{A281ABEB-408C-4200-98CB-C389713FB5C4}" presName="Name1" presStyleCnt="0"/>
      <dgm:spPr/>
    </dgm:pt>
    <dgm:pt modelId="{B54C4434-B26A-49CF-A111-E5BC18097214}" type="pres">
      <dgm:prSet presAssocID="{A281ABEB-408C-4200-98CB-C389713FB5C4}" presName="cycle" presStyleCnt="0"/>
      <dgm:spPr/>
    </dgm:pt>
    <dgm:pt modelId="{00A22D75-4144-474C-8F57-61538480468B}" type="pres">
      <dgm:prSet presAssocID="{A281ABEB-408C-4200-98CB-C389713FB5C4}" presName="srcNode" presStyleLbl="node1" presStyleIdx="0" presStyleCnt="5"/>
      <dgm:spPr/>
    </dgm:pt>
    <dgm:pt modelId="{FABE3512-A1DE-4349-BF06-A0E1A238E0F0}" type="pres">
      <dgm:prSet presAssocID="{A281ABEB-408C-4200-98CB-C389713FB5C4}" presName="conn" presStyleLbl="parChTrans1D2" presStyleIdx="0" presStyleCnt="1"/>
      <dgm:spPr/>
      <dgm:t>
        <a:bodyPr/>
        <a:lstStyle/>
        <a:p>
          <a:endParaRPr lang="en-US"/>
        </a:p>
      </dgm:t>
    </dgm:pt>
    <dgm:pt modelId="{59AB7FD8-3F2D-4972-A03E-72F3B6ABB926}" type="pres">
      <dgm:prSet presAssocID="{A281ABEB-408C-4200-98CB-C389713FB5C4}" presName="extraNode" presStyleLbl="node1" presStyleIdx="0" presStyleCnt="5"/>
      <dgm:spPr/>
    </dgm:pt>
    <dgm:pt modelId="{B829ACC6-8659-4DAA-B9CE-0D93BD9B9D45}" type="pres">
      <dgm:prSet presAssocID="{A281ABEB-408C-4200-98CB-C389713FB5C4}" presName="dstNode" presStyleLbl="node1" presStyleIdx="0" presStyleCnt="5"/>
      <dgm:spPr/>
    </dgm:pt>
    <dgm:pt modelId="{C56144F4-62C8-441E-A854-36CEF47B938B}" type="pres">
      <dgm:prSet presAssocID="{02982345-124D-4B34-98A3-700E32A924BF}" presName="text_1" presStyleLbl="node1" presStyleIdx="0" presStyleCnt="5">
        <dgm:presLayoutVars>
          <dgm:bulletEnabled val="1"/>
        </dgm:presLayoutVars>
      </dgm:prSet>
      <dgm:spPr/>
      <dgm:t>
        <a:bodyPr/>
        <a:lstStyle/>
        <a:p>
          <a:endParaRPr lang="en-US"/>
        </a:p>
      </dgm:t>
    </dgm:pt>
    <dgm:pt modelId="{717ACA28-3E58-4067-B9E6-32518AFAED3B}" type="pres">
      <dgm:prSet presAssocID="{02982345-124D-4B34-98A3-700E32A924BF}" presName="accent_1" presStyleCnt="0"/>
      <dgm:spPr/>
    </dgm:pt>
    <dgm:pt modelId="{03611CB6-29CF-41B4-91CD-3DDBD127342C}" type="pres">
      <dgm:prSet presAssocID="{02982345-124D-4B34-98A3-700E32A924BF}" presName="accentRepeatNode" presStyleLbl="solidFgAcc1" presStyleIdx="0" presStyleCnt="5"/>
      <dgm:spPr>
        <a:blipFill rotWithShape="0">
          <a:blip xmlns:r="http://schemas.openxmlformats.org/officeDocument/2006/relationships" r:embed="rId1"/>
          <a:stretch>
            <a:fillRect/>
          </a:stretch>
        </a:blipFill>
      </dgm:spPr>
    </dgm:pt>
    <dgm:pt modelId="{CAA42D63-674E-460D-B455-444DD2F8CDB9}" type="pres">
      <dgm:prSet presAssocID="{A246FC12-C713-4027-8DEB-3DDF9C38BEB2}" presName="text_2" presStyleLbl="node1" presStyleIdx="1" presStyleCnt="5">
        <dgm:presLayoutVars>
          <dgm:bulletEnabled val="1"/>
        </dgm:presLayoutVars>
      </dgm:prSet>
      <dgm:spPr/>
      <dgm:t>
        <a:bodyPr/>
        <a:lstStyle/>
        <a:p>
          <a:endParaRPr lang="en-US"/>
        </a:p>
      </dgm:t>
    </dgm:pt>
    <dgm:pt modelId="{F3DA1689-1CA6-4F03-A653-0FFBC72CF4C5}" type="pres">
      <dgm:prSet presAssocID="{A246FC12-C713-4027-8DEB-3DDF9C38BEB2}" presName="accent_2" presStyleCnt="0"/>
      <dgm:spPr/>
    </dgm:pt>
    <dgm:pt modelId="{30F0CB0B-8E5D-457D-8139-F7A4AE7123B0}" type="pres">
      <dgm:prSet presAssocID="{A246FC12-C713-4027-8DEB-3DDF9C38BEB2}" presName="accentRepeatNode" presStyleLbl="solidFgAcc1" presStyleIdx="1" presStyleCnt="5"/>
      <dgm:spPr>
        <a:blipFill rotWithShape="0">
          <a:blip xmlns:r="http://schemas.openxmlformats.org/officeDocument/2006/relationships" r:embed="rId2"/>
          <a:stretch>
            <a:fillRect/>
          </a:stretch>
        </a:blipFill>
      </dgm:spPr>
    </dgm:pt>
    <dgm:pt modelId="{BF2ADC85-1635-480E-ADFB-40E06178D593}" type="pres">
      <dgm:prSet presAssocID="{2BC7D5A3-2FCD-473A-B719-39920AD831E3}" presName="text_3" presStyleLbl="node1" presStyleIdx="2" presStyleCnt="5">
        <dgm:presLayoutVars>
          <dgm:bulletEnabled val="1"/>
        </dgm:presLayoutVars>
      </dgm:prSet>
      <dgm:spPr/>
      <dgm:t>
        <a:bodyPr/>
        <a:lstStyle/>
        <a:p>
          <a:endParaRPr lang="en-US"/>
        </a:p>
      </dgm:t>
    </dgm:pt>
    <dgm:pt modelId="{D40CFBF1-D71F-402D-84C1-15BC1A40F60A}" type="pres">
      <dgm:prSet presAssocID="{2BC7D5A3-2FCD-473A-B719-39920AD831E3}" presName="accent_3" presStyleCnt="0"/>
      <dgm:spPr/>
    </dgm:pt>
    <dgm:pt modelId="{62021466-58C6-42BB-9514-AAF71157692B}" type="pres">
      <dgm:prSet presAssocID="{2BC7D5A3-2FCD-473A-B719-39920AD831E3}" presName="accentRepeatNode" presStyleLbl="solidFgAcc1" presStyleIdx="2" presStyleCnt="5"/>
      <dgm:spPr>
        <a:blipFill rotWithShape="0">
          <a:blip xmlns:r="http://schemas.openxmlformats.org/officeDocument/2006/relationships" r:embed="rId3"/>
          <a:stretch>
            <a:fillRect/>
          </a:stretch>
        </a:blipFill>
      </dgm:spPr>
    </dgm:pt>
    <dgm:pt modelId="{991BC5A0-9AC3-4023-904E-C864B0D4AFE8}" type="pres">
      <dgm:prSet presAssocID="{29D2D287-F9AA-4A25-86FC-1FA84289E1EE}" presName="text_4" presStyleLbl="node1" presStyleIdx="3" presStyleCnt="5">
        <dgm:presLayoutVars>
          <dgm:bulletEnabled val="1"/>
        </dgm:presLayoutVars>
      </dgm:prSet>
      <dgm:spPr/>
      <dgm:t>
        <a:bodyPr/>
        <a:lstStyle/>
        <a:p>
          <a:endParaRPr lang="en-US"/>
        </a:p>
      </dgm:t>
    </dgm:pt>
    <dgm:pt modelId="{7406E163-33E3-4AD0-8AEE-C654806C55F1}" type="pres">
      <dgm:prSet presAssocID="{29D2D287-F9AA-4A25-86FC-1FA84289E1EE}" presName="accent_4" presStyleCnt="0"/>
      <dgm:spPr/>
    </dgm:pt>
    <dgm:pt modelId="{8F644838-41CE-48B0-A6C0-8BA37E819964}" type="pres">
      <dgm:prSet presAssocID="{29D2D287-F9AA-4A25-86FC-1FA84289E1EE}" presName="accentRepeatNode" presStyleLbl="solidFgAcc1" presStyleIdx="3" presStyleCnt="5"/>
      <dgm:spPr>
        <a:blipFill rotWithShape="0">
          <a:blip xmlns:r="http://schemas.openxmlformats.org/officeDocument/2006/relationships" r:embed="rId4"/>
          <a:stretch>
            <a:fillRect/>
          </a:stretch>
        </a:blipFill>
      </dgm:spPr>
    </dgm:pt>
    <dgm:pt modelId="{1B2829BC-DC86-404D-9DAD-36BD88774C25}" type="pres">
      <dgm:prSet presAssocID="{CBFD43ED-D20E-464E-9681-A8E34AA300FE}" presName="text_5" presStyleLbl="node1" presStyleIdx="4" presStyleCnt="5">
        <dgm:presLayoutVars>
          <dgm:bulletEnabled val="1"/>
        </dgm:presLayoutVars>
      </dgm:prSet>
      <dgm:spPr/>
      <dgm:t>
        <a:bodyPr/>
        <a:lstStyle/>
        <a:p>
          <a:endParaRPr lang="en-US"/>
        </a:p>
      </dgm:t>
    </dgm:pt>
    <dgm:pt modelId="{8FA77CE1-2BC2-489D-BC38-8E440AF8D1AE}" type="pres">
      <dgm:prSet presAssocID="{CBFD43ED-D20E-464E-9681-A8E34AA300FE}" presName="accent_5" presStyleCnt="0"/>
      <dgm:spPr/>
    </dgm:pt>
    <dgm:pt modelId="{E56A8CCD-A802-44E1-98E7-379580BA0564}" type="pres">
      <dgm:prSet presAssocID="{CBFD43ED-D20E-464E-9681-A8E34AA300FE}" presName="accentRepeatNode" presStyleLbl="solidFgAcc1" presStyleIdx="4" presStyleCnt="5"/>
      <dgm:spPr>
        <a:blipFill rotWithShape="0">
          <a:blip xmlns:r="http://schemas.openxmlformats.org/officeDocument/2006/relationships" r:embed="rId5"/>
          <a:stretch>
            <a:fillRect/>
          </a:stretch>
        </a:blipFill>
      </dgm:spPr>
    </dgm:pt>
  </dgm:ptLst>
  <dgm:cxnLst>
    <dgm:cxn modelId="{238BCB5A-666B-4F92-BC7B-17E59EB37C04}" srcId="{A281ABEB-408C-4200-98CB-C389713FB5C4}" destId="{02982345-124D-4B34-98A3-700E32A924BF}" srcOrd="0" destOrd="0" parTransId="{257C4D47-0D07-4DA1-8B94-DCEBC2495C52}" sibTransId="{6256EC9B-E2AD-4899-B4AA-1FA8A5FEBD62}"/>
    <dgm:cxn modelId="{2766D550-85A7-4EE5-B581-6FD730B1640D}" type="presOf" srcId="{6256EC9B-E2AD-4899-B4AA-1FA8A5FEBD62}" destId="{FABE3512-A1DE-4349-BF06-A0E1A238E0F0}" srcOrd="0" destOrd="0" presId="urn:microsoft.com/office/officeart/2008/layout/VerticalCurvedList"/>
    <dgm:cxn modelId="{EBB88CBC-E0E5-40C8-A829-0DC05B860F1D}" type="presOf" srcId="{A246FC12-C713-4027-8DEB-3DDF9C38BEB2}" destId="{CAA42D63-674E-460D-B455-444DD2F8CDB9}" srcOrd="0" destOrd="0" presId="urn:microsoft.com/office/officeart/2008/layout/VerticalCurvedList"/>
    <dgm:cxn modelId="{69ED9625-A6CA-481F-83C1-6E66D6ABDEE1}" type="presOf" srcId="{02982345-124D-4B34-98A3-700E32A924BF}" destId="{C56144F4-62C8-441E-A854-36CEF47B938B}" srcOrd="0" destOrd="0" presId="urn:microsoft.com/office/officeart/2008/layout/VerticalCurvedList"/>
    <dgm:cxn modelId="{D4392AF5-2234-4241-B359-576D8BAC54CB}" srcId="{A281ABEB-408C-4200-98CB-C389713FB5C4}" destId="{CBFD43ED-D20E-464E-9681-A8E34AA300FE}" srcOrd="4" destOrd="0" parTransId="{E27A1189-25E1-4074-9E5E-6486E96D6B13}" sibTransId="{0A3DA62E-68F7-4685-A0E4-DD5342A56E79}"/>
    <dgm:cxn modelId="{8953EB63-6ABD-4F61-8F2B-3CC8811B6C1E}" srcId="{A281ABEB-408C-4200-98CB-C389713FB5C4}" destId="{29D2D287-F9AA-4A25-86FC-1FA84289E1EE}" srcOrd="3" destOrd="0" parTransId="{AFCC20C0-1FA9-4E64-8F8D-09E9F3F72931}" sibTransId="{E0388BBD-8CBD-4C52-9DAE-C283CF55701B}"/>
    <dgm:cxn modelId="{32D3E78A-2CDF-448A-8E29-BB1EB9B25AA4}" type="presOf" srcId="{A281ABEB-408C-4200-98CB-C389713FB5C4}" destId="{CD161763-4D71-4339-BB28-3B72C3134316}" srcOrd="0" destOrd="0" presId="urn:microsoft.com/office/officeart/2008/layout/VerticalCurvedList"/>
    <dgm:cxn modelId="{BE0C1FC2-08C2-4416-8314-8D9E9D0D374E}" srcId="{A281ABEB-408C-4200-98CB-C389713FB5C4}" destId="{A246FC12-C713-4027-8DEB-3DDF9C38BEB2}" srcOrd="1" destOrd="0" parTransId="{A524BCB4-A2B5-4D6A-ADDE-7DD6255FFB16}" sibTransId="{70B02661-5E42-4390-85A9-8D9C0CCA3D06}"/>
    <dgm:cxn modelId="{4BC965FA-48D0-4B7A-836A-5975A2381277}" type="presOf" srcId="{29D2D287-F9AA-4A25-86FC-1FA84289E1EE}" destId="{991BC5A0-9AC3-4023-904E-C864B0D4AFE8}" srcOrd="0" destOrd="0" presId="urn:microsoft.com/office/officeart/2008/layout/VerticalCurvedList"/>
    <dgm:cxn modelId="{0C7B0C5F-1250-493C-953C-CFED9FCDC546}" type="presOf" srcId="{CBFD43ED-D20E-464E-9681-A8E34AA300FE}" destId="{1B2829BC-DC86-404D-9DAD-36BD88774C25}" srcOrd="0" destOrd="0" presId="urn:microsoft.com/office/officeart/2008/layout/VerticalCurvedList"/>
    <dgm:cxn modelId="{549C2B5A-985A-421B-A5DF-5C7EE9BDDF3B}" srcId="{A281ABEB-408C-4200-98CB-C389713FB5C4}" destId="{2BC7D5A3-2FCD-473A-B719-39920AD831E3}" srcOrd="2" destOrd="0" parTransId="{80E8C958-3A00-463B-8457-55FA870F2BAB}" sibTransId="{69CDF540-118D-4282-A866-9E6F7CBF73AC}"/>
    <dgm:cxn modelId="{8056BFC9-A769-4491-B7B0-40DB7CB3CD3F}" type="presOf" srcId="{2BC7D5A3-2FCD-473A-B719-39920AD831E3}" destId="{BF2ADC85-1635-480E-ADFB-40E06178D593}" srcOrd="0" destOrd="0" presId="urn:microsoft.com/office/officeart/2008/layout/VerticalCurvedList"/>
    <dgm:cxn modelId="{E78A9357-63C7-45FF-A754-84CC653AE06E}" type="presParOf" srcId="{CD161763-4D71-4339-BB28-3B72C3134316}" destId="{DB404550-6C4A-4D59-9AE2-40CA83C68518}" srcOrd="0" destOrd="0" presId="urn:microsoft.com/office/officeart/2008/layout/VerticalCurvedList"/>
    <dgm:cxn modelId="{F51CCC05-E414-4FFC-854E-28E6EB0D186E}" type="presParOf" srcId="{DB404550-6C4A-4D59-9AE2-40CA83C68518}" destId="{B54C4434-B26A-49CF-A111-E5BC18097214}" srcOrd="0" destOrd="0" presId="urn:microsoft.com/office/officeart/2008/layout/VerticalCurvedList"/>
    <dgm:cxn modelId="{EB14C82C-82CB-44DF-A6B8-BD29CE24F818}" type="presParOf" srcId="{B54C4434-B26A-49CF-A111-E5BC18097214}" destId="{00A22D75-4144-474C-8F57-61538480468B}" srcOrd="0" destOrd="0" presId="urn:microsoft.com/office/officeart/2008/layout/VerticalCurvedList"/>
    <dgm:cxn modelId="{CE256A43-BA8D-4EBC-93CA-A6612B9CCE62}" type="presParOf" srcId="{B54C4434-B26A-49CF-A111-E5BC18097214}" destId="{FABE3512-A1DE-4349-BF06-A0E1A238E0F0}" srcOrd="1" destOrd="0" presId="urn:microsoft.com/office/officeart/2008/layout/VerticalCurvedList"/>
    <dgm:cxn modelId="{579DD898-BAE7-4EDE-9B64-3CFD2391652C}" type="presParOf" srcId="{B54C4434-B26A-49CF-A111-E5BC18097214}" destId="{59AB7FD8-3F2D-4972-A03E-72F3B6ABB926}" srcOrd="2" destOrd="0" presId="urn:microsoft.com/office/officeart/2008/layout/VerticalCurvedList"/>
    <dgm:cxn modelId="{A12B6D46-CFD9-49CF-AC4B-EE36549E984E}" type="presParOf" srcId="{B54C4434-B26A-49CF-A111-E5BC18097214}" destId="{B829ACC6-8659-4DAA-B9CE-0D93BD9B9D45}" srcOrd="3" destOrd="0" presId="urn:microsoft.com/office/officeart/2008/layout/VerticalCurvedList"/>
    <dgm:cxn modelId="{8C8CCDB5-0047-4EAB-9841-32CD743E1F7E}" type="presParOf" srcId="{DB404550-6C4A-4D59-9AE2-40CA83C68518}" destId="{C56144F4-62C8-441E-A854-36CEF47B938B}" srcOrd="1" destOrd="0" presId="urn:microsoft.com/office/officeart/2008/layout/VerticalCurvedList"/>
    <dgm:cxn modelId="{5B04F102-2FD1-4EDA-BFD5-C86940A2CDD4}" type="presParOf" srcId="{DB404550-6C4A-4D59-9AE2-40CA83C68518}" destId="{717ACA28-3E58-4067-B9E6-32518AFAED3B}" srcOrd="2" destOrd="0" presId="urn:microsoft.com/office/officeart/2008/layout/VerticalCurvedList"/>
    <dgm:cxn modelId="{D53A3DA4-F918-49F2-B1D7-EC917BC46F80}" type="presParOf" srcId="{717ACA28-3E58-4067-B9E6-32518AFAED3B}" destId="{03611CB6-29CF-41B4-91CD-3DDBD127342C}" srcOrd="0" destOrd="0" presId="urn:microsoft.com/office/officeart/2008/layout/VerticalCurvedList"/>
    <dgm:cxn modelId="{A07BD6AE-BF28-4F74-B9C7-DB8EF15D4733}" type="presParOf" srcId="{DB404550-6C4A-4D59-9AE2-40CA83C68518}" destId="{CAA42D63-674E-460D-B455-444DD2F8CDB9}" srcOrd="3" destOrd="0" presId="urn:microsoft.com/office/officeart/2008/layout/VerticalCurvedList"/>
    <dgm:cxn modelId="{474768C0-B0B7-4A38-AFD8-D4034763A49B}" type="presParOf" srcId="{DB404550-6C4A-4D59-9AE2-40CA83C68518}" destId="{F3DA1689-1CA6-4F03-A653-0FFBC72CF4C5}" srcOrd="4" destOrd="0" presId="urn:microsoft.com/office/officeart/2008/layout/VerticalCurvedList"/>
    <dgm:cxn modelId="{0628AEA6-09CE-451B-BE86-214982EBADAF}" type="presParOf" srcId="{F3DA1689-1CA6-4F03-A653-0FFBC72CF4C5}" destId="{30F0CB0B-8E5D-457D-8139-F7A4AE7123B0}" srcOrd="0" destOrd="0" presId="urn:microsoft.com/office/officeart/2008/layout/VerticalCurvedList"/>
    <dgm:cxn modelId="{D0DC779C-12EE-4F90-863E-BB336C6D9CF4}" type="presParOf" srcId="{DB404550-6C4A-4D59-9AE2-40CA83C68518}" destId="{BF2ADC85-1635-480E-ADFB-40E06178D593}" srcOrd="5" destOrd="0" presId="urn:microsoft.com/office/officeart/2008/layout/VerticalCurvedList"/>
    <dgm:cxn modelId="{708CACD7-06C9-4E9D-B5C3-1697B6DBF206}" type="presParOf" srcId="{DB404550-6C4A-4D59-9AE2-40CA83C68518}" destId="{D40CFBF1-D71F-402D-84C1-15BC1A40F60A}" srcOrd="6" destOrd="0" presId="urn:microsoft.com/office/officeart/2008/layout/VerticalCurvedList"/>
    <dgm:cxn modelId="{02BB68CA-1394-4B53-846E-F6C286CF124E}" type="presParOf" srcId="{D40CFBF1-D71F-402D-84C1-15BC1A40F60A}" destId="{62021466-58C6-42BB-9514-AAF71157692B}" srcOrd="0" destOrd="0" presId="urn:microsoft.com/office/officeart/2008/layout/VerticalCurvedList"/>
    <dgm:cxn modelId="{7434CB69-2445-4E5A-AF22-941E5104046C}" type="presParOf" srcId="{DB404550-6C4A-4D59-9AE2-40CA83C68518}" destId="{991BC5A0-9AC3-4023-904E-C864B0D4AFE8}" srcOrd="7" destOrd="0" presId="urn:microsoft.com/office/officeart/2008/layout/VerticalCurvedList"/>
    <dgm:cxn modelId="{59872FF5-5524-4A8F-8299-F542457650C9}" type="presParOf" srcId="{DB404550-6C4A-4D59-9AE2-40CA83C68518}" destId="{7406E163-33E3-4AD0-8AEE-C654806C55F1}" srcOrd="8" destOrd="0" presId="urn:microsoft.com/office/officeart/2008/layout/VerticalCurvedList"/>
    <dgm:cxn modelId="{37394CCC-32A3-41F8-99B5-692573D74952}" type="presParOf" srcId="{7406E163-33E3-4AD0-8AEE-C654806C55F1}" destId="{8F644838-41CE-48B0-A6C0-8BA37E819964}" srcOrd="0" destOrd="0" presId="urn:microsoft.com/office/officeart/2008/layout/VerticalCurvedList"/>
    <dgm:cxn modelId="{1F8E0DA3-8D47-4CA8-8CBB-80CD6EE67397}" type="presParOf" srcId="{DB404550-6C4A-4D59-9AE2-40CA83C68518}" destId="{1B2829BC-DC86-404D-9DAD-36BD88774C25}" srcOrd="9" destOrd="0" presId="urn:microsoft.com/office/officeart/2008/layout/VerticalCurvedList"/>
    <dgm:cxn modelId="{5B0AE1BD-C2E6-499B-920B-0F64957A1CAE}" type="presParOf" srcId="{DB404550-6C4A-4D59-9AE2-40CA83C68518}" destId="{8FA77CE1-2BC2-489D-BC38-8E440AF8D1AE}" srcOrd="10" destOrd="0" presId="urn:microsoft.com/office/officeart/2008/layout/VerticalCurvedList"/>
    <dgm:cxn modelId="{47A40826-072D-4FFE-A628-3A679BCD0598}" type="presParOf" srcId="{8FA77CE1-2BC2-489D-BC38-8E440AF8D1AE}" destId="{E56A8CCD-A802-44E1-98E7-379580BA05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36300-B7CC-7C43-B028-FA98E399C92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DD1709F9-8721-8D4D-A38C-7E3A34BE9A5C}">
      <dgm:prSet phldrT="[Text]"/>
      <dgm:spPr/>
      <dgm:t>
        <a:bodyPr/>
        <a:lstStyle/>
        <a:p>
          <a:r>
            <a:rPr lang="en-US" dirty="0" smtClean="0"/>
            <a:t>Research</a:t>
          </a:r>
          <a:endParaRPr lang="en-US" dirty="0"/>
        </a:p>
      </dgm:t>
    </dgm:pt>
    <dgm:pt modelId="{55A6E7D2-F33D-A642-BE81-562F46E15A62}" type="parTrans" cxnId="{54E9A6E8-F17B-EF44-BA5A-3876883C2310}">
      <dgm:prSet/>
      <dgm:spPr/>
      <dgm:t>
        <a:bodyPr/>
        <a:lstStyle/>
        <a:p>
          <a:endParaRPr lang="en-US"/>
        </a:p>
      </dgm:t>
    </dgm:pt>
    <dgm:pt modelId="{31630E84-1ECC-6143-8B17-B92A65461A1B}" type="sibTrans" cxnId="{54E9A6E8-F17B-EF44-BA5A-3876883C2310}">
      <dgm:prSet/>
      <dgm:spPr/>
      <dgm:t>
        <a:bodyPr/>
        <a:lstStyle/>
        <a:p>
          <a:endParaRPr lang="en-US"/>
        </a:p>
      </dgm:t>
    </dgm:pt>
    <dgm:pt modelId="{AB2CBB16-6206-7B4B-B86E-20637F915904}">
      <dgm:prSet phldrT="[Text]"/>
      <dgm:spPr/>
      <dgm:t>
        <a:bodyPr/>
        <a:lstStyle/>
        <a:p>
          <a:r>
            <a:rPr lang="en-US" dirty="0" smtClean="0"/>
            <a:t>Evidence</a:t>
          </a:r>
          <a:endParaRPr lang="en-US" dirty="0"/>
        </a:p>
      </dgm:t>
    </dgm:pt>
    <dgm:pt modelId="{ED79399F-6939-534E-A047-B15D1721EA1E}" type="parTrans" cxnId="{7728AAB8-E29E-D242-9CFC-BCEFAE42C3C7}">
      <dgm:prSet/>
      <dgm:spPr/>
      <dgm:t>
        <a:bodyPr/>
        <a:lstStyle/>
        <a:p>
          <a:endParaRPr lang="en-US"/>
        </a:p>
      </dgm:t>
    </dgm:pt>
    <dgm:pt modelId="{DD851DF0-C830-1949-B1F2-559F8036CE72}" type="sibTrans" cxnId="{7728AAB8-E29E-D242-9CFC-BCEFAE42C3C7}">
      <dgm:prSet/>
      <dgm:spPr/>
      <dgm:t>
        <a:bodyPr/>
        <a:lstStyle/>
        <a:p>
          <a:endParaRPr lang="en-US"/>
        </a:p>
      </dgm:t>
    </dgm:pt>
    <dgm:pt modelId="{82DED15C-1B14-F944-9862-2722EE8D0389}">
      <dgm:prSet phldrT="[Text]"/>
      <dgm:spPr/>
      <dgm:t>
        <a:bodyPr/>
        <a:lstStyle/>
        <a:p>
          <a:r>
            <a:rPr lang="en-US" dirty="0" smtClean="0"/>
            <a:t>Guidelines</a:t>
          </a:r>
          <a:endParaRPr lang="en-US" dirty="0"/>
        </a:p>
      </dgm:t>
    </dgm:pt>
    <dgm:pt modelId="{845041CF-D747-B241-806C-4D07BEBDCC78}" type="parTrans" cxnId="{2400E19E-39CF-7A42-BAAA-1C054C107623}">
      <dgm:prSet/>
      <dgm:spPr/>
      <dgm:t>
        <a:bodyPr/>
        <a:lstStyle/>
        <a:p>
          <a:endParaRPr lang="en-US"/>
        </a:p>
      </dgm:t>
    </dgm:pt>
    <dgm:pt modelId="{0E1353D6-42C8-6A40-8955-A7999A5A2154}" type="sibTrans" cxnId="{2400E19E-39CF-7A42-BAAA-1C054C107623}">
      <dgm:prSet/>
      <dgm:spPr/>
      <dgm:t>
        <a:bodyPr/>
        <a:lstStyle/>
        <a:p>
          <a:endParaRPr lang="en-US"/>
        </a:p>
      </dgm:t>
    </dgm:pt>
    <dgm:pt modelId="{5CF40468-C282-084A-8B53-888755C44EDA}">
      <dgm:prSet phldrT="[Text]"/>
      <dgm:spPr/>
      <dgm:t>
        <a:bodyPr/>
        <a:lstStyle/>
        <a:p>
          <a:r>
            <a:rPr lang="en-US" dirty="0" smtClean="0"/>
            <a:t>Protocols</a:t>
          </a:r>
          <a:endParaRPr lang="en-US" dirty="0"/>
        </a:p>
      </dgm:t>
    </dgm:pt>
    <dgm:pt modelId="{03718B90-C159-E14E-9489-134203ADB4A1}" type="parTrans" cxnId="{EDA2FB18-F148-C94D-890F-FB81DA2B2601}">
      <dgm:prSet/>
      <dgm:spPr/>
      <dgm:t>
        <a:bodyPr/>
        <a:lstStyle/>
        <a:p>
          <a:endParaRPr lang="en-US"/>
        </a:p>
      </dgm:t>
    </dgm:pt>
    <dgm:pt modelId="{AB232D82-DB92-5E46-81CE-D768E8DC47F1}" type="sibTrans" cxnId="{EDA2FB18-F148-C94D-890F-FB81DA2B2601}">
      <dgm:prSet/>
      <dgm:spPr/>
      <dgm:t>
        <a:bodyPr/>
        <a:lstStyle/>
        <a:p>
          <a:endParaRPr lang="en-US"/>
        </a:p>
      </dgm:t>
    </dgm:pt>
    <dgm:pt modelId="{D78B44D9-8CB1-7A4B-A483-A7DE956A1D24}">
      <dgm:prSet phldrT="[Text]"/>
      <dgm:spPr/>
      <dgm:t>
        <a:bodyPr/>
        <a:lstStyle/>
        <a:p>
          <a:r>
            <a:rPr lang="en-US" dirty="0" smtClean="0"/>
            <a:t>Improved Pop Health</a:t>
          </a:r>
        </a:p>
        <a:p>
          <a:endParaRPr lang="en-US" dirty="0"/>
        </a:p>
      </dgm:t>
    </dgm:pt>
    <dgm:pt modelId="{F2FFB750-1325-8646-8841-68F5D582C144}" type="parTrans" cxnId="{208E7500-6898-EC45-BE6F-58D5A62E8062}">
      <dgm:prSet/>
      <dgm:spPr/>
      <dgm:t>
        <a:bodyPr/>
        <a:lstStyle/>
        <a:p>
          <a:endParaRPr lang="en-US"/>
        </a:p>
      </dgm:t>
    </dgm:pt>
    <dgm:pt modelId="{91998D3D-BE34-D241-B213-2642DD612EA8}" type="sibTrans" cxnId="{208E7500-6898-EC45-BE6F-58D5A62E8062}">
      <dgm:prSet/>
      <dgm:spPr/>
      <dgm:t>
        <a:bodyPr/>
        <a:lstStyle/>
        <a:p>
          <a:endParaRPr lang="en-US"/>
        </a:p>
      </dgm:t>
    </dgm:pt>
    <dgm:pt modelId="{1A0B2E6C-31E9-6544-87F8-1AB08B01F495}" type="pres">
      <dgm:prSet presAssocID="{F4C36300-B7CC-7C43-B028-FA98E399C923}" presName="Name0" presStyleCnt="0">
        <dgm:presLayoutVars>
          <dgm:dir/>
          <dgm:resizeHandles val="exact"/>
        </dgm:presLayoutVars>
      </dgm:prSet>
      <dgm:spPr/>
      <dgm:t>
        <a:bodyPr/>
        <a:lstStyle/>
        <a:p>
          <a:endParaRPr lang="en-US"/>
        </a:p>
      </dgm:t>
    </dgm:pt>
    <dgm:pt modelId="{CB02B998-CF92-E341-A225-CFC7D2BF4B7D}" type="pres">
      <dgm:prSet presAssocID="{F4C36300-B7CC-7C43-B028-FA98E399C923}" presName="cycle" presStyleCnt="0"/>
      <dgm:spPr/>
    </dgm:pt>
    <dgm:pt modelId="{2F0AECF7-107B-E348-98A7-62069D8A95B5}" type="pres">
      <dgm:prSet presAssocID="{DD1709F9-8721-8D4D-A38C-7E3A34BE9A5C}" presName="nodeFirstNode" presStyleLbl="node1" presStyleIdx="0" presStyleCnt="5">
        <dgm:presLayoutVars>
          <dgm:bulletEnabled val="1"/>
        </dgm:presLayoutVars>
      </dgm:prSet>
      <dgm:spPr/>
      <dgm:t>
        <a:bodyPr/>
        <a:lstStyle/>
        <a:p>
          <a:endParaRPr lang="en-US"/>
        </a:p>
      </dgm:t>
    </dgm:pt>
    <dgm:pt modelId="{0AE4B00A-1761-5142-8C1D-115FB04662E9}" type="pres">
      <dgm:prSet presAssocID="{31630E84-1ECC-6143-8B17-B92A65461A1B}" presName="sibTransFirstNode" presStyleLbl="bgShp" presStyleIdx="0" presStyleCnt="1"/>
      <dgm:spPr/>
      <dgm:t>
        <a:bodyPr/>
        <a:lstStyle/>
        <a:p>
          <a:endParaRPr lang="en-US"/>
        </a:p>
      </dgm:t>
    </dgm:pt>
    <dgm:pt modelId="{EEECEF5B-32AB-104A-B97B-4AE22A03E3DC}" type="pres">
      <dgm:prSet presAssocID="{AB2CBB16-6206-7B4B-B86E-20637F915904}" presName="nodeFollowingNodes" presStyleLbl="node1" presStyleIdx="1" presStyleCnt="5">
        <dgm:presLayoutVars>
          <dgm:bulletEnabled val="1"/>
        </dgm:presLayoutVars>
      </dgm:prSet>
      <dgm:spPr/>
      <dgm:t>
        <a:bodyPr/>
        <a:lstStyle/>
        <a:p>
          <a:endParaRPr lang="en-US"/>
        </a:p>
      </dgm:t>
    </dgm:pt>
    <dgm:pt modelId="{B539C4C6-31EF-7B4A-B1DD-EFE3AFF4C22E}" type="pres">
      <dgm:prSet presAssocID="{82DED15C-1B14-F944-9862-2722EE8D0389}" presName="nodeFollowingNodes" presStyleLbl="node1" presStyleIdx="2" presStyleCnt="5">
        <dgm:presLayoutVars>
          <dgm:bulletEnabled val="1"/>
        </dgm:presLayoutVars>
      </dgm:prSet>
      <dgm:spPr/>
      <dgm:t>
        <a:bodyPr/>
        <a:lstStyle/>
        <a:p>
          <a:endParaRPr lang="en-US"/>
        </a:p>
      </dgm:t>
    </dgm:pt>
    <dgm:pt modelId="{D30B689D-C38C-6F4E-BF82-500FD382157F}" type="pres">
      <dgm:prSet presAssocID="{5CF40468-C282-084A-8B53-888755C44EDA}" presName="nodeFollowingNodes" presStyleLbl="node1" presStyleIdx="3" presStyleCnt="5">
        <dgm:presLayoutVars>
          <dgm:bulletEnabled val="1"/>
        </dgm:presLayoutVars>
      </dgm:prSet>
      <dgm:spPr/>
      <dgm:t>
        <a:bodyPr/>
        <a:lstStyle/>
        <a:p>
          <a:endParaRPr lang="en-US"/>
        </a:p>
      </dgm:t>
    </dgm:pt>
    <dgm:pt modelId="{9E0198B0-EB29-3649-8EB5-BBF8E0BF4D5E}" type="pres">
      <dgm:prSet presAssocID="{D78B44D9-8CB1-7A4B-A483-A7DE956A1D24}" presName="nodeFollowingNodes" presStyleLbl="node1" presStyleIdx="4" presStyleCnt="5">
        <dgm:presLayoutVars>
          <dgm:bulletEnabled val="1"/>
        </dgm:presLayoutVars>
      </dgm:prSet>
      <dgm:spPr/>
      <dgm:t>
        <a:bodyPr/>
        <a:lstStyle/>
        <a:p>
          <a:endParaRPr lang="en-US"/>
        </a:p>
      </dgm:t>
    </dgm:pt>
  </dgm:ptLst>
  <dgm:cxnLst>
    <dgm:cxn modelId="{5D186101-DB48-4769-84E3-AA74FBD6C670}" type="presOf" srcId="{82DED15C-1B14-F944-9862-2722EE8D0389}" destId="{B539C4C6-31EF-7B4A-B1DD-EFE3AFF4C22E}" srcOrd="0" destOrd="0" presId="urn:microsoft.com/office/officeart/2005/8/layout/cycle3"/>
    <dgm:cxn modelId="{54E9A6E8-F17B-EF44-BA5A-3876883C2310}" srcId="{F4C36300-B7CC-7C43-B028-FA98E399C923}" destId="{DD1709F9-8721-8D4D-A38C-7E3A34BE9A5C}" srcOrd="0" destOrd="0" parTransId="{55A6E7D2-F33D-A642-BE81-562F46E15A62}" sibTransId="{31630E84-1ECC-6143-8B17-B92A65461A1B}"/>
    <dgm:cxn modelId="{208E7500-6898-EC45-BE6F-58D5A62E8062}" srcId="{F4C36300-B7CC-7C43-B028-FA98E399C923}" destId="{D78B44D9-8CB1-7A4B-A483-A7DE956A1D24}" srcOrd="4" destOrd="0" parTransId="{F2FFB750-1325-8646-8841-68F5D582C144}" sibTransId="{91998D3D-BE34-D241-B213-2642DD612EA8}"/>
    <dgm:cxn modelId="{BA6D6379-3CFD-4B89-86A5-8FA671BC78B4}" type="presOf" srcId="{F4C36300-B7CC-7C43-B028-FA98E399C923}" destId="{1A0B2E6C-31E9-6544-87F8-1AB08B01F495}" srcOrd="0" destOrd="0" presId="urn:microsoft.com/office/officeart/2005/8/layout/cycle3"/>
    <dgm:cxn modelId="{2400E19E-39CF-7A42-BAAA-1C054C107623}" srcId="{F4C36300-B7CC-7C43-B028-FA98E399C923}" destId="{82DED15C-1B14-F944-9862-2722EE8D0389}" srcOrd="2" destOrd="0" parTransId="{845041CF-D747-B241-806C-4D07BEBDCC78}" sibTransId="{0E1353D6-42C8-6A40-8955-A7999A5A2154}"/>
    <dgm:cxn modelId="{B405AE75-CCBC-43FE-BD51-BFE2BC95D143}" type="presOf" srcId="{D78B44D9-8CB1-7A4B-A483-A7DE956A1D24}" destId="{9E0198B0-EB29-3649-8EB5-BBF8E0BF4D5E}" srcOrd="0" destOrd="0" presId="urn:microsoft.com/office/officeart/2005/8/layout/cycle3"/>
    <dgm:cxn modelId="{7728AAB8-E29E-D242-9CFC-BCEFAE42C3C7}" srcId="{F4C36300-B7CC-7C43-B028-FA98E399C923}" destId="{AB2CBB16-6206-7B4B-B86E-20637F915904}" srcOrd="1" destOrd="0" parTransId="{ED79399F-6939-534E-A047-B15D1721EA1E}" sibTransId="{DD851DF0-C830-1949-B1F2-559F8036CE72}"/>
    <dgm:cxn modelId="{C816238A-5FCA-4C97-BA64-23B3125632D3}" type="presOf" srcId="{AB2CBB16-6206-7B4B-B86E-20637F915904}" destId="{EEECEF5B-32AB-104A-B97B-4AE22A03E3DC}" srcOrd="0" destOrd="0" presId="urn:microsoft.com/office/officeart/2005/8/layout/cycle3"/>
    <dgm:cxn modelId="{EDA2FB18-F148-C94D-890F-FB81DA2B2601}" srcId="{F4C36300-B7CC-7C43-B028-FA98E399C923}" destId="{5CF40468-C282-084A-8B53-888755C44EDA}" srcOrd="3" destOrd="0" parTransId="{03718B90-C159-E14E-9489-134203ADB4A1}" sibTransId="{AB232D82-DB92-5E46-81CE-D768E8DC47F1}"/>
    <dgm:cxn modelId="{D488E962-8501-4195-AB5B-0A4FB28D1882}" type="presOf" srcId="{5CF40468-C282-084A-8B53-888755C44EDA}" destId="{D30B689D-C38C-6F4E-BF82-500FD382157F}" srcOrd="0" destOrd="0" presId="urn:microsoft.com/office/officeart/2005/8/layout/cycle3"/>
    <dgm:cxn modelId="{01D22F01-2FA7-4AA9-9183-3021270CDA5F}" type="presOf" srcId="{DD1709F9-8721-8D4D-A38C-7E3A34BE9A5C}" destId="{2F0AECF7-107B-E348-98A7-62069D8A95B5}" srcOrd="0" destOrd="0" presId="urn:microsoft.com/office/officeart/2005/8/layout/cycle3"/>
    <dgm:cxn modelId="{DB853B99-2BA6-4AE3-8D97-B1B4E8F70EEC}" type="presOf" srcId="{31630E84-1ECC-6143-8B17-B92A65461A1B}" destId="{0AE4B00A-1761-5142-8C1D-115FB04662E9}" srcOrd="0" destOrd="0" presId="urn:microsoft.com/office/officeart/2005/8/layout/cycle3"/>
    <dgm:cxn modelId="{8507C892-A6DD-4F0C-A6D7-25B789874A49}" type="presParOf" srcId="{1A0B2E6C-31E9-6544-87F8-1AB08B01F495}" destId="{CB02B998-CF92-E341-A225-CFC7D2BF4B7D}" srcOrd="0" destOrd="0" presId="urn:microsoft.com/office/officeart/2005/8/layout/cycle3"/>
    <dgm:cxn modelId="{96FB0CA6-920A-4D4F-A7A6-3E734BEB5526}" type="presParOf" srcId="{CB02B998-CF92-E341-A225-CFC7D2BF4B7D}" destId="{2F0AECF7-107B-E348-98A7-62069D8A95B5}" srcOrd="0" destOrd="0" presId="urn:microsoft.com/office/officeart/2005/8/layout/cycle3"/>
    <dgm:cxn modelId="{CC8B0837-9C17-4BDA-9FE1-026C206BA467}" type="presParOf" srcId="{CB02B998-CF92-E341-A225-CFC7D2BF4B7D}" destId="{0AE4B00A-1761-5142-8C1D-115FB04662E9}" srcOrd="1" destOrd="0" presId="urn:microsoft.com/office/officeart/2005/8/layout/cycle3"/>
    <dgm:cxn modelId="{CA0365E2-484F-4CA5-906F-E42CDB317C03}" type="presParOf" srcId="{CB02B998-CF92-E341-A225-CFC7D2BF4B7D}" destId="{EEECEF5B-32AB-104A-B97B-4AE22A03E3DC}" srcOrd="2" destOrd="0" presId="urn:microsoft.com/office/officeart/2005/8/layout/cycle3"/>
    <dgm:cxn modelId="{34726658-0A3B-44CB-9153-68F52665D555}" type="presParOf" srcId="{CB02B998-CF92-E341-A225-CFC7D2BF4B7D}" destId="{B539C4C6-31EF-7B4A-B1DD-EFE3AFF4C22E}" srcOrd="3" destOrd="0" presId="urn:microsoft.com/office/officeart/2005/8/layout/cycle3"/>
    <dgm:cxn modelId="{166F7A60-5742-4D70-94E6-9AABC8FAFEA9}" type="presParOf" srcId="{CB02B998-CF92-E341-A225-CFC7D2BF4B7D}" destId="{D30B689D-C38C-6F4E-BF82-500FD382157F}" srcOrd="4" destOrd="0" presId="urn:microsoft.com/office/officeart/2005/8/layout/cycle3"/>
    <dgm:cxn modelId="{5A38EBC2-2FA6-48AF-832B-C6C0AA933616}" type="presParOf" srcId="{CB02B998-CF92-E341-A225-CFC7D2BF4B7D}" destId="{9E0198B0-EB29-3649-8EB5-BBF8E0BF4D5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51DF1-2FCF-473A-8430-D99AE3CD04CB}">
      <dsp:nvSpPr>
        <dsp:cNvPr id="0" name=""/>
        <dsp:cNvSpPr/>
      </dsp:nvSpPr>
      <dsp:spPr>
        <a:xfrm>
          <a:off x="324" y="60047"/>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latin typeface="Calibri" panose="020F0502020204030204" pitchFamily="34" charset="0"/>
              <a:ea typeface="ＭＳ Ｐゴシック" charset="0"/>
              <a:cs typeface="Arial" charset="0"/>
            </a:rPr>
            <a:t>Reimbursement</a:t>
          </a:r>
          <a:endParaRPr lang="en-US" sz="1050" b="1" kern="1200" dirty="0">
            <a:solidFill>
              <a:schemeClr val="tx1"/>
            </a:solidFill>
            <a:latin typeface="Calibri" panose="020F0502020204030204" pitchFamily="34" charset="0"/>
          </a:endParaRPr>
        </a:p>
      </dsp:txBody>
      <dsp:txXfrm>
        <a:off x="324" y="60047"/>
        <a:ext cx="1264276" cy="758566"/>
      </dsp:txXfrm>
    </dsp:sp>
    <dsp:sp modelId="{F608DEBA-7BA5-45EF-ADEE-6D5AB91B35F4}">
      <dsp:nvSpPr>
        <dsp:cNvPr id="0" name=""/>
        <dsp:cNvSpPr/>
      </dsp:nvSpPr>
      <dsp:spPr>
        <a:xfrm>
          <a:off x="1391028" y="60047"/>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Retro and Prospective Research</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91028" y="60047"/>
        <a:ext cx="1264276" cy="758566"/>
      </dsp:txXfrm>
    </dsp:sp>
    <dsp:sp modelId="{56CAE0E8-DA3B-4EFF-AF4F-FFC012065087}">
      <dsp:nvSpPr>
        <dsp:cNvPr id="0" name=""/>
        <dsp:cNvSpPr/>
      </dsp:nvSpPr>
      <dsp:spPr>
        <a:xfrm>
          <a:off x="324" y="945041"/>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Evidence based medicine </a:t>
          </a:r>
          <a:endParaRPr lang="en-US" sz="1050" b="1" kern="1200" dirty="0">
            <a:solidFill>
              <a:schemeClr val="tx1"/>
            </a:solidFill>
            <a:latin typeface="Calibri" panose="020F0502020204030204" pitchFamily="34" charset="0"/>
            <a:ea typeface="ＭＳ Ｐゴシック" charset="0"/>
            <a:cs typeface="Arial" charset="0"/>
          </a:endParaRPr>
        </a:p>
      </dsp:txBody>
      <dsp:txXfrm>
        <a:off x="324" y="945041"/>
        <a:ext cx="1264276" cy="758566"/>
      </dsp:txXfrm>
    </dsp:sp>
    <dsp:sp modelId="{76FD4503-89D3-4634-BFCD-86F79F090367}">
      <dsp:nvSpPr>
        <dsp:cNvPr id="0" name=""/>
        <dsp:cNvSpPr/>
      </dsp:nvSpPr>
      <dsp:spPr>
        <a:xfrm>
          <a:off x="1391028" y="945041"/>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Surveillance</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91028" y="945041"/>
        <a:ext cx="1264276" cy="758566"/>
      </dsp:txXfrm>
    </dsp:sp>
    <dsp:sp modelId="{46181D39-808F-41C4-82E5-2B8CC3ABAE4E}">
      <dsp:nvSpPr>
        <dsp:cNvPr id="0" name=""/>
        <dsp:cNvSpPr/>
      </dsp:nvSpPr>
      <dsp:spPr>
        <a:xfrm>
          <a:off x="324" y="1830035"/>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Health system &amp; practice monitoring</a:t>
          </a:r>
          <a:endParaRPr lang="en-US" sz="1050" b="1" kern="1200" dirty="0">
            <a:solidFill>
              <a:schemeClr val="tx1"/>
            </a:solidFill>
            <a:latin typeface="Calibri" panose="020F0502020204030204" pitchFamily="34" charset="0"/>
            <a:ea typeface="ＭＳ Ｐゴシック" charset="0"/>
            <a:cs typeface="Arial" charset="0"/>
          </a:endParaRPr>
        </a:p>
      </dsp:txBody>
      <dsp:txXfrm>
        <a:off x="324" y="1830035"/>
        <a:ext cx="1264276" cy="758566"/>
      </dsp:txXfrm>
    </dsp:sp>
    <dsp:sp modelId="{7BD7B956-FBCB-4519-8397-8BA712638A68}">
      <dsp:nvSpPr>
        <dsp:cNvPr id="0" name=""/>
        <dsp:cNvSpPr/>
      </dsp:nvSpPr>
      <dsp:spPr>
        <a:xfrm>
          <a:off x="1391028" y="1830035"/>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Quality and performance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91028" y="1830035"/>
        <a:ext cx="1264276" cy="758566"/>
      </dsp:txXfrm>
    </dsp:sp>
    <dsp:sp modelId="{51F41C20-6326-4C45-8818-859F807C87ED}">
      <dsp:nvSpPr>
        <dsp:cNvPr id="0" name=""/>
        <dsp:cNvSpPr/>
      </dsp:nvSpPr>
      <dsp:spPr>
        <a:xfrm>
          <a:off x="324" y="2715029"/>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State and federal quality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324" y="2715029"/>
        <a:ext cx="1264276" cy="758566"/>
      </dsp:txXfrm>
    </dsp:sp>
    <dsp:sp modelId="{67EB825B-E24F-4A51-9055-9710D83C32F1}">
      <dsp:nvSpPr>
        <dsp:cNvPr id="0" name=""/>
        <dsp:cNvSpPr/>
      </dsp:nvSpPr>
      <dsp:spPr>
        <a:xfrm>
          <a:off x="1391028" y="2715029"/>
          <a:ext cx="1264276" cy="75856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latin typeface="Calibri" panose="020F0502020204030204" pitchFamily="34" charset="0"/>
              <a:ea typeface="ＭＳ Ｐゴシック" charset="0"/>
              <a:cs typeface="Arial" charset="0"/>
            </a:rPr>
            <a:t>Public reporting for consumers</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91028" y="2715029"/>
        <a:ext cx="1264276" cy="758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51DF1-2FCF-473A-8430-D99AE3CD04CB}">
      <dsp:nvSpPr>
        <dsp:cNvPr id="0" name=""/>
        <dsp:cNvSpPr/>
      </dsp:nvSpPr>
      <dsp:spPr>
        <a:xfrm>
          <a:off x="181407" y="1233"/>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Reimbursement</a:t>
          </a:r>
          <a:endParaRPr lang="en-US" sz="1050" b="1" kern="1200" dirty="0">
            <a:solidFill>
              <a:schemeClr val="tx1"/>
            </a:solidFill>
            <a:latin typeface="Calibri" panose="020F0502020204030204" pitchFamily="34" charset="0"/>
          </a:endParaRPr>
        </a:p>
      </dsp:txBody>
      <dsp:txXfrm>
        <a:off x="181407" y="1233"/>
        <a:ext cx="1091816" cy="655089"/>
      </dsp:txXfrm>
    </dsp:sp>
    <dsp:sp modelId="{F608DEBA-7BA5-45EF-ADEE-6D5AB91B35F4}">
      <dsp:nvSpPr>
        <dsp:cNvPr id="0" name=""/>
        <dsp:cNvSpPr/>
      </dsp:nvSpPr>
      <dsp:spPr>
        <a:xfrm>
          <a:off x="1382405" y="1233"/>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Retro and Prospective Research</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1233"/>
        <a:ext cx="1091816" cy="655089"/>
      </dsp:txXfrm>
    </dsp:sp>
    <dsp:sp modelId="{56CAE0E8-DA3B-4EFF-AF4F-FFC012065087}">
      <dsp:nvSpPr>
        <dsp:cNvPr id="0" name=""/>
        <dsp:cNvSpPr/>
      </dsp:nvSpPr>
      <dsp:spPr>
        <a:xfrm>
          <a:off x="181407" y="765504"/>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Evidence based medicine </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765504"/>
        <a:ext cx="1091816" cy="655089"/>
      </dsp:txXfrm>
    </dsp:sp>
    <dsp:sp modelId="{76FD4503-89D3-4634-BFCD-86F79F090367}">
      <dsp:nvSpPr>
        <dsp:cNvPr id="0" name=""/>
        <dsp:cNvSpPr/>
      </dsp:nvSpPr>
      <dsp:spPr>
        <a:xfrm>
          <a:off x="1382405" y="765504"/>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Surveillance</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765504"/>
        <a:ext cx="1091816" cy="655089"/>
      </dsp:txXfrm>
    </dsp:sp>
    <dsp:sp modelId="{46181D39-808F-41C4-82E5-2B8CC3ABAE4E}">
      <dsp:nvSpPr>
        <dsp:cNvPr id="0" name=""/>
        <dsp:cNvSpPr/>
      </dsp:nvSpPr>
      <dsp:spPr>
        <a:xfrm>
          <a:off x="181407" y="1529776"/>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Health system &amp; practice monitoring</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1529776"/>
        <a:ext cx="1091816" cy="655089"/>
      </dsp:txXfrm>
    </dsp:sp>
    <dsp:sp modelId="{7BD7B956-FBCB-4519-8397-8BA712638A68}">
      <dsp:nvSpPr>
        <dsp:cNvPr id="0" name=""/>
        <dsp:cNvSpPr/>
      </dsp:nvSpPr>
      <dsp:spPr>
        <a:xfrm>
          <a:off x="1382405" y="1529776"/>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Quality and performance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1529776"/>
        <a:ext cx="1091816" cy="655089"/>
      </dsp:txXfrm>
    </dsp:sp>
    <dsp:sp modelId="{51F41C20-6326-4C45-8818-859F807C87ED}">
      <dsp:nvSpPr>
        <dsp:cNvPr id="0" name=""/>
        <dsp:cNvSpPr/>
      </dsp:nvSpPr>
      <dsp:spPr>
        <a:xfrm>
          <a:off x="181407" y="2294047"/>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State and federal quality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2294047"/>
        <a:ext cx="1091816" cy="655089"/>
      </dsp:txXfrm>
    </dsp:sp>
    <dsp:sp modelId="{67EB825B-E24F-4A51-9055-9710D83C32F1}">
      <dsp:nvSpPr>
        <dsp:cNvPr id="0" name=""/>
        <dsp:cNvSpPr/>
      </dsp:nvSpPr>
      <dsp:spPr>
        <a:xfrm>
          <a:off x="1382405" y="2294047"/>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Public reporting for consumers</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2294047"/>
        <a:ext cx="1091816" cy="655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51DF1-2FCF-473A-8430-D99AE3CD04CB}">
      <dsp:nvSpPr>
        <dsp:cNvPr id="0" name=""/>
        <dsp:cNvSpPr/>
      </dsp:nvSpPr>
      <dsp:spPr>
        <a:xfrm>
          <a:off x="181407" y="1233"/>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Reimbursement</a:t>
          </a:r>
          <a:endParaRPr lang="en-US" sz="1050" b="1" kern="1200" dirty="0">
            <a:solidFill>
              <a:schemeClr val="tx1"/>
            </a:solidFill>
            <a:latin typeface="Calibri" panose="020F0502020204030204" pitchFamily="34" charset="0"/>
          </a:endParaRPr>
        </a:p>
      </dsp:txBody>
      <dsp:txXfrm>
        <a:off x="181407" y="1233"/>
        <a:ext cx="1091816" cy="655089"/>
      </dsp:txXfrm>
    </dsp:sp>
    <dsp:sp modelId="{F608DEBA-7BA5-45EF-ADEE-6D5AB91B35F4}">
      <dsp:nvSpPr>
        <dsp:cNvPr id="0" name=""/>
        <dsp:cNvSpPr/>
      </dsp:nvSpPr>
      <dsp:spPr>
        <a:xfrm>
          <a:off x="1382405" y="1233"/>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Retro and Prospective Research</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1233"/>
        <a:ext cx="1091816" cy="655089"/>
      </dsp:txXfrm>
    </dsp:sp>
    <dsp:sp modelId="{56CAE0E8-DA3B-4EFF-AF4F-FFC012065087}">
      <dsp:nvSpPr>
        <dsp:cNvPr id="0" name=""/>
        <dsp:cNvSpPr/>
      </dsp:nvSpPr>
      <dsp:spPr>
        <a:xfrm>
          <a:off x="181407" y="765504"/>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Evidence based medicine </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765504"/>
        <a:ext cx="1091816" cy="655089"/>
      </dsp:txXfrm>
    </dsp:sp>
    <dsp:sp modelId="{76FD4503-89D3-4634-BFCD-86F79F090367}">
      <dsp:nvSpPr>
        <dsp:cNvPr id="0" name=""/>
        <dsp:cNvSpPr/>
      </dsp:nvSpPr>
      <dsp:spPr>
        <a:xfrm>
          <a:off x="1382405" y="765504"/>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Surveillance</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765504"/>
        <a:ext cx="1091816" cy="655089"/>
      </dsp:txXfrm>
    </dsp:sp>
    <dsp:sp modelId="{46181D39-808F-41C4-82E5-2B8CC3ABAE4E}">
      <dsp:nvSpPr>
        <dsp:cNvPr id="0" name=""/>
        <dsp:cNvSpPr/>
      </dsp:nvSpPr>
      <dsp:spPr>
        <a:xfrm>
          <a:off x="181407" y="1529776"/>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Health system &amp; practice monitoring</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1529776"/>
        <a:ext cx="1091816" cy="655089"/>
      </dsp:txXfrm>
    </dsp:sp>
    <dsp:sp modelId="{7BD7B956-FBCB-4519-8397-8BA712638A68}">
      <dsp:nvSpPr>
        <dsp:cNvPr id="0" name=""/>
        <dsp:cNvSpPr/>
      </dsp:nvSpPr>
      <dsp:spPr>
        <a:xfrm>
          <a:off x="1382405" y="1529776"/>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Quality and performance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1529776"/>
        <a:ext cx="1091816" cy="655089"/>
      </dsp:txXfrm>
    </dsp:sp>
    <dsp:sp modelId="{51F41C20-6326-4C45-8818-859F807C87ED}">
      <dsp:nvSpPr>
        <dsp:cNvPr id="0" name=""/>
        <dsp:cNvSpPr/>
      </dsp:nvSpPr>
      <dsp:spPr>
        <a:xfrm>
          <a:off x="181407" y="2294047"/>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State and federal quality improvement</a:t>
          </a:r>
          <a:endParaRPr lang="en-US" sz="1050" b="1" kern="1200" dirty="0">
            <a:solidFill>
              <a:schemeClr val="tx1"/>
            </a:solidFill>
            <a:latin typeface="Calibri" panose="020F0502020204030204" pitchFamily="34" charset="0"/>
            <a:ea typeface="ＭＳ Ｐゴシック" charset="0"/>
            <a:cs typeface="Arial" charset="0"/>
          </a:endParaRPr>
        </a:p>
      </dsp:txBody>
      <dsp:txXfrm>
        <a:off x="181407" y="2294047"/>
        <a:ext cx="1091816" cy="655089"/>
      </dsp:txXfrm>
    </dsp:sp>
    <dsp:sp modelId="{67EB825B-E24F-4A51-9055-9710D83C32F1}">
      <dsp:nvSpPr>
        <dsp:cNvPr id="0" name=""/>
        <dsp:cNvSpPr/>
      </dsp:nvSpPr>
      <dsp:spPr>
        <a:xfrm>
          <a:off x="1382405" y="2294047"/>
          <a:ext cx="1091816" cy="65508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latin typeface="Calibri" panose="020F0502020204030204" pitchFamily="34" charset="0"/>
              <a:ea typeface="ＭＳ Ｐゴシック" charset="0"/>
              <a:cs typeface="Arial" charset="0"/>
            </a:rPr>
            <a:t>Public reporting for consumers</a:t>
          </a:r>
          <a:endParaRPr lang="en-US" sz="1050" b="1" kern="1200" dirty="0">
            <a:solidFill>
              <a:schemeClr val="tx1"/>
            </a:solidFill>
            <a:latin typeface="Calibri" panose="020F0502020204030204" pitchFamily="34" charset="0"/>
            <a:ea typeface="ＭＳ Ｐゴシック" charset="0"/>
            <a:cs typeface="Arial" charset="0"/>
          </a:endParaRPr>
        </a:p>
      </dsp:txBody>
      <dsp:txXfrm>
        <a:off x="1382405" y="2294047"/>
        <a:ext cx="1091816" cy="655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AAC12-A3EE-410C-B96B-A87C90FC3454}">
      <dsp:nvSpPr>
        <dsp:cNvPr id="0" name=""/>
        <dsp:cNvSpPr/>
      </dsp:nvSpPr>
      <dsp:spPr>
        <a:xfrm>
          <a:off x="4092" y="395243"/>
          <a:ext cx="2093453" cy="5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b="1" i="0" kern="1200" dirty="0" smtClean="0">
              <a:solidFill>
                <a:schemeClr val="tx1"/>
              </a:solidFill>
            </a:rPr>
            <a:t>Messaging standards</a:t>
          </a:r>
          <a:endParaRPr lang="en-US" sz="1900" kern="1200" dirty="0">
            <a:solidFill>
              <a:schemeClr val="tx1"/>
            </a:solidFill>
          </a:endParaRPr>
        </a:p>
      </dsp:txBody>
      <dsp:txXfrm>
        <a:off x="4092" y="395243"/>
        <a:ext cx="2093453" cy="599568"/>
      </dsp:txXfrm>
    </dsp:sp>
    <dsp:sp modelId="{6004A3A3-BE25-45DE-95CE-C84B8C03B35D}">
      <dsp:nvSpPr>
        <dsp:cNvPr id="0" name=""/>
        <dsp:cNvSpPr/>
      </dsp:nvSpPr>
      <dsp:spPr>
        <a:xfrm>
          <a:off x="2097546" y="226614"/>
          <a:ext cx="418690" cy="93682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1E65C9-372D-48FE-A29F-3D100B1D998F}">
      <dsp:nvSpPr>
        <dsp:cNvPr id="0" name=""/>
        <dsp:cNvSpPr/>
      </dsp:nvSpPr>
      <dsp:spPr>
        <a:xfrm>
          <a:off x="2683713" y="226614"/>
          <a:ext cx="5694193" cy="93682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smtClean="0">
              <a:solidFill>
                <a:schemeClr val="tx1"/>
              </a:solidFill>
            </a:rPr>
            <a:t>Defines how data is carried from one place to another </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Examples: HL-7, PIX, PDQ, HTTP, HTTPS, SFTP</a:t>
          </a:r>
          <a:endParaRPr lang="en-US" sz="1900" kern="1200" dirty="0">
            <a:solidFill>
              <a:schemeClr val="tx1"/>
            </a:solidFill>
          </a:endParaRPr>
        </a:p>
      </dsp:txBody>
      <dsp:txXfrm>
        <a:off x="2683713" y="226614"/>
        <a:ext cx="5694193" cy="936826"/>
      </dsp:txXfrm>
    </dsp:sp>
    <dsp:sp modelId="{A155C99B-4183-4101-A4D8-36ABCF761A13}">
      <dsp:nvSpPr>
        <dsp:cNvPr id="0" name=""/>
        <dsp:cNvSpPr/>
      </dsp:nvSpPr>
      <dsp:spPr>
        <a:xfrm>
          <a:off x="4092" y="1278682"/>
          <a:ext cx="2093453" cy="5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b="1" i="0" kern="1200" dirty="0" smtClean="0">
              <a:solidFill>
                <a:schemeClr val="tx1"/>
              </a:solidFill>
            </a:rPr>
            <a:t>Document standards</a:t>
          </a:r>
          <a:endParaRPr lang="en-US" sz="1900" kern="1200" dirty="0">
            <a:solidFill>
              <a:schemeClr val="tx1"/>
            </a:solidFill>
          </a:endParaRPr>
        </a:p>
      </dsp:txBody>
      <dsp:txXfrm>
        <a:off x="4092" y="1278682"/>
        <a:ext cx="2093453" cy="599568"/>
      </dsp:txXfrm>
    </dsp:sp>
    <dsp:sp modelId="{CEDC1C7B-B6C9-4309-8266-74739DABCDC7}">
      <dsp:nvSpPr>
        <dsp:cNvPr id="0" name=""/>
        <dsp:cNvSpPr/>
      </dsp:nvSpPr>
      <dsp:spPr>
        <a:xfrm>
          <a:off x="2097546" y="1231840"/>
          <a:ext cx="418690" cy="69325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6CAC32-2079-4AFB-BFDD-E3F5C97CED7A}">
      <dsp:nvSpPr>
        <dsp:cNvPr id="0" name=""/>
        <dsp:cNvSpPr/>
      </dsp:nvSpPr>
      <dsp:spPr>
        <a:xfrm>
          <a:off x="2683713" y="1231840"/>
          <a:ext cx="5694193" cy="6932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smtClean="0">
              <a:solidFill>
                <a:schemeClr val="tx1"/>
              </a:solidFill>
            </a:rPr>
            <a:t>Describes the structure of data</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b="0" i="0" kern="1200" dirty="0" smtClean="0">
              <a:solidFill>
                <a:schemeClr val="tx1"/>
              </a:solidFill>
            </a:rPr>
            <a:t>Examples: HL-7, ADT, CCD, CDR, XML, DICOM </a:t>
          </a:r>
          <a:endParaRPr lang="en-US" sz="1900" kern="1200" dirty="0">
            <a:solidFill>
              <a:schemeClr val="tx1"/>
            </a:solidFill>
          </a:endParaRPr>
        </a:p>
      </dsp:txBody>
      <dsp:txXfrm>
        <a:off x="2683713" y="1231840"/>
        <a:ext cx="5694193" cy="693251"/>
      </dsp:txXfrm>
    </dsp:sp>
    <dsp:sp modelId="{E118B3F6-9280-4557-9921-11C4CEE1DD0F}">
      <dsp:nvSpPr>
        <dsp:cNvPr id="0" name=""/>
        <dsp:cNvSpPr/>
      </dsp:nvSpPr>
      <dsp:spPr>
        <a:xfrm>
          <a:off x="4092" y="2046395"/>
          <a:ext cx="2093453"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b="1" i="0" kern="1200" dirty="0" smtClean="0">
              <a:solidFill>
                <a:schemeClr val="tx1"/>
              </a:solidFill>
            </a:rPr>
            <a:t>Data translation &amp; mapping</a:t>
          </a:r>
          <a:endParaRPr lang="en-US" sz="1900" kern="1200" dirty="0">
            <a:solidFill>
              <a:schemeClr val="tx1"/>
            </a:solidFill>
          </a:endParaRPr>
        </a:p>
      </dsp:txBody>
      <dsp:txXfrm>
        <a:off x="4092" y="2046395"/>
        <a:ext cx="2093453" cy="846450"/>
      </dsp:txXfrm>
    </dsp:sp>
    <dsp:sp modelId="{4C754C41-10F9-40AD-BF63-6D008737BBB2}">
      <dsp:nvSpPr>
        <dsp:cNvPr id="0" name=""/>
        <dsp:cNvSpPr/>
      </dsp:nvSpPr>
      <dsp:spPr>
        <a:xfrm>
          <a:off x="2097546" y="1993492"/>
          <a:ext cx="418690" cy="95225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EBA181-AF70-4482-8FCB-E802F17D234B}">
      <dsp:nvSpPr>
        <dsp:cNvPr id="0" name=""/>
        <dsp:cNvSpPr/>
      </dsp:nvSpPr>
      <dsp:spPr>
        <a:xfrm>
          <a:off x="2683713" y="1993492"/>
          <a:ext cx="5694193" cy="9522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smtClean="0">
              <a:solidFill>
                <a:schemeClr val="tx1"/>
              </a:solidFill>
            </a:rPr>
            <a:t>Ensures that both the sender and receiver of medical information agree on the meaning of data</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Examples: ICD,CPT, LOINC, SNOMED, NDC</a:t>
          </a:r>
          <a:endParaRPr lang="en-US" sz="1900" kern="1200" dirty="0">
            <a:solidFill>
              <a:schemeClr val="tx1"/>
            </a:solidFill>
          </a:endParaRPr>
        </a:p>
      </dsp:txBody>
      <dsp:txXfrm>
        <a:off x="2683713" y="1993492"/>
        <a:ext cx="5694193" cy="952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3DBD4-D40D-4154-980C-0520325DD71A}">
      <dsp:nvSpPr>
        <dsp:cNvPr id="0" name=""/>
        <dsp:cNvSpPr/>
      </dsp:nvSpPr>
      <dsp:spPr>
        <a:xfrm>
          <a:off x="1237995" y="132079"/>
          <a:ext cx="2621280" cy="91033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5E25A-68F9-403B-90A8-F77EE20F463A}">
      <dsp:nvSpPr>
        <dsp:cNvPr id="0" name=""/>
        <dsp:cNvSpPr/>
      </dsp:nvSpPr>
      <dsp:spPr>
        <a:xfrm>
          <a:off x="2298700" y="2361184"/>
          <a:ext cx="508000" cy="32512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50CCB-4D29-4FE4-BDD5-EAB2927E159A}">
      <dsp:nvSpPr>
        <dsp:cNvPr id="0" name=""/>
        <dsp:cNvSpPr/>
      </dsp:nvSpPr>
      <dsp:spPr>
        <a:xfrm>
          <a:off x="1333499" y="2621280"/>
          <a:ext cx="2438400" cy="60960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Unified Model</a:t>
          </a:r>
          <a:endParaRPr lang="en-US" sz="2200" kern="1200" dirty="0"/>
        </a:p>
      </dsp:txBody>
      <dsp:txXfrm>
        <a:off x="1333499" y="2621280"/>
        <a:ext cx="2438400" cy="609600"/>
      </dsp:txXfrm>
    </dsp:sp>
    <dsp:sp modelId="{3E90E0F2-B4C7-433B-91D9-A1B3C4C46782}">
      <dsp:nvSpPr>
        <dsp:cNvPr id="0" name=""/>
        <dsp:cNvSpPr/>
      </dsp:nvSpPr>
      <dsp:spPr>
        <a:xfrm>
          <a:off x="2191004" y="1112723"/>
          <a:ext cx="914400" cy="914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ACTION</a:t>
          </a:r>
          <a:endParaRPr lang="en-US" sz="1200" kern="1200" dirty="0"/>
        </a:p>
      </dsp:txBody>
      <dsp:txXfrm>
        <a:off x="2324915" y="1246634"/>
        <a:ext cx="646578" cy="646578"/>
      </dsp:txXfrm>
    </dsp:sp>
    <dsp:sp modelId="{7B6C1AB5-BC48-4450-A626-71F9A85ED869}">
      <dsp:nvSpPr>
        <dsp:cNvPr id="0" name=""/>
        <dsp:cNvSpPr/>
      </dsp:nvSpPr>
      <dsp:spPr>
        <a:xfrm>
          <a:off x="1536699" y="426719"/>
          <a:ext cx="914400" cy="914400"/>
        </a:xfrm>
        <a:prstGeom prst="ellipse">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PVI</a:t>
          </a:r>
          <a:endParaRPr lang="en-US" sz="1200" kern="1200" dirty="0"/>
        </a:p>
      </dsp:txBody>
      <dsp:txXfrm>
        <a:off x="1670610" y="560630"/>
        <a:ext cx="646578" cy="646578"/>
      </dsp:txXfrm>
    </dsp:sp>
    <dsp:sp modelId="{2337A8EF-1281-4273-9931-E8335F2D4B54}">
      <dsp:nvSpPr>
        <dsp:cNvPr id="0" name=""/>
        <dsp:cNvSpPr/>
      </dsp:nvSpPr>
      <dsp:spPr>
        <a:xfrm>
          <a:off x="2471420" y="205638"/>
          <a:ext cx="914400" cy="914400"/>
        </a:xfrm>
        <a:prstGeom prst="ellipse">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CathPCI</a:t>
          </a:r>
          <a:endParaRPr lang="en-US" sz="1200" kern="1200" dirty="0">
            <a:solidFill>
              <a:schemeClr val="tx1"/>
            </a:solidFill>
          </a:endParaRPr>
        </a:p>
      </dsp:txBody>
      <dsp:txXfrm>
        <a:off x="2605331" y="339549"/>
        <a:ext cx="646578" cy="646578"/>
      </dsp:txXfrm>
    </dsp:sp>
    <dsp:sp modelId="{CC062D07-B3ED-4A07-BA15-B4CBF83F1104}">
      <dsp:nvSpPr>
        <dsp:cNvPr id="0" name=""/>
        <dsp:cNvSpPr/>
      </dsp:nvSpPr>
      <dsp:spPr>
        <a:xfrm>
          <a:off x="1130299" y="20319"/>
          <a:ext cx="2844800" cy="227584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2C474-E11F-41A5-A876-D3D52756C26B}">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latin typeface="Calibri" panose="020F0502020204030204" pitchFamily="34" charset="0"/>
            </a:rPr>
            <a:t>Minimize labor and technology costs associated with development of additional registries </a:t>
          </a:r>
          <a:endParaRPr lang="en-US" sz="1900" kern="1200" dirty="0">
            <a:latin typeface="Calibri" panose="020F0502020204030204" pitchFamily="34" charset="0"/>
          </a:endParaRPr>
        </a:p>
      </dsp:txBody>
      <dsp:txXfrm>
        <a:off x="0" y="591343"/>
        <a:ext cx="2571749" cy="1543050"/>
      </dsp:txXfrm>
    </dsp:sp>
    <dsp:sp modelId="{C8E72C65-C78C-431F-BCB4-E99B9BB2CEF2}">
      <dsp:nvSpPr>
        <dsp:cNvPr id="0" name=""/>
        <dsp:cNvSpPr/>
      </dsp:nvSpPr>
      <dsp:spPr>
        <a:xfrm>
          <a:off x="2828925" y="591343"/>
          <a:ext cx="2571749" cy="1543050"/>
        </a:xfrm>
        <a:prstGeom prst="rect">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latin typeface="Calibri" panose="020F0502020204030204" pitchFamily="34" charset="0"/>
            </a:rPr>
            <a:t>Reduce data collection burdens while expanding information content and shrinking latency</a:t>
          </a:r>
          <a:endParaRPr lang="en-US" sz="1900" kern="1200" dirty="0">
            <a:latin typeface="Calibri" panose="020F0502020204030204" pitchFamily="34" charset="0"/>
          </a:endParaRPr>
        </a:p>
      </dsp:txBody>
      <dsp:txXfrm>
        <a:off x="2828925" y="591343"/>
        <a:ext cx="2571749" cy="1543050"/>
      </dsp:txXfrm>
    </dsp:sp>
    <dsp:sp modelId="{B61C89DB-2422-4A3C-A723-4588C41BD3BA}">
      <dsp:nvSpPr>
        <dsp:cNvPr id="0" name=""/>
        <dsp:cNvSpPr/>
      </dsp:nvSpPr>
      <dsp:spPr>
        <a:xfrm>
          <a:off x="5657849" y="591343"/>
          <a:ext cx="2571749" cy="1543050"/>
        </a:xfrm>
        <a:prstGeom prst="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latin typeface="Calibri" panose="020F0502020204030204" pitchFamily="34" charset="0"/>
            </a:rPr>
            <a:t>Minimize inconsistencies across registries</a:t>
          </a:r>
          <a:endParaRPr lang="en-US" sz="1900" kern="1200">
            <a:latin typeface="Calibri" panose="020F0502020204030204" pitchFamily="34" charset="0"/>
          </a:endParaRPr>
        </a:p>
      </dsp:txBody>
      <dsp:txXfrm>
        <a:off x="5657849" y="591343"/>
        <a:ext cx="2571749" cy="1543050"/>
      </dsp:txXfrm>
    </dsp:sp>
    <dsp:sp modelId="{8F2413B4-C751-4EED-ABD2-EB3D549B3A06}">
      <dsp:nvSpPr>
        <dsp:cNvPr id="0" name=""/>
        <dsp:cNvSpPr/>
      </dsp:nvSpPr>
      <dsp:spPr>
        <a:xfrm>
          <a:off x="1414462" y="2391569"/>
          <a:ext cx="2571749" cy="1543050"/>
        </a:xfrm>
        <a:prstGeom prst="rect">
          <a:avLst/>
        </a:prstGeom>
        <a:gradFill rotWithShape="0">
          <a:gsLst>
            <a:gs pos="0">
              <a:schemeClr val="accent2">
                <a:hueOff val="-10800000"/>
                <a:satOff val="-37502"/>
                <a:lumOff val="45001"/>
                <a:alphaOff val="0"/>
                <a:shade val="51000"/>
                <a:satMod val="130000"/>
              </a:schemeClr>
            </a:gs>
            <a:gs pos="80000">
              <a:schemeClr val="accent2">
                <a:hueOff val="-10800000"/>
                <a:satOff val="-37502"/>
                <a:lumOff val="45001"/>
                <a:alphaOff val="0"/>
                <a:shade val="93000"/>
                <a:satMod val="130000"/>
              </a:schemeClr>
            </a:gs>
            <a:gs pos="100000">
              <a:schemeClr val="accent2">
                <a:hueOff val="-10800000"/>
                <a:satOff val="-37502"/>
                <a:lumOff val="4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solidFill>
                <a:schemeClr val="tx1"/>
              </a:solidFill>
              <a:latin typeface="Calibri" panose="020F0502020204030204" pitchFamily="34" charset="0"/>
            </a:rPr>
            <a:t>Better integration with healthcare systems and products that support standards</a:t>
          </a:r>
          <a:endParaRPr lang="en-US" sz="1900" kern="1200">
            <a:solidFill>
              <a:schemeClr val="tx1"/>
            </a:solidFill>
            <a:latin typeface="Calibri" panose="020F0502020204030204" pitchFamily="34" charset="0"/>
          </a:endParaRPr>
        </a:p>
      </dsp:txBody>
      <dsp:txXfrm>
        <a:off x="1414462" y="2391569"/>
        <a:ext cx="2571749" cy="1543050"/>
      </dsp:txXfrm>
    </dsp:sp>
    <dsp:sp modelId="{1517C3D5-6F37-4559-9AEE-7000F1C50825}">
      <dsp:nvSpPr>
        <dsp:cNvPr id="0" name=""/>
        <dsp:cNvSpPr/>
      </dsp:nvSpPr>
      <dsp:spPr>
        <a:xfrm>
          <a:off x="4243387" y="2391569"/>
          <a:ext cx="2571749" cy="1543050"/>
        </a:xfrm>
        <a:prstGeom prst="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latin typeface="Calibri" panose="020F0502020204030204" pitchFamily="34" charset="0"/>
            </a:rPr>
            <a:t>One step closer to EHR integration</a:t>
          </a:r>
          <a:endParaRPr lang="en-US" sz="1900" kern="1200" dirty="0">
            <a:solidFill>
              <a:schemeClr val="tx1"/>
            </a:solidFill>
            <a:latin typeface="Calibri" panose="020F0502020204030204" pitchFamily="34" charset="0"/>
          </a:endParaRPr>
        </a:p>
      </dsp:txBody>
      <dsp:txXfrm>
        <a:off x="4243387" y="2391569"/>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E3512-A1DE-4349-BF06-A0E1A238E0F0}">
      <dsp:nvSpPr>
        <dsp:cNvPr id="0" name=""/>
        <dsp:cNvSpPr/>
      </dsp:nvSpPr>
      <dsp:spPr>
        <a:xfrm>
          <a:off x="-5255288" y="-804890"/>
          <a:ext cx="6257980" cy="6257980"/>
        </a:xfrm>
        <a:prstGeom prst="blockArc">
          <a:avLst>
            <a:gd name="adj1" fmla="val 18900000"/>
            <a:gd name="adj2" fmla="val 2700000"/>
            <a:gd name="adj3" fmla="val 34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144F4-62C8-441E-A854-36CEF47B938B}">
      <dsp:nvSpPr>
        <dsp:cNvPr id="0" name=""/>
        <dsp:cNvSpPr/>
      </dsp:nvSpPr>
      <dsp:spPr>
        <a:xfrm>
          <a:off x="438521" y="290419"/>
          <a:ext cx="7193264" cy="5812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1336"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latin typeface="Calibri" panose="020F0502020204030204" pitchFamily="34" charset="0"/>
            </a:rPr>
            <a:t>Optimized for machine data extraction and not web data entry</a:t>
          </a:r>
          <a:endParaRPr lang="en-US" sz="1800" kern="1200">
            <a:latin typeface="Calibri" panose="020F0502020204030204" pitchFamily="34" charset="0"/>
          </a:endParaRPr>
        </a:p>
      </dsp:txBody>
      <dsp:txXfrm>
        <a:off x="438521" y="290419"/>
        <a:ext cx="7193264" cy="581210"/>
      </dsp:txXfrm>
    </dsp:sp>
    <dsp:sp modelId="{03611CB6-29CF-41B4-91CD-3DDBD127342C}">
      <dsp:nvSpPr>
        <dsp:cNvPr id="0" name=""/>
        <dsp:cNvSpPr/>
      </dsp:nvSpPr>
      <dsp:spPr>
        <a:xfrm>
          <a:off x="75265" y="217768"/>
          <a:ext cx="726513" cy="726513"/>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AA42D63-674E-460D-B455-444DD2F8CDB9}">
      <dsp:nvSpPr>
        <dsp:cNvPr id="0" name=""/>
        <dsp:cNvSpPr/>
      </dsp:nvSpPr>
      <dsp:spPr>
        <a:xfrm>
          <a:off x="855000" y="1161957"/>
          <a:ext cx="6776786" cy="5812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1336"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Maintaining compatibility with legacy registry versions</a:t>
          </a:r>
          <a:endParaRPr lang="en-US" sz="1800" kern="1200" dirty="0">
            <a:latin typeface="Calibri" panose="020F0502020204030204" pitchFamily="34" charset="0"/>
          </a:endParaRPr>
        </a:p>
      </dsp:txBody>
      <dsp:txXfrm>
        <a:off x="855000" y="1161957"/>
        <a:ext cx="6776786" cy="581210"/>
      </dsp:txXfrm>
    </dsp:sp>
    <dsp:sp modelId="{30F0CB0B-8E5D-457D-8139-F7A4AE7123B0}">
      <dsp:nvSpPr>
        <dsp:cNvPr id="0" name=""/>
        <dsp:cNvSpPr/>
      </dsp:nvSpPr>
      <dsp:spPr>
        <a:xfrm>
          <a:off x="491743" y="1089305"/>
          <a:ext cx="726513" cy="726513"/>
        </a:xfrm>
        <a:prstGeom prst="ellipse">
          <a:avLst/>
        </a:prstGeom>
        <a:blipFill rotWithShape="0">
          <a:blip xmlns:r="http://schemas.openxmlformats.org/officeDocument/2006/relationships" r:embed="rId2"/>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F2ADC85-1635-480E-ADFB-40E06178D593}">
      <dsp:nvSpPr>
        <dsp:cNvPr id="0" name=""/>
        <dsp:cNvSpPr/>
      </dsp:nvSpPr>
      <dsp:spPr>
        <a:xfrm>
          <a:off x="982826" y="2033494"/>
          <a:ext cx="6648960" cy="5812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1336"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Completely new implementation by vendors</a:t>
          </a:r>
          <a:endParaRPr lang="en-US" sz="1800" kern="1200" dirty="0">
            <a:latin typeface="Calibri" panose="020F0502020204030204" pitchFamily="34" charset="0"/>
          </a:endParaRPr>
        </a:p>
      </dsp:txBody>
      <dsp:txXfrm>
        <a:off x="982826" y="2033494"/>
        <a:ext cx="6648960" cy="581210"/>
      </dsp:txXfrm>
    </dsp:sp>
    <dsp:sp modelId="{62021466-58C6-42BB-9514-AAF71157692B}">
      <dsp:nvSpPr>
        <dsp:cNvPr id="0" name=""/>
        <dsp:cNvSpPr/>
      </dsp:nvSpPr>
      <dsp:spPr>
        <a:xfrm>
          <a:off x="619569" y="1960843"/>
          <a:ext cx="726513" cy="726513"/>
        </a:xfrm>
        <a:prstGeom prst="ellipse">
          <a:avLst/>
        </a:prstGeom>
        <a:blipFill rotWithShape="0">
          <a:blip xmlns:r="http://schemas.openxmlformats.org/officeDocument/2006/relationships" r:embed="rId3"/>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91BC5A0-9AC3-4023-904E-C864B0D4AFE8}">
      <dsp:nvSpPr>
        <dsp:cNvPr id="0" name=""/>
        <dsp:cNvSpPr/>
      </dsp:nvSpPr>
      <dsp:spPr>
        <a:xfrm>
          <a:off x="855000" y="2905032"/>
          <a:ext cx="6776786" cy="5812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1336"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Data standard maintenance</a:t>
          </a:r>
          <a:endParaRPr lang="en-US" sz="1800" kern="1200" dirty="0">
            <a:latin typeface="Calibri" panose="020F0502020204030204" pitchFamily="34" charset="0"/>
          </a:endParaRPr>
        </a:p>
      </dsp:txBody>
      <dsp:txXfrm>
        <a:off x="855000" y="2905032"/>
        <a:ext cx="6776786" cy="581210"/>
      </dsp:txXfrm>
    </dsp:sp>
    <dsp:sp modelId="{8F644838-41CE-48B0-A6C0-8BA37E819964}">
      <dsp:nvSpPr>
        <dsp:cNvPr id="0" name=""/>
        <dsp:cNvSpPr/>
      </dsp:nvSpPr>
      <dsp:spPr>
        <a:xfrm>
          <a:off x="491743" y="2832380"/>
          <a:ext cx="726513" cy="726513"/>
        </a:xfrm>
        <a:prstGeom prst="ellipse">
          <a:avLst/>
        </a:prstGeom>
        <a:blipFill rotWithShape="0">
          <a:blip xmlns:r="http://schemas.openxmlformats.org/officeDocument/2006/relationships" r:embed="rId4"/>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B2829BC-DC86-404D-9DAD-36BD88774C25}">
      <dsp:nvSpPr>
        <dsp:cNvPr id="0" name=""/>
        <dsp:cNvSpPr/>
      </dsp:nvSpPr>
      <dsp:spPr>
        <a:xfrm>
          <a:off x="438521" y="3776569"/>
          <a:ext cx="7193264" cy="5812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1336"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Data quality</a:t>
          </a:r>
          <a:endParaRPr lang="en-US" sz="1800" kern="1200" dirty="0">
            <a:latin typeface="Calibri" panose="020F0502020204030204" pitchFamily="34" charset="0"/>
          </a:endParaRPr>
        </a:p>
      </dsp:txBody>
      <dsp:txXfrm>
        <a:off x="438521" y="3776569"/>
        <a:ext cx="7193264" cy="581210"/>
      </dsp:txXfrm>
    </dsp:sp>
    <dsp:sp modelId="{E56A8CCD-A802-44E1-98E7-379580BA0564}">
      <dsp:nvSpPr>
        <dsp:cNvPr id="0" name=""/>
        <dsp:cNvSpPr/>
      </dsp:nvSpPr>
      <dsp:spPr>
        <a:xfrm>
          <a:off x="75265" y="3703918"/>
          <a:ext cx="726513" cy="726513"/>
        </a:xfrm>
        <a:prstGeom prst="ellipse">
          <a:avLst/>
        </a:prstGeom>
        <a:blipFill rotWithShape="0">
          <a:blip xmlns:r="http://schemas.openxmlformats.org/officeDocument/2006/relationships" r:embed="rId5"/>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4B00A-1761-5142-8C1D-115FB04662E9}">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0AECF7-107B-E348-98A7-62069D8A95B5}">
      <dsp:nvSpPr>
        <dsp:cNvPr id="0" name=""/>
        <dsp:cNvSpPr/>
      </dsp:nvSpPr>
      <dsp:spPr>
        <a:xfrm>
          <a:off x="3057971" y="1135"/>
          <a:ext cx="2113657" cy="1056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Research</a:t>
          </a:r>
          <a:endParaRPr lang="en-US" sz="1700" kern="1200" dirty="0"/>
        </a:p>
      </dsp:txBody>
      <dsp:txXfrm>
        <a:off x="3109561" y="52725"/>
        <a:ext cx="2010477" cy="953648"/>
      </dsp:txXfrm>
    </dsp:sp>
    <dsp:sp modelId="{EEECEF5B-32AB-104A-B97B-4AE22A03E3DC}">
      <dsp:nvSpPr>
        <dsp:cNvPr id="0" name=""/>
        <dsp:cNvSpPr/>
      </dsp:nvSpPr>
      <dsp:spPr>
        <a:xfrm>
          <a:off x="4880609" y="1325359"/>
          <a:ext cx="2113657" cy="1056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Evidence</a:t>
          </a:r>
          <a:endParaRPr lang="en-US" sz="1700" kern="1200" dirty="0"/>
        </a:p>
      </dsp:txBody>
      <dsp:txXfrm>
        <a:off x="4932199" y="1376949"/>
        <a:ext cx="2010477" cy="953648"/>
      </dsp:txXfrm>
    </dsp:sp>
    <dsp:sp modelId="{B539C4C6-31EF-7B4A-B1DD-EFE3AFF4C22E}">
      <dsp:nvSpPr>
        <dsp:cNvPr id="0" name=""/>
        <dsp:cNvSpPr/>
      </dsp:nvSpPr>
      <dsp:spPr>
        <a:xfrm>
          <a:off x="4184423" y="3467999"/>
          <a:ext cx="2113657" cy="1056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Guidelines</a:t>
          </a:r>
          <a:endParaRPr lang="en-US" sz="1700" kern="1200" dirty="0"/>
        </a:p>
      </dsp:txBody>
      <dsp:txXfrm>
        <a:off x="4236013" y="3519589"/>
        <a:ext cx="2010477" cy="953648"/>
      </dsp:txXfrm>
    </dsp:sp>
    <dsp:sp modelId="{D30B689D-C38C-6F4E-BF82-500FD382157F}">
      <dsp:nvSpPr>
        <dsp:cNvPr id="0" name=""/>
        <dsp:cNvSpPr/>
      </dsp:nvSpPr>
      <dsp:spPr>
        <a:xfrm>
          <a:off x="1931519" y="3467999"/>
          <a:ext cx="2113657" cy="1056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Protocols</a:t>
          </a:r>
          <a:endParaRPr lang="en-US" sz="1700" kern="1200" dirty="0"/>
        </a:p>
      </dsp:txBody>
      <dsp:txXfrm>
        <a:off x="1983109" y="3519589"/>
        <a:ext cx="2010477" cy="953648"/>
      </dsp:txXfrm>
    </dsp:sp>
    <dsp:sp modelId="{9E0198B0-EB29-3649-8EB5-BBF8E0BF4D5E}">
      <dsp:nvSpPr>
        <dsp:cNvPr id="0" name=""/>
        <dsp:cNvSpPr/>
      </dsp:nvSpPr>
      <dsp:spPr>
        <a:xfrm>
          <a:off x="1235333" y="1325359"/>
          <a:ext cx="2113657" cy="1056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Improved Pop Health</a:t>
          </a:r>
        </a:p>
        <a:p>
          <a:pPr lvl="0" algn="ctr" defTabSz="755650">
            <a:lnSpc>
              <a:spcPct val="90000"/>
            </a:lnSpc>
            <a:spcBef>
              <a:spcPct val="0"/>
            </a:spcBef>
            <a:spcAft>
              <a:spcPct val="35000"/>
            </a:spcAft>
          </a:pPr>
          <a:endParaRPr lang="en-US" sz="1700" kern="1200" dirty="0"/>
        </a:p>
      </dsp:txBody>
      <dsp:txXfrm>
        <a:off x="1286923" y="1376949"/>
        <a:ext cx="2010477" cy="9536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6FCE4314-A4DF-421F-8FC3-55791817A5D8}" type="datetimeFigureOut">
              <a:rPr lang="en-US" smtClean="0"/>
              <a:t>9/15/2015</a:t>
            </a:fld>
            <a:endParaRPr lang="en-US" dirty="0"/>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84088D2D-7691-462D-944E-983C4190F861}" type="slidenum">
              <a:rPr lang="en-US" smtClean="0"/>
              <a:t>‹#›</a:t>
            </a:fld>
            <a:endParaRPr lang="en-US" dirty="0"/>
          </a:p>
        </p:txBody>
      </p:sp>
    </p:spTree>
    <p:extLst>
      <p:ext uri="{BB962C8B-B14F-4D97-AF65-F5344CB8AC3E}">
        <p14:creationId xmlns:p14="http://schemas.microsoft.com/office/powerpoint/2010/main" val="295636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defRPr sz="1200" baseline="-25000"/>
            </a:lvl1pPr>
          </a:lstStyle>
          <a:p>
            <a:endParaRPr lang="en-US" dirty="0"/>
          </a:p>
        </p:txBody>
      </p:sp>
      <p:sp>
        <p:nvSpPr>
          <p:cNvPr id="28675" name="Rectangle 3"/>
          <p:cNvSpPr>
            <a:spLocks noGrp="1" noChangeArrowheads="1"/>
          </p:cNvSpPr>
          <p:nvPr>
            <p:ph type="dt" idx="1"/>
          </p:nvPr>
        </p:nvSpPr>
        <p:spPr bwMode="auto">
          <a:xfrm>
            <a:off x="3981556"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a:defRPr sz="1200" baseline="-25000"/>
            </a:lvl1pPr>
          </a:lstStyle>
          <a:p>
            <a:endParaRPr lang="en-US" dirty="0"/>
          </a:p>
        </p:txBody>
      </p:sp>
      <p:sp>
        <p:nvSpPr>
          <p:cNvPr id="28676"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36837" y="4423331"/>
            <a:ext cx="5152602" cy="419052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defRPr sz="1200" baseline="-25000"/>
            </a:lvl1pPr>
          </a:lstStyle>
          <a:p>
            <a:endParaRPr lang="en-US" dirty="0"/>
          </a:p>
        </p:txBody>
      </p:sp>
      <p:sp>
        <p:nvSpPr>
          <p:cNvPr id="28679" name="Rectangle 7"/>
          <p:cNvSpPr>
            <a:spLocks noGrp="1" noChangeArrowheads="1"/>
          </p:cNvSpPr>
          <p:nvPr>
            <p:ph type="sldNum" sz="quarter" idx="5"/>
          </p:nvPr>
        </p:nvSpPr>
        <p:spPr bwMode="auto">
          <a:xfrm>
            <a:off x="3981556"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a:defRPr sz="1200" baseline="-25000"/>
            </a:lvl1pPr>
          </a:lstStyle>
          <a:p>
            <a:fld id="{32A1E8EC-C8D3-488D-969D-F793CC7FF5B1}" type="slidenum">
              <a:rPr lang="en-US"/>
              <a:pPr/>
              <a:t>‹#›</a:t>
            </a:fld>
            <a:endParaRPr lang="en-US" dirty="0"/>
          </a:p>
        </p:txBody>
      </p:sp>
    </p:spTree>
    <p:extLst>
      <p:ext uri="{BB962C8B-B14F-4D97-AF65-F5344CB8AC3E}">
        <p14:creationId xmlns:p14="http://schemas.microsoft.com/office/powerpoint/2010/main" val="3880716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7435A-441A-4B3B-96A1-0C94015C77FD}" type="slidenum">
              <a:rPr lang="en-US"/>
              <a:pPr/>
              <a:t>0</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9575"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B18610A8-092D-4650-9D6B-01CDBD228180}" type="slidenum">
              <a:rPr lang="en-US" altLang="en-US" smtClean="0">
                <a:solidFill>
                  <a:srgbClr val="000000"/>
                </a:solidFill>
              </a:rPr>
              <a:pPr eaLnBrk="1" hangingPunct="1">
                <a:spcBef>
                  <a:spcPct val="0"/>
                </a:spcBef>
              </a:pPr>
              <a:t>15</a:t>
            </a:fld>
            <a:endParaRPr lang="en-US"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7D7CB6BE-F75E-4F51-85A8-D168B3C01B0B}" type="slidenum">
              <a:rPr lang="en-US" altLang="en-US" smtClean="0">
                <a:solidFill>
                  <a:prstClr val="black"/>
                </a:solidFill>
                <a:latin typeface="Franklin Gothic Book" pitchFamily="34" charset="0"/>
              </a:rPr>
              <a:pPr eaLnBrk="1" hangingPunct="1">
                <a:spcBef>
                  <a:spcPct val="0"/>
                </a:spcBef>
              </a:pPr>
              <a:t>16</a:t>
            </a:fld>
            <a:endParaRPr lang="en-US" altLang="en-US" smtClean="0">
              <a:solidFill>
                <a:prstClr val="black"/>
              </a:solidFill>
              <a:latin typeface="Franklin Gothic Book"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38060159" indent="-37599864"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B5732754-2FD4-4A82-B9F3-D5EE7EB47FA7}" type="slidenum">
              <a:rPr lang="en-US" altLang="en-US" smtClean="0">
                <a:solidFill>
                  <a:srgbClr val="000000"/>
                </a:solidFill>
                <a:latin typeface="Arial" pitchFamily="34" charset="0"/>
              </a:rPr>
              <a:pPr eaLnBrk="1" hangingPunct="1">
                <a:spcBef>
                  <a:spcPct val="0"/>
                </a:spcBef>
              </a:pPr>
              <a:t>17</a:t>
            </a:fld>
            <a:endParaRPr lang="en-US" altLang="en-US" smtClean="0">
              <a:solidFill>
                <a:srgbClr val="000000"/>
              </a:solidFill>
              <a:latin typeface="Arial" pitchFamily="34" charset="0"/>
            </a:endParaRPr>
          </a:p>
        </p:txBody>
      </p:sp>
      <p:sp>
        <p:nvSpPr>
          <p:cNvPr id="32771" name="Rectangle 7"/>
          <p:cNvSpPr txBox="1">
            <a:spLocks noGrp="1" noChangeArrowheads="1"/>
          </p:cNvSpPr>
          <p:nvPr/>
        </p:nvSpPr>
        <p:spPr bwMode="auto">
          <a:xfrm>
            <a:off x="3981557" y="8846661"/>
            <a:ext cx="3043093" cy="46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0" tIns="46633" rIns="93270" bIns="46633" anchor="b"/>
          <a:lstStyle>
            <a:lvl1pPr defTabSz="927100" eaLnBrk="0" hangingPunct="0">
              <a:spcBef>
                <a:spcPct val="30000"/>
              </a:spcBef>
              <a:defRPr sz="1200">
                <a:solidFill>
                  <a:schemeClr val="tx1"/>
                </a:solidFill>
                <a:latin typeface="Calibri" pitchFamily="34" charset="0"/>
                <a:ea typeface="MS PGothic" pitchFamily="34" charset="-128"/>
              </a:defRPr>
            </a:lvl1pPr>
            <a:lvl2pPr marL="37931725" indent="-37474525" defTabSz="927100" eaLnBrk="0" hangingPunct="0">
              <a:spcBef>
                <a:spcPct val="30000"/>
              </a:spcBef>
              <a:defRPr sz="1200">
                <a:solidFill>
                  <a:schemeClr val="tx1"/>
                </a:solidFill>
                <a:latin typeface="Calibri" pitchFamily="34" charset="0"/>
                <a:ea typeface="MS PGothic" pitchFamily="34" charset="-128"/>
              </a:defRPr>
            </a:lvl2pPr>
            <a:lvl3pPr marL="1143000" indent="-228600" defTabSz="927100" eaLnBrk="0" hangingPunct="0">
              <a:spcBef>
                <a:spcPct val="30000"/>
              </a:spcBef>
              <a:defRPr sz="1200">
                <a:solidFill>
                  <a:schemeClr val="tx1"/>
                </a:solidFill>
                <a:latin typeface="Calibri" pitchFamily="34" charset="0"/>
                <a:ea typeface="MS PGothic" pitchFamily="34" charset="-128"/>
              </a:defRPr>
            </a:lvl3pPr>
            <a:lvl4pPr marL="1600200" indent="-228600" defTabSz="927100" eaLnBrk="0" hangingPunct="0">
              <a:spcBef>
                <a:spcPct val="30000"/>
              </a:spcBef>
              <a:defRPr sz="1200">
                <a:solidFill>
                  <a:schemeClr val="tx1"/>
                </a:solidFill>
                <a:latin typeface="Calibri" pitchFamily="34" charset="0"/>
                <a:ea typeface="MS PGothic" pitchFamily="34" charset="-128"/>
              </a:defRPr>
            </a:lvl4pPr>
            <a:lvl5pPr marL="2057400" indent="-228600" defTabSz="927100" eaLnBrk="0" hangingPunct="0">
              <a:spcBef>
                <a:spcPct val="30000"/>
              </a:spcBef>
              <a:defRPr sz="1200">
                <a:solidFill>
                  <a:schemeClr val="tx1"/>
                </a:solidFill>
                <a:latin typeface="Calibri" pitchFamily="34"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434AFA80-A88A-4017-9C82-9B74083D5F03}" type="slidenum">
              <a:rPr lang="en-US" altLang="en-US" b="1">
                <a:solidFill>
                  <a:srgbClr val="000000"/>
                </a:solidFill>
                <a:latin typeface="Arial" pitchFamily="34" charset="0"/>
                <a:cs typeface="Arial" pitchFamily="34" charset="0"/>
              </a:rPr>
              <a:pPr algn="r" eaLnBrk="1" hangingPunct="1">
                <a:spcBef>
                  <a:spcPct val="0"/>
                </a:spcBef>
              </a:pPr>
              <a:t>17</a:t>
            </a:fld>
            <a:endParaRPr lang="en-US" altLang="en-US" b="1">
              <a:solidFill>
                <a:srgbClr val="000000"/>
              </a:solidFill>
              <a:latin typeface="Arial" pitchFamily="34" charset="0"/>
              <a:cs typeface="Arial" pitchFamily="34" charset="0"/>
            </a:endParaRPr>
          </a:p>
        </p:txBody>
      </p:sp>
      <p:sp>
        <p:nvSpPr>
          <p:cNvPr id="32772" name="Rectangle 2"/>
          <p:cNvSpPr>
            <a:spLocks noGrp="1" noRot="1" noChangeAspect="1" noChangeArrowheads="1" noTextEdit="1"/>
          </p:cNvSpPr>
          <p:nvPr>
            <p:ph type="sldImg"/>
          </p:nvPr>
        </p:nvSpPr>
        <p:spPr bwMode="auto">
          <a:xfrm>
            <a:off x="411163"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3"/>
          <p:cNvSpPr>
            <a:spLocks noGrp="1" noChangeArrowheads="1"/>
          </p:cNvSpPr>
          <p:nvPr>
            <p:ph type="body" idx="1"/>
          </p:nvPr>
        </p:nvSpPr>
        <p:spPr bwMode="auto">
          <a:xfrm>
            <a:off x="702628" y="4423331"/>
            <a:ext cx="5621020" cy="4188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70" tIns="46633" rIns="93270" bIns="46633" numCol="1" anchor="t" anchorCtr="0" compatLnSpc="1">
            <a:prstTxWarp prst="textNoShape">
              <a:avLst/>
            </a:prstTxWarp>
          </a:bodyPr>
          <a:lstStyle/>
          <a:p>
            <a:pPr eaLnBrk="1" hangingPunct="1">
              <a:spcBef>
                <a:spcPct val="0"/>
              </a:spcBef>
            </a:pPr>
            <a:endParaRPr lang="en-US" altLang="en-US" dirty="0"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4275"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871AC5C9-C717-4454-AB0D-20252E3E20A0}" type="slidenum">
              <a:rPr lang="en-US" altLang="en-US" smtClean="0">
                <a:solidFill>
                  <a:srgbClr val="000000"/>
                </a:solidFill>
              </a:rPr>
              <a:pPr eaLnBrk="1" hangingPunct="1">
                <a:spcBef>
                  <a:spcPct val="0"/>
                </a:spcBef>
              </a:pPr>
              <a:t>18</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4275"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871AC5C9-C717-4454-AB0D-20252E3E20A0}" type="slidenum">
              <a:rPr lang="en-US" altLang="en-US" smtClean="0">
                <a:solidFill>
                  <a:srgbClr val="000000"/>
                </a:solidFill>
              </a:rPr>
              <a:pPr eaLnBrk="1" hangingPunct="1">
                <a:spcBef>
                  <a:spcPct val="0"/>
                </a:spcBef>
              </a:pPr>
              <a:t>20</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4275"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871AC5C9-C717-4454-AB0D-20252E3E20A0}" type="slidenum">
              <a:rPr lang="en-US" altLang="en-US" smtClean="0">
                <a:solidFill>
                  <a:srgbClr val="000000"/>
                </a:solidFill>
              </a:rPr>
              <a:pPr eaLnBrk="1" hangingPunct="1">
                <a:spcBef>
                  <a:spcPct val="0"/>
                </a:spcBef>
              </a:pPr>
              <a:t>21</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399F9-9098-4BED-ACD2-0A557B92A2B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1477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C4174-6408-45EB-A8BF-AA55AACFB71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16413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61</a:t>
            </a:fld>
            <a:endParaRPr lang="en-US" dirty="0"/>
          </a:p>
        </p:txBody>
      </p:sp>
    </p:spTree>
    <p:extLst>
      <p:ext uri="{BB962C8B-B14F-4D97-AF65-F5344CB8AC3E}">
        <p14:creationId xmlns:p14="http://schemas.microsoft.com/office/powerpoint/2010/main" val="650019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62</a:t>
            </a:fld>
            <a:endParaRPr lang="en-US" dirty="0"/>
          </a:p>
        </p:txBody>
      </p:sp>
    </p:spTree>
    <p:extLst>
      <p:ext uri="{BB962C8B-B14F-4D97-AF65-F5344CB8AC3E}">
        <p14:creationId xmlns:p14="http://schemas.microsoft.com/office/powerpoint/2010/main" val="403826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1</a:t>
            </a:fld>
            <a:endParaRPr lang="en-US" dirty="0"/>
          </a:p>
        </p:txBody>
      </p:sp>
    </p:spTree>
    <p:extLst>
      <p:ext uri="{BB962C8B-B14F-4D97-AF65-F5344CB8AC3E}">
        <p14:creationId xmlns:p14="http://schemas.microsoft.com/office/powerpoint/2010/main" val="7833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63</a:t>
            </a:fld>
            <a:endParaRPr lang="en-US" dirty="0"/>
          </a:p>
        </p:txBody>
      </p:sp>
    </p:spTree>
    <p:extLst>
      <p:ext uri="{BB962C8B-B14F-4D97-AF65-F5344CB8AC3E}">
        <p14:creationId xmlns:p14="http://schemas.microsoft.com/office/powerpoint/2010/main" val="207274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64</a:t>
            </a:fld>
            <a:endParaRPr lang="en-US" dirty="0"/>
          </a:p>
        </p:txBody>
      </p:sp>
    </p:spTree>
    <p:extLst>
      <p:ext uri="{BB962C8B-B14F-4D97-AF65-F5344CB8AC3E}">
        <p14:creationId xmlns:p14="http://schemas.microsoft.com/office/powerpoint/2010/main" val="48545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2</a:t>
            </a:fld>
            <a:endParaRPr lang="en-US" dirty="0"/>
          </a:p>
        </p:txBody>
      </p:sp>
    </p:spTree>
    <p:extLst>
      <p:ext uri="{BB962C8B-B14F-4D97-AF65-F5344CB8AC3E}">
        <p14:creationId xmlns:p14="http://schemas.microsoft.com/office/powerpoint/2010/main" val="105687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3</a:t>
            </a:fld>
            <a:endParaRPr lang="en-US" dirty="0"/>
          </a:p>
        </p:txBody>
      </p:sp>
    </p:spTree>
    <p:extLst>
      <p:ext uri="{BB962C8B-B14F-4D97-AF65-F5344CB8AC3E}">
        <p14:creationId xmlns:p14="http://schemas.microsoft.com/office/powerpoint/2010/main" val="346738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E8EC-C8D3-488D-969D-F793CC7FF5B1}" type="slidenum">
              <a:rPr lang="en-US" smtClean="0"/>
              <a:pPr/>
              <a:t>4</a:t>
            </a:fld>
            <a:endParaRPr lang="en-US" dirty="0"/>
          </a:p>
        </p:txBody>
      </p:sp>
    </p:spTree>
    <p:extLst>
      <p:ext uri="{BB962C8B-B14F-4D97-AF65-F5344CB8AC3E}">
        <p14:creationId xmlns:p14="http://schemas.microsoft.com/office/powerpoint/2010/main" val="387115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927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1352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58512" indent="-291735" eaLnBrk="0" hangingPunct="0">
              <a:spcBef>
                <a:spcPct val="30000"/>
              </a:spcBef>
              <a:defRPr sz="1300">
                <a:solidFill>
                  <a:schemeClr val="tx1"/>
                </a:solidFill>
                <a:latin typeface="Calibri" pitchFamily="34" charset="0"/>
                <a:ea typeface="MS PGothic" pitchFamily="34" charset="-128"/>
              </a:defRPr>
            </a:lvl2pPr>
            <a:lvl3pPr marL="1166942" indent="-233388" eaLnBrk="0" hangingPunct="0">
              <a:spcBef>
                <a:spcPct val="30000"/>
              </a:spcBef>
              <a:defRPr sz="1300">
                <a:solidFill>
                  <a:schemeClr val="tx1"/>
                </a:solidFill>
                <a:latin typeface="Calibri" pitchFamily="34" charset="0"/>
                <a:ea typeface="MS PGothic" pitchFamily="34" charset="-128"/>
              </a:defRPr>
            </a:lvl3pPr>
            <a:lvl4pPr marL="1633719" indent="-233388" eaLnBrk="0" hangingPunct="0">
              <a:spcBef>
                <a:spcPct val="30000"/>
              </a:spcBef>
              <a:defRPr sz="1300">
                <a:solidFill>
                  <a:schemeClr val="tx1"/>
                </a:solidFill>
                <a:latin typeface="Calibri" pitchFamily="34" charset="0"/>
                <a:ea typeface="MS PGothic" pitchFamily="34" charset="-128"/>
              </a:defRPr>
            </a:lvl4pPr>
            <a:lvl5pPr marL="2100497" indent="-233388" eaLnBrk="0" hangingPunct="0">
              <a:spcBef>
                <a:spcPct val="30000"/>
              </a:spcBef>
              <a:defRPr sz="1300">
                <a:solidFill>
                  <a:schemeClr val="tx1"/>
                </a:solidFill>
                <a:latin typeface="Calibri" pitchFamily="34" charset="0"/>
                <a:ea typeface="MS PGothic" pitchFamily="34" charset="-128"/>
              </a:defRPr>
            </a:lvl5pPr>
            <a:lvl6pPr marL="2567274" indent="-23338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34051" indent="-23338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00828" indent="-23338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67605" indent="-23338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E5B34A29-8A8B-4CF2-ADCB-1ACD67CA3B8E}" type="slidenum">
              <a:rPr lang="en-US" altLang="en-US" smtClean="0">
                <a:solidFill>
                  <a:srgbClr val="000000"/>
                </a:solidFill>
              </a:rPr>
              <a:pPr eaLnBrk="1" hangingPunct="1">
                <a:spcBef>
                  <a:spcPct val="0"/>
                </a:spcBef>
              </a:pPr>
              <a:t>12</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cs typeface="Arial" pitchFamily="34" charset="0"/>
              </a:defRPr>
            </a:lvl1pPr>
            <a:lvl2pPr marL="38726287" indent="-38259510" eaLnBrk="0" hangingPunct="0">
              <a:defRPr sz="2400">
                <a:solidFill>
                  <a:schemeClr val="tx1"/>
                </a:solidFill>
                <a:latin typeface="Calibri" pitchFamily="34" charset="0"/>
                <a:cs typeface="Arial" pitchFamily="34" charset="0"/>
              </a:defRPr>
            </a:lvl2pPr>
            <a:lvl3pPr eaLnBrk="0" hangingPunct="0">
              <a:defRPr sz="2400">
                <a:solidFill>
                  <a:schemeClr val="tx1"/>
                </a:solidFill>
                <a:latin typeface="Calibri" pitchFamily="34" charset="0"/>
                <a:cs typeface="Arial" pitchFamily="34" charset="0"/>
              </a:defRPr>
            </a:lvl3pPr>
            <a:lvl4pPr eaLnBrk="0" hangingPunct="0">
              <a:defRPr sz="2400">
                <a:solidFill>
                  <a:schemeClr val="tx1"/>
                </a:solidFill>
                <a:latin typeface="Calibri" pitchFamily="34" charset="0"/>
                <a:cs typeface="Arial" pitchFamily="34" charset="0"/>
              </a:defRPr>
            </a:lvl4pPr>
            <a:lvl5pPr eaLnBrk="0" hangingPunct="0">
              <a:defRPr sz="2400">
                <a:solidFill>
                  <a:schemeClr val="tx1"/>
                </a:solidFill>
                <a:latin typeface="Calibri" pitchFamily="34" charset="0"/>
                <a:cs typeface="Arial" pitchFamily="34" charset="0"/>
              </a:defRPr>
            </a:lvl5pPr>
            <a:lvl6pPr marL="466777" eaLnBrk="0" fontAlgn="base" hangingPunct="0">
              <a:spcBef>
                <a:spcPct val="0"/>
              </a:spcBef>
              <a:spcAft>
                <a:spcPct val="0"/>
              </a:spcAft>
              <a:defRPr sz="2400">
                <a:solidFill>
                  <a:schemeClr val="tx1"/>
                </a:solidFill>
                <a:latin typeface="Calibri" pitchFamily="34" charset="0"/>
                <a:cs typeface="Arial" pitchFamily="34" charset="0"/>
              </a:defRPr>
            </a:lvl6pPr>
            <a:lvl7pPr marL="933554" eaLnBrk="0" fontAlgn="base" hangingPunct="0">
              <a:spcBef>
                <a:spcPct val="0"/>
              </a:spcBef>
              <a:spcAft>
                <a:spcPct val="0"/>
              </a:spcAft>
              <a:defRPr sz="2400">
                <a:solidFill>
                  <a:schemeClr val="tx1"/>
                </a:solidFill>
                <a:latin typeface="Calibri" pitchFamily="34" charset="0"/>
                <a:cs typeface="Arial" pitchFamily="34" charset="0"/>
              </a:defRPr>
            </a:lvl7pPr>
            <a:lvl8pPr marL="1400331" eaLnBrk="0" fontAlgn="base" hangingPunct="0">
              <a:spcBef>
                <a:spcPct val="0"/>
              </a:spcBef>
              <a:spcAft>
                <a:spcPct val="0"/>
              </a:spcAft>
              <a:defRPr sz="2400">
                <a:solidFill>
                  <a:schemeClr val="tx1"/>
                </a:solidFill>
                <a:latin typeface="Calibri" pitchFamily="34" charset="0"/>
                <a:cs typeface="Arial" pitchFamily="34" charset="0"/>
              </a:defRPr>
            </a:lvl8pPr>
            <a:lvl9pPr marL="1867108" eaLnBrk="0" fontAlgn="base" hangingPunct="0">
              <a:spcBef>
                <a:spcPct val="0"/>
              </a:spcBef>
              <a:spcAft>
                <a:spcPct val="0"/>
              </a:spcAft>
              <a:defRPr sz="2400">
                <a:solidFill>
                  <a:schemeClr val="tx1"/>
                </a:solidFill>
                <a:latin typeface="Calibri" pitchFamily="34" charset="0"/>
                <a:cs typeface="Arial" pitchFamily="34" charset="0"/>
              </a:defRPr>
            </a:lvl9pPr>
          </a:lstStyle>
          <a:p>
            <a:pPr eaLnBrk="1" hangingPunct="1"/>
            <a:fld id="{6F08608B-E18B-46E0-A1F8-6648B075B92B}" type="slidenum">
              <a:rPr lang="en-US" altLang="en-US" sz="1300">
                <a:solidFill>
                  <a:prstClr val="black"/>
                </a:solidFill>
                <a:latin typeface="Arial" pitchFamily="34" charset="0"/>
              </a:rPr>
              <a:pPr eaLnBrk="1" hangingPunct="1"/>
              <a:t>13</a:t>
            </a:fld>
            <a:endParaRPr lang="en-US" altLang="en-US" sz="1300">
              <a:solidFill>
                <a:prstClr val="black"/>
              </a:solidFill>
              <a:latin typeface="Arial" pitchFamily="34" charset="0"/>
            </a:endParaRPr>
          </a:p>
        </p:txBody>
      </p:sp>
      <p:sp>
        <p:nvSpPr>
          <p:cNvPr id="106499" name="Rectangle 2"/>
          <p:cNvSpPr>
            <a:spLocks noGrp="1" noRot="1" noChangeAspect="1" noChangeArrowheads="1" noTextEdit="1"/>
          </p:cNvSpPr>
          <p:nvPr>
            <p:ph type="sldImg"/>
          </p:nvPr>
        </p:nvSpPr>
        <p:spPr bwMode="auto">
          <a:xfrm>
            <a:off x="409575"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3388" indent="-233388">
              <a:spcBef>
                <a:spcPct val="0"/>
              </a:spcBef>
            </a:pPr>
            <a:endParaRPr lang="en-US" altLang="en-US"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8" name="Rectangle 10"/>
          <p:cNvSpPr>
            <a:spLocks noChangeArrowheads="1"/>
          </p:cNvSpPr>
          <p:nvPr/>
        </p:nvSpPr>
        <p:spPr bwMode="auto">
          <a:xfrm>
            <a:off x="3598863" y="4308475"/>
            <a:ext cx="4984750" cy="641350"/>
          </a:xfrm>
          <a:prstGeom prst="rect">
            <a:avLst/>
          </a:prstGeom>
          <a:noFill/>
          <a:ln w="9525">
            <a:noFill/>
            <a:miter lim="800000"/>
            <a:headEnd/>
            <a:tailEnd/>
          </a:ln>
        </p:spPr>
        <p:txBody>
          <a:bodyPr wrap="none">
            <a:spAutoFit/>
          </a:bodyPr>
          <a:lstStyle/>
          <a:p>
            <a:pPr algn="r"/>
            <a:r>
              <a:rPr lang="en-US" sz="3600" dirty="0">
                <a:solidFill>
                  <a:srgbClr val="003F83"/>
                </a:solidFill>
              </a:rPr>
              <a:t>SECTION TITLE HERE</a:t>
            </a:r>
          </a:p>
        </p:txBody>
      </p:sp>
      <p:sp>
        <p:nvSpPr>
          <p:cNvPr id="27659" name="Rectangle 11"/>
          <p:cNvSpPr>
            <a:spLocks noChangeArrowheads="1"/>
          </p:cNvSpPr>
          <p:nvPr/>
        </p:nvSpPr>
        <p:spPr bwMode="auto">
          <a:xfrm>
            <a:off x="6559550" y="4799013"/>
            <a:ext cx="2027238" cy="366712"/>
          </a:xfrm>
          <a:prstGeom prst="rect">
            <a:avLst/>
          </a:prstGeom>
          <a:noFill/>
          <a:ln w="9525">
            <a:noFill/>
            <a:miter lim="800000"/>
            <a:headEnd/>
            <a:tailEnd/>
          </a:ln>
        </p:spPr>
        <p:txBody>
          <a:bodyPr wrap="none">
            <a:spAutoFit/>
          </a:bodyPr>
          <a:lstStyle/>
          <a:p>
            <a:pPr algn="r"/>
            <a:r>
              <a:rPr lang="en-US" sz="1800" dirty="0">
                <a:solidFill>
                  <a:srgbClr val="46B0E7"/>
                </a:solidFill>
              </a:rPr>
              <a:t>Subtitle goes here</a:t>
            </a:r>
          </a:p>
        </p:txBody>
      </p:sp>
      <p:sp>
        <p:nvSpPr>
          <p:cNvPr id="27660" name="Rectangle 12"/>
          <p:cNvSpPr>
            <a:spLocks noChangeArrowheads="1"/>
          </p:cNvSpPr>
          <p:nvPr/>
        </p:nvSpPr>
        <p:spPr bwMode="auto">
          <a:xfrm>
            <a:off x="0" y="6246813"/>
            <a:ext cx="9144000" cy="609600"/>
          </a:xfrm>
          <a:prstGeom prst="rect">
            <a:avLst/>
          </a:prstGeom>
          <a:solidFill>
            <a:srgbClr val="003F83"/>
          </a:solidFill>
          <a:ln w="9525">
            <a:noFill/>
            <a:miter lim="800000"/>
            <a:headEnd/>
            <a:tailEnd/>
          </a:ln>
        </p:spPr>
        <p:txBody>
          <a:bodyPr wrap="none" anchor="ct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7141AB-8A42-4D82-9775-A97AF52054EF}" type="datetime4">
              <a:rPr lang="en-US"/>
              <a:pPr/>
              <a:t>September 15, 2015</a:t>
            </a:fld>
            <a:endParaRPr lang="en-US" dirty="0">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204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204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9E3F30-1AB6-459E-941B-243A062BBB27}" type="datetime4">
              <a:rPr lang="en-US"/>
              <a:pPr/>
              <a:t>September 15, 2015</a:t>
            </a:fld>
            <a:endParaRPr lang="en-US" dirty="0">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p:cNvSpPr>
          <p:nvPr userDrawn="1"/>
        </p:nvSpPr>
        <p:spPr>
          <a:xfrm>
            <a:off x="104392" y="114323"/>
            <a:ext cx="8938054" cy="2393698"/>
          </a:xfrm>
          <a:prstGeom prst="rect">
            <a:avLst/>
          </a:prstGeom>
          <a:gradFill flip="none" rotWithShape="1">
            <a:gsLst>
              <a:gs pos="1000">
                <a:srgbClr val="637075">
                  <a:alpha val="50000"/>
                </a:srgbClr>
              </a:gs>
              <a:gs pos="27000">
                <a:srgbClr val="FFFFFF">
                  <a:alpha val="9000"/>
                </a:srgbClr>
              </a:gs>
            </a:gsLst>
            <a:lin ang="5400000" scaled="0"/>
            <a:tileRect/>
          </a:gradFill>
          <a:ln w="25400">
            <a:solidFill>
              <a:srgbClr val="7707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a:noFill/>
              </a:rPr>
              <a:t> 0</a:t>
            </a:r>
          </a:p>
        </p:txBody>
      </p:sp>
      <p:sp>
        <p:nvSpPr>
          <p:cNvPr id="8" name="Title 1"/>
          <p:cNvSpPr>
            <a:spLocks noGrp="1"/>
          </p:cNvSpPr>
          <p:nvPr>
            <p:ph type="ctrTitle"/>
          </p:nvPr>
        </p:nvSpPr>
        <p:spPr>
          <a:xfrm>
            <a:off x="685800" y="523802"/>
            <a:ext cx="7772400" cy="1470025"/>
          </a:xfrm>
        </p:spPr>
        <p:txBody>
          <a:bodyPr/>
          <a:lstStyle/>
          <a:p>
            <a:r>
              <a:rPr lang="en-US" dirty="0" smtClean="0"/>
              <a:t>Click to edit Master title style</a:t>
            </a:r>
            <a:endParaRPr lang="en-US" dirty="0"/>
          </a:p>
        </p:txBody>
      </p:sp>
      <p:sp>
        <p:nvSpPr>
          <p:cNvPr id="9" name="Subtitle 2"/>
          <p:cNvSpPr>
            <a:spLocks noGrp="1"/>
          </p:cNvSpPr>
          <p:nvPr>
            <p:ph type="subTitle" idx="1"/>
          </p:nvPr>
        </p:nvSpPr>
        <p:spPr>
          <a:xfrm>
            <a:off x="1371600" y="315887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Rectangle 9"/>
          <p:cNvSpPr/>
          <p:nvPr userDrawn="1"/>
        </p:nvSpPr>
        <p:spPr>
          <a:xfrm>
            <a:off x="117556" y="6395046"/>
            <a:ext cx="8923442" cy="370854"/>
          </a:xfrm>
          <a:prstGeom prst="rect">
            <a:avLst/>
          </a:prstGeom>
          <a:blipFill rotWithShape="1">
            <a:blip r:embed="rId2" cstate="print"/>
            <a:stretch>
              <a:fillRect/>
            </a:stretch>
          </a:blipFill>
          <a:ln>
            <a:solidFill>
              <a:srgbClr val="083B6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2010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21" y="6428678"/>
            <a:ext cx="1254508" cy="314828"/>
          </a:xfrm>
          <a:prstGeom prst="rect">
            <a:avLst/>
          </a:prstGeom>
        </p:spPr>
      </p:pic>
      <p:sp>
        <p:nvSpPr>
          <p:cNvPr id="12" name="Rectangle 11"/>
          <p:cNvSpPr/>
          <p:nvPr userDrawn="1"/>
        </p:nvSpPr>
        <p:spPr>
          <a:xfrm>
            <a:off x="104392" y="2508021"/>
            <a:ext cx="8938054" cy="4259208"/>
          </a:xfrm>
          <a:prstGeom prst="rect">
            <a:avLst/>
          </a:prstGeom>
          <a:noFill/>
          <a:ln w="25400">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prstClr val="white"/>
              </a:solidFill>
            </a:endParaRPr>
          </a:p>
        </p:txBody>
      </p:sp>
      <p:sp>
        <p:nvSpPr>
          <p:cNvPr id="13" name="Rectangle 12"/>
          <p:cNvSpPr/>
          <p:nvPr userDrawn="1"/>
        </p:nvSpPr>
        <p:spPr>
          <a:xfrm>
            <a:off x="98093" y="2434096"/>
            <a:ext cx="8951976" cy="179808"/>
          </a:xfrm>
          <a:prstGeom prst="rect">
            <a:avLst/>
          </a:prstGeom>
          <a:solidFill>
            <a:srgbClr val="770703"/>
          </a:solidFill>
          <a:ln>
            <a:solidFill>
              <a:srgbClr val="7707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4" name="Oval 13"/>
          <p:cNvSpPr/>
          <p:nvPr userDrawn="1"/>
        </p:nvSpPr>
        <p:spPr>
          <a:xfrm>
            <a:off x="4306453" y="2242475"/>
            <a:ext cx="531092" cy="5310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5" name="Picture 14" descr="AAObug.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2710" y="2379183"/>
            <a:ext cx="266700" cy="266700"/>
          </a:xfrm>
          <a:prstGeom prst="rect">
            <a:avLst/>
          </a:prstGeom>
        </p:spPr>
      </p:pic>
    </p:spTree>
    <p:extLst>
      <p:ext uri="{BB962C8B-B14F-4D97-AF65-F5344CB8AC3E}">
        <p14:creationId xmlns:p14="http://schemas.microsoft.com/office/powerpoint/2010/main" val="121704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4" name="TextBox 13"/>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5" name="Rectangle 14"/>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6" name="Oval 15"/>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7" name="Picture 16"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8" name="TextBox 17"/>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315514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94750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TextBox 9"/>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1" name="Rectangle 10"/>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2" name="Oval 11"/>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3" name="Picture 12"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4" name="TextBox 13"/>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296160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TextBox 10"/>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2" name="Rectangle 11"/>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3" name="Oval 12"/>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4" name="Picture 13"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5" name="TextBox 14"/>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795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7" name="TextBox 6"/>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8" name="Rectangle 7"/>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Oval 8"/>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0" name="Picture 9"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1" name="TextBox 10"/>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78479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6" name="TextBox 5"/>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7" name="Rectangle 6"/>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Oval 7"/>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9" name="Picture 8"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0" name="TextBox 9"/>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4087686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TextBox 8"/>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0" name="Rectangle 9"/>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Oval 10"/>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2" name="Picture 11"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3" name="TextBox 12"/>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38053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D0691B-73D7-4161-9AA0-D0206D2589FA}" type="datetime4">
              <a:rPr lang="en-US"/>
              <a:pPr/>
              <a:t>September 15, 2015</a:t>
            </a:fld>
            <a:endParaRPr lang="en-US" dirty="0">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TextBox 8"/>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0" name="Rectangle 9"/>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Oval 10"/>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2" name="Picture 11"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3" name="TextBox 12"/>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468224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5447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577210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39" tIns="41020" rIns="82039" bIns="41020"/>
          <a:lstStyle>
            <a:lvl1pPr marL="0" indent="0">
              <a:buNone/>
              <a:defRPr sz="1800" cap="all" spc="50">
                <a:latin typeface="Arial" pitchFamily="34" charset="0"/>
                <a:cs typeface="Arial" pitchFamily="34" charset="0"/>
              </a:defRPr>
            </a:lvl1pPr>
          </a:lstStyle>
          <a:p>
            <a:pPr lvl="0"/>
            <a:r>
              <a:rPr lang="en-US" dirty="0" smtClean="0"/>
              <a:t>CLICK TO EDIT SUBTITLE</a:t>
            </a:r>
          </a:p>
        </p:txBody>
      </p:sp>
      <p:sp>
        <p:nvSpPr>
          <p:cNvPr id="9" name="Content Placeholder 8"/>
          <p:cNvSpPr>
            <a:spLocks noGrp="1"/>
          </p:cNvSpPr>
          <p:nvPr>
            <p:ph sz="quarter" idx="14"/>
          </p:nvPr>
        </p:nvSpPr>
        <p:spPr>
          <a:xfrm>
            <a:off x="460378" y="1466187"/>
            <a:ext cx="8157748" cy="4430730"/>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6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39" tIns="41020" rIns="82039" bIns="41020"/>
          <a:lstStyle>
            <a:lvl1pPr marL="0" indent="0">
              <a:buNone/>
              <a:defRPr sz="1800" cap="all" spc="45">
                <a:latin typeface="Arial" pitchFamily="34" charset="0"/>
                <a:cs typeface="Arial" pitchFamily="34" charset="0"/>
              </a:defRPr>
            </a:lvl1pPr>
          </a:lstStyle>
          <a:p>
            <a:pPr lvl="0"/>
            <a:r>
              <a:rPr lang="en-US" dirty="0" smtClean="0"/>
              <a:t>CLICK TO EDIT SUBTITLE</a:t>
            </a:r>
          </a:p>
        </p:txBody>
      </p:sp>
      <p:sp>
        <p:nvSpPr>
          <p:cNvPr id="7" name="Content Placeholder 8"/>
          <p:cNvSpPr>
            <a:spLocks noGrp="1"/>
          </p:cNvSpPr>
          <p:nvPr>
            <p:ph sz="quarter" idx="15" hasCustomPrompt="1"/>
          </p:nvPr>
        </p:nvSpPr>
        <p:spPr>
          <a:xfrm>
            <a:off x="487607" y="5927206"/>
            <a:ext cx="6372877" cy="698501"/>
          </a:xfrm>
          <a:prstGeom prst="rect">
            <a:avLst/>
          </a:prstGeom>
        </p:spPr>
        <p:txBody>
          <a:bodyPr lIns="91418" tIns="45709" rIns="91418" bIns="45709"/>
          <a:lstStyle>
            <a:lvl1pPr marL="137128" marR="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401" indent="-233309">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186" indent="-223786">
              <a:spcBef>
                <a:spcPts val="0"/>
              </a:spcBef>
              <a:spcAft>
                <a:spcPts val="1000"/>
              </a:spcAft>
              <a:buClr>
                <a:schemeClr val="accent2"/>
              </a:buClr>
              <a:buFont typeface="Arial" pitchFamily="34" charset="0"/>
              <a:buChar char="−"/>
              <a:defRPr sz="1800"/>
            </a:lvl3pPr>
            <a:lvl4pPr marL="1147495" indent="-233309">
              <a:spcBef>
                <a:spcPts val="0"/>
              </a:spcBef>
              <a:spcAft>
                <a:spcPts val="1000"/>
              </a:spcAft>
              <a:buClr>
                <a:schemeClr val="accent2"/>
              </a:buClr>
              <a:buFont typeface="Arial" pitchFamily="34" charset="0"/>
              <a:buChar char="»"/>
              <a:defRPr sz="1800"/>
            </a:lvl4pPr>
            <a:lvl5pPr marL="1371279" indent="-223786">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
        <p:nvSpPr>
          <p:cNvPr id="12" name="Content Placeholder 8"/>
          <p:cNvSpPr>
            <a:spLocks noGrp="1"/>
          </p:cNvSpPr>
          <p:nvPr>
            <p:ph sz="quarter" idx="14"/>
          </p:nvPr>
        </p:nvSpPr>
        <p:spPr>
          <a:xfrm>
            <a:off x="460378" y="1466187"/>
            <a:ext cx="8157748" cy="435134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533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ngle Column No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7" name="Content Placeholder 8"/>
          <p:cNvSpPr>
            <a:spLocks noGrp="1"/>
          </p:cNvSpPr>
          <p:nvPr>
            <p:ph sz="quarter" idx="15"/>
          </p:nvPr>
        </p:nvSpPr>
        <p:spPr>
          <a:xfrm>
            <a:off x="460378" y="989907"/>
            <a:ext cx="8157748" cy="490700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358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7" name="Content Placeholder 8"/>
          <p:cNvSpPr>
            <a:spLocks noGrp="1"/>
          </p:cNvSpPr>
          <p:nvPr>
            <p:ph sz="quarter" idx="16"/>
          </p:nvPr>
        </p:nvSpPr>
        <p:spPr>
          <a:xfrm>
            <a:off x="460378" y="989907"/>
            <a:ext cx="8157748" cy="486164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8"/>
          <p:cNvSpPr>
            <a:spLocks noGrp="1"/>
          </p:cNvSpPr>
          <p:nvPr>
            <p:ph sz="quarter" idx="15" hasCustomPrompt="1"/>
          </p:nvPr>
        </p:nvSpPr>
        <p:spPr>
          <a:xfrm>
            <a:off x="487607" y="5927206"/>
            <a:ext cx="6372877" cy="698501"/>
          </a:xfrm>
          <a:prstGeom prst="rect">
            <a:avLst/>
          </a:prstGeom>
        </p:spPr>
        <p:txBody>
          <a:bodyPr lIns="91418" tIns="45709" rIns="91418" bIns="45709"/>
          <a:lstStyle>
            <a:lvl1pPr marL="137128" marR="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401" indent="-233309">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186" indent="-223786">
              <a:spcBef>
                <a:spcPts val="0"/>
              </a:spcBef>
              <a:spcAft>
                <a:spcPts val="1000"/>
              </a:spcAft>
              <a:buClr>
                <a:schemeClr val="accent2"/>
              </a:buClr>
              <a:buFont typeface="Arial" pitchFamily="34" charset="0"/>
              <a:buChar char="−"/>
              <a:defRPr sz="1800"/>
            </a:lvl3pPr>
            <a:lvl4pPr marL="1147495" indent="-233309">
              <a:spcBef>
                <a:spcPts val="0"/>
              </a:spcBef>
              <a:spcAft>
                <a:spcPts val="1000"/>
              </a:spcAft>
              <a:buClr>
                <a:schemeClr val="accent2"/>
              </a:buClr>
              <a:buFont typeface="Arial" pitchFamily="34" charset="0"/>
              <a:buChar char="»"/>
              <a:defRPr sz="1800"/>
            </a:lvl4pPr>
            <a:lvl5pPr marL="1371279" indent="-223786">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76403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4"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7" name="Text Placeholder 7"/>
          <p:cNvSpPr>
            <a:spLocks noGrp="1"/>
          </p:cNvSpPr>
          <p:nvPr>
            <p:ph type="body" sz="quarter" idx="13" hasCustomPrompt="1"/>
          </p:nvPr>
        </p:nvSpPr>
        <p:spPr>
          <a:xfrm>
            <a:off x="454603" y="971355"/>
            <a:ext cx="3862018" cy="378199"/>
          </a:xfrm>
          <a:prstGeom prst="rect">
            <a:avLst/>
          </a:prstGeom>
        </p:spPr>
        <p:txBody>
          <a:bodyPr lIns="82039" tIns="41020" rIns="82039" bIns="41020"/>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8" name="Content Placeholder 8"/>
          <p:cNvSpPr>
            <a:spLocks noGrp="1"/>
          </p:cNvSpPr>
          <p:nvPr>
            <p:ph sz="quarter" idx="14"/>
          </p:nvPr>
        </p:nvSpPr>
        <p:spPr>
          <a:xfrm>
            <a:off x="460378" y="1466189"/>
            <a:ext cx="3871479" cy="4408049"/>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5" hasCustomPrompt="1"/>
          </p:nvPr>
        </p:nvSpPr>
        <p:spPr>
          <a:xfrm>
            <a:off x="4712566" y="971355"/>
            <a:ext cx="3862018" cy="378199"/>
          </a:xfrm>
          <a:prstGeom prst="rect">
            <a:avLst/>
          </a:prstGeom>
        </p:spPr>
        <p:txBody>
          <a:bodyPr lIns="82039" tIns="41020" rIns="82039" bIns="41020"/>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2" name="Content Placeholder 8"/>
          <p:cNvSpPr>
            <a:spLocks noGrp="1"/>
          </p:cNvSpPr>
          <p:nvPr>
            <p:ph sz="quarter" idx="16"/>
          </p:nvPr>
        </p:nvSpPr>
        <p:spPr>
          <a:xfrm>
            <a:off x="4718342" y="1466189"/>
            <a:ext cx="3871479" cy="4396709"/>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800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with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4"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9" name="Text Placeholder 7"/>
          <p:cNvSpPr>
            <a:spLocks noGrp="1"/>
          </p:cNvSpPr>
          <p:nvPr>
            <p:ph type="body" sz="quarter" idx="13" hasCustomPrompt="1"/>
          </p:nvPr>
        </p:nvSpPr>
        <p:spPr>
          <a:xfrm>
            <a:off x="454603" y="971355"/>
            <a:ext cx="3862018" cy="378199"/>
          </a:xfrm>
          <a:prstGeom prst="rect">
            <a:avLst/>
          </a:prstGeom>
        </p:spPr>
        <p:txBody>
          <a:bodyPr lIns="82039" tIns="41020" rIns="82039" bIns="41020"/>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0" name="Content Placeholder 8"/>
          <p:cNvSpPr>
            <a:spLocks noGrp="1"/>
          </p:cNvSpPr>
          <p:nvPr>
            <p:ph sz="quarter" idx="14"/>
          </p:nvPr>
        </p:nvSpPr>
        <p:spPr>
          <a:xfrm>
            <a:off x="460378" y="1466188"/>
            <a:ext cx="3871479" cy="434000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5" hasCustomPrompt="1"/>
          </p:nvPr>
        </p:nvSpPr>
        <p:spPr>
          <a:xfrm>
            <a:off x="4712566" y="971355"/>
            <a:ext cx="3862018" cy="378199"/>
          </a:xfrm>
          <a:prstGeom prst="rect">
            <a:avLst/>
          </a:prstGeom>
        </p:spPr>
        <p:txBody>
          <a:bodyPr lIns="82039" tIns="41020" rIns="82039" bIns="41020"/>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4" name="Content Placeholder 8"/>
          <p:cNvSpPr>
            <a:spLocks noGrp="1"/>
          </p:cNvSpPr>
          <p:nvPr>
            <p:ph sz="quarter" idx="16"/>
          </p:nvPr>
        </p:nvSpPr>
        <p:spPr>
          <a:xfrm>
            <a:off x="4718342" y="1466188"/>
            <a:ext cx="3871479" cy="434000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8"/>
          <p:cNvSpPr>
            <a:spLocks noGrp="1"/>
          </p:cNvSpPr>
          <p:nvPr>
            <p:ph sz="quarter" idx="17" hasCustomPrompt="1"/>
          </p:nvPr>
        </p:nvSpPr>
        <p:spPr>
          <a:xfrm>
            <a:off x="487607" y="5927206"/>
            <a:ext cx="6372877" cy="698501"/>
          </a:xfrm>
          <a:prstGeom prst="rect">
            <a:avLst/>
          </a:prstGeom>
        </p:spPr>
        <p:txBody>
          <a:bodyPr lIns="91418" tIns="45709" rIns="91418" bIns="45709"/>
          <a:lstStyle>
            <a:lvl1pPr marL="137128" marR="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401" indent="-233309">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186" indent="-223786">
              <a:spcBef>
                <a:spcPts val="0"/>
              </a:spcBef>
              <a:spcAft>
                <a:spcPts val="1000"/>
              </a:spcAft>
              <a:buClr>
                <a:schemeClr val="accent2"/>
              </a:buClr>
              <a:buFont typeface="Arial" pitchFamily="34" charset="0"/>
              <a:buChar char="−"/>
              <a:defRPr sz="1800"/>
            </a:lvl3pPr>
            <a:lvl4pPr marL="1147495" indent="-233309">
              <a:spcBef>
                <a:spcPts val="0"/>
              </a:spcBef>
              <a:spcAft>
                <a:spcPts val="1000"/>
              </a:spcAft>
              <a:buClr>
                <a:schemeClr val="accent2"/>
              </a:buClr>
              <a:buFont typeface="Arial" pitchFamily="34" charset="0"/>
              <a:buChar char="»"/>
              <a:defRPr sz="1800"/>
            </a:lvl4pPr>
            <a:lvl5pPr marL="1371279" indent="-223786">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97862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6"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8" name="Content Placeholder 8"/>
          <p:cNvSpPr>
            <a:spLocks noGrp="1"/>
          </p:cNvSpPr>
          <p:nvPr>
            <p:ph sz="quarter" idx="14"/>
          </p:nvPr>
        </p:nvSpPr>
        <p:spPr>
          <a:xfrm>
            <a:off x="460378" y="989907"/>
            <a:ext cx="3871479" cy="490700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7"/>
          </p:nvPr>
        </p:nvSpPr>
        <p:spPr>
          <a:xfrm>
            <a:off x="4718342" y="989907"/>
            <a:ext cx="3871479" cy="490700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77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388922-1337-4690-8291-AD3DA2A50B75}" type="datetime4">
              <a:rPr lang="en-US"/>
              <a:pPr/>
              <a:t>September 15, 2015</a:t>
            </a:fld>
            <a:endParaRPr lang="en-US" dirty="0">
              <a:latin typeface="+mn-l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with Source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4"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5" name="Content Placeholder 8"/>
          <p:cNvSpPr>
            <a:spLocks noGrp="1"/>
          </p:cNvSpPr>
          <p:nvPr>
            <p:ph sz="quarter" idx="14"/>
          </p:nvPr>
        </p:nvSpPr>
        <p:spPr>
          <a:xfrm>
            <a:off x="460378" y="989907"/>
            <a:ext cx="3871479" cy="482762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8"/>
          <p:cNvSpPr>
            <a:spLocks noGrp="1"/>
          </p:cNvSpPr>
          <p:nvPr>
            <p:ph sz="quarter" idx="17"/>
          </p:nvPr>
        </p:nvSpPr>
        <p:spPr>
          <a:xfrm>
            <a:off x="4718342" y="989907"/>
            <a:ext cx="3871479" cy="4827628"/>
          </a:xfrm>
          <a:prstGeom prst="rect">
            <a:avLst/>
          </a:prstGeom>
        </p:spPr>
        <p:txBody>
          <a:bodyPr lIns="82039" tIns="41020" rIns="82039" bIns="41020"/>
          <a:lstStyle>
            <a:lvl1pPr marL="342619" indent="-342619" algn="l" defTabSz="819623"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567" indent="-20937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391" indent="-200826">
              <a:lnSpc>
                <a:spcPct val="100000"/>
              </a:lnSpc>
              <a:spcBef>
                <a:spcPts val="0"/>
              </a:spcBef>
              <a:spcAft>
                <a:spcPts val="900"/>
              </a:spcAft>
              <a:buClr>
                <a:schemeClr val="accent2"/>
              </a:buClr>
              <a:buFont typeface="Arial" pitchFamily="34" charset="0"/>
              <a:buChar char="−"/>
              <a:defRPr sz="1800"/>
            </a:lvl3pPr>
            <a:lvl4pPr marL="1029762" indent="-209371">
              <a:lnSpc>
                <a:spcPct val="100000"/>
              </a:lnSpc>
              <a:spcBef>
                <a:spcPts val="0"/>
              </a:spcBef>
              <a:spcAft>
                <a:spcPts val="900"/>
              </a:spcAft>
              <a:buClr>
                <a:schemeClr val="accent2"/>
              </a:buClr>
              <a:buFont typeface="Arial" pitchFamily="34" charset="0"/>
              <a:buChar char="»"/>
              <a:defRPr sz="1800"/>
            </a:lvl4pPr>
            <a:lvl5pPr marL="1230586" indent="-200826">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8"/>
          <p:cNvSpPr>
            <a:spLocks noGrp="1"/>
          </p:cNvSpPr>
          <p:nvPr>
            <p:ph sz="quarter" idx="15" hasCustomPrompt="1"/>
          </p:nvPr>
        </p:nvSpPr>
        <p:spPr>
          <a:xfrm>
            <a:off x="487607" y="5927206"/>
            <a:ext cx="6372877" cy="698501"/>
          </a:xfrm>
          <a:prstGeom prst="rect">
            <a:avLst/>
          </a:prstGeom>
        </p:spPr>
        <p:txBody>
          <a:bodyPr lIns="91418" tIns="45709" rIns="91418" bIns="45709"/>
          <a:lstStyle>
            <a:lvl1pPr marL="137128" marR="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401" indent="-233309">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186" indent="-223786">
              <a:spcBef>
                <a:spcPts val="0"/>
              </a:spcBef>
              <a:spcAft>
                <a:spcPts val="1000"/>
              </a:spcAft>
              <a:buClr>
                <a:schemeClr val="accent2"/>
              </a:buClr>
              <a:buFont typeface="Arial" pitchFamily="34" charset="0"/>
              <a:buChar char="−"/>
              <a:defRPr sz="1800"/>
            </a:lvl3pPr>
            <a:lvl4pPr marL="1147495" indent="-233309">
              <a:spcBef>
                <a:spcPts val="0"/>
              </a:spcBef>
              <a:spcAft>
                <a:spcPts val="1000"/>
              </a:spcAft>
              <a:buClr>
                <a:schemeClr val="accent2"/>
              </a:buClr>
              <a:buFont typeface="Arial" pitchFamily="34" charset="0"/>
              <a:buChar char="»"/>
              <a:defRPr sz="1800"/>
            </a:lvl4pPr>
            <a:lvl5pPr marL="1371279" indent="-223786">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60269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6"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39701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and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6" name="Title 1"/>
          <p:cNvSpPr>
            <a:spLocks noGrp="1"/>
          </p:cNvSpPr>
          <p:nvPr>
            <p:ph type="title" hasCustomPrompt="1"/>
          </p:nvPr>
        </p:nvSpPr>
        <p:spPr>
          <a:xfrm>
            <a:off x="457199" y="400901"/>
            <a:ext cx="8138245" cy="443940"/>
          </a:xfrm>
          <a:prstGeom prst="rect">
            <a:avLst/>
          </a:prstGeom>
        </p:spPr>
        <p:txBody>
          <a:bodyPr lIns="82021" tIns="41010" rIns="82021" bIns="4101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5" name="Content Placeholder 8"/>
          <p:cNvSpPr>
            <a:spLocks noGrp="1"/>
          </p:cNvSpPr>
          <p:nvPr>
            <p:ph sz="quarter" idx="15" hasCustomPrompt="1"/>
          </p:nvPr>
        </p:nvSpPr>
        <p:spPr>
          <a:xfrm>
            <a:off x="487607" y="5927206"/>
            <a:ext cx="6372877" cy="698501"/>
          </a:xfrm>
          <a:prstGeom prst="rect">
            <a:avLst/>
          </a:prstGeom>
        </p:spPr>
        <p:txBody>
          <a:bodyPr lIns="91418" tIns="45709" rIns="91418" bIns="45709"/>
          <a:lstStyle>
            <a:lvl1pPr marL="137128" marR="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401" indent="-233309">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186" indent="-223786">
              <a:spcBef>
                <a:spcPts val="0"/>
              </a:spcBef>
              <a:spcAft>
                <a:spcPts val="1000"/>
              </a:spcAft>
              <a:buClr>
                <a:schemeClr val="accent2"/>
              </a:buClr>
              <a:buFont typeface="Arial" pitchFamily="34" charset="0"/>
              <a:buChar char="−"/>
              <a:defRPr sz="1800"/>
            </a:lvl3pPr>
            <a:lvl4pPr marL="1147495" indent="-233309">
              <a:spcBef>
                <a:spcPts val="0"/>
              </a:spcBef>
              <a:spcAft>
                <a:spcPts val="1000"/>
              </a:spcAft>
              <a:buClr>
                <a:schemeClr val="accent2"/>
              </a:buClr>
              <a:buFont typeface="Arial" pitchFamily="34" charset="0"/>
              <a:buChar char="»"/>
              <a:defRPr sz="1800"/>
            </a:lvl4pPr>
            <a:lvl5pPr marL="1371279" indent="-223786">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28" marR="0" lvl="0" indent="-137128" algn="l" defTabSz="91333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336381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40102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3940"/>
          </a:xfrm>
          <a:prstGeom prst="rect">
            <a:avLst/>
          </a:prstGeom>
        </p:spPr>
        <p:txBody>
          <a:bodyPr lIns="82021" tIns="41010" rIns="82021" bIns="41010" anchor="b"/>
          <a:lstStyle>
            <a:lvl1pPr algn="l">
              <a:defRPr sz="2200">
                <a:latin typeface="Arial" pitchFamily="34" charset="0"/>
                <a:cs typeface="Arial"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82021" tIns="41010" rIns="82021" bIns="41010"/>
          <a:lstStyle/>
          <a:p>
            <a:pPr defTabSz="456933" eaLnBrk="1" fontAlgn="auto" hangingPunct="1">
              <a:spcBef>
                <a:spcPts val="0"/>
              </a:spcBef>
              <a:spcAft>
                <a:spcPts val="0"/>
              </a:spcAft>
            </a:pPr>
            <a:fld id="{FA73D24D-881D-094F-B4E2-62CEB625EE55}" type="datetime1">
              <a:rPr lang="en-US" sz="1800">
                <a:solidFill>
                  <a:srgbClr val="000000"/>
                </a:solidFill>
                <a:latin typeface="Arial"/>
                <a:ea typeface="+mn-ea"/>
              </a:rPr>
              <a:pPr defTabSz="456933" eaLnBrk="1" fontAlgn="auto" hangingPunct="1">
                <a:spcBef>
                  <a:spcPts val="0"/>
                </a:spcBef>
                <a:spcAft>
                  <a:spcPts val="0"/>
                </a:spcAft>
              </a:pPr>
              <a:t>9/15/2015</a:t>
            </a:fld>
            <a:endParaRPr lang="en-US" sz="1800" dirty="0">
              <a:solidFill>
                <a:srgbClr val="000000"/>
              </a:solidFill>
              <a:latin typeface="Aria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82021" tIns="41010" rIns="82021" bIns="41010"/>
          <a:lstStyle/>
          <a:p>
            <a:pPr defTabSz="456933" eaLnBrk="1" fontAlgn="auto" hangingPunct="1">
              <a:spcBef>
                <a:spcPts val="0"/>
              </a:spcBef>
              <a:spcAft>
                <a:spcPts val="0"/>
              </a:spcAft>
            </a:pPr>
            <a:endParaRPr lang="en-US" sz="1800" dirty="0">
              <a:solidFill>
                <a:srgbClr val="000000"/>
              </a:solidFill>
              <a:latin typeface="Arial"/>
              <a:ea typeface="+mn-ea"/>
            </a:endParaRPr>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454603" y="911713"/>
            <a:ext cx="8247784" cy="378199"/>
          </a:xfrm>
          <a:prstGeom prst="rect">
            <a:avLst/>
          </a:prstGeom>
        </p:spPr>
        <p:txBody>
          <a:bodyPr lIns="82039" tIns="41020" rIns="82039" bIns="41020"/>
          <a:lstStyle>
            <a:lvl1pPr marL="0" indent="0">
              <a:buNone/>
              <a:defRPr sz="1400">
                <a:latin typeface="Arial" pitchFamily="34" charset="0"/>
                <a:cs typeface="Arial" pitchFamily="34" charset="0"/>
              </a:defRPr>
            </a:lvl1pPr>
          </a:lstStyle>
          <a:p>
            <a:pPr lvl="0"/>
            <a:r>
              <a:rPr lang="en-US" dirty="0" smtClean="0"/>
              <a:t>CLICK TO EDIT SUBTITLE</a:t>
            </a:r>
          </a:p>
        </p:txBody>
      </p:sp>
      <p:sp>
        <p:nvSpPr>
          <p:cNvPr id="9" name="Content Placeholder 8"/>
          <p:cNvSpPr>
            <a:spLocks noGrp="1"/>
          </p:cNvSpPr>
          <p:nvPr>
            <p:ph sz="quarter" idx="14"/>
          </p:nvPr>
        </p:nvSpPr>
        <p:spPr>
          <a:xfrm>
            <a:off x="460378" y="1312492"/>
            <a:ext cx="8267988" cy="4614022"/>
          </a:xfrm>
          <a:prstGeom prst="rect">
            <a:avLst/>
          </a:prstGeom>
        </p:spPr>
        <p:txBody>
          <a:bodyPr lIns="82039" tIns="41020" rIns="82039" bIns="41020"/>
          <a:lstStyle>
            <a:lvl1pPr marL="342619" indent="-342619" algn="l" defTabSz="819623" rtl="0" eaLnBrk="1" latinLnBrk="0" hangingPunct="1">
              <a:lnSpc>
                <a:spcPct val="150000"/>
              </a:lnSpc>
              <a:buClr>
                <a:schemeClr val="tx2"/>
              </a:buClr>
              <a:buSzPct val="100000"/>
              <a:buFont typeface="Arial" pitchFamily="34" charset="0"/>
              <a:buChar char="●"/>
              <a:defRPr lang="en-US" sz="1400" kern="0" dirty="0" smtClean="0">
                <a:solidFill>
                  <a:schemeClr val="tx1"/>
                </a:solidFill>
                <a:latin typeface="Arial" pitchFamily="34" charset="0"/>
                <a:ea typeface="+mn-ea"/>
                <a:cs typeface="Arial" pitchFamily="34" charset="0"/>
              </a:defRPr>
            </a:lvl1pPr>
            <a:lvl2pPr marL="619567" indent="-209371">
              <a:buClr>
                <a:schemeClr val="tx2"/>
              </a:buClr>
              <a:buFont typeface="Courier New" pitchFamily="49" charset="0"/>
              <a:buChar char="o"/>
              <a:defRPr lang="en-US" sz="1400" kern="0" dirty="0" smtClean="0">
                <a:solidFill>
                  <a:schemeClr val="tx1"/>
                </a:solidFill>
                <a:latin typeface="Arial" pitchFamily="34" charset="0"/>
                <a:ea typeface="+mn-ea"/>
                <a:cs typeface="Arial" pitchFamily="34" charset="0"/>
              </a:defRPr>
            </a:lvl2pPr>
            <a:lvl3pPr marL="820391" indent="-200826">
              <a:buClr>
                <a:schemeClr val="tx2"/>
              </a:buClr>
              <a:buFont typeface="Arial" pitchFamily="34" charset="0"/>
              <a:buChar char="−"/>
              <a:defRPr sz="1400"/>
            </a:lvl3pPr>
            <a:lvl4pPr marL="1029762" indent="-209371">
              <a:buClr>
                <a:schemeClr val="tx2"/>
              </a:buClr>
              <a:buFont typeface="Arial" pitchFamily="34" charset="0"/>
              <a:buChar char="»"/>
              <a:defRPr sz="1400"/>
            </a:lvl4pPr>
            <a:lvl5pPr marL="1230586" indent="-200826">
              <a:buClr>
                <a:schemeClr val="tx2"/>
              </a:buClr>
              <a:buFont typeface="Wingdings" pitchFamily="2" charset="2"/>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06369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C3A73F9C-9BD6-410C-9C14-1D95784BC5AD}"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552938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C225EDC2-DF8E-4828-965A-402FFFA8838F}"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8374274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BE40E74B-B5A3-4DBA-9CDE-0E7B2B8AA0A6}"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323316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Footer Placeholder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7" name="Slide Number Placeholder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85C825EC-9AB1-424C-95FA-5206DA642AF8}"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944325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8"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9"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C5C28ED5-7BEA-44E6-AB0B-EAAE1F810AA7}"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2896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143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143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BA5F102-441A-4136-AD96-FB5F444FEFF1}" type="datetime4">
              <a:rPr lang="en-US"/>
              <a:pPr/>
              <a:t>September 15, 2015</a:t>
            </a:fld>
            <a:endParaRPr lang="en-US" dirty="0">
              <a:latin typeface="+mn-l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4"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341B0100-7A6A-4F8F-AB64-E812E10D1EB1}"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075173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3"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4"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8E216C73-0498-4B72-AA2F-4BB530C4B1C4}"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629755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Footer Placeholder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7" name="Slide Number Placeholder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9DD4FD30-CF22-4603-82E4-BFCBBB225F57}"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2149921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Footer Placeholder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7" name="Slide Number Placeholder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EF9159DC-FE92-48C1-905E-CD72E4FF8068}"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2171871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9E6C94CF-1410-47CB-86B7-14C02D193884}"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4145435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eaLnBrk="1" hangingPunct="1">
              <a:defRPr/>
            </a:pPr>
            <a:endParaRPr lang="en-US" sz="1800">
              <a:solidFill>
                <a:srgbClr val="000000"/>
              </a:solidFill>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eaLnBrk="1" hangingPunct="1">
              <a:defRPr/>
            </a:pPr>
            <a:fld id="{0570E2FF-7482-4535-A0B7-214F299B9B73}" type="slidenum">
              <a:rPr lang="en-US" sz="1800">
                <a:solidFill>
                  <a:srgbClr val="000000"/>
                </a:solidFill>
                <a:latin typeface="Arial" pitchFamily="34" charset="0"/>
                <a:ea typeface="+mn-ea"/>
                <a:cs typeface="Arial" pitchFamily="34" charset="0"/>
              </a:rPr>
              <a:pPr eaLnBrk="1" hangingPunct="1">
                <a:defRPr/>
              </a:pPr>
              <a:t>‹#›</a:t>
            </a:fld>
            <a:endParaRPr lang="en-US" sz="18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032790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1"/>
            <a:ext cx="8229600" cy="4373563"/>
          </a:xfrm>
        </p:spPr>
        <p:txBody>
          <a:bodyPr/>
          <a:lstStyle/>
          <a:p>
            <a:pPr lvl="0"/>
            <a:endParaRPr lang="en-US" noProof="0"/>
          </a:p>
        </p:txBody>
      </p:sp>
    </p:spTree>
    <p:extLst>
      <p:ext uri="{BB962C8B-B14F-4D97-AF65-F5344CB8AC3E}">
        <p14:creationId xmlns:p14="http://schemas.microsoft.com/office/powerpoint/2010/main" val="3002821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p:cNvSpPr>
          <p:nvPr userDrawn="1"/>
        </p:nvSpPr>
        <p:spPr>
          <a:xfrm>
            <a:off x="104392" y="114323"/>
            <a:ext cx="8938054" cy="2393698"/>
          </a:xfrm>
          <a:prstGeom prst="rect">
            <a:avLst/>
          </a:prstGeom>
          <a:gradFill flip="none" rotWithShape="1">
            <a:gsLst>
              <a:gs pos="1000">
                <a:srgbClr val="637075">
                  <a:alpha val="50000"/>
                </a:srgbClr>
              </a:gs>
              <a:gs pos="27000">
                <a:srgbClr val="FFFFFF">
                  <a:alpha val="9000"/>
                </a:srgbClr>
              </a:gs>
            </a:gsLst>
            <a:lin ang="5400000" scaled="0"/>
            <a:tileRect/>
          </a:gradFill>
          <a:ln w="25400">
            <a:solidFill>
              <a:srgbClr val="7707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a:noFill/>
              </a:rPr>
              <a:t> 0</a:t>
            </a:r>
          </a:p>
        </p:txBody>
      </p:sp>
      <p:sp>
        <p:nvSpPr>
          <p:cNvPr id="8" name="Title 1"/>
          <p:cNvSpPr>
            <a:spLocks noGrp="1"/>
          </p:cNvSpPr>
          <p:nvPr>
            <p:ph type="ctrTitle"/>
          </p:nvPr>
        </p:nvSpPr>
        <p:spPr>
          <a:xfrm>
            <a:off x="685800" y="523802"/>
            <a:ext cx="7772400" cy="1470025"/>
          </a:xfrm>
        </p:spPr>
        <p:txBody>
          <a:bodyPr/>
          <a:lstStyle/>
          <a:p>
            <a:r>
              <a:rPr lang="en-US" dirty="0" smtClean="0"/>
              <a:t>Click to edit Master title style</a:t>
            </a:r>
            <a:endParaRPr lang="en-US" dirty="0"/>
          </a:p>
        </p:txBody>
      </p:sp>
      <p:sp>
        <p:nvSpPr>
          <p:cNvPr id="9" name="Subtitle 2"/>
          <p:cNvSpPr>
            <a:spLocks noGrp="1"/>
          </p:cNvSpPr>
          <p:nvPr>
            <p:ph type="subTitle" idx="1"/>
          </p:nvPr>
        </p:nvSpPr>
        <p:spPr>
          <a:xfrm>
            <a:off x="1371600" y="315887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Rectangle 9"/>
          <p:cNvSpPr/>
          <p:nvPr userDrawn="1"/>
        </p:nvSpPr>
        <p:spPr>
          <a:xfrm>
            <a:off x="117556" y="6395046"/>
            <a:ext cx="8923442" cy="370854"/>
          </a:xfrm>
          <a:prstGeom prst="rect">
            <a:avLst/>
          </a:prstGeom>
          <a:blipFill rotWithShape="1">
            <a:blip r:embed="rId2" cstate="print"/>
            <a:stretch>
              <a:fillRect/>
            </a:stretch>
          </a:blipFill>
          <a:ln>
            <a:solidFill>
              <a:srgbClr val="083B6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2010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21" y="6428678"/>
            <a:ext cx="1254508" cy="314828"/>
          </a:xfrm>
          <a:prstGeom prst="rect">
            <a:avLst/>
          </a:prstGeom>
        </p:spPr>
      </p:pic>
      <p:sp>
        <p:nvSpPr>
          <p:cNvPr id="12" name="Rectangle 11"/>
          <p:cNvSpPr/>
          <p:nvPr userDrawn="1"/>
        </p:nvSpPr>
        <p:spPr>
          <a:xfrm>
            <a:off x="104392" y="2508021"/>
            <a:ext cx="8938054" cy="4259208"/>
          </a:xfrm>
          <a:prstGeom prst="rect">
            <a:avLst/>
          </a:prstGeom>
          <a:noFill/>
          <a:ln w="25400">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srgbClr val="1F497D">
                  <a:lumMod val="50000"/>
                </a:srgbClr>
              </a:solidFill>
            </a:endParaRPr>
          </a:p>
          <a:p>
            <a:pPr algn="ctr" defTabSz="457200" eaLnBrk="1" fontAlgn="auto" hangingPunct="1">
              <a:spcBef>
                <a:spcPts val="0"/>
              </a:spcBef>
              <a:spcAft>
                <a:spcPts val="0"/>
              </a:spcAft>
            </a:pPr>
            <a:endParaRPr lang="en-US" sz="1800" dirty="0">
              <a:solidFill>
                <a:prstClr val="white"/>
              </a:solidFill>
            </a:endParaRPr>
          </a:p>
        </p:txBody>
      </p:sp>
      <p:sp>
        <p:nvSpPr>
          <p:cNvPr id="13" name="Rectangle 12"/>
          <p:cNvSpPr/>
          <p:nvPr userDrawn="1"/>
        </p:nvSpPr>
        <p:spPr>
          <a:xfrm>
            <a:off x="98093" y="2434096"/>
            <a:ext cx="8951976" cy="179808"/>
          </a:xfrm>
          <a:prstGeom prst="rect">
            <a:avLst/>
          </a:prstGeom>
          <a:solidFill>
            <a:srgbClr val="770703"/>
          </a:solidFill>
          <a:ln>
            <a:solidFill>
              <a:srgbClr val="7707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4" name="Oval 13"/>
          <p:cNvSpPr/>
          <p:nvPr userDrawn="1"/>
        </p:nvSpPr>
        <p:spPr>
          <a:xfrm>
            <a:off x="4306453" y="2242475"/>
            <a:ext cx="531092" cy="5310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5" name="Picture 14" descr="AAObug.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2710" y="2379183"/>
            <a:ext cx="266700" cy="266700"/>
          </a:xfrm>
          <a:prstGeom prst="rect">
            <a:avLst/>
          </a:prstGeom>
        </p:spPr>
      </p:pic>
    </p:spTree>
    <p:extLst>
      <p:ext uri="{BB962C8B-B14F-4D97-AF65-F5344CB8AC3E}">
        <p14:creationId xmlns:p14="http://schemas.microsoft.com/office/powerpoint/2010/main" val="3709837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4" name="TextBox 13"/>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5" name="Rectangle 14"/>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6" name="Oval 15"/>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7" name="Picture 16"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8" name="TextBox 17"/>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161669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24944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93305E6-2D43-4BDE-AE0A-C7A528C108C2}" type="datetime4">
              <a:rPr lang="en-US"/>
              <a:pPr/>
              <a:t>September 15, 2015</a:t>
            </a:fld>
            <a:endParaRPr lang="en-US" dirty="0">
              <a:latin typeface="+mn-l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TextBox 9"/>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1" name="Rectangle 10"/>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2" name="Oval 11"/>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3" name="Picture 12"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4" name="TextBox 13"/>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973773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TextBox 10"/>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2" name="Rectangle 11"/>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3" name="Oval 12"/>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4" name="Picture 13"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5" name="TextBox 14"/>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016921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7" name="TextBox 6"/>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8" name="Rectangle 7"/>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Oval 8"/>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0" name="Picture 9"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1" name="TextBox 10"/>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3263350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6" name="TextBox 5"/>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7" name="Rectangle 6"/>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Oval 7"/>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9" name="Picture 8"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0" name="TextBox 9"/>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472582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TextBox 8"/>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0" name="Rectangle 9"/>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Oval 10"/>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2" name="Picture 11"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3" name="TextBox 12"/>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805565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9" name="TextBox 8"/>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10" name="Rectangle 9"/>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Oval 10"/>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2" name="Picture 11"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3" name="TextBox 12"/>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032558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1213030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01167" y="6400610"/>
            <a:ext cx="8936775" cy="348378"/>
          </a:xfrm>
          <a:prstGeom prst="rect">
            <a:avLst/>
          </a:prstGeom>
          <a:blipFill rotWithShape="1">
            <a:blip r:embed="rId2" cstate="print"/>
            <a:stretch>
              <a:fillRect/>
            </a:stretch>
          </a:blipFill>
          <a:ln>
            <a:solidFill>
              <a:srgbClr val="083B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6277194" y="6464682"/>
            <a:ext cx="1174896"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WWW.AAO.ORG</a:t>
            </a:r>
          </a:p>
        </p:txBody>
      </p:sp>
      <p:sp>
        <p:nvSpPr>
          <p:cNvPr id="9" name="Rectangle 8"/>
          <p:cNvSpPr>
            <a:spLocks/>
          </p:cNvSpPr>
          <p:nvPr userDrawn="1"/>
        </p:nvSpPr>
        <p:spPr>
          <a:xfrm>
            <a:off x="100020" y="101524"/>
            <a:ext cx="8942833" cy="6642173"/>
          </a:xfrm>
          <a:prstGeom prst="rect">
            <a:avLst/>
          </a:prstGeom>
          <a:noFill/>
          <a:ln w="25400">
            <a:solidFill>
              <a:srgbClr val="1029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0" name="Oval 9"/>
          <p:cNvSpPr/>
          <p:nvPr userDrawn="1"/>
        </p:nvSpPr>
        <p:spPr>
          <a:xfrm>
            <a:off x="4267871" y="6268004"/>
            <a:ext cx="589996" cy="5899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11" name="Picture 10" descr="AAObu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2300" y="6433475"/>
            <a:ext cx="266700" cy="266700"/>
          </a:xfrm>
          <a:prstGeom prst="rect">
            <a:avLst/>
          </a:prstGeom>
        </p:spPr>
      </p:pic>
      <p:sp>
        <p:nvSpPr>
          <p:cNvPr id="12" name="TextBox 11"/>
          <p:cNvSpPr txBox="1"/>
          <p:nvPr userDrawn="1"/>
        </p:nvSpPr>
        <p:spPr>
          <a:xfrm>
            <a:off x="697374" y="6464365"/>
            <a:ext cx="2941831"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white"/>
                </a:solidFill>
                <a:latin typeface="Arial"/>
                <a:ea typeface="+mn-ea"/>
                <a:cs typeface="Arial"/>
              </a:rPr>
              <a:t>AMERICAN ACADEMY OF OPHTHALMOLOGY</a:t>
            </a:r>
          </a:p>
        </p:txBody>
      </p:sp>
    </p:spTree>
    <p:extLst>
      <p:ext uri="{BB962C8B-B14F-4D97-AF65-F5344CB8AC3E}">
        <p14:creationId xmlns:p14="http://schemas.microsoft.com/office/powerpoint/2010/main" val="287461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6116D32-D52F-452F-B820-65624E158257}" type="datetime4">
              <a:rPr lang="en-US"/>
              <a:pPr/>
              <a:t>September 15, 2015</a:t>
            </a:fld>
            <a:endParaRPr lang="en-US" dirty="0">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1E6E748-13A1-4561-ACC3-150017980807}" type="datetime4">
              <a:rPr lang="en-US"/>
              <a:pPr/>
              <a:t>September 15, 2015</a:t>
            </a:fld>
            <a:endParaRPr lang="en-US" dirty="0">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D32B40-1BE1-451C-A1E4-5548424B27A5}" type="datetime4">
              <a:rPr lang="en-US"/>
              <a:pPr/>
              <a:t>September 15, 2015</a:t>
            </a:fld>
            <a:endParaRPr lang="en-US" dirty="0">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0594221-33B5-45DE-B671-6B4C947374E1}" type="datetime4">
              <a:rPr lang="en-US"/>
              <a:pPr/>
              <a:t>September 15, 2015</a:t>
            </a:fld>
            <a:endParaRPr lang="en-US" dirty="0">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0" name="Picture 26" descr="PEW_smallFINAL"/>
          <p:cNvPicPr>
            <a:picLocks noChangeAspect="1" noChangeArrowheads="1"/>
          </p:cNvPicPr>
          <p:nvPr/>
        </p:nvPicPr>
        <p:blipFill>
          <a:blip r:embed="rId13" cstate="print"/>
          <a:srcRect r="55901"/>
          <a:stretch>
            <a:fillRect/>
          </a:stretch>
        </p:blipFill>
        <p:spPr bwMode="auto">
          <a:xfrm>
            <a:off x="457200" y="0"/>
            <a:ext cx="1600200" cy="1379538"/>
          </a:xfrm>
          <a:prstGeom prst="rect">
            <a:avLst/>
          </a:prstGeom>
          <a:noFill/>
          <a:ln w="9525">
            <a:noFill/>
            <a:miter lim="800000"/>
            <a:headEnd/>
            <a:tailEnd/>
          </a:ln>
        </p:spPr>
      </p:pic>
      <p:sp>
        <p:nvSpPr>
          <p:cNvPr id="1032" name="Rectangle 8"/>
          <p:cNvSpPr>
            <a:spLocks noChangeArrowheads="1"/>
          </p:cNvSpPr>
          <p:nvPr/>
        </p:nvSpPr>
        <p:spPr bwMode="auto">
          <a:xfrm>
            <a:off x="0" y="6248400"/>
            <a:ext cx="9144000" cy="609600"/>
          </a:xfrm>
          <a:prstGeom prst="rect">
            <a:avLst/>
          </a:prstGeom>
          <a:solidFill>
            <a:srgbClr val="003F83"/>
          </a:solidFill>
          <a:ln w="9525">
            <a:noFill/>
            <a:miter lim="800000"/>
            <a:headEnd/>
            <a:tailEnd/>
          </a:ln>
        </p:spPr>
        <p:txBody>
          <a:bodyPr wrap="none" anchor="ctr"/>
          <a:lstStyle/>
          <a:p>
            <a:pPr algn="ctr"/>
            <a:endParaRPr lang="en-US" dirty="0"/>
          </a:p>
        </p:txBody>
      </p:sp>
      <p:sp>
        <p:nvSpPr>
          <p:cNvPr id="1026" name="Rectangle 2"/>
          <p:cNvSpPr>
            <a:spLocks noGrp="1" noChangeArrowheads="1"/>
          </p:cNvSpPr>
          <p:nvPr>
            <p:ph type="title"/>
          </p:nvPr>
        </p:nvSpPr>
        <p:spPr bwMode="auto">
          <a:xfrm>
            <a:off x="685800" y="10668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143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46B0E7"/>
                </a:solidFill>
                <a:latin typeface="Avenir 45 Book" pitchFamily="1" charset="0"/>
              </a:defRPr>
            </a:lvl1pPr>
          </a:lstStyle>
          <a:p>
            <a:r>
              <a:rPr lang="en-US" dirty="0" smtClean="0"/>
              <a:t>September 15, 2015</a:t>
            </a:r>
            <a:endParaRPr lang="en-US" dirty="0"/>
          </a:p>
        </p:txBody>
      </p:sp>
      <p:sp>
        <p:nvSpPr>
          <p:cNvPr id="1034" name="Rectangle 10"/>
          <p:cNvSpPr>
            <a:spLocks noChangeArrowheads="1"/>
          </p:cNvSpPr>
          <p:nvPr/>
        </p:nvSpPr>
        <p:spPr bwMode="auto">
          <a:xfrm>
            <a:off x="0" y="0"/>
            <a:ext cx="9144000" cy="76200"/>
          </a:xfrm>
          <a:prstGeom prst="rect">
            <a:avLst/>
          </a:prstGeom>
          <a:solidFill>
            <a:srgbClr val="4CAFE6"/>
          </a:solidFill>
          <a:ln w="9525">
            <a:noFill/>
            <a:miter lim="800000"/>
            <a:headEnd/>
            <a:tailEnd/>
          </a:ln>
        </p:spPr>
        <p:txBody>
          <a:bodyPr wrap="none" anchor="ctr"/>
          <a:lstStyle/>
          <a:p>
            <a:pPr algn="ctr"/>
            <a:endParaRPr lang="en-US" dirty="0"/>
          </a:p>
        </p:txBody>
      </p:sp>
      <p:sp>
        <p:nvSpPr>
          <p:cNvPr id="1041" name="Rectangle 17"/>
          <p:cNvSpPr>
            <a:spLocks noChangeArrowheads="1"/>
          </p:cNvSpPr>
          <p:nvPr/>
        </p:nvSpPr>
        <p:spPr bwMode="auto">
          <a:xfrm>
            <a:off x="8382000" y="6400800"/>
            <a:ext cx="307975" cy="214313"/>
          </a:xfrm>
          <a:prstGeom prst="rect">
            <a:avLst/>
          </a:prstGeom>
          <a:noFill/>
          <a:ln w="9525">
            <a:noFill/>
            <a:miter lim="800000"/>
            <a:headEnd/>
            <a:tailEnd/>
          </a:ln>
        </p:spPr>
        <p:txBody>
          <a:bodyPr wrap="none">
            <a:spAutoFit/>
          </a:bodyPr>
          <a:lstStyle/>
          <a:p>
            <a:fld id="{9AE10436-6BF1-4F50-8D5A-526824822E23}" type="slidenum">
              <a:rPr lang="en-US" sz="1200" baseline="-25000">
                <a:solidFill>
                  <a:srgbClr val="46B0E7"/>
                </a:solidFill>
              </a:rPr>
              <a:pPr/>
              <a:t>‹#›</a:t>
            </a:fld>
            <a:endParaRPr lang="en-US" sz="1200" baseline="-25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p:titleStyle>
    <p:bodyStyle>
      <a:lvl1pPr marL="609600" indent="-609600" algn="l" rtl="0" eaLnBrk="1" fontAlgn="base" hangingPunct="1">
        <a:spcBef>
          <a:spcPct val="20000"/>
        </a:spcBef>
        <a:spcAft>
          <a:spcPct val="0"/>
        </a:spcAft>
        <a:buClr>
          <a:srgbClr val="46B0E7"/>
        </a:buClr>
        <a:buFont typeface="Times" pitchFamily="1" charset="0"/>
        <a:buChar char="•"/>
        <a:defRPr sz="1600">
          <a:solidFill>
            <a:srgbClr val="4F4F4F"/>
          </a:solidFill>
          <a:latin typeface="+mn-lt"/>
          <a:ea typeface="+mn-ea"/>
          <a:cs typeface="+mn-cs"/>
        </a:defRPr>
      </a:lvl1pPr>
      <a:lvl2pPr marL="990600" indent="-533400" algn="l" rtl="0" eaLnBrk="1" fontAlgn="base" hangingPunct="1">
        <a:spcBef>
          <a:spcPct val="20000"/>
        </a:spcBef>
        <a:spcAft>
          <a:spcPct val="0"/>
        </a:spcAft>
        <a:buClr>
          <a:srgbClr val="EB434C"/>
        </a:buClr>
        <a:buChar char="–"/>
        <a:defRPr sz="1600">
          <a:solidFill>
            <a:srgbClr val="4F4F4F"/>
          </a:solidFill>
          <a:latin typeface="+mn-lt"/>
          <a:ea typeface="+mn-ea"/>
        </a:defRPr>
      </a:lvl2pPr>
      <a:lvl3pPr marL="1371600" indent="-457200" algn="l" rtl="0" eaLnBrk="1" fontAlgn="base" hangingPunct="1">
        <a:spcBef>
          <a:spcPct val="20000"/>
        </a:spcBef>
        <a:spcAft>
          <a:spcPct val="0"/>
        </a:spcAft>
        <a:buClr>
          <a:srgbClr val="3FB1E8"/>
        </a:buClr>
        <a:buChar char="•"/>
        <a:defRPr sz="1600">
          <a:solidFill>
            <a:srgbClr val="4F4F4F"/>
          </a:solidFill>
          <a:latin typeface="+mn-lt"/>
          <a:ea typeface="+mn-ea"/>
        </a:defRPr>
      </a:lvl3pPr>
      <a:lvl4pPr marL="1752600" indent="-381000" algn="l" rtl="0" eaLnBrk="1" fontAlgn="base" hangingPunct="1">
        <a:spcBef>
          <a:spcPct val="20000"/>
        </a:spcBef>
        <a:spcAft>
          <a:spcPct val="0"/>
        </a:spcAft>
        <a:defRPr sz="1200">
          <a:solidFill>
            <a:srgbClr val="4F4F4F"/>
          </a:solidFill>
          <a:latin typeface="+mn-lt"/>
          <a:ea typeface="+mn-ea"/>
        </a:defRPr>
      </a:lvl4pPr>
      <a:lvl5pPr marL="2209800" indent="-381000" algn="l" rtl="0" eaLnBrk="1" fontAlgn="base" hangingPunct="1">
        <a:spcBef>
          <a:spcPct val="20000"/>
        </a:spcBef>
        <a:spcAft>
          <a:spcPct val="0"/>
        </a:spcAft>
        <a:buChar char="»"/>
        <a:defRPr sz="1600">
          <a:solidFill>
            <a:srgbClr val="4F4F4F"/>
          </a:solidFill>
          <a:latin typeface="Avenir 45 Book" pitchFamily="1" charset="0"/>
          <a:ea typeface="+mn-ea"/>
        </a:defRPr>
      </a:lvl5pPr>
      <a:lvl6pPr marL="2667000" indent="-381000" algn="l" rtl="0" eaLnBrk="1" fontAlgn="base" hangingPunct="1">
        <a:spcBef>
          <a:spcPct val="20000"/>
        </a:spcBef>
        <a:spcAft>
          <a:spcPct val="0"/>
        </a:spcAft>
        <a:buChar char="»"/>
        <a:defRPr sz="1600">
          <a:solidFill>
            <a:srgbClr val="4F4F4F"/>
          </a:solidFill>
          <a:latin typeface="Avenir 45 Book" pitchFamily="1" charset="0"/>
          <a:ea typeface="+mn-ea"/>
        </a:defRPr>
      </a:lvl6pPr>
      <a:lvl7pPr marL="3124200" indent="-381000" algn="l" rtl="0" eaLnBrk="1" fontAlgn="base" hangingPunct="1">
        <a:spcBef>
          <a:spcPct val="20000"/>
        </a:spcBef>
        <a:spcAft>
          <a:spcPct val="0"/>
        </a:spcAft>
        <a:buChar char="»"/>
        <a:defRPr sz="1600">
          <a:solidFill>
            <a:srgbClr val="4F4F4F"/>
          </a:solidFill>
          <a:latin typeface="Avenir 45 Book" pitchFamily="1" charset="0"/>
          <a:ea typeface="+mn-ea"/>
        </a:defRPr>
      </a:lvl7pPr>
      <a:lvl8pPr marL="3581400" indent="-381000" algn="l" rtl="0" eaLnBrk="1" fontAlgn="base" hangingPunct="1">
        <a:spcBef>
          <a:spcPct val="20000"/>
        </a:spcBef>
        <a:spcAft>
          <a:spcPct val="0"/>
        </a:spcAft>
        <a:buChar char="»"/>
        <a:defRPr sz="1600">
          <a:solidFill>
            <a:srgbClr val="4F4F4F"/>
          </a:solidFill>
          <a:latin typeface="Avenir 45 Book" pitchFamily="1" charset="0"/>
          <a:ea typeface="+mn-ea"/>
        </a:defRPr>
      </a:lvl8pPr>
      <a:lvl9pPr marL="4038600" indent="-381000" algn="l" rtl="0" eaLnBrk="1" fontAlgn="base" hangingPunct="1">
        <a:spcBef>
          <a:spcPct val="20000"/>
        </a:spcBef>
        <a:spcAft>
          <a:spcPct val="0"/>
        </a:spcAft>
        <a:buChar char="»"/>
        <a:defRPr sz="1600">
          <a:solidFill>
            <a:srgbClr val="4F4F4F"/>
          </a:solidFill>
          <a:latin typeface="Avenir 45 Book" pitchFamily="1"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F6539278-E90E-124D-9C9F-5C2D0DF17812}" type="datetimeFigureOut">
              <a:rPr lang="en-US" smtClean="0">
                <a:solidFill>
                  <a:prstClr val="black">
                    <a:tint val="75000"/>
                  </a:prstClr>
                </a:solidFill>
                <a:latin typeface="Calibri"/>
                <a:ea typeface="+mn-ea"/>
              </a:rPr>
              <a:pPr defTabSz="457200" eaLnBrk="1" fontAlgn="auto" hangingPunct="1">
                <a:spcBef>
                  <a:spcPts val="0"/>
                </a:spcBef>
                <a:spcAft>
                  <a:spcPts val="0"/>
                </a:spcAft>
              </a:pPr>
              <a:t>9/15/2015</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55A54061-EFF6-4842-A0C1-82C9CA311349}"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44534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accent1">
              <a:lumMod val="50000"/>
            </a:schemeClr>
          </a:solidFill>
          <a:latin typeface="Book Antiqua"/>
          <a:ea typeface="+mj-ea"/>
          <a:cs typeface="Book Antiqua"/>
        </a:defRPr>
      </a:lvl1pPr>
    </p:titleStyle>
    <p:bodyStyle>
      <a:lvl1pPr marL="342900" indent="-342900" algn="l" defTabSz="457200" rtl="0" eaLnBrk="1" latinLnBrk="0" hangingPunct="1">
        <a:spcBef>
          <a:spcPct val="20000"/>
        </a:spcBef>
        <a:buFont typeface="Wingdings" charset="2"/>
        <a:buChar char="§"/>
        <a:defRPr sz="3200" kern="1200">
          <a:solidFill>
            <a:srgbClr val="5757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75757"/>
          </a:solidFill>
          <a:latin typeface="+mn-lt"/>
          <a:ea typeface="+mn-ea"/>
          <a:cs typeface="+mn-cs"/>
        </a:defRPr>
      </a:lvl2pPr>
      <a:lvl3pPr marL="1143000" indent="-228600" algn="l" defTabSz="457200" rtl="0" eaLnBrk="1" latinLnBrk="0" hangingPunct="1">
        <a:spcBef>
          <a:spcPct val="20000"/>
        </a:spcBef>
        <a:buSzPct val="50000"/>
        <a:buFont typeface="Courier New"/>
        <a:buChar char="o"/>
        <a:defRPr sz="2400" kern="1200">
          <a:solidFill>
            <a:srgbClr val="57575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7575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757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_corner.jpg"/>
          <p:cNvPicPr>
            <a:picLocks noChangeAspect="1"/>
          </p:cNvPicPr>
          <p:nvPr/>
        </p:nvPicPr>
        <p:blipFill>
          <a:blip r:embed="rId14" cstate="print">
            <a:alphaModFix amt="79000"/>
            <a:extLst>
              <a:ext uri="{28A0092B-C50C-407E-A947-70E740481C1C}">
                <a14:useLocalDpi xmlns:a14="http://schemas.microsoft.com/office/drawing/2010/main" val="0"/>
              </a:ext>
            </a:extLst>
          </a:blip>
          <a:stretch>
            <a:fillRect/>
          </a:stretch>
        </p:blipFill>
        <p:spPr>
          <a:xfrm>
            <a:off x="6830670" y="5925278"/>
            <a:ext cx="2323199" cy="942298"/>
          </a:xfrm>
          <a:prstGeom prst="rect">
            <a:avLst/>
          </a:prstGeom>
        </p:spPr>
      </p:pic>
      <p:sp>
        <p:nvSpPr>
          <p:cNvPr id="6" name="Slide Number Placeholder 5"/>
          <p:cNvSpPr>
            <a:spLocks noGrp="1"/>
          </p:cNvSpPr>
          <p:nvPr>
            <p:ph type="sldNum" sz="quarter" idx="4"/>
          </p:nvPr>
        </p:nvSpPr>
        <p:spPr>
          <a:xfrm>
            <a:off x="8266545" y="6199468"/>
            <a:ext cx="531091" cy="365125"/>
          </a:xfrm>
          <a:prstGeom prst="rect">
            <a:avLst/>
          </a:prstGeom>
        </p:spPr>
        <p:txBody>
          <a:bodyPr vert="horz" lIns="91397" tIns="45698" rIns="91397" bIns="45698" rtlCol="0" anchor="ctr"/>
          <a:lstStyle>
            <a:lvl1pPr algn="l">
              <a:defRPr sz="1300">
                <a:solidFill>
                  <a:schemeClr val="bg1">
                    <a:lumMod val="50000"/>
                  </a:schemeClr>
                </a:solidFill>
                <a:latin typeface="Helvetica 55 Roman"/>
              </a:defRPr>
            </a:lvl1pPr>
          </a:lstStyle>
          <a:p>
            <a:pPr defTabSz="456933" eaLnBrk="1" fontAlgn="auto" hangingPunct="1">
              <a:spcBef>
                <a:spcPts val="0"/>
              </a:spcBef>
              <a:spcAft>
                <a:spcPts val="0"/>
              </a:spcAft>
            </a:pPr>
            <a:fld id="{1046E0F0-A629-AF47-82DD-3B28C859BC11}" type="slidenum">
              <a:rPr lang="en-US" smtClean="0">
                <a:solidFill>
                  <a:srgbClr val="FFFFFF">
                    <a:lumMod val="50000"/>
                  </a:srgbClr>
                </a:solidFill>
                <a:ea typeface="+mn-ea"/>
              </a:rPr>
              <a:pPr defTabSz="456933" eaLnBrk="1" fontAlgn="auto" hangingPunct="1">
                <a:spcBef>
                  <a:spcPts val="0"/>
                </a:spcBef>
                <a:spcAft>
                  <a:spcPts val="0"/>
                </a:spcAft>
              </a:pPr>
              <a:t>‹#›</a:t>
            </a:fld>
            <a:endParaRPr lang="en-US" dirty="0">
              <a:solidFill>
                <a:srgbClr val="FFFFFF">
                  <a:lumMod val="50000"/>
                </a:srgbClr>
              </a:solidFill>
              <a:ea typeface="+mn-ea"/>
            </a:endParaRPr>
          </a:p>
        </p:txBody>
      </p:sp>
      <p:pic>
        <p:nvPicPr>
          <p:cNvPr id="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020736" y="6027698"/>
            <a:ext cx="1171318" cy="446996"/>
          </a:xfrm>
          <a:prstGeom prst="rect">
            <a:avLst/>
          </a:prstGeom>
          <a:noFill/>
          <a:ln w="9525">
            <a:noFill/>
            <a:miter lim="800000"/>
            <a:headEnd/>
            <a:tailEnd/>
          </a:ln>
          <a:effectLst/>
        </p:spPr>
      </p:pic>
      <p:cxnSp>
        <p:nvCxnSpPr>
          <p:cNvPr id="4" name="Straight Connector 3"/>
          <p:cNvCxnSpPr/>
          <p:nvPr/>
        </p:nvCxnSpPr>
        <p:spPr>
          <a:xfrm rot="5400000">
            <a:off x="8162378" y="6395285"/>
            <a:ext cx="161365" cy="1588"/>
          </a:xfrm>
          <a:prstGeom prst="line">
            <a:avLst/>
          </a:prstGeom>
          <a:ln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3400" y="858385"/>
            <a:ext cx="807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233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ctr" defTabSz="456986"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456986" rtl="0" eaLnBrk="1" latinLnBrk="0" hangingPunct="1">
        <a:spcBef>
          <a:spcPct val="20000"/>
        </a:spcBef>
        <a:buFont typeface="Arial"/>
        <a:buChar char="•"/>
        <a:defRPr sz="3200" kern="1200">
          <a:solidFill>
            <a:schemeClr val="tx1"/>
          </a:solidFill>
          <a:latin typeface="+mn-lt"/>
          <a:ea typeface="+mn-ea"/>
          <a:cs typeface="+mn-cs"/>
        </a:defRPr>
      </a:lvl1pPr>
      <a:lvl2pPr marL="742602" indent="-285616" algn="l" defTabSz="456986" rtl="0" eaLnBrk="1" latinLnBrk="0" hangingPunct="1">
        <a:spcBef>
          <a:spcPct val="20000"/>
        </a:spcBef>
        <a:buFont typeface="Arial"/>
        <a:buChar char="–"/>
        <a:defRPr sz="2800" kern="1200">
          <a:solidFill>
            <a:schemeClr val="tx1"/>
          </a:solidFill>
          <a:latin typeface="+mn-lt"/>
          <a:ea typeface="+mn-ea"/>
          <a:cs typeface="+mn-cs"/>
        </a:defRPr>
      </a:lvl2pPr>
      <a:lvl3pPr marL="1142466" indent="-228492" algn="l" defTabSz="456986" rtl="0" eaLnBrk="1" latinLnBrk="0" hangingPunct="1">
        <a:spcBef>
          <a:spcPct val="20000"/>
        </a:spcBef>
        <a:buFont typeface="Arial"/>
        <a:buChar char="•"/>
        <a:defRPr sz="2400" kern="1200">
          <a:solidFill>
            <a:schemeClr val="tx1"/>
          </a:solidFill>
          <a:latin typeface="+mn-lt"/>
          <a:ea typeface="+mn-ea"/>
          <a:cs typeface="+mn-cs"/>
        </a:defRPr>
      </a:lvl3pPr>
      <a:lvl4pPr marL="1599451" indent="-228492" algn="l" defTabSz="456986" rtl="0" eaLnBrk="1" latinLnBrk="0" hangingPunct="1">
        <a:spcBef>
          <a:spcPct val="20000"/>
        </a:spcBef>
        <a:buFont typeface="Arial"/>
        <a:buChar char="–"/>
        <a:defRPr sz="2000" kern="1200">
          <a:solidFill>
            <a:schemeClr val="tx1"/>
          </a:solidFill>
          <a:latin typeface="+mn-lt"/>
          <a:ea typeface="+mn-ea"/>
          <a:cs typeface="+mn-cs"/>
        </a:defRPr>
      </a:lvl4pPr>
      <a:lvl5pPr marL="2056438" indent="-228492" algn="l" defTabSz="456986" rtl="0" eaLnBrk="1" latinLnBrk="0" hangingPunct="1">
        <a:spcBef>
          <a:spcPct val="20000"/>
        </a:spcBef>
        <a:buFont typeface="Arial"/>
        <a:buChar char="»"/>
        <a:defRPr sz="2000" kern="1200">
          <a:solidFill>
            <a:schemeClr val="tx1"/>
          </a:solidFill>
          <a:latin typeface="+mn-lt"/>
          <a:ea typeface="+mn-ea"/>
          <a:cs typeface="+mn-cs"/>
        </a:defRPr>
      </a:lvl5pPr>
      <a:lvl6pPr marL="2513424" indent="-228492" algn="l" defTabSz="456986" rtl="0" eaLnBrk="1" latinLnBrk="0" hangingPunct="1">
        <a:spcBef>
          <a:spcPct val="20000"/>
        </a:spcBef>
        <a:buFont typeface="Arial"/>
        <a:buChar char="•"/>
        <a:defRPr sz="2000" kern="1200">
          <a:solidFill>
            <a:schemeClr val="tx1"/>
          </a:solidFill>
          <a:latin typeface="+mn-lt"/>
          <a:ea typeface="+mn-ea"/>
          <a:cs typeface="+mn-cs"/>
        </a:defRPr>
      </a:lvl6pPr>
      <a:lvl7pPr marL="2970411" indent="-228492" algn="l" defTabSz="456986" rtl="0" eaLnBrk="1" latinLnBrk="0" hangingPunct="1">
        <a:spcBef>
          <a:spcPct val="20000"/>
        </a:spcBef>
        <a:buFont typeface="Arial"/>
        <a:buChar char="•"/>
        <a:defRPr sz="2000" kern="1200">
          <a:solidFill>
            <a:schemeClr val="tx1"/>
          </a:solidFill>
          <a:latin typeface="+mn-lt"/>
          <a:ea typeface="+mn-ea"/>
          <a:cs typeface="+mn-cs"/>
        </a:defRPr>
      </a:lvl7pPr>
      <a:lvl8pPr marL="3427396" indent="-228492" algn="l" defTabSz="456986" rtl="0" eaLnBrk="1" latinLnBrk="0" hangingPunct="1">
        <a:spcBef>
          <a:spcPct val="20000"/>
        </a:spcBef>
        <a:buFont typeface="Arial"/>
        <a:buChar char="•"/>
        <a:defRPr sz="2000" kern="1200">
          <a:solidFill>
            <a:schemeClr val="tx1"/>
          </a:solidFill>
          <a:latin typeface="+mn-lt"/>
          <a:ea typeface="+mn-ea"/>
          <a:cs typeface="+mn-cs"/>
        </a:defRPr>
      </a:lvl8pPr>
      <a:lvl9pPr marL="3884382" indent="-228492" algn="l" defTabSz="4569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2" algn="l" defTabSz="456986" rtl="0" eaLnBrk="1" latinLnBrk="0" hangingPunct="1">
        <a:defRPr sz="1800" kern="1200">
          <a:solidFill>
            <a:schemeClr val="tx1"/>
          </a:solidFill>
          <a:latin typeface="+mn-lt"/>
          <a:ea typeface="+mn-ea"/>
          <a:cs typeface="+mn-cs"/>
        </a:defRPr>
      </a:lvl3pPr>
      <a:lvl4pPr marL="1370959" algn="l" defTabSz="456986" rtl="0" eaLnBrk="1" latinLnBrk="0" hangingPunct="1">
        <a:defRPr sz="1800" kern="1200">
          <a:solidFill>
            <a:schemeClr val="tx1"/>
          </a:solidFill>
          <a:latin typeface="+mn-lt"/>
          <a:ea typeface="+mn-ea"/>
          <a:cs typeface="+mn-cs"/>
        </a:defRPr>
      </a:lvl4pPr>
      <a:lvl5pPr marL="1827945" algn="l" defTabSz="456986" rtl="0" eaLnBrk="1" latinLnBrk="0" hangingPunct="1">
        <a:defRPr sz="1800" kern="1200">
          <a:solidFill>
            <a:schemeClr val="tx1"/>
          </a:solidFill>
          <a:latin typeface="+mn-lt"/>
          <a:ea typeface="+mn-ea"/>
          <a:cs typeface="+mn-cs"/>
        </a:defRPr>
      </a:lvl5pPr>
      <a:lvl6pPr marL="2284932" algn="l" defTabSz="456986" rtl="0" eaLnBrk="1" latinLnBrk="0" hangingPunct="1">
        <a:defRPr sz="1800" kern="1200">
          <a:solidFill>
            <a:schemeClr val="tx1"/>
          </a:solidFill>
          <a:latin typeface="+mn-lt"/>
          <a:ea typeface="+mn-ea"/>
          <a:cs typeface="+mn-cs"/>
        </a:defRPr>
      </a:lvl6pPr>
      <a:lvl7pPr marL="2741916" algn="l" defTabSz="456986" rtl="0" eaLnBrk="1" latinLnBrk="0" hangingPunct="1">
        <a:defRPr sz="1800" kern="1200">
          <a:solidFill>
            <a:schemeClr val="tx1"/>
          </a:solidFill>
          <a:latin typeface="+mn-lt"/>
          <a:ea typeface="+mn-ea"/>
          <a:cs typeface="+mn-cs"/>
        </a:defRPr>
      </a:lvl7pPr>
      <a:lvl8pPr marL="3198904" algn="l" defTabSz="456986" rtl="0" eaLnBrk="1" latinLnBrk="0" hangingPunct="1">
        <a:defRPr sz="1800" kern="1200">
          <a:solidFill>
            <a:schemeClr val="tx1"/>
          </a:solidFill>
          <a:latin typeface="+mn-lt"/>
          <a:ea typeface="+mn-ea"/>
          <a:cs typeface="+mn-cs"/>
        </a:defRPr>
      </a:lvl8pPr>
      <a:lvl9pPr marL="3655888" algn="l" defTabSz="4569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7511441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F6539278-E90E-124D-9C9F-5C2D0DF17812}" type="datetimeFigureOut">
              <a:rPr lang="en-US" smtClean="0">
                <a:solidFill>
                  <a:prstClr val="black">
                    <a:tint val="75000"/>
                  </a:prstClr>
                </a:solidFill>
                <a:latin typeface="Calibri"/>
                <a:ea typeface="+mn-ea"/>
              </a:rPr>
              <a:pPr defTabSz="457200" eaLnBrk="1" fontAlgn="auto" hangingPunct="1">
                <a:spcBef>
                  <a:spcPts val="0"/>
                </a:spcBef>
                <a:spcAft>
                  <a:spcPts val="0"/>
                </a:spcAft>
              </a:pPr>
              <a:t>9/15/2015</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55A54061-EFF6-4842-A0C1-82C9CA311349}"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9455041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800" kern="1200">
          <a:solidFill>
            <a:schemeClr val="accent1">
              <a:lumMod val="50000"/>
            </a:schemeClr>
          </a:solidFill>
          <a:latin typeface="Book Antiqua"/>
          <a:ea typeface="+mj-ea"/>
          <a:cs typeface="Book Antiqua"/>
        </a:defRPr>
      </a:lvl1pPr>
    </p:titleStyle>
    <p:bodyStyle>
      <a:lvl1pPr marL="342900" indent="-342900" algn="l" defTabSz="457200" rtl="0" eaLnBrk="1" latinLnBrk="0" hangingPunct="1">
        <a:spcBef>
          <a:spcPct val="20000"/>
        </a:spcBef>
        <a:buFont typeface="Wingdings" charset="2"/>
        <a:buChar char="§"/>
        <a:defRPr sz="3200" kern="1200">
          <a:solidFill>
            <a:srgbClr val="5757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75757"/>
          </a:solidFill>
          <a:latin typeface="+mn-lt"/>
          <a:ea typeface="+mn-ea"/>
          <a:cs typeface="+mn-cs"/>
        </a:defRPr>
      </a:lvl2pPr>
      <a:lvl3pPr marL="1143000" indent="-228600" algn="l" defTabSz="457200" rtl="0" eaLnBrk="1" latinLnBrk="0" hangingPunct="1">
        <a:spcBef>
          <a:spcPct val="20000"/>
        </a:spcBef>
        <a:buSzPct val="50000"/>
        <a:buFont typeface="Courier New"/>
        <a:buChar char="o"/>
        <a:defRPr sz="2400" kern="1200">
          <a:solidFill>
            <a:srgbClr val="57575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7575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757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hyperlink" Target="http://www.hrsonline.org/" TargetMode="External"/><Relationship Id="rId13" Type="http://schemas.openxmlformats.org/officeDocument/2006/relationships/image" Target="../media/image22.png"/><Relationship Id="rId18" Type="http://schemas.openxmlformats.org/officeDocument/2006/relationships/hyperlink" Target="http://www.vascularmed.org/" TargetMode="External"/><Relationship Id="rId26"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26.jpeg"/><Relationship Id="rId7" Type="http://schemas.openxmlformats.org/officeDocument/2006/relationships/image" Target="../media/image19.png"/><Relationship Id="rId12" Type="http://schemas.openxmlformats.org/officeDocument/2006/relationships/hyperlink" Target="http://www.aan.com/" TargetMode="External"/><Relationship Id="rId17" Type="http://schemas.openxmlformats.org/officeDocument/2006/relationships/image" Target="../media/image24.png"/><Relationship Id="rId25"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hyperlink" Target="http://www.neurosurgeon.org/" TargetMode="External"/><Relationship Id="rId20" Type="http://schemas.openxmlformats.org/officeDocument/2006/relationships/hyperlink" Target="http://www.svin.org/" TargetMode="External"/><Relationship Id="rId29" Type="http://schemas.openxmlformats.org/officeDocument/2006/relationships/image" Target="../media/image34.png"/><Relationship Id="rId1" Type="http://schemas.openxmlformats.org/officeDocument/2006/relationships/slideLayout" Target="../slideLayouts/slideLayout41.xml"/><Relationship Id="rId6" Type="http://schemas.openxmlformats.org/officeDocument/2006/relationships/image" Target="../media/image18.png"/><Relationship Id="rId11" Type="http://schemas.openxmlformats.org/officeDocument/2006/relationships/image" Target="../media/image21.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7.jpeg"/><Relationship Id="rId15" Type="http://schemas.openxmlformats.org/officeDocument/2006/relationships/image" Target="../media/image23.png"/><Relationship Id="rId23" Type="http://schemas.openxmlformats.org/officeDocument/2006/relationships/image" Target="../media/image28.jpeg"/><Relationship Id="rId28" Type="http://schemas.openxmlformats.org/officeDocument/2006/relationships/image" Target="../media/image33.png"/><Relationship Id="rId10" Type="http://schemas.openxmlformats.org/officeDocument/2006/relationships/hyperlink" Target="http://www.sirweb.org/" TargetMode="External"/><Relationship Id="rId19" Type="http://schemas.openxmlformats.org/officeDocument/2006/relationships/image" Target="../media/image25.png"/><Relationship Id="rId31" Type="http://schemas.openxmlformats.org/officeDocument/2006/relationships/image" Target="../media/image36.png"/><Relationship Id="rId4" Type="http://schemas.openxmlformats.org/officeDocument/2006/relationships/hyperlink" Target="http://www.americanheart.org/" TargetMode="External"/><Relationship Id="rId9" Type="http://schemas.openxmlformats.org/officeDocument/2006/relationships/image" Target="../media/image20.png"/><Relationship Id="rId14" Type="http://schemas.openxmlformats.org/officeDocument/2006/relationships/hyperlink" Target="http://www.aans.org/" TargetMode="External"/><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8.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Data" Target="../diagrams/data1.xml"/><Relationship Id="rId11" Type="http://schemas.openxmlformats.org/officeDocument/2006/relationships/image" Target="../media/image41.png"/><Relationship Id="rId5" Type="http://schemas.openxmlformats.org/officeDocument/2006/relationships/image" Target="../media/image40.png"/><Relationship Id="rId10" Type="http://schemas.microsoft.com/office/2007/relationships/diagramDrawing" Target="../diagrams/drawing1.xml"/><Relationship Id="rId4" Type="http://schemas.openxmlformats.org/officeDocument/2006/relationships/image" Target="../media/image39.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0.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1.png"/><Relationship Id="rId4" Type="http://schemas.openxmlformats.org/officeDocument/2006/relationships/image" Target="../media/image38.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2.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gif"/><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36.xml"/><Relationship Id="rId6" Type="http://schemas.openxmlformats.org/officeDocument/2006/relationships/image" Target="../media/image48.png"/><Relationship Id="rId5" Type="http://schemas.openxmlformats.org/officeDocument/2006/relationships/image" Target="../media/image47.gif"/><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valere.com/expertise/providers/insights/innovative-approaches-to-accessing-extracting-and-aggregating-electronic-he"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3F83"/>
        </a:solidFill>
        <a:effectLst/>
      </p:bgPr>
    </p:bg>
    <p:spTree>
      <p:nvGrpSpPr>
        <p:cNvPr id="1" name=""/>
        <p:cNvGrpSpPr/>
        <p:nvPr/>
      </p:nvGrpSpPr>
      <p:grpSpPr>
        <a:xfrm>
          <a:off x="0" y="0"/>
          <a:ext cx="0" cy="0"/>
          <a:chOff x="0" y="0"/>
          <a:chExt cx="0" cy="0"/>
        </a:xfrm>
      </p:grpSpPr>
      <p:pic>
        <p:nvPicPr>
          <p:cNvPr id="5155" name="Picture 35" descr="PEW_smallFINAL"/>
          <p:cNvPicPr>
            <a:picLocks noChangeAspect="1" noChangeArrowheads="1"/>
          </p:cNvPicPr>
          <p:nvPr/>
        </p:nvPicPr>
        <p:blipFill>
          <a:blip r:embed="rId3" cstate="print"/>
          <a:srcRect t="11726" b="11726"/>
          <a:stretch>
            <a:fillRect/>
          </a:stretch>
        </p:blipFill>
        <p:spPr bwMode="auto">
          <a:xfrm>
            <a:off x="29705" y="0"/>
            <a:ext cx="6248400" cy="3722688"/>
          </a:xfrm>
          <a:prstGeom prst="rect">
            <a:avLst/>
          </a:prstGeom>
          <a:noFill/>
        </p:spPr>
      </p:pic>
      <p:sp>
        <p:nvSpPr>
          <p:cNvPr id="2" name="Rectangle 1"/>
          <p:cNvSpPr/>
          <p:nvPr/>
        </p:nvSpPr>
        <p:spPr>
          <a:xfrm>
            <a:off x="762000" y="2831805"/>
            <a:ext cx="7772400" cy="2400657"/>
          </a:xfrm>
          <a:prstGeom prst="rect">
            <a:avLst/>
          </a:prstGeom>
        </p:spPr>
        <p:txBody>
          <a:bodyPr wrap="square">
            <a:spAutoFit/>
          </a:bodyPr>
          <a:lstStyle/>
          <a:p>
            <a:pPr algn="ctr"/>
            <a:r>
              <a:rPr lang="en-US" sz="3200" dirty="0" smtClean="0">
                <a:solidFill>
                  <a:schemeClr val="bg1"/>
                </a:solidFill>
                <a:effectLst>
                  <a:outerShdw blurRad="38100" dist="38100" dir="2700000" algn="tl">
                    <a:srgbClr val="000000">
                      <a:alpha val="43137"/>
                    </a:srgbClr>
                  </a:outerShdw>
                </a:effectLst>
                <a:latin typeface="Book Antiqua" panose="02040602050305030304" pitchFamily="18" charset="0"/>
              </a:rPr>
              <a:t>“Innovative </a:t>
            </a:r>
            <a:r>
              <a:rPr lang="en-US" sz="3200" dirty="0">
                <a:solidFill>
                  <a:schemeClr val="bg1"/>
                </a:solidFill>
                <a:effectLst>
                  <a:outerShdw blurRad="38100" dist="38100" dir="2700000" algn="tl">
                    <a:srgbClr val="000000">
                      <a:alpha val="43137"/>
                    </a:srgbClr>
                  </a:outerShdw>
                </a:effectLst>
                <a:latin typeface="Book Antiqua" panose="02040602050305030304" pitchFamily="18" charset="0"/>
              </a:rPr>
              <a:t>Approaches to </a:t>
            </a:r>
            <a:endParaRPr lang="en-US" sz="3200" dirty="0" smtClean="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US" sz="3200" dirty="0" smtClean="0">
                <a:solidFill>
                  <a:schemeClr val="bg1"/>
                </a:solidFill>
                <a:effectLst>
                  <a:outerShdw blurRad="38100" dist="38100" dir="2700000" algn="tl">
                    <a:srgbClr val="000000">
                      <a:alpha val="43137"/>
                    </a:srgbClr>
                  </a:outerShdw>
                </a:effectLst>
                <a:latin typeface="Book Antiqua" panose="02040602050305030304" pitchFamily="18" charset="0"/>
              </a:rPr>
              <a:t>Accessing</a:t>
            </a:r>
            <a:r>
              <a:rPr lang="en-US" sz="3200" dirty="0">
                <a:solidFill>
                  <a:schemeClr val="bg1"/>
                </a:solidFill>
                <a:effectLst>
                  <a:outerShdw blurRad="38100" dist="38100" dir="2700000" algn="tl">
                    <a:srgbClr val="000000">
                      <a:alpha val="43137"/>
                    </a:srgbClr>
                  </a:outerShdw>
                </a:effectLst>
                <a:latin typeface="Book Antiqua" panose="02040602050305030304" pitchFamily="18" charset="0"/>
              </a:rPr>
              <a:t>, </a:t>
            </a:r>
            <a:r>
              <a:rPr lang="en-US" sz="3200" dirty="0" smtClean="0">
                <a:solidFill>
                  <a:schemeClr val="bg1"/>
                </a:solidFill>
                <a:effectLst>
                  <a:outerShdw blurRad="38100" dist="38100" dir="2700000" algn="tl">
                    <a:srgbClr val="000000">
                      <a:alpha val="43137"/>
                    </a:srgbClr>
                  </a:outerShdw>
                </a:effectLst>
                <a:latin typeface="Book Antiqua" panose="02040602050305030304" pitchFamily="18" charset="0"/>
              </a:rPr>
              <a:t>Extracting and </a:t>
            </a:r>
            <a:r>
              <a:rPr lang="en-US" sz="3200" dirty="0">
                <a:solidFill>
                  <a:schemeClr val="bg1"/>
                </a:solidFill>
                <a:effectLst>
                  <a:outerShdw blurRad="38100" dist="38100" dir="2700000" algn="tl">
                    <a:srgbClr val="000000">
                      <a:alpha val="43137"/>
                    </a:srgbClr>
                  </a:outerShdw>
                </a:effectLst>
                <a:latin typeface="Book Antiqua" panose="02040602050305030304" pitchFamily="18" charset="0"/>
              </a:rPr>
              <a:t>Aggregating Electronic Health </a:t>
            </a:r>
            <a:r>
              <a:rPr lang="en-US" sz="3200" dirty="0" smtClean="0">
                <a:solidFill>
                  <a:schemeClr val="bg1"/>
                </a:solidFill>
                <a:effectLst>
                  <a:outerShdw blurRad="38100" dist="38100" dir="2700000" algn="tl">
                    <a:srgbClr val="000000">
                      <a:alpha val="43137"/>
                    </a:srgbClr>
                  </a:outerShdw>
                </a:effectLst>
                <a:latin typeface="Book Antiqua" panose="02040602050305030304" pitchFamily="18" charset="0"/>
              </a:rPr>
              <a:t>Data”</a:t>
            </a:r>
          </a:p>
          <a:p>
            <a:pPr algn="ctr">
              <a:spcBef>
                <a:spcPts val="1200"/>
              </a:spcBef>
            </a:pPr>
            <a:r>
              <a:rPr lang="en-US" dirty="0" smtClean="0">
                <a:solidFill>
                  <a:schemeClr val="bg1"/>
                </a:solidFill>
                <a:effectLst>
                  <a:outerShdw blurRad="38100" dist="38100" dir="2700000" algn="tl">
                    <a:srgbClr val="000000">
                      <a:alpha val="43137"/>
                    </a:srgbClr>
                  </a:outerShdw>
                </a:effectLst>
                <a:latin typeface="Book Antiqua" panose="02040602050305030304" pitchFamily="18" charset="0"/>
              </a:rPr>
              <a:t>Avalere </a:t>
            </a:r>
            <a:r>
              <a:rPr lang="en-US" sz="2000" dirty="0" smtClean="0">
                <a:solidFill>
                  <a:schemeClr val="bg1"/>
                </a:solidFill>
                <a:effectLst>
                  <a:outerShdw blurRad="38100" dist="38100" dir="2700000" algn="tl">
                    <a:srgbClr val="000000">
                      <a:alpha val="43137"/>
                    </a:srgbClr>
                  </a:outerShdw>
                </a:effectLst>
                <a:latin typeface="Book Antiqua" panose="02040602050305030304" pitchFamily="18" charset="0"/>
              </a:rPr>
              <a:t>• Published July </a:t>
            </a:r>
            <a:r>
              <a:rPr lang="en-US" sz="2000" dirty="0">
                <a:solidFill>
                  <a:schemeClr val="bg1"/>
                </a:solidFill>
                <a:effectLst>
                  <a:outerShdw blurRad="38100" dist="38100" dir="2700000" algn="tl">
                    <a:srgbClr val="000000">
                      <a:alpha val="43137"/>
                    </a:srgbClr>
                  </a:outerShdw>
                </a:effectLst>
                <a:latin typeface="Book Antiqua" panose="02040602050305030304" pitchFamily="18" charset="0"/>
              </a:rPr>
              <a:t>17, </a:t>
            </a:r>
            <a:r>
              <a:rPr lang="en-US" sz="2000" dirty="0" smtClean="0">
                <a:solidFill>
                  <a:schemeClr val="bg1"/>
                </a:solidFill>
                <a:effectLst>
                  <a:outerShdw blurRad="38100" dist="38100" dir="2700000" algn="tl">
                    <a:srgbClr val="000000">
                      <a:alpha val="43137"/>
                    </a:srgbClr>
                  </a:outerShdw>
                </a:effectLst>
                <a:latin typeface="Book Antiqua" panose="02040602050305030304" pitchFamily="18" charset="0"/>
              </a:rPr>
              <a:t>2015</a:t>
            </a:r>
            <a:r>
              <a:rPr lang="en-US" sz="2000" dirty="0">
                <a:solidFill>
                  <a:schemeClr val="bg1"/>
                </a:solidFill>
                <a:effectLst>
                  <a:outerShdw blurRad="38100" dist="38100" dir="2700000" algn="tl">
                    <a:srgbClr val="000000">
                      <a:alpha val="43137"/>
                    </a:srgbClr>
                  </a:outerShdw>
                </a:effectLst>
                <a:latin typeface="Book Antiqua" panose="02040602050305030304" pitchFamily="18" charset="0"/>
              </a:rPr>
              <a:t/>
            </a:r>
            <a:br>
              <a:rPr lang="en-US" sz="2000" dirty="0">
                <a:solidFill>
                  <a:schemeClr val="bg1"/>
                </a:solidFill>
                <a:effectLst>
                  <a:outerShdw blurRad="38100" dist="38100" dir="2700000" algn="tl">
                    <a:srgbClr val="000000">
                      <a:alpha val="43137"/>
                    </a:srgbClr>
                  </a:outerShdw>
                </a:effectLst>
                <a:latin typeface="Book Antiqua" panose="02040602050305030304" pitchFamily="18" charset="0"/>
              </a:rPr>
            </a:br>
            <a:endParaRPr lang="en-US" sz="20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Rectangle 2"/>
          <p:cNvSpPr/>
          <p:nvPr/>
        </p:nvSpPr>
        <p:spPr>
          <a:xfrm>
            <a:off x="3886200" y="5710535"/>
            <a:ext cx="4572000" cy="461665"/>
          </a:xfrm>
          <a:prstGeom prst="rect">
            <a:avLst/>
          </a:prstGeom>
        </p:spPr>
        <p:txBody>
          <a:bodyPr>
            <a:spAutoFit/>
          </a:bodyPr>
          <a:lstStyle/>
          <a:p>
            <a:pPr algn="r"/>
            <a:r>
              <a:rPr lang="en-US" dirty="0" smtClean="0">
                <a:solidFill>
                  <a:schemeClr val="bg1"/>
                </a:solidFill>
                <a:effectLst>
                  <a:outerShdw blurRad="38100" dist="38100" dir="2700000" algn="tl">
                    <a:srgbClr val="000000">
                      <a:alpha val="43137"/>
                    </a:srgbClr>
                  </a:outerShdw>
                </a:effectLst>
                <a:latin typeface="Book Antiqua" panose="02040602050305030304" pitchFamily="18" charset="0"/>
              </a:rPr>
              <a:t>Webinar:  September 15, 2015</a:t>
            </a:r>
            <a:endParaRPr lang="en-US"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4406900"/>
            <a:ext cx="8116887" cy="1362075"/>
          </a:xfrm>
        </p:spPr>
        <p:txBody>
          <a:bodyPr/>
          <a:lstStyle/>
          <a:p>
            <a:r>
              <a:rPr lang="en-US" sz="4800" dirty="0" smtClean="0"/>
              <a:t>Registry perspectives</a:t>
            </a:r>
            <a:endParaRPr lang="en-US" sz="4800" dirty="0"/>
          </a:p>
        </p:txBody>
      </p:sp>
      <p:sp>
        <p:nvSpPr>
          <p:cNvPr id="6" name="Text Placeholder 5"/>
          <p:cNvSpPr>
            <a:spLocks noGrp="1"/>
          </p:cNvSpPr>
          <p:nvPr>
            <p:ph type="body" idx="1"/>
          </p:nvPr>
        </p:nvSpPr>
        <p:spPr>
          <a:xfrm>
            <a:off x="722312" y="3366615"/>
            <a:ext cx="8116887" cy="1040285"/>
          </a:xfrm>
        </p:spPr>
        <p:txBody>
          <a:bodyPr/>
          <a:lstStyle/>
          <a:p>
            <a:r>
              <a:rPr lang="en-US" sz="2800" dirty="0"/>
              <a:t>Innovative Approaches to </a:t>
            </a:r>
            <a:r>
              <a:rPr lang="en-US" sz="2800" dirty="0" smtClean="0"/>
              <a:t>Accessing</a:t>
            </a:r>
            <a:r>
              <a:rPr lang="en-US" sz="2800" dirty="0"/>
              <a:t>, Extracting </a:t>
            </a:r>
            <a:endParaRPr lang="en-US" sz="2800" dirty="0" smtClean="0"/>
          </a:p>
          <a:p>
            <a:r>
              <a:rPr lang="en-US" sz="2800" dirty="0" smtClean="0"/>
              <a:t>and </a:t>
            </a:r>
            <a:r>
              <a:rPr lang="en-US" sz="2800" dirty="0"/>
              <a:t>Aggregating Electronic Health Data</a:t>
            </a:r>
          </a:p>
        </p:txBody>
      </p:sp>
      <p:sp>
        <p:nvSpPr>
          <p:cNvPr id="4" name="Date Placeholder 3"/>
          <p:cNvSpPr>
            <a:spLocks noGrp="1"/>
          </p:cNvSpPr>
          <p:nvPr>
            <p:ph type="dt" sz="half" idx="10"/>
          </p:nvPr>
        </p:nvSpPr>
        <p:spPr>
          <a:xfrm>
            <a:off x="685799" y="6400800"/>
            <a:ext cx="1989433" cy="457200"/>
          </a:xfrm>
        </p:spPr>
        <p:txBody>
          <a:bodyPr/>
          <a:lstStyle/>
          <a:p>
            <a:fld id="{98D0691B-73D7-4161-9AA0-D0206D2589FA}" type="datetime4">
              <a:rPr lang="en-US" sz="1050" smtClean="0"/>
              <a:pPr/>
              <a:t>September 15, 2015</a:t>
            </a:fld>
            <a:endParaRPr lang="en-US" sz="1050" dirty="0">
              <a:latin typeface="+mn-lt"/>
            </a:endParaRPr>
          </a:p>
        </p:txBody>
      </p:sp>
    </p:spTree>
    <p:extLst>
      <p:ext uri="{BB962C8B-B14F-4D97-AF65-F5344CB8AC3E}">
        <p14:creationId xmlns:p14="http://schemas.microsoft.com/office/powerpoint/2010/main" val="203294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Innovative </a:t>
            </a:r>
            <a:r>
              <a:rPr lang="en-US" sz="2800" dirty="0"/>
              <a:t>Approaches to Accessing, Extracting and Aggregating Electronic Health Data</a:t>
            </a:r>
          </a:p>
        </p:txBody>
      </p:sp>
      <p:sp>
        <p:nvSpPr>
          <p:cNvPr id="5" name="Subtitle 4"/>
          <p:cNvSpPr>
            <a:spLocks noGrp="1"/>
          </p:cNvSpPr>
          <p:nvPr>
            <p:ph type="subTitle" idx="1"/>
          </p:nvPr>
        </p:nvSpPr>
        <p:spPr/>
        <p:txBody>
          <a:bodyPr/>
          <a:lstStyle/>
          <a:p>
            <a:pPr>
              <a:spcBef>
                <a:spcPts val="0"/>
              </a:spcBef>
            </a:pPr>
            <a:r>
              <a:rPr lang="en-US" sz="2400" dirty="0" smtClean="0"/>
              <a:t>Kathleen Hewitt, MSN, RN, CPHQ</a:t>
            </a:r>
          </a:p>
          <a:p>
            <a:pPr>
              <a:spcBef>
                <a:spcPts val="0"/>
              </a:spcBef>
            </a:pPr>
            <a:r>
              <a:rPr lang="en-US" sz="2400" dirty="0" smtClean="0"/>
              <a:t>Associate Vice President, NCDR</a:t>
            </a:r>
            <a:endParaRPr lang="en-US" sz="2400" dirty="0"/>
          </a:p>
        </p:txBody>
      </p:sp>
    </p:spTree>
    <p:extLst>
      <p:ext uri="{BB962C8B-B14F-4D97-AF65-F5344CB8AC3E}">
        <p14:creationId xmlns:p14="http://schemas.microsoft.com/office/powerpoint/2010/main" val="379109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altLang="en-US" dirty="0" smtClean="0">
                <a:latin typeface="Calibri" pitchFamily="34" charset="0"/>
              </a:rPr>
              <a:t>Agenda</a:t>
            </a:r>
          </a:p>
        </p:txBody>
      </p:sp>
      <p:sp>
        <p:nvSpPr>
          <p:cNvPr id="4100" name="Content Placeholder 2"/>
          <p:cNvSpPr>
            <a:spLocks noGrp="1"/>
          </p:cNvSpPr>
          <p:nvPr>
            <p:ph idx="1"/>
          </p:nvPr>
        </p:nvSpPr>
        <p:spPr>
          <a:xfrm>
            <a:off x="457200" y="2103437"/>
            <a:ext cx="8229600" cy="4754563"/>
          </a:xfrm>
        </p:spPr>
        <p:txBody>
          <a:bodyPr/>
          <a:lstStyle/>
          <a:p>
            <a:pPr marL="514350" indent="-514350">
              <a:buFontTx/>
              <a:buAutoNum type="arabicPeriod"/>
            </a:pPr>
            <a:r>
              <a:rPr lang="en-US" altLang="en-US" dirty="0" smtClean="0">
                <a:latin typeface="Calibri" pitchFamily="34" charset="0"/>
              </a:rPr>
              <a:t>Introduction to NCDR</a:t>
            </a:r>
          </a:p>
          <a:p>
            <a:pPr marL="514350" indent="-514350">
              <a:buFontTx/>
              <a:buAutoNum type="arabicPeriod"/>
            </a:pPr>
            <a:r>
              <a:rPr lang="en-US" altLang="en-US" dirty="0" smtClean="0">
                <a:latin typeface="Calibri" pitchFamily="34" charset="0"/>
              </a:rPr>
              <a:t>NCDR Today – Data Capture &amp; Exchange</a:t>
            </a:r>
          </a:p>
          <a:p>
            <a:pPr marL="514350" indent="-514350">
              <a:buFontTx/>
              <a:buAutoNum type="arabicPeriod"/>
            </a:pPr>
            <a:r>
              <a:rPr lang="en-US" altLang="en-US" dirty="0" smtClean="0">
                <a:latin typeface="Calibri" pitchFamily="34" charset="0"/>
              </a:rPr>
              <a:t>Enabling direct EMR integration</a:t>
            </a:r>
          </a:p>
          <a:p>
            <a:pPr marL="514350" indent="-514350">
              <a:buFontTx/>
              <a:buAutoNum type="arabicPeriod"/>
            </a:pPr>
            <a:endParaRPr lang="en-US" altLang="en-US" dirty="0" smtClean="0">
              <a:latin typeface="Calibri" pitchFamily="34" charset="0"/>
            </a:endParaRPr>
          </a:p>
          <a:p>
            <a:pPr marL="514350" indent="-514350">
              <a:buFontTx/>
              <a:buAutoNum type="arabicPeriod"/>
            </a:pPr>
            <a:endParaRPr lang="en-US" altLang="en-US" dirty="0" smtClean="0">
              <a:latin typeface="Calibri" pitchFamily="34" charset="0"/>
            </a:endParaRPr>
          </a:p>
          <a:p>
            <a:pPr marL="514350" indent="-514350">
              <a:buFontTx/>
              <a:buAutoNum type="arabicPeriod"/>
            </a:pPr>
            <a:endParaRPr lang="en-US" altLang="en-US" dirty="0" smtClean="0">
              <a:latin typeface="Calibri" pitchFamily="34" charset="0"/>
            </a:endParaRPr>
          </a:p>
          <a:p>
            <a:pPr marL="514350" indent="-514350">
              <a:buFontTx/>
              <a:buAutoNum type="arabicPeriod"/>
            </a:pPr>
            <a:endParaRPr lang="en-US" altLang="en-US" dirty="0" smtClean="0">
              <a:latin typeface="Calibri" pitchFamily="34" charset="0"/>
            </a:endParaRPr>
          </a:p>
          <a:p>
            <a:pPr marL="514350" indent="-514350"/>
            <a:endParaRPr lang="en-US" altLang="en-US" dirty="0" smtClean="0">
              <a:latin typeface="Calibri" pitchFamily="34" charset="0"/>
            </a:endParaRPr>
          </a:p>
          <a:p>
            <a:pPr marL="514350" indent="-514350"/>
            <a:endParaRPr lang="en-US" altLang="en-US" dirty="0" smtClean="0">
              <a:latin typeface="Calibri" pitchFamily="34" charset="0"/>
            </a:endParaRPr>
          </a:p>
          <a:p>
            <a:pPr marL="514350" indent="-514350"/>
            <a:endParaRPr lang="en-US" altLang="en-US" dirty="0" smtClean="0">
              <a:latin typeface="Calibri" pitchFamily="34" charset="0"/>
            </a:endParaRPr>
          </a:p>
        </p:txBody>
      </p:sp>
    </p:spTree>
    <p:extLst>
      <p:ext uri="{BB962C8B-B14F-4D97-AF65-F5344CB8AC3E}">
        <p14:creationId xmlns:p14="http://schemas.microsoft.com/office/powerpoint/2010/main" val="3712607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114800" y="1752600"/>
            <a:ext cx="4572000" cy="4318000"/>
          </a:xfrm>
        </p:spPr>
        <p:txBody>
          <a:bodyPr/>
          <a:lstStyle/>
          <a:p>
            <a:pPr eaLnBrk="1" hangingPunct="1">
              <a:spcAft>
                <a:spcPts val="1200"/>
              </a:spcAft>
            </a:pPr>
            <a:r>
              <a:rPr lang="en-US" altLang="en-US" sz="2800" dirty="0" smtClean="0">
                <a:solidFill>
                  <a:srgbClr val="002E5A"/>
                </a:solidFill>
              </a:rPr>
              <a:t>Nearly 20 years of experience</a:t>
            </a:r>
          </a:p>
          <a:p>
            <a:pPr eaLnBrk="1" hangingPunct="1">
              <a:spcAft>
                <a:spcPts val="1200"/>
              </a:spcAft>
            </a:pPr>
            <a:r>
              <a:rPr lang="en-US" altLang="en-US" sz="2800" dirty="0" smtClean="0">
                <a:solidFill>
                  <a:srgbClr val="002E5A"/>
                </a:solidFill>
              </a:rPr>
              <a:t>Largest outcomes-based cardiovascular patient data repository in the world </a:t>
            </a:r>
          </a:p>
          <a:p>
            <a:pPr eaLnBrk="1" hangingPunct="1">
              <a:spcAft>
                <a:spcPts val="1200"/>
              </a:spcAft>
            </a:pPr>
            <a:r>
              <a:rPr lang="en-US" altLang="en-US" sz="2800" dirty="0" smtClean="0">
                <a:solidFill>
                  <a:srgbClr val="002E5A"/>
                </a:solidFill>
              </a:rPr>
              <a:t>Ten registries </a:t>
            </a:r>
          </a:p>
          <a:p>
            <a:pPr eaLnBrk="1" hangingPunct="1">
              <a:spcAft>
                <a:spcPts val="1200"/>
              </a:spcAft>
            </a:pPr>
            <a:endParaRPr lang="en-US" altLang="en-US" dirty="0" smtClean="0"/>
          </a:p>
        </p:txBody>
      </p:sp>
      <p:pic>
        <p:nvPicPr>
          <p:cNvPr id="6147" name="Picture 1" descr="6_Scene-2-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2"/>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p:cNvSpPr>
            <a:spLocks noGrp="1"/>
          </p:cNvSpPr>
          <p:nvPr>
            <p:ph type="title"/>
          </p:nvPr>
        </p:nvSpPr>
        <p:spPr/>
        <p:txBody>
          <a:bodyPr/>
          <a:lstStyle/>
          <a:p>
            <a:pPr eaLnBrk="1" hangingPunct="1"/>
            <a:r>
              <a:rPr lang="en-US" altLang="en-US" dirty="0" smtClean="0">
                <a:solidFill>
                  <a:srgbClr val="002E5A"/>
                </a:solidFill>
              </a:rPr>
              <a:t>National Cardiovascular Data Registry</a:t>
            </a:r>
          </a:p>
        </p:txBody>
      </p:sp>
    </p:spTree>
    <p:extLst>
      <p:ext uri="{BB962C8B-B14F-4D97-AF65-F5344CB8AC3E}">
        <p14:creationId xmlns:p14="http://schemas.microsoft.com/office/powerpoint/2010/main" val="345215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76200"/>
            <a:ext cx="8229600" cy="1143000"/>
          </a:xfrm>
        </p:spPr>
        <p:txBody>
          <a:bodyPr/>
          <a:lstStyle/>
          <a:p>
            <a:pPr eaLnBrk="1" hangingPunct="1"/>
            <a:r>
              <a:rPr lang="en-US" altLang="en-US" dirty="0">
                <a:solidFill>
                  <a:srgbClr val="002E5A"/>
                </a:solidFill>
              </a:rPr>
              <a:t>NCDR: Not Just Data</a:t>
            </a:r>
          </a:p>
        </p:txBody>
      </p:sp>
      <p:sp>
        <p:nvSpPr>
          <p:cNvPr id="105475" name="Content Placeholder 2"/>
          <p:cNvSpPr txBox="1">
            <a:spLocks/>
          </p:cNvSpPr>
          <p:nvPr/>
        </p:nvSpPr>
        <p:spPr bwMode="auto">
          <a:xfrm>
            <a:off x="66675" y="6513513"/>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itchFamily="34" charset="0"/>
                <a:cs typeface="Arial" pitchFamily="34" charset="0"/>
              </a:defRPr>
            </a:lvl1pPr>
            <a:lvl2pPr marL="37931725" indent="-37474525" eaLnBrk="0" hangingPunct="0">
              <a:defRPr sz="2400">
                <a:solidFill>
                  <a:schemeClr val="tx1"/>
                </a:solidFill>
                <a:latin typeface="Calibri" pitchFamily="34" charset="0"/>
                <a:cs typeface="Arial" pitchFamily="34" charset="0"/>
              </a:defRPr>
            </a:lvl2pPr>
            <a:lvl3pPr eaLnBrk="0" hangingPunct="0">
              <a:defRPr sz="2400">
                <a:solidFill>
                  <a:schemeClr val="tx1"/>
                </a:solidFill>
                <a:latin typeface="Calibri" pitchFamily="34" charset="0"/>
                <a:cs typeface="Arial" pitchFamily="34" charset="0"/>
              </a:defRPr>
            </a:lvl3pPr>
            <a:lvl4pPr eaLnBrk="0" hangingPunct="0">
              <a:defRPr sz="2400">
                <a:solidFill>
                  <a:schemeClr val="tx1"/>
                </a:solidFill>
                <a:latin typeface="Calibri" pitchFamily="34" charset="0"/>
                <a:cs typeface="Arial" pitchFamily="34" charset="0"/>
              </a:defRPr>
            </a:lvl4pPr>
            <a:lvl5pPr eaLnBrk="0" hangingPunct="0">
              <a:defRPr sz="2400">
                <a:solidFill>
                  <a:schemeClr val="tx1"/>
                </a:solidFill>
                <a:latin typeface="Calibri" pitchFamily="34" charset="0"/>
                <a:cs typeface="Arial" pitchFamily="34" charset="0"/>
              </a:defRPr>
            </a:lvl5pPr>
            <a:lvl6pPr marL="457200" eaLnBrk="0" fontAlgn="base" hangingPunct="0">
              <a:spcBef>
                <a:spcPct val="0"/>
              </a:spcBef>
              <a:spcAft>
                <a:spcPct val="0"/>
              </a:spcAft>
              <a:defRPr sz="2400">
                <a:solidFill>
                  <a:schemeClr val="tx1"/>
                </a:solidFill>
                <a:latin typeface="Calibri" pitchFamily="34" charset="0"/>
                <a:cs typeface="Arial" pitchFamily="34" charset="0"/>
              </a:defRPr>
            </a:lvl6pPr>
            <a:lvl7pPr marL="914400" eaLnBrk="0" fontAlgn="base" hangingPunct="0">
              <a:spcBef>
                <a:spcPct val="0"/>
              </a:spcBef>
              <a:spcAft>
                <a:spcPct val="0"/>
              </a:spcAft>
              <a:defRPr sz="2400">
                <a:solidFill>
                  <a:schemeClr val="tx1"/>
                </a:solidFill>
                <a:latin typeface="Calibri" pitchFamily="34" charset="0"/>
                <a:cs typeface="Arial" pitchFamily="34" charset="0"/>
              </a:defRPr>
            </a:lvl7pPr>
            <a:lvl8pPr marL="1371600" eaLnBrk="0" fontAlgn="base" hangingPunct="0">
              <a:spcBef>
                <a:spcPct val="0"/>
              </a:spcBef>
              <a:spcAft>
                <a:spcPct val="0"/>
              </a:spcAft>
              <a:defRPr sz="2400">
                <a:solidFill>
                  <a:schemeClr val="tx1"/>
                </a:solidFill>
                <a:latin typeface="Calibri" pitchFamily="34" charset="0"/>
                <a:cs typeface="Arial" pitchFamily="34" charset="0"/>
              </a:defRPr>
            </a:lvl8pPr>
            <a:lvl9pPr marL="1828800" eaLnBrk="0" fontAlgn="base" hangingPunct="0">
              <a:spcBef>
                <a:spcPct val="0"/>
              </a:spcBef>
              <a:spcAft>
                <a:spcPct val="0"/>
              </a:spcAft>
              <a:defRPr sz="2400">
                <a:solidFill>
                  <a:schemeClr val="tx1"/>
                </a:solidFill>
                <a:latin typeface="Calibri" pitchFamily="34" charset="0"/>
                <a:cs typeface="Arial" pitchFamily="34" charset="0"/>
              </a:defRPr>
            </a:lvl9pPr>
          </a:lstStyle>
          <a:p>
            <a:pPr algn="r">
              <a:spcBef>
                <a:spcPct val="20000"/>
              </a:spcBef>
            </a:pPr>
            <a:r>
              <a:rPr lang="en-US" altLang="en-US" sz="1100" dirty="0" err="1">
                <a:solidFill>
                  <a:srgbClr val="000000"/>
                </a:solidFill>
                <a:latin typeface="Arial" pitchFamily="34" charset="0"/>
                <a:ea typeface="+mn-ea"/>
              </a:rPr>
              <a:t>Bufalino</a:t>
            </a:r>
            <a:r>
              <a:rPr lang="en-US" altLang="en-US" sz="1100" dirty="0">
                <a:solidFill>
                  <a:srgbClr val="000000"/>
                </a:solidFill>
                <a:latin typeface="Arial" pitchFamily="34" charset="0"/>
                <a:ea typeface="+mn-ea"/>
              </a:rPr>
              <a:t> VJ, Masoudi FA, </a:t>
            </a:r>
            <a:r>
              <a:rPr lang="en-US" altLang="en-US" sz="1100" dirty="0">
                <a:solidFill>
                  <a:srgbClr val="000000"/>
                </a:solidFill>
                <a:latin typeface="Arial" pitchFamily="34" charset="0"/>
                <a:ea typeface="ＭＳ Ｐゴシック" pitchFamily="34" charset="-128"/>
              </a:rPr>
              <a:t>et al. </a:t>
            </a:r>
            <a:r>
              <a:rPr lang="en-US" altLang="en-US" sz="1100" dirty="0">
                <a:solidFill>
                  <a:srgbClr val="000000"/>
                </a:solidFill>
                <a:latin typeface="Arial" pitchFamily="34" charset="0"/>
                <a:ea typeface="+mn-ea"/>
              </a:rPr>
              <a:t>Circulation. 2011;123:2167-2179</a:t>
            </a:r>
            <a:endParaRPr lang="en-US" altLang="en-US" sz="1100" dirty="0">
              <a:solidFill>
                <a:srgbClr val="000000"/>
              </a:solidFill>
              <a:latin typeface="Arial" pitchFamily="34" charset="0"/>
              <a:ea typeface="ＭＳ Ｐゴシック" pitchFamily="34" charset="-128"/>
            </a:endParaRPr>
          </a:p>
        </p:txBody>
      </p:sp>
      <p:grpSp>
        <p:nvGrpSpPr>
          <p:cNvPr id="105476" name="Group 1"/>
          <p:cNvGrpSpPr>
            <a:grpSpLocks/>
          </p:cNvGrpSpPr>
          <p:nvPr/>
        </p:nvGrpSpPr>
        <p:grpSpPr bwMode="auto">
          <a:xfrm>
            <a:off x="767904" y="1092202"/>
            <a:ext cx="7404100" cy="4945063"/>
            <a:chOff x="546099" y="921603"/>
            <a:chExt cx="7797801" cy="5390297"/>
          </a:xfrm>
        </p:grpSpPr>
        <p:cxnSp>
          <p:nvCxnSpPr>
            <p:cNvPr id="105477" name="Straight Arrow Connector 35"/>
            <p:cNvCxnSpPr>
              <a:cxnSpLocks noChangeShapeType="1"/>
            </p:cNvCxnSpPr>
            <p:nvPr/>
          </p:nvCxnSpPr>
          <p:spPr bwMode="auto">
            <a:xfrm rot="5400000">
              <a:off x="4305300" y="1916906"/>
              <a:ext cx="381000" cy="1588"/>
            </a:xfrm>
            <a:prstGeom prst="straightConnector1">
              <a:avLst/>
            </a:prstGeom>
            <a:noFill/>
            <a:ln w="50800">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3" name="Group 39"/>
            <p:cNvGrpSpPr/>
            <p:nvPr/>
          </p:nvGrpSpPr>
          <p:grpSpPr>
            <a:xfrm>
              <a:off x="3106550" y="3429002"/>
              <a:ext cx="5237350" cy="1351484"/>
              <a:chOff x="3106550" y="4799746"/>
              <a:chExt cx="5237350" cy="1351484"/>
            </a:xfrm>
            <a:solidFill>
              <a:srgbClr val="1F497D"/>
            </a:solidFill>
          </p:grpSpPr>
          <p:cxnSp>
            <p:nvCxnSpPr>
              <p:cNvPr id="44" name="Straight Arrow Connector 43"/>
              <p:cNvCxnSpPr/>
              <p:nvPr/>
            </p:nvCxnSpPr>
            <p:spPr bwMode="auto">
              <a:xfrm rot="5400000">
                <a:off x="3103583" y="4802713"/>
                <a:ext cx="709384" cy="703450"/>
              </a:xfrm>
              <a:prstGeom prst="straightConnector1">
                <a:avLst/>
              </a:prstGeom>
              <a:grpFill/>
              <a:ln w="50800" cap="flat" cmpd="sng" algn="ctr">
                <a:solidFill>
                  <a:schemeClr val="tx2"/>
                </a:solidFill>
                <a:prstDash val="solid"/>
                <a:round/>
                <a:headEnd type="none" w="med" len="med"/>
                <a:tailEnd type="arrow"/>
              </a:ln>
              <a:effectLst/>
            </p:spPr>
          </p:cxnSp>
          <p:cxnSp>
            <p:nvCxnSpPr>
              <p:cNvPr id="43" name="Straight Arrow Connector 42"/>
              <p:cNvCxnSpPr/>
              <p:nvPr/>
            </p:nvCxnSpPr>
            <p:spPr bwMode="auto">
              <a:xfrm>
                <a:off x="5181600" y="4875944"/>
                <a:ext cx="762000" cy="609600"/>
              </a:xfrm>
              <a:prstGeom prst="straightConnector1">
                <a:avLst/>
              </a:prstGeom>
              <a:grpFill/>
              <a:ln w="50800" cap="flat" cmpd="sng" algn="ctr">
                <a:solidFill>
                  <a:schemeClr val="tx2"/>
                </a:solidFill>
                <a:prstDash val="solid"/>
                <a:round/>
                <a:headEnd type="none" w="med" len="med"/>
                <a:tailEnd type="arrow"/>
              </a:ln>
              <a:effectLst/>
            </p:spPr>
          </p:cxnSp>
          <p:grpSp>
            <p:nvGrpSpPr>
              <p:cNvPr id="4" name="Group 29"/>
              <p:cNvGrpSpPr/>
              <p:nvPr/>
            </p:nvGrpSpPr>
            <p:grpSpPr>
              <a:xfrm>
                <a:off x="3262250" y="5500436"/>
                <a:ext cx="5081650" cy="650794"/>
                <a:chOff x="3605150" y="5530123"/>
                <a:chExt cx="5081650" cy="650794"/>
              </a:xfrm>
              <a:grpFill/>
            </p:grpSpPr>
            <p:sp>
              <p:nvSpPr>
                <p:cNvPr id="26" name="TextBox 25"/>
                <p:cNvSpPr txBox="1"/>
                <p:nvPr/>
              </p:nvSpPr>
              <p:spPr>
                <a:xfrm>
                  <a:off x="6248400" y="5530123"/>
                  <a:ext cx="2438400" cy="637426"/>
                </a:xfrm>
                <a:prstGeom prst="rect">
                  <a:avLst/>
                </a:prstGeom>
                <a:grpFill/>
                <a:ln w="57150" cap="flat" cmpd="sng" algn="ctr">
                  <a:solidFill>
                    <a:schemeClr val="tx2"/>
                  </a:solidFill>
                  <a:prstDash val="solid"/>
                  <a:round/>
                  <a:headEnd type="none" w="med" len="med"/>
                  <a:tailEnd type="none" w="med" len="med"/>
                </a:ln>
              </p:spPr>
              <p:txBody>
                <a:bodyPr>
                  <a:spAutoFit/>
                </a:bodyPr>
                <a:lstStyle/>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Clinical</a:t>
                  </a:r>
                </a:p>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Research</a:t>
                  </a:r>
                </a:p>
              </p:txBody>
            </p:sp>
            <p:sp>
              <p:nvSpPr>
                <p:cNvPr id="29" name="TextBox 28"/>
                <p:cNvSpPr txBox="1"/>
                <p:nvPr/>
              </p:nvSpPr>
              <p:spPr>
                <a:xfrm>
                  <a:off x="3605150" y="5543491"/>
                  <a:ext cx="2438400" cy="637426"/>
                </a:xfrm>
                <a:prstGeom prst="rect">
                  <a:avLst/>
                </a:prstGeom>
                <a:grpFill/>
                <a:ln w="57150" cap="flat" cmpd="sng" algn="ctr">
                  <a:solidFill>
                    <a:schemeClr val="tx2"/>
                  </a:solidFill>
                  <a:prstDash val="solid"/>
                  <a:round/>
                  <a:headEnd type="none" w="med" len="med"/>
                  <a:tailEnd type="none" w="med" len="med"/>
                </a:ln>
              </p:spPr>
              <p:txBody>
                <a:bodyPr>
                  <a:spAutoFit/>
                </a:bodyPr>
                <a:lstStyle/>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Quality</a:t>
                  </a:r>
                </a:p>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Improvement</a:t>
                  </a:r>
                </a:p>
              </p:txBody>
            </p:sp>
          </p:grpSp>
          <p:cxnSp>
            <p:nvCxnSpPr>
              <p:cNvPr id="41" name="Straight Arrow Connector 40"/>
              <p:cNvCxnSpPr/>
              <p:nvPr/>
            </p:nvCxnSpPr>
            <p:spPr bwMode="auto">
              <a:xfrm rot="5400000">
                <a:off x="4305300" y="5295106"/>
                <a:ext cx="381000" cy="1588"/>
              </a:xfrm>
              <a:prstGeom prst="straightConnector1">
                <a:avLst/>
              </a:prstGeom>
              <a:grpFill/>
              <a:ln w="50800" cap="flat" cmpd="sng" algn="ctr">
                <a:solidFill>
                  <a:schemeClr val="tx2"/>
                </a:solidFill>
                <a:prstDash val="solid"/>
                <a:round/>
                <a:headEnd type="none" w="med" len="med"/>
                <a:tailEnd type="arrow"/>
              </a:ln>
              <a:effectLst/>
            </p:spPr>
          </p:cxnSp>
        </p:grpSp>
        <p:grpSp>
          <p:nvGrpSpPr>
            <p:cNvPr id="105479" name="Group 38"/>
            <p:cNvGrpSpPr>
              <a:grpSpLocks/>
            </p:cNvGrpSpPr>
            <p:nvPr/>
          </p:nvGrpSpPr>
          <p:grpSpPr bwMode="auto">
            <a:xfrm>
              <a:off x="546099" y="1981200"/>
              <a:ext cx="2667001" cy="1981200"/>
              <a:chOff x="304799" y="2971800"/>
              <a:chExt cx="2667001" cy="1981200"/>
            </a:xfrm>
          </p:grpSpPr>
          <p:sp>
            <p:nvSpPr>
              <p:cNvPr id="105486" name="Left Brace 33"/>
              <p:cNvSpPr>
                <a:spLocks/>
              </p:cNvSpPr>
              <p:nvPr/>
            </p:nvSpPr>
            <p:spPr bwMode="auto">
              <a:xfrm>
                <a:off x="2667000" y="2971800"/>
                <a:ext cx="304800" cy="1981200"/>
              </a:xfrm>
              <a:prstGeom prst="leftBrace">
                <a:avLst>
                  <a:gd name="adj1" fmla="val 8336"/>
                  <a:gd name="adj2" fmla="val 50000"/>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34" charset="0"/>
                    <a:cs typeface="Arial" pitchFamily="34" charset="0"/>
                  </a:defRPr>
                </a:lvl1pPr>
                <a:lvl2pPr marL="37931725" indent="-37474525" eaLnBrk="0" hangingPunct="0">
                  <a:defRPr sz="2400">
                    <a:solidFill>
                      <a:schemeClr val="tx1"/>
                    </a:solidFill>
                    <a:latin typeface="Calibri" pitchFamily="34" charset="0"/>
                    <a:cs typeface="Arial" pitchFamily="34" charset="0"/>
                  </a:defRPr>
                </a:lvl2pPr>
                <a:lvl3pPr eaLnBrk="0" hangingPunct="0">
                  <a:defRPr sz="2400">
                    <a:solidFill>
                      <a:schemeClr val="tx1"/>
                    </a:solidFill>
                    <a:latin typeface="Calibri" pitchFamily="34" charset="0"/>
                    <a:cs typeface="Arial" pitchFamily="34" charset="0"/>
                  </a:defRPr>
                </a:lvl3pPr>
                <a:lvl4pPr eaLnBrk="0" hangingPunct="0">
                  <a:defRPr sz="2400">
                    <a:solidFill>
                      <a:schemeClr val="tx1"/>
                    </a:solidFill>
                    <a:latin typeface="Calibri" pitchFamily="34" charset="0"/>
                    <a:cs typeface="Arial" pitchFamily="34" charset="0"/>
                  </a:defRPr>
                </a:lvl4pPr>
                <a:lvl5pPr eaLnBrk="0" hangingPunct="0">
                  <a:defRPr sz="2400">
                    <a:solidFill>
                      <a:schemeClr val="tx1"/>
                    </a:solidFill>
                    <a:latin typeface="Calibri" pitchFamily="34" charset="0"/>
                    <a:cs typeface="Arial" pitchFamily="34" charset="0"/>
                  </a:defRPr>
                </a:lvl5pPr>
                <a:lvl6pPr marL="457200" eaLnBrk="0" fontAlgn="base" hangingPunct="0">
                  <a:spcBef>
                    <a:spcPct val="0"/>
                  </a:spcBef>
                  <a:spcAft>
                    <a:spcPct val="0"/>
                  </a:spcAft>
                  <a:defRPr sz="2400">
                    <a:solidFill>
                      <a:schemeClr val="tx1"/>
                    </a:solidFill>
                    <a:latin typeface="Calibri" pitchFamily="34" charset="0"/>
                    <a:cs typeface="Arial" pitchFamily="34" charset="0"/>
                  </a:defRPr>
                </a:lvl6pPr>
                <a:lvl7pPr marL="914400" eaLnBrk="0" fontAlgn="base" hangingPunct="0">
                  <a:spcBef>
                    <a:spcPct val="0"/>
                  </a:spcBef>
                  <a:spcAft>
                    <a:spcPct val="0"/>
                  </a:spcAft>
                  <a:defRPr sz="2400">
                    <a:solidFill>
                      <a:schemeClr val="tx1"/>
                    </a:solidFill>
                    <a:latin typeface="Calibri" pitchFamily="34" charset="0"/>
                    <a:cs typeface="Arial" pitchFamily="34" charset="0"/>
                  </a:defRPr>
                </a:lvl7pPr>
                <a:lvl8pPr marL="1371600" eaLnBrk="0" fontAlgn="base" hangingPunct="0">
                  <a:spcBef>
                    <a:spcPct val="0"/>
                  </a:spcBef>
                  <a:spcAft>
                    <a:spcPct val="0"/>
                  </a:spcAft>
                  <a:defRPr sz="2400">
                    <a:solidFill>
                      <a:schemeClr val="tx1"/>
                    </a:solidFill>
                    <a:latin typeface="Calibri" pitchFamily="34" charset="0"/>
                    <a:cs typeface="Arial" pitchFamily="34" charset="0"/>
                  </a:defRPr>
                </a:lvl8pPr>
                <a:lvl9pPr marL="1828800" eaLnBrk="0" fontAlgn="base" hangingPunct="0">
                  <a:spcBef>
                    <a:spcPct val="0"/>
                  </a:spcBef>
                  <a:spcAft>
                    <a:spcPct val="0"/>
                  </a:spcAft>
                  <a:defRPr sz="2400">
                    <a:solidFill>
                      <a:schemeClr val="tx1"/>
                    </a:solidFill>
                    <a:latin typeface="Calibri" pitchFamily="34" charset="0"/>
                    <a:cs typeface="Arial" pitchFamily="34" charset="0"/>
                  </a:defRPr>
                </a:lvl9pPr>
              </a:lstStyle>
              <a:p>
                <a:pPr algn="ctr" eaLnBrk="1" hangingPunct="1"/>
                <a:endParaRPr lang="en-US" altLang="en-US" sz="3200">
                  <a:solidFill>
                    <a:srgbClr val="000000"/>
                  </a:solidFill>
                  <a:latin typeface="Forte" pitchFamily="66" charset="0"/>
                  <a:ea typeface="+mn-ea"/>
                </a:endParaRPr>
              </a:p>
            </p:txBody>
          </p:sp>
          <p:sp>
            <p:nvSpPr>
              <p:cNvPr id="38" name="TextBox 37"/>
              <p:cNvSpPr txBox="1"/>
              <p:nvPr/>
            </p:nvSpPr>
            <p:spPr>
              <a:xfrm>
                <a:off x="304799" y="3504201"/>
                <a:ext cx="2474430" cy="704524"/>
              </a:xfrm>
              <a:prstGeom prst="rect">
                <a:avLst/>
              </a:prstGeom>
              <a:solidFill>
                <a:schemeClr val="tx1">
                  <a:lumMod val="60000"/>
                  <a:lumOff val="40000"/>
                </a:schemeClr>
              </a:solidFill>
              <a:ln>
                <a:solidFill>
                  <a:schemeClr val="tx2"/>
                </a:solidFill>
              </a:ln>
            </p:spPr>
            <p:txBody>
              <a:bodyPr>
                <a:spAutoFit/>
              </a:bodyPr>
              <a:lstStyle/>
              <a:p>
                <a:pPr algn="ctr" eaLnBrk="1" fontAlgn="auto" hangingPunct="1">
                  <a:spcBef>
                    <a:spcPts val="0"/>
                  </a:spcBef>
                  <a:spcAft>
                    <a:spcPts val="0"/>
                  </a:spcAft>
                  <a:defRPr/>
                </a:pPr>
                <a:r>
                  <a:rPr lang="en-US" sz="1800" dirty="0">
                    <a:solidFill>
                      <a:srgbClr val="FFFFFF"/>
                    </a:solidFill>
                    <a:latin typeface="Arial"/>
                    <a:ea typeface="+mn-ea"/>
                    <a:cs typeface="Arial" pitchFamily="34" charset="0"/>
                  </a:rPr>
                  <a:t>Clinical </a:t>
                </a:r>
              </a:p>
              <a:p>
                <a:pPr algn="ctr" eaLnBrk="1" fontAlgn="auto" hangingPunct="1">
                  <a:spcBef>
                    <a:spcPts val="0"/>
                  </a:spcBef>
                  <a:spcAft>
                    <a:spcPts val="0"/>
                  </a:spcAft>
                  <a:defRPr/>
                </a:pPr>
                <a:r>
                  <a:rPr lang="en-US" sz="1800" dirty="0">
                    <a:solidFill>
                      <a:srgbClr val="FFFFFF"/>
                    </a:solidFill>
                    <a:latin typeface="Arial"/>
                    <a:ea typeface="+mn-ea"/>
                    <a:cs typeface="Arial" pitchFamily="34" charset="0"/>
                  </a:rPr>
                  <a:t>Data</a:t>
                </a:r>
              </a:p>
            </p:txBody>
          </p:sp>
        </p:grpSp>
        <p:grpSp>
          <p:nvGrpSpPr>
            <p:cNvPr id="6" name="Group 30"/>
            <p:cNvGrpSpPr/>
            <p:nvPr/>
          </p:nvGrpSpPr>
          <p:grpSpPr>
            <a:xfrm>
              <a:off x="3594100" y="2107406"/>
              <a:ext cx="1807888" cy="1664525"/>
              <a:chOff x="3403199" y="3048000"/>
              <a:chExt cx="2288051" cy="2133600"/>
            </a:xfrm>
            <a:solidFill>
              <a:schemeClr val="tx2">
                <a:lumMod val="40000"/>
                <a:lumOff val="60000"/>
              </a:schemeClr>
            </a:solidFill>
          </p:grpSpPr>
          <p:sp>
            <p:nvSpPr>
              <p:cNvPr id="14" name="Oval 13"/>
              <p:cNvSpPr>
                <a:spLocks noChangeArrowheads="1"/>
              </p:cNvSpPr>
              <p:nvPr/>
            </p:nvSpPr>
            <p:spPr bwMode="auto">
              <a:xfrm>
                <a:off x="3403199" y="3048000"/>
                <a:ext cx="2288051" cy="2133600"/>
              </a:xfrm>
              <a:prstGeom prst="ellipse">
                <a:avLst/>
              </a:prstGeom>
              <a:solidFill>
                <a:srgbClr val="1F497D"/>
              </a:solidFill>
              <a:ln w="38100">
                <a:solidFill>
                  <a:schemeClr val="tx2"/>
                </a:solidFill>
                <a:round/>
                <a:headEnd/>
                <a:tailEnd/>
              </a:ln>
            </p:spPr>
            <p:txBody>
              <a:bodyPr wrap="none" anchor="ctr"/>
              <a:lstStyle/>
              <a:p>
                <a:pPr eaLnBrk="1" fontAlgn="auto" hangingPunct="1">
                  <a:spcBef>
                    <a:spcPts val="0"/>
                  </a:spcBef>
                  <a:spcAft>
                    <a:spcPts val="0"/>
                  </a:spcAft>
                  <a:defRPr/>
                </a:pPr>
                <a:endParaRPr lang="en-US" sz="1200">
                  <a:solidFill>
                    <a:srgbClr val="000000"/>
                  </a:solidFill>
                  <a:latin typeface="Arial"/>
                  <a:ea typeface="+mn-ea"/>
                  <a:cs typeface="Arial" pitchFamily="34" charset="0"/>
                </a:endParaRPr>
              </a:p>
            </p:txBody>
          </p:sp>
          <p:sp>
            <p:nvSpPr>
              <p:cNvPr id="19" name="TextBox 18"/>
              <p:cNvSpPr txBox="1"/>
              <p:nvPr/>
            </p:nvSpPr>
            <p:spPr>
              <a:xfrm>
                <a:off x="3405040" y="3823666"/>
                <a:ext cx="2215095" cy="473033"/>
              </a:xfrm>
              <a:prstGeom prst="rect">
                <a:avLst/>
              </a:prstGeom>
              <a:noFill/>
              <a:ln>
                <a:noFill/>
              </a:ln>
            </p:spPr>
            <p:txBody>
              <a:bodyPr>
                <a:spAutoFit/>
              </a:bodyPr>
              <a:lstStyle/>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Database</a:t>
                </a:r>
              </a:p>
            </p:txBody>
          </p:sp>
        </p:grpSp>
        <p:sp>
          <p:nvSpPr>
            <p:cNvPr id="105481" name="TextBox 38"/>
            <p:cNvSpPr txBox="1">
              <a:spLocks noChangeArrowheads="1"/>
            </p:cNvSpPr>
            <p:nvPr/>
          </p:nvSpPr>
          <p:spPr bwMode="auto">
            <a:xfrm>
              <a:off x="685800" y="4164806"/>
              <a:ext cx="2438400" cy="637426"/>
            </a:xfrm>
            <a:prstGeom prst="rect">
              <a:avLst/>
            </a:prstGeom>
            <a:solidFill>
              <a:srgbClr val="1F497D"/>
            </a:solidFill>
            <a:ln w="57150">
              <a:solidFill>
                <a:schemeClr val="tx2"/>
              </a:solidFill>
              <a:round/>
              <a:headEnd/>
              <a:tailEnd/>
            </a:ln>
          </p:spPr>
          <p:txBody>
            <a:bodyPr>
              <a:spAutoFit/>
            </a:bodyPr>
            <a:lstStyle>
              <a:lvl1pPr eaLnBrk="0" hangingPunct="0">
                <a:defRPr sz="2400">
                  <a:solidFill>
                    <a:schemeClr val="tx1"/>
                  </a:solidFill>
                  <a:latin typeface="Calibri" pitchFamily="34" charset="0"/>
                  <a:cs typeface="Arial" pitchFamily="34" charset="0"/>
                </a:defRPr>
              </a:lvl1pPr>
              <a:lvl2pPr marL="37931725" indent="-37474525" eaLnBrk="0" hangingPunct="0">
                <a:defRPr sz="2400">
                  <a:solidFill>
                    <a:schemeClr val="tx1"/>
                  </a:solidFill>
                  <a:latin typeface="Calibri" pitchFamily="34" charset="0"/>
                  <a:cs typeface="Arial" pitchFamily="34" charset="0"/>
                </a:defRPr>
              </a:lvl2pPr>
              <a:lvl3pPr eaLnBrk="0" hangingPunct="0">
                <a:defRPr sz="2400">
                  <a:solidFill>
                    <a:schemeClr val="tx1"/>
                  </a:solidFill>
                  <a:latin typeface="Calibri" pitchFamily="34" charset="0"/>
                  <a:cs typeface="Arial" pitchFamily="34" charset="0"/>
                </a:defRPr>
              </a:lvl3pPr>
              <a:lvl4pPr eaLnBrk="0" hangingPunct="0">
                <a:defRPr sz="2400">
                  <a:solidFill>
                    <a:schemeClr val="tx1"/>
                  </a:solidFill>
                  <a:latin typeface="Calibri" pitchFamily="34" charset="0"/>
                  <a:cs typeface="Arial" pitchFamily="34" charset="0"/>
                </a:defRPr>
              </a:lvl4pPr>
              <a:lvl5pPr eaLnBrk="0" hangingPunct="0">
                <a:defRPr sz="2400">
                  <a:solidFill>
                    <a:schemeClr val="tx1"/>
                  </a:solidFill>
                  <a:latin typeface="Calibri" pitchFamily="34" charset="0"/>
                  <a:cs typeface="Arial" pitchFamily="34" charset="0"/>
                </a:defRPr>
              </a:lvl5pPr>
              <a:lvl6pPr marL="457200" eaLnBrk="0" fontAlgn="base" hangingPunct="0">
                <a:spcBef>
                  <a:spcPct val="0"/>
                </a:spcBef>
                <a:spcAft>
                  <a:spcPct val="0"/>
                </a:spcAft>
                <a:defRPr sz="2400">
                  <a:solidFill>
                    <a:schemeClr val="tx1"/>
                  </a:solidFill>
                  <a:latin typeface="Calibri" pitchFamily="34" charset="0"/>
                  <a:cs typeface="Arial" pitchFamily="34" charset="0"/>
                </a:defRPr>
              </a:lvl6pPr>
              <a:lvl7pPr marL="914400" eaLnBrk="0" fontAlgn="base" hangingPunct="0">
                <a:spcBef>
                  <a:spcPct val="0"/>
                </a:spcBef>
                <a:spcAft>
                  <a:spcPct val="0"/>
                </a:spcAft>
                <a:defRPr sz="2400">
                  <a:solidFill>
                    <a:schemeClr val="tx1"/>
                  </a:solidFill>
                  <a:latin typeface="Calibri" pitchFamily="34" charset="0"/>
                  <a:cs typeface="Arial" pitchFamily="34" charset="0"/>
                </a:defRPr>
              </a:lvl7pPr>
              <a:lvl8pPr marL="1371600" eaLnBrk="0" fontAlgn="base" hangingPunct="0">
                <a:spcBef>
                  <a:spcPct val="0"/>
                </a:spcBef>
                <a:spcAft>
                  <a:spcPct val="0"/>
                </a:spcAft>
                <a:defRPr sz="2400">
                  <a:solidFill>
                    <a:schemeClr val="tx1"/>
                  </a:solidFill>
                  <a:latin typeface="Calibri" pitchFamily="34" charset="0"/>
                  <a:cs typeface="Arial" pitchFamily="34" charset="0"/>
                </a:defRPr>
              </a:lvl8pPr>
              <a:lvl9pPr marL="1828800" eaLnBrk="0" fontAlgn="base" hangingPunct="0">
                <a:spcBef>
                  <a:spcPct val="0"/>
                </a:spcBef>
                <a:spcAft>
                  <a:spcPct val="0"/>
                </a:spcAft>
                <a:defRPr sz="2400">
                  <a:solidFill>
                    <a:schemeClr val="tx1"/>
                  </a:solidFill>
                  <a:latin typeface="Calibri" pitchFamily="34" charset="0"/>
                  <a:cs typeface="Arial" pitchFamily="34" charset="0"/>
                </a:defRPr>
              </a:lvl9pPr>
            </a:lstStyle>
            <a:p>
              <a:pPr algn="ctr" eaLnBrk="1" hangingPunct="1"/>
              <a:r>
                <a:rPr lang="en-US" altLang="en-US" sz="1600">
                  <a:solidFill>
                    <a:srgbClr val="FFFFFF"/>
                  </a:solidFill>
                  <a:ea typeface="+mn-ea"/>
                </a:rPr>
                <a:t>Quality</a:t>
              </a:r>
            </a:p>
            <a:p>
              <a:pPr algn="ctr" eaLnBrk="1" hangingPunct="1"/>
              <a:r>
                <a:rPr lang="en-US" altLang="en-US" sz="1600">
                  <a:solidFill>
                    <a:srgbClr val="FFFFFF"/>
                  </a:solidFill>
                  <a:ea typeface="+mn-ea"/>
                </a:rPr>
                <a:t>Assessment</a:t>
              </a:r>
            </a:p>
          </p:txBody>
        </p:sp>
        <p:grpSp>
          <p:nvGrpSpPr>
            <p:cNvPr id="105482" name="Group 49"/>
            <p:cNvGrpSpPr>
              <a:grpSpLocks/>
            </p:cNvGrpSpPr>
            <p:nvPr/>
          </p:nvGrpSpPr>
          <p:grpSpPr bwMode="auto">
            <a:xfrm>
              <a:off x="1346200" y="5029199"/>
              <a:ext cx="6324600" cy="1282701"/>
              <a:chOff x="1346200" y="5029199"/>
              <a:chExt cx="6324600" cy="1282701"/>
            </a:xfrm>
          </p:grpSpPr>
          <p:sp>
            <p:nvSpPr>
              <p:cNvPr id="47" name="Isosceles Triangle 46"/>
              <p:cNvSpPr>
                <a:spLocks noChangeArrowheads="1"/>
              </p:cNvSpPr>
              <p:nvPr/>
            </p:nvSpPr>
            <p:spPr bwMode="auto">
              <a:xfrm rot="10800000">
                <a:off x="2209801" y="5029199"/>
                <a:ext cx="4571999" cy="457200"/>
              </a:xfrm>
              <a:prstGeom prst="triangle">
                <a:avLst>
                  <a:gd name="adj" fmla="val 50000"/>
                </a:avLst>
              </a:prstGeom>
              <a:solidFill>
                <a:srgbClr val="008000"/>
              </a:solidFill>
              <a:ln w="38100">
                <a:solidFill>
                  <a:schemeClr val="bg1"/>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200">
                  <a:solidFill>
                    <a:srgbClr val="FFFFFF"/>
                  </a:solidFill>
                  <a:latin typeface="Arial"/>
                  <a:ea typeface="+mn-ea"/>
                  <a:cs typeface="Arial" pitchFamily="34" charset="0"/>
                </a:endParaRPr>
              </a:p>
            </p:txBody>
          </p:sp>
          <p:sp>
            <p:nvSpPr>
              <p:cNvPr id="48" name="Rounded Rectangle 47"/>
              <p:cNvSpPr>
                <a:spLocks noChangeArrowheads="1"/>
              </p:cNvSpPr>
              <p:nvPr/>
            </p:nvSpPr>
            <p:spPr bwMode="auto">
              <a:xfrm>
                <a:off x="1346200" y="5549900"/>
                <a:ext cx="6324600" cy="762000"/>
              </a:xfrm>
              <a:prstGeom prst="roundRect">
                <a:avLst>
                  <a:gd name="adj" fmla="val 16667"/>
                </a:avLst>
              </a:prstGeom>
              <a:solidFill>
                <a:srgbClr val="008000"/>
              </a:solidFill>
              <a:ln w="38100">
                <a:solidFill>
                  <a:srgbClr val="FFFFF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Meaningful Role in Clinical Practice / </a:t>
                </a:r>
              </a:p>
              <a:p>
                <a:pPr algn="ctr" eaLnBrk="1" fontAlgn="auto" hangingPunct="1">
                  <a:spcBef>
                    <a:spcPts val="0"/>
                  </a:spcBef>
                  <a:spcAft>
                    <a:spcPts val="0"/>
                  </a:spcAft>
                  <a:defRPr/>
                </a:pPr>
                <a:r>
                  <a:rPr lang="en-US" sz="1600" dirty="0">
                    <a:solidFill>
                      <a:srgbClr val="FFFFFF"/>
                    </a:solidFill>
                    <a:latin typeface="Arial"/>
                    <a:ea typeface="+mn-ea"/>
                    <a:cs typeface="Arial" pitchFamily="34" charset="0"/>
                  </a:rPr>
                  <a:t>U.S. Healthcare Reform </a:t>
                </a:r>
              </a:p>
            </p:txBody>
          </p:sp>
        </p:grpSp>
        <p:sp>
          <p:nvSpPr>
            <p:cNvPr id="105483" name="TextBox 8"/>
            <p:cNvSpPr txBox="1">
              <a:spLocks noChangeArrowheads="1"/>
            </p:cNvSpPr>
            <p:nvPr/>
          </p:nvSpPr>
          <p:spPr bwMode="auto">
            <a:xfrm>
              <a:off x="2630556" y="921603"/>
              <a:ext cx="3733800" cy="369036"/>
            </a:xfrm>
            <a:prstGeom prst="rect">
              <a:avLst/>
            </a:prstGeom>
            <a:solidFill>
              <a:schemeClr val="tx2"/>
            </a:solidFill>
            <a:ln w="9525">
              <a:solidFill>
                <a:schemeClr val="accent1"/>
              </a:solidFill>
              <a:miter lim="800000"/>
              <a:headEnd/>
              <a:tailEnd/>
            </a:ln>
          </p:spPr>
          <p:txBody>
            <a:bodyPr>
              <a:spAutoFit/>
            </a:bodyPr>
            <a:lstStyle>
              <a:lvl1pPr eaLnBrk="0" hangingPunct="0">
                <a:defRPr sz="2400">
                  <a:solidFill>
                    <a:schemeClr val="tx1"/>
                  </a:solidFill>
                  <a:latin typeface="Calibri" pitchFamily="34" charset="0"/>
                  <a:cs typeface="Arial" pitchFamily="34" charset="0"/>
                </a:defRPr>
              </a:lvl1pPr>
              <a:lvl2pPr marL="37931725" indent="-37474525" eaLnBrk="0" hangingPunct="0">
                <a:defRPr sz="2400">
                  <a:solidFill>
                    <a:schemeClr val="tx1"/>
                  </a:solidFill>
                  <a:latin typeface="Calibri" pitchFamily="34" charset="0"/>
                  <a:cs typeface="Arial" pitchFamily="34" charset="0"/>
                </a:defRPr>
              </a:lvl2pPr>
              <a:lvl3pPr eaLnBrk="0" hangingPunct="0">
                <a:defRPr sz="2400">
                  <a:solidFill>
                    <a:schemeClr val="tx1"/>
                  </a:solidFill>
                  <a:latin typeface="Calibri" pitchFamily="34" charset="0"/>
                  <a:cs typeface="Arial" pitchFamily="34" charset="0"/>
                </a:defRPr>
              </a:lvl3pPr>
              <a:lvl4pPr eaLnBrk="0" hangingPunct="0">
                <a:defRPr sz="2400">
                  <a:solidFill>
                    <a:schemeClr val="tx1"/>
                  </a:solidFill>
                  <a:latin typeface="Calibri" pitchFamily="34" charset="0"/>
                  <a:cs typeface="Arial" pitchFamily="34" charset="0"/>
                </a:defRPr>
              </a:lvl4pPr>
              <a:lvl5pPr eaLnBrk="0" hangingPunct="0">
                <a:defRPr sz="2400">
                  <a:solidFill>
                    <a:schemeClr val="tx1"/>
                  </a:solidFill>
                  <a:latin typeface="Calibri" pitchFamily="34" charset="0"/>
                  <a:cs typeface="Arial" pitchFamily="34" charset="0"/>
                </a:defRPr>
              </a:lvl5pPr>
              <a:lvl6pPr marL="457200" eaLnBrk="0" fontAlgn="base" hangingPunct="0">
                <a:spcBef>
                  <a:spcPct val="0"/>
                </a:spcBef>
                <a:spcAft>
                  <a:spcPct val="0"/>
                </a:spcAft>
                <a:defRPr sz="2400">
                  <a:solidFill>
                    <a:schemeClr val="tx1"/>
                  </a:solidFill>
                  <a:latin typeface="Calibri" pitchFamily="34" charset="0"/>
                  <a:cs typeface="Arial" pitchFamily="34" charset="0"/>
                </a:defRPr>
              </a:lvl6pPr>
              <a:lvl7pPr marL="914400" eaLnBrk="0" fontAlgn="base" hangingPunct="0">
                <a:spcBef>
                  <a:spcPct val="0"/>
                </a:spcBef>
                <a:spcAft>
                  <a:spcPct val="0"/>
                </a:spcAft>
                <a:defRPr sz="2400">
                  <a:solidFill>
                    <a:schemeClr val="tx1"/>
                  </a:solidFill>
                  <a:latin typeface="Calibri" pitchFamily="34" charset="0"/>
                  <a:cs typeface="Arial" pitchFamily="34" charset="0"/>
                </a:defRPr>
              </a:lvl7pPr>
              <a:lvl8pPr marL="1371600" eaLnBrk="0" fontAlgn="base" hangingPunct="0">
                <a:spcBef>
                  <a:spcPct val="0"/>
                </a:spcBef>
                <a:spcAft>
                  <a:spcPct val="0"/>
                </a:spcAft>
                <a:defRPr sz="2400">
                  <a:solidFill>
                    <a:schemeClr val="tx1"/>
                  </a:solidFill>
                  <a:latin typeface="Calibri" pitchFamily="34" charset="0"/>
                  <a:cs typeface="Arial" pitchFamily="34" charset="0"/>
                </a:defRPr>
              </a:lvl8pPr>
              <a:lvl9pPr marL="1828800" eaLnBrk="0" fontAlgn="base" hangingPunct="0">
                <a:spcBef>
                  <a:spcPct val="0"/>
                </a:spcBef>
                <a:spcAft>
                  <a:spcPct val="0"/>
                </a:spcAft>
                <a:defRPr sz="2400">
                  <a:solidFill>
                    <a:schemeClr val="tx1"/>
                  </a:solidFill>
                  <a:latin typeface="Calibri" pitchFamily="34" charset="0"/>
                  <a:cs typeface="Arial" pitchFamily="34" charset="0"/>
                </a:defRPr>
              </a:lvl9pPr>
            </a:lstStyle>
            <a:p>
              <a:pPr algn="ctr" eaLnBrk="1" hangingPunct="1"/>
              <a:r>
                <a:rPr lang="en-US" altLang="en-US" sz="1600">
                  <a:solidFill>
                    <a:srgbClr val="FFFFFF"/>
                  </a:solidFill>
                  <a:ea typeface="+mn-ea"/>
                </a:rPr>
                <a:t>Standard data elements and definitions</a:t>
              </a:r>
            </a:p>
          </p:txBody>
        </p:sp>
      </p:grpSp>
    </p:spTree>
    <p:extLst>
      <p:ext uri="{BB962C8B-B14F-4D97-AF65-F5344CB8AC3E}">
        <p14:creationId xmlns:p14="http://schemas.microsoft.com/office/powerpoint/2010/main" val="13866086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p:cNvSpPr txBox="1">
            <a:spLocks noChangeArrowheads="1"/>
          </p:cNvSpPr>
          <p:nvPr/>
        </p:nvSpPr>
        <p:spPr bwMode="auto">
          <a:xfrm>
            <a:off x="911370" y="1524002"/>
            <a:ext cx="3109249"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spcBef>
                <a:spcPct val="20000"/>
              </a:spcBef>
              <a:buFont typeface="Arial" pitchFamily="34" charset="0"/>
              <a:buChar char="•"/>
              <a:defRPr sz="4000">
                <a:solidFill>
                  <a:schemeClr val="tx1"/>
                </a:solidFill>
                <a:latin typeface="Calibri" pitchFamily="34" charset="0"/>
                <a:ea typeface="MS PGothic" pitchFamily="34" charset="-128"/>
                <a:cs typeface="Calibri" pitchFamily="34" charset="0"/>
              </a:defRPr>
            </a:lvl1pPr>
            <a:lvl2pPr marL="742950" indent="-285750" eaLnBrk="0" hangingPunct="0">
              <a:spcBef>
                <a:spcPct val="20000"/>
              </a:spcBef>
              <a:buFont typeface="Arial" pitchFamily="34" charset="0"/>
              <a:buChar char="–"/>
              <a:defRPr sz="4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4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4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4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4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4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4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4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000" dirty="0" smtClean="0">
                <a:solidFill>
                  <a:srgbClr val="000000"/>
                </a:solidFill>
                <a:latin typeface="Franklin Gothic Book" pitchFamily="34" charset="0"/>
              </a:rPr>
              <a:t>&gt;</a:t>
            </a:r>
            <a:r>
              <a:rPr lang="en-US" altLang="en-US" sz="2000" dirty="0">
                <a:solidFill>
                  <a:srgbClr val="000000"/>
                </a:solidFill>
                <a:latin typeface="Franklin Gothic Book" pitchFamily="34" charset="0"/>
              </a:rPr>
              <a:t>2,500 hospitals</a:t>
            </a:r>
          </a:p>
          <a:p>
            <a:pPr eaLnBrk="1" hangingPunct="1">
              <a:spcBef>
                <a:spcPct val="0"/>
              </a:spcBef>
              <a:buFontTx/>
              <a:buNone/>
            </a:pPr>
            <a:r>
              <a:rPr lang="en-US" altLang="en-US" sz="2000" dirty="0">
                <a:solidFill>
                  <a:srgbClr val="000000"/>
                </a:solidFill>
                <a:latin typeface="Franklin Gothic Book" pitchFamily="34" charset="0"/>
              </a:rPr>
              <a:t>&gt;3,500 cardiologists</a:t>
            </a:r>
          </a:p>
          <a:p>
            <a:pPr eaLnBrk="1" hangingPunct="1">
              <a:spcBef>
                <a:spcPct val="0"/>
              </a:spcBef>
              <a:buFontTx/>
              <a:buNone/>
            </a:pPr>
            <a:r>
              <a:rPr lang="en-US" altLang="en-US" sz="2000" dirty="0" smtClean="0">
                <a:solidFill>
                  <a:srgbClr val="000000"/>
                </a:solidFill>
                <a:latin typeface="Franklin Gothic Book" pitchFamily="34" charset="0"/>
              </a:rPr>
              <a:t>&gt;40 </a:t>
            </a:r>
            <a:r>
              <a:rPr lang="en-US" altLang="en-US" sz="2000" dirty="0">
                <a:solidFill>
                  <a:srgbClr val="000000"/>
                </a:solidFill>
                <a:latin typeface="Franklin Gothic Book" pitchFamily="34" charset="0"/>
              </a:rPr>
              <a:t>million clinical </a:t>
            </a:r>
            <a:r>
              <a:rPr lang="en-US" altLang="en-US" sz="2000" dirty="0" smtClean="0">
                <a:solidFill>
                  <a:srgbClr val="000000"/>
                </a:solidFill>
                <a:latin typeface="Franklin Gothic Book" pitchFamily="34" charset="0"/>
              </a:rPr>
              <a:t>records</a:t>
            </a:r>
          </a:p>
        </p:txBody>
      </p:sp>
      <p:sp>
        <p:nvSpPr>
          <p:cNvPr id="2" name="TextBox 1"/>
          <p:cNvSpPr txBox="1"/>
          <p:nvPr/>
        </p:nvSpPr>
        <p:spPr>
          <a:xfrm>
            <a:off x="5105402" y="5968221"/>
            <a:ext cx="3839577" cy="646331"/>
          </a:xfrm>
          <a:prstGeom prst="rect">
            <a:avLst/>
          </a:prstGeom>
          <a:noFill/>
        </p:spPr>
        <p:txBody>
          <a:bodyPr wrap="none" rtlCol="0">
            <a:spAutoFit/>
          </a:bodyPr>
          <a:lstStyle/>
          <a:p>
            <a:pPr eaLnBrk="1" hangingPunct="1"/>
            <a:r>
              <a:rPr lang="en-US" sz="1800" dirty="0" smtClean="0">
                <a:solidFill>
                  <a:srgbClr val="000000"/>
                </a:solidFill>
                <a:latin typeface="Arial" pitchFamily="34" charset="0"/>
                <a:ea typeface="+mn-ea"/>
                <a:cs typeface="Arial" pitchFamily="34" charset="0"/>
              </a:rPr>
              <a:t>LAAO Registry – Winter 2015/2016</a:t>
            </a:r>
          </a:p>
          <a:p>
            <a:pPr eaLnBrk="1" hangingPunct="1"/>
            <a:r>
              <a:rPr lang="en-US" sz="1800" dirty="0" smtClean="0">
                <a:solidFill>
                  <a:srgbClr val="000000"/>
                </a:solidFill>
                <a:latin typeface="Arial" pitchFamily="34" charset="0"/>
                <a:ea typeface="+mn-ea"/>
                <a:cs typeface="Arial" pitchFamily="34" charset="0"/>
              </a:rPr>
              <a:t>AF Ablation Registry – Spring  2016</a:t>
            </a:r>
            <a:endParaRPr lang="en-US" sz="1800"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164183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Group 3"/>
          <p:cNvGraphicFramePr>
            <a:graphicFrameLocks noGrp="1"/>
          </p:cNvGraphicFramePr>
          <p:nvPr>
            <p:ph type="tbl" idx="1"/>
            <p:extLst>
              <p:ext uri="{D42A27DB-BD31-4B8C-83A1-F6EECF244321}">
                <p14:modId xmlns:p14="http://schemas.microsoft.com/office/powerpoint/2010/main" val="888111367"/>
              </p:ext>
            </p:extLst>
          </p:nvPr>
        </p:nvGraphicFramePr>
        <p:xfrm>
          <a:off x="533400" y="838202"/>
          <a:ext cx="7894638" cy="5141073"/>
        </p:xfrm>
        <a:graphic>
          <a:graphicData uri="http://schemas.openxmlformats.org/drawingml/2006/table">
            <a:tbl>
              <a:tblPr firstRow="1" firstCol="1">
                <a:tableStyleId>{93296810-A885-4BE3-A3E7-6D5BEEA58F35}</a:tableStyleId>
              </a:tblPr>
              <a:tblGrid>
                <a:gridCol w="1610264"/>
                <a:gridCol w="2352136"/>
                <a:gridCol w="1874838"/>
                <a:gridCol w="930215"/>
                <a:gridCol w="1127185"/>
              </a:tblGrid>
              <a:tr h="71856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u="none" strike="noStrike" cap="none" normalizeH="0" baseline="0" dirty="0" smtClean="0">
                          <a:ln>
                            <a:noFill/>
                          </a:ln>
                          <a:solidFill>
                            <a:schemeClr val="tx1"/>
                          </a:solidFill>
                          <a:effectLst/>
                          <a:latin typeface="Calibri" pitchFamily="34" charset="0"/>
                          <a:cs typeface="Calibri" pitchFamily="34" charset="0"/>
                        </a:rPr>
                        <a:t>Name</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u="none" strike="noStrike" cap="none" normalizeH="0" baseline="0" dirty="0" smtClean="0">
                          <a:ln>
                            <a:noFill/>
                          </a:ln>
                          <a:solidFill>
                            <a:schemeClr val="tx1"/>
                          </a:solidFill>
                          <a:effectLst/>
                          <a:latin typeface="Calibri" pitchFamily="34" charset="0"/>
                          <a:cs typeface="Calibri" pitchFamily="34" charset="0"/>
                        </a:rPr>
                        <a:t>Disease or Device</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u="none" strike="noStrike" cap="none" normalizeH="0" baseline="0" dirty="0" smtClean="0">
                          <a:ln>
                            <a:noFill/>
                          </a:ln>
                          <a:solidFill>
                            <a:schemeClr val="tx1"/>
                          </a:solidFill>
                          <a:effectLst/>
                          <a:latin typeface="Calibri" pitchFamily="34" charset="0"/>
                          <a:cs typeface="Calibri" pitchFamily="34" charset="0"/>
                        </a:rPr>
                        <a:t>Facility</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u="none" strike="noStrike" cap="none" normalizeH="0" baseline="0" dirty="0" smtClean="0">
                          <a:ln>
                            <a:noFill/>
                          </a:ln>
                          <a:solidFill>
                            <a:schemeClr val="tx1"/>
                          </a:solidFill>
                          <a:effectLst/>
                          <a:latin typeface="Calibri" pitchFamily="34" charset="0"/>
                          <a:cs typeface="Calibri" pitchFamily="34" charset="0"/>
                        </a:rPr>
                        <a:t>Sites</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u="none" strike="noStrike" cap="none" normalizeH="0" baseline="0" dirty="0" smtClean="0">
                          <a:ln>
                            <a:noFill/>
                          </a:ln>
                          <a:solidFill>
                            <a:schemeClr val="tx1"/>
                          </a:solidFill>
                          <a:effectLst/>
                          <a:latin typeface="Calibri" pitchFamily="34" charset="0"/>
                          <a:cs typeface="Calibri" pitchFamily="34" charset="0"/>
                        </a:rPr>
                        <a:t>Patient Records</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solidFill>
                      <a:schemeClr val="accent1">
                        <a:lumMod val="75000"/>
                      </a:schemeClr>
                    </a:solidFill>
                  </a:tcPr>
                </a:tc>
              </a:tr>
              <a:tr h="8229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Calibri" pitchFamily="34" charset="0"/>
                          <a:cs typeface="Calibri" pitchFamily="34" charset="0"/>
                        </a:rPr>
                        <a:t>PINNACLE</a:t>
                      </a:r>
                      <a:endParaRPr kumimoji="0" lang="en-US" sz="1600" b="0" i="0" u="none" strike="noStrike" cap="none" normalizeH="0" baseline="0" dirty="0" smtClean="0">
                        <a:ln>
                          <a:noFill/>
                        </a:ln>
                        <a:solidFill>
                          <a:schemeClr val="tx2"/>
                        </a:solidFill>
                        <a:effectLst/>
                        <a:latin typeface="Calibri" pitchFamily="34" charset="0"/>
                        <a:cs typeface="Calibri" pitchFamily="34" charset="0"/>
                      </a:endParaRP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Calibri" pitchFamily="34" charset="0"/>
                          <a:cs typeface="Calibri" pitchFamily="34" charset="0"/>
                        </a:rPr>
                        <a:t>Coronary artery disease, heart failure, atrial fibrillation, hypertension</a:t>
                      </a:r>
                      <a:r>
                        <a:rPr kumimoji="0" lang="en-US" sz="1200" b="0" i="0" u="none" strike="noStrike" cap="none" normalizeH="0" baseline="0" dirty="0" smtClean="0">
                          <a:ln>
                            <a:noFill/>
                          </a:ln>
                          <a:solidFill>
                            <a:schemeClr val="tx1"/>
                          </a:solidFill>
                          <a:effectLst/>
                          <a:latin typeface="Calibri" pitchFamily="34" charset="0"/>
                          <a:cs typeface="Calibri" pitchFamily="34" charset="0"/>
                        </a:rPr>
                        <a:t>, diabetes, peripheral arterial disease</a:t>
                      </a:r>
                      <a:endParaRPr kumimoji="0" lang="en-US" sz="1200" u="none" strike="noStrike" cap="none" normalizeH="0" baseline="0" dirty="0" smtClean="0">
                        <a:ln>
                          <a:noFill/>
                        </a:ln>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Outpatient</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445</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15,000,000</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r>
              <a:tr h="548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95000"/>
                            </a:schemeClr>
                          </a:solidFill>
                          <a:effectLst/>
                          <a:latin typeface="Calibri" pitchFamily="34" charset="0"/>
                          <a:cs typeface="Calibri" pitchFamily="34" charset="0"/>
                        </a:rPr>
                        <a:t>Diabetes</a:t>
                      </a: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alibri" pitchFamily="34" charset="0"/>
                          <a:ea typeface="+mn-ea"/>
                          <a:cs typeface="Calibri" pitchFamily="34" charset="0"/>
                        </a:rPr>
                        <a:t>Diabetes 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err="1" smtClean="0">
                          <a:ln>
                            <a:noFill/>
                          </a:ln>
                          <a:solidFill>
                            <a:schemeClr val="tx1"/>
                          </a:solidFill>
                          <a:effectLst/>
                          <a:latin typeface="Calibri" pitchFamily="34" charset="0"/>
                          <a:ea typeface="+mn-ea"/>
                          <a:cs typeface="Calibri" pitchFamily="34" charset="0"/>
                        </a:rPr>
                        <a:t>cardiometabolic</a:t>
                      </a:r>
                      <a:r>
                        <a:rPr kumimoji="0" lang="en-US" sz="1200" b="0" i="0" u="none" strike="noStrike" kern="1200" cap="none" normalizeH="0" baseline="0" dirty="0" smtClean="0">
                          <a:ln>
                            <a:noFill/>
                          </a:ln>
                          <a:solidFill>
                            <a:schemeClr val="tx1"/>
                          </a:solidFill>
                          <a:effectLst/>
                          <a:latin typeface="Calibri" pitchFamily="34" charset="0"/>
                          <a:ea typeface="+mn-ea"/>
                          <a:cs typeface="Calibri" pitchFamily="34" charset="0"/>
                        </a:rPr>
                        <a:t> care </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Calibri" pitchFamily="34" charset="0"/>
                        </a:rPr>
                        <a:t>Outpatient</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enrolling now</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Calibri" pitchFamily="34" charset="0"/>
                        </a:rPr>
                        <a:t>--</a:t>
                      </a:r>
                    </a:p>
                  </a:txBody>
                  <a:tcPr marT="45711" marB="45711" anchor="ctr" horzOverflow="overflow"/>
                </a:tc>
              </a:tr>
              <a:tr h="676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effectLst/>
                          <a:latin typeface="Calibri" pitchFamily="34" charset="0"/>
                          <a:cs typeface="Calibri" pitchFamily="34" charset="0"/>
                        </a:rPr>
                        <a:t>CathPCI</a:t>
                      </a:r>
                      <a:endParaRPr kumimoji="0" lang="en-US" sz="1600" b="0" i="0" u="none" strike="noStrike" cap="none" normalizeH="0" baseline="0" dirty="0" smtClean="0">
                        <a:ln>
                          <a:noFill/>
                        </a:ln>
                        <a:solidFill>
                          <a:schemeClr val="tx2"/>
                        </a:solidFill>
                        <a:effectLst/>
                        <a:latin typeface="Calibri" pitchFamily="34" charset="0"/>
                        <a:cs typeface="Calibri" pitchFamily="34" charset="0"/>
                      </a:endParaRP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Calibri" pitchFamily="34" charset="0"/>
                          <a:cs typeface="Calibri" pitchFamily="34" charset="0"/>
                        </a:rPr>
                        <a:t>Percutaneous coronary interventions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Diagnostic catheterizations</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Hospital/Free Standing</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1,730</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17,000,000</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r>
              <a:tr h="4571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Calibri" pitchFamily="34" charset="0"/>
                          <a:cs typeface="Calibri" pitchFamily="34" charset="0"/>
                        </a:rPr>
                        <a:t>ICD</a:t>
                      </a:r>
                      <a:endParaRPr kumimoji="0" lang="en-US" sz="1600" b="0" i="0" u="none" strike="noStrike" cap="none" normalizeH="0" baseline="0" dirty="0" smtClean="0">
                        <a:ln>
                          <a:noFill/>
                        </a:ln>
                        <a:solidFill>
                          <a:schemeClr val="tx2"/>
                        </a:solidFill>
                        <a:effectLst/>
                        <a:latin typeface="Calibri" pitchFamily="34" charset="0"/>
                        <a:cs typeface="Calibri" pitchFamily="34" charset="0"/>
                      </a:endParaRP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Calibri" pitchFamily="34" charset="0"/>
                          <a:cs typeface="Calibri" pitchFamily="34" charset="0"/>
                        </a:rPr>
                        <a:t>Implantable </a:t>
                      </a:r>
                      <a:r>
                        <a:rPr kumimoji="0" lang="en-US" sz="1200" u="none" strike="noStrike" cap="none" normalizeH="0" baseline="0" dirty="0" err="1" smtClean="0">
                          <a:ln>
                            <a:noFill/>
                          </a:ln>
                          <a:effectLst/>
                          <a:latin typeface="Calibri" pitchFamily="34" charset="0"/>
                          <a:cs typeface="Calibri" pitchFamily="34" charset="0"/>
                        </a:rPr>
                        <a:t>cardioverter</a:t>
                      </a:r>
                      <a:r>
                        <a:rPr kumimoji="0" lang="en-US" sz="1200" u="none" strike="noStrike" cap="none" normalizeH="0" baseline="0" dirty="0" smtClean="0">
                          <a:ln>
                            <a:noFill/>
                          </a:ln>
                          <a:effectLst/>
                          <a:latin typeface="Calibri" pitchFamily="34" charset="0"/>
                          <a:cs typeface="Calibri" pitchFamily="34" charset="0"/>
                        </a:rPr>
                        <a:t> defibrillators</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Hospital</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1,815</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1,500,000</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r>
              <a:tr h="493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Calibri" pitchFamily="34" charset="0"/>
                          <a:cs typeface="Calibri" pitchFamily="34" charset="0"/>
                        </a:rPr>
                        <a:t>ACTION-GWTG</a:t>
                      </a:r>
                      <a:endParaRPr kumimoji="0" lang="en-US" sz="1600" b="0" i="0" u="none" strike="noStrike" cap="none" normalizeH="0" baseline="0" dirty="0" smtClean="0">
                        <a:ln>
                          <a:noFill/>
                        </a:ln>
                        <a:solidFill>
                          <a:schemeClr val="tx2"/>
                        </a:solidFill>
                        <a:effectLst/>
                        <a:latin typeface="Calibri" pitchFamily="34" charset="0"/>
                        <a:cs typeface="Calibri" pitchFamily="34" charset="0"/>
                      </a:endParaRP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cap="none" normalizeH="0" baseline="0" dirty="0" smtClean="0">
                          <a:ln>
                            <a:noFill/>
                          </a:ln>
                          <a:effectLst/>
                          <a:latin typeface="Calibri" pitchFamily="34" charset="0"/>
                          <a:cs typeface="Calibri" pitchFamily="34" charset="0"/>
                        </a:rPr>
                        <a:t>Acute coronary syndrome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cs typeface="Calibri" pitchFamily="34" charset="0"/>
                        </a:rPr>
                        <a:t>STEMI and NSTEMI</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Hospital/EMS</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1030</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920,000</a:t>
                      </a:r>
                    </a:p>
                  </a:txBody>
                  <a:tcPr marT="45711" marB="45711" anchor="ctr" horzOverflow="overflow"/>
                </a:tc>
              </a:tr>
              <a:tr h="594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PVI</a:t>
                      </a: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Calibri" pitchFamily="34" charset="0"/>
                          <a:cs typeface="Calibri" pitchFamily="34" charset="0"/>
                        </a:rPr>
                        <a:t>Carotid artery revascularization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Lower extremity</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Hospital/Free Standing</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214</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340,000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(CAS &amp; CEA)</a:t>
                      </a:r>
                    </a:p>
                  </a:txBody>
                  <a:tcPr marT="45711" marB="45711" anchor="ctr" horzOverflow="overflow"/>
                </a:tc>
              </a:tr>
              <a:tr h="493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Calibri" pitchFamily="34" charset="0"/>
                          <a:cs typeface="Calibri" pitchFamily="34" charset="0"/>
                        </a:rPr>
                        <a:t>IMPACT</a:t>
                      </a:r>
                      <a:endParaRPr kumimoji="0" lang="en-US" sz="1600" b="0" i="0" u="none" strike="noStrike" cap="none" normalizeH="0" baseline="0" dirty="0" smtClean="0">
                        <a:ln>
                          <a:noFill/>
                        </a:ln>
                        <a:solidFill>
                          <a:schemeClr val="tx2"/>
                        </a:solidFill>
                        <a:effectLst/>
                        <a:latin typeface="Calibri" pitchFamily="34" charset="0"/>
                        <a:cs typeface="Calibri" pitchFamily="34" charset="0"/>
                      </a:endParaRP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latin typeface="Calibri" pitchFamily="34" charset="0"/>
                          <a:cs typeface="Calibri" pitchFamily="34" charset="0"/>
                        </a:rPr>
                        <a:t>Congenital heart disease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Pediatric and Adult</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Hospital</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dk1"/>
                          </a:solidFill>
                          <a:effectLst/>
                          <a:latin typeface="Calibri" pitchFamily="34" charset="0"/>
                          <a:cs typeface="Calibri" pitchFamily="34" charset="0"/>
                        </a:rPr>
                        <a:t>100</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40,000</a:t>
                      </a:r>
                      <a:endParaRPr kumimoji="0" lang="en-US" sz="1500" b="0" i="0" u="none" strike="noStrike" cap="none" normalizeH="0" baseline="0" dirty="0" smtClean="0">
                        <a:ln>
                          <a:noFill/>
                        </a:ln>
                        <a:solidFill>
                          <a:schemeClr val="tx1"/>
                        </a:solidFill>
                        <a:effectLst/>
                        <a:latin typeface="Calibri" pitchFamily="34" charset="0"/>
                        <a:cs typeface="Calibri" pitchFamily="34" charset="0"/>
                      </a:endParaRPr>
                    </a:p>
                  </a:txBody>
                  <a:tcPr marT="45711" marB="45711" anchor="ctr" horzOverflow="overflow"/>
                </a:tc>
              </a:tr>
              <a:tr h="33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lumMod val="95000"/>
                            </a:schemeClr>
                          </a:solidFill>
                          <a:effectLst/>
                          <a:latin typeface="Calibri" pitchFamily="34" charset="0"/>
                          <a:cs typeface="Calibri" pitchFamily="34" charset="0"/>
                        </a:rPr>
                        <a:t>STS/ACC TVT</a:t>
                      </a:r>
                    </a:p>
                  </a:txBody>
                  <a:tcPr marT="45711" marB="45711" anchor="ctr" horzOverflow="overflow">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cs typeface="Calibri" pitchFamily="34" charset="0"/>
                        </a:rPr>
                        <a:t>Transcatheter</a:t>
                      </a:r>
                      <a:r>
                        <a:rPr kumimoji="0" lang="en-US" sz="1200" b="0" i="0" u="none" strike="noStrike" cap="none" normalizeH="0" baseline="0" dirty="0" smtClean="0">
                          <a:ln>
                            <a:noFill/>
                          </a:ln>
                          <a:solidFill>
                            <a:schemeClr val="tx1"/>
                          </a:solidFill>
                          <a:effectLst/>
                          <a:latin typeface="Calibri" pitchFamily="34" charset="0"/>
                          <a:cs typeface="Calibri" pitchFamily="34" charset="0"/>
                        </a:rPr>
                        <a:t> Valve Therapy</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Calibri" pitchFamily="34" charset="0"/>
                        </a:rPr>
                        <a:t>Hospital</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effectLst/>
                          <a:latin typeface="Calibri" pitchFamily="34" charset="0"/>
                          <a:cs typeface="Calibri" pitchFamily="34" charset="0"/>
                        </a:rPr>
                        <a:t>400</a:t>
                      </a:r>
                    </a:p>
                  </a:txBody>
                  <a:tcPr marT="45711" marB="4571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Calibri" pitchFamily="34" charset="0"/>
                        </a:rPr>
                        <a:t>28,000</a:t>
                      </a:r>
                    </a:p>
                  </a:txBody>
                  <a:tcPr marT="45711" marB="45711" anchor="ctr" horzOverflow="overflow"/>
                </a:tc>
              </a:tr>
            </a:tbl>
          </a:graphicData>
        </a:graphic>
      </p:graphicFrame>
    </p:spTree>
    <p:extLst>
      <p:ext uri="{BB962C8B-B14F-4D97-AF65-F5344CB8AC3E}">
        <p14:creationId xmlns:p14="http://schemas.microsoft.com/office/powerpoint/2010/main" val="286332921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3" y="1535908"/>
            <a:ext cx="8675687"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Title 3"/>
          <p:cNvSpPr>
            <a:spLocks noGrp="1"/>
          </p:cNvSpPr>
          <p:nvPr>
            <p:ph type="title"/>
          </p:nvPr>
        </p:nvSpPr>
        <p:spPr/>
        <p:txBody>
          <a:bodyPr/>
          <a:lstStyle/>
          <a:p>
            <a:pPr>
              <a:defRPr/>
            </a:pPr>
            <a:r>
              <a:rPr lang="en-US" dirty="0">
                <a:latin typeface="+mn-lt"/>
              </a:rPr>
              <a:t>NCDR </a:t>
            </a:r>
            <a:r>
              <a:rPr lang="en-US" dirty="0" smtClean="0">
                <a:latin typeface="+mn-lt"/>
              </a:rPr>
              <a:t>Global</a:t>
            </a:r>
            <a:endParaRPr lang="en-US" dirty="0">
              <a:latin typeface="+mn-lt"/>
            </a:endParaRPr>
          </a:p>
        </p:txBody>
      </p:sp>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25" y="3438527"/>
            <a:ext cx="133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191003"/>
            <a:ext cx="133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0" y="3208341"/>
            <a:ext cx="133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3933827"/>
            <a:ext cx="133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3181353"/>
            <a:ext cx="133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83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9992" y="4724400"/>
            <a:ext cx="3484563"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1127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60" y="947363"/>
            <a:ext cx="2076861" cy="72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 descr="http://www.ncdr.com/WebNCDR/images/AHAlogo03041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13" y="1835304"/>
            <a:ext cx="1351230" cy="5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5" descr="http://www.ncdr.com/WebNCDR/images/ACEP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81" y="1885340"/>
            <a:ext cx="1448086" cy="44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6" descr="http://www.ncdr.com/WebNCDR/images/SHMLogo_RGB.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9991" y="2522479"/>
            <a:ext cx="981269" cy="41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 descr="http://www.ncdr.com/WebNCDR/images/HRS_ACCF1.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764" y="939420"/>
            <a:ext cx="2713574" cy="74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6" descr="http://www.ncdr.com/WebNCDR/images/SIR_web.gif">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119" y="2509771"/>
            <a:ext cx="1357581" cy="5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7" descr="http://www.ncdr.com/WebNCDR/images/AAN-logo.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2513" y="2831124"/>
            <a:ext cx="1710076" cy="6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8" descr="http://www.ncdr.com/WebNCDR/images/AANS-Logo2.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78783" y="2468471"/>
            <a:ext cx="1167044"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9" descr="http://www.ncdr.com/WebNCDR/images/CoNS.gif">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5102" y="2522477"/>
            <a:ext cx="1419506" cy="50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10" descr="http://www.ncdr.com/WebNCDR/images/SVMB-logo.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60408" y="2554247"/>
            <a:ext cx="997147" cy="43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11" descr="http://www.ncdr.com/WebNCDR/images/SVIN_Logo.jp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49109" y="2971129"/>
            <a:ext cx="817725" cy="49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3" descr="AA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10971" y="1835307"/>
            <a:ext cx="3058130" cy="46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Picture 2"/>
          <p:cNvSpPr>
            <a:spLocks noChangeAspect="1" noChangeArrowheads="1"/>
          </p:cNvSpPr>
          <p:nvPr/>
        </p:nvSpPr>
        <p:spPr bwMode="auto">
          <a:xfrm>
            <a:off x="6521424" y="973574"/>
            <a:ext cx="1838689" cy="6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rgbClr val="000000"/>
              </a:solidFill>
              <a:latin typeface="Arial" pitchFamily="34" charset="0"/>
              <a:ea typeface="+mn-ea"/>
              <a:cs typeface="Arial" pitchFamily="34" charset="0"/>
            </a:endParaRPr>
          </a:p>
        </p:txBody>
      </p:sp>
      <p:pic>
        <p:nvPicPr>
          <p:cNvPr id="11271" name="Picture 2" descr="http://www.epsilonregistration.com/ERImages/378/CMS%20log%20blue.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102260" y="3957409"/>
            <a:ext cx="1752818" cy="6488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24"/>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8657" y="3813518"/>
            <a:ext cx="978021" cy="93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5"/>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78210" y="3957409"/>
            <a:ext cx="960568" cy="88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6"/>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58592" y="4854250"/>
            <a:ext cx="1879833" cy="5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7"/>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978669" y="4823771"/>
            <a:ext cx="1574996" cy="49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8"/>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061172" y="3616326"/>
            <a:ext cx="2633345"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o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80967" y="939422"/>
            <a:ext cx="1562683" cy="631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pc.org/images/root/_logo/header_logo.png"/>
          <p:cNvPicPr>
            <a:picLocks noChangeAspect="1" noChangeArrowheads="1"/>
          </p:cNvPicPr>
          <p:nvPr/>
        </p:nvPicPr>
        <p:blipFill rotWithShape="1">
          <a:blip r:embed="rId30">
            <a:extLst>
              <a:ext uri="{28A0092B-C50C-407E-A947-70E740481C1C}">
                <a14:useLocalDpi xmlns:a14="http://schemas.microsoft.com/office/drawing/2010/main" val="0"/>
              </a:ext>
            </a:extLst>
          </a:blip>
          <a:srcRect r="84032"/>
          <a:stretch/>
        </p:blipFill>
        <p:spPr bwMode="auto">
          <a:xfrm>
            <a:off x="3990809" y="1542544"/>
            <a:ext cx="1048838" cy="9581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HRQ--Agency for Healthcare Research and Quality: Advancing Excellence in Health Care"/>
          <p:cNvPicPr>
            <a:picLocks noChangeAspect="1" noChangeArrowheads="1"/>
          </p:cNvPicPr>
          <p:nvPr/>
        </p:nvPicPr>
        <p:blipFill rotWithShape="1">
          <a:blip r:embed="rId31">
            <a:extLst>
              <a:ext uri="{28A0092B-C50C-407E-A947-70E740481C1C}">
                <a14:useLocalDpi xmlns:a14="http://schemas.microsoft.com/office/drawing/2010/main" val="0"/>
              </a:ext>
            </a:extLst>
          </a:blip>
          <a:srcRect r="72349"/>
          <a:stretch/>
        </p:blipFill>
        <p:spPr bwMode="auto">
          <a:xfrm>
            <a:off x="4857551" y="5063587"/>
            <a:ext cx="1495952" cy="6000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ational Institutes of Health (NIH) - Turning Discovery Into Health"/>
          <p:cNvPicPr>
            <a:picLocks noChangeAspect="1" noChangeArrowheads="1"/>
          </p:cNvPicPr>
          <p:nvPr/>
        </p:nvPicPr>
        <p:blipFill rotWithShape="1">
          <a:blip r:embed="rId32">
            <a:extLst>
              <a:ext uri="{28A0092B-C50C-407E-A947-70E740481C1C}">
                <a14:useLocalDpi xmlns:a14="http://schemas.microsoft.com/office/drawing/2010/main" val="0"/>
              </a:ext>
            </a:extLst>
          </a:blip>
          <a:srcRect r="76444"/>
          <a:stretch/>
        </p:blipFill>
        <p:spPr bwMode="auto">
          <a:xfrm>
            <a:off x="2298786" y="5346703"/>
            <a:ext cx="877284"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8715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9829" y="1326812"/>
            <a:ext cx="2721515" cy="95918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291" name="Title 1"/>
          <p:cNvSpPr>
            <a:spLocks noGrp="1"/>
          </p:cNvSpPr>
          <p:nvPr>
            <p:ph type="title"/>
          </p:nvPr>
        </p:nvSpPr>
        <p:spPr>
          <a:xfrm>
            <a:off x="233363" y="228600"/>
            <a:ext cx="6227762" cy="1143000"/>
          </a:xfrm>
        </p:spPr>
        <p:txBody>
          <a:bodyPr/>
          <a:lstStyle/>
          <a:p>
            <a:pPr algn="l"/>
            <a:r>
              <a:rPr lang="en-US" altLang="en-US" sz="3200" dirty="0" smtClean="0">
                <a:solidFill>
                  <a:schemeClr val="tx2"/>
                </a:solidFill>
                <a:latin typeface="Arial" pitchFamily="34" charset="0"/>
                <a:cs typeface="Arial" pitchFamily="34" charset="0"/>
              </a:rPr>
              <a:t>Data are collected once and used for many purposes</a:t>
            </a:r>
          </a:p>
        </p:txBody>
      </p:sp>
      <p:pic>
        <p:nvPicPr>
          <p:cNvPr id="7579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4" y="1822057"/>
            <a:ext cx="1979201" cy="816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00"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7" y="4360864"/>
            <a:ext cx="1918984" cy="7490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25"/>
          <p:cNvPicPr>
            <a:picLocks noChangeAspect="1" noChangeArrowheads="1"/>
          </p:cNvPicPr>
          <p:nvPr/>
        </p:nvPicPr>
        <p:blipFill>
          <a:blip r:embed="rId5">
            <a:extLst>
              <a:ext uri="{28A0092B-C50C-407E-A947-70E740481C1C}">
                <a14:useLocalDpi xmlns:a14="http://schemas.microsoft.com/office/drawing/2010/main" val="0"/>
              </a:ext>
            </a:extLst>
          </a:blip>
          <a:srcRect t="24084" b="10168"/>
          <a:stretch>
            <a:fillRect/>
          </a:stretch>
        </p:blipFill>
        <p:spPr bwMode="auto">
          <a:xfrm>
            <a:off x="304800" y="2970213"/>
            <a:ext cx="1993900" cy="102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ounded Rectangle 49"/>
          <p:cNvSpPr/>
          <p:nvPr/>
        </p:nvSpPr>
        <p:spPr>
          <a:xfrm>
            <a:off x="490541" y="3267076"/>
            <a:ext cx="1069975" cy="619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FFFFFF">
                    <a:lumMod val="75000"/>
                  </a:srgbClr>
                </a:solidFill>
              </a:rPr>
              <a:t>Software Vendors</a:t>
            </a:r>
          </a:p>
        </p:txBody>
      </p:sp>
      <p:sp>
        <p:nvSpPr>
          <p:cNvPr id="39" name="Rounded Rectangle 38"/>
          <p:cNvSpPr/>
          <p:nvPr/>
        </p:nvSpPr>
        <p:spPr>
          <a:xfrm>
            <a:off x="338137" y="4926013"/>
            <a:ext cx="1862138" cy="407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400" b="1" dirty="0">
                <a:solidFill>
                  <a:srgbClr val="000000"/>
                </a:solidFill>
              </a:rPr>
              <a:t>Data Capture</a:t>
            </a:r>
          </a:p>
        </p:txBody>
      </p:sp>
      <p:graphicFrame>
        <p:nvGraphicFramePr>
          <p:cNvPr id="20" name="Content Placeholder 1"/>
          <p:cNvGraphicFramePr>
            <a:graphicFrameLocks noGrp="1"/>
          </p:cNvGraphicFramePr>
          <p:nvPr>
            <p:ph idx="1"/>
            <p:extLst>
              <p:ext uri="{D42A27DB-BD31-4B8C-83A1-F6EECF244321}">
                <p14:modId xmlns:p14="http://schemas.microsoft.com/office/powerpoint/2010/main" val="733432760"/>
              </p:ext>
            </p:extLst>
          </p:nvPr>
        </p:nvGraphicFramePr>
        <p:xfrm>
          <a:off x="6242847" y="3044957"/>
          <a:ext cx="2655630" cy="3533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ight Bracket 4"/>
          <p:cNvSpPr/>
          <p:nvPr/>
        </p:nvSpPr>
        <p:spPr>
          <a:xfrm>
            <a:off x="2333625" y="1746251"/>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pic>
        <p:nvPicPr>
          <p:cNvPr id="12299" name="Picture 28" descr="http://cvquality.acc.org/~/media/ACC_NCDR_SIG_BLUE_NoTag.ash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1" y="1916112"/>
            <a:ext cx="1676399" cy="50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p:nvPr/>
        </p:nvCxnSpPr>
        <p:spPr>
          <a:xfrm flipV="1">
            <a:off x="5443537" y="3536951"/>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1" name="TextBox 14"/>
          <p:cNvSpPr txBox="1">
            <a:spLocks noChangeArrowheads="1"/>
          </p:cNvSpPr>
          <p:nvPr/>
        </p:nvSpPr>
        <p:spPr bwMode="auto">
          <a:xfrm>
            <a:off x="7713663" y="1904598"/>
            <a:ext cx="756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err="1">
                <a:solidFill>
                  <a:srgbClr val="000000"/>
                </a:solidFill>
                <a:cs typeface="Arial" pitchFamily="34" charset="0"/>
              </a:rPr>
              <a:t>Payors</a:t>
            </a:r>
            <a:endParaRPr lang="en-US" altLang="en-US" sz="1600" dirty="0">
              <a:solidFill>
                <a:srgbClr val="000000"/>
              </a:solidFill>
              <a:cs typeface="Arial" pitchFamily="34" charset="0"/>
            </a:endParaRPr>
          </a:p>
        </p:txBody>
      </p:sp>
      <p:sp>
        <p:nvSpPr>
          <p:cNvPr id="12302" name="TextBox 39"/>
          <p:cNvSpPr txBox="1">
            <a:spLocks noChangeArrowheads="1"/>
          </p:cNvSpPr>
          <p:nvPr/>
        </p:nvSpPr>
        <p:spPr bwMode="auto">
          <a:xfrm>
            <a:off x="6172201" y="1916112"/>
            <a:ext cx="1266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a:solidFill>
                  <a:srgbClr val="000000"/>
                </a:solidFill>
                <a:cs typeface="Arial" pitchFamily="34" charset="0"/>
              </a:rPr>
              <a:t>Researchers</a:t>
            </a:r>
          </a:p>
        </p:txBody>
      </p:sp>
      <p:sp>
        <p:nvSpPr>
          <p:cNvPr id="12303" name="TextBox 40"/>
          <p:cNvSpPr txBox="1">
            <a:spLocks noChangeArrowheads="1"/>
          </p:cNvSpPr>
          <p:nvPr/>
        </p:nvSpPr>
        <p:spPr bwMode="auto">
          <a:xfrm>
            <a:off x="6172204" y="1599798"/>
            <a:ext cx="1110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a:solidFill>
                  <a:srgbClr val="000000"/>
                </a:solidFill>
                <a:cs typeface="Arial" pitchFamily="34" charset="0"/>
              </a:rPr>
              <a:t>Regulators</a:t>
            </a:r>
          </a:p>
        </p:txBody>
      </p:sp>
      <p:sp>
        <p:nvSpPr>
          <p:cNvPr id="12304" name="TextBox 42"/>
          <p:cNvSpPr txBox="1">
            <a:spLocks noChangeArrowheads="1"/>
          </p:cNvSpPr>
          <p:nvPr/>
        </p:nvSpPr>
        <p:spPr bwMode="auto">
          <a:xfrm>
            <a:off x="6172201" y="1283330"/>
            <a:ext cx="1437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a:solidFill>
                  <a:srgbClr val="000000"/>
                </a:solidFill>
                <a:cs typeface="Arial" pitchFamily="34" charset="0"/>
              </a:rPr>
              <a:t>Administrators</a:t>
            </a:r>
          </a:p>
        </p:txBody>
      </p:sp>
      <p:sp>
        <p:nvSpPr>
          <p:cNvPr id="12305" name="TextBox 43"/>
          <p:cNvSpPr txBox="1">
            <a:spLocks noChangeArrowheads="1"/>
          </p:cNvSpPr>
          <p:nvPr/>
        </p:nvSpPr>
        <p:spPr bwMode="auto">
          <a:xfrm>
            <a:off x="7713666" y="1599798"/>
            <a:ext cx="1163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a:solidFill>
                  <a:srgbClr val="000000"/>
                </a:solidFill>
                <a:cs typeface="Arial" pitchFamily="34" charset="0"/>
              </a:rPr>
              <a:t>Consumers</a:t>
            </a:r>
          </a:p>
        </p:txBody>
      </p:sp>
      <p:sp>
        <p:nvSpPr>
          <p:cNvPr id="12306" name="TextBox 44"/>
          <p:cNvSpPr txBox="1">
            <a:spLocks noChangeArrowheads="1"/>
          </p:cNvSpPr>
          <p:nvPr/>
        </p:nvSpPr>
        <p:spPr bwMode="auto">
          <a:xfrm>
            <a:off x="7713663" y="1264279"/>
            <a:ext cx="988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dirty="0">
                <a:solidFill>
                  <a:srgbClr val="000000"/>
                </a:solidFill>
                <a:cs typeface="Arial" pitchFamily="34" charset="0"/>
              </a:rPr>
              <a:t>Providers</a:t>
            </a:r>
          </a:p>
        </p:txBody>
      </p:sp>
      <p:sp>
        <p:nvSpPr>
          <p:cNvPr id="49" name="Right Bracket 48"/>
          <p:cNvSpPr/>
          <p:nvPr/>
        </p:nvSpPr>
        <p:spPr>
          <a:xfrm>
            <a:off x="2333625" y="1763713"/>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cxnSp>
        <p:nvCxnSpPr>
          <p:cNvPr id="52" name="Straight Arrow Connector 51"/>
          <p:cNvCxnSpPr/>
          <p:nvPr/>
        </p:nvCxnSpPr>
        <p:spPr>
          <a:xfrm>
            <a:off x="2547941" y="3505200"/>
            <a:ext cx="4810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0" name="TextBox 28"/>
          <p:cNvSpPr txBox="1">
            <a:spLocks noChangeArrowheads="1"/>
          </p:cNvSpPr>
          <p:nvPr/>
        </p:nvSpPr>
        <p:spPr bwMode="auto">
          <a:xfrm>
            <a:off x="3121819" y="2555420"/>
            <a:ext cx="23217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u="sng" dirty="0" smtClean="0">
                <a:solidFill>
                  <a:srgbClr val="000000"/>
                </a:solidFill>
                <a:cs typeface="Arial" pitchFamily="34" charset="0"/>
              </a:rPr>
              <a:t>Registry Platform</a:t>
            </a:r>
            <a:r>
              <a:rPr lang="en-US" altLang="en-US" sz="1600" dirty="0" smtClean="0">
                <a:solidFill>
                  <a:srgbClr val="000000"/>
                </a:solidFill>
                <a:cs typeface="Arial" pitchFamily="34" charset="0"/>
              </a:rPr>
              <a:t>:</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Evidence-Based </a:t>
            </a:r>
            <a:r>
              <a:rPr lang="en-US" altLang="en-US" sz="1600" dirty="0">
                <a:solidFill>
                  <a:srgbClr val="000000"/>
                </a:solidFill>
                <a:cs typeface="Arial" pitchFamily="34" charset="0"/>
              </a:rPr>
              <a:t>Performance </a:t>
            </a:r>
            <a:r>
              <a:rPr lang="en-US" altLang="en-US" sz="1600" dirty="0" smtClean="0">
                <a:solidFill>
                  <a:srgbClr val="000000"/>
                </a:solidFill>
                <a:cs typeface="Arial" pitchFamily="34" charset="0"/>
              </a:rPr>
              <a:t>Measures</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Benchmark Analyses</a:t>
            </a:r>
            <a:endParaRPr lang="en-US" altLang="en-US" sz="1600" dirty="0">
              <a:solidFill>
                <a:srgbClr val="000000"/>
              </a:solidFill>
              <a:cs typeface="Arial" pitchFamily="34" charset="0"/>
            </a:endParaRP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Data Quality Program</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QI Network</a:t>
            </a:r>
            <a:endParaRPr lang="en-US" altLang="en-US" sz="1600" dirty="0">
              <a:solidFill>
                <a:srgbClr val="000000"/>
              </a:solidFill>
              <a:cs typeface="Arial" pitchFamily="34" charset="0"/>
            </a:endParaRPr>
          </a:p>
        </p:txBody>
      </p:sp>
      <p:sp>
        <p:nvSpPr>
          <p:cNvPr id="2" name="TextBox 1"/>
          <p:cNvSpPr txBox="1"/>
          <p:nvPr/>
        </p:nvSpPr>
        <p:spPr>
          <a:xfrm>
            <a:off x="6720494" y="988258"/>
            <a:ext cx="1828514"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STAKEHOLDERS</a:t>
            </a:r>
          </a:p>
        </p:txBody>
      </p:sp>
      <p:sp>
        <p:nvSpPr>
          <p:cNvPr id="25" name="TextBox 24"/>
          <p:cNvSpPr txBox="1"/>
          <p:nvPr/>
        </p:nvSpPr>
        <p:spPr>
          <a:xfrm>
            <a:off x="6946637" y="2633246"/>
            <a:ext cx="1301767"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DATA USES</a:t>
            </a:r>
          </a:p>
        </p:txBody>
      </p:sp>
      <p:sp>
        <p:nvSpPr>
          <p:cNvPr id="26" name="Right Bracket 25"/>
          <p:cNvSpPr/>
          <p:nvPr/>
        </p:nvSpPr>
        <p:spPr>
          <a:xfrm flipH="1">
            <a:off x="6067428" y="988259"/>
            <a:ext cx="109537" cy="5031543"/>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spTree>
    <p:extLst>
      <p:ext uri="{BB962C8B-B14F-4D97-AF65-F5344CB8AC3E}">
        <p14:creationId xmlns:p14="http://schemas.microsoft.com/office/powerpoint/2010/main" val="292347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Welcome</a:t>
            </a:r>
            <a:endParaRPr lang="en-US" sz="2800" b="1" dirty="0"/>
          </a:p>
        </p:txBody>
      </p:sp>
      <p:sp>
        <p:nvSpPr>
          <p:cNvPr id="3" name="Content Placeholder 2"/>
          <p:cNvSpPr>
            <a:spLocks noGrp="1"/>
          </p:cNvSpPr>
          <p:nvPr>
            <p:ph idx="1"/>
          </p:nvPr>
        </p:nvSpPr>
        <p:spPr>
          <a:xfrm>
            <a:off x="685800" y="1676400"/>
            <a:ext cx="7772400" cy="4764381"/>
          </a:xfrm>
        </p:spPr>
        <p:txBody>
          <a:bodyPr/>
          <a:lstStyle/>
          <a:p>
            <a:pPr marL="0" indent="0">
              <a:spcAft>
                <a:spcPts val="1200"/>
              </a:spcAft>
              <a:buNone/>
            </a:pPr>
            <a:r>
              <a:rPr lang="en-US" sz="2000" b="1" dirty="0" smtClean="0"/>
              <a:t>Moderators </a:t>
            </a:r>
          </a:p>
          <a:p>
            <a:pPr>
              <a:spcAft>
                <a:spcPts val="600"/>
              </a:spcAft>
            </a:pPr>
            <a:r>
              <a:rPr lang="en-US" sz="1800" b="1" dirty="0"/>
              <a:t>Josh Rising</a:t>
            </a:r>
            <a:r>
              <a:rPr lang="en-US" sz="1800" dirty="0"/>
              <a:t>, MD, Director, Healthcare Programs, The Pew Charitable Trusts</a:t>
            </a:r>
          </a:p>
          <a:p>
            <a:pPr>
              <a:spcAft>
                <a:spcPts val="600"/>
              </a:spcAft>
            </a:pPr>
            <a:r>
              <a:rPr lang="en-US" sz="1800" b="1" dirty="0"/>
              <a:t>Kristi Mitchell</a:t>
            </a:r>
            <a:r>
              <a:rPr lang="en-US" sz="1800" dirty="0"/>
              <a:t>, MPH Senior Vice President Avalere Health, </a:t>
            </a:r>
            <a:r>
              <a:rPr lang="en-US" sz="1800" dirty="0" smtClean="0"/>
              <a:t>LLC</a:t>
            </a:r>
          </a:p>
          <a:p>
            <a:pPr>
              <a:spcAft>
                <a:spcPts val="600"/>
              </a:spcAft>
            </a:pPr>
            <a:r>
              <a:rPr lang="en-US" sz="1800" b="1" dirty="0"/>
              <a:t>Angela Franklin</a:t>
            </a:r>
            <a:r>
              <a:rPr lang="en-US" sz="1800" dirty="0"/>
              <a:t>, JD, Senior Officer, Drugs and Medical Devices, The Pew Charitable Trusts</a:t>
            </a:r>
          </a:p>
          <a:p>
            <a:pPr marL="0" indent="0">
              <a:spcAft>
                <a:spcPts val="1200"/>
              </a:spcAft>
              <a:buNone/>
            </a:pPr>
            <a:r>
              <a:rPr lang="en-US" sz="2000" b="1" dirty="0" smtClean="0"/>
              <a:t>Registry Panelists</a:t>
            </a:r>
            <a:r>
              <a:rPr lang="en-US" sz="2000" dirty="0" smtClean="0"/>
              <a:t> </a:t>
            </a:r>
          </a:p>
          <a:p>
            <a:pPr>
              <a:spcAft>
                <a:spcPts val="600"/>
              </a:spcAft>
            </a:pPr>
            <a:r>
              <a:rPr lang="en-US" sz="1800" b="1" dirty="0" smtClean="0"/>
              <a:t>Kathleen M. Hewitt</a:t>
            </a:r>
            <a:r>
              <a:rPr lang="en-US" sz="1800" dirty="0" smtClean="0"/>
              <a:t>, MSN, RN, CPHQ, Associate Vice President American College of Cardiology (ACC), National Cardiovascular Data Registry (NCDR)</a:t>
            </a:r>
          </a:p>
          <a:p>
            <a:r>
              <a:rPr lang="en-US" sz="1800" b="1" dirty="0" smtClean="0"/>
              <a:t>William </a:t>
            </a:r>
            <a:r>
              <a:rPr lang="en-US" sz="1800" b="1" dirty="0"/>
              <a:t>L. Rich, III, </a:t>
            </a:r>
            <a:r>
              <a:rPr lang="en-US" sz="1800" dirty="0"/>
              <a:t>MD, Medical Director of Heath </a:t>
            </a:r>
            <a:r>
              <a:rPr lang="en-US" sz="1800" dirty="0" smtClean="0"/>
              <a:t>Policy, </a:t>
            </a:r>
            <a:r>
              <a:rPr lang="en-US" sz="1800" dirty="0"/>
              <a:t>American Academy of Ophthalmology (AAO</a:t>
            </a:r>
            <a:r>
              <a:rPr lang="en-US" sz="1800" dirty="0" smtClean="0"/>
              <a:t>), IRIS </a:t>
            </a:r>
            <a:r>
              <a:rPr lang="en-US" sz="1800" dirty="0"/>
              <a:t>Registry</a:t>
            </a:r>
          </a:p>
          <a:p>
            <a:endParaRPr lang="en-US" sz="1800" dirty="0"/>
          </a:p>
        </p:txBody>
      </p:sp>
    </p:spTree>
    <p:extLst>
      <p:ext uri="{BB962C8B-B14F-4D97-AF65-F5344CB8AC3E}">
        <p14:creationId xmlns:p14="http://schemas.microsoft.com/office/powerpoint/2010/main" val="731492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40969" y="228600"/>
            <a:ext cx="6717235" cy="1143000"/>
          </a:xfrm>
        </p:spPr>
        <p:txBody>
          <a:bodyPr/>
          <a:lstStyle/>
          <a:p>
            <a:r>
              <a:rPr lang="en-US" altLang="en-US" sz="3600" b="1" dirty="0" smtClean="0">
                <a:latin typeface="Calibri" pitchFamily="34" charset="0"/>
              </a:rPr>
              <a:t>Enabling direct EMR </a:t>
            </a:r>
            <a:r>
              <a:rPr lang="en-US" altLang="en-US" sz="3600" b="1" dirty="0">
                <a:latin typeface="Calibri" pitchFamily="34" charset="0"/>
              </a:rPr>
              <a:t>integration </a:t>
            </a:r>
            <a:endParaRPr lang="en-US" sz="3600" b="1" dirty="0"/>
          </a:p>
        </p:txBody>
      </p:sp>
      <p:sp>
        <p:nvSpPr>
          <p:cNvPr id="5" name="Content Placeholder 4"/>
          <p:cNvSpPr txBox="1">
            <a:spLocks/>
          </p:cNvSpPr>
          <p:nvPr/>
        </p:nvSpPr>
        <p:spPr bwMode="auto">
          <a:xfrm>
            <a:off x="914403" y="1905000"/>
            <a:ext cx="749397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1200"/>
              </a:spcAft>
              <a:buFont typeface="Arial" charset="0"/>
              <a:buNone/>
              <a:defRPr/>
            </a:pPr>
            <a:r>
              <a:rPr lang="en-US" sz="2400" dirty="0" smtClean="0">
                <a:solidFill>
                  <a:srgbClr val="000000"/>
                </a:solidFill>
              </a:rPr>
              <a:t>Overarching Goal is: </a:t>
            </a:r>
          </a:p>
          <a:p>
            <a:pPr eaLnBrk="1" hangingPunct="1">
              <a:spcBef>
                <a:spcPts val="0"/>
              </a:spcBef>
              <a:spcAft>
                <a:spcPts val="1200"/>
              </a:spcAft>
              <a:buFont typeface="Arial" panose="020B0604020202020204" pitchFamily="34" charset="0"/>
              <a:buChar char="•"/>
              <a:defRPr/>
            </a:pPr>
            <a:r>
              <a:rPr lang="en-US" sz="2000" dirty="0" smtClean="0">
                <a:solidFill>
                  <a:srgbClr val="000000"/>
                </a:solidFill>
              </a:rPr>
              <a:t>Registry participation to be more about performance and outcome measurement and </a:t>
            </a:r>
            <a:r>
              <a:rPr lang="en-US" sz="2000" u="sng" dirty="0" smtClean="0">
                <a:solidFill>
                  <a:srgbClr val="000000"/>
                </a:solidFill>
              </a:rPr>
              <a:t>not about data collection</a:t>
            </a:r>
          </a:p>
          <a:p>
            <a:pPr eaLnBrk="1" hangingPunct="1">
              <a:spcBef>
                <a:spcPts val="0"/>
              </a:spcBef>
              <a:spcAft>
                <a:spcPts val="1200"/>
              </a:spcAft>
              <a:buFont typeface="Arial" panose="020B0604020202020204" pitchFamily="34" charset="0"/>
              <a:buChar char="•"/>
              <a:defRPr/>
            </a:pPr>
            <a:r>
              <a:rPr lang="en-US" sz="2000" dirty="0">
                <a:solidFill>
                  <a:srgbClr val="000000"/>
                </a:solidFill>
              </a:rPr>
              <a:t>Improve time-to-market for new </a:t>
            </a:r>
            <a:r>
              <a:rPr lang="en-US" sz="2000" dirty="0" smtClean="0">
                <a:solidFill>
                  <a:srgbClr val="000000"/>
                </a:solidFill>
              </a:rPr>
              <a:t>evidence-based data capture needs</a:t>
            </a:r>
          </a:p>
          <a:p>
            <a:pPr eaLnBrk="1" hangingPunct="1">
              <a:spcBef>
                <a:spcPts val="0"/>
              </a:spcBef>
              <a:spcAft>
                <a:spcPts val="1200"/>
              </a:spcAft>
              <a:buFont typeface="Arial" panose="020B0604020202020204" pitchFamily="34" charset="0"/>
              <a:buChar char="•"/>
              <a:defRPr/>
            </a:pPr>
            <a:r>
              <a:rPr lang="en-US" sz="2000" dirty="0" smtClean="0">
                <a:solidFill>
                  <a:srgbClr val="000000"/>
                </a:solidFill>
              </a:rPr>
              <a:t>Capture data once – REALLY! </a:t>
            </a:r>
          </a:p>
          <a:p>
            <a:pPr eaLnBrk="1" hangingPunct="1">
              <a:spcBef>
                <a:spcPts val="0"/>
              </a:spcBef>
              <a:spcAft>
                <a:spcPts val="1200"/>
              </a:spcAft>
              <a:buFont typeface="Arial" panose="020B0604020202020204" pitchFamily="34" charset="0"/>
              <a:buChar char="•"/>
              <a:defRPr/>
            </a:pPr>
            <a:r>
              <a:rPr lang="en-US" sz="2000" dirty="0" smtClean="0">
                <a:solidFill>
                  <a:srgbClr val="000000"/>
                </a:solidFill>
              </a:rPr>
              <a:t>Save time and $$$ </a:t>
            </a:r>
          </a:p>
        </p:txBody>
      </p:sp>
      <p:sp>
        <p:nvSpPr>
          <p:cNvPr id="4" name="Oval 3"/>
          <p:cNvSpPr/>
          <p:nvPr/>
        </p:nvSpPr>
        <p:spPr>
          <a:xfrm>
            <a:off x="-381000" y="-228600"/>
            <a:ext cx="2057400" cy="1905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r" eaLnBrk="1" hangingPunct="1"/>
            <a:r>
              <a:rPr lang="en-US" sz="1800" b="1" dirty="0" smtClean="0">
                <a:solidFill>
                  <a:srgbClr val="FFFFFF"/>
                </a:solidFill>
              </a:rPr>
              <a:t>Goals &amp; Objectives</a:t>
            </a:r>
            <a:endParaRPr lang="en-US" sz="1800" b="1" dirty="0">
              <a:solidFill>
                <a:srgbClr val="FFFFFF"/>
              </a:solidFill>
            </a:endParaRPr>
          </a:p>
        </p:txBody>
      </p:sp>
    </p:spTree>
    <p:extLst>
      <p:ext uri="{BB962C8B-B14F-4D97-AF65-F5344CB8AC3E}">
        <p14:creationId xmlns:p14="http://schemas.microsoft.com/office/powerpoint/2010/main" val="177502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9829" y="1326812"/>
            <a:ext cx="2721515" cy="95918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291" name="Title 1"/>
          <p:cNvSpPr>
            <a:spLocks noGrp="1"/>
          </p:cNvSpPr>
          <p:nvPr>
            <p:ph type="title"/>
          </p:nvPr>
        </p:nvSpPr>
        <p:spPr>
          <a:xfrm>
            <a:off x="233366" y="228600"/>
            <a:ext cx="7843837" cy="1143000"/>
          </a:xfrm>
        </p:spPr>
        <p:txBody>
          <a:bodyPr/>
          <a:lstStyle/>
          <a:p>
            <a:pPr algn="l"/>
            <a:r>
              <a:rPr lang="en-US" altLang="en-US" sz="3200" dirty="0" smtClean="0">
                <a:solidFill>
                  <a:schemeClr val="tx2"/>
                </a:solidFill>
                <a:latin typeface="Arial" pitchFamily="34" charset="0"/>
                <a:cs typeface="Arial" pitchFamily="34" charset="0"/>
              </a:rPr>
              <a:t>Say goodbye to data collection</a:t>
            </a:r>
            <a:br>
              <a:rPr lang="en-US" altLang="en-US" sz="3200" dirty="0" smtClean="0">
                <a:solidFill>
                  <a:schemeClr val="tx2"/>
                </a:solidFill>
                <a:latin typeface="Arial" pitchFamily="34" charset="0"/>
                <a:cs typeface="Arial" pitchFamily="34" charset="0"/>
              </a:rPr>
            </a:br>
            <a:r>
              <a:rPr lang="en-US" altLang="en-US" sz="3200" dirty="0" smtClean="0">
                <a:latin typeface="Arial" pitchFamily="34" charset="0"/>
                <a:cs typeface="Arial" pitchFamily="34" charset="0"/>
              </a:rPr>
              <a:t>Hello “data capture</a:t>
            </a:r>
            <a:r>
              <a:rPr lang="en-US" altLang="en-US" sz="3200" dirty="0" smtClean="0">
                <a:solidFill>
                  <a:schemeClr val="tx2"/>
                </a:solidFill>
                <a:latin typeface="Arial" pitchFamily="34" charset="0"/>
                <a:cs typeface="Arial" pitchFamily="34" charset="0"/>
              </a:rPr>
              <a:t>”</a:t>
            </a:r>
          </a:p>
        </p:txBody>
      </p:sp>
      <p:pic>
        <p:nvPicPr>
          <p:cNvPr id="12294" name="Picture 25"/>
          <p:cNvPicPr>
            <a:picLocks noChangeAspect="1" noChangeArrowheads="1"/>
          </p:cNvPicPr>
          <p:nvPr/>
        </p:nvPicPr>
        <p:blipFill>
          <a:blip r:embed="rId3">
            <a:extLst>
              <a:ext uri="{28A0092B-C50C-407E-A947-70E740481C1C}">
                <a14:useLocalDpi xmlns:a14="http://schemas.microsoft.com/office/drawing/2010/main" val="0"/>
              </a:ext>
            </a:extLst>
          </a:blip>
          <a:srcRect t="24084" b="10168"/>
          <a:stretch>
            <a:fillRect/>
          </a:stretch>
        </p:blipFill>
        <p:spPr bwMode="auto">
          <a:xfrm>
            <a:off x="296174" y="4606475"/>
            <a:ext cx="1993900" cy="102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9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94" y="1763713"/>
            <a:ext cx="1979201" cy="816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Content Placeholder 1"/>
          <p:cNvGraphicFramePr>
            <a:graphicFrameLocks noGrp="1"/>
          </p:cNvGraphicFramePr>
          <p:nvPr>
            <p:ph idx="1"/>
            <p:extLst>
              <p:ext uri="{D42A27DB-BD31-4B8C-83A1-F6EECF244321}">
                <p14:modId xmlns:p14="http://schemas.microsoft.com/office/powerpoint/2010/main" val="762557430"/>
              </p:ext>
            </p:extLst>
          </p:nvPr>
        </p:nvGraphicFramePr>
        <p:xfrm>
          <a:off x="6242847" y="2943357"/>
          <a:ext cx="2655630" cy="29503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Bracket 4"/>
          <p:cNvSpPr/>
          <p:nvPr/>
        </p:nvSpPr>
        <p:spPr>
          <a:xfrm>
            <a:off x="2333625" y="1746251"/>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pic>
        <p:nvPicPr>
          <p:cNvPr id="12299" name="Picture 28" descr="http://cvquality.acc.org/~/media/ACC_NCDR_SIG_BLUE_NoTag.ash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4" y="1981200"/>
            <a:ext cx="1709737" cy="4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p:nvPr/>
        </p:nvCxnSpPr>
        <p:spPr>
          <a:xfrm flipV="1">
            <a:off x="5443537" y="3536951"/>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1" name="TextBox 14"/>
          <p:cNvSpPr txBox="1">
            <a:spLocks noChangeArrowheads="1"/>
          </p:cNvSpPr>
          <p:nvPr/>
        </p:nvSpPr>
        <p:spPr bwMode="auto">
          <a:xfrm>
            <a:off x="7713666" y="1904597"/>
            <a:ext cx="827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err="1">
                <a:solidFill>
                  <a:srgbClr val="000000"/>
                </a:solidFill>
                <a:cs typeface="Arial" pitchFamily="34" charset="0"/>
              </a:rPr>
              <a:t>Payors</a:t>
            </a:r>
            <a:endParaRPr lang="en-US" altLang="en-US" sz="1800" dirty="0">
              <a:solidFill>
                <a:srgbClr val="000000"/>
              </a:solidFill>
              <a:cs typeface="Arial" pitchFamily="34" charset="0"/>
            </a:endParaRPr>
          </a:p>
        </p:txBody>
      </p:sp>
      <p:sp>
        <p:nvSpPr>
          <p:cNvPr id="12302" name="TextBox 39"/>
          <p:cNvSpPr txBox="1">
            <a:spLocks noChangeArrowheads="1"/>
          </p:cNvSpPr>
          <p:nvPr/>
        </p:nvSpPr>
        <p:spPr bwMode="auto">
          <a:xfrm>
            <a:off x="6172204" y="1916112"/>
            <a:ext cx="140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Researchers</a:t>
            </a:r>
          </a:p>
        </p:txBody>
      </p:sp>
      <p:sp>
        <p:nvSpPr>
          <p:cNvPr id="12303" name="TextBox 40"/>
          <p:cNvSpPr txBox="1">
            <a:spLocks noChangeArrowheads="1"/>
          </p:cNvSpPr>
          <p:nvPr/>
        </p:nvSpPr>
        <p:spPr bwMode="auto">
          <a:xfrm>
            <a:off x="6172204" y="1599797"/>
            <a:ext cx="1226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Regulators</a:t>
            </a:r>
          </a:p>
        </p:txBody>
      </p:sp>
      <p:sp>
        <p:nvSpPr>
          <p:cNvPr id="12304" name="TextBox 42"/>
          <p:cNvSpPr txBox="1">
            <a:spLocks noChangeArrowheads="1"/>
          </p:cNvSpPr>
          <p:nvPr/>
        </p:nvSpPr>
        <p:spPr bwMode="auto">
          <a:xfrm>
            <a:off x="6172200" y="1283329"/>
            <a:ext cx="1595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Administrators</a:t>
            </a:r>
          </a:p>
        </p:txBody>
      </p:sp>
      <p:sp>
        <p:nvSpPr>
          <p:cNvPr id="12305" name="TextBox 43"/>
          <p:cNvSpPr txBox="1">
            <a:spLocks noChangeArrowheads="1"/>
          </p:cNvSpPr>
          <p:nvPr/>
        </p:nvSpPr>
        <p:spPr bwMode="auto">
          <a:xfrm>
            <a:off x="7713666" y="1599797"/>
            <a:ext cx="1287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Consumers</a:t>
            </a:r>
          </a:p>
        </p:txBody>
      </p:sp>
      <p:sp>
        <p:nvSpPr>
          <p:cNvPr id="12306" name="TextBox 44"/>
          <p:cNvSpPr txBox="1">
            <a:spLocks noChangeArrowheads="1"/>
          </p:cNvSpPr>
          <p:nvPr/>
        </p:nvSpPr>
        <p:spPr bwMode="auto">
          <a:xfrm>
            <a:off x="7713666" y="1264279"/>
            <a:ext cx="1088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Providers</a:t>
            </a:r>
          </a:p>
        </p:txBody>
      </p:sp>
      <p:sp>
        <p:nvSpPr>
          <p:cNvPr id="49" name="Right Bracket 48"/>
          <p:cNvSpPr/>
          <p:nvPr/>
        </p:nvSpPr>
        <p:spPr>
          <a:xfrm>
            <a:off x="2333625" y="1763713"/>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cxnSp>
        <p:nvCxnSpPr>
          <p:cNvPr id="52" name="Straight Arrow Connector 51"/>
          <p:cNvCxnSpPr/>
          <p:nvPr/>
        </p:nvCxnSpPr>
        <p:spPr>
          <a:xfrm>
            <a:off x="2547941" y="3505200"/>
            <a:ext cx="4810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0" name="TextBox 28"/>
          <p:cNvSpPr txBox="1">
            <a:spLocks noChangeArrowheads="1"/>
          </p:cNvSpPr>
          <p:nvPr/>
        </p:nvSpPr>
        <p:spPr bwMode="auto">
          <a:xfrm>
            <a:off x="3121819" y="2555422"/>
            <a:ext cx="232171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u="sng" dirty="0" smtClean="0">
                <a:solidFill>
                  <a:srgbClr val="000000"/>
                </a:solidFill>
                <a:cs typeface="Arial" pitchFamily="34" charset="0"/>
              </a:rPr>
              <a:t>Registry Platform</a:t>
            </a:r>
            <a:r>
              <a:rPr lang="en-US" altLang="en-US" sz="1600" dirty="0" smtClean="0">
                <a:solidFill>
                  <a:srgbClr val="000000"/>
                </a:solidFill>
                <a:cs typeface="Arial" pitchFamily="34" charset="0"/>
              </a:rPr>
              <a:t>:</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Evidence-Based </a:t>
            </a:r>
            <a:r>
              <a:rPr lang="en-US" altLang="en-US" sz="1600" dirty="0">
                <a:solidFill>
                  <a:srgbClr val="000000"/>
                </a:solidFill>
                <a:cs typeface="Arial" pitchFamily="34" charset="0"/>
              </a:rPr>
              <a:t>Performance Measures</a:t>
            </a:r>
          </a:p>
          <a:p>
            <a:pPr marL="285750" indent="-285750" eaLnBrk="1" hangingPunct="1">
              <a:buFont typeface="Arial" panose="020B0604020202020204" pitchFamily="34" charset="0"/>
              <a:buChar char="•"/>
            </a:pPr>
            <a:r>
              <a:rPr lang="en-US" altLang="en-US" sz="1600" dirty="0">
                <a:solidFill>
                  <a:srgbClr val="000000"/>
                </a:solidFill>
                <a:cs typeface="Arial" pitchFamily="34" charset="0"/>
              </a:rPr>
              <a:t>QI Network</a:t>
            </a:r>
          </a:p>
          <a:p>
            <a:pPr marL="285750" indent="-285750" eaLnBrk="1" hangingPunct="1">
              <a:buFont typeface="Arial" panose="020B0604020202020204" pitchFamily="34" charset="0"/>
              <a:buChar char="•"/>
            </a:pPr>
            <a:r>
              <a:rPr lang="en-US" altLang="en-US" sz="1600" dirty="0">
                <a:solidFill>
                  <a:srgbClr val="000000"/>
                </a:solidFill>
                <a:cs typeface="Arial" pitchFamily="34" charset="0"/>
              </a:rPr>
              <a:t>Data </a:t>
            </a:r>
            <a:r>
              <a:rPr lang="en-US" altLang="en-US" sz="1600" dirty="0" smtClean="0">
                <a:solidFill>
                  <a:srgbClr val="000000"/>
                </a:solidFill>
                <a:cs typeface="Arial" pitchFamily="34" charset="0"/>
              </a:rPr>
              <a:t>Quality Program</a:t>
            </a:r>
            <a:endParaRPr lang="en-US" altLang="en-US" sz="1600" dirty="0">
              <a:solidFill>
                <a:srgbClr val="000000"/>
              </a:solidFill>
              <a:cs typeface="Arial" pitchFamily="34" charset="0"/>
            </a:endParaRP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Retrospective and Prospective Research Infrastructure</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Public Reporting</a:t>
            </a:r>
            <a:endParaRPr lang="en-US" altLang="en-US" sz="1600" dirty="0">
              <a:solidFill>
                <a:srgbClr val="000000"/>
              </a:solidFill>
              <a:cs typeface="Arial" pitchFamily="34" charset="0"/>
            </a:endParaRPr>
          </a:p>
        </p:txBody>
      </p:sp>
      <p:sp>
        <p:nvSpPr>
          <p:cNvPr id="2" name="TextBox 1"/>
          <p:cNvSpPr txBox="1"/>
          <p:nvPr/>
        </p:nvSpPr>
        <p:spPr>
          <a:xfrm>
            <a:off x="6720494" y="988258"/>
            <a:ext cx="1828514"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STAKEHOLDERS</a:t>
            </a:r>
          </a:p>
        </p:txBody>
      </p:sp>
      <p:sp>
        <p:nvSpPr>
          <p:cNvPr id="25" name="TextBox 24"/>
          <p:cNvSpPr txBox="1"/>
          <p:nvPr/>
        </p:nvSpPr>
        <p:spPr>
          <a:xfrm>
            <a:off x="6946637" y="2633246"/>
            <a:ext cx="1301767"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DATA USES</a:t>
            </a:r>
          </a:p>
        </p:txBody>
      </p:sp>
      <p:sp>
        <p:nvSpPr>
          <p:cNvPr id="26" name="Right Bracket 25"/>
          <p:cNvSpPr/>
          <p:nvPr/>
        </p:nvSpPr>
        <p:spPr>
          <a:xfrm flipH="1">
            <a:off x="6067428" y="988259"/>
            <a:ext cx="109537" cy="5031543"/>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spTree>
    <p:extLst>
      <p:ext uri="{BB962C8B-B14F-4D97-AF65-F5344CB8AC3E}">
        <p14:creationId xmlns:p14="http://schemas.microsoft.com/office/powerpoint/2010/main" val="2233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1.11022E-16 L 3.33333E-6 -0.25 " pathEditMode="relative" rAng="0" ptsTypes="AA">
                                      <p:cBhvr>
                                        <p:cTn id="6" dur="2000" fill="hold"/>
                                        <p:tgtEl>
                                          <p:spTgt spid="12294"/>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69 -0.06111 L -0.00469 0.18889 " pathEditMode="relative" rAng="0" ptsTypes="AA">
                                      <p:cBhvr>
                                        <p:cTn id="10" dur="2000" fill="hold"/>
                                        <p:tgtEl>
                                          <p:spTgt spid="7579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9829" y="1326812"/>
            <a:ext cx="2721515" cy="95918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291" name="Title 1"/>
          <p:cNvSpPr>
            <a:spLocks noGrp="1"/>
          </p:cNvSpPr>
          <p:nvPr>
            <p:ph type="title"/>
          </p:nvPr>
        </p:nvSpPr>
        <p:spPr>
          <a:xfrm>
            <a:off x="233366" y="228600"/>
            <a:ext cx="7843837" cy="1143000"/>
          </a:xfrm>
        </p:spPr>
        <p:txBody>
          <a:bodyPr/>
          <a:lstStyle/>
          <a:p>
            <a:pPr algn="l"/>
            <a:r>
              <a:rPr lang="en-US" altLang="en-US" sz="3200" dirty="0" smtClean="0">
                <a:solidFill>
                  <a:schemeClr val="tx2"/>
                </a:solidFill>
                <a:latin typeface="Arial" pitchFamily="34" charset="0"/>
                <a:cs typeface="Arial" pitchFamily="34" charset="0"/>
              </a:rPr>
              <a:t>There’s data everyone!</a:t>
            </a:r>
          </a:p>
        </p:txBody>
      </p:sp>
      <p:pic>
        <p:nvPicPr>
          <p:cNvPr id="75799"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03" y="1524003"/>
            <a:ext cx="1703642" cy="703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Content Placeholder 1"/>
          <p:cNvGraphicFramePr>
            <a:graphicFrameLocks noGrp="1"/>
          </p:cNvGraphicFramePr>
          <p:nvPr>
            <p:ph idx="1"/>
            <p:extLst>
              <p:ext uri="{D42A27DB-BD31-4B8C-83A1-F6EECF244321}">
                <p14:modId xmlns:p14="http://schemas.microsoft.com/office/powerpoint/2010/main" val="139437405"/>
              </p:ext>
            </p:extLst>
          </p:nvPr>
        </p:nvGraphicFramePr>
        <p:xfrm>
          <a:off x="6242847" y="2943357"/>
          <a:ext cx="2655630" cy="2950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Bracket 4"/>
          <p:cNvSpPr/>
          <p:nvPr/>
        </p:nvSpPr>
        <p:spPr>
          <a:xfrm>
            <a:off x="2333625" y="1746251"/>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pic>
        <p:nvPicPr>
          <p:cNvPr id="12299" name="Picture 28" descr="http://cvquality.acc.org/~/media/ACC_NCDR_SIG_BLUE_NoTag.ash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4" y="1981200"/>
            <a:ext cx="1709737" cy="4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p:nvPr/>
        </p:nvCxnSpPr>
        <p:spPr>
          <a:xfrm flipV="1">
            <a:off x="5443537" y="3536951"/>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1" name="TextBox 14"/>
          <p:cNvSpPr txBox="1">
            <a:spLocks noChangeArrowheads="1"/>
          </p:cNvSpPr>
          <p:nvPr/>
        </p:nvSpPr>
        <p:spPr bwMode="auto">
          <a:xfrm>
            <a:off x="7713666" y="1904597"/>
            <a:ext cx="827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err="1">
                <a:solidFill>
                  <a:srgbClr val="000000"/>
                </a:solidFill>
                <a:cs typeface="Arial" pitchFamily="34" charset="0"/>
              </a:rPr>
              <a:t>Payors</a:t>
            </a:r>
            <a:endParaRPr lang="en-US" altLang="en-US" sz="1800" dirty="0">
              <a:solidFill>
                <a:srgbClr val="000000"/>
              </a:solidFill>
              <a:cs typeface="Arial" pitchFamily="34" charset="0"/>
            </a:endParaRPr>
          </a:p>
        </p:txBody>
      </p:sp>
      <p:sp>
        <p:nvSpPr>
          <p:cNvPr id="12302" name="TextBox 39"/>
          <p:cNvSpPr txBox="1">
            <a:spLocks noChangeArrowheads="1"/>
          </p:cNvSpPr>
          <p:nvPr/>
        </p:nvSpPr>
        <p:spPr bwMode="auto">
          <a:xfrm>
            <a:off x="6172204" y="1916112"/>
            <a:ext cx="140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Researchers</a:t>
            </a:r>
          </a:p>
        </p:txBody>
      </p:sp>
      <p:sp>
        <p:nvSpPr>
          <p:cNvPr id="12303" name="TextBox 40"/>
          <p:cNvSpPr txBox="1">
            <a:spLocks noChangeArrowheads="1"/>
          </p:cNvSpPr>
          <p:nvPr/>
        </p:nvSpPr>
        <p:spPr bwMode="auto">
          <a:xfrm>
            <a:off x="6172204" y="1599797"/>
            <a:ext cx="1226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Regulators</a:t>
            </a:r>
          </a:p>
        </p:txBody>
      </p:sp>
      <p:sp>
        <p:nvSpPr>
          <p:cNvPr id="12304" name="TextBox 42"/>
          <p:cNvSpPr txBox="1">
            <a:spLocks noChangeArrowheads="1"/>
          </p:cNvSpPr>
          <p:nvPr/>
        </p:nvSpPr>
        <p:spPr bwMode="auto">
          <a:xfrm>
            <a:off x="6172200" y="1283329"/>
            <a:ext cx="1595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Administrators</a:t>
            </a:r>
          </a:p>
        </p:txBody>
      </p:sp>
      <p:sp>
        <p:nvSpPr>
          <p:cNvPr id="12305" name="TextBox 43"/>
          <p:cNvSpPr txBox="1">
            <a:spLocks noChangeArrowheads="1"/>
          </p:cNvSpPr>
          <p:nvPr/>
        </p:nvSpPr>
        <p:spPr bwMode="auto">
          <a:xfrm>
            <a:off x="7713666" y="1599797"/>
            <a:ext cx="1287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Consumers</a:t>
            </a:r>
          </a:p>
        </p:txBody>
      </p:sp>
      <p:sp>
        <p:nvSpPr>
          <p:cNvPr id="12306" name="TextBox 44"/>
          <p:cNvSpPr txBox="1">
            <a:spLocks noChangeArrowheads="1"/>
          </p:cNvSpPr>
          <p:nvPr/>
        </p:nvSpPr>
        <p:spPr bwMode="auto">
          <a:xfrm>
            <a:off x="7713666" y="1264279"/>
            <a:ext cx="1088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800" dirty="0">
                <a:solidFill>
                  <a:srgbClr val="000000"/>
                </a:solidFill>
                <a:cs typeface="Arial" pitchFamily="34" charset="0"/>
              </a:rPr>
              <a:t>Providers</a:t>
            </a:r>
          </a:p>
        </p:txBody>
      </p:sp>
      <p:sp>
        <p:nvSpPr>
          <p:cNvPr id="49" name="Right Bracket 48"/>
          <p:cNvSpPr/>
          <p:nvPr/>
        </p:nvSpPr>
        <p:spPr>
          <a:xfrm>
            <a:off x="2333625" y="1763713"/>
            <a:ext cx="138112" cy="34290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cxnSp>
        <p:nvCxnSpPr>
          <p:cNvPr id="52" name="Straight Arrow Connector 51"/>
          <p:cNvCxnSpPr/>
          <p:nvPr/>
        </p:nvCxnSpPr>
        <p:spPr>
          <a:xfrm>
            <a:off x="2566991" y="3321051"/>
            <a:ext cx="4810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0" name="TextBox 28"/>
          <p:cNvSpPr txBox="1">
            <a:spLocks noChangeArrowheads="1"/>
          </p:cNvSpPr>
          <p:nvPr/>
        </p:nvSpPr>
        <p:spPr bwMode="auto">
          <a:xfrm>
            <a:off x="3121819" y="2555422"/>
            <a:ext cx="232171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r>
              <a:rPr lang="en-US" altLang="en-US" sz="1600" u="sng" dirty="0" smtClean="0">
                <a:solidFill>
                  <a:srgbClr val="000000"/>
                </a:solidFill>
                <a:cs typeface="Arial" pitchFamily="34" charset="0"/>
              </a:rPr>
              <a:t>Registry Platform</a:t>
            </a:r>
            <a:r>
              <a:rPr lang="en-US" altLang="en-US" sz="1600" dirty="0" smtClean="0">
                <a:solidFill>
                  <a:srgbClr val="000000"/>
                </a:solidFill>
                <a:cs typeface="Arial" pitchFamily="34" charset="0"/>
              </a:rPr>
              <a:t>:</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Evidence-Based </a:t>
            </a:r>
            <a:r>
              <a:rPr lang="en-US" altLang="en-US" sz="1600" dirty="0">
                <a:solidFill>
                  <a:srgbClr val="000000"/>
                </a:solidFill>
                <a:cs typeface="Arial" pitchFamily="34" charset="0"/>
              </a:rPr>
              <a:t>Performance Measures</a:t>
            </a:r>
          </a:p>
          <a:p>
            <a:pPr marL="285750" indent="-285750" eaLnBrk="1" hangingPunct="1">
              <a:buFont typeface="Arial" panose="020B0604020202020204" pitchFamily="34" charset="0"/>
              <a:buChar char="•"/>
            </a:pPr>
            <a:r>
              <a:rPr lang="en-US" altLang="en-US" sz="1600" dirty="0">
                <a:solidFill>
                  <a:srgbClr val="000000"/>
                </a:solidFill>
                <a:cs typeface="Arial" pitchFamily="34" charset="0"/>
              </a:rPr>
              <a:t>QI Network</a:t>
            </a:r>
          </a:p>
          <a:p>
            <a:pPr marL="285750" indent="-285750" eaLnBrk="1" hangingPunct="1">
              <a:buFont typeface="Arial" panose="020B0604020202020204" pitchFamily="34" charset="0"/>
              <a:buChar char="•"/>
            </a:pPr>
            <a:r>
              <a:rPr lang="en-US" altLang="en-US" sz="1600" dirty="0">
                <a:solidFill>
                  <a:srgbClr val="000000"/>
                </a:solidFill>
                <a:cs typeface="Arial" pitchFamily="34" charset="0"/>
              </a:rPr>
              <a:t>Data </a:t>
            </a:r>
            <a:r>
              <a:rPr lang="en-US" altLang="en-US" sz="1600" dirty="0" smtClean="0">
                <a:solidFill>
                  <a:srgbClr val="000000"/>
                </a:solidFill>
                <a:cs typeface="Arial" pitchFamily="34" charset="0"/>
              </a:rPr>
              <a:t>Quality Program</a:t>
            </a:r>
            <a:endParaRPr lang="en-US" altLang="en-US" sz="1600" dirty="0">
              <a:solidFill>
                <a:srgbClr val="000000"/>
              </a:solidFill>
              <a:cs typeface="Arial" pitchFamily="34" charset="0"/>
            </a:endParaRP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Retrospective and Prospective Research Infrastructure</a:t>
            </a:r>
          </a:p>
          <a:p>
            <a:pPr marL="285750" indent="-285750" eaLnBrk="1" hangingPunct="1">
              <a:buFont typeface="Arial" panose="020B0604020202020204" pitchFamily="34" charset="0"/>
              <a:buChar char="•"/>
            </a:pPr>
            <a:r>
              <a:rPr lang="en-US" altLang="en-US" sz="1600" dirty="0" smtClean="0">
                <a:solidFill>
                  <a:srgbClr val="000000"/>
                </a:solidFill>
                <a:cs typeface="Arial" pitchFamily="34" charset="0"/>
              </a:rPr>
              <a:t>Public Reporting</a:t>
            </a:r>
            <a:endParaRPr lang="en-US" altLang="en-US" sz="1600" dirty="0">
              <a:solidFill>
                <a:srgbClr val="000000"/>
              </a:solidFill>
              <a:cs typeface="Arial" pitchFamily="34" charset="0"/>
            </a:endParaRPr>
          </a:p>
        </p:txBody>
      </p:sp>
      <p:sp>
        <p:nvSpPr>
          <p:cNvPr id="2" name="TextBox 1"/>
          <p:cNvSpPr txBox="1"/>
          <p:nvPr/>
        </p:nvSpPr>
        <p:spPr>
          <a:xfrm>
            <a:off x="6720494" y="988258"/>
            <a:ext cx="1828514"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STAKEHOLDERS</a:t>
            </a:r>
          </a:p>
        </p:txBody>
      </p:sp>
      <p:sp>
        <p:nvSpPr>
          <p:cNvPr id="25" name="TextBox 24"/>
          <p:cNvSpPr txBox="1"/>
          <p:nvPr/>
        </p:nvSpPr>
        <p:spPr>
          <a:xfrm>
            <a:off x="6946637" y="2633246"/>
            <a:ext cx="1301767" cy="338554"/>
          </a:xfrm>
          <a:prstGeom prst="rect">
            <a:avLst/>
          </a:prstGeom>
          <a:noFill/>
        </p:spPr>
        <p:txBody>
          <a:bodyPr wrap="none" rtlCol="0">
            <a:spAutoFit/>
          </a:bodyPr>
          <a:lstStyle/>
          <a:p>
            <a:pPr eaLnBrk="1" hangingPunct="1"/>
            <a:r>
              <a:rPr lang="en-US" sz="1600" u="sng" dirty="0">
                <a:solidFill>
                  <a:srgbClr val="000000"/>
                </a:solidFill>
                <a:latin typeface="Arial" pitchFamily="34" charset="0"/>
                <a:ea typeface="+mn-ea"/>
                <a:cs typeface="Arial" pitchFamily="34" charset="0"/>
              </a:rPr>
              <a:t>DATA USES</a:t>
            </a:r>
          </a:p>
        </p:txBody>
      </p:sp>
      <p:sp>
        <p:nvSpPr>
          <p:cNvPr id="26" name="Right Bracket 25"/>
          <p:cNvSpPr/>
          <p:nvPr/>
        </p:nvSpPr>
        <p:spPr>
          <a:xfrm flipH="1">
            <a:off x="6067428" y="988259"/>
            <a:ext cx="109537" cy="5031543"/>
          </a:xfrm>
          <a:prstGeom prst="righ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solidFill>
                <a:srgbClr val="000000"/>
              </a:solidFill>
            </a:endParaRPr>
          </a:p>
        </p:txBody>
      </p:sp>
      <p:sp>
        <p:nvSpPr>
          <p:cNvPr id="23" name="Rounded Rectangle 22"/>
          <p:cNvSpPr/>
          <p:nvPr/>
        </p:nvSpPr>
        <p:spPr>
          <a:xfrm>
            <a:off x="385413" y="2421529"/>
            <a:ext cx="1873731" cy="4572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dirty="0" smtClean="0">
                <a:solidFill>
                  <a:srgbClr val="000000"/>
                </a:solidFill>
              </a:rPr>
              <a:t>Health Info Exchange</a:t>
            </a:r>
            <a:endParaRPr lang="en-US" sz="1400" dirty="0">
              <a:solidFill>
                <a:srgbClr val="000000"/>
              </a:solidFill>
            </a:endParaRPr>
          </a:p>
        </p:txBody>
      </p:sp>
      <p:sp>
        <p:nvSpPr>
          <p:cNvPr id="27" name="Rounded Rectangle 26"/>
          <p:cNvSpPr/>
          <p:nvPr/>
        </p:nvSpPr>
        <p:spPr>
          <a:xfrm>
            <a:off x="385413" y="3050125"/>
            <a:ext cx="1886333" cy="4572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dirty="0" smtClean="0">
                <a:solidFill>
                  <a:srgbClr val="000000"/>
                </a:solidFill>
              </a:rPr>
              <a:t>Patient Reported Outcomes</a:t>
            </a:r>
            <a:endParaRPr lang="en-US" sz="1400" dirty="0">
              <a:solidFill>
                <a:srgbClr val="000000"/>
              </a:solidFill>
            </a:endParaRPr>
          </a:p>
        </p:txBody>
      </p:sp>
      <p:sp>
        <p:nvSpPr>
          <p:cNvPr id="28" name="Rounded Rectangle 27"/>
          <p:cNvSpPr/>
          <p:nvPr/>
        </p:nvSpPr>
        <p:spPr>
          <a:xfrm>
            <a:off x="385413" y="3678720"/>
            <a:ext cx="1886333" cy="4572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dirty="0" smtClean="0">
                <a:solidFill>
                  <a:srgbClr val="000000"/>
                </a:solidFill>
              </a:rPr>
              <a:t>Remote Devices</a:t>
            </a:r>
            <a:endParaRPr lang="en-US" sz="1400" dirty="0">
              <a:solidFill>
                <a:srgbClr val="000000"/>
              </a:solidFill>
            </a:endParaRPr>
          </a:p>
        </p:txBody>
      </p:sp>
      <p:sp>
        <p:nvSpPr>
          <p:cNvPr id="30" name="Rounded Rectangle 29"/>
          <p:cNvSpPr/>
          <p:nvPr/>
        </p:nvSpPr>
        <p:spPr>
          <a:xfrm>
            <a:off x="372812" y="4307314"/>
            <a:ext cx="1886333" cy="4572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dirty="0" smtClean="0">
                <a:solidFill>
                  <a:srgbClr val="000000"/>
                </a:solidFill>
              </a:rPr>
              <a:t>Labs</a:t>
            </a:r>
            <a:endParaRPr lang="en-US" sz="1400" dirty="0">
              <a:solidFill>
                <a:srgbClr val="000000"/>
              </a:solidFill>
            </a:endParaRPr>
          </a:p>
        </p:txBody>
      </p:sp>
      <p:sp>
        <p:nvSpPr>
          <p:cNvPr id="31" name="Rounded Rectangle 30"/>
          <p:cNvSpPr/>
          <p:nvPr/>
        </p:nvSpPr>
        <p:spPr>
          <a:xfrm>
            <a:off x="375440" y="4935910"/>
            <a:ext cx="1886333" cy="4572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dirty="0" smtClean="0">
                <a:solidFill>
                  <a:srgbClr val="000000"/>
                </a:solidFill>
              </a:rPr>
              <a:t>Cost</a:t>
            </a:r>
            <a:endParaRPr lang="en-US" sz="1400" dirty="0">
              <a:solidFill>
                <a:srgbClr val="000000"/>
              </a:solidFill>
            </a:endParaRPr>
          </a:p>
        </p:txBody>
      </p:sp>
    </p:spTree>
    <p:extLst>
      <p:ext uri="{BB962C8B-B14F-4D97-AF65-F5344CB8AC3E}">
        <p14:creationId xmlns:p14="http://schemas.microsoft.com/office/powerpoint/2010/main" val="29457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469 -0.06111 L -0.00469 0.18889 " pathEditMode="relative" rAng="0" ptsTypes="AA">
                                      <p:cBhvr>
                                        <p:cTn id="6" dur="2000" fill="hold"/>
                                        <p:tgtEl>
                                          <p:spTgt spid="7579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235463" y="2252661"/>
            <a:ext cx="2895600" cy="2895600"/>
          </a:xfrm>
          <a:prstGeom prst="ellipse">
            <a:avLst/>
          </a:prstGeom>
          <a:pattFill prst="trellis">
            <a:fgClr>
              <a:schemeClr val="lt1"/>
            </a:fgClr>
            <a:bgClr>
              <a:srgbClr val="00B05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8435" name="Title 1"/>
          <p:cNvSpPr>
            <a:spLocks noGrp="1"/>
          </p:cNvSpPr>
          <p:nvPr>
            <p:ph type="title"/>
          </p:nvPr>
        </p:nvSpPr>
        <p:spPr/>
        <p:txBody>
          <a:bodyPr/>
          <a:lstStyle/>
          <a:p>
            <a:pPr eaLnBrk="1" hangingPunct="1"/>
            <a:r>
              <a:rPr lang="en-US" dirty="0" smtClean="0">
                <a:latin typeface="Times New Roman" pitchFamily="18" charset="0"/>
                <a:cs typeface="Times New Roman" pitchFamily="18" charset="0"/>
              </a:rPr>
              <a:t>Patient Centered Data Model</a:t>
            </a:r>
          </a:p>
        </p:txBody>
      </p:sp>
      <p:sp>
        <p:nvSpPr>
          <p:cNvPr id="10" name="Oval 9"/>
          <p:cNvSpPr/>
          <p:nvPr/>
        </p:nvSpPr>
        <p:spPr>
          <a:xfrm>
            <a:off x="3464063" y="2557461"/>
            <a:ext cx="2362200" cy="2286000"/>
          </a:xfrm>
          <a:prstGeom prst="ellipse">
            <a:avLst/>
          </a:prstGeom>
          <a:solidFill>
            <a:schemeClr val="l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Oval 5"/>
          <p:cNvSpPr/>
          <p:nvPr/>
        </p:nvSpPr>
        <p:spPr>
          <a:xfrm>
            <a:off x="3768863" y="2862261"/>
            <a:ext cx="1676400" cy="1676400"/>
          </a:xfrm>
          <a:prstGeom prst="ellipse">
            <a:avLst/>
          </a:prstGeom>
          <a:pattFill prst="pct10">
            <a:fgClr>
              <a:schemeClr val="lt1"/>
            </a:fgClr>
            <a:bgClr>
              <a:schemeClr val="accent6">
                <a:lumMod val="20000"/>
                <a:lumOff val="8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4104" name="TextBox 6"/>
          <p:cNvSpPr txBox="1">
            <a:spLocks noChangeArrowheads="1"/>
          </p:cNvSpPr>
          <p:nvPr/>
        </p:nvSpPr>
        <p:spPr bwMode="auto">
          <a:xfrm>
            <a:off x="4222892" y="2906714"/>
            <a:ext cx="671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400" smtClean="0">
                <a:solidFill>
                  <a:prstClr val="black"/>
                </a:solidFill>
                <a:ea typeface="+mn-ea"/>
              </a:rPr>
              <a:t>H &amp; P</a:t>
            </a:r>
          </a:p>
        </p:txBody>
      </p:sp>
      <p:sp>
        <p:nvSpPr>
          <p:cNvPr id="4105" name="TextBox 10"/>
          <p:cNvSpPr txBox="1">
            <a:spLocks noChangeArrowheads="1"/>
          </p:cNvSpPr>
          <p:nvPr/>
        </p:nvSpPr>
        <p:spPr bwMode="auto">
          <a:xfrm>
            <a:off x="4308613" y="2557465"/>
            <a:ext cx="558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400" smtClean="0">
                <a:solidFill>
                  <a:prstClr val="black"/>
                </a:solidFill>
                <a:ea typeface="+mn-ea"/>
              </a:rPr>
              <a:t>Labs</a:t>
            </a:r>
          </a:p>
        </p:txBody>
      </p:sp>
      <p:sp>
        <p:nvSpPr>
          <p:cNvPr id="4106" name="TextBox 12"/>
          <p:cNvSpPr txBox="1">
            <a:spLocks noChangeArrowheads="1"/>
          </p:cNvSpPr>
          <p:nvPr/>
        </p:nvSpPr>
        <p:spPr bwMode="auto">
          <a:xfrm>
            <a:off x="4133988" y="2252665"/>
            <a:ext cx="1162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400" smtClean="0">
                <a:solidFill>
                  <a:prstClr val="black"/>
                </a:solidFill>
                <a:ea typeface="+mn-ea"/>
              </a:rPr>
              <a:t>Medications</a:t>
            </a:r>
          </a:p>
        </p:txBody>
      </p:sp>
      <p:sp>
        <p:nvSpPr>
          <p:cNvPr id="14" name="Oval 13"/>
          <p:cNvSpPr/>
          <p:nvPr/>
        </p:nvSpPr>
        <p:spPr>
          <a:xfrm>
            <a:off x="3006863" y="1566861"/>
            <a:ext cx="3295650" cy="388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4108" name="TextBox 14"/>
          <p:cNvSpPr txBox="1">
            <a:spLocks noChangeArrowheads="1"/>
          </p:cNvSpPr>
          <p:nvPr/>
        </p:nvSpPr>
        <p:spPr bwMode="auto">
          <a:xfrm>
            <a:off x="3742141" y="1600200"/>
            <a:ext cx="1882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defRPr/>
            </a:pPr>
            <a:r>
              <a:rPr lang="en-US" sz="1400" dirty="0" smtClean="0">
                <a:solidFill>
                  <a:prstClr val="black"/>
                </a:solidFill>
                <a:ea typeface="+mn-ea"/>
              </a:rPr>
              <a:t>Common In-Hospital</a:t>
            </a:r>
          </a:p>
          <a:p>
            <a:pPr algn="ctr" eaLnBrk="1" hangingPunct="1">
              <a:defRPr/>
            </a:pPr>
            <a:r>
              <a:rPr lang="en-US" sz="1400" dirty="0" smtClean="0">
                <a:solidFill>
                  <a:prstClr val="black"/>
                </a:solidFill>
                <a:ea typeface="+mn-ea"/>
              </a:rPr>
              <a:t>Events</a:t>
            </a:r>
          </a:p>
        </p:txBody>
      </p:sp>
      <p:sp>
        <p:nvSpPr>
          <p:cNvPr id="8" name="Isosceles Triangle 7"/>
          <p:cNvSpPr/>
          <p:nvPr/>
        </p:nvSpPr>
        <p:spPr>
          <a:xfrm rot="14688413">
            <a:off x="5340754" y="1507071"/>
            <a:ext cx="1115075" cy="2492346"/>
          </a:xfrm>
          <a:prstGeom prst="triangle">
            <a:avLst>
              <a:gd name="adj" fmla="val 499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sz="1800">
              <a:solidFill>
                <a:prstClr val="black"/>
              </a:solidFill>
            </a:endParaRPr>
          </a:p>
        </p:txBody>
      </p:sp>
      <p:sp>
        <p:nvSpPr>
          <p:cNvPr id="4110" name="TextBox 8"/>
          <p:cNvSpPr txBox="1">
            <a:spLocks noChangeArrowheads="1"/>
          </p:cNvSpPr>
          <p:nvPr/>
        </p:nvSpPr>
        <p:spPr bwMode="auto">
          <a:xfrm>
            <a:off x="6280291" y="2255836"/>
            <a:ext cx="60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dirty="0" smtClean="0">
                <a:solidFill>
                  <a:prstClr val="black"/>
                </a:solidFill>
                <a:ea typeface="+mn-ea"/>
              </a:rPr>
              <a:t>ICD</a:t>
            </a:r>
          </a:p>
        </p:txBody>
      </p:sp>
      <p:sp>
        <p:nvSpPr>
          <p:cNvPr id="18" name="Isosceles Triangle 17"/>
          <p:cNvSpPr/>
          <p:nvPr/>
        </p:nvSpPr>
        <p:spPr>
          <a:xfrm rot="18790233">
            <a:off x="4728510" y="3398042"/>
            <a:ext cx="2114551" cy="2795588"/>
          </a:xfrm>
          <a:prstGeom prst="triangle">
            <a:avLst>
              <a:gd name="adj" fmla="val 4992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800">
              <a:solidFill>
                <a:prstClr val="black"/>
              </a:solidFill>
            </a:endParaRPr>
          </a:p>
        </p:txBody>
      </p:sp>
      <p:sp>
        <p:nvSpPr>
          <p:cNvPr id="4112" name="TextBox 15"/>
          <p:cNvSpPr txBox="1">
            <a:spLocks noChangeArrowheads="1"/>
          </p:cNvSpPr>
          <p:nvPr/>
        </p:nvSpPr>
        <p:spPr bwMode="auto">
          <a:xfrm>
            <a:off x="6115191" y="5105400"/>
            <a:ext cx="566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PCI</a:t>
            </a:r>
          </a:p>
        </p:txBody>
      </p:sp>
      <p:sp>
        <p:nvSpPr>
          <p:cNvPr id="20" name="Isosceles Triangle 19"/>
          <p:cNvSpPr/>
          <p:nvPr/>
        </p:nvSpPr>
        <p:spPr>
          <a:xfrm rot="2068130">
            <a:off x="3406913" y="3683000"/>
            <a:ext cx="1200150" cy="1838325"/>
          </a:xfrm>
          <a:prstGeom prst="triangle">
            <a:avLst>
              <a:gd name="adj" fmla="val 4992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800">
              <a:solidFill>
                <a:prstClr val="black"/>
              </a:solidFill>
            </a:endParaRPr>
          </a:p>
        </p:txBody>
      </p:sp>
      <p:sp>
        <p:nvSpPr>
          <p:cNvPr id="4114" name="TextBox 20"/>
          <p:cNvSpPr txBox="1">
            <a:spLocks noChangeArrowheads="1"/>
          </p:cNvSpPr>
          <p:nvPr/>
        </p:nvSpPr>
        <p:spPr bwMode="auto">
          <a:xfrm>
            <a:off x="3276741" y="4843461"/>
            <a:ext cx="970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DxCath</a:t>
            </a:r>
          </a:p>
        </p:txBody>
      </p:sp>
      <p:sp>
        <p:nvSpPr>
          <p:cNvPr id="22" name="Isosceles Triangle 21"/>
          <p:cNvSpPr/>
          <p:nvPr/>
        </p:nvSpPr>
        <p:spPr>
          <a:xfrm rot="16728884">
            <a:off x="5484158" y="2832895"/>
            <a:ext cx="919163" cy="2035175"/>
          </a:xfrm>
          <a:prstGeom prst="triangle">
            <a:avLst>
              <a:gd name="adj" fmla="val 4992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800">
              <a:solidFill>
                <a:prstClr val="black"/>
              </a:solidFill>
            </a:endParaRPr>
          </a:p>
        </p:txBody>
      </p:sp>
      <p:sp>
        <p:nvSpPr>
          <p:cNvPr id="4116" name="TextBox 22"/>
          <p:cNvSpPr txBox="1">
            <a:spLocks noChangeArrowheads="1"/>
          </p:cNvSpPr>
          <p:nvPr/>
        </p:nvSpPr>
        <p:spPr bwMode="auto">
          <a:xfrm>
            <a:off x="6226317" y="378777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dirty="0" smtClean="0">
                <a:solidFill>
                  <a:prstClr val="black"/>
                </a:solidFill>
                <a:ea typeface="+mn-ea"/>
              </a:rPr>
              <a:t>TVT</a:t>
            </a:r>
          </a:p>
        </p:txBody>
      </p:sp>
      <p:sp>
        <p:nvSpPr>
          <p:cNvPr id="24" name="Isosceles Triangle 23"/>
          <p:cNvSpPr/>
          <p:nvPr/>
        </p:nvSpPr>
        <p:spPr>
          <a:xfrm rot="7754019">
            <a:off x="2866374" y="1926433"/>
            <a:ext cx="1531937" cy="1933575"/>
          </a:xfrm>
          <a:prstGeom prst="triangle">
            <a:avLst>
              <a:gd name="adj" fmla="val 49967"/>
            </a:avLst>
          </a:prstGeom>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en-US" sz="1800">
              <a:solidFill>
                <a:prstClr val="black"/>
              </a:solidFill>
            </a:endParaRPr>
          </a:p>
        </p:txBody>
      </p:sp>
      <p:sp>
        <p:nvSpPr>
          <p:cNvPr id="4118" name="TextBox 24"/>
          <p:cNvSpPr txBox="1">
            <a:spLocks noChangeArrowheads="1"/>
          </p:cNvSpPr>
          <p:nvPr/>
        </p:nvSpPr>
        <p:spPr bwMode="auto">
          <a:xfrm>
            <a:off x="2843355" y="2252661"/>
            <a:ext cx="649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CAS</a:t>
            </a:r>
          </a:p>
        </p:txBody>
      </p:sp>
      <p:sp>
        <p:nvSpPr>
          <p:cNvPr id="26" name="Isosceles Triangle 25"/>
          <p:cNvSpPr/>
          <p:nvPr/>
        </p:nvSpPr>
        <p:spPr>
          <a:xfrm rot="6068006">
            <a:off x="2631423" y="2480471"/>
            <a:ext cx="1530351" cy="1935163"/>
          </a:xfrm>
          <a:prstGeom prst="triangle">
            <a:avLst>
              <a:gd name="adj" fmla="val 49967"/>
            </a:avLst>
          </a:prstGeom>
          <a:ln>
            <a:solidFill>
              <a:srgbClr val="00B0F0"/>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en-US" sz="1800">
              <a:solidFill>
                <a:prstClr val="black"/>
              </a:solidFill>
            </a:endParaRPr>
          </a:p>
        </p:txBody>
      </p:sp>
      <p:sp>
        <p:nvSpPr>
          <p:cNvPr id="4120" name="TextBox 26"/>
          <p:cNvSpPr txBox="1">
            <a:spLocks noChangeArrowheads="1"/>
          </p:cNvSpPr>
          <p:nvPr/>
        </p:nvSpPr>
        <p:spPr bwMode="auto">
          <a:xfrm>
            <a:off x="2827479" y="3059112"/>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PVI</a:t>
            </a:r>
          </a:p>
        </p:txBody>
      </p:sp>
      <p:sp>
        <p:nvSpPr>
          <p:cNvPr id="28" name="Isosceles Triangle 27"/>
          <p:cNvSpPr/>
          <p:nvPr/>
        </p:nvSpPr>
        <p:spPr>
          <a:xfrm rot="15255478">
            <a:off x="5627829" y="2138363"/>
            <a:ext cx="1033463" cy="2290762"/>
          </a:xfrm>
          <a:prstGeom prst="triangle">
            <a:avLst>
              <a:gd name="adj" fmla="val 49062"/>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800">
              <a:solidFill>
                <a:prstClr val="black"/>
              </a:solidFill>
            </a:endParaRPr>
          </a:p>
        </p:txBody>
      </p:sp>
      <p:sp>
        <p:nvSpPr>
          <p:cNvPr id="4122" name="TextBox 28"/>
          <p:cNvSpPr txBox="1">
            <a:spLocks noChangeArrowheads="1"/>
          </p:cNvSpPr>
          <p:nvPr/>
        </p:nvSpPr>
        <p:spPr bwMode="auto">
          <a:xfrm>
            <a:off x="6583504" y="2932112"/>
            <a:ext cx="688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AFib</a:t>
            </a:r>
          </a:p>
        </p:txBody>
      </p:sp>
      <p:sp>
        <p:nvSpPr>
          <p:cNvPr id="31" name="Isosceles Triangle 30"/>
          <p:cNvSpPr/>
          <p:nvPr/>
        </p:nvSpPr>
        <p:spPr>
          <a:xfrm rot="3806430">
            <a:off x="2421077" y="2982912"/>
            <a:ext cx="1492251" cy="2724150"/>
          </a:xfrm>
          <a:prstGeom prst="triangle">
            <a:avLst>
              <a:gd name="adj" fmla="val 49967"/>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sz="1800">
              <a:solidFill>
                <a:prstClr val="black"/>
              </a:solidFill>
            </a:endParaRPr>
          </a:p>
        </p:txBody>
      </p:sp>
      <p:sp>
        <p:nvSpPr>
          <p:cNvPr id="4124" name="TextBox 31"/>
          <p:cNvSpPr txBox="1">
            <a:spLocks noChangeArrowheads="1"/>
          </p:cNvSpPr>
          <p:nvPr/>
        </p:nvSpPr>
        <p:spPr bwMode="auto">
          <a:xfrm>
            <a:off x="1954352" y="4344987"/>
            <a:ext cx="11471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IMPACT </a:t>
            </a:r>
          </a:p>
          <a:p>
            <a:pPr eaLnBrk="1" hangingPunct="1">
              <a:defRPr/>
            </a:pPr>
            <a:r>
              <a:rPr lang="en-US" sz="1200" smtClean="0">
                <a:solidFill>
                  <a:prstClr val="black"/>
                </a:solidFill>
                <a:ea typeface="+mn-ea"/>
              </a:rPr>
              <a:t>(structural)</a:t>
            </a:r>
          </a:p>
        </p:txBody>
      </p:sp>
      <p:sp>
        <p:nvSpPr>
          <p:cNvPr id="33" name="Isosceles Triangle 32"/>
          <p:cNvSpPr/>
          <p:nvPr/>
        </p:nvSpPr>
        <p:spPr>
          <a:xfrm rot="20453619">
            <a:off x="4492763" y="3929061"/>
            <a:ext cx="1149350" cy="2228851"/>
          </a:xfrm>
          <a:prstGeom prst="triangle">
            <a:avLst>
              <a:gd name="adj" fmla="val 49967"/>
            </a:avLst>
          </a:prstGeom>
          <a:ln>
            <a:solidFill>
              <a:srgbClr val="FF0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sz="1800">
              <a:solidFill>
                <a:prstClr val="black"/>
              </a:solidFill>
            </a:endParaRPr>
          </a:p>
        </p:txBody>
      </p:sp>
      <p:sp>
        <p:nvSpPr>
          <p:cNvPr id="4126" name="TextBox 33"/>
          <p:cNvSpPr txBox="1">
            <a:spLocks noChangeArrowheads="1"/>
          </p:cNvSpPr>
          <p:nvPr/>
        </p:nvSpPr>
        <p:spPr bwMode="auto">
          <a:xfrm>
            <a:off x="4843601" y="5621336"/>
            <a:ext cx="1116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1800" smtClean="0">
                <a:solidFill>
                  <a:prstClr val="black"/>
                </a:solidFill>
                <a:ea typeface="+mn-ea"/>
              </a:rPr>
              <a:t>ACS/MI</a:t>
            </a:r>
          </a:p>
        </p:txBody>
      </p:sp>
      <p:sp>
        <p:nvSpPr>
          <p:cNvPr id="5" name="Oval 4"/>
          <p:cNvSpPr/>
          <p:nvPr/>
        </p:nvSpPr>
        <p:spPr>
          <a:xfrm>
            <a:off x="4133988" y="3243261"/>
            <a:ext cx="990600"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000000"/>
                </a:solidFill>
              </a:rPr>
              <a:t>Patient</a:t>
            </a:r>
          </a:p>
        </p:txBody>
      </p:sp>
    </p:spTree>
    <p:extLst>
      <p:ext uri="{BB962C8B-B14F-4D97-AF65-F5344CB8AC3E}">
        <p14:creationId xmlns:p14="http://schemas.microsoft.com/office/powerpoint/2010/main" val="3588903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gali.st/wp-content/uploads/2012/07/Most-Complic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8962678"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1919514"/>
            <a:ext cx="6400800" cy="1754326"/>
          </a:xfrm>
          <a:prstGeom prst="rect">
            <a:avLst/>
          </a:prstGeom>
          <a:noFill/>
        </p:spPr>
        <p:txBody>
          <a:bodyPr wrap="square" rtlCol="0">
            <a:spAutoFit/>
          </a:bodyPr>
          <a:lstStyle/>
          <a:p>
            <a:pPr algn="ctr" eaLnBrk="1" hangingPunct="1"/>
            <a:r>
              <a:rPr lang="en-US" sz="3600" b="1" dirty="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The interconnected future of NCDR depends on standards</a:t>
            </a:r>
            <a:endParaRPr lang="en-US" sz="3600" b="1" dirty="0">
              <a:solidFill>
                <a:srgbClr val="FFFF00"/>
              </a:solidFill>
              <a:effectLst>
                <a:outerShdw blurRad="38100" dist="38100" dir="2700000" algn="tl">
                  <a:srgbClr val="000000">
                    <a:alpha val="43137"/>
                  </a:srgbClr>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262450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Standards?</a:t>
            </a:r>
            <a:endParaRPr lang="en-US" dirty="0"/>
          </a:p>
        </p:txBody>
      </p:sp>
      <p:sp>
        <p:nvSpPr>
          <p:cNvPr id="3" name="TextBox 2"/>
          <p:cNvSpPr txBox="1"/>
          <p:nvPr/>
        </p:nvSpPr>
        <p:spPr>
          <a:xfrm>
            <a:off x="609604" y="1638303"/>
            <a:ext cx="4670093" cy="954107"/>
          </a:xfrm>
          <a:prstGeom prst="rect">
            <a:avLst/>
          </a:prstGeom>
          <a:noFill/>
        </p:spPr>
        <p:txBody>
          <a:bodyPr wrap="square" rtlCol="0">
            <a:spAutoFit/>
          </a:bodyPr>
          <a:lstStyle/>
          <a:p>
            <a:pPr eaLnBrk="1" hangingPunct="1"/>
            <a:r>
              <a:rPr lang="en-US" sz="2800" dirty="0" smtClean="0">
                <a:solidFill>
                  <a:srgbClr val="000000"/>
                </a:solidFill>
                <a:latin typeface="Arial" pitchFamily="34" charset="0"/>
                <a:ea typeface="+mn-ea"/>
                <a:cs typeface="Arial" pitchFamily="34" charset="0"/>
              </a:rPr>
              <a:t>Standards are an agreed upon set of rules</a:t>
            </a:r>
            <a:endParaRPr lang="en-US" sz="2800" dirty="0">
              <a:solidFill>
                <a:srgbClr val="000000"/>
              </a:solidFill>
              <a:latin typeface="Arial" pitchFamily="34" charset="0"/>
              <a:ea typeface="+mn-ea"/>
              <a:cs typeface="Arial" pitchFamily="34" charset="0"/>
            </a:endParaRPr>
          </a:p>
        </p:txBody>
      </p:sp>
      <p:pic>
        <p:nvPicPr>
          <p:cNvPr id="1028" name="Picture 4" descr="http://www.theticketclinic.com/blog/wp-content/uploads/2013/02/yield_sign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762" y="1638303"/>
            <a:ext cx="1203659" cy="1063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mv.ca.gov/imageserver/dmv/images/parenthdbk/signal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13" y="4648202"/>
            <a:ext cx="1255780" cy="14968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eartfeltconfessions.com/wp-content/uploads/2013/01/detour-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301" y="4646145"/>
            <a:ext cx="1203101" cy="9172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tc.usf.edu/clipart/68000/68075/68075_126_W8-5_c_md.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5621" y="3081599"/>
            <a:ext cx="1128752" cy="11287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2350" y="3062597"/>
            <a:ext cx="4670093" cy="954107"/>
          </a:xfrm>
          <a:prstGeom prst="rect">
            <a:avLst/>
          </a:prstGeom>
          <a:noFill/>
        </p:spPr>
        <p:txBody>
          <a:bodyPr wrap="square" rtlCol="0">
            <a:spAutoFit/>
          </a:bodyPr>
          <a:lstStyle/>
          <a:p>
            <a:pPr eaLnBrk="1" hangingPunct="1"/>
            <a:r>
              <a:rPr lang="en-US" sz="2800" dirty="0" smtClean="0">
                <a:solidFill>
                  <a:srgbClr val="000000"/>
                </a:solidFill>
                <a:latin typeface="Arial" pitchFamily="34" charset="0"/>
                <a:ea typeface="+mn-ea"/>
                <a:cs typeface="Arial" pitchFamily="34" charset="0"/>
              </a:rPr>
              <a:t>Provide common set of definitions </a:t>
            </a:r>
            <a:endParaRPr lang="en-US" sz="2800" dirty="0">
              <a:solidFill>
                <a:srgbClr val="000000"/>
              </a:solidFill>
              <a:latin typeface="Arial" pitchFamily="34" charset="0"/>
              <a:ea typeface="+mn-ea"/>
              <a:cs typeface="Arial" pitchFamily="34" charset="0"/>
            </a:endParaRPr>
          </a:p>
        </p:txBody>
      </p:sp>
      <p:pic>
        <p:nvPicPr>
          <p:cNvPr id="1040" name="Picture 16" descr="http://image.spreadshirt.com/image-server/v1/designs/10251140,width=178,height=178/Pedestrian-Crossing-Walk-Walking-2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03" y="3038614"/>
            <a:ext cx="1188798" cy="1188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lker.com/cliparts/f/d/e/7/119498958977780800stop_sign_right_font_mig_.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7578" y="1636945"/>
            <a:ext cx="956822" cy="9568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dslogistics.com/Portals/77106/images/Speed_Limit_2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9997" y="1555532"/>
            <a:ext cx="829502" cy="103687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8740" y="4564359"/>
            <a:ext cx="5122460" cy="954107"/>
          </a:xfrm>
          <a:prstGeom prst="rect">
            <a:avLst/>
          </a:prstGeom>
          <a:noFill/>
        </p:spPr>
        <p:txBody>
          <a:bodyPr wrap="square" rtlCol="0">
            <a:spAutoFit/>
          </a:bodyPr>
          <a:lstStyle/>
          <a:p>
            <a:pPr eaLnBrk="1" hangingPunct="1"/>
            <a:r>
              <a:rPr lang="en-US" sz="2800" dirty="0" smtClean="0">
                <a:solidFill>
                  <a:srgbClr val="000000"/>
                </a:solidFill>
                <a:latin typeface="Arial" pitchFamily="34" charset="0"/>
                <a:ea typeface="+mn-ea"/>
                <a:cs typeface="Arial" pitchFamily="34" charset="0"/>
              </a:rPr>
              <a:t>Help us to act and communicate with each other</a:t>
            </a:r>
            <a:endParaRPr lang="en-US" sz="2800" dirty="0">
              <a:solidFill>
                <a:srgbClr val="000000"/>
              </a:solidFill>
              <a:latin typeface="Arial" pitchFamily="34" charset="0"/>
              <a:ea typeface="+mn-ea"/>
              <a:cs typeface="Arial" pitchFamily="34" charset="0"/>
            </a:endParaRPr>
          </a:p>
        </p:txBody>
      </p:sp>
      <p:pic>
        <p:nvPicPr>
          <p:cNvPr id="1042" name="Picture 18" descr="http://upload.wikimedia.org/wikipedia/commons/thumb/1/12/Road-sign-p45.svg/120px-Road-sign-p45.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2829" y="2960265"/>
            <a:ext cx="1267146" cy="12671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1.bp.blogspot.com/-vf4xLOHy2Jw/UA65IgE4ZUI/AAAAAAAAAJ8/airT9Nq-JKw/s1600/traffic_light_red_dan_ge_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8058" y="5011840"/>
            <a:ext cx="1168723" cy="129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98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Standards</a:t>
            </a:r>
            <a:endParaRPr lang="en-US" dirty="0"/>
          </a:p>
        </p:txBody>
      </p:sp>
      <p:graphicFrame>
        <p:nvGraphicFramePr>
          <p:cNvPr id="4" name="Diagram 3"/>
          <p:cNvGraphicFramePr/>
          <p:nvPr>
            <p:extLst>
              <p:ext uri="{D42A27DB-BD31-4B8C-83A1-F6EECF244321}">
                <p14:modId xmlns:p14="http://schemas.microsoft.com/office/powerpoint/2010/main" val="3157980489"/>
              </p:ext>
            </p:extLst>
          </p:nvPr>
        </p:nvGraphicFramePr>
        <p:xfrm>
          <a:off x="228600" y="2390237"/>
          <a:ext cx="8382000" cy="317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4" y="1505803"/>
            <a:ext cx="7399783" cy="523220"/>
          </a:xfrm>
          <a:prstGeom prst="rect">
            <a:avLst/>
          </a:prstGeom>
          <a:noFill/>
        </p:spPr>
        <p:txBody>
          <a:bodyPr wrap="none" rtlCol="0">
            <a:spAutoFit/>
          </a:bodyPr>
          <a:lstStyle/>
          <a:p>
            <a:pPr eaLnBrk="1" hangingPunct="1"/>
            <a:r>
              <a:rPr lang="en-US" sz="2800" u="sng" dirty="0" smtClean="0">
                <a:solidFill>
                  <a:srgbClr val="000000"/>
                </a:solidFill>
                <a:latin typeface="Arial" pitchFamily="34" charset="0"/>
                <a:ea typeface="+mn-ea"/>
                <a:cs typeface="Arial" pitchFamily="34" charset="0"/>
              </a:rPr>
              <a:t>3 General Buckets of Clinical Data Standards</a:t>
            </a:r>
            <a:endParaRPr lang="en-US" sz="2800" u="sng"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76849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Arrow 3"/>
          <p:cNvSpPr/>
          <p:nvPr/>
        </p:nvSpPr>
        <p:spPr>
          <a:xfrm rot="548495">
            <a:off x="4218442" y="2068784"/>
            <a:ext cx="2644740" cy="990600"/>
          </a:xfrm>
          <a:prstGeom prst="curved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hangingPunct="1"/>
            <a:endParaRPr lang="en-US" sz="1800">
              <a:solidFill>
                <a:srgbClr val="000000"/>
              </a:solidFill>
            </a:endParaRPr>
          </a:p>
        </p:txBody>
      </p:sp>
      <p:sp>
        <p:nvSpPr>
          <p:cNvPr id="2" name="Title 1"/>
          <p:cNvSpPr>
            <a:spLocks noGrp="1"/>
          </p:cNvSpPr>
          <p:nvPr>
            <p:ph type="title"/>
          </p:nvPr>
        </p:nvSpPr>
        <p:spPr/>
        <p:txBody>
          <a:bodyPr/>
          <a:lstStyle/>
          <a:p>
            <a:r>
              <a:rPr lang="en-US" dirty="0" smtClean="0"/>
              <a:t>Without Standards</a:t>
            </a:r>
            <a:endParaRPr lang="en-US" dirty="0"/>
          </a:p>
        </p:txBody>
      </p:sp>
      <p:pic>
        <p:nvPicPr>
          <p:cNvPr id="2050" name="Picture 2" descr="http://blog.jobbook.com/wp-content/uploads/2012/08/work-vacation-policy-pop_3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895938"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4" y="3263185"/>
            <a:ext cx="438327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2" y="4343402"/>
            <a:ext cx="3402509" cy="1200329"/>
          </a:xfrm>
          <a:prstGeom prst="rect">
            <a:avLst/>
          </a:prstGeom>
          <a:noFill/>
        </p:spPr>
        <p:txBody>
          <a:bodyPr wrap="square" rtlCol="0">
            <a:spAutoFit/>
          </a:bodyPr>
          <a:lstStyle/>
          <a:p>
            <a:pPr eaLnBrk="1" hangingPunct="1"/>
            <a:r>
              <a:rPr lang="en-US" sz="1800" dirty="0" smtClean="0">
                <a:solidFill>
                  <a:srgbClr val="000000"/>
                </a:solidFill>
                <a:latin typeface="Arial" pitchFamily="34" charset="0"/>
                <a:ea typeface="+mn-ea"/>
                <a:cs typeface="Arial" pitchFamily="34" charset="0"/>
              </a:rPr>
              <a:t>Without a common set of rules to define how to read digital images, this is how your vacation pictures would look</a:t>
            </a:r>
            <a:endParaRPr lang="en-US" sz="1800"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44014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a1.s6img.com/cdn/box_002/post_12/344784_3963403_l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2"/>
            <a:ext cx="5486400" cy="3758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Journey to EHR Integration</a:t>
            </a:r>
            <a:endParaRPr lang="en-US" dirty="0"/>
          </a:p>
        </p:txBody>
      </p:sp>
    </p:spTree>
    <p:extLst>
      <p:ext uri="{BB962C8B-B14F-4D97-AF65-F5344CB8AC3E}">
        <p14:creationId xmlns:p14="http://schemas.microsoft.com/office/powerpoint/2010/main" val="3158333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3" y="2108202"/>
            <a:ext cx="5658921" cy="1015663"/>
          </a:xfrm>
          <a:prstGeom prst="rect">
            <a:avLst/>
          </a:prstGeom>
          <a:noFill/>
        </p:spPr>
        <p:txBody>
          <a:bodyPr wrap="none" rtlCol="0">
            <a:spAutoFit/>
          </a:bodyPr>
          <a:lstStyle/>
          <a:p>
            <a:pPr eaLnBrk="1" hangingPunct="1"/>
            <a:r>
              <a:rPr lang="en-US" sz="6000" dirty="0" smtClean="0">
                <a:solidFill>
                  <a:srgbClr val="000000"/>
                </a:solidFill>
                <a:latin typeface="Arial" pitchFamily="34" charset="0"/>
                <a:ea typeface="+mn-ea"/>
                <a:cs typeface="Arial" pitchFamily="34" charset="0"/>
              </a:rPr>
              <a:t>EHR Integration</a:t>
            </a:r>
            <a:endParaRPr lang="en-US" sz="6000" dirty="0">
              <a:solidFill>
                <a:srgbClr val="000000"/>
              </a:solidFill>
              <a:latin typeface="Arial" pitchFamily="34" charset="0"/>
              <a:ea typeface="+mn-ea"/>
              <a:cs typeface="Arial" pitchFamily="34" charset="0"/>
            </a:endParaRPr>
          </a:p>
        </p:txBody>
      </p:sp>
      <p:sp>
        <p:nvSpPr>
          <p:cNvPr id="10" name="TextBox 9"/>
          <p:cNvSpPr txBox="1"/>
          <p:nvPr/>
        </p:nvSpPr>
        <p:spPr>
          <a:xfrm rot="19673313">
            <a:off x="5019377" y="4262624"/>
            <a:ext cx="3645415" cy="769441"/>
          </a:xfrm>
          <a:prstGeom prst="rect">
            <a:avLst/>
          </a:prstGeom>
          <a:noFill/>
        </p:spPr>
        <p:txBody>
          <a:bodyPr wrap="square" rtlCol="0">
            <a:spAutoFit/>
          </a:bodyPr>
          <a:lstStyle/>
          <a:p>
            <a:pPr eaLnBrk="1" hangingPunct="1"/>
            <a:r>
              <a:rPr lang="en-US" sz="4400" dirty="0" smtClean="0">
                <a:solidFill>
                  <a:srgbClr val="FF0000"/>
                </a:solidFill>
                <a:latin typeface="Stencil" pitchFamily="82" charset="0"/>
                <a:ea typeface="+mn-ea"/>
                <a:cs typeface="Arial" pitchFamily="34" charset="0"/>
              </a:rPr>
              <a:t>[ project ]</a:t>
            </a:r>
            <a:endParaRPr lang="en-US" sz="4400" dirty="0">
              <a:solidFill>
                <a:srgbClr val="FF0000"/>
              </a:solidFill>
              <a:latin typeface="Stencil" pitchFamily="82" charset="0"/>
              <a:ea typeface="+mn-ea"/>
              <a:cs typeface="Arial" pitchFamily="34" charset="0"/>
            </a:endParaRPr>
          </a:p>
        </p:txBody>
      </p:sp>
    </p:spTree>
    <p:extLst>
      <p:ext uri="{BB962C8B-B14F-4D97-AF65-F5344CB8AC3E}">
        <p14:creationId xmlns:p14="http://schemas.microsoft.com/office/powerpoint/2010/main" val="30919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t>Webinar </a:t>
            </a:r>
            <a:r>
              <a:rPr lang="en-US" sz="2800" b="1" dirty="0"/>
              <a:t>Agenda </a:t>
            </a:r>
            <a:endParaRPr lang="en-US" sz="2800" dirty="0"/>
          </a:p>
        </p:txBody>
      </p:sp>
      <p:sp>
        <p:nvSpPr>
          <p:cNvPr id="7" name="Content Placeholder 6"/>
          <p:cNvSpPr>
            <a:spLocks noGrp="1"/>
          </p:cNvSpPr>
          <p:nvPr>
            <p:ph idx="1"/>
          </p:nvPr>
        </p:nvSpPr>
        <p:spPr>
          <a:xfrm>
            <a:off x="685800" y="1676400"/>
            <a:ext cx="7772400" cy="2536079"/>
          </a:xfrm>
        </p:spPr>
        <p:txBody>
          <a:bodyPr/>
          <a:lstStyle/>
          <a:p>
            <a:pPr>
              <a:spcAft>
                <a:spcPts val="1200"/>
              </a:spcAft>
            </a:pPr>
            <a:r>
              <a:rPr lang="en-US" sz="2800" dirty="0" smtClean="0"/>
              <a:t>About Pew, Avalere</a:t>
            </a:r>
          </a:p>
          <a:p>
            <a:pPr>
              <a:spcAft>
                <a:spcPts val="1200"/>
              </a:spcAft>
            </a:pPr>
            <a:r>
              <a:rPr lang="en-US" sz="2800" dirty="0" smtClean="0"/>
              <a:t>Study overview</a:t>
            </a:r>
          </a:p>
          <a:p>
            <a:pPr>
              <a:spcAft>
                <a:spcPts val="1200"/>
              </a:spcAft>
            </a:pPr>
            <a:r>
              <a:rPr lang="en-US" sz="2800" dirty="0" smtClean="0"/>
              <a:t>Registry perspectives</a:t>
            </a:r>
          </a:p>
          <a:p>
            <a:pPr>
              <a:spcAft>
                <a:spcPts val="1200"/>
              </a:spcAft>
            </a:pPr>
            <a:r>
              <a:rPr lang="en-US" sz="2800" dirty="0" smtClean="0"/>
              <a:t>Moderated discussion</a:t>
            </a:r>
          </a:p>
        </p:txBody>
      </p:sp>
    </p:spTree>
    <p:extLst>
      <p:ext uri="{BB962C8B-B14F-4D97-AF65-F5344CB8AC3E}">
        <p14:creationId xmlns:p14="http://schemas.microsoft.com/office/powerpoint/2010/main" val="3496931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Objectives</a:t>
            </a:r>
            <a:endParaRPr lang="en-US" dirty="0"/>
          </a:p>
        </p:txBody>
      </p:sp>
      <p:graphicFrame>
        <p:nvGraphicFramePr>
          <p:cNvPr id="4" name="Diagram 3"/>
          <p:cNvGraphicFramePr/>
          <p:nvPr>
            <p:extLst>
              <p:ext uri="{D42A27DB-BD31-4B8C-83A1-F6EECF244321}">
                <p14:modId xmlns:p14="http://schemas.microsoft.com/office/powerpoint/2010/main" val="3214972112"/>
              </p:ext>
            </p:extLst>
          </p:nvPr>
        </p:nvGraphicFramePr>
        <p:xfrm>
          <a:off x="-609600" y="1600200"/>
          <a:ext cx="51054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0" y="1600200"/>
            <a:ext cx="5105400" cy="5029200"/>
          </a:xfrm>
          <a:prstGeom prst="rect">
            <a:avLst/>
          </a:prstGeom>
          <a:noFill/>
        </p:spPr>
        <p:txBody>
          <a:bodyPr wrap="square" rtlCol="0">
            <a:noAutofit/>
          </a:bodyPr>
          <a:lstStyle/>
          <a:p>
            <a:pPr marL="457200" indent="-457200" eaLnBrk="1" hangingPunct="1">
              <a:buFont typeface="+mj-lt"/>
              <a:buAutoNum type="arabicPeriod"/>
            </a:pPr>
            <a:r>
              <a:rPr lang="en-US" dirty="0">
                <a:solidFill>
                  <a:srgbClr val="000000"/>
                </a:solidFill>
                <a:latin typeface="Arial" pitchFamily="34" charset="0"/>
                <a:ea typeface="+mn-ea"/>
                <a:cs typeface="Arial" pitchFamily="34" charset="0"/>
              </a:rPr>
              <a:t>Harmonize existing registry dictionaries into a single registry agnostic specification </a:t>
            </a:r>
            <a:endParaRPr lang="en-US" dirty="0" smtClean="0">
              <a:solidFill>
                <a:srgbClr val="000000"/>
              </a:solidFill>
              <a:latin typeface="Arial" pitchFamily="34" charset="0"/>
              <a:ea typeface="+mn-ea"/>
              <a:cs typeface="Arial" pitchFamily="34" charset="0"/>
            </a:endParaRPr>
          </a:p>
          <a:p>
            <a:pPr marL="457200" indent="-457200" eaLnBrk="1" hangingPunct="1">
              <a:buFont typeface="+mj-lt"/>
              <a:buAutoNum type="arabicPeriod"/>
            </a:pPr>
            <a:r>
              <a:rPr lang="en-US" dirty="0" smtClean="0">
                <a:solidFill>
                  <a:srgbClr val="000000"/>
                </a:solidFill>
                <a:latin typeface="Arial" pitchFamily="34" charset="0"/>
                <a:ea typeface="+mn-ea"/>
                <a:cs typeface="Arial" pitchFamily="34" charset="0"/>
              </a:rPr>
              <a:t>Adopt </a:t>
            </a:r>
            <a:r>
              <a:rPr lang="en-US" dirty="0">
                <a:solidFill>
                  <a:srgbClr val="000000"/>
                </a:solidFill>
                <a:latin typeface="Arial" pitchFamily="34" charset="0"/>
                <a:ea typeface="+mn-ea"/>
                <a:cs typeface="Arial" pitchFamily="34" charset="0"/>
              </a:rPr>
              <a:t>industry standard terminologies and coding </a:t>
            </a:r>
            <a:r>
              <a:rPr lang="en-US" dirty="0" smtClean="0">
                <a:solidFill>
                  <a:srgbClr val="000000"/>
                </a:solidFill>
                <a:latin typeface="Arial" pitchFamily="34" charset="0"/>
                <a:ea typeface="+mn-ea"/>
                <a:cs typeface="Arial" pitchFamily="34" charset="0"/>
              </a:rPr>
              <a:t>systems</a:t>
            </a:r>
          </a:p>
          <a:p>
            <a:pPr marL="457200" indent="-457200" eaLnBrk="1" hangingPunct="1">
              <a:buFont typeface="+mj-lt"/>
              <a:buAutoNum type="arabicPeriod"/>
            </a:pPr>
            <a:r>
              <a:rPr lang="en-US" dirty="0" smtClean="0">
                <a:solidFill>
                  <a:srgbClr val="000000"/>
                </a:solidFill>
                <a:latin typeface="Arial" pitchFamily="34" charset="0"/>
                <a:ea typeface="+mn-ea"/>
                <a:cs typeface="Arial" pitchFamily="34" charset="0"/>
              </a:rPr>
              <a:t>Incorporate within EHR certification</a:t>
            </a:r>
          </a:p>
          <a:p>
            <a:pPr marL="457200" indent="-457200" eaLnBrk="1" hangingPunct="1">
              <a:buFont typeface="+mj-lt"/>
              <a:buAutoNum type="arabicPeriod"/>
            </a:pPr>
            <a:r>
              <a:rPr lang="en-US" dirty="0" smtClean="0">
                <a:solidFill>
                  <a:srgbClr val="000000"/>
                </a:solidFill>
                <a:latin typeface="Arial" pitchFamily="34" charset="0"/>
                <a:ea typeface="+mn-ea"/>
                <a:cs typeface="Arial" pitchFamily="34" charset="0"/>
              </a:rPr>
              <a:t>Adopt </a:t>
            </a:r>
            <a:r>
              <a:rPr lang="en-US" dirty="0">
                <a:solidFill>
                  <a:srgbClr val="000000"/>
                </a:solidFill>
                <a:latin typeface="Arial" pitchFamily="34" charset="0"/>
                <a:ea typeface="+mn-ea"/>
                <a:cs typeface="Arial" pitchFamily="34" charset="0"/>
              </a:rPr>
              <a:t>a single abstract transmission format</a:t>
            </a:r>
          </a:p>
        </p:txBody>
      </p:sp>
      <p:sp>
        <p:nvSpPr>
          <p:cNvPr id="6" name="Left Bracket 5"/>
          <p:cNvSpPr/>
          <p:nvPr/>
        </p:nvSpPr>
        <p:spPr>
          <a:xfrm>
            <a:off x="457200" y="3990835"/>
            <a:ext cx="228600" cy="149556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1800">
              <a:solidFill>
                <a:srgbClr val="000000"/>
              </a:solidFill>
            </a:endParaRPr>
          </a:p>
        </p:txBody>
      </p:sp>
      <p:sp>
        <p:nvSpPr>
          <p:cNvPr id="8" name="Left Bracket 7"/>
          <p:cNvSpPr/>
          <p:nvPr/>
        </p:nvSpPr>
        <p:spPr>
          <a:xfrm flipH="1">
            <a:off x="3124200" y="3990835"/>
            <a:ext cx="228600" cy="149556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1800">
              <a:solidFill>
                <a:srgbClr val="000000"/>
              </a:solidFill>
            </a:endParaRPr>
          </a:p>
        </p:txBody>
      </p:sp>
      <p:sp>
        <p:nvSpPr>
          <p:cNvPr id="7" name="TextBox 6"/>
          <p:cNvSpPr txBox="1"/>
          <p:nvPr/>
        </p:nvSpPr>
        <p:spPr>
          <a:xfrm>
            <a:off x="990603" y="5117911"/>
            <a:ext cx="2121093" cy="369332"/>
          </a:xfrm>
          <a:prstGeom prst="rect">
            <a:avLst/>
          </a:prstGeom>
          <a:noFill/>
        </p:spPr>
        <p:txBody>
          <a:bodyPr wrap="none" rtlCol="0">
            <a:spAutoFit/>
          </a:bodyPr>
          <a:lstStyle/>
          <a:p>
            <a:pPr eaLnBrk="1" hangingPunct="1"/>
            <a:r>
              <a:rPr lang="en-US" sz="1800" dirty="0" smtClean="0">
                <a:solidFill>
                  <a:srgbClr val="000000"/>
                </a:solidFill>
                <a:latin typeface="Arial" pitchFamily="34" charset="0"/>
                <a:ea typeface="+mn-ea"/>
                <a:cs typeface="Arial" pitchFamily="34" charset="0"/>
              </a:rPr>
              <a:t>Industry Standards</a:t>
            </a:r>
            <a:endParaRPr lang="en-US" sz="1800"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330797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Benefits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6580168"/>
              </p:ext>
            </p:extLst>
          </p:nvPr>
        </p:nvGraphicFramePr>
        <p:xfrm>
          <a:off x="533400" y="13716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435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3873969"/>
              </p:ext>
            </p:extLst>
          </p:nvPr>
        </p:nvGraphicFramePr>
        <p:xfrm>
          <a:off x="762000" y="1397000"/>
          <a:ext cx="7696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023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grass isn’t always greener</a:t>
            </a:r>
            <a:endParaRPr lang="en-US" sz="3200" dirty="0"/>
          </a:p>
        </p:txBody>
      </p:sp>
      <p:sp>
        <p:nvSpPr>
          <p:cNvPr id="3" name="Content Placeholder 2"/>
          <p:cNvSpPr>
            <a:spLocks noGrp="1"/>
          </p:cNvSpPr>
          <p:nvPr>
            <p:ph idx="1"/>
          </p:nvPr>
        </p:nvSpPr>
        <p:spPr>
          <a:xfrm>
            <a:off x="457200" y="1600201"/>
            <a:ext cx="4038600" cy="4525963"/>
          </a:xfrm>
        </p:spPr>
        <p:txBody>
          <a:bodyPr/>
          <a:lstStyle/>
          <a:p>
            <a:pPr marL="0" indent="0">
              <a:buNone/>
            </a:pPr>
            <a:r>
              <a:rPr lang="en-US" sz="2800" dirty="0" smtClean="0"/>
              <a:t>Data quality will rely on standardized clinical documentation</a:t>
            </a:r>
          </a:p>
          <a:p>
            <a:r>
              <a:rPr lang="en-US" sz="2800" dirty="0" smtClean="0"/>
              <a:t>Develop standards</a:t>
            </a:r>
          </a:p>
          <a:p>
            <a:r>
              <a:rPr lang="en-US" sz="2800" dirty="0" smtClean="0"/>
              <a:t>New documentation standards for clinicians</a:t>
            </a:r>
            <a:endParaRPr lang="en-US" sz="2800" dirty="0"/>
          </a:p>
        </p:txBody>
      </p:sp>
      <p:pic>
        <p:nvPicPr>
          <p:cNvPr id="1026" name="Picture 2" descr="http://www.jeffreyplatts.com/wp-content/uploads/2010/04/iStock_000011126842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3924300" cy="2771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52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Innovative </a:t>
            </a:r>
            <a:r>
              <a:rPr lang="en-US" sz="2800" dirty="0"/>
              <a:t>Approaches to Accessing, Extracting and Aggregating Electronic Health Data</a:t>
            </a:r>
          </a:p>
        </p:txBody>
      </p:sp>
      <p:sp>
        <p:nvSpPr>
          <p:cNvPr id="5" name="Subtitle 4"/>
          <p:cNvSpPr>
            <a:spLocks noGrp="1"/>
          </p:cNvSpPr>
          <p:nvPr>
            <p:ph type="subTitle" idx="1"/>
          </p:nvPr>
        </p:nvSpPr>
        <p:spPr/>
        <p:txBody>
          <a:bodyPr/>
          <a:lstStyle/>
          <a:p>
            <a:pPr>
              <a:spcBef>
                <a:spcPts val="0"/>
              </a:spcBef>
            </a:pPr>
            <a:r>
              <a:rPr lang="en-US" sz="2400" dirty="0" smtClean="0"/>
              <a:t>Kathleen Hewitt, MSN, RN, CPHQ</a:t>
            </a:r>
          </a:p>
          <a:p>
            <a:pPr>
              <a:spcBef>
                <a:spcPts val="0"/>
              </a:spcBef>
            </a:pPr>
            <a:r>
              <a:rPr lang="en-US" sz="2400" dirty="0" smtClean="0"/>
              <a:t>Associate Vice President, NCDR</a:t>
            </a:r>
            <a:endParaRPr lang="en-US" sz="2400" dirty="0"/>
          </a:p>
        </p:txBody>
      </p:sp>
    </p:spTree>
    <p:extLst>
      <p:ext uri="{BB962C8B-B14F-4D97-AF65-F5344CB8AC3E}">
        <p14:creationId xmlns:p14="http://schemas.microsoft.com/office/powerpoint/2010/main" val="511878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Development of a Clinical Registry</a:t>
            </a:r>
            <a:endParaRPr lang="en-US" dirty="0"/>
          </a:p>
        </p:txBody>
      </p:sp>
      <p:sp>
        <p:nvSpPr>
          <p:cNvPr id="3" name="Subtitle 2"/>
          <p:cNvSpPr>
            <a:spLocks noGrp="1"/>
          </p:cNvSpPr>
          <p:nvPr>
            <p:ph type="subTitle" idx="1"/>
          </p:nvPr>
        </p:nvSpPr>
        <p:spPr/>
        <p:txBody>
          <a:bodyPr/>
          <a:lstStyle/>
          <a:p>
            <a:r>
              <a:rPr lang="en-US" dirty="0" smtClean="0"/>
              <a:t>The IRIS Registry: Intelligent Research in Sight.</a:t>
            </a:r>
            <a:endParaRPr lang="en-US" dirty="0"/>
          </a:p>
        </p:txBody>
      </p:sp>
    </p:spTree>
    <p:extLst>
      <p:ext uri="{BB962C8B-B14F-4D97-AF65-F5344CB8AC3E}">
        <p14:creationId xmlns:p14="http://schemas.microsoft.com/office/powerpoint/2010/main" val="1771056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normAutofit fontScale="92500"/>
          </a:bodyPr>
          <a:lstStyle/>
          <a:p>
            <a:r>
              <a:rPr lang="en-US" dirty="0" smtClean="0"/>
              <a:t>William L. Rich III, MD, FACS</a:t>
            </a:r>
          </a:p>
          <a:p>
            <a:r>
              <a:rPr lang="en-US" dirty="0" smtClean="0"/>
              <a:t>Medical Director of Health Policy </a:t>
            </a:r>
          </a:p>
          <a:p>
            <a:r>
              <a:rPr lang="en-US" dirty="0" smtClean="0"/>
              <a:t>American Academy of Ophthalmology</a:t>
            </a:r>
            <a:endParaRPr lang="en-US" dirty="0"/>
          </a:p>
        </p:txBody>
      </p:sp>
    </p:spTree>
    <p:extLst>
      <p:ext uri="{BB962C8B-B14F-4D97-AF65-F5344CB8AC3E}">
        <p14:creationId xmlns:p14="http://schemas.microsoft.com/office/powerpoint/2010/main" val="245700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b="1" dirty="0"/>
              <a:t>to the </a:t>
            </a:r>
            <a:r>
              <a:rPr lang="en-US" b="1" dirty="0" smtClean="0"/>
              <a:t/>
            </a:r>
            <a:br>
              <a:rPr lang="en-US" b="1" dirty="0" smtClean="0"/>
            </a:br>
            <a:r>
              <a:rPr lang="en-US" b="1" dirty="0" smtClean="0"/>
              <a:t>IRIS™ Registry</a:t>
            </a:r>
            <a:endParaRPr lang="en-US" b="1" dirty="0"/>
          </a:p>
        </p:txBody>
      </p:sp>
      <p:sp>
        <p:nvSpPr>
          <p:cNvPr id="3" name="Content Placeholder 2"/>
          <p:cNvSpPr>
            <a:spLocks noGrp="1"/>
          </p:cNvSpPr>
          <p:nvPr>
            <p:ph idx="1"/>
          </p:nvPr>
        </p:nvSpPr>
        <p:spPr/>
        <p:txBody>
          <a:bodyPr>
            <a:noAutofit/>
          </a:bodyPr>
          <a:lstStyle/>
          <a:p>
            <a:r>
              <a:rPr lang="en-US" sz="2400" dirty="0" smtClean="0"/>
              <a:t>IRIS</a:t>
            </a:r>
            <a:r>
              <a:rPr lang="en-US" sz="2400" dirty="0"/>
              <a:t>™ Registry (Intelligent Research In Sight), the nation’s first comprehensive eye disease clinical </a:t>
            </a:r>
            <a:r>
              <a:rPr lang="en-US" sz="2400" dirty="0" smtClean="0"/>
              <a:t>registry:</a:t>
            </a:r>
          </a:p>
          <a:p>
            <a:pPr lvl="1"/>
            <a:r>
              <a:rPr lang="en-US" sz="2400" dirty="0" smtClean="0"/>
              <a:t>Enables </a:t>
            </a:r>
            <a:r>
              <a:rPr lang="en-US" sz="2400" dirty="0"/>
              <a:t>ophthalmologists across the country to use clinical data to improve care delivery and patient </a:t>
            </a:r>
            <a:r>
              <a:rPr lang="en-US" sz="2400" dirty="0" smtClean="0"/>
              <a:t>outcomes. </a:t>
            </a:r>
          </a:p>
          <a:p>
            <a:pPr lvl="1"/>
            <a:r>
              <a:rPr lang="en-US" sz="2400" dirty="0" smtClean="0"/>
              <a:t>Uses scientifically valid and HIPAA-compliant methods to collect data from patient records – directly from electronic health record systems using a systems integrator. </a:t>
            </a:r>
          </a:p>
          <a:p>
            <a:pPr lvl="1"/>
            <a:r>
              <a:rPr lang="en-US" sz="2400" dirty="0" smtClean="0"/>
              <a:t>Helps </a:t>
            </a:r>
            <a:r>
              <a:rPr lang="en-US" sz="2400" dirty="0"/>
              <a:t>ophthalmology practices meet the requirements of the federal Physician Quality Reporting </a:t>
            </a:r>
            <a:r>
              <a:rPr lang="en-US" sz="2400" dirty="0" smtClean="0"/>
              <a:t>System, measure resource use and outcomes of interventions-surgery, biologics and devices</a:t>
            </a:r>
          </a:p>
        </p:txBody>
      </p:sp>
    </p:spTree>
    <p:extLst>
      <p:ext uri="{BB962C8B-B14F-4D97-AF65-F5344CB8AC3E}">
        <p14:creationId xmlns:p14="http://schemas.microsoft.com/office/powerpoint/2010/main" val="221100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a:t>
            </a:r>
            <a:endParaRPr lang="en-US" b="1" dirty="0"/>
          </a:p>
        </p:txBody>
      </p:sp>
      <p:sp>
        <p:nvSpPr>
          <p:cNvPr id="3" name="Content Placeholder 2"/>
          <p:cNvSpPr>
            <a:spLocks noGrp="1"/>
          </p:cNvSpPr>
          <p:nvPr>
            <p:ph idx="1"/>
          </p:nvPr>
        </p:nvSpPr>
        <p:spPr/>
        <p:txBody>
          <a:bodyPr/>
          <a:lstStyle/>
          <a:p>
            <a:pPr>
              <a:defRPr/>
            </a:pPr>
            <a:r>
              <a:rPr lang="en-US" dirty="0"/>
              <a:t>Ophthalmologists own their data.</a:t>
            </a:r>
          </a:p>
          <a:p>
            <a:pPr>
              <a:defRPr/>
            </a:pPr>
            <a:r>
              <a:rPr lang="en-US" dirty="0"/>
              <a:t>Ophthalmologists give permission for data to be distributed and reported.</a:t>
            </a:r>
          </a:p>
          <a:p>
            <a:pPr>
              <a:defRPr/>
            </a:pPr>
            <a:r>
              <a:rPr lang="en-US" dirty="0"/>
              <a:t>Academy owns aggregated data.</a:t>
            </a:r>
          </a:p>
          <a:p>
            <a:pPr>
              <a:defRPr/>
            </a:pPr>
            <a:r>
              <a:rPr lang="en-US" dirty="0"/>
              <a:t>Data protection/security/quality and audits in place.</a:t>
            </a:r>
          </a:p>
          <a:p>
            <a:pPr marL="0" indent="0">
              <a:buNone/>
            </a:pPr>
            <a:endParaRPr lang="en-US" dirty="0"/>
          </a:p>
        </p:txBody>
      </p:sp>
    </p:spTree>
    <p:extLst>
      <p:ext uri="{BB962C8B-B14F-4D97-AF65-F5344CB8AC3E}">
        <p14:creationId xmlns:p14="http://schemas.microsoft.com/office/powerpoint/2010/main" val="402069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Keys to Successful Clinical Registry Development</a:t>
            </a:r>
            <a:endParaRPr lang="en-US" b="1" dirty="0"/>
          </a:p>
        </p:txBody>
      </p:sp>
      <p:sp>
        <p:nvSpPr>
          <p:cNvPr id="3" name="Content Placeholder 2"/>
          <p:cNvSpPr>
            <a:spLocks noGrp="1"/>
          </p:cNvSpPr>
          <p:nvPr>
            <p:ph idx="1"/>
          </p:nvPr>
        </p:nvSpPr>
        <p:spPr/>
        <p:txBody>
          <a:bodyPr/>
          <a:lstStyle/>
          <a:p>
            <a:endParaRPr lang="en-US" dirty="0" smtClean="0"/>
          </a:p>
          <a:p>
            <a:r>
              <a:rPr lang="en-US" dirty="0" smtClean="0"/>
              <a:t>Physician engagement in the measure development and design</a:t>
            </a:r>
          </a:p>
          <a:p>
            <a:r>
              <a:rPr lang="en-US" dirty="0" smtClean="0"/>
              <a:t>Robust value proposition</a:t>
            </a:r>
          </a:p>
          <a:p>
            <a:r>
              <a:rPr lang="en-US" dirty="0" smtClean="0"/>
              <a:t>No impact on workflow</a:t>
            </a:r>
            <a:endParaRPr lang="en-US" dirty="0"/>
          </a:p>
        </p:txBody>
      </p:sp>
    </p:spTree>
    <p:extLst>
      <p:ext uri="{BB962C8B-B14F-4D97-AF65-F5344CB8AC3E}">
        <p14:creationId xmlns:p14="http://schemas.microsoft.com/office/powerpoint/2010/main" val="110706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400" dirty="0" smtClean="0"/>
              <a:t>Participate!</a:t>
            </a:r>
            <a:endParaRPr lang="en-US" sz="2400" dirty="0"/>
          </a:p>
        </p:txBody>
      </p:sp>
      <p:sp>
        <p:nvSpPr>
          <p:cNvPr id="12" name="Text Placeholder 11"/>
          <p:cNvSpPr>
            <a:spLocks noGrp="1"/>
          </p:cNvSpPr>
          <p:nvPr>
            <p:ph type="body" sz="half" idx="2"/>
          </p:nvPr>
        </p:nvSpPr>
        <p:spPr>
          <a:xfrm>
            <a:off x="457201" y="1828800"/>
            <a:ext cx="2285999" cy="1384995"/>
          </a:xfrm>
        </p:spPr>
        <p:txBody>
          <a:bodyPr/>
          <a:lstStyle/>
          <a:p>
            <a:r>
              <a:rPr lang="en-US" sz="2800" b="1" dirty="0" smtClean="0"/>
              <a:t>Please </a:t>
            </a:r>
            <a:r>
              <a:rPr lang="en-US" sz="2800" b="1" u="sng" dirty="0" smtClean="0"/>
              <a:t>type</a:t>
            </a:r>
            <a:r>
              <a:rPr lang="en-US" sz="2800" b="1" dirty="0" smtClean="0"/>
              <a:t> in your question or comments</a:t>
            </a:r>
            <a:endParaRPr lang="en-US" sz="28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73050"/>
            <a:ext cx="3867091"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43200" y="921603"/>
            <a:ext cx="1828800" cy="830997"/>
          </a:xfrm>
          <a:prstGeom prst="rect">
            <a:avLst/>
          </a:prstGeom>
        </p:spPr>
        <p:txBody>
          <a:bodyPr wrap="square">
            <a:spAutoFit/>
          </a:bodyPr>
          <a:lstStyle/>
          <a:p>
            <a:pPr algn="r"/>
            <a:r>
              <a:rPr lang="en-US" sz="1600" dirty="0" smtClean="0"/>
              <a:t>Click </a:t>
            </a:r>
            <a:r>
              <a:rPr lang="en-US" sz="1600" dirty="0"/>
              <a:t>“Chat” to open the chat function </a:t>
            </a:r>
          </a:p>
        </p:txBody>
      </p:sp>
      <p:sp>
        <p:nvSpPr>
          <p:cNvPr id="15" name="Rectangle 14"/>
          <p:cNvSpPr/>
          <p:nvPr/>
        </p:nvSpPr>
        <p:spPr>
          <a:xfrm>
            <a:off x="2743200" y="4122003"/>
            <a:ext cx="1828800" cy="830997"/>
          </a:xfrm>
          <a:prstGeom prst="rect">
            <a:avLst/>
          </a:prstGeom>
        </p:spPr>
        <p:txBody>
          <a:bodyPr wrap="square">
            <a:spAutoFit/>
          </a:bodyPr>
          <a:lstStyle/>
          <a:p>
            <a:pPr algn="r"/>
            <a:r>
              <a:rPr lang="en-US" sz="1600" dirty="0" smtClean="0"/>
              <a:t>Questions </a:t>
            </a:r>
            <a:r>
              <a:rPr lang="en-US" sz="1600" dirty="0"/>
              <a:t>and comments appear here</a:t>
            </a:r>
          </a:p>
        </p:txBody>
      </p:sp>
      <p:sp>
        <p:nvSpPr>
          <p:cNvPr id="16" name="Rectangle 15"/>
          <p:cNvSpPr/>
          <p:nvPr/>
        </p:nvSpPr>
        <p:spPr>
          <a:xfrm>
            <a:off x="2743200" y="5674258"/>
            <a:ext cx="1828800" cy="584775"/>
          </a:xfrm>
          <a:prstGeom prst="rect">
            <a:avLst/>
          </a:prstGeom>
        </p:spPr>
        <p:txBody>
          <a:bodyPr wrap="square">
            <a:spAutoFit/>
          </a:bodyPr>
          <a:lstStyle/>
          <a:p>
            <a:pPr algn="r"/>
            <a:r>
              <a:rPr lang="en-US" sz="1600" dirty="0" smtClean="0"/>
              <a:t>Type </a:t>
            </a:r>
            <a:r>
              <a:rPr lang="en-US" sz="1600" dirty="0"/>
              <a:t>questions here </a:t>
            </a:r>
            <a:endParaRPr lang="en-US" sz="1600" dirty="0" smtClean="0"/>
          </a:p>
        </p:txBody>
      </p:sp>
      <p:sp>
        <p:nvSpPr>
          <p:cNvPr id="14" name="Right Arrow 13"/>
          <p:cNvSpPr/>
          <p:nvPr/>
        </p:nvSpPr>
        <p:spPr bwMode="auto">
          <a:xfrm>
            <a:off x="3429000" y="3810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3429000" y="36576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9" name="Right Arrow 18"/>
          <p:cNvSpPr/>
          <p:nvPr/>
        </p:nvSpPr>
        <p:spPr bwMode="auto">
          <a:xfrm>
            <a:off x="3429000" y="52578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429055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Enhancing engagement</a:t>
            </a:r>
            <a:endParaRPr lang="en-US" b="1" dirty="0"/>
          </a:p>
        </p:txBody>
      </p:sp>
      <p:sp>
        <p:nvSpPr>
          <p:cNvPr id="3" name="Content Placeholder 2"/>
          <p:cNvSpPr>
            <a:spLocks noGrp="1"/>
          </p:cNvSpPr>
          <p:nvPr>
            <p:ph idx="1"/>
          </p:nvPr>
        </p:nvSpPr>
        <p:spPr/>
        <p:txBody>
          <a:bodyPr>
            <a:normAutofit fontScale="92500"/>
          </a:bodyPr>
          <a:lstStyle/>
          <a:p>
            <a:r>
              <a:rPr lang="en-US" dirty="0" smtClean="0"/>
              <a:t>Measures must be inclusive of as many members  and patients as possible ( from pediatrics to Medicare, chronic/acute conditions to interventions). Value proposition must be broad based-private practice, academic groups, multispecialty groups, solo practitioners</a:t>
            </a:r>
          </a:p>
          <a:p>
            <a:r>
              <a:rPr lang="en-US" dirty="0" smtClean="0"/>
              <a:t>Data dictionary with 900+ data points</a:t>
            </a:r>
          </a:p>
          <a:p>
            <a:r>
              <a:rPr lang="en-US" dirty="0" smtClean="0"/>
              <a:t>Robust measures result in key data elements in the registry not present in the EHR</a:t>
            </a:r>
          </a:p>
        </p:txBody>
      </p:sp>
    </p:spTree>
    <p:extLst>
      <p:ext uri="{BB962C8B-B14F-4D97-AF65-F5344CB8AC3E}">
        <p14:creationId xmlns:p14="http://schemas.microsoft.com/office/powerpoint/2010/main" val="1130188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IRIS Chronology</a:t>
            </a:r>
            <a:endParaRPr lang="en-US" b="1" dirty="0"/>
          </a:p>
        </p:txBody>
      </p:sp>
      <p:sp>
        <p:nvSpPr>
          <p:cNvPr id="3" name="Content Placeholder 2"/>
          <p:cNvSpPr>
            <a:spLocks noGrp="1"/>
          </p:cNvSpPr>
          <p:nvPr>
            <p:ph idx="1"/>
          </p:nvPr>
        </p:nvSpPr>
        <p:spPr/>
        <p:txBody>
          <a:bodyPr/>
          <a:lstStyle/>
          <a:p>
            <a:r>
              <a:rPr lang="en-US" dirty="0" smtClean="0"/>
              <a:t>November 2011-registry task force formed</a:t>
            </a:r>
            <a:endParaRPr lang="en-US" dirty="0"/>
          </a:p>
          <a:p>
            <a:r>
              <a:rPr lang="en-US" dirty="0" smtClean="0"/>
              <a:t>February 2012-development plan presented to Board</a:t>
            </a:r>
          </a:p>
          <a:p>
            <a:r>
              <a:rPr lang="en-US" dirty="0" smtClean="0"/>
              <a:t>November 2012- Board approves funding</a:t>
            </a:r>
          </a:p>
          <a:p>
            <a:r>
              <a:rPr lang="en-US" dirty="0" smtClean="0"/>
              <a:t>December 2012-December 2013-measures selected and tested, communication strategy delineated, data dictionary established</a:t>
            </a:r>
            <a:endParaRPr lang="en-US" dirty="0"/>
          </a:p>
        </p:txBody>
      </p:sp>
    </p:spTree>
    <p:extLst>
      <p:ext uri="{BB962C8B-B14F-4D97-AF65-F5344CB8AC3E}">
        <p14:creationId xmlns:p14="http://schemas.microsoft.com/office/powerpoint/2010/main" val="2456591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Launch March 2014</a:t>
            </a:r>
            <a:endParaRPr lang="en-US" b="1"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Goal: 2200 ophthalmologists by 2017 with 18 million patients</a:t>
            </a:r>
            <a:endParaRPr lang="en-US" dirty="0"/>
          </a:p>
        </p:txBody>
      </p:sp>
    </p:spTree>
    <p:extLst>
      <p:ext uri="{BB962C8B-B14F-4D97-AF65-F5344CB8AC3E}">
        <p14:creationId xmlns:p14="http://schemas.microsoft.com/office/powerpoint/2010/main" val="3078035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IRIS Status August 2015</a:t>
            </a:r>
            <a:endParaRPr lang="en-US" b="1" dirty="0"/>
          </a:p>
        </p:txBody>
      </p:sp>
      <p:sp>
        <p:nvSpPr>
          <p:cNvPr id="3" name="Content Placeholder 2"/>
          <p:cNvSpPr>
            <a:spLocks noGrp="1"/>
          </p:cNvSpPr>
          <p:nvPr>
            <p:ph idx="1"/>
          </p:nvPr>
        </p:nvSpPr>
        <p:spPr/>
        <p:txBody>
          <a:bodyPr/>
          <a:lstStyle/>
          <a:p>
            <a:endParaRPr lang="en-US" b="1" dirty="0" smtClean="0"/>
          </a:p>
          <a:p>
            <a:pPr marL="0" indent="0">
              <a:buNone/>
            </a:pPr>
            <a:endParaRPr lang="en-US" dirty="0"/>
          </a:p>
          <a:p>
            <a:r>
              <a:rPr lang="en-US" dirty="0" smtClean="0"/>
              <a:t>32 different EHR systems integrated</a:t>
            </a:r>
          </a:p>
          <a:p>
            <a:r>
              <a:rPr lang="en-US" dirty="0" smtClean="0"/>
              <a:t>2 Epic Academic Medical Centers with signed contracts and active discussions on integration</a:t>
            </a:r>
          </a:p>
          <a:p>
            <a:r>
              <a:rPr lang="en-US" dirty="0" smtClean="0"/>
              <a:t>80% of ophthalmologist on EHR participating in IRIS</a:t>
            </a:r>
            <a:endParaRPr lang="en-US" dirty="0"/>
          </a:p>
        </p:txBody>
      </p:sp>
    </p:spTree>
    <p:extLst>
      <p:ext uri="{BB962C8B-B14F-4D97-AF65-F5344CB8AC3E}">
        <p14:creationId xmlns:p14="http://schemas.microsoft.com/office/powerpoint/2010/main" val="3741220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 2015</a:t>
            </a:r>
            <a:endParaRPr lang="en-US" dirty="0"/>
          </a:p>
        </p:txBody>
      </p:sp>
      <p:pic>
        <p:nvPicPr>
          <p:cNvPr id="4" name="Content Placeholder 3"/>
          <p:cNvPicPr>
            <a:picLocks noGrp="1" noChangeAspect="1"/>
          </p:cNvPicPr>
          <p:nvPr>
            <p:ph idx="1"/>
          </p:nvPr>
        </p:nvPicPr>
        <p:blipFill>
          <a:blip r:embed="rId2"/>
          <a:srcRect l="9175" r="9175"/>
          <a:stretch>
            <a:fillRect/>
          </a:stretch>
        </p:blipFill>
        <p:spPr/>
      </p:pic>
    </p:spTree>
    <p:extLst>
      <p:ext uri="{BB962C8B-B14F-4D97-AF65-F5344CB8AC3E}">
        <p14:creationId xmlns:p14="http://schemas.microsoft.com/office/powerpoint/2010/main" val="374040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IRIS 2015 Projection</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In 2015 - doubling of integrated docs on EHR to 6,000 and total of 8,000 utilizing IRIS for quality reporting</a:t>
            </a:r>
          </a:p>
          <a:p>
            <a:r>
              <a:rPr lang="en-US" dirty="0" smtClean="0"/>
              <a:t>New goal?  8,000 docs and 48 million patients by 2017 </a:t>
            </a:r>
          </a:p>
          <a:p>
            <a:r>
              <a:rPr lang="en-US" dirty="0" smtClean="0"/>
              <a:t>If we reach this new goal in 2017 the number of patient visits that year will approach 152 million.</a:t>
            </a:r>
          </a:p>
          <a:p>
            <a:endParaRPr lang="en-US" dirty="0"/>
          </a:p>
          <a:p>
            <a:endParaRPr lang="en-US" dirty="0"/>
          </a:p>
        </p:txBody>
      </p:sp>
    </p:spTree>
    <p:extLst>
      <p:ext uri="{BB962C8B-B14F-4D97-AF65-F5344CB8AC3E}">
        <p14:creationId xmlns:p14="http://schemas.microsoft.com/office/powerpoint/2010/main" val="1073878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Value Proposition</a:t>
            </a:r>
            <a:endParaRPr lang="en-US" b="1" dirty="0"/>
          </a:p>
        </p:txBody>
      </p:sp>
      <p:sp>
        <p:nvSpPr>
          <p:cNvPr id="3" name="Content Placeholder 2"/>
          <p:cNvSpPr>
            <a:spLocks noGrp="1"/>
          </p:cNvSpPr>
          <p:nvPr>
            <p:ph idx="1"/>
          </p:nvPr>
        </p:nvSpPr>
        <p:spPr/>
        <p:txBody>
          <a:bodyPr/>
          <a:lstStyle/>
          <a:p>
            <a:r>
              <a:rPr lang="en-US" dirty="0" smtClean="0"/>
              <a:t>Financial</a:t>
            </a:r>
            <a:endParaRPr lang="en-US" dirty="0"/>
          </a:p>
          <a:p>
            <a:r>
              <a:rPr lang="en-US" dirty="0" smtClean="0"/>
              <a:t>MOC-Part IV</a:t>
            </a:r>
          </a:p>
          <a:p>
            <a:r>
              <a:rPr lang="en-US" b="1" dirty="0" smtClean="0"/>
              <a:t>Better outcomes</a:t>
            </a:r>
          </a:p>
          <a:p>
            <a:r>
              <a:rPr lang="en-US" b="1" dirty="0" smtClean="0"/>
              <a:t>Research</a:t>
            </a:r>
          </a:p>
          <a:p>
            <a:r>
              <a:rPr lang="en-US" b="1" dirty="0" smtClean="0"/>
              <a:t>Informing public policy</a:t>
            </a:r>
          </a:p>
          <a:p>
            <a:r>
              <a:rPr lang="en-US" b="1" dirty="0" smtClean="0"/>
              <a:t>Population Health</a:t>
            </a:r>
          </a:p>
          <a:p>
            <a:r>
              <a:rPr lang="en-US" b="1" dirty="0" smtClean="0"/>
              <a:t>Surveillance</a:t>
            </a:r>
          </a:p>
          <a:p>
            <a:pPr marL="0" indent="0">
              <a:buNone/>
            </a:pPr>
            <a:endParaRPr lang="en-US" dirty="0"/>
          </a:p>
        </p:txBody>
      </p:sp>
    </p:spTree>
    <p:extLst>
      <p:ext uri="{BB962C8B-B14F-4D97-AF65-F5344CB8AC3E}">
        <p14:creationId xmlns:p14="http://schemas.microsoft.com/office/powerpoint/2010/main" val="2182122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4400" b="1" dirty="0" smtClean="0"/>
              <a:t>Improved Outcomes</a:t>
            </a:r>
            <a:endParaRPr lang="en-US" sz="4400" b="1" dirty="0"/>
          </a:p>
        </p:txBody>
      </p:sp>
    </p:spTree>
    <p:extLst>
      <p:ext uri="{BB962C8B-B14F-4D97-AF65-F5344CB8AC3E}">
        <p14:creationId xmlns:p14="http://schemas.microsoft.com/office/powerpoint/2010/main" val="3793572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28603"/>
            <a:ext cx="8153400" cy="4519313"/>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228603" y="5732555"/>
            <a:ext cx="8690419"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45706" rIns="91410" bIns="45706">
            <a:spAutoFit/>
          </a:bodyPr>
          <a:lstStyle/>
          <a:p>
            <a:pPr defTabSz="914116" eaLnBrk="1" hangingPunct="1"/>
            <a:r>
              <a:rPr lang="en-US" sz="1400" b="1" dirty="0">
                <a:solidFill>
                  <a:srgbClr val="000000"/>
                </a:solidFill>
                <a:ea typeface="ＭＳ Ｐゴシック" charset="0"/>
              </a:rPr>
              <a:t>Lundstrom M, et al. Decreasing rate of capsule complications in cataract surgery : Eight-year study of incidence, risk factors, and data validity by the </a:t>
            </a:r>
            <a:r>
              <a:rPr lang="en-US" sz="2000" b="1" dirty="0">
                <a:solidFill>
                  <a:srgbClr val="000000"/>
                </a:solidFill>
                <a:ea typeface="ＭＳ Ｐゴシック" charset="0"/>
              </a:rPr>
              <a:t>Swedish National Cataract Register</a:t>
            </a:r>
          </a:p>
          <a:p>
            <a:pPr defTabSz="914116" eaLnBrk="1" hangingPunct="1"/>
            <a:r>
              <a:rPr lang="en-US" sz="1400" dirty="0">
                <a:solidFill>
                  <a:srgbClr val="000000"/>
                </a:solidFill>
                <a:ea typeface="ＭＳ Ｐゴシック" charset="0"/>
              </a:rPr>
              <a:t>JCRS, Volume 37, Issue 10, 2011, 1762 - 1767</a:t>
            </a:r>
          </a:p>
        </p:txBody>
      </p:sp>
      <p:sp>
        <p:nvSpPr>
          <p:cNvPr id="2" name="TextBox 1"/>
          <p:cNvSpPr txBox="1"/>
          <p:nvPr/>
        </p:nvSpPr>
        <p:spPr>
          <a:xfrm>
            <a:off x="6319731" y="228600"/>
            <a:ext cx="2981931" cy="369332"/>
          </a:xfrm>
          <a:prstGeom prst="rect">
            <a:avLst/>
          </a:prstGeom>
          <a:noFill/>
        </p:spPr>
        <p:txBody>
          <a:bodyPr wrap="none" lIns="91410" tIns="45706" rIns="91410" bIns="45706" rtlCol="0">
            <a:spAutoFit/>
          </a:bodyPr>
          <a:lstStyle/>
          <a:p>
            <a:pPr defTabSz="914116"/>
            <a:r>
              <a:rPr lang="en-US" sz="1800" dirty="0">
                <a:solidFill>
                  <a:srgbClr val="000000"/>
                </a:solidFill>
                <a:ea typeface="ＭＳ Ｐゴシック" charset="0"/>
              </a:rPr>
              <a:t> 602,553 cataract surgeries</a:t>
            </a:r>
          </a:p>
        </p:txBody>
      </p:sp>
      <p:sp>
        <p:nvSpPr>
          <p:cNvPr id="3" name="TextBox 2"/>
          <p:cNvSpPr txBox="1"/>
          <p:nvPr/>
        </p:nvSpPr>
        <p:spPr>
          <a:xfrm>
            <a:off x="410022" y="4727084"/>
            <a:ext cx="8733981" cy="1292662"/>
          </a:xfrm>
          <a:prstGeom prst="rect">
            <a:avLst/>
          </a:prstGeom>
          <a:noFill/>
        </p:spPr>
        <p:txBody>
          <a:bodyPr wrap="square" lIns="91410" tIns="45706" rIns="91410" bIns="45706" rtlCol="0">
            <a:spAutoFit/>
          </a:bodyPr>
          <a:lstStyle/>
          <a:p>
            <a:pPr marL="285660" indent="-285660" defTabSz="457059" eaLnBrk="1" fontAlgn="auto" hangingPunct="1">
              <a:spcBef>
                <a:spcPts val="0"/>
              </a:spcBef>
              <a:spcAft>
                <a:spcPts val="0"/>
              </a:spcAft>
              <a:buFont typeface="Arial"/>
              <a:buChar char="•"/>
            </a:pPr>
            <a:r>
              <a:rPr lang="en-US" sz="2000" dirty="0">
                <a:solidFill>
                  <a:srgbClr val="000000"/>
                </a:solidFill>
                <a:latin typeface="Arial"/>
                <a:ea typeface="ＭＳ Ｐゴシック"/>
              </a:rPr>
              <a:t>Multivariate analysis: age, poor preop visual acuity, glaucoma diagnosis, </a:t>
            </a:r>
            <a:r>
              <a:rPr lang="en-US" sz="2000" b="1" dirty="0">
                <a:solidFill>
                  <a:srgbClr val="000000"/>
                </a:solidFill>
                <a:latin typeface="Arial"/>
                <a:ea typeface="ＭＳ Ｐゴシック"/>
              </a:rPr>
              <a:t>lower volume hospitals.</a:t>
            </a:r>
          </a:p>
          <a:p>
            <a:pPr marL="285660" indent="-285660" defTabSz="457059" eaLnBrk="1" fontAlgn="auto" hangingPunct="1">
              <a:spcBef>
                <a:spcPts val="0"/>
              </a:spcBef>
              <a:spcAft>
                <a:spcPts val="0"/>
              </a:spcAft>
              <a:buFont typeface="Arial"/>
              <a:buChar char="•"/>
            </a:pPr>
            <a:r>
              <a:rPr lang="en-US" sz="2000" dirty="0">
                <a:solidFill>
                  <a:srgbClr val="000000"/>
                </a:solidFill>
                <a:latin typeface="Arial"/>
                <a:ea typeface="ＭＳ Ｐゴシック"/>
              </a:rPr>
              <a:t>Overtime, all decreased. </a:t>
            </a:r>
          </a:p>
          <a:p>
            <a:pPr defTabSz="457059" eaLnBrk="1" fontAlgn="auto" hangingPunct="1">
              <a:spcBef>
                <a:spcPts val="0"/>
              </a:spcBef>
              <a:spcAft>
                <a:spcPts val="0"/>
              </a:spcAft>
            </a:pPr>
            <a:endParaRPr lang="en-US" sz="1800" dirty="0">
              <a:solidFill>
                <a:srgbClr val="000000"/>
              </a:solidFill>
              <a:latin typeface="Arial"/>
              <a:ea typeface="ＭＳ Ｐゴシック"/>
            </a:endParaRPr>
          </a:p>
        </p:txBody>
      </p:sp>
    </p:spTree>
    <p:extLst>
      <p:ext uri="{BB962C8B-B14F-4D97-AF65-F5344CB8AC3E}">
        <p14:creationId xmlns:p14="http://schemas.microsoft.com/office/powerpoint/2010/main" val="970217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1143000"/>
          </a:xfrm>
        </p:spPr>
        <p:txBody>
          <a:bodyPr>
            <a:normAutofit fontScale="90000"/>
          </a:bodyPr>
          <a:lstStyle/>
          <a:p>
            <a:r>
              <a:rPr lang="en-US" sz="2400" b="1"/>
              <a:t>EUREQUO </a:t>
            </a:r>
            <a:r>
              <a:rPr lang="en-US" sz="2400" b="1" dirty="0"/>
              <a:t>project: European Registry of Quality Outcomes for Cataract and Refractive Surgery</a:t>
            </a:r>
            <a:br>
              <a:rPr lang="en-US" sz="2400" b="1" dirty="0"/>
            </a:br>
            <a:r>
              <a:rPr lang="en-US" sz="2400" dirty="0" smtClean="0"/>
              <a:t>368,258 </a:t>
            </a:r>
            <a:r>
              <a:rPr lang="en-US" sz="2400" dirty="0"/>
              <a:t>cataract surgeries</a:t>
            </a:r>
            <a:r>
              <a:rPr lang="en-US" sz="2400" b="1" dirty="0"/>
              <a:t/>
            </a:r>
            <a:br>
              <a:rPr lang="en-US" sz="2400" b="1" dirty="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7516286"/>
              </p:ext>
            </p:extLst>
          </p:nvPr>
        </p:nvGraphicFramePr>
        <p:xfrm>
          <a:off x="457203" y="1600201"/>
          <a:ext cx="8371837" cy="4892050"/>
        </p:xfrm>
        <a:graphic>
          <a:graphicData uri="http://schemas.openxmlformats.org/drawingml/2006/table">
            <a:tbl>
              <a:tblPr firstRow="1" bandRow="1">
                <a:tableStyleId>{5C22544A-7EE6-4342-B048-85BDC9FD1C3A}</a:tableStyleId>
              </a:tblPr>
              <a:tblGrid>
                <a:gridCol w="2954188"/>
                <a:gridCol w="2212588"/>
                <a:gridCol w="1511821"/>
                <a:gridCol w="1693240"/>
              </a:tblGrid>
              <a:tr h="486230">
                <a:tc>
                  <a:txBody>
                    <a:bodyPr/>
                    <a:lstStyle/>
                    <a:p>
                      <a:pPr algn="ctr" fontAlgn="b"/>
                      <a:r>
                        <a:rPr lang="en-US" sz="2400" b="1" i="0" u="none" strike="noStrike" dirty="0" smtClean="0">
                          <a:solidFill>
                            <a:srgbClr val="000000"/>
                          </a:solidFill>
                          <a:effectLst/>
                          <a:latin typeface="Calibri"/>
                        </a:rPr>
                        <a:t>Variable</a:t>
                      </a:r>
                      <a:endParaRPr lang="en-US" sz="24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Calibri"/>
                        </a:rPr>
                        <a:t>20</a:t>
                      </a:r>
                      <a:r>
                        <a:rPr lang="en-US" sz="2400" b="1" i="0" u="none" strike="noStrike" dirty="0">
                          <a:solidFill>
                            <a:srgbClr val="000000"/>
                          </a:solidFill>
                          <a:effectLst/>
                          <a:latin typeface="Calibri"/>
                        </a:rPr>
                        <a:t>/</a:t>
                      </a:r>
                      <a:r>
                        <a:rPr lang="en-US" sz="2400" b="1" i="0" u="none" strike="noStrike" dirty="0" smtClean="0">
                          <a:solidFill>
                            <a:srgbClr val="000000"/>
                          </a:solidFill>
                          <a:effectLst/>
                          <a:latin typeface="Calibri"/>
                        </a:rPr>
                        <a:t>40 </a:t>
                      </a:r>
                      <a:r>
                        <a:rPr lang="en-US" sz="2400" b="1" i="0" u="none" strike="noStrike" dirty="0">
                          <a:solidFill>
                            <a:srgbClr val="000000"/>
                          </a:solidFill>
                          <a:effectLst/>
                          <a:latin typeface="Calibri"/>
                        </a:rPr>
                        <a:t>or Better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2400" b="0" i="0" u="none" strike="noStrike" baseline="0" dirty="0" smtClean="0">
                          <a:solidFill>
                            <a:srgbClr val="000000"/>
                          </a:solidFill>
                          <a:effectLst/>
                          <a:latin typeface="Calibri"/>
                        </a:rPr>
                        <a:t>   </a:t>
                      </a:r>
                      <a:r>
                        <a:rPr lang="en-US" sz="2400" b="1" i="0" u="none" strike="noStrike" baseline="0" dirty="0" smtClean="0">
                          <a:solidFill>
                            <a:srgbClr val="000000"/>
                          </a:solidFill>
                          <a:effectLst/>
                          <a:latin typeface="Calibri"/>
                        </a:rPr>
                        <a:t> </a:t>
                      </a:r>
                      <a:r>
                        <a:rPr lang="en-US" sz="2400" b="1" i="0" u="none" strike="noStrike" dirty="0" smtClean="0">
                          <a:solidFill>
                            <a:srgbClr val="000000"/>
                          </a:solidFill>
                          <a:effectLst/>
                          <a:latin typeface="Calibri"/>
                        </a:rPr>
                        <a:t>20</a:t>
                      </a:r>
                      <a:r>
                        <a:rPr lang="en-US" sz="2400" b="1" i="0" u="none" strike="noStrike" dirty="0">
                          <a:solidFill>
                            <a:srgbClr val="000000"/>
                          </a:solidFill>
                          <a:effectLst/>
                          <a:latin typeface="Calibri"/>
                        </a:rPr>
                        <a:t>/</a:t>
                      </a:r>
                      <a:r>
                        <a:rPr lang="en-US" sz="2400" b="1" i="0" u="none" strike="noStrike" dirty="0" smtClean="0">
                          <a:solidFill>
                            <a:srgbClr val="000000"/>
                          </a:solidFill>
                          <a:effectLst/>
                          <a:latin typeface="Calibri"/>
                        </a:rPr>
                        <a:t>20         No. of </a:t>
                      </a:r>
                      <a:r>
                        <a:rPr lang="en-US" sz="2400" b="1" i="0" u="none" strike="noStrike" dirty="0" err="1" smtClean="0">
                          <a:solidFill>
                            <a:srgbClr val="000000"/>
                          </a:solidFill>
                          <a:effectLst/>
                          <a:latin typeface="Calibri"/>
                        </a:rPr>
                        <a:t>pts</a:t>
                      </a:r>
                      <a:endParaRPr lang="en-US" sz="2400" b="1" i="0" u="none" strike="noStrike" dirty="0" smtClean="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744220">
                <a:tc>
                  <a:txBody>
                    <a:bodyPr/>
                    <a:lstStyle/>
                    <a:p>
                      <a:pPr algn="l" fontAlgn="b"/>
                      <a:r>
                        <a:rPr lang="en-US" sz="2400" b="0" i="0" u="none" strike="noStrike" dirty="0" smtClean="0">
                          <a:solidFill>
                            <a:srgbClr val="000000"/>
                          </a:solidFill>
                          <a:effectLst/>
                          <a:latin typeface="Calibri"/>
                        </a:rPr>
                        <a:t>without </a:t>
                      </a:r>
                      <a:r>
                        <a:rPr lang="en-US" sz="2400" b="0" i="0" u="none" strike="noStrike" dirty="0">
                          <a:solidFill>
                            <a:srgbClr val="000000"/>
                          </a:solidFill>
                          <a:effectLst/>
                          <a:latin typeface="Calibri"/>
                        </a:rPr>
                        <a:t>ocular comorbidity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libri"/>
                        </a:rPr>
                        <a:t>98.2 %</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libri"/>
                        </a:rPr>
                        <a:t>69.9 %</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274,155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4220">
                <a:tc>
                  <a:txBody>
                    <a:bodyPr/>
                    <a:lstStyle/>
                    <a:p>
                      <a:pPr algn="l" fontAlgn="b"/>
                      <a:r>
                        <a:rPr lang="en-US" sz="2400" b="0" i="0" u="none" strike="noStrike" dirty="0" smtClean="0">
                          <a:solidFill>
                            <a:srgbClr val="000000"/>
                          </a:solidFill>
                          <a:effectLst/>
                          <a:latin typeface="Calibri"/>
                        </a:rPr>
                        <a:t>with </a:t>
                      </a:r>
                      <a:r>
                        <a:rPr lang="en-US" sz="2400" b="0" i="0" u="none" strike="noStrike" dirty="0">
                          <a:solidFill>
                            <a:srgbClr val="000000"/>
                          </a:solidFill>
                          <a:effectLst/>
                          <a:latin typeface="Calibri"/>
                        </a:rPr>
                        <a:t>ocular comorbidity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82.6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35.9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94,103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230">
                <a:tc>
                  <a:txBody>
                    <a:bodyPr/>
                    <a:lstStyle/>
                    <a:p>
                      <a:pPr algn="ctr" fontAlgn="b"/>
                      <a:r>
                        <a:rPr lang="en-US" sz="2400" b="1" i="0" u="none" strike="noStrike" dirty="0">
                          <a:solidFill>
                            <a:srgbClr val="000000"/>
                          </a:solidFill>
                          <a:effectLst/>
                          <a:latin typeface="Calibri"/>
                        </a:rPr>
                        <a:t>Comorbidity</a:t>
                      </a:r>
                    </a:p>
                  </a:txBody>
                  <a:tcPr marL="12700" marR="12700" marT="12700" marB="0" anchor="b">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486230">
                <a:tc>
                  <a:txBody>
                    <a:bodyPr/>
                    <a:lstStyle/>
                    <a:p>
                      <a:pPr algn="l" fontAlgn="b"/>
                      <a:r>
                        <a:rPr lang="en-US" sz="2400" b="0" i="0" u="none" strike="noStrike">
                          <a:solidFill>
                            <a:srgbClr val="000000"/>
                          </a:solidFill>
                          <a:effectLst/>
                          <a:latin typeface="Calibri"/>
                        </a:rPr>
                        <a:t> Macular degeneration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80.7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30.2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35,029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230">
                <a:tc>
                  <a:txBody>
                    <a:bodyPr/>
                    <a:lstStyle/>
                    <a:p>
                      <a:pPr algn="l" fontAlgn="b"/>
                      <a:r>
                        <a:rPr lang="en-US" sz="2400" b="0" i="0" u="none" strike="noStrike">
                          <a:solidFill>
                            <a:srgbClr val="000000"/>
                          </a:solidFill>
                          <a:effectLst/>
                          <a:latin typeface="Calibri"/>
                        </a:rPr>
                        <a:t> Glaucoma</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89.7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47.2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21,088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230">
                <a:tc>
                  <a:txBody>
                    <a:bodyPr/>
                    <a:lstStyle/>
                    <a:p>
                      <a:pPr algn="l" fontAlgn="b"/>
                      <a:r>
                        <a:rPr lang="en-US" sz="2400" b="0" i="0" u="none" strike="noStrike">
                          <a:solidFill>
                            <a:srgbClr val="000000"/>
                          </a:solidFill>
                          <a:effectLst/>
                          <a:latin typeface="Calibri"/>
                        </a:rPr>
                        <a:t> Diabetic retinopathy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83.7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37.8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11,299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230">
                <a:tc>
                  <a:txBody>
                    <a:bodyPr/>
                    <a:lstStyle/>
                    <a:p>
                      <a:pPr algn="l" fontAlgn="b"/>
                      <a:r>
                        <a:rPr lang="en-US" sz="2400" b="0" i="0" u="none" strike="noStrike">
                          <a:solidFill>
                            <a:srgbClr val="000000"/>
                          </a:solidFill>
                          <a:effectLst/>
                          <a:latin typeface="Calibri"/>
                        </a:rPr>
                        <a:t> Amblyopia</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58.7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16.1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6,650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230">
                <a:tc>
                  <a:txBody>
                    <a:bodyPr/>
                    <a:lstStyle/>
                    <a:p>
                      <a:pPr algn="l" fontAlgn="b"/>
                      <a:r>
                        <a:rPr lang="en-US" sz="2400" b="0" i="0" u="none" strike="noStrike">
                          <a:solidFill>
                            <a:srgbClr val="000000"/>
                          </a:solidFill>
                          <a:effectLst/>
                          <a:latin typeface="Calibri"/>
                        </a:rPr>
                        <a:t> Other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81.1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34.8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27,214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802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The Pew Charitable Trusts</a:t>
            </a:r>
          </a:p>
        </p:txBody>
      </p:sp>
      <p:sp>
        <p:nvSpPr>
          <p:cNvPr id="3" name="Content Placeholder 2"/>
          <p:cNvSpPr>
            <a:spLocks noGrp="1"/>
          </p:cNvSpPr>
          <p:nvPr>
            <p:ph idx="1"/>
          </p:nvPr>
        </p:nvSpPr>
        <p:spPr>
          <a:xfrm>
            <a:off x="685800" y="1676400"/>
            <a:ext cx="7772400" cy="4401205"/>
          </a:xfrm>
        </p:spPr>
        <p:txBody>
          <a:bodyPr/>
          <a:lstStyle/>
          <a:p>
            <a:pPr marL="0" indent="0">
              <a:buNone/>
            </a:pPr>
            <a:r>
              <a:rPr lang="en-US" sz="2800" dirty="0" smtClean="0"/>
              <a:t>Pew </a:t>
            </a:r>
            <a:r>
              <a:rPr lang="en-US" sz="2800" dirty="0"/>
              <a:t>is an independent, non-profit research and public policy organization. </a:t>
            </a:r>
          </a:p>
          <a:p>
            <a:pPr marL="0" indent="0">
              <a:buNone/>
            </a:pPr>
            <a:endParaRPr lang="en-US" sz="2800" dirty="0"/>
          </a:p>
          <a:p>
            <a:pPr marL="0" indent="0">
              <a:buNone/>
            </a:pPr>
            <a:r>
              <a:rPr lang="en-US" sz="2800" dirty="0"/>
              <a:t>Pew seeks to enhance medical device safety and foster device innovation that benefits patients. </a:t>
            </a:r>
            <a:endParaRPr lang="en-US" sz="2800" dirty="0" smtClean="0"/>
          </a:p>
          <a:p>
            <a:r>
              <a:rPr lang="en-US" sz="2800" dirty="0" smtClean="0"/>
              <a:t>Unique device identifier (UDI) </a:t>
            </a:r>
          </a:p>
          <a:p>
            <a:r>
              <a:rPr lang="en-US" sz="2800" dirty="0" smtClean="0"/>
              <a:t>Medical </a:t>
            </a:r>
            <a:r>
              <a:rPr lang="en-US" sz="2800" dirty="0"/>
              <a:t>device registries </a:t>
            </a:r>
          </a:p>
          <a:p>
            <a:r>
              <a:rPr lang="en-US" sz="2800" dirty="0" smtClean="0"/>
              <a:t>Accelerating </a:t>
            </a:r>
            <a:r>
              <a:rPr lang="en-US" sz="2800" dirty="0"/>
              <a:t>device innovation </a:t>
            </a:r>
          </a:p>
        </p:txBody>
      </p:sp>
    </p:spTree>
    <p:extLst>
      <p:ext uri="{BB962C8B-B14F-4D97-AF65-F5344CB8AC3E}">
        <p14:creationId xmlns:p14="http://schemas.microsoft.com/office/powerpoint/2010/main" val="1398281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normAutofit/>
          </a:bodyPr>
          <a:lstStyle/>
          <a:p>
            <a:r>
              <a:rPr lang="en-US" sz="4400" b="1" dirty="0" smtClean="0"/>
              <a:t>Research</a:t>
            </a:r>
            <a:endParaRPr lang="en-US" sz="4400" b="1" dirty="0"/>
          </a:p>
        </p:txBody>
      </p:sp>
    </p:spTree>
    <p:extLst>
      <p:ext uri="{BB962C8B-B14F-4D97-AF65-F5344CB8AC3E}">
        <p14:creationId xmlns:p14="http://schemas.microsoft.com/office/powerpoint/2010/main" val="2962503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Randomized Registry Trial</a:t>
            </a:r>
            <a:endParaRPr lang="en-US" b="1" dirty="0"/>
          </a:p>
        </p:txBody>
      </p:sp>
      <p:sp>
        <p:nvSpPr>
          <p:cNvPr id="3" name="Content Placeholder 2"/>
          <p:cNvSpPr>
            <a:spLocks noGrp="1"/>
          </p:cNvSpPr>
          <p:nvPr>
            <p:ph idx="1"/>
          </p:nvPr>
        </p:nvSpPr>
        <p:spPr/>
        <p:txBody>
          <a:bodyPr>
            <a:normAutofit fontScale="92500"/>
          </a:bodyPr>
          <a:lstStyle/>
          <a:p>
            <a:r>
              <a:rPr lang="en-US" i="1" dirty="0" smtClean="0"/>
              <a:t>The Randomized Registry Trial-The Next Disruptive Technology in Clinical Research </a:t>
            </a:r>
            <a:r>
              <a:rPr lang="en-US" dirty="0" smtClean="0"/>
              <a:t>--Lauer &amp; D’Agostino, </a:t>
            </a:r>
            <a:r>
              <a:rPr lang="en-US" i="1" dirty="0" smtClean="0"/>
              <a:t>NEJM</a:t>
            </a:r>
            <a:r>
              <a:rPr lang="en-US" dirty="0" smtClean="0"/>
              <a:t>, Sept 2013 </a:t>
            </a:r>
          </a:p>
          <a:p>
            <a:r>
              <a:rPr lang="en-US" dirty="0" smtClean="0"/>
              <a:t>Time for recruitment and costs were dramatically less in the randomized registry arm of the trial.</a:t>
            </a:r>
          </a:p>
          <a:p>
            <a:r>
              <a:rPr lang="en-US" dirty="0" smtClean="0"/>
              <a:t>The </a:t>
            </a:r>
            <a:r>
              <a:rPr lang="en-US" dirty="0"/>
              <a:t>incremental cost of the Thrombus Aspiration in ST-Elevation Myocardial Infarction in Scandinavia (TASTE) </a:t>
            </a:r>
            <a:r>
              <a:rPr lang="en-US" dirty="0" smtClean="0"/>
              <a:t>trial was </a:t>
            </a:r>
            <a:r>
              <a:rPr lang="en-US" dirty="0"/>
              <a:t>$300,000, or $50 for each participant who underwent </a:t>
            </a:r>
            <a:r>
              <a:rPr lang="en-US" dirty="0" smtClean="0"/>
              <a:t>randomization</a:t>
            </a:r>
            <a:r>
              <a:rPr lang="en-US" dirty="0"/>
              <a:t>!</a:t>
            </a:r>
            <a:endParaRPr lang="en-US" dirty="0" smtClean="0"/>
          </a:p>
          <a:p>
            <a:endParaRPr lang="en-US" dirty="0"/>
          </a:p>
        </p:txBody>
      </p:sp>
    </p:spTree>
    <p:extLst>
      <p:ext uri="{BB962C8B-B14F-4D97-AF65-F5344CB8AC3E}">
        <p14:creationId xmlns:p14="http://schemas.microsoft.com/office/powerpoint/2010/main" val="2678361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4400" b="1" dirty="0" smtClean="0"/>
              <a:t>Inform Public Policy</a:t>
            </a:r>
          </a:p>
          <a:p>
            <a:r>
              <a:rPr lang="en-US" b="1" dirty="0" smtClean="0"/>
              <a:t>Avastin Compounding</a:t>
            </a:r>
            <a:endParaRPr lang="en-US" b="1" dirty="0"/>
          </a:p>
        </p:txBody>
      </p:sp>
    </p:spTree>
    <p:extLst>
      <p:ext uri="{BB962C8B-B14F-4D97-AF65-F5344CB8AC3E}">
        <p14:creationId xmlns:p14="http://schemas.microsoft.com/office/powerpoint/2010/main" val="1807858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Endophthalmitis Rate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4019314"/>
              </p:ext>
            </p:extLst>
          </p:nvPr>
        </p:nvGraphicFramePr>
        <p:xfrm>
          <a:off x="3810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Drug</a:t>
                      </a:r>
                      <a:endParaRPr lang="en-US" dirty="0"/>
                    </a:p>
                  </a:txBody>
                  <a:tcPr/>
                </a:tc>
                <a:tc>
                  <a:txBody>
                    <a:bodyPr/>
                    <a:lstStyle/>
                    <a:p>
                      <a:r>
                        <a:rPr lang="en-US" dirty="0" smtClean="0"/>
                        <a:t>Injections</a:t>
                      </a:r>
                      <a:endParaRPr lang="en-US" dirty="0"/>
                    </a:p>
                  </a:txBody>
                  <a:tcPr/>
                </a:tc>
                <a:tc>
                  <a:txBody>
                    <a:bodyPr/>
                    <a:lstStyle/>
                    <a:p>
                      <a:r>
                        <a:rPr lang="en-US" dirty="0" smtClean="0"/>
                        <a:t>%</a:t>
                      </a:r>
                      <a:endParaRPr lang="en-US" dirty="0"/>
                    </a:p>
                  </a:txBody>
                  <a:tcPr/>
                </a:tc>
              </a:tr>
              <a:tr h="370840">
                <a:tc>
                  <a:txBody>
                    <a:bodyPr/>
                    <a:lstStyle/>
                    <a:p>
                      <a:r>
                        <a:rPr lang="en-US" dirty="0" smtClean="0"/>
                        <a:t>Avastin</a:t>
                      </a:r>
                      <a:endParaRPr lang="en-US" dirty="0"/>
                    </a:p>
                  </a:txBody>
                  <a:tcPr/>
                </a:tc>
                <a:tc>
                  <a:txBody>
                    <a:bodyPr/>
                    <a:lstStyle/>
                    <a:p>
                      <a:r>
                        <a:rPr lang="en-US" dirty="0" smtClean="0"/>
                        <a:t>478,381</a:t>
                      </a:r>
                      <a:endParaRPr lang="en-US" dirty="0"/>
                    </a:p>
                  </a:txBody>
                  <a:tcPr/>
                </a:tc>
                <a:tc>
                  <a:txBody>
                    <a:bodyPr/>
                    <a:lstStyle/>
                    <a:p>
                      <a:r>
                        <a:rPr lang="en-US" dirty="0" smtClean="0"/>
                        <a:t>0.12%</a:t>
                      </a:r>
                      <a:endParaRPr lang="en-US" dirty="0"/>
                    </a:p>
                  </a:txBody>
                  <a:tcPr/>
                </a:tc>
              </a:tr>
              <a:tr h="370840">
                <a:tc>
                  <a:txBody>
                    <a:bodyPr/>
                    <a:lstStyle/>
                    <a:p>
                      <a:r>
                        <a:rPr lang="en-US" dirty="0" smtClean="0"/>
                        <a:t>Lucentis</a:t>
                      </a:r>
                      <a:endParaRPr lang="en-US" dirty="0"/>
                    </a:p>
                  </a:txBody>
                  <a:tcPr/>
                </a:tc>
                <a:tc>
                  <a:txBody>
                    <a:bodyPr/>
                    <a:lstStyle/>
                    <a:p>
                      <a:r>
                        <a:rPr lang="en-US" dirty="0" smtClean="0"/>
                        <a:t>245,381</a:t>
                      </a:r>
                      <a:endParaRPr lang="en-US" dirty="0"/>
                    </a:p>
                  </a:txBody>
                  <a:tcPr/>
                </a:tc>
                <a:tc>
                  <a:txBody>
                    <a:bodyPr/>
                    <a:lstStyle/>
                    <a:p>
                      <a:r>
                        <a:rPr lang="en-US" dirty="0" smtClean="0"/>
                        <a:t>0.09%</a:t>
                      </a:r>
                      <a:endParaRPr lang="en-US" dirty="0"/>
                    </a:p>
                  </a:txBody>
                  <a:tcPr/>
                </a:tc>
              </a:tr>
              <a:tr h="370840">
                <a:tc>
                  <a:txBody>
                    <a:bodyPr/>
                    <a:lstStyle/>
                    <a:p>
                      <a:r>
                        <a:rPr lang="en-US" dirty="0" smtClean="0"/>
                        <a:t>Eylea</a:t>
                      </a:r>
                      <a:endParaRPr lang="en-US" dirty="0"/>
                    </a:p>
                  </a:txBody>
                  <a:tcPr/>
                </a:tc>
                <a:tc>
                  <a:txBody>
                    <a:bodyPr/>
                    <a:lstStyle/>
                    <a:p>
                      <a:r>
                        <a:rPr lang="en-US" dirty="0" smtClean="0"/>
                        <a:t>103,390</a:t>
                      </a:r>
                      <a:endParaRPr lang="en-US" dirty="0"/>
                    </a:p>
                  </a:txBody>
                  <a:tcPr/>
                </a:tc>
                <a:tc>
                  <a:txBody>
                    <a:bodyPr/>
                    <a:lstStyle/>
                    <a:p>
                      <a:r>
                        <a:rPr lang="en-US" dirty="0" smtClean="0"/>
                        <a:t>0.12%</a:t>
                      </a:r>
                      <a:endParaRPr lang="en-US" dirty="0"/>
                    </a:p>
                  </a:txBody>
                  <a:tcPr/>
                </a:tc>
              </a:tr>
            </a:tbl>
          </a:graphicData>
        </a:graphic>
      </p:graphicFrame>
    </p:spTree>
    <p:extLst>
      <p:ext uri="{BB962C8B-B14F-4D97-AF65-F5344CB8AC3E}">
        <p14:creationId xmlns:p14="http://schemas.microsoft.com/office/powerpoint/2010/main" val="1034741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4400" b="1" dirty="0" smtClean="0"/>
              <a:t>Population Health</a:t>
            </a:r>
            <a:endParaRPr lang="en-US" sz="4400" b="1" dirty="0"/>
          </a:p>
        </p:txBody>
      </p:sp>
    </p:spTree>
    <p:extLst>
      <p:ext uri="{BB962C8B-B14F-4D97-AF65-F5344CB8AC3E}">
        <p14:creationId xmlns:p14="http://schemas.microsoft.com/office/powerpoint/2010/main" val="3260029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Improved </a:t>
            </a:r>
            <a:r>
              <a:rPr lang="en-US" b="1" dirty="0"/>
              <a:t>P</a:t>
            </a:r>
            <a:r>
              <a:rPr lang="en-US" b="1" dirty="0" smtClean="0"/>
              <a:t>opulation Health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53528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782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Health</a:t>
            </a:r>
            <a:endParaRPr lang="en-US" b="1" dirty="0"/>
          </a:p>
        </p:txBody>
      </p:sp>
      <p:sp>
        <p:nvSpPr>
          <p:cNvPr id="3" name="Content Placeholder 2"/>
          <p:cNvSpPr>
            <a:spLocks noGrp="1"/>
          </p:cNvSpPr>
          <p:nvPr>
            <p:ph idx="1"/>
          </p:nvPr>
        </p:nvSpPr>
        <p:spPr/>
        <p:txBody>
          <a:bodyPr/>
          <a:lstStyle/>
          <a:p>
            <a:endParaRPr lang="en-US" dirty="0" smtClean="0"/>
          </a:p>
          <a:p>
            <a:r>
              <a:rPr lang="en-US" dirty="0" smtClean="0"/>
              <a:t>CDC Vision Health Surveillance Project</a:t>
            </a:r>
          </a:p>
          <a:p>
            <a:r>
              <a:rPr lang="en-US" dirty="0" smtClean="0"/>
              <a:t>PCORI- CER proposal</a:t>
            </a:r>
          </a:p>
          <a:p>
            <a:r>
              <a:rPr lang="en-US" dirty="0" smtClean="0"/>
              <a:t>CMS Transformation Network</a:t>
            </a:r>
          </a:p>
          <a:p>
            <a:r>
              <a:rPr lang="en-US" dirty="0" smtClean="0"/>
              <a:t>NEI Infectious Disease Proposal</a:t>
            </a:r>
          </a:p>
          <a:p>
            <a:endParaRPr lang="en-US" dirty="0"/>
          </a:p>
        </p:txBody>
      </p:sp>
    </p:spTree>
    <p:extLst>
      <p:ext uri="{BB962C8B-B14F-4D97-AF65-F5344CB8AC3E}">
        <p14:creationId xmlns:p14="http://schemas.microsoft.com/office/powerpoint/2010/main" val="3992380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sz="4800" b="1" dirty="0"/>
          </a:p>
        </p:txBody>
      </p:sp>
      <p:sp>
        <p:nvSpPr>
          <p:cNvPr id="5" name="Subtitle 4"/>
          <p:cNvSpPr>
            <a:spLocks noGrp="1"/>
          </p:cNvSpPr>
          <p:nvPr>
            <p:ph type="subTitle" idx="1"/>
          </p:nvPr>
        </p:nvSpPr>
        <p:spPr/>
        <p:txBody>
          <a:bodyPr/>
          <a:lstStyle/>
          <a:p>
            <a:r>
              <a:rPr lang="en-US" sz="4400" b="1" dirty="0" smtClean="0"/>
              <a:t>Surveillance</a:t>
            </a:r>
          </a:p>
          <a:p>
            <a:r>
              <a:rPr lang="en-US" dirty="0" smtClean="0"/>
              <a:t>Devices and Drugs</a:t>
            </a:r>
            <a:endParaRPr lang="en-US" dirty="0"/>
          </a:p>
        </p:txBody>
      </p:sp>
    </p:spTree>
    <p:extLst>
      <p:ext uri="{BB962C8B-B14F-4D97-AF65-F5344CB8AC3E}">
        <p14:creationId xmlns:p14="http://schemas.microsoft.com/office/powerpoint/2010/main" val="872302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a:t/>
            </a:r>
            <a:br>
              <a:rPr lang="en-US" sz="3200" b="1" dirty="0"/>
            </a:br>
            <a:r>
              <a:rPr lang="en-US" sz="3200" b="1" dirty="0" smtClean="0"/>
              <a:t>PEW: Future </a:t>
            </a:r>
            <a:r>
              <a:rPr lang="en-US" sz="3200" b="1" dirty="0"/>
              <a:t>Directions for Medical Device Registries</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60% of Class III devices have mandated post market surveillance and only 6% are performed by independent specialty registries.</a:t>
            </a:r>
          </a:p>
          <a:p>
            <a:r>
              <a:rPr lang="en-US" dirty="0" smtClean="0"/>
              <a:t>UDIs ( Unique Device Identifiers) will be included in EHRs in 2015?</a:t>
            </a:r>
          </a:p>
          <a:p>
            <a:r>
              <a:rPr lang="en-US" dirty="0" smtClean="0"/>
              <a:t>Longitudinal EHR based registries ( Pinnacle, IRIS) have the capability to follow devices at the longitudinal point of care and can detect early signals. Patient reported outcome tools can pick up early symptoms before device failure occurs.</a:t>
            </a:r>
          </a:p>
          <a:p>
            <a:r>
              <a:rPr lang="en-US" dirty="0" smtClean="0"/>
              <a:t>Data should be made publicly available</a:t>
            </a:r>
            <a:endParaRPr lang="en-US" dirty="0"/>
          </a:p>
        </p:txBody>
      </p:sp>
    </p:spTree>
    <p:extLst>
      <p:ext uri="{BB962C8B-B14F-4D97-AF65-F5344CB8AC3E}">
        <p14:creationId xmlns:p14="http://schemas.microsoft.com/office/powerpoint/2010/main" val="573300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 and UDIs</a:t>
            </a:r>
            <a:endParaRPr lang="en-US" dirty="0"/>
          </a:p>
        </p:txBody>
      </p:sp>
      <p:sp>
        <p:nvSpPr>
          <p:cNvPr id="3" name="Content Placeholder 2"/>
          <p:cNvSpPr>
            <a:spLocks noGrp="1"/>
          </p:cNvSpPr>
          <p:nvPr>
            <p:ph idx="1"/>
          </p:nvPr>
        </p:nvSpPr>
        <p:spPr/>
        <p:txBody>
          <a:bodyPr>
            <a:normAutofit/>
          </a:bodyPr>
          <a:lstStyle/>
          <a:p>
            <a:r>
              <a:rPr lang="en-US" dirty="0" smtClean="0"/>
              <a:t>If CDC mandates UDIs in certified EHR fields in the next year, IRIS can extract them</a:t>
            </a:r>
          </a:p>
          <a:p>
            <a:r>
              <a:rPr lang="en-US" dirty="0" smtClean="0"/>
              <a:t>Currently IRIS collects device data inputted into a surgical template that is uploaded to the registry</a:t>
            </a:r>
          </a:p>
          <a:p>
            <a:r>
              <a:rPr lang="en-US" dirty="0" smtClean="0"/>
              <a:t>The majority of devices are inserted in ASCs without EHRs</a:t>
            </a:r>
          </a:p>
        </p:txBody>
      </p:sp>
    </p:spTree>
    <p:extLst>
      <p:ext uri="{BB962C8B-B14F-4D97-AF65-F5344CB8AC3E}">
        <p14:creationId xmlns:p14="http://schemas.microsoft.com/office/powerpoint/2010/main" val="235506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a:solidFill>
                  <a:srgbClr val="000000"/>
                </a:solidFill>
              </a:rPr>
              <a:t>Avalere Brings Creative Solutions to Healthcare Strategy</a:t>
            </a:r>
          </a:p>
        </p:txBody>
      </p:sp>
      <p:sp>
        <p:nvSpPr>
          <p:cNvPr id="3" name="Slide Number Placeholder 2"/>
          <p:cNvSpPr>
            <a:spLocks noGrp="1"/>
          </p:cNvSpPr>
          <p:nvPr>
            <p:ph type="sldNum" sz="quarter" idx="12"/>
          </p:nvPr>
        </p:nvSpPr>
        <p:spPr/>
        <p:txBody>
          <a:bodyPr/>
          <a:lstStyle/>
          <a:p>
            <a:fld id="{1046E0F0-A629-AF47-82DD-3B28C859BC11}" type="slidenum">
              <a:rPr lang="en-US" smtClean="0">
                <a:solidFill>
                  <a:srgbClr val="FFFFFF">
                    <a:lumMod val="50000"/>
                  </a:srgbClr>
                </a:solidFill>
              </a:rPr>
              <a:pPr/>
              <a:t>5</a:t>
            </a:fld>
            <a:endParaRPr lang="en-US" dirty="0">
              <a:solidFill>
                <a:srgbClr val="FFFFFF">
                  <a:lumMod val="50000"/>
                </a:srgbClr>
              </a:solidFill>
            </a:endParaRPr>
          </a:p>
        </p:txBody>
      </p:sp>
      <p:sp>
        <p:nvSpPr>
          <p:cNvPr id="4" name="Text Placeholder 3"/>
          <p:cNvSpPr>
            <a:spLocks noGrp="1"/>
          </p:cNvSpPr>
          <p:nvPr>
            <p:ph type="body" sz="quarter" idx="13"/>
          </p:nvPr>
        </p:nvSpPr>
        <p:spPr/>
        <p:txBody>
          <a:bodyPr/>
          <a:lstStyle/>
          <a:p>
            <a:r>
              <a:rPr lang="en-US" sz="2000" dirty="0">
                <a:solidFill>
                  <a:schemeClr val="tx1">
                    <a:lumMod val="50000"/>
                    <a:lumOff val="50000"/>
                  </a:schemeClr>
                </a:solidFill>
              </a:rPr>
              <a:t>Avalere aims to bring innovative solutions to complex problems in an environment that demands a fresh perspective and new approaches</a:t>
            </a:r>
            <a:endParaRPr lang="en-US" sz="1800" dirty="0">
              <a:solidFill>
                <a:srgbClr val="A3B7C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7" y="1959873"/>
            <a:ext cx="8312727" cy="382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323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Overcoming Hurdles </a:t>
            </a:r>
            <a:endParaRPr lang="en-US" b="1" dirty="0"/>
          </a:p>
        </p:txBody>
      </p:sp>
      <p:sp>
        <p:nvSpPr>
          <p:cNvPr id="3" name="Content Placeholder 2"/>
          <p:cNvSpPr>
            <a:spLocks noGrp="1"/>
          </p:cNvSpPr>
          <p:nvPr>
            <p:ph idx="1"/>
          </p:nvPr>
        </p:nvSpPr>
        <p:spPr/>
        <p:txBody>
          <a:bodyPr/>
          <a:lstStyle/>
          <a:p>
            <a:r>
              <a:rPr lang="en-US" dirty="0" smtClean="0"/>
              <a:t>Inadequate data points in EHRs-*</a:t>
            </a:r>
          </a:p>
          <a:p>
            <a:r>
              <a:rPr lang="en-US" dirty="0" smtClean="0"/>
              <a:t>Validation of data-*</a:t>
            </a:r>
          </a:p>
          <a:p>
            <a:r>
              <a:rPr lang="en-US" dirty="0" smtClean="0"/>
              <a:t>Data blocking: vendor fees &amp; refusal to allow export of data-ongoing battle with two large vendors</a:t>
            </a:r>
          </a:p>
          <a:p>
            <a:r>
              <a:rPr lang="en-US" dirty="0" smtClean="0"/>
              <a:t>Importing UDI</a:t>
            </a:r>
          </a:p>
          <a:p>
            <a:endParaRPr lang="en-US" dirty="0"/>
          </a:p>
        </p:txBody>
      </p:sp>
    </p:spTree>
    <p:extLst>
      <p:ext uri="{BB962C8B-B14F-4D97-AF65-F5344CB8AC3E}">
        <p14:creationId xmlns:p14="http://schemas.microsoft.com/office/powerpoint/2010/main" val="3130658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4406900"/>
            <a:ext cx="8116887" cy="1362075"/>
          </a:xfrm>
        </p:spPr>
        <p:txBody>
          <a:bodyPr/>
          <a:lstStyle/>
          <a:p>
            <a:r>
              <a:rPr lang="en-US" sz="4800" dirty="0" smtClean="0"/>
              <a:t>Moderated discussion</a:t>
            </a:r>
            <a:endParaRPr lang="en-US" sz="4800" dirty="0"/>
          </a:p>
        </p:txBody>
      </p:sp>
      <p:sp>
        <p:nvSpPr>
          <p:cNvPr id="6" name="Text Placeholder 5"/>
          <p:cNvSpPr>
            <a:spLocks noGrp="1"/>
          </p:cNvSpPr>
          <p:nvPr>
            <p:ph type="body" idx="1"/>
          </p:nvPr>
        </p:nvSpPr>
        <p:spPr>
          <a:xfrm>
            <a:off x="722312" y="3366615"/>
            <a:ext cx="8116887" cy="1040285"/>
          </a:xfrm>
        </p:spPr>
        <p:txBody>
          <a:bodyPr/>
          <a:lstStyle/>
          <a:p>
            <a:r>
              <a:rPr lang="en-US" sz="2800" dirty="0"/>
              <a:t>Innovative Approaches to </a:t>
            </a:r>
            <a:r>
              <a:rPr lang="en-US" sz="2800" dirty="0" smtClean="0"/>
              <a:t>Accessing</a:t>
            </a:r>
            <a:r>
              <a:rPr lang="en-US" sz="2800" dirty="0"/>
              <a:t>, Extracting </a:t>
            </a:r>
            <a:endParaRPr lang="en-US" sz="2800" dirty="0" smtClean="0"/>
          </a:p>
          <a:p>
            <a:r>
              <a:rPr lang="en-US" sz="2800" dirty="0" smtClean="0"/>
              <a:t>and </a:t>
            </a:r>
            <a:r>
              <a:rPr lang="en-US" sz="2800" dirty="0"/>
              <a:t>Aggregating Electronic Health Data</a:t>
            </a:r>
          </a:p>
        </p:txBody>
      </p:sp>
      <p:sp>
        <p:nvSpPr>
          <p:cNvPr id="4" name="Date Placeholder 3"/>
          <p:cNvSpPr>
            <a:spLocks noGrp="1"/>
          </p:cNvSpPr>
          <p:nvPr>
            <p:ph type="dt" sz="half" idx="10"/>
          </p:nvPr>
        </p:nvSpPr>
        <p:spPr>
          <a:xfrm>
            <a:off x="685799" y="6400800"/>
            <a:ext cx="1989433" cy="457200"/>
          </a:xfrm>
        </p:spPr>
        <p:txBody>
          <a:bodyPr/>
          <a:lstStyle/>
          <a:p>
            <a:fld id="{98D0691B-73D7-4161-9AA0-D0206D2589FA}" type="datetime4">
              <a:rPr lang="en-US" sz="1050" smtClean="0"/>
              <a:pPr/>
              <a:t>September 15, 2015</a:t>
            </a:fld>
            <a:endParaRPr lang="en-US" sz="1050" dirty="0">
              <a:latin typeface="+mn-lt"/>
            </a:endParaRPr>
          </a:p>
        </p:txBody>
      </p:sp>
    </p:spTree>
    <p:extLst>
      <p:ext uri="{BB962C8B-B14F-4D97-AF65-F5344CB8AC3E}">
        <p14:creationId xmlns:p14="http://schemas.microsoft.com/office/powerpoint/2010/main" val="536065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400" dirty="0" smtClean="0"/>
              <a:t>Participate!</a:t>
            </a:r>
            <a:endParaRPr lang="en-US" sz="2400" dirty="0"/>
          </a:p>
        </p:txBody>
      </p:sp>
      <p:sp>
        <p:nvSpPr>
          <p:cNvPr id="12" name="Text Placeholder 11"/>
          <p:cNvSpPr>
            <a:spLocks noGrp="1"/>
          </p:cNvSpPr>
          <p:nvPr>
            <p:ph type="body" sz="half" idx="2"/>
          </p:nvPr>
        </p:nvSpPr>
        <p:spPr>
          <a:xfrm>
            <a:off x="457201" y="1828800"/>
            <a:ext cx="2285999" cy="1384995"/>
          </a:xfrm>
        </p:spPr>
        <p:txBody>
          <a:bodyPr/>
          <a:lstStyle/>
          <a:p>
            <a:r>
              <a:rPr lang="en-US" sz="2800" b="1" dirty="0" smtClean="0"/>
              <a:t>Please </a:t>
            </a:r>
            <a:r>
              <a:rPr lang="en-US" sz="2800" b="1" u="sng" dirty="0" smtClean="0"/>
              <a:t>type</a:t>
            </a:r>
            <a:r>
              <a:rPr lang="en-US" sz="2800" b="1" dirty="0" smtClean="0"/>
              <a:t> in your question or comments</a:t>
            </a:r>
            <a:endParaRPr lang="en-US" sz="28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73050"/>
            <a:ext cx="3867091"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43200" y="921603"/>
            <a:ext cx="1828800" cy="830997"/>
          </a:xfrm>
          <a:prstGeom prst="rect">
            <a:avLst/>
          </a:prstGeom>
        </p:spPr>
        <p:txBody>
          <a:bodyPr wrap="square">
            <a:spAutoFit/>
          </a:bodyPr>
          <a:lstStyle/>
          <a:p>
            <a:pPr algn="r"/>
            <a:r>
              <a:rPr lang="en-US" sz="1600" dirty="0" smtClean="0">
                <a:solidFill>
                  <a:srgbClr val="000000"/>
                </a:solidFill>
              </a:rPr>
              <a:t>Click </a:t>
            </a:r>
            <a:r>
              <a:rPr lang="en-US" sz="1600" dirty="0">
                <a:solidFill>
                  <a:srgbClr val="000000"/>
                </a:solidFill>
              </a:rPr>
              <a:t>“Chat” to open the chat function </a:t>
            </a:r>
          </a:p>
        </p:txBody>
      </p:sp>
      <p:sp>
        <p:nvSpPr>
          <p:cNvPr id="15" name="Rectangle 14"/>
          <p:cNvSpPr/>
          <p:nvPr/>
        </p:nvSpPr>
        <p:spPr>
          <a:xfrm>
            <a:off x="2743200" y="4122003"/>
            <a:ext cx="1828800" cy="830997"/>
          </a:xfrm>
          <a:prstGeom prst="rect">
            <a:avLst/>
          </a:prstGeom>
        </p:spPr>
        <p:txBody>
          <a:bodyPr wrap="square">
            <a:spAutoFit/>
          </a:bodyPr>
          <a:lstStyle/>
          <a:p>
            <a:pPr algn="r"/>
            <a:r>
              <a:rPr lang="en-US" sz="1600" dirty="0" smtClean="0">
                <a:solidFill>
                  <a:srgbClr val="000000"/>
                </a:solidFill>
              </a:rPr>
              <a:t>Questions </a:t>
            </a:r>
            <a:r>
              <a:rPr lang="en-US" sz="1600" dirty="0">
                <a:solidFill>
                  <a:srgbClr val="000000"/>
                </a:solidFill>
              </a:rPr>
              <a:t>and comments appear here</a:t>
            </a:r>
          </a:p>
        </p:txBody>
      </p:sp>
      <p:sp>
        <p:nvSpPr>
          <p:cNvPr id="16" name="Rectangle 15"/>
          <p:cNvSpPr/>
          <p:nvPr/>
        </p:nvSpPr>
        <p:spPr>
          <a:xfrm>
            <a:off x="2743200" y="5674258"/>
            <a:ext cx="1828800" cy="584775"/>
          </a:xfrm>
          <a:prstGeom prst="rect">
            <a:avLst/>
          </a:prstGeom>
        </p:spPr>
        <p:txBody>
          <a:bodyPr wrap="square">
            <a:spAutoFit/>
          </a:bodyPr>
          <a:lstStyle/>
          <a:p>
            <a:pPr algn="r"/>
            <a:r>
              <a:rPr lang="en-US" sz="1600" dirty="0" smtClean="0">
                <a:solidFill>
                  <a:srgbClr val="000000"/>
                </a:solidFill>
              </a:rPr>
              <a:t>Type </a:t>
            </a:r>
            <a:r>
              <a:rPr lang="en-US" sz="1600" dirty="0">
                <a:solidFill>
                  <a:srgbClr val="000000"/>
                </a:solidFill>
              </a:rPr>
              <a:t>questions here </a:t>
            </a:r>
            <a:endParaRPr lang="en-US" sz="1600" dirty="0" smtClean="0">
              <a:solidFill>
                <a:srgbClr val="000000"/>
              </a:solidFill>
            </a:endParaRPr>
          </a:p>
        </p:txBody>
      </p:sp>
      <p:sp>
        <p:nvSpPr>
          <p:cNvPr id="14" name="Right Arrow 13"/>
          <p:cNvSpPr/>
          <p:nvPr/>
        </p:nvSpPr>
        <p:spPr bwMode="auto">
          <a:xfrm>
            <a:off x="3429000" y="3810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8" name="Right Arrow 17"/>
          <p:cNvSpPr/>
          <p:nvPr/>
        </p:nvSpPr>
        <p:spPr bwMode="auto">
          <a:xfrm>
            <a:off x="3429000" y="36576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9" name="Right Arrow 18"/>
          <p:cNvSpPr/>
          <p:nvPr/>
        </p:nvSpPr>
        <p:spPr bwMode="auto">
          <a:xfrm>
            <a:off x="3429000" y="5257800"/>
            <a:ext cx="1066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Tree>
    <p:extLst>
      <p:ext uri="{BB962C8B-B14F-4D97-AF65-F5344CB8AC3E}">
        <p14:creationId xmlns:p14="http://schemas.microsoft.com/office/powerpoint/2010/main" val="3415349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b="1" dirty="0"/>
              <a:t>Discussion with Panelists </a:t>
            </a:r>
            <a:endParaRPr lang="en-US" sz="2400" dirty="0"/>
          </a:p>
        </p:txBody>
      </p:sp>
      <p:sp>
        <p:nvSpPr>
          <p:cNvPr id="7" name="Content Placeholder 6"/>
          <p:cNvSpPr>
            <a:spLocks noGrp="1"/>
          </p:cNvSpPr>
          <p:nvPr>
            <p:ph idx="1"/>
          </p:nvPr>
        </p:nvSpPr>
        <p:spPr>
          <a:xfrm>
            <a:off x="685800" y="1676400"/>
            <a:ext cx="7772400" cy="3702552"/>
          </a:xfrm>
        </p:spPr>
        <p:txBody>
          <a:bodyPr/>
          <a:lstStyle/>
          <a:p>
            <a:pPr marL="0" indent="0">
              <a:spcAft>
                <a:spcPts val="1200"/>
              </a:spcAft>
              <a:buNone/>
            </a:pPr>
            <a:r>
              <a:rPr lang="en-US" sz="1800" b="1" dirty="0"/>
              <a:t>Kathleen </a:t>
            </a:r>
            <a:r>
              <a:rPr lang="en-US" sz="1800" b="1" dirty="0" smtClean="0"/>
              <a:t>M. Hewitt</a:t>
            </a:r>
            <a:r>
              <a:rPr lang="en-US" sz="1800" dirty="0"/>
              <a:t>, </a:t>
            </a:r>
            <a:r>
              <a:rPr lang="en-US" sz="1800" dirty="0" smtClean="0"/>
              <a:t>MSN, RN, CPHQ, Associate Vice </a:t>
            </a:r>
            <a:r>
              <a:rPr lang="en-US" sz="1800" dirty="0"/>
              <a:t>President American College of Cardiology (ACC), National Cardiovascular Data </a:t>
            </a:r>
            <a:r>
              <a:rPr lang="en-US" sz="1800" dirty="0" smtClean="0"/>
              <a:t>Registry (NCDR)</a:t>
            </a:r>
            <a:endParaRPr lang="en-US" sz="1800" dirty="0"/>
          </a:p>
          <a:p>
            <a:pPr marL="0" indent="0">
              <a:buNone/>
            </a:pPr>
            <a:r>
              <a:rPr lang="en-US" sz="1800" b="1" dirty="0"/>
              <a:t>William L. Rich, III</a:t>
            </a:r>
            <a:r>
              <a:rPr lang="en-US" sz="1800" dirty="0"/>
              <a:t>, MD, Medical Director of Health </a:t>
            </a:r>
            <a:r>
              <a:rPr lang="en-US" sz="1800" dirty="0" smtClean="0"/>
              <a:t>Policy, </a:t>
            </a:r>
            <a:r>
              <a:rPr lang="en-US" sz="1800" dirty="0"/>
              <a:t>American Academy of Ophthalmology (AAO), IRIS Registry</a:t>
            </a:r>
          </a:p>
          <a:p>
            <a:endParaRPr lang="en-US" sz="1800" dirty="0"/>
          </a:p>
          <a:p>
            <a:pPr marL="0" indent="0">
              <a:spcAft>
                <a:spcPts val="600"/>
              </a:spcAft>
              <a:buNone/>
            </a:pPr>
            <a:r>
              <a:rPr lang="en-US" sz="1800" b="1" dirty="0" smtClean="0"/>
              <a:t>Moderators:</a:t>
            </a:r>
            <a:endParaRPr lang="en-US" sz="1800" b="1" dirty="0"/>
          </a:p>
          <a:p>
            <a:r>
              <a:rPr lang="en-US" sz="1800" b="1" dirty="0"/>
              <a:t>Josh Rising</a:t>
            </a:r>
            <a:r>
              <a:rPr lang="en-US" sz="1800" dirty="0"/>
              <a:t>, MD, Director, Healthcare Programs, The Pew Charitable Trusts</a:t>
            </a:r>
          </a:p>
          <a:p>
            <a:r>
              <a:rPr lang="en-US" sz="1800" b="1" dirty="0"/>
              <a:t>Kristi Mitchell</a:t>
            </a:r>
            <a:r>
              <a:rPr lang="en-US" sz="1800" dirty="0"/>
              <a:t>, MPH Senior Vice President Avalere Health, LLC</a:t>
            </a:r>
          </a:p>
          <a:p>
            <a:endParaRPr lang="en-US" sz="1800" dirty="0"/>
          </a:p>
        </p:txBody>
      </p:sp>
      <p:sp>
        <p:nvSpPr>
          <p:cNvPr id="4" name="Text Placeholder 11"/>
          <p:cNvSpPr txBox="1">
            <a:spLocks/>
          </p:cNvSpPr>
          <p:nvPr/>
        </p:nvSpPr>
        <p:spPr>
          <a:xfrm>
            <a:off x="4953000" y="5181600"/>
            <a:ext cx="3886200" cy="1384995"/>
          </a:xfrm>
          <a:prstGeom prst="rect">
            <a:avLst/>
          </a:prstGeom>
        </p:spPr>
        <p:txBody>
          <a:bodyPr/>
          <a:lstStyle>
            <a:lvl1pPr marL="609600" indent="-609600" algn="l" rtl="0" eaLnBrk="1" fontAlgn="base" hangingPunct="1">
              <a:spcBef>
                <a:spcPct val="20000"/>
              </a:spcBef>
              <a:spcAft>
                <a:spcPct val="0"/>
              </a:spcAft>
              <a:buClr>
                <a:srgbClr val="46B0E7"/>
              </a:buClr>
              <a:buFont typeface="Times" pitchFamily="1" charset="0"/>
              <a:buChar char="•"/>
              <a:defRPr sz="1600">
                <a:solidFill>
                  <a:srgbClr val="4F4F4F"/>
                </a:solidFill>
                <a:latin typeface="+mn-lt"/>
                <a:ea typeface="+mn-ea"/>
                <a:cs typeface="+mn-cs"/>
              </a:defRPr>
            </a:lvl1pPr>
            <a:lvl2pPr marL="990600" indent="-533400" algn="l" rtl="0" eaLnBrk="1" fontAlgn="base" hangingPunct="1">
              <a:spcBef>
                <a:spcPct val="20000"/>
              </a:spcBef>
              <a:spcAft>
                <a:spcPct val="0"/>
              </a:spcAft>
              <a:buClr>
                <a:srgbClr val="EB434C"/>
              </a:buClr>
              <a:buChar char="–"/>
              <a:defRPr sz="1600">
                <a:solidFill>
                  <a:srgbClr val="4F4F4F"/>
                </a:solidFill>
                <a:latin typeface="+mn-lt"/>
                <a:ea typeface="+mn-ea"/>
              </a:defRPr>
            </a:lvl2pPr>
            <a:lvl3pPr marL="1371600" indent="-457200" algn="l" rtl="0" eaLnBrk="1" fontAlgn="base" hangingPunct="1">
              <a:spcBef>
                <a:spcPct val="20000"/>
              </a:spcBef>
              <a:spcAft>
                <a:spcPct val="0"/>
              </a:spcAft>
              <a:buClr>
                <a:srgbClr val="3FB1E8"/>
              </a:buClr>
              <a:buChar char="•"/>
              <a:defRPr sz="1600">
                <a:solidFill>
                  <a:srgbClr val="4F4F4F"/>
                </a:solidFill>
                <a:latin typeface="+mn-lt"/>
                <a:ea typeface="+mn-ea"/>
              </a:defRPr>
            </a:lvl3pPr>
            <a:lvl4pPr marL="1752600" indent="-381000" algn="l" rtl="0" eaLnBrk="1" fontAlgn="base" hangingPunct="1">
              <a:spcBef>
                <a:spcPct val="20000"/>
              </a:spcBef>
              <a:spcAft>
                <a:spcPct val="0"/>
              </a:spcAft>
              <a:defRPr sz="1200">
                <a:solidFill>
                  <a:srgbClr val="4F4F4F"/>
                </a:solidFill>
                <a:latin typeface="+mn-lt"/>
                <a:ea typeface="+mn-ea"/>
              </a:defRPr>
            </a:lvl4pPr>
            <a:lvl5pPr marL="2209800" indent="-381000" algn="l" rtl="0" eaLnBrk="1" fontAlgn="base" hangingPunct="1">
              <a:spcBef>
                <a:spcPct val="20000"/>
              </a:spcBef>
              <a:spcAft>
                <a:spcPct val="0"/>
              </a:spcAft>
              <a:buChar char="»"/>
              <a:defRPr sz="1600">
                <a:solidFill>
                  <a:srgbClr val="4F4F4F"/>
                </a:solidFill>
                <a:latin typeface="Avenir 45 Book" pitchFamily="1" charset="0"/>
                <a:ea typeface="+mn-ea"/>
              </a:defRPr>
            </a:lvl5pPr>
            <a:lvl6pPr marL="2667000" indent="-381000" algn="l" rtl="0" eaLnBrk="1" fontAlgn="base" hangingPunct="1">
              <a:spcBef>
                <a:spcPct val="20000"/>
              </a:spcBef>
              <a:spcAft>
                <a:spcPct val="0"/>
              </a:spcAft>
              <a:buChar char="»"/>
              <a:defRPr sz="1600">
                <a:solidFill>
                  <a:srgbClr val="4F4F4F"/>
                </a:solidFill>
                <a:latin typeface="Avenir 45 Book" pitchFamily="1" charset="0"/>
                <a:ea typeface="+mn-ea"/>
              </a:defRPr>
            </a:lvl6pPr>
            <a:lvl7pPr marL="3124200" indent="-381000" algn="l" rtl="0" eaLnBrk="1" fontAlgn="base" hangingPunct="1">
              <a:spcBef>
                <a:spcPct val="20000"/>
              </a:spcBef>
              <a:spcAft>
                <a:spcPct val="0"/>
              </a:spcAft>
              <a:buChar char="»"/>
              <a:defRPr sz="1600">
                <a:solidFill>
                  <a:srgbClr val="4F4F4F"/>
                </a:solidFill>
                <a:latin typeface="Avenir 45 Book" pitchFamily="1" charset="0"/>
                <a:ea typeface="+mn-ea"/>
              </a:defRPr>
            </a:lvl7pPr>
            <a:lvl8pPr marL="3581400" indent="-381000" algn="l" rtl="0" eaLnBrk="1" fontAlgn="base" hangingPunct="1">
              <a:spcBef>
                <a:spcPct val="20000"/>
              </a:spcBef>
              <a:spcAft>
                <a:spcPct val="0"/>
              </a:spcAft>
              <a:buChar char="»"/>
              <a:defRPr sz="1600">
                <a:solidFill>
                  <a:srgbClr val="4F4F4F"/>
                </a:solidFill>
                <a:latin typeface="Avenir 45 Book" pitchFamily="1" charset="0"/>
                <a:ea typeface="+mn-ea"/>
              </a:defRPr>
            </a:lvl8pPr>
            <a:lvl9pPr marL="4038600" indent="-381000" algn="l" rtl="0" eaLnBrk="1" fontAlgn="base" hangingPunct="1">
              <a:spcBef>
                <a:spcPct val="20000"/>
              </a:spcBef>
              <a:spcAft>
                <a:spcPct val="0"/>
              </a:spcAft>
              <a:buChar char="»"/>
              <a:defRPr sz="1600">
                <a:solidFill>
                  <a:srgbClr val="4F4F4F"/>
                </a:solidFill>
                <a:latin typeface="Avenir 45 Book" pitchFamily="1" charset="0"/>
                <a:ea typeface="+mn-ea"/>
              </a:defRPr>
            </a:lvl9pPr>
          </a:lstStyle>
          <a:p>
            <a:pPr marL="0" indent="0" algn="ctr">
              <a:buNone/>
            </a:pPr>
            <a:r>
              <a:rPr lang="en-US" sz="2000" b="1" kern="0" dirty="0" smtClean="0">
                <a:solidFill>
                  <a:srgbClr val="003F83"/>
                </a:solidFill>
              </a:rPr>
              <a:t>Participate!</a:t>
            </a:r>
          </a:p>
          <a:p>
            <a:pPr marL="0" indent="0" algn="ctr">
              <a:buNone/>
            </a:pPr>
            <a:r>
              <a:rPr lang="en-US" sz="1800" b="1" kern="0" dirty="0" smtClean="0"/>
              <a:t>Please </a:t>
            </a:r>
            <a:r>
              <a:rPr lang="en-US" sz="1800" b="1" u="sng" kern="0" dirty="0" smtClean="0"/>
              <a:t>type</a:t>
            </a:r>
            <a:r>
              <a:rPr lang="en-US" sz="1800" b="1" kern="0" dirty="0" smtClean="0"/>
              <a:t> in your </a:t>
            </a:r>
          </a:p>
          <a:p>
            <a:pPr marL="0" indent="0" algn="ctr">
              <a:buNone/>
            </a:pPr>
            <a:r>
              <a:rPr lang="en-US" sz="1800" b="1" kern="0" dirty="0" smtClean="0"/>
              <a:t>question or comments</a:t>
            </a:r>
            <a:endParaRPr lang="en-US" sz="1800" b="1" kern="0" dirty="0"/>
          </a:p>
        </p:txBody>
      </p:sp>
      <p:sp>
        <p:nvSpPr>
          <p:cNvPr id="2" name="Oval 1"/>
          <p:cNvSpPr/>
          <p:nvPr/>
        </p:nvSpPr>
        <p:spPr bwMode="auto">
          <a:xfrm>
            <a:off x="5230504" y="5105400"/>
            <a:ext cx="3352800" cy="1384995"/>
          </a:xfrm>
          <a:prstGeom prst="ellipse">
            <a:avLst/>
          </a:prstGeom>
          <a:noFill/>
          <a:ln w="31750" cap="flat" cmpd="sng" algn="ctr">
            <a:solidFill>
              <a:srgbClr val="003F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55276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066800"/>
            <a:ext cx="8229600" cy="6858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pPr algn="ctr"/>
            <a:r>
              <a:rPr lang="en-US" sz="2400" b="1" kern="0" dirty="0" smtClean="0"/>
              <a:t>Stay Informed! </a:t>
            </a:r>
            <a:endParaRPr lang="en-US" sz="2400" kern="0" dirty="0"/>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765" y="1981200"/>
            <a:ext cx="3413635" cy="4191000"/>
          </a:xfrm>
          <a:prstGeom prst="rect">
            <a:avLst/>
          </a:prstGeom>
        </p:spPr>
      </p:pic>
      <p:sp>
        <p:nvSpPr>
          <p:cNvPr id="8" name="Rectangle 7"/>
          <p:cNvSpPr/>
          <p:nvPr/>
        </p:nvSpPr>
        <p:spPr>
          <a:xfrm>
            <a:off x="5867400" y="4800600"/>
            <a:ext cx="2819400" cy="1323439"/>
          </a:xfrm>
          <a:prstGeom prst="rect">
            <a:avLst/>
          </a:prstGeom>
        </p:spPr>
        <p:txBody>
          <a:bodyPr wrap="square">
            <a:spAutoFit/>
          </a:bodyPr>
          <a:lstStyle/>
          <a:p>
            <a:endParaRPr lang="en-US" dirty="0"/>
          </a:p>
          <a:p>
            <a:r>
              <a:rPr lang="en-US" b="1" dirty="0">
                <a:solidFill>
                  <a:srgbClr val="003F83"/>
                </a:solidFill>
              </a:rPr>
              <a:t>Available </a:t>
            </a:r>
            <a:r>
              <a:rPr lang="en-US" b="1" dirty="0" smtClean="0">
                <a:solidFill>
                  <a:srgbClr val="003F83"/>
                </a:solidFill>
              </a:rPr>
              <a:t>at </a:t>
            </a:r>
            <a:endParaRPr lang="en-US" dirty="0">
              <a:solidFill>
                <a:srgbClr val="003F83"/>
              </a:solidFill>
            </a:endParaRPr>
          </a:p>
          <a:p>
            <a:r>
              <a:rPr lang="en-US" sz="3200" b="1" dirty="0" smtClean="0">
                <a:solidFill>
                  <a:schemeClr val="tx1">
                    <a:lumMod val="75000"/>
                    <a:lumOff val="25000"/>
                  </a:schemeClr>
                </a:solidFill>
              </a:rPr>
              <a:t>avalere.com</a:t>
            </a:r>
            <a:r>
              <a:rPr lang="en-US" sz="3200" b="1" dirty="0" smtClean="0"/>
              <a:t> </a:t>
            </a:r>
            <a:endParaRPr lang="en-US" sz="3200" dirty="0"/>
          </a:p>
        </p:txBody>
      </p:sp>
    </p:spTree>
    <p:extLst>
      <p:ext uri="{BB962C8B-B14F-4D97-AF65-F5344CB8AC3E}">
        <p14:creationId xmlns:p14="http://schemas.microsoft.com/office/powerpoint/2010/main" val="4133684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400" b="1" dirty="0"/>
              <a:t>Thank you!</a:t>
            </a:r>
            <a:endParaRPr lang="en-US" sz="2400" dirty="0"/>
          </a:p>
        </p:txBody>
      </p:sp>
      <p:sp>
        <p:nvSpPr>
          <p:cNvPr id="4" name="Content Placeholder 3"/>
          <p:cNvSpPr>
            <a:spLocks noGrp="1"/>
          </p:cNvSpPr>
          <p:nvPr>
            <p:ph sz="half" idx="1"/>
          </p:nvPr>
        </p:nvSpPr>
        <p:spPr>
          <a:xfrm>
            <a:off x="685800" y="1993880"/>
            <a:ext cx="3810000" cy="4450449"/>
          </a:xfrm>
        </p:spPr>
        <p:txBody>
          <a:bodyPr/>
          <a:lstStyle/>
          <a:p>
            <a:pPr marL="0" indent="0">
              <a:buNone/>
            </a:pPr>
            <a:r>
              <a:rPr lang="en-US" sz="2400" dirty="0"/>
              <a:t>Josh Rising, MD, </a:t>
            </a:r>
            <a:r>
              <a:rPr lang="en-US" sz="2400" dirty="0" smtClean="0"/>
              <a:t/>
            </a:r>
            <a:br>
              <a:rPr lang="en-US" sz="2400" dirty="0" smtClean="0"/>
            </a:br>
            <a:r>
              <a:rPr lang="en-US" sz="2400" dirty="0" smtClean="0"/>
              <a:t>Director</a:t>
            </a:r>
            <a:r>
              <a:rPr lang="en-US" sz="2400" dirty="0"/>
              <a:t>, </a:t>
            </a:r>
            <a:r>
              <a:rPr lang="en-US" sz="2400" dirty="0" smtClean="0"/>
              <a:t>Healthcare Programs</a:t>
            </a:r>
            <a:r>
              <a:rPr lang="en-US" sz="2400" dirty="0"/>
              <a:t>, </a:t>
            </a:r>
            <a:br>
              <a:rPr lang="en-US" sz="2400" dirty="0"/>
            </a:br>
            <a:r>
              <a:rPr lang="en-US" sz="2400" dirty="0"/>
              <a:t>The Pew Charitable Trusts</a:t>
            </a:r>
          </a:p>
          <a:p>
            <a:pPr marL="0" indent="0">
              <a:buNone/>
            </a:pPr>
            <a:endParaRPr lang="en-US" sz="2400" dirty="0"/>
          </a:p>
          <a:p>
            <a:pPr marL="0" indent="0">
              <a:buNone/>
            </a:pPr>
            <a:r>
              <a:rPr lang="en-US" sz="2400" dirty="0"/>
              <a:t>Angela Franklin, JD, Senior Officer, Drugs and Medical </a:t>
            </a:r>
            <a:r>
              <a:rPr lang="en-US" sz="2400" dirty="0" smtClean="0"/>
              <a:t>Devices </a:t>
            </a:r>
            <a:br>
              <a:rPr lang="en-US" sz="2400" dirty="0" smtClean="0"/>
            </a:br>
            <a:r>
              <a:rPr lang="en-US" sz="2400" dirty="0" smtClean="0"/>
              <a:t>The </a:t>
            </a:r>
            <a:r>
              <a:rPr lang="en-US" sz="2400" dirty="0"/>
              <a:t>Pew Charitable Trusts</a:t>
            </a:r>
          </a:p>
          <a:p>
            <a:pPr marL="0" indent="0">
              <a:buNone/>
            </a:pPr>
            <a:endParaRPr lang="en-US" sz="2400" dirty="0"/>
          </a:p>
          <a:p>
            <a:pPr marL="0" indent="0">
              <a:buNone/>
            </a:pPr>
            <a:endParaRPr lang="en-US" sz="2400" dirty="0"/>
          </a:p>
        </p:txBody>
      </p:sp>
      <p:sp>
        <p:nvSpPr>
          <p:cNvPr id="5" name="Content Placeholder 4"/>
          <p:cNvSpPr>
            <a:spLocks noGrp="1"/>
          </p:cNvSpPr>
          <p:nvPr>
            <p:ph sz="half" idx="2"/>
          </p:nvPr>
        </p:nvSpPr>
        <p:spPr>
          <a:xfrm>
            <a:off x="4648200" y="1993880"/>
            <a:ext cx="3810000" cy="1643527"/>
          </a:xfrm>
        </p:spPr>
        <p:txBody>
          <a:bodyPr/>
          <a:lstStyle/>
          <a:p>
            <a:pPr marL="0" indent="0">
              <a:buNone/>
            </a:pPr>
            <a:r>
              <a:rPr lang="en-US" sz="2400" dirty="0"/>
              <a:t>Kristi Mitchell, </a:t>
            </a:r>
            <a:r>
              <a:rPr lang="en-US" sz="2400" dirty="0" smtClean="0"/>
              <a:t>MPH </a:t>
            </a:r>
            <a:br>
              <a:rPr lang="en-US" sz="2400" dirty="0" smtClean="0"/>
            </a:br>
            <a:r>
              <a:rPr lang="en-US" sz="2400" dirty="0" smtClean="0"/>
              <a:t>Senior </a:t>
            </a:r>
            <a:r>
              <a:rPr lang="en-US" sz="2400" dirty="0"/>
              <a:t>Vice President </a:t>
            </a:r>
            <a:br>
              <a:rPr lang="en-US" sz="2400" dirty="0"/>
            </a:br>
            <a:r>
              <a:rPr lang="en-US" sz="2400" dirty="0"/>
              <a:t>Avalere Health, LLC</a:t>
            </a:r>
          </a:p>
          <a:p>
            <a:endParaRPr lang="en-US" sz="2400" dirty="0"/>
          </a:p>
        </p:txBody>
      </p:sp>
    </p:spTree>
    <p:extLst>
      <p:ext uri="{BB962C8B-B14F-4D97-AF65-F5344CB8AC3E}">
        <p14:creationId xmlns:p14="http://schemas.microsoft.com/office/powerpoint/2010/main" val="342047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4406900"/>
            <a:ext cx="8116887" cy="1362075"/>
          </a:xfrm>
        </p:spPr>
        <p:txBody>
          <a:bodyPr/>
          <a:lstStyle/>
          <a:p>
            <a:r>
              <a:rPr lang="en-US" sz="4800" dirty="0" smtClean="0"/>
              <a:t>Study overview</a:t>
            </a:r>
            <a:endParaRPr lang="en-US" sz="4800" dirty="0"/>
          </a:p>
        </p:txBody>
      </p:sp>
      <p:sp>
        <p:nvSpPr>
          <p:cNvPr id="6" name="Text Placeholder 5"/>
          <p:cNvSpPr>
            <a:spLocks noGrp="1"/>
          </p:cNvSpPr>
          <p:nvPr>
            <p:ph type="body" idx="1"/>
          </p:nvPr>
        </p:nvSpPr>
        <p:spPr>
          <a:xfrm>
            <a:off x="722312" y="3366615"/>
            <a:ext cx="8116887" cy="1040285"/>
          </a:xfrm>
        </p:spPr>
        <p:txBody>
          <a:bodyPr/>
          <a:lstStyle/>
          <a:p>
            <a:r>
              <a:rPr lang="en-US" sz="2800" dirty="0"/>
              <a:t>Innovative Approaches to </a:t>
            </a:r>
            <a:r>
              <a:rPr lang="en-US" sz="2800" dirty="0" smtClean="0"/>
              <a:t>Accessing</a:t>
            </a:r>
            <a:r>
              <a:rPr lang="en-US" sz="2800" dirty="0"/>
              <a:t>, Extracting </a:t>
            </a:r>
            <a:endParaRPr lang="en-US" sz="2800" dirty="0" smtClean="0"/>
          </a:p>
          <a:p>
            <a:r>
              <a:rPr lang="en-US" sz="2800" dirty="0" smtClean="0"/>
              <a:t>and </a:t>
            </a:r>
            <a:r>
              <a:rPr lang="en-US" sz="2800" dirty="0"/>
              <a:t>Aggregating Electronic Health Data</a:t>
            </a:r>
          </a:p>
        </p:txBody>
      </p:sp>
      <p:sp>
        <p:nvSpPr>
          <p:cNvPr id="4" name="Date Placeholder 3"/>
          <p:cNvSpPr>
            <a:spLocks noGrp="1"/>
          </p:cNvSpPr>
          <p:nvPr>
            <p:ph type="dt" sz="half" idx="10"/>
          </p:nvPr>
        </p:nvSpPr>
        <p:spPr>
          <a:xfrm>
            <a:off x="685799" y="6400800"/>
            <a:ext cx="1989433" cy="457200"/>
          </a:xfrm>
        </p:spPr>
        <p:txBody>
          <a:bodyPr/>
          <a:lstStyle/>
          <a:p>
            <a:fld id="{98D0691B-73D7-4161-9AA0-D0206D2589FA}" type="datetime4">
              <a:rPr lang="en-US" sz="1050" smtClean="0"/>
              <a:pPr/>
              <a:t>September 15, 2015</a:t>
            </a:fld>
            <a:endParaRPr lang="en-US" sz="1050" dirty="0">
              <a:latin typeface="Arial"/>
            </a:endParaRPr>
          </a:p>
        </p:txBody>
      </p:sp>
    </p:spTree>
    <p:extLst>
      <p:ext uri="{BB962C8B-B14F-4D97-AF65-F5344CB8AC3E}">
        <p14:creationId xmlns:p14="http://schemas.microsoft.com/office/powerpoint/2010/main" val="144659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Innovative Approaches to Accessing, Extracting and Aggregating Electronic Health Records Data</a:t>
            </a:r>
            <a:endParaRPr lang="en-US" dirty="0"/>
          </a:p>
        </p:txBody>
      </p:sp>
      <p:sp>
        <p:nvSpPr>
          <p:cNvPr id="3" name="Slide Number Placeholder 2"/>
          <p:cNvSpPr>
            <a:spLocks noGrp="1"/>
          </p:cNvSpPr>
          <p:nvPr>
            <p:ph type="sldNum" sz="quarter" idx="12"/>
          </p:nvPr>
        </p:nvSpPr>
        <p:spPr/>
        <p:txBody>
          <a:bodyPr/>
          <a:lstStyle/>
          <a:p>
            <a:fld id="{1046E0F0-A629-AF47-82DD-3B28C859BC11}" type="slidenum">
              <a:rPr lang="en-US" smtClean="0">
                <a:solidFill>
                  <a:srgbClr val="FFFFFF">
                    <a:lumMod val="50000"/>
                  </a:srgbClr>
                </a:solidFill>
              </a:rPr>
              <a:pPr/>
              <a:t>7</a:t>
            </a:fld>
            <a:endParaRPr lang="en-US" dirty="0">
              <a:solidFill>
                <a:srgbClr val="FFFFFF">
                  <a:lumMod val="50000"/>
                </a:srgbClr>
              </a:solidFill>
            </a:endParaRPr>
          </a:p>
        </p:txBody>
      </p:sp>
      <p:sp>
        <p:nvSpPr>
          <p:cNvPr id="4" name="Text Placeholder 3"/>
          <p:cNvSpPr>
            <a:spLocks noGrp="1"/>
          </p:cNvSpPr>
          <p:nvPr>
            <p:ph type="body" sz="quarter" idx="13"/>
          </p:nvPr>
        </p:nvSpPr>
        <p:spPr/>
        <p:txBody>
          <a:bodyPr/>
          <a:lstStyle/>
          <a:p>
            <a:r>
              <a:rPr lang="en-US" dirty="0" smtClean="0"/>
              <a:t>AVALERE CONDUCTED RESEARCH ON BEHALF OF PEW TO ASSESS BARRIERS AND ENABLERS FOR MEDICAL DEVICE REGISTRIES TO EXTRACT AND AGGREGATE EHR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3005096"/>
              </p:ext>
            </p:extLst>
          </p:nvPr>
        </p:nvGraphicFramePr>
        <p:xfrm>
          <a:off x="317163" y="1503781"/>
          <a:ext cx="8491957" cy="4975412"/>
        </p:xfrm>
        <a:graphic>
          <a:graphicData uri="http://schemas.openxmlformats.org/drawingml/2006/table">
            <a:tbl>
              <a:tblPr>
                <a:tableStyleId>{00A15C55-8517-42AA-B614-E9B94910E393}</a:tableStyleId>
              </a:tblPr>
              <a:tblGrid>
                <a:gridCol w="1539937"/>
                <a:gridCol w="6952020"/>
              </a:tblGrid>
              <a:tr h="306593">
                <a:tc>
                  <a:txBody>
                    <a:bodyPr/>
                    <a:lstStyle/>
                    <a:p>
                      <a:pPr marL="0" marR="0" lvl="0" indent="0" algn="ctr"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kern="1200" cap="all" normalizeH="0" baseline="0" dirty="0" smtClean="0">
                          <a:ln>
                            <a:noFill/>
                          </a:ln>
                          <a:solidFill>
                            <a:schemeClr val="bg1"/>
                          </a:solidFill>
                          <a:effectLst/>
                          <a:latin typeface="Arial" pitchFamily="34" charset="0"/>
                          <a:ea typeface="Arial Unicode MS"/>
                          <a:cs typeface="Arial" pitchFamily="34" charset="0"/>
                        </a:rPr>
                        <a:t>Project Task</a:t>
                      </a:r>
                    </a:p>
                  </a:txBody>
                  <a:tcPr marL="45720" marR="4572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all" normalizeH="0" baseline="0" dirty="0" smtClean="0">
                          <a:ln>
                            <a:noFill/>
                          </a:ln>
                          <a:solidFill>
                            <a:schemeClr val="bg1"/>
                          </a:solidFill>
                          <a:effectLst/>
                          <a:latin typeface="Arial" pitchFamily="34" charset="0"/>
                          <a:ea typeface="Arial Unicode MS"/>
                          <a:cs typeface="Arial" pitchFamily="34" charset="0"/>
                        </a:rPr>
                        <a:t>Objectives</a:t>
                      </a:r>
                      <a:endParaRPr kumimoji="0" lang="en-US" sz="1400" b="1" i="0" u="none" strike="noStrike" kern="1200" cap="all" normalizeH="0" baseline="0" dirty="0" smtClean="0">
                        <a:ln>
                          <a:noFill/>
                        </a:ln>
                        <a:solidFill>
                          <a:schemeClr val="bg1"/>
                        </a:solidFill>
                        <a:effectLst/>
                        <a:latin typeface="Arial" pitchFamily="34" charset="0"/>
                        <a:ea typeface="Arial Unicode MS"/>
                        <a:cs typeface="Arial" pitchFamily="34" charset="0"/>
                      </a:endParaRPr>
                    </a:p>
                  </a:txBody>
                  <a:tcPr marL="18288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52174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pPr>
                      <a:r>
                        <a:rPr kumimoji="0" lang="en-US" sz="1400" b="1" i="0" u="none" strike="noStrike" kern="1200" cap="none" normalizeH="0" baseline="0" dirty="0" smtClean="0">
                          <a:ln>
                            <a:noFill/>
                          </a:ln>
                          <a:solidFill>
                            <a:schemeClr val="tx1"/>
                          </a:solidFill>
                          <a:effectLst/>
                          <a:latin typeface="+mn-lt"/>
                          <a:ea typeface="Arial Unicode MS"/>
                          <a:cs typeface="Arial" pitchFamily="34" charset="0"/>
                        </a:rPr>
                        <a:t>Conceptual Framework</a:t>
                      </a:r>
                      <a:endParaRPr kumimoji="0" lang="en-US" sz="1400" b="1" i="0" u="none" strike="sngStrike" kern="1200" cap="none" normalizeH="0" baseline="0" dirty="0" smtClean="0">
                        <a:ln>
                          <a:noFill/>
                        </a:ln>
                        <a:solidFill>
                          <a:schemeClr val="tx1"/>
                        </a:solidFill>
                        <a:effectLst/>
                        <a:latin typeface="+mn-lt"/>
                        <a:ea typeface="Arial Unicode MS"/>
                        <a:cs typeface="Arial" pitchFamily="34" charset="0"/>
                      </a:endParaRPr>
                    </a:p>
                  </a:txBody>
                  <a:tcPr marR="45720" anchor="ctr" horzOverflow="overflow">
                    <a:lnL w="12700" cmpd="sng">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c>
                  <a:txBody>
                    <a:bodyPr/>
                    <a:lstStyle/>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Arial" pitchFamily="34" charset="0"/>
                        </a:rPr>
                        <a:t>Conducted literature search to identify the most relevant documents to review</a:t>
                      </a:r>
                    </a:p>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Arial" pitchFamily="34" charset="0"/>
                        </a:rPr>
                        <a:t>Collected resident expert insight to fill any gaps in literature search</a:t>
                      </a:r>
                    </a:p>
                  </a:txBody>
                  <a:tcPr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r>
              <a:tr h="2242969">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pPr>
                      <a:r>
                        <a:rPr kumimoji="0" lang="en-US" sz="1400" b="1" i="0" u="none" strike="noStrike" kern="1200" cap="none" normalizeH="0" baseline="0" dirty="0" smtClean="0">
                          <a:ln>
                            <a:noFill/>
                          </a:ln>
                          <a:solidFill>
                            <a:schemeClr val="tx1"/>
                          </a:solidFill>
                          <a:effectLst/>
                          <a:latin typeface="+mn-lt"/>
                          <a:ea typeface="Arial Unicode MS"/>
                          <a:cs typeface="Arial" pitchFamily="34" charset="0"/>
                        </a:rPr>
                        <a:t>Collect Medical Device Registry Data</a:t>
                      </a:r>
                      <a:endParaRPr kumimoji="0" lang="en-US" sz="1400" b="1" i="0" u="none" strike="sngStrike" kern="1200" cap="none" normalizeH="0" baseline="0" dirty="0" smtClean="0">
                        <a:ln>
                          <a:noFill/>
                        </a:ln>
                        <a:solidFill>
                          <a:schemeClr val="tx1"/>
                        </a:solidFill>
                        <a:effectLst/>
                        <a:latin typeface="+mn-lt"/>
                        <a:ea typeface="Arial Unicode MS"/>
                        <a:cs typeface="Arial" pitchFamily="34" charset="0"/>
                      </a:endParaRPr>
                    </a:p>
                  </a:txBody>
                  <a:tcPr marR="45720" anchor="ctr" horzOverflow="overflow">
                    <a:lnL w="12700" cmpd="sng">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c>
                  <a:txBody>
                    <a:bodyPr/>
                    <a:lstStyle/>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Developed</a:t>
                      </a:r>
                      <a:r>
                        <a:rPr lang="en-US" sz="1400" kern="1200" baseline="0" dirty="0" smtClean="0">
                          <a:solidFill>
                            <a:schemeClr val="tx1"/>
                          </a:solidFill>
                          <a:effectLst/>
                          <a:latin typeface="+mn-lt"/>
                          <a:ea typeface="+mn-ea"/>
                          <a:cs typeface="Arial" pitchFamily="34" charset="0"/>
                        </a:rPr>
                        <a:t> interview guide to structure the conversation</a:t>
                      </a:r>
                    </a:p>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baseline="0" dirty="0" smtClean="0">
                          <a:solidFill>
                            <a:schemeClr val="tx1"/>
                          </a:solidFill>
                          <a:effectLst/>
                          <a:latin typeface="+mn-lt"/>
                          <a:ea typeface="+mn-ea"/>
                          <a:cs typeface="Arial" pitchFamily="34" charset="0"/>
                        </a:rPr>
                        <a:t>Reviewed registry-focused publicly available literature</a:t>
                      </a:r>
                    </a:p>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baseline="0" dirty="0" smtClean="0">
                          <a:solidFill>
                            <a:schemeClr val="tx1"/>
                          </a:solidFill>
                          <a:effectLst/>
                          <a:latin typeface="+mn-lt"/>
                          <a:ea typeface="+mn-ea"/>
                          <a:cs typeface="Arial" pitchFamily="34" charset="0"/>
                        </a:rPr>
                        <a:t>Conducted interviews with individuals from medical device registries:</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American College of Cardiology (ACC): National Cardiovascular Data Registry CathPCI Registry</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American Society for Plastic Surgeons (ASPS) and the Food and Drug Administration (FDA): National Breast Implant Registry (NBIR)</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American Joint Replacement Registry (AJRR)</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American Academy of Ophthalmology (AAO): IRIS Registry</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dirty="0" smtClean="0">
                          <a:solidFill>
                            <a:schemeClr val="tx1"/>
                          </a:solidFill>
                          <a:effectLst/>
                          <a:latin typeface="+mn-lt"/>
                          <a:ea typeface="+mn-ea"/>
                          <a:cs typeface="Arial" pitchFamily="34" charset="0"/>
                        </a:rPr>
                        <a:t>Kaiser Permanente: Total Joint Replacement Registry (TJRR)</a:t>
                      </a:r>
                    </a:p>
                  </a:txBody>
                  <a:tcPr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r>
              <a:tr h="52174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pPr>
                      <a:r>
                        <a:rPr kumimoji="0" lang="en-US" sz="1400" b="1" i="0" u="none" strike="noStrike" kern="1200" cap="none" normalizeH="0" baseline="0" dirty="0" smtClean="0">
                          <a:ln>
                            <a:noFill/>
                          </a:ln>
                          <a:solidFill>
                            <a:schemeClr val="tx1"/>
                          </a:solidFill>
                          <a:effectLst/>
                          <a:latin typeface="+mn-lt"/>
                          <a:ea typeface="Arial Unicode MS"/>
                          <a:cs typeface="Arial" pitchFamily="34" charset="0"/>
                        </a:rPr>
                        <a:t>Conduct Analysis</a:t>
                      </a:r>
                      <a:endParaRPr kumimoji="0" lang="en-US" sz="1400" b="1" i="0" u="none" strike="noStrike" kern="1200" cap="none" normalizeH="0" baseline="0" dirty="0" smtClean="0">
                        <a:ln>
                          <a:noFill/>
                        </a:ln>
                        <a:solidFill>
                          <a:srgbClr val="FF0000"/>
                        </a:solidFill>
                        <a:effectLst/>
                        <a:latin typeface="+mn-lt"/>
                        <a:ea typeface="Arial Unicode MS"/>
                        <a:cs typeface="Arial" pitchFamily="34" charset="0"/>
                      </a:endParaRPr>
                    </a:p>
                  </a:txBody>
                  <a:tcPr marR="45720" anchor="ctr" horzOverflow="overflow">
                    <a:lnL w="12700" cmpd="sng">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c>
                  <a:txBody>
                    <a:bodyPr/>
                    <a:lstStyle/>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noProof="0" dirty="0" smtClean="0">
                          <a:solidFill>
                            <a:schemeClr val="tx1"/>
                          </a:solidFill>
                          <a:effectLst/>
                          <a:latin typeface="+mn-lt"/>
                          <a:ea typeface="+mn-ea"/>
                          <a:cs typeface="Arial" pitchFamily="34" charset="0"/>
                        </a:rPr>
                        <a:t>Used </a:t>
                      </a:r>
                      <a:r>
                        <a:rPr lang="en-US" sz="1400" kern="1200" baseline="0" noProof="0" dirty="0" smtClean="0">
                          <a:solidFill>
                            <a:schemeClr val="tx1"/>
                          </a:solidFill>
                          <a:effectLst/>
                          <a:latin typeface="+mn-lt"/>
                          <a:ea typeface="+mn-ea"/>
                          <a:cs typeface="Arial" pitchFamily="34" charset="0"/>
                        </a:rPr>
                        <a:t>information collected to develop registry profiles that compare and contrast challenges associated with data collection, extraction and aggregation</a:t>
                      </a:r>
                      <a:endParaRPr lang="en-US" sz="1400" kern="1200" noProof="0" dirty="0" smtClean="0">
                        <a:solidFill>
                          <a:schemeClr val="tx1"/>
                        </a:solidFill>
                        <a:effectLst/>
                        <a:latin typeface="+mn-lt"/>
                        <a:ea typeface="+mn-ea"/>
                        <a:cs typeface="Arial" pitchFamily="34" charset="0"/>
                      </a:endParaRPr>
                    </a:p>
                  </a:txBody>
                  <a:tcPr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r>
              <a:tr h="1382358">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pPr>
                      <a:r>
                        <a:rPr kumimoji="0" lang="en-US" sz="1400" b="1" i="0" u="none" strike="noStrike" kern="1200" cap="none" normalizeH="0" baseline="0" dirty="0" smtClean="0">
                          <a:ln>
                            <a:noFill/>
                          </a:ln>
                          <a:solidFill>
                            <a:srgbClr val="000000"/>
                          </a:solidFill>
                          <a:effectLst/>
                          <a:latin typeface="+mn-lt"/>
                          <a:ea typeface="Arial Unicode MS"/>
                          <a:cs typeface="Arial" pitchFamily="34" charset="0"/>
                        </a:rPr>
                        <a:t>Final Report</a:t>
                      </a:r>
                    </a:p>
                  </a:txBody>
                  <a:tcPr marR="45720" anchor="ctr" horzOverflow="overflow">
                    <a:lnL w="12700" cmpd="sng">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c>
                  <a:txBody>
                    <a:bodyPr/>
                    <a:lstStyle/>
                    <a:p>
                      <a:pPr marL="285750" marR="0" lvl="0"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noProof="0" dirty="0" smtClean="0">
                          <a:solidFill>
                            <a:schemeClr val="tx1"/>
                          </a:solidFill>
                          <a:effectLst/>
                          <a:latin typeface="+mn-lt"/>
                          <a:ea typeface="+mn-ea"/>
                          <a:cs typeface="Arial" pitchFamily="34" charset="0"/>
                        </a:rPr>
                        <a:t>Developed a final</a:t>
                      </a:r>
                      <a:r>
                        <a:rPr lang="en-US" sz="1400" kern="1200" baseline="0" noProof="0" dirty="0" smtClean="0">
                          <a:solidFill>
                            <a:schemeClr val="tx1"/>
                          </a:solidFill>
                          <a:effectLst/>
                          <a:latin typeface="+mn-lt"/>
                          <a:ea typeface="+mn-ea"/>
                          <a:cs typeface="Arial" pitchFamily="34" charset="0"/>
                        </a:rPr>
                        <a:t> report that:</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baseline="0" noProof="0" dirty="0" smtClean="0">
                          <a:solidFill>
                            <a:schemeClr val="tx1"/>
                          </a:solidFill>
                          <a:effectLst/>
                          <a:latin typeface="+mn-lt"/>
                          <a:ea typeface="+mn-ea"/>
                          <a:cs typeface="Arial" pitchFamily="34" charset="0"/>
                        </a:rPr>
                        <a:t>Identifies barriers and innovations for each registry as they relate to data collection, extraction and aggregation</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baseline="0" noProof="0" dirty="0" smtClean="0">
                          <a:solidFill>
                            <a:schemeClr val="tx1"/>
                          </a:solidFill>
                          <a:effectLst/>
                          <a:latin typeface="+mn-lt"/>
                          <a:ea typeface="+mn-ea"/>
                          <a:cs typeface="Arial" pitchFamily="34" charset="0"/>
                        </a:rPr>
                        <a:t>Compares these barriers and innovations across the other registries to understand similarities and differences</a:t>
                      </a:r>
                    </a:p>
                    <a:p>
                      <a:pPr marL="794983" marR="0" lvl="1" indent="-285750" algn="l" defTabSz="509233" rtl="0" eaLnBrk="1" fontAlgn="base" latinLnBrk="0" hangingPunct="1">
                        <a:lnSpc>
                          <a:spcPct val="100000"/>
                        </a:lnSpc>
                        <a:spcBef>
                          <a:spcPts val="0"/>
                        </a:spcBef>
                        <a:spcAft>
                          <a:spcPts val="0"/>
                        </a:spcAft>
                        <a:buClr>
                          <a:schemeClr val="tx2"/>
                        </a:buClr>
                        <a:buSzPct val="150000"/>
                        <a:buFont typeface="Arial" pitchFamily="34" charset="0"/>
                        <a:buChar char="•"/>
                        <a:tabLst/>
                        <a:defRPr/>
                      </a:pPr>
                      <a:r>
                        <a:rPr lang="en-US" sz="1400" kern="1200" baseline="0" noProof="0" dirty="0" smtClean="0">
                          <a:solidFill>
                            <a:schemeClr val="tx1"/>
                          </a:solidFill>
                          <a:effectLst/>
                          <a:latin typeface="+mn-lt"/>
                          <a:ea typeface="+mn-ea"/>
                          <a:cs typeface="Arial" pitchFamily="34" charset="0"/>
                        </a:rPr>
                        <a:t>Makes public policy recommendations based on the findings</a:t>
                      </a:r>
                      <a:endParaRPr lang="en-US" sz="1400" kern="1200" noProof="0" dirty="0" smtClean="0">
                        <a:solidFill>
                          <a:schemeClr val="tx1"/>
                        </a:solidFill>
                        <a:effectLst/>
                        <a:latin typeface="+mn-lt"/>
                        <a:ea typeface="+mn-ea"/>
                        <a:cs typeface="Arial" pitchFamily="34" charset="0"/>
                      </a:endParaRPr>
                    </a:p>
                  </a:txBody>
                  <a:tcPr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EB"/>
                    </a:solidFill>
                  </a:tcPr>
                </a:tc>
              </a:tr>
            </a:tbl>
          </a:graphicData>
        </a:graphic>
      </p:graphicFrame>
      <p:sp>
        <p:nvSpPr>
          <p:cNvPr id="7" name="TextBox 6"/>
          <p:cNvSpPr txBox="1"/>
          <p:nvPr/>
        </p:nvSpPr>
        <p:spPr>
          <a:xfrm>
            <a:off x="1202670" y="6504962"/>
            <a:ext cx="6650182" cy="359858"/>
          </a:xfrm>
          <a:prstGeom prst="rect">
            <a:avLst/>
          </a:prstGeom>
          <a:noFill/>
        </p:spPr>
        <p:txBody>
          <a:bodyPr wrap="square" lIns="82048" tIns="41025" rIns="82048" bIns="41025" rtlCol="0">
            <a:spAutoFit/>
          </a:bodyPr>
          <a:lstStyle/>
          <a:p>
            <a:pPr algn="ctr" defTabSz="456880" eaLnBrk="1" fontAlgn="auto" hangingPunct="1">
              <a:spcBef>
                <a:spcPts val="0"/>
              </a:spcBef>
              <a:spcAft>
                <a:spcPts val="0"/>
              </a:spcAft>
            </a:pPr>
            <a:r>
              <a:rPr lang="en-US" sz="1800" b="1" i="1" dirty="0">
                <a:solidFill>
                  <a:srgbClr val="000000"/>
                </a:solidFill>
                <a:latin typeface="Arial"/>
                <a:ea typeface="+mn-ea"/>
              </a:rPr>
              <a:t>The final report can be accessed </a:t>
            </a:r>
            <a:r>
              <a:rPr lang="en-US" sz="1800" b="1" i="1" dirty="0">
                <a:solidFill>
                  <a:srgbClr val="000000"/>
                </a:solidFill>
                <a:latin typeface="Arial"/>
                <a:ea typeface="+mn-ea"/>
                <a:hlinkClick r:id="rId3"/>
              </a:rPr>
              <a:t>here</a:t>
            </a:r>
            <a:endParaRPr lang="en-US" sz="1800" b="1" i="1" dirty="0">
              <a:solidFill>
                <a:srgbClr val="000000"/>
              </a:solidFill>
              <a:latin typeface="Arial"/>
              <a:ea typeface="+mn-ea"/>
            </a:endParaRPr>
          </a:p>
        </p:txBody>
      </p:sp>
    </p:spTree>
    <p:extLst>
      <p:ext uri="{BB962C8B-B14F-4D97-AF65-F5344CB8AC3E}">
        <p14:creationId xmlns:p14="http://schemas.microsoft.com/office/powerpoint/2010/main" val="504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Results: Policy Recommendations</a:t>
            </a:r>
            <a:endParaRPr lang="en-US" dirty="0"/>
          </a:p>
        </p:txBody>
      </p:sp>
      <p:sp>
        <p:nvSpPr>
          <p:cNvPr id="3" name="Slide Number Placeholder 2"/>
          <p:cNvSpPr>
            <a:spLocks noGrp="1"/>
          </p:cNvSpPr>
          <p:nvPr>
            <p:ph type="sldNum" sz="quarter" idx="12"/>
          </p:nvPr>
        </p:nvSpPr>
        <p:spPr/>
        <p:txBody>
          <a:bodyPr/>
          <a:lstStyle/>
          <a:p>
            <a:fld id="{1046E0F0-A629-AF47-82DD-3B28C859BC11}" type="slidenum">
              <a:rPr lang="en-US" smtClean="0">
                <a:solidFill>
                  <a:srgbClr val="FFFFFF">
                    <a:lumMod val="50000"/>
                  </a:srgbClr>
                </a:solidFill>
              </a:rPr>
              <a:pPr/>
              <a:t>8</a:t>
            </a:fld>
            <a:endParaRPr lang="en-US" dirty="0">
              <a:solidFill>
                <a:srgbClr val="FFFFFF">
                  <a:lumMod val="50000"/>
                </a:srgb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019092495"/>
              </p:ext>
            </p:extLst>
          </p:nvPr>
        </p:nvGraphicFramePr>
        <p:xfrm>
          <a:off x="265300" y="922367"/>
          <a:ext cx="8700570" cy="5446059"/>
        </p:xfrm>
        <a:graphic>
          <a:graphicData uri="http://schemas.openxmlformats.org/drawingml/2006/table">
            <a:tbl>
              <a:tblPr firstRow="1" firstCol="1" bandRow="1">
                <a:tableStyleId>{5C22544A-7EE6-4342-B048-85BDC9FD1C3A}</a:tableStyleId>
              </a:tblPr>
              <a:tblGrid>
                <a:gridCol w="1484845"/>
                <a:gridCol w="7215725"/>
              </a:tblGrid>
              <a:tr h="201706">
                <a:tc>
                  <a:txBody>
                    <a:bodyPr/>
                    <a:lstStyle/>
                    <a:p>
                      <a:pPr marL="0" marR="0" algn="just">
                        <a:spcBef>
                          <a:spcPts val="0"/>
                        </a:spcBef>
                        <a:spcAft>
                          <a:spcPts val="0"/>
                        </a:spcAft>
                      </a:pPr>
                      <a:r>
                        <a:rPr lang="en-US" sz="1300" dirty="0">
                          <a:effectLst/>
                        </a:rPr>
                        <a:t>Domains</a:t>
                      </a:r>
                      <a:endParaRPr lang="en-US" sz="1300" dirty="0">
                        <a:effectLst/>
                        <a:latin typeface="Times New Roman"/>
                        <a:ea typeface="Times New Roman"/>
                      </a:endParaRPr>
                    </a:p>
                  </a:txBody>
                  <a:tcPr marL="33855" marR="33855" marT="0" marB="0"/>
                </a:tc>
                <a:tc>
                  <a:txBody>
                    <a:bodyPr/>
                    <a:lstStyle/>
                    <a:p>
                      <a:pPr marL="0" marR="0" algn="just">
                        <a:spcBef>
                          <a:spcPts val="0"/>
                        </a:spcBef>
                        <a:spcAft>
                          <a:spcPts val="0"/>
                        </a:spcAft>
                      </a:pPr>
                      <a:r>
                        <a:rPr lang="en-US" sz="1300" dirty="0">
                          <a:effectLst/>
                        </a:rPr>
                        <a:t>Solutions and Policy Recommendations</a:t>
                      </a:r>
                      <a:endParaRPr lang="en-US" sz="1300" dirty="0">
                        <a:effectLst/>
                        <a:latin typeface="Times New Roman"/>
                        <a:ea typeface="Times New Roman"/>
                      </a:endParaRPr>
                    </a:p>
                  </a:txBody>
                  <a:tcPr marL="33855" marR="33855" marT="0" marB="0"/>
                </a:tc>
              </a:tr>
              <a:tr h="1210235">
                <a:tc>
                  <a:txBody>
                    <a:bodyPr/>
                    <a:lstStyle/>
                    <a:p>
                      <a:pPr marL="0" marR="0">
                        <a:spcBef>
                          <a:spcPts val="0"/>
                        </a:spcBef>
                        <a:spcAft>
                          <a:spcPts val="0"/>
                        </a:spcAft>
                      </a:pPr>
                      <a:r>
                        <a:rPr lang="en-US" sz="1300" dirty="0">
                          <a:effectLst/>
                        </a:rPr>
                        <a:t>Lack of commonly adopted data standards</a:t>
                      </a:r>
                      <a:endParaRPr lang="en-US" sz="1300" dirty="0">
                        <a:effectLst/>
                        <a:latin typeface="Times New Roman"/>
                        <a:ea typeface="Times New Roman"/>
                      </a:endParaRPr>
                    </a:p>
                  </a:txBody>
                  <a:tcPr marL="33855" marR="33855" marT="0" marB="0"/>
                </a:tc>
                <a:tc>
                  <a:txBody>
                    <a:bodyPr/>
                    <a:lstStyle/>
                    <a:p>
                      <a:pPr marL="342900" marR="0" lvl="0" indent="-342900">
                        <a:spcBef>
                          <a:spcPts val="0"/>
                        </a:spcBef>
                        <a:spcAft>
                          <a:spcPts val="0"/>
                        </a:spcAft>
                        <a:buFont typeface="Symbol"/>
                        <a:buChar char=""/>
                      </a:pPr>
                      <a:r>
                        <a:rPr lang="en-US" sz="1300" dirty="0" smtClean="0">
                          <a:effectLst/>
                        </a:rPr>
                        <a:t>Industry or </a:t>
                      </a:r>
                      <a:r>
                        <a:rPr lang="en-US" sz="1300" dirty="0">
                          <a:effectLst/>
                        </a:rPr>
                        <a:t>research </a:t>
                      </a:r>
                      <a:r>
                        <a:rPr lang="en-US" sz="1300" dirty="0" smtClean="0">
                          <a:effectLst/>
                        </a:rPr>
                        <a:t>organizations </a:t>
                      </a:r>
                      <a:r>
                        <a:rPr lang="en-US" sz="1300" dirty="0">
                          <a:effectLst/>
                        </a:rPr>
                        <a:t>could create a public-private sector committee to develop and implement data governance </a:t>
                      </a:r>
                      <a:r>
                        <a:rPr lang="en-US" sz="1300" dirty="0" smtClean="0">
                          <a:effectLst/>
                        </a:rPr>
                        <a:t>for </a:t>
                      </a:r>
                      <a:r>
                        <a:rPr lang="en-US" sz="1300" dirty="0">
                          <a:effectLst/>
                        </a:rPr>
                        <a:t>medical device registries, including a common data model for data exchange</a:t>
                      </a:r>
                    </a:p>
                    <a:p>
                      <a:pPr marL="342900" marR="0" lvl="0" indent="-342900">
                        <a:spcBef>
                          <a:spcPts val="0"/>
                        </a:spcBef>
                        <a:spcAft>
                          <a:spcPts val="0"/>
                        </a:spcAft>
                        <a:buFont typeface="Symbol"/>
                        <a:buChar char=""/>
                      </a:pPr>
                      <a:r>
                        <a:rPr lang="en-US" sz="1300" dirty="0">
                          <a:effectLst/>
                        </a:rPr>
                        <a:t>The federal government (e.g. </a:t>
                      </a:r>
                      <a:r>
                        <a:rPr lang="en-US" sz="1300" dirty="0" smtClean="0">
                          <a:effectLst/>
                        </a:rPr>
                        <a:t>ONC,</a:t>
                      </a:r>
                      <a:r>
                        <a:rPr lang="en-US" sz="1300" baseline="0" dirty="0" smtClean="0">
                          <a:effectLst/>
                        </a:rPr>
                        <a:t> </a:t>
                      </a:r>
                      <a:r>
                        <a:rPr lang="en-US" sz="1300" dirty="0" smtClean="0">
                          <a:effectLst/>
                        </a:rPr>
                        <a:t>FDA</a:t>
                      </a:r>
                      <a:r>
                        <a:rPr lang="en-US" sz="1300" dirty="0">
                          <a:effectLst/>
                        </a:rPr>
                        <a:t>) could consider </a:t>
                      </a:r>
                      <a:r>
                        <a:rPr lang="en-US" sz="1300" dirty="0" smtClean="0">
                          <a:effectLst/>
                        </a:rPr>
                        <a:t>developing</a:t>
                      </a:r>
                      <a:r>
                        <a:rPr lang="en-US" sz="1300" baseline="0" dirty="0" smtClean="0">
                          <a:effectLst/>
                        </a:rPr>
                        <a:t> </a:t>
                      </a:r>
                      <a:r>
                        <a:rPr lang="en-US" sz="1300" dirty="0" smtClean="0">
                          <a:effectLst/>
                        </a:rPr>
                        <a:t>a </a:t>
                      </a:r>
                      <a:r>
                        <a:rPr lang="en-US" sz="1300" dirty="0">
                          <a:effectLst/>
                        </a:rPr>
                        <a:t>multi-stakeholder national registry governance body, which certifies registries based on the standards and approaches used and </a:t>
                      </a:r>
                      <a:r>
                        <a:rPr lang="en-US" sz="1300" dirty="0" smtClean="0">
                          <a:effectLst/>
                        </a:rPr>
                        <a:t>also</a:t>
                      </a:r>
                      <a:r>
                        <a:rPr lang="en-US" sz="1300" baseline="0" dirty="0" smtClean="0">
                          <a:effectLst/>
                        </a:rPr>
                        <a:t> </a:t>
                      </a:r>
                      <a:r>
                        <a:rPr lang="en-US" sz="1300" dirty="0" smtClean="0">
                          <a:effectLst/>
                        </a:rPr>
                        <a:t>participates </a:t>
                      </a:r>
                      <a:r>
                        <a:rPr lang="en-US" sz="1300" dirty="0">
                          <a:effectLst/>
                        </a:rPr>
                        <a:t>in international </a:t>
                      </a:r>
                      <a:r>
                        <a:rPr lang="en-US" sz="1300" smtClean="0">
                          <a:effectLst/>
                        </a:rPr>
                        <a:t>registry</a:t>
                      </a:r>
                      <a:r>
                        <a:rPr lang="en-US" sz="1300" baseline="0" smtClean="0">
                          <a:effectLst/>
                        </a:rPr>
                        <a:t> groups</a:t>
                      </a:r>
                      <a:endParaRPr lang="en-US" sz="1300" dirty="0">
                        <a:effectLst/>
                        <a:latin typeface="Times New Roman"/>
                        <a:ea typeface="Times New Roman"/>
                      </a:endParaRPr>
                    </a:p>
                  </a:txBody>
                  <a:tcPr marL="33855" marR="33855" marT="0" marB="0"/>
                </a:tc>
              </a:tr>
              <a:tr h="1210235">
                <a:tc>
                  <a:txBody>
                    <a:bodyPr/>
                    <a:lstStyle/>
                    <a:p>
                      <a:pPr marL="0" marR="0">
                        <a:spcBef>
                          <a:spcPts val="0"/>
                        </a:spcBef>
                        <a:spcAft>
                          <a:spcPts val="0"/>
                        </a:spcAft>
                      </a:pPr>
                      <a:r>
                        <a:rPr lang="en-US" sz="1300" dirty="0">
                          <a:effectLst/>
                        </a:rPr>
                        <a:t>Multiple vendor proprietary platforms that lack interoperability</a:t>
                      </a:r>
                      <a:endParaRPr lang="en-US" sz="1300" dirty="0">
                        <a:effectLst/>
                        <a:latin typeface="Times New Roman"/>
                        <a:ea typeface="Times New Roman"/>
                      </a:endParaRPr>
                    </a:p>
                  </a:txBody>
                  <a:tcPr marL="33855" marR="33855" marT="0" marB="0"/>
                </a:tc>
                <a:tc>
                  <a:txBody>
                    <a:bodyPr/>
                    <a:lstStyle/>
                    <a:p>
                      <a:pPr marL="342900" marR="0" lvl="0" indent="-342900">
                        <a:spcBef>
                          <a:spcPts val="0"/>
                        </a:spcBef>
                        <a:spcAft>
                          <a:spcPts val="0"/>
                        </a:spcAft>
                        <a:buFont typeface="Symbol"/>
                        <a:buChar char=""/>
                      </a:pPr>
                      <a:r>
                        <a:rPr lang="en-US" sz="1300" dirty="0">
                          <a:effectLst/>
                        </a:rPr>
                        <a:t>The ONC could finalize its proposed revised 2015 Edition Certification Criteria “data portability” certification criterion to incorporate the ability to send data extracts to third-party clinical data registries in its Certified EHR Technology (CEHRT) definition</a:t>
                      </a:r>
                    </a:p>
                    <a:p>
                      <a:pPr marL="342900" marR="0" lvl="0" indent="-342900">
                        <a:spcBef>
                          <a:spcPts val="0"/>
                        </a:spcBef>
                        <a:spcAft>
                          <a:spcPts val="0"/>
                        </a:spcAft>
                        <a:buFont typeface="Symbol"/>
                        <a:buChar char=""/>
                      </a:pPr>
                      <a:r>
                        <a:rPr lang="en-US" sz="1300" dirty="0">
                          <a:effectLst/>
                        </a:rPr>
                        <a:t>The federal government could build on recently enacted interoperability and information sharing provisions </a:t>
                      </a:r>
                      <a:r>
                        <a:rPr lang="en-US" sz="1300" dirty="0" smtClean="0">
                          <a:effectLst/>
                        </a:rPr>
                        <a:t>in</a:t>
                      </a:r>
                      <a:r>
                        <a:rPr lang="en-US" sz="1300" baseline="0" dirty="0" smtClean="0">
                          <a:effectLst/>
                        </a:rPr>
                        <a:t> </a:t>
                      </a:r>
                      <a:r>
                        <a:rPr lang="en-US" sz="1300" dirty="0" smtClean="0">
                          <a:effectLst/>
                        </a:rPr>
                        <a:t>MACRA </a:t>
                      </a:r>
                      <a:r>
                        <a:rPr lang="en-US" sz="1300" dirty="0">
                          <a:effectLst/>
                        </a:rPr>
                        <a:t>and incentivize vendors that utilize open data standards and registries that participate in knowledge sharing networks, </a:t>
                      </a:r>
                      <a:r>
                        <a:rPr lang="en-US" sz="1300" dirty="0" smtClean="0">
                          <a:effectLst/>
                        </a:rPr>
                        <a:t>especially internationally</a:t>
                      </a:r>
                      <a:endParaRPr lang="en-US" sz="1300" dirty="0">
                        <a:effectLst/>
                        <a:latin typeface="Times New Roman"/>
                        <a:ea typeface="Times New Roman"/>
                      </a:endParaRPr>
                    </a:p>
                  </a:txBody>
                  <a:tcPr marL="33855" marR="33855" marT="0" marB="0"/>
                </a:tc>
              </a:tr>
              <a:tr h="806824">
                <a:tc>
                  <a:txBody>
                    <a:bodyPr/>
                    <a:lstStyle/>
                    <a:p>
                      <a:pPr marL="0" marR="0">
                        <a:spcBef>
                          <a:spcPts val="0"/>
                        </a:spcBef>
                        <a:spcAft>
                          <a:spcPts val="0"/>
                        </a:spcAft>
                      </a:pPr>
                      <a:r>
                        <a:rPr lang="en-US" sz="1300" dirty="0">
                          <a:effectLst/>
                        </a:rPr>
                        <a:t>Insufficient medical device data validation practices</a:t>
                      </a:r>
                      <a:endParaRPr lang="en-US" sz="1300" dirty="0">
                        <a:effectLst/>
                        <a:latin typeface="Times New Roman"/>
                        <a:ea typeface="Times New Roman"/>
                      </a:endParaRPr>
                    </a:p>
                  </a:txBody>
                  <a:tcPr marL="33855" marR="33855" marT="0" marB="0"/>
                </a:tc>
                <a:tc>
                  <a:txBody>
                    <a:bodyPr/>
                    <a:lstStyle/>
                    <a:p>
                      <a:pPr marL="342900" marR="0" lvl="0" indent="-342900">
                        <a:spcBef>
                          <a:spcPts val="0"/>
                        </a:spcBef>
                        <a:spcAft>
                          <a:spcPts val="0"/>
                        </a:spcAft>
                        <a:buFont typeface="Symbol"/>
                        <a:buChar char=""/>
                      </a:pPr>
                      <a:r>
                        <a:rPr lang="en-US" sz="1300" dirty="0" smtClean="0">
                          <a:effectLst/>
                        </a:rPr>
                        <a:t>Research</a:t>
                      </a:r>
                      <a:r>
                        <a:rPr lang="en-US" sz="1300" baseline="0" dirty="0" smtClean="0">
                          <a:effectLst/>
                        </a:rPr>
                        <a:t> </a:t>
                      </a:r>
                      <a:r>
                        <a:rPr lang="en-US" sz="1300" dirty="0" smtClean="0">
                          <a:effectLst/>
                        </a:rPr>
                        <a:t>organizations </a:t>
                      </a:r>
                      <a:r>
                        <a:rPr lang="en-US" sz="1300" dirty="0">
                          <a:effectLst/>
                        </a:rPr>
                        <a:t>could provide policy and/or technical guidance to support routine registry data validation processes and audits</a:t>
                      </a:r>
                    </a:p>
                    <a:p>
                      <a:pPr marL="342900" marR="0" lvl="0" indent="-342900">
                        <a:spcBef>
                          <a:spcPts val="0"/>
                        </a:spcBef>
                        <a:spcAft>
                          <a:spcPts val="0"/>
                        </a:spcAft>
                        <a:buFont typeface="Symbol"/>
                        <a:buChar char=""/>
                      </a:pPr>
                      <a:r>
                        <a:rPr lang="en-US" sz="1300" dirty="0">
                          <a:effectLst/>
                        </a:rPr>
                        <a:t>A </a:t>
                      </a:r>
                      <a:r>
                        <a:rPr lang="en-US" sz="1300" dirty="0" smtClean="0">
                          <a:effectLst/>
                        </a:rPr>
                        <a:t>public-private stakeholder</a:t>
                      </a:r>
                      <a:r>
                        <a:rPr lang="en-US" sz="1300" baseline="0" dirty="0" smtClean="0">
                          <a:effectLst/>
                        </a:rPr>
                        <a:t> committee </a:t>
                      </a:r>
                      <a:r>
                        <a:rPr lang="en-US" sz="1300" dirty="0" smtClean="0">
                          <a:effectLst/>
                        </a:rPr>
                        <a:t>could </a:t>
                      </a:r>
                      <a:r>
                        <a:rPr lang="en-US" sz="1300" dirty="0">
                          <a:effectLst/>
                        </a:rPr>
                        <a:t>formalize processes for certifying registries that adopt and adhere to leading practices for data validation to ensure quality</a:t>
                      </a:r>
                      <a:endParaRPr lang="en-US" sz="1300" dirty="0">
                        <a:effectLst/>
                        <a:latin typeface="Times New Roman"/>
                        <a:ea typeface="Times New Roman"/>
                      </a:endParaRPr>
                    </a:p>
                  </a:txBody>
                  <a:tcPr marL="33855" marR="33855" marT="0" marB="0"/>
                </a:tc>
              </a:tr>
              <a:tr h="806824">
                <a:tc>
                  <a:txBody>
                    <a:bodyPr/>
                    <a:lstStyle/>
                    <a:p>
                      <a:pPr marL="0" marR="0">
                        <a:spcBef>
                          <a:spcPts val="0"/>
                        </a:spcBef>
                        <a:spcAft>
                          <a:spcPts val="0"/>
                        </a:spcAft>
                      </a:pPr>
                      <a:r>
                        <a:rPr lang="en-US" sz="1300" dirty="0">
                          <a:effectLst/>
                        </a:rPr>
                        <a:t>Need to incorporate UDI into the EHR</a:t>
                      </a:r>
                      <a:endParaRPr lang="en-US" sz="1300" dirty="0">
                        <a:effectLst/>
                        <a:latin typeface="Times New Roman"/>
                        <a:ea typeface="Times New Roman"/>
                      </a:endParaRPr>
                    </a:p>
                  </a:txBody>
                  <a:tcPr marL="33855" marR="33855" marT="0" marB="0"/>
                </a:tc>
                <a:tc>
                  <a:txBody>
                    <a:bodyPr/>
                    <a:lstStyle/>
                    <a:p>
                      <a:pPr marL="342900" marR="0" lvl="0" indent="-342900">
                        <a:spcBef>
                          <a:spcPts val="0"/>
                        </a:spcBef>
                        <a:spcAft>
                          <a:spcPts val="0"/>
                        </a:spcAft>
                        <a:buFont typeface="Symbol"/>
                        <a:buChar char=""/>
                      </a:pPr>
                      <a:r>
                        <a:rPr lang="en-US" sz="1300" dirty="0" smtClean="0">
                          <a:effectLst/>
                        </a:rPr>
                        <a:t>FDA </a:t>
                      </a:r>
                      <a:r>
                        <a:rPr lang="en-US" sz="1300" dirty="0">
                          <a:effectLst/>
                        </a:rPr>
                        <a:t>could lead a public-private </a:t>
                      </a:r>
                      <a:r>
                        <a:rPr lang="en-US" sz="1300" dirty="0" smtClean="0">
                          <a:effectLst/>
                        </a:rPr>
                        <a:t>effort </a:t>
                      </a:r>
                      <a:r>
                        <a:rPr lang="en-US" sz="1300" dirty="0">
                          <a:effectLst/>
                        </a:rPr>
                        <a:t>to develop and implement </a:t>
                      </a:r>
                      <a:r>
                        <a:rPr lang="en-US" sz="1300" dirty="0" smtClean="0">
                          <a:effectLst/>
                        </a:rPr>
                        <a:t>national </a:t>
                      </a:r>
                      <a:r>
                        <a:rPr lang="en-US" sz="1300" dirty="0">
                          <a:effectLst/>
                        </a:rPr>
                        <a:t>UDI strategy</a:t>
                      </a:r>
                    </a:p>
                    <a:p>
                      <a:pPr marL="342900" marR="0" lvl="0" indent="-342900">
                        <a:spcBef>
                          <a:spcPts val="0"/>
                        </a:spcBef>
                        <a:spcAft>
                          <a:spcPts val="0"/>
                        </a:spcAft>
                        <a:buFont typeface="Symbol"/>
                        <a:buChar char=""/>
                      </a:pPr>
                      <a:r>
                        <a:rPr lang="en-US" sz="1300" dirty="0">
                          <a:effectLst/>
                        </a:rPr>
                        <a:t>CMS and ONC could finalize </a:t>
                      </a:r>
                      <a:r>
                        <a:rPr lang="en-US" sz="1300" dirty="0" smtClean="0">
                          <a:effectLst/>
                        </a:rPr>
                        <a:t>Meaningful </a:t>
                      </a:r>
                      <a:r>
                        <a:rPr lang="en-US" sz="1300" dirty="0">
                          <a:effectLst/>
                        </a:rPr>
                        <a:t>Use </a:t>
                      </a:r>
                      <a:r>
                        <a:rPr lang="en-US" sz="1300" dirty="0" smtClean="0">
                          <a:effectLst/>
                        </a:rPr>
                        <a:t>3 and the </a:t>
                      </a:r>
                      <a:r>
                        <a:rPr lang="en-US" sz="1300" dirty="0">
                          <a:effectLst/>
                        </a:rPr>
                        <a:t>2015 Edition Certification Criteria </a:t>
                      </a:r>
                      <a:r>
                        <a:rPr lang="en-US" sz="1300" dirty="0" smtClean="0">
                          <a:effectLst/>
                        </a:rPr>
                        <a:t>to </a:t>
                      </a:r>
                      <a:r>
                        <a:rPr lang="en-US" sz="1300" dirty="0">
                          <a:effectLst/>
                        </a:rPr>
                        <a:t>include incentives </a:t>
                      </a:r>
                      <a:r>
                        <a:rPr lang="en-US" sz="1300" dirty="0" smtClean="0">
                          <a:effectLst/>
                        </a:rPr>
                        <a:t>for UDI </a:t>
                      </a:r>
                      <a:r>
                        <a:rPr lang="en-US" sz="1300" dirty="0">
                          <a:effectLst/>
                        </a:rPr>
                        <a:t>adoption by device manufacturers, EHR vendors and </a:t>
                      </a:r>
                      <a:r>
                        <a:rPr lang="en-US" sz="1300" dirty="0" smtClean="0">
                          <a:effectLst/>
                        </a:rPr>
                        <a:t>providers</a:t>
                      </a:r>
                      <a:endParaRPr lang="en-US" sz="1300" dirty="0">
                        <a:effectLst/>
                        <a:latin typeface="Times New Roman"/>
                        <a:ea typeface="Times New Roman"/>
                      </a:endParaRPr>
                    </a:p>
                  </a:txBody>
                  <a:tcPr marL="33855" marR="33855" marT="0" marB="0"/>
                </a:tc>
              </a:tr>
              <a:tr h="1210235">
                <a:tc>
                  <a:txBody>
                    <a:bodyPr/>
                    <a:lstStyle/>
                    <a:p>
                      <a:pPr marL="0" marR="0">
                        <a:spcBef>
                          <a:spcPts val="0"/>
                        </a:spcBef>
                        <a:spcAft>
                          <a:spcPts val="0"/>
                        </a:spcAft>
                      </a:pPr>
                      <a:r>
                        <a:rPr lang="en-US" sz="1300" dirty="0">
                          <a:effectLst/>
                        </a:rPr>
                        <a:t>Maintaining patient privacy while building longitudinal records</a:t>
                      </a:r>
                      <a:endParaRPr lang="en-US" sz="1300" dirty="0">
                        <a:effectLst/>
                        <a:latin typeface="Times New Roman"/>
                        <a:ea typeface="Times New Roman"/>
                      </a:endParaRPr>
                    </a:p>
                  </a:txBody>
                  <a:tcPr marL="33855" marR="33855" marT="0" marB="0"/>
                </a:tc>
                <a:tc>
                  <a:txBody>
                    <a:bodyPr/>
                    <a:lstStyle/>
                    <a:p>
                      <a:pPr marL="342900" marR="0" lvl="0" indent="-342900">
                        <a:spcBef>
                          <a:spcPts val="0"/>
                        </a:spcBef>
                        <a:spcAft>
                          <a:spcPts val="0"/>
                        </a:spcAft>
                        <a:buFont typeface="Symbol"/>
                        <a:buChar char=""/>
                      </a:pPr>
                      <a:r>
                        <a:rPr lang="en-US" sz="1300" dirty="0">
                          <a:effectLst/>
                        </a:rPr>
                        <a:t>The federal government, state health departments, and/or research foundations could convene groups to examine and harmonize existing privacy regulations as suggested in recent legislative proposals.</a:t>
                      </a:r>
                    </a:p>
                    <a:p>
                      <a:pPr marL="342900" marR="0" lvl="0" indent="-342900">
                        <a:spcBef>
                          <a:spcPts val="0"/>
                        </a:spcBef>
                        <a:spcAft>
                          <a:spcPts val="0"/>
                        </a:spcAft>
                        <a:buFont typeface="Symbol"/>
                        <a:buChar char=""/>
                      </a:pPr>
                      <a:r>
                        <a:rPr lang="en-US" sz="1300" dirty="0">
                          <a:effectLst/>
                        </a:rPr>
                        <a:t>Per recent legislative proposals, the federal government could amend current HIPAA privacy and security and Common Rule regulations to better support protection of patient data as data sharing increases on behalf of public health research</a:t>
                      </a:r>
                      <a:endParaRPr lang="en-US" sz="1300" dirty="0">
                        <a:effectLst/>
                        <a:latin typeface="Times New Roman"/>
                        <a:ea typeface="Times New Roman"/>
                      </a:endParaRPr>
                    </a:p>
                  </a:txBody>
                  <a:tcPr marL="33855" marR="33855" marT="0" marB="0"/>
                </a:tc>
              </a:tr>
            </a:tbl>
          </a:graphicData>
        </a:graphic>
      </p:graphicFrame>
      <p:sp>
        <p:nvSpPr>
          <p:cNvPr id="12" name="Rectangle 4"/>
          <p:cNvSpPr>
            <a:spLocks noChangeArrowheads="1"/>
          </p:cNvSpPr>
          <p:nvPr/>
        </p:nvSpPr>
        <p:spPr bwMode="auto">
          <a:xfrm>
            <a:off x="3020581" y="1255668"/>
            <a:ext cx="167916" cy="5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048" tIns="41025" rIns="82048" bIns="41025" numCol="1" anchor="ctr" anchorCtr="0" compatLnSpc="1">
            <a:prstTxWarp prst="textNoShape">
              <a:avLst/>
            </a:prstTxWarp>
            <a:spAutoFit/>
          </a:bodyPr>
          <a:lstStyle/>
          <a:p>
            <a:pPr defTabSz="820487" eaLnBrk="1" hangingPunct="1"/>
            <a:r>
              <a:rPr lang="en-US" altLang="en-US" sz="1600">
                <a:solidFill>
                  <a:srgbClr val="000000"/>
                </a:solidFill>
                <a:latin typeface="Arial" pitchFamily="34" charset="0"/>
                <a:ea typeface="+mn-ea"/>
                <a:cs typeface="Arial" pitchFamily="34" charset="0"/>
              </a:rPr>
              <a:t/>
            </a:r>
            <a:br>
              <a:rPr lang="en-US" altLang="en-US" sz="1600">
                <a:solidFill>
                  <a:srgbClr val="000000"/>
                </a:solidFill>
                <a:latin typeface="Arial" pitchFamily="34" charset="0"/>
                <a:ea typeface="+mn-ea"/>
                <a:cs typeface="Arial" pitchFamily="34" charset="0"/>
              </a:rPr>
            </a:br>
            <a:endParaRPr lang="en-US" altLang="en-US" sz="160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67302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ew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4">
      <a:dk1>
        <a:srgbClr val="000000"/>
      </a:dk1>
      <a:lt1>
        <a:srgbClr val="FFFFFF"/>
      </a:lt1>
      <a:dk2>
        <a:srgbClr val="009D3D"/>
      </a:dk2>
      <a:lt2>
        <a:srgbClr val="073857"/>
      </a:lt2>
      <a:accent1>
        <a:srgbClr val="38AAA0"/>
      </a:accent1>
      <a:accent2>
        <a:srgbClr val="00A9F6"/>
      </a:accent2>
      <a:accent3>
        <a:srgbClr val="74C800"/>
      </a:accent3>
      <a:accent4>
        <a:srgbClr val="F36B37"/>
      </a:accent4>
      <a:accent5>
        <a:srgbClr val="A3B7C1"/>
      </a:accent5>
      <a:accent6>
        <a:srgbClr val="706464"/>
      </a:accent6>
      <a:hlink>
        <a:srgbClr val="00A9F6"/>
      </a:hlink>
      <a:folHlink>
        <a:srgbClr val="A3B7C1"/>
      </a:folHlink>
    </a:clrScheme>
    <a:fontScheme name="Avalere New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Pew Presentation</Template>
  <TotalTime>45637</TotalTime>
  <Words>2574</Words>
  <Application>Microsoft Office PowerPoint</Application>
  <PresentationFormat>On-screen Show (4:3)</PresentationFormat>
  <Paragraphs>512</Paragraphs>
  <Slides>65</Slides>
  <Notes>21</Notes>
  <HiddenSlides>1</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Pew Presentation</vt:lpstr>
      <vt:lpstr>Custom Design</vt:lpstr>
      <vt:lpstr>1_Office Theme</vt:lpstr>
      <vt:lpstr>Default Design</vt:lpstr>
      <vt:lpstr>1_Custom Design</vt:lpstr>
      <vt:lpstr>PowerPoint Presentation</vt:lpstr>
      <vt:lpstr>Welcome</vt:lpstr>
      <vt:lpstr>Webinar Agenda </vt:lpstr>
      <vt:lpstr>Participate!</vt:lpstr>
      <vt:lpstr>The Pew Charitable Trusts</vt:lpstr>
      <vt:lpstr>Avalere Brings Creative Solutions to Healthcare Strategy</vt:lpstr>
      <vt:lpstr>Study overview</vt:lpstr>
      <vt:lpstr>Innovative Approaches to Accessing, Extracting and Aggregating Electronic Health Records Data</vt:lpstr>
      <vt:lpstr>Research Results: Policy Recommendations</vt:lpstr>
      <vt:lpstr>Registry perspectives</vt:lpstr>
      <vt:lpstr>Innovative Approaches to Accessing, Extracting and Aggregating Electronic Health Data</vt:lpstr>
      <vt:lpstr>Agenda</vt:lpstr>
      <vt:lpstr>National Cardiovascular Data Registry</vt:lpstr>
      <vt:lpstr>NCDR: Not Just Data</vt:lpstr>
      <vt:lpstr>PowerPoint Presentation</vt:lpstr>
      <vt:lpstr>PowerPoint Presentation</vt:lpstr>
      <vt:lpstr>NCDR Global</vt:lpstr>
      <vt:lpstr>PowerPoint Presentation</vt:lpstr>
      <vt:lpstr>Data are collected once and used for many purposes</vt:lpstr>
      <vt:lpstr>Enabling direct EMR integration </vt:lpstr>
      <vt:lpstr>Say goodbye to data collection Hello “data capture”</vt:lpstr>
      <vt:lpstr>There’s data everyone!</vt:lpstr>
      <vt:lpstr>Patient Centered Data Model</vt:lpstr>
      <vt:lpstr>PowerPoint Presentation</vt:lpstr>
      <vt:lpstr>Why Standards?</vt:lpstr>
      <vt:lpstr>Types of Standards</vt:lpstr>
      <vt:lpstr>Without Standards</vt:lpstr>
      <vt:lpstr>Journey to EHR Integration</vt:lpstr>
      <vt:lpstr>PowerPoint Presentation</vt:lpstr>
      <vt:lpstr>Strategic Objectives</vt:lpstr>
      <vt:lpstr>Expected Benefits</vt:lpstr>
      <vt:lpstr>Potential Challenges</vt:lpstr>
      <vt:lpstr>The grass isn’t always greener</vt:lpstr>
      <vt:lpstr>Innovative Approaches to Accessing, Extracting and Aggregating Electronic Health Data</vt:lpstr>
      <vt:lpstr>The Development of a Clinical Registry</vt:lpstr>
      <vt:lpstr>PowerPoint Presentation</vt:lpstr>
      <vt:lpstr>Introduction to the  IRIS™ Registry</vt:lpstr>
      <vt:lpstr>Principles</vt:lpstr>
      <vt:lpstr>Keys to Successful Clinical Registry Development</vt:lpstr>
      <vt:lpstr>Enhancing engagement</vt:lpstr>
      <vt:lpstr>IRIS Chronology</vt:lpstr>
      <vt:lpstr>Launch March 2014</vt:lpstr>
      <vt:lpstr>IRIS Status August 2015</vt:lpstr>
      <vt:lpstr>September 1, 2015</vt:lpstr>
      <vt:lpstr>IRIS 2015 Projection</vt:lpstr>
      <vt:lpstr>Value Proposition</vt:lpstr>
      <vt:lpstr>PowerPoint Presentation</vt:lpstr>
      <vt:lpstr>PowerPoint Presentation</vt:lpstr>
      <vt:lpstr>EUREQUO project: European Registry of Quality Outcomes for Cataract and Refractive Surgery 368,258 cataract surgeries </vt:lpstr>
      <vt:lpstr>PowerPoint Presentation</vt:lpstr>
      <vt:lpstr>Randomized Registry Trial</vt:lpstr>
      <vt:lpstr>PowerPoint Presentation</vt:lpstr>
      <vt:lpstr>Endophthalmitis Rate</vt:lpstr>
      <vt:lpstr>PowerPoint Presentation</vt:lpstr>
      <vt:lpstr>Improved Population Health</vt:lpstr>
      <vt:lpstr>Population Health</vt:lpstr>
      <vt:lpstr>PowerPoint Presentation</vt:lpstr>
      <vt:lpstr>  PEW: Future Directions for Medical Device Registries </vt:lpstr>
      <vt:lpstr>IRIS and UDIs</vt:lpstr>
      <vt:lpstr>Overcoming Hurdles </vt:lpstr>
      <vt:lpstr>Moderated discussion</vt:lpstr>
      <vt:lpstr>Participate!</vt:lpstr>
      <vt:lpstr>Discussion with Panelists </vt:lpstr>
      <vt:lpstr>PowerPoint Presentation</vt:lpstr>
      <vt:lpstr>Thank you!</vt:lpstr>
    </vt:vector>
  </TitlesOfParts>
  <Company>The Pew Charitable Trusts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KBoland</dc:creator>
  <cp:lastModifiedBy>Marjorie Connolly</cp:lastModifiedBy>
  <cp:revision>298</cp:revision>
  <cp:lastPrinted>2015-02-20T18:00:00Z</cp:lastPrinted>
  <dcterms:created xsi:type="dcterms:W3CDTF">2010-01-15T19:51:06Z</dcterms:created>
  <dcterms:modified xsi:type="dcterms:W3CDTF">2015-09-15T16:43:55Z</dcterms:modified>
</cp:coreProperties>
</file>