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3" r:id="rId2"/>
    <p:sldId id="265" r:id="rId3"/>
    <p:sldId id="303" r:id="rId4"/>
    <p:sldId id="259" r:id="rId5"/>
    <p:sldId id="302" r:id="rId6"/>
    <p:sldId id="298" r:id="rId7"/>
    <p:sldId id="297" r:id="rId8"/>
    <p:sldId id="306" r:id="rId9"/>
    <p:sldId id="305" r:id="rId10"/>
    <p:sldId id="257" r:id="rId11"/>
    <p:sldId id="307" r:id="rId12"/>
    <p:sldId id="308" r:id="rId13"/>
    <p:sldId id="274" r:id="rId14"/>
    <p:sldId id="272" r:id="rId15"/>
    <p:sldId id="273" r:id="rId16"/>
    <p:sldId id="310" r:id="rId17"/>
    <p:sldId id="309" r:id="rId18"/>
    <p:sldId id="277" r:id="rId19"/>
    <p:sldId id="278" r:id="rId20"/>
    <p:sldId id="311" r:id="rId21"/>
    <p:sldId id="312" r:id="rId22"/>
    <p:sldId id="313" r:id="rId23"/>
    <p:sldId id="314" r:id="rId24"/>
    <p:sldId id="315" r:id="rId25"/>
    <p:sldId id="316" r:id="rId26"/>
    <p:sldId id="317" r:id="rId27"/>
    <p:sldId id="276" r:id="rId28"/>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FF5C"/>
    <a:srgbClr val="66FF33"/>
    <a:srgbClr val="FFCC00"/>
    <a:srgbClr val="C00000"/>
    <a:srgbClr val="0066FF"/>
    <a:srgbClr val="175AAB"/>
    <a:srgbClr val="1B5DAB"/>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423" autoAdjust="0"/>
  </p:normalViewPr>
  <p:slideViewPr>
    <p:cSldViewPr snapToGrid="0">
      <p:cViewPr varScale="1">
        <p:scale>
          <a:sx n="87" d="100"/>
          <a:sy n="87" d="100"/>
        </p:scale>
        <p:origin x="1358" y="62"/>
      </p:cViewPr>
      <p:guideLst>
        <p:guide orient="horz" pos="2160"/>
        <p:guide pos="2880"/>
      </p:guideLst>
    </p:cSldViewPr>
  </p:slideViewPr>
  <p:outlineViewPr>
    <p:cViewPr>
      <p:scale>
        <a:sx n="33" d="100"/>
        <a:sy n="33" d="100"/>
      </p:scale>
      <p:origin x="66" y="564"/>
    </p:cViewPr>
  </p:outlineViewPr>
  <p:notesTextViewPr>
    <p:cViewPr>
      <p:scale>
        <a:sx n="100" d="100"/>
        <a:sy n="100" d="100"/>
      </p:scale>
      <p:origin x="0" y="0"/>
    </p:cViewPr>
  </p:notesTextViewPr>
  <p:sorterViewPr>
    <p:cViewPr>
      <p:scale>
        <a:sx n="66" d="100"/>
        <a:sy n="66" d="100"/>
      </p:scale>
      <p:origin x="0" y="12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382" cy="465453"/>
          </a:xfrm>
          <a:prstGeom prst="rect">
            <a:avLst/>
          </a:prstGeom>
        </p:spPr>
        <p:txBody>
          <a:bodyPr vert="horz" lIns="92298" tIns="46149" rIns="92298" bIns="46149"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885051" y="1"/>
            <a:ext cx="2971382" cy="465453"/>
          </a:xfrm>
          <a:prstGeom prst="rect">
            <a:avLst/>
          </a:prstGeom>
        </p:spPr>
        <p:txBody>
          <a:bodyPr vert="horz" lIns="92298" tIns="46149" rIns="92298" bIns="46149" rtlCol="0"/>
          <a:lstStyle>
            <a:lvl1pPr algn="r" fontAlgn="auto">
              <a:spcBef>
                <a:spcPts val="0"/>
              </a:spcBef>
              <a:spcAft>
                <a:spcPts val="0"/>
              </a:spcAft>
              <a:defRPr sz="1200" smtClean="0">
                <a:latin typeface="+mn-lt"/>
              </a:defRPr>
            </a:lvl1pPr>
          </a:lstStyle>
          <a:p>
            <a:pPr>
              <a:defRPr/>
            </a:pPr>
            <a:fld id="{6E02C563-629C-44FA-852D-105EBD18F5EC}" type="datetimeFigureOut">
              <a:rPr lang="en-US"/>
              <a:pPr>
                <a:defRPr/>
              </a:pPr>
              <a:t>11/6/2018</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298" tIns="46149" rIns="92298" bIns="46149" rtlCol="0" anchor="ctr"/>
          <a:lstStyle/>
          <a:p>
            <a:pPr lvl="0"/>
            <a:endParaRPr lang="en-US" noProof="0" dirty="0"/>
          </a:p>
        </p:txBody>
      </p:sp>
      <p:sp>
        <p:nvSpPr>
          <p:cNvPr id="5" name="Notes Placeholder 4"/>
          <p:cNvSpPr>
            <a:spLocks noGrp="1"/>
          </p:cNvSpPr>
          <p:nvPr>
            <p:ph type="body" sz="quarter" idx="3"/>
          </p:nvPr>
        </p:nvSpPr>
        <p:spPr>
          <a:xfrm>
            <a:off x="686427" y="4415474"/>
            <a:ext cx="5485146" cy="4184329"/>
          </a:xfrm>
          <a:prstGeom prst="rect">
            <a:avLst/>
          </a:prstGeom>
        </p:spPr>
        <p:txBody>
          <a:bodyPr vert="horz" lIns="92298" tIns="46149" rIns="92298" bIns="4614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365"/>
            <a:ext cx="2971382" cy="465453"/>
          </a:xfrm>
          <a:prstGeom prst="rect">
            <a:avLst/>
          </a:prstGeom>
        </p:spPr>
        <p:txBody>
          <a:bodyPr vert="horz" lIns="92298" tIns="46149" rIns="92298" bIns="46149"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885051" y="8829365"/>
            <a:ext cx="2971382" cy="465453"/>
          </a:xfrm>
          <a:prstGeom prst="rect">
            <a:avLst/>
          </a:prstGeom>
        </p:spPr>
        <p:txBody>
          <a:bodyPr vert="horz" lIns="92298" tIns="46149" rIns="92298" bIns="46149" rtlCol="0" anchor="b"/>
          <a:lstStyle>
            <a:lvl1pPr algn="r" fontAlgn="auto">
              <a:spcBef>
                <a:spcPts val="0"/>
              </a:spcBef>
              <a:spcAft>
                <a:spcPts val="0"/>
              </a:spcAft>
              <a:defRPr sz="1200" smtClean="0">
                <a:latin typeface="+mn-lt"/>
              </a:defRPr>
            </a:lvl1pPr>
          </a:lstStyle>
          <a:p>
            <a:pPr>
              <a:defRPr/>
            </a:pPr>
            <a:fld id="{ED604DAB-3397-4A66-807B-A0BA2FB24F8A}" type="slidenum">
              <a:rPr lang="en-US"/>
              <a:pPr>
                <a:defRPr/>
              </a:pPr>
              <a:t>‹#›</a:t>
            </a:fld>
            <a:endParaRPr lang="en-US" dirty="0"/>
          </a:p>
        </p:txBody>
      </p:sp>
    </p:spTree>
    <p:extLst>
      <p:ext uri="{BB962C8B-B14F-4D97-AF65-F5344CB8AC3E}">
        <p14:creationId xmlns:p14="http://schemas.microsoft.com/office/powerpoint/2010/main" val="35867179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[This slide will be visible during the first part of the open house]</a:t>
            </a:r>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749BE4-C077-4D02-AB64-596AD688BFCA}"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D604DAB-3397-4A66-807B-A0BA2FB24F8A}" type="slidenum">
              <a:rPr lang="en-US" smtClean="0"/>
              <a:pPr>
                <a:defRPr/>
              </a:pPr>
              <a:t>11</a:t>
            </a:fld>
            <a:endParaRPr lang="en-US" dirty="0"/>
          </a:p>
        </p:txBody>
      </p:sp>
    </p:spTree>
    <p:extLst>
      <p:ext uri="{BB962C8B-B14F-4D97-AF65-F5344CB8AC3E}">
        <p14:creationId xmlns:p14="http://schemas.microsoft.com/office/powerpoint/2010/main" val="1677713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THUD Appropriation</a:t>
            </a:r>
          </a:p>
        </p:txBody>
      </p:sp>
      <p:sp>
        <p:nvSpPr>
          <p:cNvPr id="4" name="Slide Number Placeholder 3"/>
          <p:cNvSpPr>
            <a:spLocks noGrp="1"/>
          </p:cNvSpPr>
          <p:nvPr>
            <p:ph type="sldNum" sz="quarter" idx="10"/>
          </p:nvPr>
        </p:nvSpPr>
        <p:spPr/>
        <p:txBody>
          <a:bodyPr/>
          <a:lstStyle/>
          <a:p>
            <a:fld id="{794C2B15-A316-4ADF-8F90-19D2B7A29502}" type="slidenum">
              <a:rPr lang="en-US" smtClean="0"/>
              <a:pPr/>
              <a:t>12</a:t>
            </a:fld>
            <a:endParaRPr lang="en-US" dirty="0"/>
          </a:p>
        </p:txBody>
      </p:sp>
    </p:spTree>
    <p:extLst>
      <p:ext uri="{BB962C8B-B14F-4D97-AF65-F5344CB8AC3E}">
        <p14:creationId xmlns:p14="http://schemas.microsoft.com/office/powerpoint/2010/main" val="751801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These are our partners in developing the project.</a:t>
            </a:r>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0555ED-DB5A-4205-94C7-BE7EE7900D59}" type="slidenum">
              <a:rPr lang="en-US"/>
              <a:pPr fontAlgn="base">
                <a:spcBef>
                  <a:spcPct val="0"/>
                </a:spcBef>
                <a:spcAft>
                  <a:spcPct val="0"/>
                </a:spcAft>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The first phase is the completion of the planning process that is required for projects that get federal funding or permits.  At the end of the planning process, we will have an approved concept for improvements.</a:t>
            </a:r>
          </a:p>
          <a:p>
            <a:pPr>
              <a:spcBef>
                <a:spcPct val="0"/>
              </a:spcBef>
            </a:pPr>
            <a:endParaRPr lang="en-US" dirty="0"/>
          </a:p>
          <a:p>
            <a:pPr>
              <a:spcBef>
                <a:spcPct val="0"/>
              </a:spcBef>
            </a:pPr>
            <a:r>
              <a:rPr lang="en-US" dirty="0"/>
              <a:t>The EA Process will (read bullets):</a:t>
            </a:r>
          </a:p>
          <a:p>
            <a:pPr>
              <a:spcBef>
                <a:spcPct val="0"/>
              </a:spcBef>
            </a:pPr>
            <a:endParaRPr lang="en-US" dirty="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0F808F-A287-45C8-9B5D-1A45B2A424E8}" type="slidenum">
              <a:rPr lang="en-US"/>
              <a:pPr fontAlgn="base">
                <a:spcBef>
                  <a:spcPct val="0"/>
                </a:spcBef>
                <a:spcAft>
                  <a:spcPct val="0"/>
                </a:spcAft>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The EA will detail a number of critical elements for the project (read bullets)</a:t>
            </a: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4C2D8E-FF07-40A2-A575-D5D22CD2C904}" type="slidenum">
              <a:rPr lang="en-US"/>
              <a:pPr fontAlgn="base">
                <a:spcBef>
                  <a:spcPct val="0"/>
                </a:spcBef>
                <a:spcAft>
                  <a:spcPct val="0"/>
                </a:spcAft>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4C2B15-A316-4ADF-8F90-19D2B7A29502}" type="slidenum">
              <a:rPr lang="en-US" smtClean="0"/>
              <a:pPr/>
              <a:t>16</a:t>
            </a:fld>
            <a:endParaRPr lang="en-US" dirty="0"/>
          </a:p>
        </p:txBody>
      </p:sp>
    </p:spTree>
    <p:extLst>
      <p:ext uri="{BB962C8B-B14F-4D97-AF65-F5344CB8AC3E}">
        <p14:creationId xmlns:p14="http://schemas.microsoft.com/office/powerpoint/2010/main" val="3397629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4C2B15-A316-4ADF-8F90-19D2B7A29502}" type="slidenum">
              <a:rPr lang="en-US" smtClean="0"/>
              <a:pPr/>
              <a:t>17</a:t>
            </a:fld>
            <a:endParaRPr lang="en-US" dirty="0"/>
          </a:p>
        </p:txBody>
      </p:sp>
    </p:spTree>
    <p:extLst>
      <p:ext uri="{BB962C8B-B14F-4D97-AF65-F5344CB8AC3E}">
        <p14:creationId xmlns:p14="http://schemas.microsoft.com/office/powerpoint/2010/main" val="865802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Phase 2 is design.  As design is completed, we’ll know exactly where and what we will be building.</a:t>
            </a: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F2A87B-90B2-4CD4-858B-BAC622F68F40}" type="slidenum">
              <a:rPr lang="en-US"/>
              <a:pPr fontAlgn="base">
                <a:spcBef>
                  <a:spcPct val="0"/>
                </a:spcBef>
                <a:spcAft>
                  <a:spcPct val="0"/>
                </a:spcAft>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Phase 3 is when you will see actual construction underway.  We don’t yet know what the improvements will look like.  However, as we move towards construction, we will work to make sure that you will be informed about what to expect once construction starts.</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5FD2F6-9EC1-4EDE-87E5-29B0A9318D27}" type="slidenum">
              <a:rPr lang="en-US"/>
              <a:pPr fontAlgn="base">
                <a:spcBef>
                  <a:spcPct val="0"/>
                </a:spcBef>
                <a:spcAft>
                  <a:spcPct val="0"/>
                </a:spcAft>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4C2B15-A316-4ADF-8F90-19D2B7A29502}" type="slidenum">
              <a:rPr lang="en-US" smtClean="0"/>
              <a:pPr/>
              <a:t>20</a:t>
            </a:fld>
            <a:endParaRPr lang="en-US"/>
          </a:p>
        </p:txBody>
      </p:sp>
    </p:spTree>
    <p:extLst>
      <p:ext uri="{BB962C8B-B14F-4D97-AF65-F5344CB8AC3E}">
        <p14:creationId xmlns:p14="http://schemas.microsoft.com/office/powerpoint/2010/main" val="2208279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Welcome</a:t>
            </a:r>
          </a:p>
          <a:p>
            <a:pPr>
              <a:spcBef>
                <a:spcPct val="0"/>
              </a:spcBef>
            </a:pPr>
            <a:r>
              <a:rPr lang="en-US"/>
              <a:t>We are here tonight to:</a:t>
            </a:r>
          </a:p>
          <a:p>
            <a:pPr>
              <a:spcBef>
                <a:spcPct val="0"/>
              </a:spcBef>
            </a:pPr>
            <a:r>
              <a:rPr lang="en-US"/>
              <a:t>Introduce the project</a:t>
            </a:r>
          </a:p>
          <a:p>
            <a:pPr>
              <a:spcBef>
                <a:spcPct val="0"/>
              </a:spcBef>
            </a:pPr>
            <a:r>
              <a:rPr lang="en-US"/>
              <a:t>Explain the process</a:t>
            </a:r>
          </a:p>
          <a:p>
            <a:pPr>
              <a:spcBef>
                <a:spcPct val="0"/>
              </a:spcBef>
            </a:pPr>
            <a:r>
              <a:rPr lang="en-US"/>
              <a:t>Hear your feedback on project goals</a:t>
            </a:r>
          </a:p>
          <a:p>
            <a:pPr>
              <a:spcBef>
                <a:spcPct val="0"/>
              </a:spcBef>
            </a:pPr>
            <a:r>
              <a:rPr lang="en-US"/>
              <a:t>Listen to your thoughts, comments and concerns about the project.</a:t>
            </a:r>
          </a:p>
          <a:p>
            <a:pPr>
              <a:spcBef>
                <a:spcPct val="0"/>
              </a:spcBef>
            </a:pPr>
            <a:r>
              <a:rPr lang="en-US"/>
              <a:t>We have a brief presentation to go through, and then we will return to the open house format so that you can provide input, ask questions and share your ideas with the team.</a:t>
            </a:r>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53884D-577F-4E6C-A5A3-4C6CEF3BAFB0}"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4C2B15-A316-4ADF-8F90-19D2B7A29502}" type="slidenum">
              <a:rPr lang="en-US" smtClean="0"/>
              <a:pPr/>
              <a:t>21</a:t>
            </a:fld>
            <a:endParaRPr lang="en-US"/>
          </a:p>
        </p:txBody>
      </p:sp>
    </p:spTree>
    <p:extLst>
      <p:ext uri="{BB962C8B-B14F-4D97-AF65-F5344CB8AC3E}">
        <p14:creationId xmlns:p14="http://schemas.microsoft.com/office/powerpoint/2010/main" val="3046816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10/19, 1</a:t>
            </a:r>
            <a:r>
              <a:rPr lang="en-US" baseline="30000" dirty="0"/>
              <a:t>st</a:t>
            </a:r>
            <a:r>
              <a:rPr lang="en-US" dirty="0"/>
              <a:t> stage of temporary paving</a:t>
            </a:r>
            <a:r>
              <a:rPr lang="en-US"/>
              <a:t>. </a:t>
            </a:r>
            <a:endParaRPr lang="en-US" dirty="0"/>
          </a:p>
        </p:txBody>
      </p:sp>
      <p:sp>
        <p:nvSpPr>
          <p:cNvPr id="4" name="Slide Number Placeholder 3"/>
          <p:cNvSpPr>
            <a:spLocks noGrp="1"/>
          </p:cNvSpPr>
          <p:nvPr>
            <p:ph type="sldNum" sz="quarter" idx="10"/>
          </p:nvPr>
        </p:nvSpPr>
        <p:spPr/>
        <p:txBody>
          <a:bodyPr/>
          <a:lstStyle/>
          <a:p>
            <a:fld id="{794C2B15-A316-4ADF-8F90-19D2B7A29502}" type="slidenum">
              <a:rPr lang="en-US" smtClean="0"/>
              <a:pPr/>
              <a:t>22</a:t>
            </a:fld>
            <a:endParaRPr lang="en-US"/>
          </a:p>
        </p:txBody>
      </p:sp>
    </p:spTree>
    <p:extLst>
      <p:ext uri="{BB962C8B-B14F-4D97-AF65-F5344CB8AC3E}">
        <p14:creationId xmlns:p14="http://schemas.microsoft.com/office/powerpoint/2010/main" val="2946044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10/19, 1</a:t>
            </a:r>
            <a:r>
              <a:rPr lang="en-US" baseline="30000" dirty="0"/>
              <a:t>st</a:t>
            </a:r>
            <a:r>
              <a:rPr lang="en-US" dirty="0"/>
              <a:t> stage of temporary paving</a:t>
            </a:r>
            <a:r>
              <a:rPr lang="en-US"/>
              <a:t>. </a:t>
            </a:r>
            <a:endParaRPr lang="en-US" dirty="0"/>
          </a:p>
        </p:txBody>
      </p:sp>
      <p:sp>
        <p:nvSpPr>
          <p:cNvPr id="4" name="Slide Number Placeholder 3"/>
          <p:cNvSpPr>
            <a:spLocks noGrp="1"/>
          </p:cNvSpPr>
          <p:nvPr>
            <p:ph type="sldNum" sz="quarter" idx="10"/>
          </p:nvPr>
        </p:nvSpPr>
        <p:spPr/>
        <p:txBody>
          <a:bodyPr/>
          <a:lstStyle/>
          <a:p>
            <a:fld id="{794C2B15-A316-4ADF-8F90-19D2B7A29502}" type="slidenum">
              <a:rPr lang="en-US" smtClean="0"/>
              <a:pPr/>
              <a:t>23</a:t>
            </a:fld>
            <a:endParaRPr lang="en-US"/>
          </a:p>
        </p:txBody>
      </p:sp>
    </p:spTree>
    <p:extLst>
      <p:ext uri="{BB962C8B-B14F-4D97-AF65-F5344CB8AC3E}">
        <p14:creationId xmlns:p14="http://schemas.microsoft.com/office/powerpoint/2010/main" val="1166868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10/19, 1</a:t>
            </a:r>
            <a:r>
              <a:rPr lang="en-US" baseline="30000" dirty="0"/>
              <a:t>st</a:t>
            </a:r>
            <a:r>
              <a:rPr lang="en-US" dirty="0"/>
              <a:t> stage of temporary paving</a:t>
            </a:r>
            <a:r>
              <a:rPr lang="en-US"/>
              <a:t>. </a:t>
            </a:r>
            <a:endParaRPr lang="en-US" dirty="0"/>
          </a:p>
        </p:txBody>
      </p:sp>
      <p:sp>
        <p:nvSpPr>
          <p:cNvPr id="4" name="Slide Number Placeholder 3"/>
          <p:cNvSpPr>
            <a:spLocks noGrp="1"/>
          </p:cNvSpPr>
          <p:nvPr>
            <p:ph type="sldNum" sz="quarter" idx="10"/>
          </p:nvPr>
        </p:nvSpPr>
        <p:spPr/>
        <p:txBody>
          <a:bodyPr/>
          <a:lstStyle/>
          <a:p>
            <a:fld id="{794C2B15-A316-4ADF-8F90-19D2B7A29502}" type="slidenum">
              <a:rPr lang="en-US" smtClean="0"/>
              <a:pPr/>
              <a:t>24</a:t>
            </a:fld>
            <a:endParaRPr lang="en-US"/>
          </a:p>
        </p:txBody>
      </p:sp>
    </p:spTree>
    <p:extLst>
      <p:ext uri="{BB962C8B-B14F-4D97-AF65-F5344CB8AC3E}">
        <p14:creationId xmlns:p14="http://schemas.microsoft.com/office/powerpoint/2010/main" val="3265603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We so appreciate your time and interest in the project.  We’ll adjourn to the open house, now.  Please join the team members at the various stations to ask questions and give your input. </a:t>
            </a:r>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50644-5787-43FF-A3F1-9F5CF0474C5C}" type="slidenum">
              <a:rPr lang="en-US"/>
              <a:pPr fontAlgn="base">
                <a:spcBef>
                  <a:spcPct val="0"/>
                </a:spcBef>
                <a:spcAft>
                  <a:spcPct val="0"/>
                </a:spcAft>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The project is located generally between I-80 and downtown.</a:t>
            </a:r>
          </a:p>
          <a:p>
            <a:pPr>
              <a:spcBef>
                <a:spcPct val="0"/>
              </a:spcBef>
            </a:pPr>
            <a:r>
              <a:rPr lang="en-US"/>
              <a:t>There are a number of other projects going on that we will be coordinating with over the course of the project.</a:t>
            </a:r>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4DAFE0-09BF-490C-99D6-32AA2A0F0BBA}" type="slidenum">
              <a:rPr lang="en-US"/>
              <a:pPr fontAlgn="base">
                <a:spcBef>
                  <a:spcPct val="0"/>
                </a:spcBef>
                <a:spcAft>
                  <a:spcPct val="0"/>
                </a:spcAft>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The project is located generally between I-80 and downtown.</a:t>
            </a:r>
          </a:p>
          <a:p>
            <a:pPr>
              <a:spcBef>
                <a:spcPct val="0"/>
              </a:spcBef>
            </a:pPr>
            <a:r>
              <a:rPr lang="en-US"/>
              <a:t>There are a number of other projects going on that we will be coordinating with over the course of the project.</a:t>
            </a:r>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4DAFE0-09BF-490C-99D6-32AA2A0F0BBA}" type="slidenum">
              <a:rPr lang="en-US"/>
              <a:pPr fontAlgn="base">
                <a:spcBef>
                  <a:spcPct val="0"/>
                </a:spcBef>
                <a:spcAft>
                  <a:spcPct val="0"/>
                </a:spcAft>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D604DAB-3397-4A66-807B-A0BA2FB24F8A}" type="slidenum">
              <a:rPr lang="en-US" smtClean="0"/>
              <a:pPr>
                <a:defRPr/>
              </a:pPr>
              <a:t>6</a:t>
            </a:fld>
            <a:endParaRPr lang="en-US" dirty="0"/>
          </a:p>
        </p:txBody>
      </p:sp>
    </p:spTree>
    <p:extLst>
      <p:ext uri="{BB962C8B-B14F-4D97-AF65-F5344CB8AC3E}">
        <p14:creationId xmlns:p14="http://schemas.microsoft.com/office/powerpoint/2010/main" val="1041249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D604DAB-3397-4A66-807B-A0BA2FB24F8A}" type="slidenum">
              <a:rPr lang="en-US" smtClean="0"/>
              <a:pPr>
                <a:defRPr/>
              </a:pPr>
              <a:t>7</a:t>
            </a:fld>
            <a:endParaRPr lang="en-US" dirty="0"/>
          </a:p>
        </p:txBody>
      </p:sp>
    </p:spTree>
    <p:extLst>
      <p:ext uri="{BB962C8B-B14F-4D97-AF65-F5344CB8AC3E}">
        <p14:creationId xmlns:p14="http://schemas.microsoft.com/office/powerpoint/2010/main" val="434218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D604DAB-3397-4A66-807B-A0BA2FB24F8A}" type="slidenum">
              <a:rPr lang="en-US" smtClean="0"/>
              <a:pPr>
                <a:defRPr/>
              </a:pPr>
              <a:t>10</a:t>
            </a:fld>
            <a:endParaRPr lang="en-US" dirty="0"/>
          </a:p>
        </p:txBody>
      </p:sp>
    </p:spTree>
    <p:extLst>
      <p:ext uri="{BB962C8B-B14F-4D97-AF65-F5344CB8AC3E}">
        <p14:creationId xmlns:p14="http://schemas.microsoft.com/office/powerpoint/2010/main" val="701321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Slide Number Placeholder 10"/>
          <p:cNvSpPr>
            <a:spLocks noGrp="1"/>
          </p:cNvSpPr>
          <p:nvPr>
            <p:ph type="sldNum" sz="quarter" idx="10"/>
          </p:nvPr>
        </p:nvSpPr>
        <p:spPr>
          <a:xfrm>
            <a:off x="8350250" y="6400800"/>
            <a:ext cx="604838" cy="266700"/>
          </a:xfrm>
        </p:spPr>
        <p:txBody>
          <a:bodyPr/>
          <a:lstStyle>
            <a:lvl1pPr algn="r">
              <a:defRPr sz="900" smtClean="0">
                <a:solidFill>
                  <a:schemeClr val="bg1">
                    <a:lumMod val="85000"/>
                  </a:schemeClr>
                </a:solidFill>
              </a:defRPr>
            </a:lvl1pPr>
          </a:lstStyle>
          <a:p>
            <a:pPr>
              <a:defRPr/>
            </a:pPr>
            <a:fld id="{1ECF271A-28CE-4650-94EE-FC582F671EA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10"/>
          <p:cNvSpPr>
            <a:spLocks noGrp="1"/>
          </p:cNvSpPr>
          <p:nvPr>
            <p:ph type="sldNum" sz="quarter" idx="10"/>
          </p:nvPr>
        </p:nvSpPr>
        <p:spPr>
          <a:xfrm>
            <a:off x="8296275" y="6361113"/>
            <a:ext cx="606425" cy="266700"/>
          </a:xfrm>
        </p:spPr>
        <p:txBody>
          <a:bodyPr/>
          <a:lstStyle>
            <a:lvl1pPr algn="r">
              <a:defRPr sz="900" smtClean="0">
                <a:solidFill>
                  <a:schemeClr val="bg1">
                    <a:lumMod val="85000"/>
                  </a:schemeClr>
                </a:solidFill>
              </a:defRPr>
            </a:lvl1pPr>
          </a:lstStyle>
          <a:p>
            <a:pPr>
              <a:defRPr/>
            </a:pPr>
            <a:fld id="{494D77F3-B2BD-4EE2-A82B-701A2F7377E5}"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strike="noStrike" cap="none"/>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10"/>
          <p:cNvSpPr>
            <a:spLocks noGrp="1"/>
          </p:cNvSpPr>
          <p:nvPr>
            <p:ph type="sldNum" sz="quarter" idx="10"/>
          </p:nvPr>
        </p:nvSpPr>
        <p:spPr>
          <a:xfrm>
            <a:off x="8350250" y="6400800"/>
            <a:ext cx="604838" cy="266700"/>
          </a:xfrm>
        </p:spPr>
        <p:txBody>
          <a:bodyPr/>
          <a:lstStyle>
            <a:lvl1pPr algn="r">
              <a:defRPr sz="900" smtClean="0">
                <a:solidFill>
                  <a:schemeClr val="bg1">
                    <a:lumMod val="85000"/>
                  </a:schemeClr>
                </a:solidFill>
              </a:defRPr>
            </a:lvl1pPr>
          </a:lstStyle>
          <a:p>
            <a:pPr>
              <a:defRPr/>
            </a:pPr>
            <a:fld id="{3E428E2A-BB0D-4D9A-8334-C88B73CCF68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95835" y="1694329"/>
            <a:ext cx="4199965" cy="4908177"/>
          </a:xfrm>
        </p:spPr>
        <p:txBody>
          <a:bodyPr/>
          <a:lstStyle>
            <a:lvl1pPr>
              <a:defRPr sz="32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94329"/>
            <a:ext cx="4213412" cy="4908177"/>
          </a:xfrm>
        </p:spPr>
        <p:txBody>
          <a:bodyPr/>
          <a:lstStyle>
            <a:lvl1pPr>
              <a:defRPr sz="32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0"/>
          <p:cNvSpPr>
            <a:spLocks noGrp="1"/>
          </p:cNvSpPr>
          <p:nvPr>
            <p:ph type="sldNum" sz="quarter" idx="10"/>
          </p:nvPr>
        </p:nvSpPr>
        <p:spPr>
          <a:xfrm>
            <a:off x="8350250" y="6400800"/>
            <a:ext cx="604838" cy="266700"/>
          </a:xfrm>
        </p:spPr>
        <p:txBody>
          <a:bodyPr/>
          <a:lstStyle>
            <a:lvl1pPr algn="r">
              <a:defRPr sz="900" smtClean="0">
                <a:solidFill>
                  <a:schemeClr val="bg1">
                    <a:lumMod val="85000"/>
                  </a:schemeClr>
                </a:solidFill>
              </a:defRPr>
            </a:lvl1pPr>
          </a:lstStyle>
          <a:p>
            <a:pPr>
              <a:defRPr/>
            </a:pPr>
            <a:fld id="{1BA27B56-74F7-43FA-AC84-BA0E3FABE872}"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95835" y="1709924"/>
            <a:ext cx="420155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95835" y="2349686"/>
            <a:ext cx="4201553" cy="42259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709924"/>
            <a:ext cx="42031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49686"/>
            <a:ext cx="4203140" cy="42259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0"/>
          <p:cNvSpPr>
            <a:spLocks noGrp="1"/>
          </p:cNvSpPr>
          <p:nvPr>
            <p:ph type="sldNum" sz="quarter" idx="10"/>
          </p:nvPr>
        </p:nvSpPr>
        <p:spPr>
          <a:xfrm>
            <a:off x="8337550" y="6388100"/>
            <a:ext cx="604838" cy="266700"/>
          </a:xfrm>
        </p:spPr>
        <p:txBody>
          <a:bodyPr/>
          <a:lstStyle>
            <a:lvl1pPr algn="r">
              <a:defRPr sz="900" smtClean="0">
                <a:solidFill>
                  <a:schemeClr val="bg1">
                    <a:lumMod val="85000"/>
                  </a:schemeClr>
                </a:solidFill>
              </a:defRPr>
            </a:lvl1pPr>
          </a:lstStyle>
          <a:p>
            <a:pPr>
              <a:defRPr/>
            </a:pPr>
            <a:fld id="{0B8581E1-EBC5-475A-8A37-DB85219D88ED}"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0"/>
          <p:cNvSpPr>
            <a:spLocks noGrp="1"/>
          </p:cNvSpPr>
          <p:nvPr>
            <p:ph type="sldNum" sz="quarter" idx="10"/>
          </p:nvPr>
        </p:nvSpPr>
        <p:spPr>
          <a:xfrm>
            <a:off x="8350250" y="6400800"/>
            <a:ext cx="604838" cy="266700"/>
          </a:xfrm>
        </p:spPr>
        <p:txBody>
          <a:bodyPr/>
          <a:lstStyle>
            <a:lvl1pPr algn="r">
              <a:defRPr sz="900" smtClean="0">
                <a:solidFill>
                  <a:schemeClr val="bg1">
                    <a:lumMod val="85000"/>
                  </a:schemeClr>
                </a:solidFill>
              </a:defRPr>
            </a:lvl1pPr>
          </a:lstStyle>
          <a:p>
            <a:pPr>
              <a:defRPr/>
            </a:pPr>
            <a:fld id="{0528406E-6FE4-4341-B1F1-24C28ABEF465}"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a:xfrm>
            <a:off x="8364538" y="6400800"/>
            <a:ext cx="604837" cy="266700"/>
          </a:xfrm>
        </p:spPr>
        <p:txBody>
          <a:bodyPr/>
          <a:lstStyle>
            <a:lvl1pPr algn="r">
              <a:defRPr sz="900" smtClean="0">
                <a:solidFill>
                  <a:schemeClr val="bg1">
                    <a:lumMod val="85000"/>
                  </a:schemeClr>
                </a:solidFill>
              </a:defRPr>
            </a:lvl1pPr>
          </a:lstStyle>
          <a:p>
            <a:pPr>
              <a:defRPr/>
            </a:pPr>
            <a:fld id="{0879F964-0AE1-49D6-9EB7-7660452973D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25388" y="5002306"/>
            <a:ext cx="6400800" cy="712694"/>
          </a:xfrm>
        </p:spPr>
        <p:txBody>
          <a:bodyPr anchor="t"/>
          <a:lstStyle>
            <a:lvl1pPr algn="l">
              <a:defRPr sz="2400" b="1"/>
            </a:lvl1pPr>
          </a:lstStyle>
          <a:p>
            <a:r>
              <a:rPr lang="en-US"/>
              <a:t>Click to edit Master title style</a:t>
            </a:r>
          </a:p>
        </p:txBody>
      </p:sp>
      <p:sp>
        <p:nvSpPr>
          <p:cNvPr id="3" name="Picture Placeholder 2"/>
          <p:cNvSpPr>
            <a:spLocks noGrp="1"/>
          </p:cNvSpPr>
          <p:nvPr>
            <p:ph type="pic" idx="1"/>
          </p:nvPr>
        </p:nvSpPr>
        <p:spPr>
          <a:xfrm>
            <a:off x="1442664" y="290046"/>
            <a:ext cx="6400800" cy="4572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438835" y="5743855"/>
            <a:ext cx="64008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0"/>
          <p:cNvSpPr>
            <a:spLocks noGrp="1"/>
          </p:cNvSpPr>
          <p:nvPr>
            <p:ph type="sldNum" sz="quarter" idx="10"/>
          </p:nvPr>
        </p:nvSpPr>
        <p:spPr>
          <a:xfrm>
            <a:off x="8350250" y="6388100"/>
            <a:ext cx="604838" cy="266700"/>
          </a:xfrm>
        </p:spPr>
        <p:txBody>
          <a:bodyPr/>
          <a:lstStyle>
            <a:lvl1pPr algn="r">
              <a:defRPr sz="900" smtClean="0">
                <a:solidFill>
                  <a:schemeClr val="bg1">
                    <a:lumMod val="85000"/>
                  </a:schemeClr>
                </a:solidFill>
              </a:defRPr>
            </a:lvl1pPr>
          </a:lstStyle>
          <a:p>
            <a:pPr>
              <a:defRPr/>
            </a:pPr>
            <a:fld id="{01C41919-C51D-4A74-BB39-2ED22C3FFD5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5" descr="slide background.jpg"/>
          <p:cNvPicPr>
            <a:picLocks noChangeAspect="1"/>
          </p:cNvPicPr>
          <p:nvPr userDrawn="1"/>
        </p:nvPicPr>
        <p:blipFill>
          <a:blip r:embed="rId10"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1376363" y="206375"/>
            <a:ext cx="7566025" cy="1371600"/>
          </a:xfrm>
          <a:prstGeom prst="rect">
            <a:avLst/>
          </a:prstGeom>
        </p:spPr>
        <p:txBody>
          <a:bodyPr vert="horz" lIns="91440" tIns="45720" rIns="91440" bIns="45720" rtlCol="0" anchor="ctr">
            <a:noAutofit/>
          </a:bodyPr>
          <a:lstStyle/>
          <a:p>
            <a:r>
              <a:rPr lang="en-US" dirty="0"/>
              <a:t>Click to edit master title style</a:t>
            </a:r>
          </a:p>
        </p:txBody>
      </p:sp>
      <p:sp>
        <p:nvSpPr>
          <p:cNvPr id="1028" name="Text Placeholder 2"/>
          <p:cNvSpPr>
            <a:spLocks noGrp="1"/>
          </p:cNvSpPr>
          <p:nvPr>
            <p:ph type="body" idx="1"/>
          </p:nvPr>
        </p:nvSpPr>
        <p:spPr bwMode="auto">
          <a:xfrm>
            <a:off x="276225" y="1676400"/>
            <a:ext cx="8626475"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p:cNvSpPr>
            <a:spLocks noGrp="1"/>
          </p:cNvSpPr>
          <p:nvPr>
            <p:ph type="sldNum" sz="quarter" idx="4"/>
          </p:nvPr>
        </p:nvSpPr>
        <p:spPr>
          <a:xfrm>
            <a:off x="8337550" y="6373813"/>
            <a:ext cx="604838" cy="266700"/>
          </a:xfrm>
          <a:prstGeom prst="rect">
            <a:avLst/>
          </a:prstGeom>
        </p:spPr>
        <p:txBody>
          <a:bodyPr vert="horz" lIns="91440" tIns="45720" rIns="91440" bIns="45720" rtlCol="0" anchor="b"/>
          <a:lstStyle>
            <a:lvl1pPr algn="r" fontAlgn="auto">
              <a:spcBef>
                <a:spcPts val="0"/>
              </a:spcBef>
              <a:spcAft>
                <a:spcPts val="0"/>
              </a:spcAft>
              <a:defRPr sz="900" smtClean="0">
                <a:solidFill>
                  <a:schemeClr val="bg1">
                    <a:lumMod val="85000"/>
                  </a:schemeClr>
                </a:solidFill>
                <a:latin typeface="+mn-lt"/>
              </a:defRPr>
            </a:lvl1pPr>
          </a:lstStyle>
          <a:p>
            <a:pPr>
              <a:defRPr/>
            </a:pPr>
            <a:fld id="{B51D5BBF-0259-446A-A19B-64E499631E7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Lst>
  <p:txStyles>
    <p:titleStyle>
      <a:lvl1pPr marL="236538" algn="l" rtl="0" fontAlgn="base">
        <a:spcBef>
          <a:spcPct val="0"/>
        </a:spcBef>
        <a:spcAft>
          <a:spcPct val="0"/>
        </a:spcAft>
        <a:defRPr sz="3600" kern="120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ea typeface="+mj-ea"/>
          <a:cs typeface="Arial" pitchFamily="34" charset="0"/>
        </a:defRPr>
      </a:lvl1pPr>
      <a:lvl2pPr marL="236538" algn="l" rtl="0" fontAlgn="base">
        <a:spcBef>
          <a:spcPct val="0"/>
        </a:spcBef>
        <a:spcAft>
          <a:spcPct val="0"/>
        </a:spcAft>
        <a:defRPr sz="3600">
          <a:solidFill>
            <a:srgbClr val="FFFFFF"/>
          </a:solidFill>
          <a:latin typeface="Arial" charset="0"/>
          <a:cs typeface="Arial" charset="0"/>
        </a:defRPr>
      </a:lvl2pPr>
      <a:lvl3pPr marL="236538" algn="l" rtl="0" fontAlgn="base">
        <a:spcBef>
          <a:spcPct val="0"/>
        </a:spcBef>
        <a:spcAft>
          <a:spcPct val="0"/>
        </a:spcAft>
        <a:defRPr sz="3600">
          <a:solidFill>
            <a:srgbClr val="FFFFFF"/>
          </a:solidFill>
          <a:latin typeface="Arial" charset="0"/>
          <a:cs typeface="Arial" charset="0"/>
        </a:defRPr>
      </a:lvl3pPr>
      <a:lvl4pPr marL="236538" algn="l" rtl="0" fontAlgn="base">
        <a:spcBef>
          <a:spcPct val="0"/>
        </a:spcBef>
        <a:spcAft>
          <a:spcPct val="0"/>
        </a:spcAft>
        <a:defRPr sz="3600">
          <a:solidFill>
            <a:srgbClr val="FFFFFF"/>
          </a:solidFill>
          <a:latin typeface="Arial" charset="0"/>
          <a:cs typeface="Arial" charset="0"/>
        </a:defRPr>
      </a:lvl4pPr>
      <a:lvl5pPr marL="236538" algn="l" rtl="0" fontAlgn="base">
        <a:spcBef>
          <a:spcPct val="0"/>
        </a:spcBef>
        <a:spcAft>
          <a:spcPct val="0"/>
        </a:spcAft>
        <a:defRPr sz="3600">
          <a:solidFill>
            <a:srgbClr val="FFFFFF"/>
          </a:solidFill>
          <a:latin typeface="Arial" charset="0"/>
          <a:cs typeface="Arial" charset="0"/>
        </a:defRPr>
      </a:lvl5pPr>
      <a:lvl6pPr marL="693738" algn="l" rtl="0" fontAlgn="base">
        <a:spcBef>
          <a:spcPct val="0"/>
        </a:spcBef>
        <a:spcAft>
          <a:spcPct val="0"/>
        </a:spcAft>
        <a:defRPr sz="3600">
          <a:solidFill>
            <a:srgbClr val="FFFFFF"/>
          </a:solidFill>
          <a:latin typeface="Arial" charset="0"/>
          <a:cs typeface="Arial" charset="0"/>
        </a:defRPr>
      </a:lvl6pPr>
      <a:lvl7pPr marL="1150938" algn="l" rtl="0" fontAlgn="base">
        <a:spcBef>
          <a:spcPct val="0"/>
        </a:spcBef>
        <a:spcAft>
          <a:spcPct val="0"/>
        </a:spcAft>
        <a:defRPr sz="3600">
          <a:solidFill>
            <a:srgbClr val="FFFFFF"/>
          </a:solidFill>
          <a:latin typeface="Arial" charset="0"/>
          <a:cs typeface="Arial" charset="0"/>
        </a:defRPr>
      </a:lvl7pPr>
      <a:lvl8pPr marL="1608138" algn="l" rtl="0" fontAlgn="base">
        <a:spcBef>
          <a:spcPct val="0"/>
        </a:spcBef>
        <a:spcAft>
          <a:spcPct val="0"/>
        </a:spcAft>
        <a:defRPr sz="3600">
          <a:solidFill>
            <a:srgbClr val="FFFFFF"/>
          </a:solidFill>
          <a:latin typeface="Arial" charset="0"/>
          <a:cs typeface="Arial" charset="0"/>
        </a:defRPr>
      </a:lvl8pPr>
      <a:lvl9pPr marL="2065338" algn="l" rtl="0" fontAlgn="base">
        <a:spcBef>
          <a:spcPct val="0"/>
        </a:spcBef>
        <a:spcAft>
          <a:spcPct val="0"/>
        </a:spcAft>
        <a:defRPr sz="3600">
          <a:solidFill>
            <a:srgbClr val="FFFFFF"/>
          </a:solidFill>
          <a:latin typeface="Arial" charset="0"/>
          <a:cs typeface="Arial" charset="0"/>
        </a:defRPr>
      </a:lvl9pPr>
    </p:titleStyle>
    <p:bodyStyle>
      <a:lvl1pPr algn="l" rtl="0" fontAlgn="base">
        <a:spcBef>
          <a:spcPct val="20000"/>
        </a:spcBef>
        <a:spcAft>
          <a:spcPct val="0"/>
        </a:spcAft>
        <a:buFont typeface="Arial" charset="0"/>
        <a:defRPr sz="2800" kern="1200">
          <a:solidFill>
            <a:srgbClr val="E8F2FA"/>
          </a:solidFill>
          <a:latin typeface="Arial" pitchFamily="34" charset="0"/>
          <a:ea typeface="+mn-ea"/>
          <a:cs typeface="Arial" pitchFamily="34" charset="0"/>
        </a:defRPr>
      </a:lvl1pPr>
      <a:lvl2pPr marL="742950" indent="-285750" algn="l" rtl="0" fontAlgn="base">
        <a:spcBef>
          <a:spcPct val="20000"/>
        </a:spcBef>
        <a:spcAft>
          <a:spcPct val="0"/>
        </a:spcAft>
        <a:buFont typeface="Wingdings" pitchFamily="2" charset="2"/>
        <a:buChar char="§"/>
        <a:defRPr sz="2400" kern="1200">
          <a:solidFill>
            <a:srgbClr val="E8F2FA"/>
          </a:solidFill>
          <a:latin typeface="Arial" pitchFamily="34" charset="0"/>
          <a:ea typeface="+mn-ea"/>
          <a:cs typeface="Arial" pitchFamily="34" charset="0"/>
        </a:defRPr>
      </a:lvl2pPr>
      <a:lvl3pPr marL="1143000" indent="-228600" algn="l" rtl="0" fontAlgn="base">
        <a:spcBef>
          <a:spcPct val="20000"/>
        </a:spcBef>
        <a:spcAft>
          <a:spcPct val="0"/>
        </a:spcAft>
        <a:buFont typeface="Arial" charset="0"/>
        <a:buChar char="•"/>
        <a:defRPr sz="2000" kern="1200">
          <a:solidFill>
            <a:srgbClr val="E8F2FA"/>
          </a:solidFill>
          <a:latin typeface="Arial" pitchFamily="34" charset="0"/>
          <a:ea typeface="+mn-ea"/>
          <a:cs typeface="Arial" pitchFamily="34" charset="0"/>
        </a:defRPr>
      </a:lvl3pPr>
      <a:lvl4pPr marL="1600200" indent="-228600" algn="l" rtl="0" fontAlgn="base">
        <a:spcBef>
          <a:spcPct val="20000"/>
        </a:spcBef>
        <a:spcAft>
          <a:spcPct val="0"/>
        </a:spcAft>
        <a:buSzPct val="72000"/>
        <a:buFont typeface="ZapfDingbats" pitchFamily="82" charset="2"/>
        <a:buChar char=""/>
        <a:defRPr kern="1200">
          <a:solidFill>
            <a:srgbClr val="E8F2FA"/>
          </a:solidFill>
          <a:latin typeface="Arial" pitchFamily="34" charset="0"/>
          <a:ea typeface="+mn-ea"/>
          <a:cs typeface="Arial" pitchFamily="34" charset="0"/>
        </a:defRPr>
      </a:lvl4pPr>
      <a:lvl5pPr marL="2057400" indent="-228600" algn="l" rtl="0" fontAlgn="base">
        <a:spcBef>
          <a:spcPct val="20000"/>
        </a:spcBef>
        <a:spcAft>
          <a:spcPct val="0"/>
        </a:spcAft>
        <a:buFont typeface="Courier New" pitchFamily="49" charset="0"/>
        <a:buChar char="o"/>
        <a:defRPr kern="1200">
          <a:solidFill>
            <a:srgbClr val="E8F2F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7.wmf"/><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2.wmf"/></Relationships>
</file>

<file path=ppt/slides/_rels/slide1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fontAlgn="auto">
              <a:spcAft>
                <a:spcPts val="0"/>
              </a:spcAft>
              <a:defRPr/>
            </a:pPr>
            <a:r>
              <a:rPr lang="en-US" dirty="0"/>
              <a:t>Iowa City Gateway</a:t>
            </a:r>
          </a:p>
        </p:txBody>
      </p:sp>
      <p:sp>
        <p:nvSpPr>
          <p:cNvPr id="3" name="Subtitle 2"/>
          <p:cNvSpPr>
            <a:spLocks noGrp="1"/>
          </p:cNvSpPr>
          <p:nvPr>
            <p:ph type="subTitle" idx="1"/>
          </p:nvPr>
        </p:nvSpPr>
        <p:spPr>
          <a:xfrm>
            <a:off x="0" y="3409950"/>
            <a:ext cx="9144000" cy="2228850"/>
          </a:xfrm>
        </p:spPr>
        <p:txBody>
          <a:bodyPr rtlCol="0">
            <a:normAutofit/>
          </a:bodyPr>
          <a:lstStyle/>
          <a:p>
            <a:pPr fontAlgn="auto">
              <a:spcAft>
                <a:spcPts val="0"/>
              </a:spcAft>
              <a:buFont typeface="Arial" pitchFamily="34" charset="0"/>
              <a:buNone/>
              <a:defRPr/>
            </a:pPr>
            <a:endParaRPr lang="en-US" dirty="0"/>
          </a:p>
          <a:p>
            <a:pPr fontAlgn="auto">
              <a:spcAft>
                <a:spcPts val="0"/>
              </a:spcAft>
              <a:buFont typeface="Arial" pitchFamily="34" charset="0"/>
              <a:buNone/>
              <a:defRPr/>
            </a:pPr>
            <a:r>
              <a:rPr lang="en-US" dirty="0"/>
              <a:t>October 30,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082" y="206188"/>
            <a:ext cx="7566212" cy="1371600"/>
          </a:xfrm>
        </p:spPr>
        <p:txBody>
          <a:bodyPr/>
          <a:lstStyle/>
          <a:p>
            <a:pPr fontAlgn="auto">
              <a:spcAft>
                <a:spcPts val="0"/>
              </a:spcAft>
              <a:defRPr/>
            </a:pPr>
            <a:r>
              <a:rPr lang="en-US" sz="4000" dirty="0"/>
              <a:t>Iowa City Gateway </a:t>
            </a:r>
          </a:p>
        </p:txBody>
      </p:sp>
      <p:sp>
        <p:nvSpPr>
          <p:cNvPr id="3" name="Content Placeholder 2"/>
          <p:cNvSpPr>
            <a:spLocks noGrp="1"/>
          </p:cNvSpPr>
          <p:nvPr>
            <p:ph idx="1"/>
          </p:nvPr>
        </p:nvSpPr>
        <p:spPr>
          <a:xfrm>
            <a:off x="228600" y="1666875"/>
            <a:ext cx="5124450" cy="4770537"/>
          </a:xfrm>
        </p:spPr>
        <p:txBody>
          <a:bodyPr wrap="square" rtlCol="0">
            <a:spAutoFit/>
          </a:bodyPr>
          <a:lstStyle/>
          <a:p>
            <a:pPr fontAlgn="auto">
              <a:spcAft>
                <a:spcPts val="0"/>
              </a:spcAft>
              <a:buFont typeface="Arial" pitchFamily="34" charset="0"/>
              <a:buNone/>
              <a:defRPr/>
            </a:pPr>
            <a:r>
              <a:rPr lang="en-US" sz="2200" b="1" dirty="0">
                <a:solidFill>
                  <a:schemeClr val="accent2">
                    <a:lumMod val="20000"/>
                    <a:lumOff val="80000"/>
                  </a:schemeClr>
                </a:solidFill>
              </a:rPr>
              <a:t>The project is planned to:</a:t>
            </a:r>
          </a:p>
          <a:p>
            <a:pPr marL="236538" indent="-236538" fontAlgn="auto">
              <a:spcBef>
                <a:spcPts val="1200"/>
              </a:spcBef>
              <a:spcAft>
                <a:spcPts val="0"/>
              </a:spcAft>
              <a:buFont typeface="Arial" pitchFamily="34" charset="0"/>
              <a:buChar char="•"/>
              <a:defRPr/>
            </a:pPr>
            <a:r>
              <a:rPr lang="en-US" sz="2200" dirty="0">
                <a:solidFill>
                  <a:schemeClr val="accent2">
                    <a:lumMod val="20000"/>
                    <a:lumOff val="80000"/>
                  </a:schemeClr>
                </a:solidFill>
              </a:rPr>
              <a:t>Reduce closures of Dubuque Street and Park Road Bridge due to (1) localized flash floods and (2) historic Iowa River flood events</a:t>
            </a:r>
          </a:p>
          <a:p>
            <a:pPr marL="236538" indent="-236538" fontAlgn="auto">
              <a:spcBef>
                <a:spcPts val="1200"/>
              </a:spcBef>
              <a:spcAft>
                <a:spcPts val="0"/>
              </a:spcAft>
              <a:buFont typeface="Arial" pitchFamily="34" charset="0"/>
              <a:buChar char="•"/>
              <a:defRPr/>
            </a:pPr>
            <a:r>
              <a:rPr lang="en-US" sz="2200" dirty="0">
                <a:solidFill>
                  <a:schemeClr val="accent2">
                    <a:lumMod val="20000"/>
                    <a:lumOff val="80000"/>
                  </a:schemeClr>
                </a:solidFill>
              </a:rPr>
              <a:t>Minimize upstream flood backwater caused by the existing Park Road Bridge – 14” observed in 2008</a:t>
            </a:r>
          </a:p>
          <a:p>
            <a:pPr marL="236538" indent="-236538" fontAlgn="auto">
              <a:spcBef>
                <a:spcPts val="1200"/>
              </a:spcBef>
              <a:spcAft>
                <a:spcPts val="0"/>
              </a:spcAft>
              <a:buFont typeface="Arial" pitchFamily="34" charset="0"/>
              <a:buChar char="•"/>
              <a:defRPr/>
            </a:pPr>
            <a:r>
              <a:rPr lang="en-US" sz="2200" dirty="0">
                <a:solidFill>
                  <a:schemeClr val="accent2">
                    <a:lumMod val="20000"/>
                    <a:lumOff val="80000"/>
                  </a:schemeClr>
                </a:solidFill>
              </a:rPr>
              <a:t>Better serve transit, pedestrians and bicyclists</a:t>
            </a:r>
          </a:p>
          <a:p>
            <a:pPr marL="236538" indent="-236538" fontAlgn="auto">
              <a:spcBef>
                <a:spcPts val="1200"/>
              </a:spcBef>
              <a:spcAft>
                <a:spcPts val="0"/>
              </a:spcAft>
              <a:buFont typeface="Arial" pitchFamily="34" charset="0"/>
              <a:buChar char="•"/>
              <a:defRPr/>
            </a:pPr>
            <a:r>
              <a:rPr lang="en-US" sz="2200" dirty="0">
                <a:solidFill>
                  <a:schemeClr val="accent2">
                    <a:lumMod val="20000"/>
                    <a:lumOff val="80000"/>
                  </a:schemeClr>
                </a:solidFill>
              </a:rPr>
              <a:t>Preserve and enhance the natural entry to Iowa City from I-80</a:t>
            </a:r>
          </a:p>
        </p:txBody>
      </p:sp>
      <p:pic>
        <p:nvPicPr>
          <p:cNvPr id="1026" name="Picture 2" descr="\\kcow00\jobs\50670\EnviroPlan\Documents-In\Photos\FromIowaCity\HeavyRainIssues\2010-0615 DubuqueStClosure\Dubuque St 06.15.10 009.jpg"/>
          <p:cNvPicPr>
            <a:picLocks noChangeAspect="1" noChangeArrowheads="1"/>
          </p:cNvPicPr>
          <p:nvPr/>
        </p:nvPicPr>
        <p:blipFill>
          <a:blip r:embed="rId3" cstate="print"/>
          <a:srcRect r="4811" b="20238"/>
          <a:stretch>
            <a:fillRect/>
          </a:stretch>
        </p:blipFill>
        <p:spPr bwMode="auto">
          <a:xfrm>
            <a:off x="5454650" y="1597025"/>
            <a:ext cx="3290888" cy="2070100"/>
          </a:xfrm>
          <a:prstGeom prst="rect">
            <a:avLst/>
          </a:prstGeom>
          <a:ln>
            <a:noFill/>
          </a:ln>
          <a:effectLst>
            <a:outerShdw blurRad="190500" algn="tl" rotWithShape="0">
              <a:srgbClr val="000000">
                <a:alpha val="70000"/>
              </a:srgbClr>
            </a:outerShdw>
          </a:effectLst>
        </p:spPr>
      </p:pic>
      <p:pic>
        <p:nvPicPr>
          <p:cNvPr id="9" name="Picture 8" descr="Picture 076.jpg"/>
          <p:cNvPicPr>
            <a:picLocks noChangeAspect="1"/>
          </p:cNvPicPr>
          <p:nvPr/>
        </p:nvPicPr>
        <p:blipFill>
          <a:blip r:embed="rId4" cstate="print"/>
          <a:stretch>
            <a:fillRect/>
          </a:stretch>
        </p:blipFill>
        <p:spPr>
          <a:xfrm>
            <a:off x="5454650" y="3887788"/>
            <a:ext cx="3290888" cy="24701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082" y="206188"/>
            <a:ext cx="7566212" cy="1371600"/>
          </a:xfrm>
        </p:spPr>
        <p:txBody>
          <a:bodyPr/>
          <a:lstStyle/>
          <a:p>
            <a:pPr fontAlgn="auto">
              <a:spcAft>
                <a:spcPts val="0"/>
              </a:spcAft>
              <a:defRPr/>
            </a:pPr>
            <a:r>
              <a:rPr lang="en-US" sz="4000" dirty="0"/>
              <a:t>Iowa City Gateway </a:t>
            </a:r>
          </a:p>
        </p:txBody>
      </p:sp>
      <p:sp>
        <p:nvSpPr>
          <p:cNvPr id="3" name="Content Placeholder 2"/>
          <p:cNvSpPr>
            <a:spLocks noGrp="1"/>
          </p:cNvSpPr>
          <p:nvPr>
            <p:ph idx="1"/>
          </p:nvPr>
        </p:nvSpPr>
        <p:spPr>
          <a:xfrm>
            <a:off x="3817844" y="1702386"/>
            <a:ext cx="5124450" cy="4878259"/>
          </a:xfrm>
        </p:spPr>
        <p:txBody>
          <a:bodyPr wrap="square" rtlCol="0">
            <a:spAutoFit/>
          </a:bodyPr>
          <a:lstStyle/>
          <a:p>
            <a:pPr fontAlgn="auto">
              <a:spcBef>
                <a:spcPts val="600"/>
              </a:spcBef>
              <a:spcAft>
                <a:spcPts val="0"/>
              </a:spcAft>
              <a:buFont typeface="Arial" pitchFamily="34" charset="0"/>
              <a:buNone/>
              <a:defRPr/>
            </a:pPr>
            <a:r>
              <a:rPr lang="en-US" sz="2200" b="1" dirty="0">
                <a:solidFill>
                  <a:schemeClr val="accent2">
                    <a:lumMod val="20000"/>
                    <a:lumOff val="80000"/>
                  </a:schemeClr>
                </a:solidFill>
              </a:rPr>
              <a:t>Other Objectives:</a:t>
            </a:r>
          </a:p>
          <a:p>
            <a:pPr marL="236538" indent="-236538" fontAlgn="auto">
              <a:spcBef>
                <a:spcPts val="600"/>
              </a:spcBef>
              <a:spcAft>
                <a:spcPts val="0"/>
              </a:spcAft>
              <a:buFont typeface="Arial" pitchFamily="34" charset="0"/>
              <a:buChar char="•"/>
              <a:defRPr/>
            </a:pPr>
            <a:r>
              <a:rPr lang="en-US" sz="2200" dirty="0">
                <a:solidFill>
                  <a:schemeClr val="accent2">
                    <a:lumMod val="20000"/>
                    <a:lumOff val="80000"/>
                  </a:schemeClr>
                </a:solidFill>
              </a:rPr>
              <a:t>Maintain emergency access to north Iowa City and adjoining Johnson County</a:t>
            </a:r>
          </a:p>
          <a:p>
            <a:pPr marL="236538" indent="-236538" fontAlgn="auto">
              <a:spcBef>
                <a:spcPts val="600"/>
              </a:spcBef>
              <a:spcAft>
                <a:spcPts val="0"/>
              </a:spcAft>
              <a:buFont typeface="Arial" pitchFamily="34" charset="0"/>
              <a:buChar char="•"/>
              <a:defRPr/>
            </a:pPr>
            <a:r>
              <a:rPr lang="en-US" sz="2200" dirty="0">
                <a:solidFill>
                  <a:schemeClr val="accent2">
                    <a:lumMod val="20000"/>
                    <a:lumOff val="80000"/>
                  </a:schemeClr>
                </a:solidFill>
              </a:rPr>
              <a:t>Integrate aesthetic features with the new </a:t>
            </a:r>
            <a:r>
              <a:rPr lang="en-US" sz="2200" dirty="0" err="1">
                <a:solidFill>
                  <a:schemeClr val="accent2">
                    <a:lumMod val="20000"/>
                    <a:lumOff val="80000"/>
                  </a:schemeClr>
                </a:solidFill>
              </a:rPr>
              <a:t>Hancher</a:t>
            </a:r>
            <a:r>
              <a:rPr lang="en-US" sz="2200" dirty="0">
                <a:solidFill>
                  <a:schemeClr val="accent2">
                    <a:lumMod val="20000"/>
                    <a:lumOff val="80000"/>
                  </a:schemeClr>
                </a:solidFill>
              </a:rPr>
              <a:t> Auditorium, Mayflower Flood Mitigation and provide 3 lanes on Park Road.</a:t>
            </a:r>
          </a:p>
          <a:p>
            <a:pPr marL="236538" indent="-236538" fontAlgn="auto">
              <a:spcBef>
                <a:spcPts val="600"/>
              </a:spcBef>
              <a:spcAft>
                <a:spcPts val="0"/>
              </a:spcAft>
              <a:buFont typeface="Arial" pitchFamily="34" charset="0"/>
              <a:buChar char="•"/>
              <a:defRPr/>
            </a:pPr>
            <a:r>
              <a:rPr lang="en-US" sz="2200" dirty="0">
                <a:solidFill>
                  <a:schemeClr val="accent2">
                    <a:lumMod val="20000"/>
                    <a:lumOff val="80000"/>
                  </a:schemeClr>
                </a:solidFill>
              </a:rPr>
              <a:t>Improve infrastructure – pavement, storm sewer, water main, etc.</a:t>
            </a:r>
          </a:p>
          <a:p>
            <a:pPr marL="236538" indent="-236538" fontAlgn="auto">
              <a:spcBef>
                <a:spcPts val="600"/>
              </a:spcBef>
              <a:spcAft>
                <a:spcPts val="0"/>
              </a:spcAft>
              <a:buFont typeface="Arial" pitchFamily="34" charset="0"/>
              <a:buChar char="•"/>
              <a:defRPr/>
            </a:pPr>
            <a:r>
              <a:rPr lang="en-US" sz="2200" dirty="0">
                <a:solidFill>
                  <a:schemeClr val="accent2">
                    <a:lumMod val="20000"/>
                    <a:lumOff val="80000"/>
                  </a:schemeClr>
                </a:solidFill>
              </a:rPr>
              <a:t>Upgrade trunk sanitary sewer</a:t>
            </a:r>
          </a:p>
          <a:p>
            <a:pPr marL="236538" indent="-236538" fontAlgn="auto">
              <a:spcBef>
                <a:spcPts val="600"/>
              </a:spcBef>
              <a:spcAft>
                <a:spcPts val="0"/>
              </a:spcAft>
              <a:buFont typeface="Arial" pitchFamily="34" charset="0"/>
              <a:buChar char="•"/>
              <a:defRPr/>
            </a:pPr>
            <a:r>
              <a:rPr lang="en-US" sz="2200" dirty="0">
                <a:solidFill>
                  <a:schemeClr val="accent2">
                    <a:lumMod val="20000"/>
                    <a:lumOff val="80000"/>
                  </a:schemeClr>
                </a:solidFill>
              </a:rPr>
              <a:t>Reduce congestion at the Dubuque St – Park Road intersection.</a:t>
            </a:r>
          </a:p>
        </p:txBody>
      </p:sp>
      <p:pic>
        <p:nvPicPr>
          <p:cNvPr id="5" name="Picture 4">
            <a:extLst>
              <a:ext uri="{FF2B5EF4-FFF2-40B4-BE49-F238E27FC236}">
                <a16:creationId xmlns:a16="http://schemas.microsoft.com/office/drawing/2014/main" id="{FF839D3F-FEE2-4615-85A0-8C2C901028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951" y="1874612"/>
            <a:ext cx="3383280" cy="1903095"/>
          </a:xfrm>
          <a:prstGeom prst="rect">
            <a:avLst/>
          </a:prstGeom>
        </p:spPr>
      </p:pic>
      <p:pic>
        <p:nvPicPr>
          <p:cNvPr id="7" name="Picture 6">
            <a:extLst>
              <a:ext uri="{FF2B5EF4-FFF2-40B4-BE49-F238E27FC236}">
                <a16:creationId xmlns:a16="http://schemas.microsoft.com/office/drawing/2014/main" id="{09709E1D-D84A-4BCC-9647-33BFE94D6D4F}"/>
              </a:ext>
            </a:extLst>
          </p:cNvPr>
          <p:cNvPicPr>
            <a:picLocks noChangeAspect="1"/>
          </p:cNvPicPr>
          <p:nvPr/>
        </p:nvPicPr>
        <p:blipFill rotWithShape="1">
          <a:blip r:embed="rId4">
            <a:extLst>
              <a:ext uri="{28A0092B-C50C-407E-A947-70E740481C1C}">
                <a14:useLocalDpi xmlns:a14="http://schemas.microsoft.com/office/drawing/2010/main" val="0"/>
              </a:ext>
            </a:extLst>
          </a:blip>
          <a:srcRect l="2134" t="17812" r="21281" b="7315"/>
          <a:stretch/>
        </p:blipFill>
        <p:spPr>
          <a:xfrm>
            <a:off x="305832" y="4216262"/>
            <a:ext cx="3383280" cy="2122395"/>
          </a:xfrm>
          <a:prstGeom prst="rect">
            <a:avLst/>
          </a:prstGeom>
        </p:spPr>
      </p:pic>
    </p:spTree>
    <p:extLst>
      <p:ext uri="{BB962C8B-B14F-4D97-AF65-F5344CB8AC3E}">
        <p14:creationId xmlns:p14="http://schemas.microsoft.com/office/powerpoint/2010/main" val="2743004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Funding Sources</a:t>
            </a:r>
          </a:p>
        </p:txBody>
      </p:sp>
      <p:sp>
        <p:nvSpPr>
          <p:cNvPr id="3" name="Content Placeholder 2"/>
          <p:cNvSpPr>
            <a:spLocks noGrp="1"/>
          </p:cNvSpPr>
          <p:nvPr>
            <p:ph idx="1"/>
          </p:nvPr>
        </p:nvSpPr>
        <p:spPr/>
        <p:txBody>
          <a:bodyPr>
            <a:normAutofit/>
          </a:bodyPr>
          <a:lstStyle/>
          <a:p>
            <a:r>
              <a:rPr lang="en-US" sz="2600" b="1" dirty="0"/>
              <a:t>Gateway Project </a:t>
            </a:r>
            <a:r>
              <a:rPr lang="en-US" sz="2600" b="1"/>
              <a:t>- $40,553,000 </a:t>
            </a:r>
            <a:r>
              <a:rPr lang="en-US" sz="2600" b="1" dirty="0"/>
              <a:t>Million </a:t>
            </a:r>
          </a:p>
          <a:p>
            <a:pPr lvl="1"/>
            <a:r>
              <a:rPr lang="en-US" sz="2200" dirty="0"/>
              <a:t>U.S. Department of Commerce, Economic Development Administration – $3 Million</a:t>
            </a:r>
          </a:p>
          <a:p>
            <a:pPr lvl="1"/>
            <a:r>
              <a:rPr lang="en-US" sz="2200" dirty="0"/>
              <a:t>Transportation, Housing &amp; Urban Development – $1.5 Million </a:t>
            </a:r>
          </a:p>
          <a:p>
            <a:pPr lvl="1"/>
            <a:r>
              <a:rPr lang="en-US" sz="2200" dirty="0"/>
              <a:t>SAFETEA-LU Surface Transportation Program – $6 Million </a:t>
            </a:r>
          </a:p>
          <a:p>
            <a:pPr lvl="1"/>
            <a:r>
              <a:rPr lang="en-US" sz="2200" dirty="0"/>
              <a:t>Local Option Sales Tax – $25.8 Million</a:t>
            </a:r>
          </a:p>
          <a:p>
            <a:pPr lvl="1"/>
            <a:r>
              <a:rPr lang="en-US" sz="2200" dirty="0"/>
              <a:t>G.O. Bonds – $18.7 Million</a:t>
            </a:r>
          </a:p>
        </p:txBody>
      </p:sp>
    </p:spTree>
    <p:extLst>
      <p:ext uri="{BB962C8B-B14F-4D97-AF65-F5344CB8AC3E}">
        <p14:creationId xmlns:p14="http://schemas.microsoft.com/office/powerpoint/2010/main" val="1456878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082" y="206188"/>
            <a:ext cx="7566212" cy="1371600"/>
          </a:xfrm>
        </p:spPr>
        <p:txBody>
          <a:bodyPr/>
          <a:lstStyle/>
          <a:p>
            <a:pPr fontAlgn="auto">
              <a:spcAft>
                <a:spcPts val="0"/>
              </a:spcAft>
              <a:defRPr/>
            </a:pPr>
            <a:r>
              <a:rPr lang="en-US" dirty="0"/>
              <a:t>Technical</a:t>
            </a:r>
            <a:r>
              <a:rPr lang="en-US" sz="4000" dirty="0"/>
              <a:t> Advisory Committee</a:t>
            </a:r>
          </a:p>
        </p:txBody>
      </p:sp>
      <p:grpSp>
        <p:nvGrpSpPr>
          <p:cNvPr id="16387" name="Group 12"/>
          <p:cNvGrpSpPr>
            <a:grpSpLocks/>
          </p:cNvGrpSpPr>
          <p:nvPr/>
        </p:nvGrpSpPr>
        <p:grpSpPr bwMode="auto">
          <a:xfrm>
            <a:off x="919163" y="4040188"/>
            <a:ext cx="7305675" cy="822325"/>
            <a:chOff x="603953" y="3676804"/>
            <a:chExt cx="7305799" cy="822960"/>
          </a:xfrm>
        </p:grpSpPr>
        <p:pic>
          <p:nvPicPr>
            <p:cNvPr id="1030" name="Picture 6" descr="http://t1.gstatic.com/images?q=tbn:ANd9GcQY2H5UiIiXaAV4y5SADj7M2uyTTBOhCktLCWEAAh8bP6IySE-O"/>
            <p:cNvPicPr>
              <a:picLocks noChangeAspect="1" noChangeArrowheads="1"/>
            </p:cNvPicPr>
            <p:nvPr/>
          </p:nvPicPr>
          <p:blipFill>
            <a:blip r:embed="rId3" cstate="print"/>
            <a:srcRect/>
            <a:stretch>
              <a:fillRect/>
            </a:stretch>
          </p:blipFill>
          <p:spPr bwMode="auto">
            <a:xfrm>
              <a:off x="603953" y="3676804"/>
              <a:ext cx="3994218" cy="822960"/>
            </a:xfrm>
            <a:prstGeom prst="rect">
              <a:avLst/>
            </a:prstGeom>
            <a:ln>
              <a:noFill/>
            </a:ln>
            <a:effectLst>
              <a:outerShdw blurRad="190500" algn="tl" rotWithShape="0">
                <a:srgbClr val="000000">
                  <a:alpha val="70000"/>
                </a:srgbClr>
              </a:outerShdw>
            </a:effectLst>
          </p:spPr>
        </p:pic>
        <p:pic>
          <p:nvPicPr>
            <p:cNvPr id="10" name="Picture 26" descr="http://www.projectgreen.org/../banner.jpg"/>
            <p:cNvPicPr>
              <a:picLocks noChangeAspect="1" noChangeArrowheads="1"/>
            </p:cNvPicPr>
            <p:nvPr/>
          </p:nvPicPr>
          <p:blipFill>
            <a:blip r:embed="rId4" cstate="print"/>
            <a:srcRect/>
            <a:stretch>
              <a:fillRect/>
            </a:stretch>
          </p:blipFill>
          <p:spPr bwMode="auto">
            <a:xfrm>
              <a:off x="4928376" y="3676804"/>
              <a:ext cx="2981376" cy="822960"/>
            </a:xfrm>
            <a:prstGeom prst="rect">
              <a:avLst/>
            </a:prstGeom>
            <a:ln>
              <a:noFill/>
            </a:ln>
            <a:effectLst>
              <a:outerShdw blurRad="190500" algn="tl" rotWithShape="0">
                <a:srgbClr val="000000">
                  <a:alpha val="70000"/>
                </a:srgbClr>
              </a:outerShdw>
            </a:effectLst>
          </p:spPr>
        </p:pic>
      </p:grpSp>
      <p:pic>
        <p:nvPicPr>
          <p:cNvPr id="6" name="Picture 5" descr="City_of_Iowa_City_logo.png"/>
          <p:cNvPicPr>
            <a:picLocks noChangeAspect="1"/>
          </p:cNvPicPr>
          <p:nvPr/>
        </p:nvPicPr>
        <p:blipFill>
          <a:blip r:embed="rId5" cstate="print"/>
          <a:stretch>
            <a:fillRect/>
          </a:stretch>
        </p:blipFill>
        <p:spPr>
          <a:xfrm>
            <a:off x="660400" y="2224586"/>
            <a:ext cx="2062163" cy="1371600"/>
          </a:xfrm>
          <a:prstGeom prst="rect">
            <a:avLst/>
          </a:prstGeom>
          <a:ln>
            <a:noFill/>
          </a:ln>
          <a:effectLst>
            <a:outerShdw blurRad="190500" algn="tl" rotWithShape="0">
              <a:srgbClr val="000000">
                <a:alpha val="70000"/>
              </a:srgbClr>
            </a:outerShdw>
          </a:effectLst>
        </p:spPr>
      </p:pic>
      <p:pic>
        <p:nvPicPr>
          <p:cNvPr id="1040" name="Picture 16" descr="http://geemap.stat.uiowa.edu/University_of_Iowa_logo.png"/>
          <p:cNvPicPr>
            <a:picLocks noChangeAspect="1" noChangeArrowheads="1"/>
          </p:cNvPicPr>
          <p:nvPr/>
        </p:nvPicPr>
        <p:blipFill>
          <a:blip r:embed="rId6" cstate="print"/>
          <a:srcRect/>
          <a:stretch>
            <a:fillRect/>
          </a:stretch>
        </p:blipFill>
        <p:spPr bwMode="auto">
          <a:xfrm>
            <a:off x="3059113" y="2224586"/>
            <a:ext cx="2305050" cy="1371600"/>
          </a:xfrm>
          <a:prstGeom prst="rect">
            <a:avLst/>
          </a:prstGeom>
          <a:ln>
            <a:noFill/>
          </a:ln>
          <a:effectLst>
            <a:outerShdw blurRad="190500" algn="tl" rotWithShape="0">
              <a:srgbClr val="000000">
                <a:alpha val="70000"/>
              </a:srgbClr>
            </a:outerShdw>
          </a:effectLst>
        </p:spPr>
      </p:pic>
      <p:pic>
        <p:nvPicPr>
          <p:cNvPr id="16390" name="Picture 11" descr="MPO-JC-MemoLogoColor.jpg"/>
          <p:cNvPicPr>
            <a:picLocks noChangeAspect="1"/>
          </p:cNvPicPr>
          <p:nvPr/>
        </p:nvPicPr>
        <p:blipFill>
          <a:blip r:embed="rId7" cstate="print"/>
          <a:srcRect l="-3394" t="-4291" r="-2361" b="-3172"/>
          <a:stretch>
            <a:fillRect/>
          </a:stretch>
        </p:blipFill>
        <p:spPr bwMode="auto">
          <a:xfrm>
            <a:off x="5663821" y="2224586"/>
            <a:ext cx="3048001" cy="1371600"/>
          </a:xfrm>
          <a:prstGeom prst="rect">
            <a:avLst/>
          </a:prstGeom>
          <a:solidFill>
            <a:schemeClr val="bg1"/>
          </a:solid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244288"/>
            <a:ext cx="6180044" cy="1371600"/>
          </a:xfrm>
        </p:spPr>
        <p:txBody>
          <a:bodyPr/>
          <a:lstStyle/>
          <a:p>
            <a:pPr fontAlgn="auto">
              <a:spcAft>
                <a:spcPts val="0"/>
              </a:spcAft>
              <a:defRPr/>
            </a:pPr>
            <a:r>
              <a:rPr lang="en-US" dirty="0"/>
              <a:t>Phase 1: Plan</a:t>
            </a:r>
            <a:endParaRPr lang="en-US" sz="4000" dirty="0">
              <a:solidFill>
                <a:schemeClr val="bg1"/>
              </a:solidFill>
            </a:endParaRPr>
          </a:p>
        </p:txBody>
      </p:sp>
      <p:sp>
        <p:nvSpPr>
          <p:cNvPr id="3" name="Content Placeholder 2"/>
          <p:cNvSpPr>
            <a:spLocks noGrp="1"/>
          </p:cNvSpPr>
          <p:nvPr>
            <p:ph sz="half" idx="1"/>
          </p:nvPr>
        </p:nvSpPr>
        <p:spPr>
          <a:xfrm>
            <a:off x="295275" y="1693863"/>
            <a:ext cx="4849813" cy="4908550"/>
          </a:xfrm>
        </p:spPr>
        <p:txBody>
          <a:bodyPr/>
          <a:lstStyle/>
          <a:p>
            <a:r>
              <a:rPr lang="en-US" sz="2200" dirty="0"/>
              <a:t>Develop a federally-approved alternative for final design and construction of improvements via NEPA study.</a:t>
            </a:r>
          </a:p>
          <a:p>
            <a:pPr>
              <a:spcBef>
                <a:spcPts val="2400"/>
              </a:spcBef>
            </a:pPr>
            <a:r>
              <a:rPr lang="en-US" sz="2200" dirty="0"/>
              <a:t>The NEPA process :</a:t>
            </a:r>
          </a:p>
          <a:p>
            <a:pPr marL="236538" lvl="1" indent="-236538">
              <a:spcBef>
                <a:spcPts val="1200"/>
              </a:spcBef>
              <a:buFont typeface="Arial" charset="0"/>
              <a:buChar char="•"/>
            </a:pPr>
            <a:r>
              <a:rPr lang="en-US" sz="2200" dirty="0"/>
              <a:t>Identified a recommended alternative</a:t>
            </a:r>
          </a:p>
          <a:p>
            <a:pPr marL="236538" lvl="1" indent="-236538">
              <a:spcBef>
                <a:spcPts val="1200"/>
              </a:spcBef>
              <a:buFont typeface="Arial" charset="0"/>
              <a:buChar char="•"/>
            </a:pPr>
            <a:r>
              <a:rPr lang="en-US" sz="2200" dirty="0"/>
              <a:t>Provided opportunities for public input into the final concept</a:t>
            </a:r>
          </a:p>
          <a:p>
            <a:pPr marL="236538" lvl="1" indent="-236538">
              <a:spcBef>
                <a:spcPts val="1200"/>
              </a:spcBef>
              <a:buFont typeface="Arial" charset="0"/>
              <a:buChar char="•"/>
            </a:pPr>
            <a:r>
              <a:rPr lang="en-US" sz="2200" dirty="0"/>
              <a:t>Documented community impacts, commitments, etc.</a:t>
            </a:r>
          </a:p>
          <a:p>
            <a:endParaRPr lang="en-US" sz="2200" dirty="0"/>
          </a:p>
          <a:p>
            <a:endParaRPr lang="en-US" sz="2200" dirty="0"/>
          </a:p>
        </p:txBody>
      </p:sp>
      <p:grpSp>
        <p:nvGrpSpPr>
          <p:cNvPr id="18436" name="Group 31"/>
          <p:cNvGrpSpPr>
            <a:grpSpLocks/>
          </p:cNvGrpSpPr>
          <p:nvPr/>
        </p:nvGrpSpPr>
        <p:grpSpPr bwMode="auto">
          <a:xfrm>
            <a:off x="5008563" y="1544071"/>
            <a:ext cx="3811588" cy="4856729"/>
            <a:chOff x="5008728" y="1543858"/>
            <a:chExt cx="3812200" cy="4856942"/>
          </a:xfrm>
        </p:grpSpPr>
        <p:grpSp>
          <p:nvGrpSpPr>
            <p:cNvPr id="18437" name="Group 6"/>
            <p:cNvGrpSpPr>
              <a:grpSpLocks/>
            </p:cNvGrpSpPr>
            <p:nvPr/>
          </p:nvGrpSpPr>
          <p:grpSpPr bwMode="auto">
            <a:xfrm>
              <a:off x="5554917" y="1543858"/>
              <a:ext cx="3266011" cy="4829645"/>
              <a:chOff x="562595" y="1608079"/>
              <a:chExt cx="3565856" cy="4973501"/>
            </a:xfrm>
          </p:grpSpPr>
          <p:sp>
            <p:nvSpPr>
              <p:cNvPr id="8" name="Can 7"/>
              <p:cNvSpPr/>
              <p:nvPr/>
            </p:nvSpPr>
            <p:spPr>
              <a:xfrm>
                <a:off x="744614" y="5481639"/>
                <a:ext cx="3201818" cy="457760"/>
              </a:xfrm>
              <a:prstGeom prst="can">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ysClr val="windowText" lastClr="000000"/>
                    </a:solidFill>
                  </a:rPr>
                  <a:t>Community Input</a:t>
                </a:r>
              </a:p>
            </p:txBody>
          </p:sp>
          <p:sp>
            <p:nvSpPr>
              <p:cNvPr id="9" name="Can 8"/>
              <p:cNvSpPr/>
              <p:nvPr/>
            </p:nvSpPr>
            <p:spPr>
              <a:xfrm>
                <a:off x="744614" y="5092543"/>
                <a:ext cx="3201818" cy="457760"/>
              </a:xfrm>
              <a:prstGeom prst="can">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ysClr val="windowText" lastClr="000000"/>
                    </a:solidFill>
                  </a:rPr>
                  <a:t>Agency Review</a:t>
                </a:r>
              </a:p>
            </p:txBody>
          </p:sp>
          <p:sp>
            <p:nvSpPr>
              <p:cNvPr id="10" name="Oval 9"/>
              <p:cNvSpPr/>
              <p:nvPr/>
            </p:nvSpPr>
            <p:spPr>
              <a:xfrm>
                <a:off x="2816759" y="6032940"/>
                <a:ext cx="548640" cy="548640"/>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Oval 10"/>
              <p:cNvSpPr/>
              <p:nvPr/>
            </p:nvSpPr>
            <p:spPr>
              <a:xfrm>
                <a:off x="1298015" y="4561486"/>
                <a:ext cx="548640" cy="548640"/>
              </a:xfrm>
              <a:prstGeom prst="ellipse">
                <a:avLst/>
              </a:prstGeo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Can 11"/>
              <p:cNvSpPr/>
              <p:nvPr/>
            </p:nvSpPr>
            <p:spPr>
              <a:xfrm>
                <a:off x="654471" y="4167214"/>
                <a:ext cx="3382104" cy="457760"/>
              </a:xfrm>
              <a:prstGeom prst="can">
                <a:avLst/>
              </a:prstGeom>
              <a:gradFill flip="none" rotWithShape="1">
                <a:gsLst>
                  <a:gs pos="0">
                    <a:schemeClr val="tx2">
                      <a:lumMod val="40000"/>
                      <a:lumOff val="60000"/>
                      <a:shade val="30000"/>
                      <a:satMod val="115000"/>
                    </a:schemeClr>
                  </a:gs>
                  <a:gs pos="50000">
                    <a:schemeClr val="accent1">
                      <a:lumMod val="40000"/>
                      <a:lumOff val="60000"/>
                    </a:schemeClr>
                  </a:gs>
                  <a:gs pos="100000">
                    <a:schemeClr val="tx2">
                      <a:lumMod val="40000"/>
                      <a:lumOff val="60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ysClr val="windowText" lastClr="000000"/>
                    </a:solidFill>
                  </a:rPr>
                  <a:t>Community Input</a:t>
                </a:r>
              </a:p>
            </p:txBody>
          </p:sp>
          <p:sp>
            <p:nvSpPr>
              <p:cNvPr id="13" name="Can 12"/>
              <p:cNvSpPr/>
              <p:nvPr/>
            </p:nvSpPr>
            <p:spPr>
              <a:xfrm>
                <a:off x="654471" y="3763404"/>
                <a:ext cx="3382104" cy="456125"/>
              </a:xfrm>
              <a:prstGeom prst="can">
                <a:avLst/>
              </a:prstGeom>
              <a:gradFill flip="none" rotWithShape="1">
                <a:gsLst>
                  <a:gs pos="0">
                    <a:schemeClr val="tx2">
                      <a:lumMod val="40000"/>
                      <a:lumOff val="60000"/>
                      <a:shade val="30000"/>
                      <a:satMod val="115000"/>
                    </a:schemeClr>
                  </a:gs>
                  <a:gs pos="50000">
                    <a:schemeClr val="accent1">
                      <a:lumMod val="40000"/>
                      <a:lumOff val="60000"/>
                    </a:schemeClr>
                  </a:gs>
                  <a:gs pos="100000">
                    <a:schemeClr val="tx2">
                      <a:lumMod val="40000"/>
                      <a:lumOff val="60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ysClr val="windowText" lastClr="000000"/>
                    </a:solidFill>
                  </a:rPr>
                  <a:t>Impact Evaluation</a:t>
                </a:r>
              </a:p>
            </p:txBody>
          </p:sp>
          <p:sp>
            <p:nvSpPr>
              <p:cNvPr id="14" name="Oval 13"/>
              <p:cNvSpPr/>
              <p:nvPr/>
            </p:nvSpPr>
            <p:spPr>
              <a:xfrm>
                <a:off x="1839297" y="3289733"/>
                <a:ext cx="548640" cy="548640"/>
              </a:xfrm>
              <a:prstGeom prst="ellipse">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Oval 14"/>
              <p:cNvSpPr/>
              <p:nvPr/>
            </p:nvSpPr>
            <p:spPr>
              <a:xfrm>
                <a:off x="1229697" y="3184630"/>
                <a:ext cx="548640" cy="548640"/>
              </a:xfrm>
              <a:prstGeom prst="ellipse">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Oval 15"/>
              <p:cNvSpPr/>
              <p:nvPr/>
            </p:nvSpPr>
            <p:spPr>
              <a:xfrm>
                <a:off x="2921862" y="3174120"/>
                <a:ext cx="548640" cy="548640"/>
              </a:xfrm>
              <a:prstGeom prst="ellipse">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Can 16"/>
              <p:cNvSpPr/>
              <p:nvPr/>
            </p:nvSpPr>
            <p:spPr>
              <a:xfrm>
                <a:off x="562595" y="2854424"/>
                <a:ext cx="3565856" cy="456125"/>
              </a:xfrm>
              <a:prstGeom prst="ca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ysClr val="windowText" lastClr="000000"/>
                    </a:solidFill>
                  </a:rPr>
                  <a:t>Community Input</a:t>
                </a:r>
              </a:p>
            </p:txBody>
          </p:sp>
          <p:sp>
            <p:nvSpPr>
              <p:cNvPr id="19" name="Can 18"/>
              <p:cNvSpPr/>
              <p:nvPr/>
            </p:nvSpPr>
            <p:spPr>
              <a:xfrm>
                <a:off x="562595" y="2480041"/>
                <a:ext cx="3565856" cy="457760"/>
              </a:xfrm>
              <a:prstGeom prst="ca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ysClr val="windowText" lastClr="000000"/>
                    </a:solidFill>
                  </a:rPr>
                  <a:t>Purpose and Need</a:t>
                </a:r>
              </a:p>
            </p:txBody>
          </p:sp>
          <p:sp>
            <p:nvSpPr>
              <p:cNvPr id="20" name="Oval 19"/>
              <p:cNvSpPr/>
              <p:nvPr/>
            </p:nvSpPr>
            <p:spPr>
              <a:xfrm>
                <a:off x="1986442" y="1608079"/>
                <a:ext cx="548640" cy="548640"/>
              </a:xfrm>
              <a:prstGeom prst="ellipse">
                <a:avLst/>
              </a:prstGeom>
              <a:gradFill flip="none" rotWithShape="1">
                <a:gsLst>
                  <a:gs pos="0">
                    <a:schemeClr val="accent2">
                      <a:lumMod val="20000"/>
                      <a:lumOff val="80000"/>
                    </a:schemeClr>
                  </a:gs>
                  <a:gs pos="50000">
                    <a:schemeClr val="bg1"/>
                  </a:gs>
                  <a:gs pos="100000">
                    <a:schemeClr val="tx2">
                      <a:lumMod val="40000"/>
                      <a:lumOff val="60000"/>
                      <a:shade val="100000"/>
                      <a:satMod val="115000"/>
                    </a:scheme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Oval 20"/>
              <p:cNvSpPr/>
              <p:nvPr/>
            </p:nvSpPr>
            <p:spPr>
              <a:xfrm>
                <a:off x="961683" y="1844562"/>
                <a:ext cx="548640" cy="548640"/>
              </a:xfrm>
              <a:prstGeom prst="ellipse">
                <a:avLst/>
              </a:prstGeom>
              <a:gradFill flip="none" rotWithShape="1">
                <a:gsLst>
                  <a:gs pos="0">
                    <a:schemeClr val="accent2">
                      <a:lumMod val="20000"/>
                      <a:lumOff val="80000"/>
                    </a:schemeClr>
                  </a:gs>
                  <a:gs pos="50000">
                    <a:schemeClr val="bg1"/>
                  </a:gs>
                  <a:gs pos="100000">
                    <a:schemeClr val="tx2">
                      <a:lumMod val="40000"/>
                      <a:lumOff val="60000"/>
                      <a:shade val="100000"/>
                      <a:satMod val="115000"/>
                    </a:scheme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Oval 21"/>
              <p:cNvSpPr/>
              <p:nvPr/>
            </p:nvSpPr>
            <p:spPr>
              <a:xfrm>
                <a:off x="2706399" y="1713183"/>
                <a:ext cx="548640" cy="548640"/>
              </a:xfrm>
              <a:prstGeom prst="ellipse">
                <a:avLst/>
              </a:prstGeom>
              <a:gradFill flip="none" rotWithShape="1">
                <a:gsLst>
                  <a:gs pos="0">
                    <a:schemeClr val="accent2">
                      <a:lumMod val="20000"/>
                      <a:lumOff val="80000"/>
                    </a:schemeClr>
                  </a:gs>
                  <a:gs pos="50000">
                    <a:schemeClr val="bg1"/>
                  </a:gs>
                  <a:gs pos="100000">
                    <a:schemeClr val="tx2">
                      <a:lumMod val="40000"/>
                      <a:lumOff val="60000"/>
                      <a:shade val="100000"/>
                      <a:satMod val="115000"/>
                    </a:scheme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Oval 22"/>
              <p:cNvSpPr/>
              <p:nvPr/>
            </p:nvSpPr>
            <p:spPr>
              <a:xfrm>
                <a:off x="1655366" y="2002217"/>
                <a:ext cx="548640" cy="548640"/>
              </a:xfrm>
              <a:prstGeom prst="ellipse">
                <a:avLst/>
              </a:prstGeom>
              <a:gradFill flip="none" rotWithShape="1">
                <a:gsLst>
                  <a:gs pos="0">
                    <a:schemeClr val="accent2">
                      <a:lumMod val="20000"/>
                      <a:lumOff val="80000"/>
                    </a:schemeClr>
                  </a:gs>
                  <a:gs pos="50000">
                    <a:schemeClr val="bg1"/>
                  </a:gs>
                  <a:gs pos="100000">
                    <a:schemeClr val="tx2">
                      <a:lumMod val="40000"/>
                      <a:lumOff val="60000"/>
                      <a:shade val="100000"/>
                      <a:satMod val="115000"/>
                    </a:scheme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Oval 23"/>
              <p:cNvSpPr/>
              <p:nvPr/>
            </p:nvSpPr>
            <p:spPr>
              <a:xfrm>
                <a:off x="1396051" y="1657257"/>
                <a:ext cx="548640" cy="548640"/>
              </a:xfrm>
              <a:prstGeom prst="ellipse">
                <a:avLst/>
              </a:prstGeom>
              <a:gradFill flip="none" rotWithShape="1">
                <a:gsLst>
                  <a:gs pos="0">
                    <a:schemeClr val="accent2">
                      <a:lumMod val="20000"/>
                      <a:lumOff val="80000"/>
                    </a:schemeClr>
                  </a:gs>
                  <a:gs pos="50000">
                    <a:schemeClr val="bg1"/>
                  </a:gs>
                  <a:gs pos="100000">
                    <a:schemeClr val="tx2">
                      <a:lumMod val="40000"/>
                      <a:lumOff val="60000"/>
                      <a:shade val="100000"/>
                      <a:satMod val="115000"/>
                    </a:scheme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 name="Oval 24"/>
              <p:cNvSpPr/>
              <p:nvPr/>
            </p:nvSpPr>
            <p:spPr>
              <a:xfrm>
                <a:off x="3133877" y="1813580"/>
                <a:ext cx="548640" cy="548640"/>
              </a:xfrm>
              <a:prstGeom prst="ellipse">
                <a:avLst/>
              </a:prstGeom>
              <a:gradFill flip="none" rotWithShape="1">
                <a:gsLst>
                  <a:gs pos="0">
                    <a:schemeClr val="accent2">
                      <a:lumMod val="20000"/>
                      <a:lumOff val="80000"/>
                    </a:schemeClr>
                  </a:gs>
                  <a:gs pos="50000">
                    <a:schemeClr val="bg1"/>
                  </a:gs>
                  <a:gs pos="100000">
                    <a:schemeClr val="tx2">
                      <a:lumMod val="40000"/>
                      <a:lumOff val="60000"/>
                      <a:shade val="100000"/>
                      <a:satMod val="115000"/>
                    </a:scheme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 name="Oval 25"/>
              <p:cNvSpPr/>
              <p:nvPr/>
            </p:nvSpPr>
            <p:spPr>
              <a:xfrm>
                <a:off x="2291242" y="1865582"/>
                <a:ext cx="548640" cy="548640"/>
              </a:xfrm>
              <a:prstGeom prst="ellipse">
                <a:avLst/>
              </a:prstGeom>
              <a:gradFill flip="none" rotWithShape="1">
                <a:gsLst>
                  <a:gs pos="0">
                    <a:schemeClr val="accent2">
                      <a:lumMod val="20000"/>
                      <a:lumOff val="80000"/>
                    </a:schemeClr>
                  </a:gs>
                  <a:gs pos="50000">
                    <a:schemeClr val="bg1"/>
                  </a:gs>
                  <a:gs pos="100000">
                    <a:schemeClr val="tx2">
                      <a:lumMod val="40000"/>
                      <a:lumOff val="60000"/>
                      <a:shade val="100000"/>
                      <a:satMod val="115000"/>
                    </a:schemeClr>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27" name="TextBox 26"/>
            <p:cNvSpPr txBox="1"/>
            <p:nvPr/>
          </p:nvSpPr>
          <p:spPr>
            <a:xfrm>
              <a:off x="6059606" y="1733267"/>
              <a:ext cx="2306471" cy="400128"/>
            </a:xfrm>
            <a:prstGeom prst="rect">
              <a:avLst/>
            </a:prstGeom>
            <a:noFill/>
          </p:spPr>
          <p:txBody>
            <a:bodyPr>
              <a:spAutoFit/>
            </a:bodyP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mn-lt"/>
                </a:rPr>
                <a:t>Initial alternatives</a:t>
              </a:r>
            </a:p>
          </p:txBody>
        </p:sp>
        <p:sp>
          <p:nvSpPr>
            <p:cNvPr id="28" name="TextBox 27"/>
            <p:cNvSpPr txBox="1"/>
            <p:nvPr/>
          </p:nvSpPr>
          <p:spPr>
            <a:xfrm>
              <a:off x="5732060" y="3236795"/>
              <a:ext cx="3016155" cy="369332"/>
            </a:xfrm>
            <a:prstGeom prst="rect">
              <a:avLst/>
            </a:prstGeom>
            <a:noFill/>
          </p:spPr>
          <p:txBody>
            <a:bodyPr>
              <a:spAutoFit/>
            </a:bodyP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mn-lt"/>
                </a:rPr>
                <a:t>Reasonable alternatives</a:t>
              </a:r>
            </a:p>
          </p:txBody>
        </p:sp>
        <p:sp>
          <p:nvSpPr>
            <p:cNvPr id="29" name="TextBox 28"/>
            <p:cNvSpPr txBox="1"/>
            <p:nvPr/>
          </p:nvSpPr>
          <p:spPr>
            <a:xfrm>
              <a:off x="5775278" y="4521959"/>
              <a:ext cx="3016155" cy="369332"/>
            </a:xfrm>
            <a:prstGeom prst="rect">
              <a:avLst/>
            </a:prstGeom>
            <a:noFill/>
          </p:spPr>
          <p:txBody>
            <a:bodyPr>
              <a:spAutoFit/>
            </a:bodyP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mn-lt"/>
                </a:rPr>
                <a:t>Preferred alternative</a:t>
              </a:r>
            </a:p>
          </p:txBody>
        </p:sp>
        <p:sp>
          <p:nvSpPr>
            <p:cNvPr id="30" name="TextBox 29"/>
            <p:cNvSpPr txBox="1"/>
            <p:nvPr/>
          </p:nvSpPr>
          <p:spPr>
            <a:xfrm>
              <a:off x="5682018" y="5861715"/>
              <a:ext cx="3016155" cy="369332"/>
            </a:xfrm>
            <a:prstGeom prst="rect">
              <a:avLst/>
            </a:prstGeom>
            <a:noFill/>
          </p:spPr>
          <p:txBody>
            <a:bodyPr>
              <a:spAutoFit/>
            </a:bodyPr>
            <a:lstStyle/>
            <a:p>
              <a:pPr algn="ctr" fontAlgn="auto">
                <a:spcBef>
                  <a:spcPts val="0"/>
                </a:spcBef>
                <a:spcAft>
                  <a:spcPts val="0"/>
                </a:spcAft>
                <a:defRPr/>
              </a:pPr>
              <a:r>
                <a:rPr lang="en-US" b="1" dirty="0">
                  <a:effectLst>
                    <a:outerShdw blurRad="38100" dist="38100" dir="2700000" algn="tl">
                      <a:srgbClr val="000000">
                        <a:alpha val="43137"/>
                      </a:srgbClr>
                    </a:outerShdw>
                  </a:effectLst>
                  <a:latin typeface="+mn-lt"/>
                </a:rPr>
                <a:t>Recommended alternative</a:t>
              </a:r>
            </a:p>
          </p:txBody>
        </p:sp>
        <p:sp>
          <p:nvSpPr>
            <p:cNvPr id="31" name="Down Arrow 30"/>
            <p:cNvSpPr/>
            <p:nvPr/>
          </p:nvSpPr>
          <p:spPr>
            <a:xfrm>
              <a:off x="5008728" y="1733266"/>
              <a:ext cx="600502" cy="4667534"/>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en-US" dirty="0"/>
                <a:t>NEPA Process/Time</a:t>
              </a:r>
            </a:p>
          </p:txBody>
        </p:sp>
      </p:grpSp>
      <p:pic>
        <p:nvPicPr>
          <p:cNvPr id="36" name="Picture 35" descr="Sign 1.wmf"/>
          <p:cNvPicPr>
            <a:picLocks noChangeAspect="1"/>
          </p:cNvPicPr>
          <p:nvPr/>
        </p:nvPicPr>
        <p:blipFill>
          <a:blip r:embed="rId3" cstate="print"/>
          <a:srcRect b="66667"/>
          <a:stretch>
            <a:fillRect/>
          </a:stretch>
        </p:blipFill>
        <p:spPr>
          <a:xfrm>
            <a:off x="7486651" y="228600"/>
            <a:ext cx="1359252"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06188"/>
            <a:ext cx="7608794" cy="1371600"/>
          </a:xfrm>
        </p:spPr>
        <p:txBody>
          <a:bodyPr/>
          <a:lstStyle/>
          <a:p>
            <a:pPr fontAlgn="auto">
              <a:spcAft>
                <a:spcPts val="0"/>
              </a:spcAft>
              <a:defRPr/>
            </a:pPr>
            <a:r>
              <a:rPr lang="en-US" dirty="0"/>
              <a:t>Plan Outcomes</a:t>
            </a:r>
          </a:p>
        </p:txBody>
      </p:sp>
      <p:sp>
        <p:nvSpPr>
          <p:cNvPr id="5" name="Content Placeholder 4"/>
          <p:cNvSpPr>
            <a:spLocks noGrp="1"/>
          </p:cNvSpPr>
          <p:nvPr>
            <p:ph sz="half" idx="2"/>
          </p:nvPr>
        </p:nvSpPr>
        <p:spPr>
          <a:xfrm>
            <a:off x="280988" y="1638300"/>
            <a:ext cx="4748212" cy="4979988"/>
          </a:xfrm>
        </p:spPr>
        <p:txBody>
          <a:bodyPr rtlCol="0">
            <a:noAutofit/>
          </a:bodyPr>
          <a:lstStyle/>
          <a:p>
            <a:pPr marL="236538" lvl="1" indent="-236538" fontAlgn="auto">
              <a:spcBef>
                <a:spcPts val="600"/>
              </a:spcBef>
              <a:spcAft>
                <a:spcPts val="0"/>
              </a:spcAft>
              <a:buFont typeface="Arial" pitchFamily="34" charset="0"/>
              <a:buChar char="•"/>
              <a:tabLst>
                <a:tab pos="231775" algn="l"/>
              </a:tabLst>
              <a:defRPr/>
            </a:pPr>
            <a:r>
              <a:rPr lang="en-US" sz="2200" dirty="0">
                <a:solidFill>
                  <a:schemeClr val="accent2">
                    <a:lumMod val="20000"/>
                    <a:lumOff val="80000"/>
                  </a:schemeClr>
                </a:solidFill>
              </a:rPr>
              <a:t>18 month process was actually 3 years.</a:t>
            </a:r>
          </a:p>
          <a:p>
            <a:pPr marL="236538" lvl="1" indent="-236538" fontAlgn="auto">
              <a:spcBef>
                <a:spcPts val="600"/>
              </a:spcBef>
              <a:spcAft>
                <a:spcPts val="0"/>
              </a:spcAft>
              <a:buFont typeface="Arial" pitchFamily="34" charset="0"/>
              <a:buChar char="•"/>
              <a:tabLst>
                <a:tab pos="231775" algn="l"/>
              </a:tabLst>
              <a:defRPr/>
            </a:pPr>
            <a:r>
              <a:rPr lang="en-US" sz="2200" dirty="0">
                <a:solidFill>
                  <a:schemeClr val="accent2">
                    <a:lumMod val="20000"/>
                    <a:lumOff val="80000"/>
                  </a:schemeClr>
                </a:solidFill>
              </a:rPr>
              <a:t>1 year of City Council involvement with 7 work session meetings</a:t>
            </a:r>
          </a:p>
          <a:p>
            <a:pPr marL="236538" indent="-236538" fontAlgn="auto">
              <a:spcBef>
                <a:spcPts val="600"/>
              </a:spcBef>
              <a:spcAft>
                <a:spcPts val="0"/>
              </a:spcAft>
              <a:buFont typeface="Arial" pitchFamily="34" charset="0"/>
              <a:buChar char="•"/>
              <a:tabLst>
                <a:tab pos="231775" algn="l"/>
              </a:tabLst>
              <a:defRPr/>
            </a:pPr>
            <a:r>
              <a:rPr lang="en-US" sz="2200" dirty="0">
                <a:solidFill>
                  <a:schemeClr val="accent2">
                    <a:lumMod val="20000"/>
                    <a:lumOff val="80000"/>
                  </a:schemeClr>
                </a:solidFill>
              </a:rPr>
              <a:t>Conceptual design</a:t>
            </a:r>
          </a:p>
          <a:p>
            <a:pPr marL="236538" indent="-236538" fontAlgn="auto">
              <a:spcBef>
                <a:spcPts val="600"/>
              </a:spcBef>
              <a:spcAft>
                <a:spcPts val="0"/>
              </a:spcAft>
              <a:buFont typeface="Arial" pitchFamily="34" charset="0"/>
              <a:buChar char="•"/>
              <a:tabLst>
                <a:tab pos="231775" algn="l"/>
              </a:tabLst>
              <a:defRPr/>
            </a:pPr>
            <a:r>
              <a:rPr lang="en-US" sz="2200" dirty="0">
                <a:solidFill>
                  <a:schemeClr val="accent2">
                    <a:lumMod val="20000"/>
                    <a:lumOff val="80000"/>
                  </a:schemeClr>
                </a:solidFill>
              </a:rPr>
              <a:t>A vision for the corridor</a:t>
            </a:r>
          </a:p>
          <a:p>
            <a:pPr marL="236538" indent="-236538" fontAlgn="auto">
              <a:spcBef>
                <a:spcPts val="600"/>
              </a:spcBef>
              <a:spcAft>
                <a:spcPts val="0"/>
              </a:spcAft>
              <a:buFont typeface="Arial" pitchFamily="34" charset="0"/>
              <a:buChar char="•"/>
              <a:tabLst>
                <a:tab pos="231775" algn="l"/>
              </a:tabLst>
              <a:defRPr/>
            </a:pPr>
            <a:r>
              <a:rPr lang="en-US" sz="2200" dirty="0">
                <a:solidFill>
                  <a:schemeClr val="accent2">
                    <a:lumMod val="20000"/>
                    <a:lumOff val="80000"/>
                  </a:schemeClr>
                </a:solidFill>
              </a:rPr>
              <a:t>Potential impacts, avoidance and mitigation plans </a:t>
            </a:r>
          </a:p>
          <a:p>
            <a:pPr marL="236538" lvl="1" indent="-236538" fontAlgn="auto">
              <a:spcBef>
                <a:spcPts val="600"/>
              </a:spcBef>
              <a:spcAft>
                <a:spcPts val="0"/>
              </a:spcAft>
              <a:buFont typeface="Arial" pitchFamily="34" charset="0"/>
              <a:buChar char="•"/>
              <a:tabLst>
                <a:tab pos="231775" algn="l"/>
              </a:tabLst>
              <a:defRPr/>
            </a:pPr>
            <a:r>
              <a:rPr lang="en-US" sz="2200" dirty="0">
                <a:solidFill>
                  <a:schemeClr val="accent2">
                    <a:lumMod val="20000"/>
                    <a:lumOff val="80000"/>
                  </a:schemeClr>
                </a:solidFill>
              </a:rPr>
              <a:t>Project commitments</a:t>
            </a:r>
          </a:p>
          <a:p>
            <a:pPr marL="236538" lvl="1" indent="-236538" fontAlgn="auto">
              <a:spcBef>
                <a:spcPts val="600"/>
              </a:spcBef>
              <a:spcAft>
                <a:spcPts val="0"/>
              </a:spcAft>
              <a:buFont typeface="Arial" pitchFamily="34" charset="0"/>
              <a:buChar char="•"/>
              <a:tabLst>
                <a:tab pos="231775" algn="l"/>
              </a:tabLst>
              <a:defRPr/>
            </a:pPr>
            <a:r>
              <a:rPr lang="en-US" sz="2200" dirty="0">
                <a:solidFill>
                  <a:schemeClr val="accent2">
                    <a:lumMod val="20000"/>
                    <a:lumOff val="80000"/>
                  </a:schemeClr>
                </a:solidFill>
              </a:rPr>
              <a:t>Cost estimates</a:t>
            </a:r>
          </a:p>
          <a:p>
            <a:pPr marL="236538" lvl="1" indent="-236538" fontAlgn="auto">
              <a:spcBef>
                <a:spcPts val="600"/>
              </a:spcBef>
              <a:spcAft>
                <a:spcPts val="0"/>
              </a:spcAft>
              <a:buFont typeface="Arial" pitchFamily="34" charset="0"/>
              <a:buChar char="•"/>
              <a:tabLst>
                <a:tab pos="231775" algn="l"/>
              </a:tabLst>
              <a:defRPr/>
            </a:pPr>
            <a:endParaRPr lang="en-US" sz="2200" dirty="0">
              <a:solidFill>
                <a:schemeClr val="accent2">
                  <a:lumMod val="20000"/>
                  <a:lumOff val="80000"/>
                </a:schemeClr>
              </a:solidFill>
            </a:endParaRPr>
          </a:p>
          <a:p>
            <a:pPr marL="0" lvl="1" indent="0" fontAlgn="auto">
              <a:spcBef>
                <a:spcPts val="600"/>
              </a:spcBef>
              <a:spcAft>
                <a:spcPts val="0"/>
              </a:spcAft>
              <a:buNone/>
              <a:tabLst>
                <a:tab pos="231775" algn="l"/>
              </a:tabLst>
              <a:defRPr/>
            </a:pPr>
            <a:endParaRPr lang="en-US" sz="2200" dirty="0">
              <a:solidFill>
                <a:schemeClr val="accent2">
                  <a:lumMod val="20000"/>
                  <a:lumOff val="80000"/>
                </a:schemeClr>
              </a:solidFill>
            </a:endParaRPr>
          </a:p>
          <a:p>
            <a:pPr lvl="1" fontAlgn="auto">
              <a:spcAft>
                <a:spcPts val="0"/>
              </a:spcAft>
              <a:buFont typeface="Arial" pitchFamily="34" charset="0"/>
              <a:buChar char="•"/>
              <a:defRPr/>
            </a:pPr>
            <a:endParaRPr lang="en-US" dirty="0">
              <a:solidFill>
                <a:schemeClr val="accent2">
                  <a:lumMod val="20000"/>
                  <a:lumOff val="80000"/>
                </a:schemeClr>
              </a:solidFill>
            </a:endParaRPr>
          </a:p>
        </p:txBody>
      </p:sp>
      <p:sp>
        <p:nvSpPr>
          <p:cNvPr id="21508" name="AutoShape 2" descr="data:image/jpg;base64,/9j/4AAQSkZJRgABAQAAAQABAAD/2wBDAAkGBwgHBgkIBwgKCgkLDRYPDQwMDRsUFRAWIB0iIiAdHx8kKDQsJCYxJx8fLT0tMTU3Ojo6Iys/RD84QzQ5Ojf/2wBDAQoKCg0MDRoPDxo3JR8lNzc3Nzc3Nzc3Nzc3Nzc3Nzc3Nzc3Nzc3Nzc3Nzc3Nzc3Nzc3Nzc3Nzc3Nzc3Nzc3Nzf/wAARCADBAJADASIAAhEBAxEB/8QAGwAAAQUBAQAAAAAAAAAAAAAABAECAwUGAAf/xAA/EAACAQMCAwUGAwYEBgMAAAABAgMABBESIQUxQRMiUWGBBjJxkaHwFLHBI0Jy0eHxFTZSsgczNGJzkjVDgv/EABkBAAMBAQEAAAAAAAAAAAAAAAABAgMEBf/EACQRAAICAwEAAgICAwAAAAAAAAABAhESITEDE0EEIiMyM0JR/9oADAMBAAIRAxEAPwCuvIzdXkah8aokwp6kjPyGamsIJYrUpKhbWCNe4GrAO55E7UTxEW0zmSeMhHjXvICDqbHLHTAz6UVAy21iqow0b5Gd8YwM+g+nxrzG9Uc7lYJw22KrO/dKsThzH5b7k8vPpmq3iAZYxJbRDs0x2kijnyxjxH30oya9iiuEQqwj0YZQTy6bA8uX1qS04nqZu0PZ93CjBIUbfXOPnQu2TkyqTiAEcYYkCMFMvtgZzvj1pLy6KMHUKX2xgdcczvk7V3HIIpo5J0wZgclUIG3XIxnHwqtQTaSscbSSA5Ixvk9KtLVjpUWF0tp2CP3VKtz0hTnlnOOXlyG3PFCtPBbSAvcLcMcHIzpHiAPSncS4kIYlW20CQEhu7nGeu/I5+dZztH1Fj3iDncc96uMckNRbLS+nS4OmK3MYJLKM+5v0xyzigxBIAEOmMFcgnrXW95cxSdoFLALpB8BTGnd1bWveY8zyqkmVTQ1MxPqXcAZ5ZFEEL2faSguR1NDlWjTBAw4ydudSRkuFiCDV+dDX/BBB/CIGeMMWYHSDg7+HrS2OBMIpFC9q+ChJxz5elRRDtJ9TBUI30nYE55USmFBkJ14OA2Mb4+/lRwE6FEQGZLdw4UgaWPlnHypgcJKA66Soxp5dOdOWJsd0HHMbc81LFYyPHHNEFYKdRGMDIOwB6+FJuKWxNp7IyZJY5HQsFQaTnrnnUGxcLnA8+QFWszpFDojdkU+9p3GfvO/lQk8SsI9OHkPdbPTris1Im6NRFpg4smO0bEIGwGCdIAJOelC8VvpHZ/w/uaO9pP8A3Hf5frVp7QWzQZvVXMROh1QHuHB38P7Gss7CRVUhg2yjvcvHep8mpRUi4Rsbdy3ETqsjBCUGlkPdbb9asLOa2liaWeR2fAY94YztsPX0ODQV3CezTMgbWuAz77cufzFESXIk4UixjSI3VFUL/wBpz6Vq1rRUo6F/xIG7d44SIwe4GyF5eX3tVc1ywLSvLliSfeznJ3NIbQW7iMsWUKGKr5/YqunX9qVEZ0A5y3TNUoDxSHXczzAso2wAccx5UOrRrqJUsQNx0qVlVUMYXA8KGkUowwMgjYj4VokViNhXMinl4kUZNC0WFKuFx9On61BGwicAsSn72BuceFFTsptu0V9Tk6MZPL9etTK7IdkSK7hQuGJ223xTuzZHK+HXPTH9aa/ZpFGwfJGzADc86m1K0mdOpQoGSOfrSEIh1Sd7VrJycbk0Qw7qoc6QcjwHjtTOyXVpaIFjsSOv3+lSqgiU4AYjZQNiPj86TIbJbW4xIpYFkOduRXfaiv8AEtKsomB/dChchD+X2KAMzIvcAVXHe1LnPTnUc0ZXvaWdtXJRy8/pU4J9ARJWa6JTLRBs6RkkjOcHwGaPluogdKPqBLd5RkZ235Z6mqnsnjnB72lRnu9d/wC1WWmYop1EHTpw4zpzzz4miUUJ0ao3f488Uhd/fiLQKBnHZnUPUqD8zWduJIXAIJ1BQCQo+X5f1xRnA7gpxa0Kx4VpRG6nuhg/dI38iaCuoxEXaXIVHIXA3PT1Owpxglw68daIFK6e+cZ7qIwz54x40k8ZwROByx1zy8z0/pUM8qAq08feXPZxKxbfzI8fnXNxeSRQ4ZhJ7rB1BAHlmtGqFRI7qBiOU6sZJLYHoP70EJyr4ctjIPTPxFSSXUhk7rAgc9SikIMsOJQust3QF6feaE0ickNHaMcliSCSuB7wqFwy4DZBwd6ndSqZRiGzgDah2SUue1VT0HlTTKjsQNJ2DpGDhv3yPdqJEbJAwdPyolVMY7NVJyMnwx5062UGMtIuFycjNJuiXS6R20TzMXXOA4xgcx1+lEiBoSpbYYIYZ57/ANqZFKIJS2DobBAU7Y2oqZhO4iQAj/XnnuNz4b/lWbbsyk2mNVmaQvD+0bpjfHp86mdSpxqXWD3mO29MVAIjHGy6j5eeMk07Bbc91mA0g8seZqSAW7UKCSxCYxy5Dp9+dJcMrMmlHcMoJAb45/Wipw0qAHAJPIDbywafZRyi7t4k/ZkNk6dzj7+VGVIL0HWthNDGO4UAB1AnJG23Ln0+VRi3e3GxZu9398lRR93cIsEfZBQDLjstOA5GScjnv86FuZDHG5RUIfnk6hg9Mc8ffWsYybZknZY8D9n7y5QS3cqQxHvRq7Mztjc4TGR03JHlmq/2wSZOK3ENpLE4jbEmkFZFJ3wcjOMnmOefSi+Gcd4gvGo4UlYQSyaHGxJG++TuN98jGfpVDxATyxf4ncTs9zcOVAznXgnWx+aj1PhXWns73lZTSNIHKSZBB3AP3npRVnBHHD+LvtbQqxWOJGwZnHMAjkBtk+YA33EXZNNckA41HOT0H9KfdXEk/ZRlm7GFNESf6FyT8ySSfOqbsETWzLA73NwoWIZ0KpyCfD0qCTiZly3ZjVjbJ60fwE/j+NcItZctGbqMMG3z3xn6VVTqrTSGPZCxK/DO1FL7G6JkvI2GXPfzkU7ttUyEMASrZ3yfKncL4T/idx2SuihVaSSQ7rGijLMfh4dTgVZ+znsZecZkeYP+FtYzvO4zvzwBkZOPQfIVUIZukTqKsqYbh2aTLd07E9CKnhs5JNWhNWR72fHfnW1g9geHRukEXErx5icZaJArE+Wc9ai/wleCXckciElXKdpINmAwDgc8ZJqvXwn59FD+V/qY6SMW6ASlQ7DOkZwPEfHpRYt9lLAKzkHI546enOrHix1yTSmRW0rqVSNuVUsVy8HvKoOCDv18vDA5f3rBxYp+bWiwhAMEwcKWzhSc5J8unj8qImjkEDElBlQxDbbfz3qrtLntbuNTjTqXn+8eX8qsWU3Fw7OFJBzqHn+m1ZSi0xYMaU7NBGgLuCD9+tLbRyy3aRs7BVOMA+JxjI8qmw8jRJbYjbSQdR2O2MGutiMx9qVKAbnmSM7kH9ahkTVMmuBbQzLE0RlZFZdySQQeWRjz/rQ0ghjlZmTBUrHt3igHTB6U9Lt4y34dQ8ROpxnckZ5+I/pS20S6YIyYdbJkCPzBPp41CVGWIkQgHGLY2MsksbyZBkQK3wxk9c9arr+QTxwhOUWYlx+8Njn1JY+tXltaRw39u7iTscCRdWNQDZBzjbIwT4cvGlm4enDp5LlRmIzr+CUj32xjXj/SCfUjFbZnWnRQXsAtdULACRtm8gux+bZ/9fOgCuRijbs9rPI4JIzgat8gcvvzocDzrVF0T8DmFhxOG7KFzCsjKP8AuCNjPrj5UAiHkelHwJ+zmfqEwPUgfkTUlikQuo3udXYRsHk0AFiAeQz1PKnYUaPgvs481hFYHML3mie/nxgxQc44hn99ve8tidhWm45xCDhXDkgtGSOOFdEcabYG38/nvUvsfd21/wAHnmY6pXuJJLnWQSGY5G/hpxv5VSe0XC49TAam199CQcYznAr1/wAXyUPPJdZxe03KVPiH8Pv3W8juWBYJICBnmBuR9DWi4y3D/aPsZopZHkDaAiY1HffOf1xWMszpmjBcqF3z597+dH3tnFO2XfL+8NB5D+fnVe/h8yWzTw/I+FvRkONJbW8josnaIxKhweYHMb/Ks80q6y8ZdSfDfFaf2hskhtYgSpOvACnIFZ1rdSNhivO9YLzlTOhenybI4pjHcJLG3eBBy45HOenSr7hU8K2bFnbW2AE2Oskkdd8Y39apEgXWMjajLZxCyYjGQ65bJGw6bVhP9gldaLoSKlxiUHCDLKy42wD05nkP71yT/iG0o6Z5DvAkt8emB0qtHEFa5eSZSVZWBCgDc/vZ++lD8OmtoSY5u00McMw56SdznxxketZqFqjPG1svWuEQyCE4jJC+8DqVs+XXn61JHAkDq0anIx3mO2Op+W1Z22vZJZmd5GRGYsQG2GenjsNqtI5RGkUjsrFjtkZAFS/PEMKZuoojHwSOe+jj7Wx1W7xsC3eOybKfA778gPEGshPdS3M93PO7tIqAhnwMHOlQAOQBbkPCvQlvIluxDZqGh4yskivIuoCYKAo0nbmNxjw8Ko7xyot7i+kneIDtZYSQVUqy4XA8WDDywedFJGjSTMzew/gLGKycFbqcCa5BHuLzRPI/vEeY8KCj4f2llLcxkN2LqsqDmob3W+GdvI48amuZZbm5kuZm1SysXZvEnnRvAgy36FlH4aYGGfUQB2bbMdyOWzfFRVlvpWm3kgtSXjK9q405PMAH+dRS92NVxue8QPp9Pz8qurjgN7CHhMKlLXW87Kw5ZwDzzuqgjrvVRJqd2ZhuTnApLYIN9nLq6t+JRR2q6xOwR484DDOfpua9M4QeGcWnueH3rOZIlDl8aclhklT5D86819n4LmbjVpbWG9xMSE1Yx7pJ58tgd63ntBwu74HEtx+KklBcHt1TToPgQOQ869H8ad+eF0zD0hUs6sA9v+F2XCltZuHyMG04MZU+6oGGyNuXPx51X8EjjubCS6lB2funG2w3P1x86i9qr67u57eSRWuFNqhGnHXw28asrpE4VwaOMnDRxhcL/qxv9Sa7vG4x/Z8Ob1xlL9TG+0M3b3fZLkrH+dVQTyotu+7OebMSaborxfX0zm5HdCOMUgXsz4U5VwukjrRBXapLSxnv7lLa0iMkzHYDw6k9APOs8iqABGFY9aRdKnU1ur9DknBq+uZbXhcb23DmWa5YFbi8xld9isQPTxfmemBzpimRsKaYmgRo1Gns4wmOZLZ1U6cySvqLHUeWnbFT9nuBnbzruzCjOSD5U0wrZ6lw/iEPE7iWIKA5kSW1WZ/ekjYhsbbEr6EnepvarhqmS54ipkeBoP28eQHwAMEDwGfQ5B2qohiSALPaAmSNNUcbe+MHmPHfepr7jE8nEEvpY0fs0LKmMK66D3T6FgfhXOp5KjKPopaMrMYCumG3kVsZLNLq/QUOVzju525eFXt5Z28N3cPa7201r28AznCkjIz5HUPSquzUGVSy6lU6jnwG+PpitOG9Ug/iV7JDJBPDcsZliSJiQQQ0exz48l+I8OVB8Tijnjiv7cBVuMiSMDASQbkeQOcillGtZI37xjwcnqeTfU5ongv7X8RYkqBdRkRhtgJR7p8jzGaaYIJ/4eC2T2qtZbuVUCK+gyEAaipA59d69Zv4RKWRVUjTuh/kTuK8T4dY/irlg+DEg1St4DOPHck7AdT5ZNHcW9qLzh8YseFXbLEhGstJ2mo8sAncKPLGTk7DAraO4lpfZteK8MtmlFzc2MK9iyhCoxgjcDH1rI+0+u64bcTKWCQPHlwepbl8vzrRQXj3XsNHxS8Ymd4jIpdjvjPjvy615xxDj93xGKOwjWOO2VtRVecrc8sevL4V1/NXk4rpzvxeak+DcE78/hSYpytqGcA533FIa841GopZgFGSdgKPN6ltZNaWKhWlTTcz5y0m+dI8EGBy5454xQ5XsQRj9qfe8VB6ffw8aiIpCItGefrS6MDblSM2nNPzt6UAwdlxvTC2Cee/gKndc7UwQ433OKpAbG7tnSEzRyftO03k1AgDmMb/AA+OOVOgk/FwslwCxXfUW30sCMZ8s1Ndz/jblre2tlJl3RCue8AM/MFvsClMNslvGiMrYaVXYMSHxpzp8geXrWOq0ZaxBIbu0fhk9nNDL2kQdojr2YMRrUnGQNg3oar7f9nrlUBUVQMHffJ/kB60+UGK8kXHeGr+/wBPrREsCrw5ZDIEQ5cDBLN0A+Azz/pVXaLvhX2+XlCnGX7pPjnaoTkMMZ1Z2xzqQDz6bEVacYituG8RuDBiRXbMWsHuowBzkY332+8PhV0B8RuFgsFt0bDM5ebSNi+Mac53xv4czjOTnJ395Jo7NAgY7ZAzgVd8QUTWjLBG4kU69OrI88df7VlpZGeQluZPICuryr4xNuzX8e4nO/BuEWxZharbYMZYksVYrlidzy5chWbspBNdrI+ERScAVZcb1Pw3hultOBMvLOwlb+dV3DlLSMzck28MmqlqIsmy8jHaElCCoxqJxn4786cq6AJiN89zpk+OPL760PbqxJGpVXGW8QPv61OTqmLYK6RsDvtXL0oaqs+SuSeZ6mmhc4znGedFypbkJ2L5ZRhyNgd87f1pg0suG7oXJO2+KrEVgrIurlkZpmGPI4Ph5UU9u4UOMMhOzDrSSRhUWTB7xIHpzpUPoL3gcHFcT4HbrSuMnJqJ0bmppAbXiHFYYk7HhiFS6kSzuO/JvjA54U4ztz+FdwyOWfsooWVwjMezR1DMp052zknHTHL5U7h3s7LNca7olYM4RAcMwGwz4csmrYcDjhWD8G0cLxMrmaRi7HBzjmABt4dKjGkYfJBLFFJc8Pd0EkyOSsbK+kb4Cnf9B95bcSolo6KkbXCAFcjIjQHkOmQQGwfjzq/l4XMjieERMJWCFVYYDHOofDujzrNXFrLYMkt/C+vBYofdyehPX4DzqYt8FF7ogW3ZNMty2FZe00ncnzP0OOuR47JerHdCOcs6sQVwTn3fP4EVHeTSSSMJHZmY6nY88np8B/OuBzaHbOiUH5jB/IVZv3YFJ3SfEciPGqTiUUS8REkMPZQnDBdTNq88kn7FXkpAPLbrQs+mVBgZ7Mg/Ef3x86uLoqVEt08Q4dwtmhaVNc2V1lc94HGRuOdAr2Zd/wAPD2SFshAS2n1Jyas7pYv8Isxkf8yUZ/8AU/rQcKLCTKM592Lfr1Ppn5kedVPZF6DJUSKwEakGQz4kO3RdwPhqx8c0KGONwNXjTVyFxvjpS423+lQtFIUyHJLkHPUDBqWKZRgZbGc4zuvmKHA+HhSgeGfCqANM5Dkxk7PrBUAfTGM0PcStNJq93boefnXA90A86YRk0mwGEGu3pxFJkaT3SGJ5+VID0Di/Fw9iy2jNbSCRVYjcjIJA2/h3+OKEsk7a4SPiVzKWTDkaTJpPPfJxgY+81BbQWgaedS0iRtrIYnIfJAGOWNzg49aksma8WSNJY4wkqyXEgB1Pg+4vM88AeeT4Coas42lVItLSJFtY7eLMqaNdqy47+BljnmCQMHrkH1p7zjPEYZGdrlyXLExsAVyTtsemOVE3jmBI1gYGaDAHZggRkgkY22wAAKpuKd+RXByH7jEf6hy+ufSguDT6hkl1DcgtPbIGBGWg7hweuNxz/OuWNBBN2MqzIyA4xpZTqXmvXbPIkUHAMSBSCNfdPr95p8CmN5AQQwRwfEYGf0pm1EbjfxpqRoHBZcqdmx4U5QzthVJqwtrBJlGqZUl6IetV9F1oHktA3DbaJiF0Ty5PQbJvVfNpZ+6pVF7qL4KOX8/iTWy47wSdrW2Sz1SDsFll33YnbPwGOVY9k0OysDkHB8qp7JjtWR6fCkxUhpuKgsTSOlIdh03pcU7PcK4G/XrTEMHhSupXSSCM+VOAA3NKNMkoaU4QnfxoAQhTyqI89tqLlSNgGRN+pV+VClcHnTaoDV8UfupbQL+1uW1y78jjAHypsDPBCwtoy/ZYfCqd5cYXOOoyTj4+OxfEIY3lmaGVjMjbyCMkKoUbDG3PrzoPh6pcJGsBDR9sEEmSC+Nyd+hOPQCscrOSP9B91HIst1CFH/1MXZgo6A7n73oc2iSQSoLq2JZzINLN3fidPx8amlnR725cx96RnVe0BGvAPPl3R5U1eGcSkljneNCkvcSEtpfTjnpA2A5mqTBcBI4pbSb8aRugzFk5BkPLB5HBy3oKYoVbwuB2yOjnvkgN3WBz13I+tT37wCUcOtiyx24AXUMM5ONTHzOx8hQlmSyR6hjvED4EH+X1qkbJ2rJ1iQuWgPcm2AY50sOmfvnUk1sIrB7gAK5OnkMeYB55/IfRtudNrbyznOMuByJ3xn4Dp5nyobiV492+GJCKCqJnZR5VUdju9ItuP3ksV3DBDMy9nYQBdBxuFDH6E/Ss3K7yOWYk+Zq19opSnHZCBnsxGuP4VUY+lVcqCOZ0ByFOPTp9KbKiqGV1KaQVBQhruoHSlO1N60wHsdZOQAoHhRFrDDLqMrkMRhEjG+duedgKFzTySqhgcFuXwppgJIxyUzlFY4A5UmjYkjBG+SedREkdaTOdzSbA9D/xBYIuwRdcpXLnGkZzvt64oM26WlzEsKlIlXtGXA7pJx+nLzqty8k2BqZua5HWiQ8k8qxSTIJFO6iQHO3jnAPrXMoumefTphfDOJJe2Y7ZGZLebtYWPRiCCvmNzTZZjKkt+9qvb7qojJJYcj8vhUUtkbHh8mpHJkZe0G6oPMcuY8Ns8qmhvWvkcRN2RU90MAdQ6A+HpWtFyVbKm8SaS6SSZyzj9m7vucacffxqaO3S3XRKw1RPg43xlcjP/ofmaNitXe+gz3gikPqPMLvn44IoPhkjySXs0sLLBlXZiuSWLDIA+DMKE7Q4ytA6WoksTf38n4e2wEhxu0zAbADwzzP2K1CryoHIwWGSfjvS8UuJ712uZ20xoFjiiXZUG+FHwAoezZEkVnUtg8jzrWKo6oonv5FmvZXLEl3LbDx6UycbRPvumCSPAkfoKknTDGNiCeZYD8/OoGKmNfIkfPBpsbGE02n6GYhVBJbkANzSMhRirgqy7EEYIqBjc12a486TrQAuRTcnlXU3rzPpTA5t65cZ3ziiVtmlte0ijYhc63JABx4DNB5oaoDTT++fgtQyf84/wR/7a6uqEcc+Gtsf8vxf+T9DVDw//mt/CP8AfXV1JBP/ABlrH/1Mn/hl/KprT/Llx/HH+ddXUIxh0w15/wDHQf8Alb/atRWH/VR/xiurq2X0ehDhJ+8/rQ7e7/8Ar9K6uqX0p8L/ANjf8z2H8X6Gh/a//M/Ef4x/trq6l9kf7lO/vfL8qQV1dTLGnrSV1dQMN4d/1Nt/E35VWj3R8K6uq3xE/Z//2Q=="/>
          <p:cNvSpPr>
            <a:spLocks noChangeAspect="1" noChangeArrowheads="1"/>
          </p:cNvSpPr>
          <p:nvPr/>
        </p:nvSpPr>
        <p:spPr bwMode="auto">
          <a:xfrm>
            <a:off x="155575" y="-579438"/>
            <a:ext cx="914400" cy="1219201"/>
          </a:xfrm>
          <a:prstGeom prst="rect">
            <a:avLst/>
          </a:prstGeom>
          <a:noFill/>
          <a:ln w="9525">
            <a:noFill/>
            <a:miter lim="800000"/>
            <a:headEnd/>
            <a:tailEnd/>
          </a:ln>
        </p:spPr>
        <p:txBody>
          <a:bodyPr/>
          <a:lstStyle/>
          <a:p>
            <a:endParaRPr lang="en-US">
              <a:latin typeface="Calibri" pitchFamily="34" charset="0"/>
            </a:endParaRPr>
          </a:p>
        </p:txBody>
      </p:sp>
      <p:pic>
        <p:nvPicPr>
          <p:cNvPr id="7" name="Picture 6" descr="Picture 076.jpg"/>
          <p:cNvPicPr>
            <a:picLocks noChangeAspect="1"/>
          </p:cNvPicPr>
          <p:nvPr/>
        </p:nvPicPr>
        <p:blipFill>
          <a:blip r:embed="rId3" cstate="print"/>
          <a:stretch>
            <a:fillRect/>
          </a:stretch>
        </p:blipFill>
        <p:spPr>
          <a:xfrm>
            <a:off x="5395913" y="1800225"/>
            <a:ext cx="3290887" cy="2468563"/>
          </a:xfrm>
          <a:prstGeom prst="rect">
            <a:avLst/>
          </a:prstGeom>
          <a:ln>
            <a:noFill/>
          </a:ln>
          <a:effectLst>
            <a:outerShdw blurRad="190500" algn="tl" rotWithShape="0">
              <a:srgbClr val="000000">
                <a:alpha val="70000"/>
              </a:srgbClr>
            </a:outerShdw>
          </a:effectLst>
        </p:spPr>
      </p:pic>
      <p:pic>
        <p:nvPicPr>
          <p:cNvPr id="9" name="Picture 8" descr="Terrill Mill and Dam.jpg"/>
          <p:cNvPicPr>
            <a:picLocks noChangeAspect="1"/>
          </p:cNvPicPr>
          <p:nvPr/>
        </p:nvPicPr>
        <p:blipFill>
          <a:blip r:embed="rId4" cstate="print"/>
          <a:stretch>
            <a:fillRect/>
          </a:stretch>
        </p:blipFill>
        <p:spPr>
          <a:xfrm>
            <a:off x="5395913" y="4470400"/>
            <a:ext cx="3290887" cy="2014538"/>
          </a:xfrm>
          <a:prstGeom prst="rect">
            <a:avLst/>
          </a:prstGeom>
          <a:ln>
            <a:noFill/>
          </a:ln>
          <a:effectLst>
            <a:outerShdw blurRad="190500" algn="tl" rotWithShape="0">
              <a:srgbClr val="000000">
                <a:alpha val="70000"/>
              </a:srgbClr>
            </a:outerShdw>
          </a:effectLst>
        </p:spPr>
      </p:pic>
      <p:pic>
        <p:nvPicPr>
          <p:cNvPr id="10" name="Picture 9" descr="Sign 1.wmf"/>
          <p:cNvPicPr>
            <a:picLocks noChangeAspect="1"/>
          </p:cNvPicPr>
          <p:nvPr/>
        </p:nvPicPr>
        <p:blipFill>
          <a:blip r:embed="rId5" cstate="print"/>
          <a:srcRect b="66667"/>
          <a:stretch>
            <a:fillRect/>
          </a:stretch>
        </p:blipFill>
        <p:spPr>
          <a:xfrm>
            <a:off x="7439025" y="352425"/>
            <a:ext cx="1362075" cy="124777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Preferred Alternative</a:t>
            </a:r>
          </a:p>
        </p:txBody>
      </p:sp>
      <p:sp>
        <p:nvSpPr>
          <p:cNvPr id="3" name="Content Placeholder 2"/>
          <p:cNvSpPr>
            <a:spLocks noGrp="1"/>
          </p:cNvSpPr>
          <p:nvPr>
            <p:ph idx="1"/>
          </p:nvPr>
        </p:nvSpPr>
        <p:spPr>
          <a:xfrm>
            <a:off x="276113" y="2157232"/>
            <a:ext cx="5310300" cy="3938768"/>
          </a:xfrm>
        </p:spPr>
        <p:txBody>
          <a:bodyPr>
            <a:normAutofit lnSpcReduction="10000"/>
          </a:bodyPr>
          <a:lstStyle/>
          <a:p>
            <a:pPr marL="460375" lvl="1" indent="-342900"/>
            <a:r>
              <a:rPr lang="en-US" dirty="0"/>
              <a:t>Elevate roadway 1 foot above 100 year floodplain within the existing corridor</a:t>
            </a:r>
          </a:p>
          <a:p>
            <a:pPr marL="403225" lvl="1"/>
            <a:r>
              <a:rPr lang="en-US" dirty="0"/>
              <a:t>Improve bike/ped/trail connections</a:t>
            </a:r>
          </a:p>
          <a:p>
            <a:pPr marL="403225" lvl="1"/>
            <a:r>
              <a:rPr lang="en-US" dirty="0"/>
              <a:t>Maintain parkway feel</a:t>
            </a:r>
          </a:p>
          <a:p>
            <a:pPr marL="403225" lvl="1"/>
            <a:r>
              <a:rPr lang="en-US" dirty="0"/>
              <a:t>New bridge </a:t>
            </a:r>
          </a:p>
          <a:p>
            <a:pPr marL="692150" lvl="2"/>
            <a:r>
              <a:rPr lang="en-US" sz="1800" dirty="0"/>
              <a:t>Low steel to pass 200 year flood</a:t>
            </a:r>
          </a:p>
          <a:p>
            <a:pPr marL="692150" lvl="2"/>
            <a:r>
              <a:rPr lang="en-US" sz="1800" dirty="0"/>
              <a:t>5 lanes of travel </a:t>
            </a:r>
          </a:p>
          <a:p>
            <a:pPr marL="692150" lvl="2"/>
            <a:r>
              <a:rPr lang="en-US" sz="1800" dirty="0"/>
              <a:t>Longer span</a:t>
            </a:r>
          </a:p>
          <a:p>
            <a:pPr marL="692150" lvl="2"/>
            <a:r>
              <a:rPr lang="en-US" sz="1800" dirty="0"/>
              <a:t>Located south of existing Park Road Bridge</a:t>
            </a:r>
          </a:p>
          <a:p>
            <a:pPr marL="692150" lvl="2"/>
            <a:r>
              <a:rPr lang="en-US" sz="1800" dirty="0"/>
              <a:t>Through Arch Concrete Bridge</a:t>
            </a:r>
          </a:p>
          <a:p>
            <a:endParaRPr lang="en-US" sz="3200" dirty="0"/>
          </a:p>
          <a:p>
            <a:endParaRPr lang="en-US" sz="3200"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594"/>
          <a:stretch/>
        </p:blipFill>
        <p:spPr bwMode="auto">
          <a:xfrm>
            <a:off x="5694005" y="1679186"/>
            <a:ext cx="3185160" cy="4348602"/>
          </a:xfrm>
          <a:prstGeom prst="rect">
            <a:avLst/>
          </a:prstGeom>
          <a:ln w="12700">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8059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Do Nothing Option</a:t>
            </a:r>
          </a:p>
        </p:txBody>
      </p:sp>
      <p:sp>
        <p:nvSpPr>
          <p:cNvPr id="3" name="Content Placeholder 2"/>
          <p:cNvSpPr>
            <a:spLocks noGrp="1"/>
          </p:cNvSpPr>
          <p:nvPr>
            <p:ph idx="1"/>
          </p:nvPr>
        </p:nvSpPr>
        <p:spPr/>
        <p:txBody>
          <a:bodyPr/>
          <a:lstStyle/>
          <a:p>
            <a:r>
              <a:rPr lang="en-US" dirty="0"/>
              <a:t>The following work would still need to occur:</a:t>
            </a:r>
          </a:p>
          <a:p>
            <a:pPr lvl="1"/>
            <a:r>
              <a:rPr lang="en-US" dirty="0"/>
              <a:t>Reconstruct North Corridor Trunk Sewer </a:t>
            </a:r>
          </a:p>
          <a:p>
            <a:pPr lvl="1"/>
            <a:r>
              <a:rPr lang="en-US" dirty="0"/>
              <a:t>Replace Dubuque Street pavement </a:t>
            </a:r>
          </a:p>
          <a:p>
            <a:pPr lvl="1"/>
            <a:r>
              <a:rPr lang="en-US" dirty="0"/>
              <a:t>Replacement / Major Repair of Park Road Bridge </a:t>
            </a:r>
          </a:p>
          <a:p>
            <a:pPr lvl="1"/>
            <a:r>
              <a:rPr lang="en-US" dirty="0"/>
              <a:t>Widen Park Road to three lanes to Riverside Drive</a:t>
            </a:r>
          </a:p>
          <a:p>
            <a:pPr lvl="1"/>
            <a:r>
              <a:rPr lang="en-US" dirty="0"/>
              <a:t>Right turn lane at SB Dubuque Street to WB Park Road</a:t>
            </a:r>
          </a:p>
          <a:p>
            <a:pPr lvl="1"/>
            <a:r>
              <a:rPr lang="en-US" dirty="0"/>
              <a:t>Upgrade aging water, storm sewer, lighting, overhead utilities</a:t>
            </a:r>
          </a:p>
          <a:p>
            <a:pPr lvl="1"/>
            <a:r>
              <a:rPr lang="en-US" dirty="0"/>
              <a:t>$32 Million</a:t>
            </a:r>
          </a:p>
          <a:p>
            <a:pPr marL="457200" lvl="1" indent="0">
              <a:buNone/>
            </a:pPr>
            <a:endParaRPr lang="en-US" dirty="0"/>
          </a:p>
        </p:txBody>
      </p:sp>
    </p:spTree>
    <p:extLst>
      <p:ext uri="{BB962C8B-B14F-4D97-AF65-F5344CB8AC3E}">
        <p14:creationId xmlns:p14="http://schemas.microsoft.com/office/powerpoint/2010/main" val="1522348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082" y="206188"/>
            <a:ext cx="7566212" cy="1371600"/>
          </a:xfrm>
        </p:spPr>
        <p:txBody>
          <a:bodyPr/>
          <a:lstStyle/>
          <a:p>
            <a:pPr fontAlgn="auto">
              <a:spcAft>
                <a:spcPts val="0"/>
              </a:spcAft>
              <a:defRPr/>
            </a:pPr>
            <a:r>
              <a:rPr lang="en-US" dirty="0"/>
              <a:t>Phase 2: Design</a:t>
            </a:r>
          </a:p>
        </p:txBody>
      </p:sp>
      <p:sp>
        <p:nvSpPr>
          <p:cNvPr id="19459" name="Content Placeholder 2"/>
          <p:cNvSpPr>
            <a:spLocks noGrp="1"/>
          </p:cNvSpPr>
          <p:nvPr>
            <p:ph sz="half" idx="1"/>
          </p:nvPr>
        </p:nvSpPr>
        <p:spPr>
          <a:xfrm>
            <a:off x="295275" y="1924049"/>
            <a:ext cx="4276725" cy="4678363"/>
          </a:xfrm>
        </p:spPr>
        <p:txBody>
          <a:bodyPr/>
          <a:lstStyle/>
          <a:p>
            <a:r>
              <a:rPr lang="en-US" sz="2200" dirty="0"/>
              <a:t>As soon as the recommendations in Phase 1 had federal approval, work  began on detailed design.  </a:t>
            </a:r>
          </a:p>
          <a:p>
            <a:pPr>
              <a:spcBef>
                <a:spcPts val="1800"/>
              </a:spcBef>
            </a:pPr>
            <a:r>
              <a:rPr lang="en-US" sz="2200" dirty="0"/>
              <a:t>Final design and engineering took 12 months.</a:t>
            </a:r>
          </a:p>
        </p:txBody>
      </p:sp>
      <p:pic>
        <p:nvPicPr>
          <p:cNvPr id="4102" name="Picture 1" descr="image001"/>
          <p:cNvPicPr>
            <a:picLocks noChangeAspect="1" noChangeArrowheads="1"/>
          </p:cNvPicPr>
          <p:nvPr/>
        </p:nvPicPr>
        <p:blipFill>
          <a:blip r:embed="rId3" cstate="print"/>
          <a:srcRect r="49825"/>
          <a:stretch>
            <a:fillRect/>
          </a:stretch>
        </p:blipFill>
        <p:spPr bwMode="auto">
          <a:xfrm>
            <a:off x="4868863" y="2036763"/>
            <a:ext cx="3910012" cy="3114675"/>
          </a:xfrm>
          <a:prstGeom prst="rect">
            <a:avLst/>
          </a:prstGeom>
          <a:ln>
            <a:noFill/>
          </a:ln>
          <a:effectLst>
            <a:outerShdw blurRad="190500" algn="tl" rotWithShape="0">
              <a:srgbClr val="000000">
                <a:alpha val="70000"/>
              </a:srgbClr>
            </a:outerShdw>
          </a:effectLst>
        </p:spPr>
      </p:pic>
      <p:pic>
        <p:nvPicPr>
          <p:cNvPr id="5" name="Picture 4" descr="Sign 2.wmf"/>
          <p:cNvPicPr>
            <a:picLocks noChangeAspect="1"/>
          </p:cNvPicPr>
          <p:nvPr/>
        </p:nvPicPr>
        <p:blipFill>
          <a:blip r:embed="rId4" cstate="print"/>
          <a:srcRect b="67133"/>
          <a:stretch>
            <a:fillRect/>
          </a:stretch>
        </p:blipFill>
        <p:spPr>
          <a:xfrm>
            <a:off x="7450516" y="292316"/>
            <a:ext cx="1378530" cy="1371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082" y="206188"/>
            <a:ext cx="7566212" cy="1371600"/>
          </a:xfrm>
        </p:spPr>
        <p:txBody>
          <a:bodyPr/>
          <a:lstStyle/>
          <a:p>
            <a:pPr marL="0" lvl="0">
              <a:spcBef>
                <a:spcPct val="20000"/>
              </a:spcBef>
            </a:pPr>
            <a:r>
              <a:rPr lang="en-US" dirty="0"/>
              <a:t>Phase 3: Build</a:t>
            </a:r>
            <a:br>
              <a:rPr lang="en-US" dirty="0"/>
            </a:br>
            <a:r>
              <a:rPr lang="en-US" sz="2200" dirty="0">
                <a:ln>
                  <a:noFill/>
                </a:ln>
                <a:solidFill>
                  <a:srgbClr val="E8F2FA"/>
                </a:solidFill>
                <a:effectLst/>
                <a:ea typeface="+mn-ea"/>
              </a:rPr>
              <a:t>Construction began May 31, 2016</a:t>
            </a:r>
            <a:endParaRPr lang="en-US" dirty="0"/>
          </a:p>
        </p:txBody>
      </p:sp>
      <p:pic>
        <p:nvPicPr>
          <p:cNvPr id="6" name="Picture 5" descr="Sign 3.wmf"/>
          <p:cNvPicPr>
            <a:picLocks noChangeAspect="1"/>
          </p:cNvPicPr>
          <p:nvPr/>
        </p:nvPicPr>
        <p:blipFill>
          <a:blip r:embed="rId3" cstate="print"/>
          <a:srcRect b="66944"/>
          <a:stretch>
            <a:fillRect/>
          </a:stretch>
        </p:blipFill>
        <p:spPr>
          <a:xfrm>
            <a:off x="7439791" y="304800"/>
            <a:ext cx="1370677" cy="1371600"/>
          </a:xfrm>
          <a:prstGeom prst="rect">
            <a:avLst/>
          </a:prstGeom>
        </p:spPr>
      </p:pic>
      <p:pic>
        <p:nvPicPr>
          <p:cNvPr id="7" name="Content Placeholder 6">
            <a:extLst>
              <a:ext uri="{FF2B5EF4-FFF2-40B4-BE49-F238E27FC236}">
                <a16:creationId xmlns:a16="http://schemas.microsoft.com/office/drawing/2014/main" id="{B4F23745-A02F-4542-B8E1-2705B69A7727}"/>
              </a:ext>
            </a:extLst>
          </p:cNvPr>
          <p:cNvPicPr preferRelativeResize="0">
            <a:picLocks noGrp="1" noChangeAspect="1"/>
          </p:cNvPicPr>
          <p:nvPr>
            <p:ph idx="1"/>
          </p:nvPr>
        </p:nvPicPr>
        <p:blipFill rotWithShape="1">
          <a:blip r:embed="rId4" cstate="print">
            <a:extLst>
              <a:ext uri="{28A0092B-C50C-407E-A947-70E740481C1C}">
                <a14:useLocalDpi xmlns:a14="http://schemas.microsoft.com/office/drawing/2010/main" val="0"/>
              </a:ext>
            </a:extLst>
          </a:blip>
          <a:srcRect r="426" b="21021"/>
          <a:stretch/>
        </p:blipFill>
        <p:spPr>
          <a:xfrm>
            <a:off x="634556" y="1775012"/>
            <a:ext cx="7685546" cy="4572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082" y="206188"/>
            <a:ext cx="7566212" cy="1371600"/>
          </a:xfrm>
        </p:spPr>
        <p:txBody>
          <a:bodyPr/>
          <a:lstStyle/>
          <a:p>
            <a:pPr fontAlgn="auto">
              <a:spcAft>
                <a:spcPts val="0"/>
              </a:spcAft>
              <a:defRPr/>
            </a:pPr>
            <a:r>
              <a:rPr lang="en-US" sz="4000" dirty="0"/>
              <a:t>Today’s Meeting</a:t>
            </a:r>
          </a:p>
        </p:txBody>
      </p:sp>
      <p:sp>
        <p:nvSpPr>
          <p:cNvPr id="6" name="Content Placeholder 5"/>
          <p:cNvSpPr>
            <a:spLocks noGrp="1"/>
          </p:cNvSpPr>
          <p:nvPr>
            <p:ph sz="half" idx="1"/>
          </p:nvPr>
        </p:nvSpPr>
        <p:spPr>
          <a:xfrm>
            <a:off x="295275" y="1651000"/>
            <a:ext cx="8589963" cy="4826000"/>
          </a:xfrm>
        </p:spPr>
        <p:txBody>
          <a:bodyPr rtlCol="0">
            <a:noAutofit/>
          </a:bodyPr>
          <a:lstStyle/>
          <a:p>
            <a:pPr marL="236538" indent="-236538" algn="ctr" fontAlgn="auto">
              <a:spcBef>
                <a:spcPts val="1200"/>
              </a:spcBef>
              <a:spcAft>
                <a:spcPts val="0"/>
              </a:spcAft>
              <a:buFont typeface="Arial" pitchFamily="34" charset="0"/>
              <a:buChar char="•"/>
              <a:defRPr/>
            </a:pPr>
            <a:r>
              <a:rPr lang="en-US" sz="2200" dirty="0">
                <a:solidFill>
                  <a:schemeClr val="accent2">
                    <a:lumMod val="20000"/>
                    <a:lumOff val="80000"/>
                  </a:schemeClr>
                </a:solidFill>
              </a:rPr>
              <a:t>Project Need &amp; the history of the Iowa River</a:t>
            </a:r>
          </a:p>
          <a:p>
            <a:pPr marL="236538" indent="-236538" algn="ctr" fontAlgn="auto">
              <a:spcBef>
                <a:spcPts val="1200"/>
              </a:spcBef>
              <a:spcAft>
                <a:spcPts val="0"/>
              </a:spcAft>
              <a:buFont typeface="Arial" pitchFamily="34" charset="0"/>
              <a:buChar char="•"/>
              <a:defRPr/>
            </a:pPr>
            <a:r>
              <a:rPr lang="en-US" sz="2200" dirty="0">
                <a:solidFill>
                  <a:schemeClr val="accent2">
                    <a:lumMod val="20000"/>
                    <a:lumOff val="80000"/>
                  </a:schemeClr>
                </a:solidFill>
              </a:rPr>
              <a:t>Project funding</a:t>
            </a:r>
          </a:p>
          <a:p>
            <a:pPr marL="236538" indent="-236538" algn="ctr" fontAlgn="auto">
              <a:spcBef>
                <a:spcPts val="1200"/>
              </a:spcBef>
              <a:spcAft>
                <a:spcPts val="0"/>
              </a:spcAft>
              <a:buFont typeface="Arial" pitchFamily="34" charset="0"/>
              <a:buChar char="•"/>
              <a:defRPr/>
            </a:pPr>
            <a:r>
              <a:rPr lang="en-US" sz="2200" dirty="0">
                <a:solidFill>
                  <a:schemeClr val="accent2">
                    <a:lumMod val="20000"/>
                    <a:lumOff val="80000"/>
                  </a:schemeClr>
                </a:solidFill>
              </a:rPr>
              <a:t>Planning Process</a:t>
            </a:r>
          </a:p>
          <a:p>
            <a:pPr marL="236538" indent="-236538" algn="ctr" fontAlgn="auto">
              <a:spcBef>
                <a:spcPts val="1200"/>
              </a:spcBef>
              <a:spcAft>
                <a:spcPts val="0"/>
              </a:spcAft>
              <a:buFont typeface="Arial" pitchFamily="34" charset="0"/>
              <a:buChar char="•"/>
              <a:defRPr/>
            </a:pPr>
            <a:r>
              <a:rPr lang="en-US" sz="2200" dirty="0">
                <a:solidFill>
                  <a:schemeClr val="accent2">
                    <a:lumMod val="20000"/>
                    <a:lumOff val="80000"/>
                  </a:schemeClr>
                </a:solidFill>
              </a:rPr>
              <a:t>Construction and Results</a:t>
            </a:r>
          </a:p>
          <a:p>
            <a:pPr algn="ctr" fontAlgn="auto">
              <a:spcAft>
                <a:spcPts val="0"/>
              </a:spcAft>
              <a:buFont typeface="Arial" pitchFamily="34" charset="0"/>
              <a:buNone/>
              <a:defRPr/>
            </a:pPr>
            <a:endParaRPr lang="en-US" sz="2200" dirty="0">
              <a:solidFill>
                <a:schemeClr val="accent2">
                  <a:lumMod val="20000"/>
                  <a:lumOff val="80000"/>
                </a:schemeClr>
              </a:solidFill>
            </a:endParaRPr>
          </a:p>
        </p:txBody>
      </p:sp>
      <p:pic>
        <p:nvPicPr>
          <p:cNvPr id="9" name="Picture 8" descr="ParkSt_Pano_NO Br_150ppi.jpg"/>
          <p:cNvPicPr>
            <a:picLocks noChangeAspect="1"/>
          </p:cNvPicPr>
          <p:nvPr/>
        </p:nvPicPr>
        <p:blipFill>
          <a:blip r:embed="rId3" cstate="print"/>
          <a:stretch>
            <a:fillRect/>
          </a:stretch>
        </p:blipFill>
        <p:spPr>
          <a:xfrm>
            <a:off x="2894013" y="4202113"/>
            <a:ext cx="3998912" cy="1646237"/>
          </a:xfrm>
          <a:prstGeom prst="rect">
            <a:avLst/>
          </a:prstGeom>
          <a:ln>
            <a:noFill/>
          </a:ln>
          <a:effectLst>
            <a:outerShdw blurRad="190500" algn="tl" rotWithShape="0">
              <a:srgbClr val="000000">
                <a:alpha val="70000"/>
              </a:srgbClr>
            </a:outerShdw>
          </a:effectLst>
        </p:spPr>
      </p:pic>
      <p:pic>
        <p:nvPicPr>
          <p:cNvPr id="1026" name="Picture 2"/>
          <p:cNvPicPr>
            <a:picLocks noChangeAspect="1" noChangeArrowheads="1"/>
          </p:cNvPicPr>
          <p:nvPr/>
        </p:nvPicPr>
        <p:blipFill>
          <a:blip r:embed="rId4" cstate="print"/>
          <a:srcRect/>
          <a:stretch>
            <a:fillRect/>
          </a:stretch>
        </p:blipFill>
        <p:spPr bwMode="auto">
          <a:xfrm>
            <a:off x="292100" y="4202113"/>
            <a:ext cx="2452688" cy="1646238"/>
          </a:xfrm>
          <a:prstGeom prst="rect">
            <a:avLst/>
          </a:prstGeom>
          <a:ln>
            <a:noFill/>
          </a:ln>
          <a:effectLst>
            <a:outerShdw blurRad="190500" algn="tl" rotWithShape="0">
              <a:srgbClr val="000000">
                <a:alpha val="70000"/>
              </a:srgbClr>
            </a:outerShdw>
          </a:effectLst>
        </p:spPr>
      </p:pic>
      <p:pic>
        <p:nvPicPr>
          <p:cNvPr id="13" name="Picture 12" descr="DSC00241.JPG"/>
          <p:cNvPicPr>
            <a:picLocks noChangeAspect="1"/>
          </p:cNvPicPr>
          <p:nvPr/>
        </p:nvPicPr>
        <p:blipFill>
          <a:blip r:embed="rId5" cstate="print"/>
          <a:srcRect l="15548"/>
          <a:stretch>
            <a:fillRect/>
          </a:stretch>
        </p:blipFill>
        <p:spPr>
          <a:xfrm>
            <a:off x="7015163" y="4202113"/>
            <a:ext cx="1852612" cy="164623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Park Road Construction</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19854" y="1793428"/>
            <a:ext cx="6096000" cy="4572000"/>
          </a:xfrm>
        </p:spPr>
      </p:pic>
    </p:spTree>
    <p:extLst>
      <p:ext uri="{BB962C8B-B14F-4D97-AF65-F5344CB8AC3E}">
        <p14:creationId xmlns:p14="http://schemas.microsoft.com/office/powerpoint/2010/main" val="4063997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Park Road Construction</a:t>
            </a:r>
          </a:p>
        </p:txBody>
      </p:sp>
      <p:pic>
        <p:nvPicPr>
          <p:cNvPr id="5" name="Content Placeholder 4"/>
          <p:cNvPicPr preferRelativeResize="0">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69440" y="1932555"/>
            <a:ext cx="7152641" cy="4023360"/>
          </a:xfrm>
        </p:spPr>
      </p:pic>
    </p:spTree>
    <p:extLst>
      <p:ext uri="{BB962C8B-B14F-4D97-AF65-F5344CB8AC3E}">
        <p14:creationId xmlns:p14="http://schemas.microsoft.com/office/powerpoint/2010/main" val="5476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Dubuque Street Construction</a:t>
            </a:r>
          </a:p>
        </p:txBody>
      </p:sp>
      <p:pic>
        <p:nvPicPr>
          <p:cNvPr id="7" name="Content Placeholder 6"/>
          <p:cNvPicPr preferRelativeResize="0">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4904748" y="2198906"/>
            <a:ext cx="4511040" cy="3383280"/>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206" y="2221706"/>
            <a:ext cx="5242560" cy="3931920"/>
          </a:xfrm>
          <a:prstGeom prst="rect">
            <a:avLst/>
          </a:prstGeom>
        </p:spPr>
      </p:pic>
    </p:spTree>
    <p:extLst>
      <p:ext uri="{BB962C8B-B14F-4D97-AF65-F5344CB8AC3E}">
        <p14:creationId xmlns:p14="http://schemas.microsoft.com/office/powerpoint/2010/main" val="1886250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Dubuque Street Construction</a:t>
            </a:r>
          </a:p>
        </p:txBody>
      </p:sp>
      <p:pic>
        <p:nvPicPr>
          <p:cNvPr id="7" name="Content Placeholder 6"/>
          <p:cNvPicPr preferRelativeResize="0">
            <a:picLocks noGrp="1" noChangeAspect="1"/>
          </p:cNvPicPr>
          <p:nvPr>
            <p:ph idx="1"/>
          </p:nvPr>
        </p:nvPicPr>
        <p:blipFill rotWithShape="1">
          <a:blip r:embed="rId3" cstate="print">
            <a:extLst>
              <a:ext uri="{28A0092B-C50C-407E-A947-70E740481C1C}">
                <a14:useLocalDpi xmlns:a14="http://schemas.microsoft.com/office/drawing/2010/main" val="0"/>
              </a:ext>
            </a:extLst>
          </a:blip>
          <a:srcRect r="623" b="16616"/>
          <a:stretch/>
        </p:blipFill>
        <p:spPr>
          <a:xfrm>
            <a:off x="1291511" y="1847826"/>
            <a:ext cx="7119895" cy="4480560"/>
          </a:xfrm>
        </p:spPr>
      </p:pic>
    </p:spTree>
    <p:extLst>
      <p:ext uri="{BB962C8B-B14F-4D97-AF65-F5344CB8AC3E}">
        <p14:creationId xmlns:p14="http://schemas.microsoft.com/office/powerpoint/2010/main" val="1514768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082" y="743323"/>
            <a:ext cx="7566212" cy="778296"/>
          </a:xfrm>
        </p:spPr>
        <p:txBody>
          <a:bodyPr/>
          <a:lstStyle/>
          <a:p>
            <a:r>
              <a:rPr lang="en-US" dirty="0">
                <a:latin typeface="+mj-lt"/>
              </a:rPr>
              <a:t>Park Road Bridge Construction</a:t>
            </a:r>
          </a:p>
        </p:txBody>
      </p:sp>
      <p:pic>
        <p:nvPicPr>
          <p:cNvPr id="7" name="Content Placeholder 6"/>
          <p:cNvPicPr preferRelativeResize="0">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19848" y="1893793"/>
            <a:ext cx="7315201" cy="4114800"/>
          </a:xfrm>
        </p:spPr>
      </p:pic>
    </p:spTree>
    <p:extLst>
      <p:ext uri="{BB962C8B-B14F-4D97-AF65-F5344CB8AC3E}">
        <p14:creationId xmlns:p14="http://schemas.microsoft.com/office/powerpoint/2010/main" val="94507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DE54-B817-4414-A6D8-265ACD5E9B86}"/>
              </a:ext>
            </a:extLst>
          </p:cNvPr>
          <p:cNvSpPr>
            <a:spLocks noGrp="1"/>
          </p:cNvSpPr>
          <p:nvPr>
            <p:ph type="title"/>
          </p:nvPr>
        </p:nvSpPr>
        <p:spPr/>
        <p:txBody>
          <a:bodyPr/>
          <a:lstStyle/>
          <a:p>
            <a:r>
              <a:rPr lang="en-US" dirty="0"/>
              <a:t>Current Project Status</a:t>
            </a:r>
          </a:p>
        </p:txBody>
      </p:sp>
      <p:pic>
        <p:nvPicPr>
          <p:cNvPr id="9" name="Content Placeholder 8">
            <a:extLst>
              <a:ext uri="{FF2B5EF4-FFF2-40B4-BE49-F238E27FC236}">
                <a16:creationId xmlns:a16="http://schemas.microsoft.com/office/drawing/2014/main" id="{9A16B1A0-B1CE-4195-9463-48192ABB5B7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378" r="391" b="30784"/>
          <a:stretch/>
        </p:blipFill>
        <p:spPr>
          <a:xfrm>
            <a:off x="733953" y="2157273"/>
            <a:ext cx="7659258" cy="3566160"/>
          </a:xfrm>
        </p:spPr>
      </p:pic>
    </p:spTree>
    <p:extLst>
      <p:ext uri="{BB962C8B-B14F-4D97-AF65-F5344CB8AC3E}">
        <p14:creationId xmlns:p14="http://schemas.microsoft.com/office/powerpoint/2010/main" val="2892076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DE54-B817-4414-A6D8-265ACD5E9B86}"/>
              </a:ext>
            </a:extLst>
          </p:cNvPr>
          <p:cNvSpPr>
            <a:spLocks noGrp="1"/>
          </p:cNvSpPr>
          <p:nvPr>
            <p:ph type="title"/>
          </p:nvPr>
        </p:nvSpPr>
        <p:spPr/>
        <p:txBody>
          <a:bodyPr/>
          <a:lstStyle/>
          <a:p>
            <a:r>
              <a:rPr lang="en-US" dirty="0"/>
              <a:t>Current Project Status</a:t>
            </a:r>
          </a:p>
        </p:txBody>
      </p:sp>
      <p:pic>
        <p:nvPicPr>
          <p:cNvPr id="4" name="Picture 3">
            <a:extLst>
              <a:ext uri="{FF2B5EF4-FFF2-40B4-BE49-F238E27FC236}">
                <a16:creationId xmlns:a16="http://schemas.microsoft.com/office/drawing/2014/main" id="{0701FB7E-2A37-4AF0-9FC4-630730D92A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99" r="33" b="35503"/>
          <a:stretch/>
        </p:blipFill>
        <p:spPr>
          <a:xfrm>
            <a:off x="372860" y="2077375"/>
            <a:ext cx="8342642" cy="3749040"/>
          </a:xfrm>
          <a:prstGeom prst="rect">
            <a:avLst/>
          </a:prstGeom>
        </p:spPr>
      </p:pic>
    </p:spTree>
    <p:extLst>
      <p:ext uri="{BB962C8B-B14F-4D97-AF65-F5344CB8AC3E}">
        <p14:creationId xmlns:p14="http://schemas.microsoft.com/office/powerpoint/2010/main" val="3000750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lgn="ctr" fontAlgn="auto">
              <a:spcAft>
                <a:spcPts val="0"/>
              </a:spcAft>
              <a:defRPr/>
            </a:pPr>
            <a:r>
              <a:rPr lang="en-US" dirty="0"/>
              <a:t>Thank you </a:t>
            </a:r>
            <a:br>
              <a:rPr lang="en-US" dirty="0"/>
            </a:br>
            <a:r>
              <a:rPr lang="en-US" dirty="0"/>
              <a:t>for your time and interest!</a:t>
            </a:r>
          </a:p>
        </p:txBody>
      </p:sp>
      <p:sp>
        <p:nvSpPr>
          <p:cNvPr id="3" name="Subtitle 2">
            <a:extLst>
              <a:ext uri="{FF2B5EF4-FFF2-40B4-BE49-F238E27FC236}">
                <a16:creationId xmlns:a16="http://schemas.microsoft.com/office/drawing/2014/main" id="{6DF5D283-3A61-43B5-9F14-CB2548DF1597}"/>
              </a:ext>
            </a:extLst>
          </p:cNvPr>
          <p:cNvSpPr>
            <a:spLocks noGrp="1"/>
          </p:cNvSpPr>
          <p:nvPr>
            <p:ph type="subTitle" idx="1"/>
          </p:nvPr>
        </p:nvSpPr>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5EC2A-E8C4-412F-A8AB-C5314AC3C823}"/>
              </a:ext>
            </a:extLst>
          </p:cNvPr>
          <p:cNvSpPr>
            <a:spLocks noGrp="1"/>
          </p:cNvSpPr>
          <p:nvPr>
            <p:ph type="title"/>
          </p:nvPr>
        </p:nvSpPr>
        <p:spPr/>
        <p:txBody>
          <a:bodyPr/>
          <a:lstStyle/>
          <a:p>
            <a:r>
              <a:rPr lang="en-US" dirty="0"/>
              <a:t>Iowa City</a:t>
            </a:r>
          </a:p>
        </p:txBody>
      </p:sp>
      <p:pic>
        <p:nvPicPr>
          <p:cNvPr id="4" name="Content Placeholder 3">
            <a:extLst>
              <a:ext uri="{FF2B5EF4-FFF2-40B4-BE49-F238E27FC236}">
                <a16:creationId xmlns:a16="http://schemas.microsoft.com/office/drawing/2014/main" id="{21312385-2D69-440A-BF6F-3C6329011C8B}"/>
              </a:ext>
            </a:extLst>
          </p:cNvPr>
          <p:cNvPicPr>
            <a:picLocks noGrp="1" noChangeAspect="1"/>
          </p:cNvPicPr>
          <p:nvPr>
            <p:ph idx="1"/>
          </p:nvPr>
        </p:nvPicPr>
        <p:blipFill>
          <a:blip r:embed="rId2"/>
          <a:stretch>
            <a:fillRect/>
          </a:stretch>
        </p:blipFill>
        <p:spPr>
          <a:xfrm>
            <a:off x="1698700" y="1577975"/>
            <a:ext cx="6921350" cy="4953000"/>
          </a:xfrm>
          <a:prstGeom prst="rect">
            <a:avLst/>
          </a:prstGeom>
        </p:spPr>
      </p:pic>
      <p:sp>
        <p:nvSpPr>
          <p:cNvPr id="5" name="Oval 4">
            <a:extLst>
              <a:ext uri="{FF2B5EF4-FFF2-40B4-BE49-F238E27FC236}">
                <a16:creationId xmlns:a16="http://schemas.microsoft.com/office/drawing/2014/main" id="{DABC3EB0-D46B-4CEF-8917-57C3E37C93E8}"/>
              </a:ext>
            </a:extLst>
          </p:cNvPr>
          <p:cNvSpPr/>
          <p:nvPr/>
        </p:nvSpPr>
        <p:spPr>
          <a:xfrm>
            <a:off x="5159375" y="2272683"/>
            <a:ext cx="683580" cy="95879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824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2773" y="210424"/>
            <a:ext cx="2932386" cy="1371600"/>
          </a:xfrm>
        </p:spPr>
        <p:txBody>
          <a:bodyPr/>
          <a:lstStyle/>
          <a:p>
            <a:pPr fontAlgn="auto">
              <a:spcAft>
                <a:spcPts val="0"/>
              </a:spcAft>
              <a:defRPr/>
            </a:pPr>
            <a:r>
              <a:rPr lang="en-US" dirty="0"/>
              <a:t>Study Area</a:t>
            </a:r>
          </a:p>
        </p:txBody>
      </p:sp>
      <p:pic>
        <p:nvPicPr>
          <p:cNvPr id="1026" name="Picture 2"/>
          <p:cNvPicPr>
            <a:picLocks noChangeAspect="1" noChangeArrowheads="1"/>
          </p:cNvPicPr>
          <p:nvPr/>
        </p:nvPicPr>
        <p:blipFill>
          <a:blip r:embed="rId3" cstate="print"/>
          <a:srcRect t="2587" b="7926"/>
          <a:stretch>
            <a:fillRect/>
          </a:stretch>
        </p:blipFill>
        <p:spPr bwMode="auto">
          <a:xfrm>
            <a:off x="4278004" y="315913"/>
            <a:ext cx="4506913" cy="6242050"/>
          </a:xfrm>
          <a:prstGeom prst="rect">
            <a:avLst/>
          </a:prstGeom>
          <a:ln w="19050">
            <a:solidFill>
              <a:schemeClr val="tx1"/>
            </a:solidFill>
          </a:ln>
          <a:effectLst>
            <a:outerShdw blurRad="190500" algn="tl" rotWithShape="0">
              <a:srgbClr val="000000">
                <a:alpha val="70000"/>
              </a:srgbClr>
            </a:outerShdw>
          </a:effectLst>
        </p:spPr>
      </p:pic>
      <p:sp>
        <p:nvSpPr>
          <p:cNvPr id="13316" name="TextBox 5"/>
          <p:cNvSpPr txBox="1">
            <a:spLocks noChangeArrowheads="1"/>
          </p:cNvSpPr>
          <p:nvPr/>
        </p:nvSpPr>
        <p:spPr bwMode="auto">
          <a:xfrm>
            <a:off x="6223000" y="4954588"/>
            <a:ext cx="1323975" cy="307975"/>
          </a:xfrm>
          <a:prstGeom prst="rect">
            <a:avLst/>
          </a:prstGeom>
          <a:noFill/>
          <a:ln w="9525">
            <a:noFill/>
            <a:miter lim="800000"/>
            <a:headEnd/>
            <a:tailEnd/>
          </a:ln>
        </p:spPr>
        <p:txBody>
          <a:bodyPr>
            <a:spAutoFit/>
          </a:bodyPr>
          <a:lstStyle/>
          <a:p>
            <a:r>
              <a:rPr lang="en-US" sz="1400">
                <a:solidFill>
                  <a:schemeClr val="bg1"/>
                </a:solidFill>
                <a:latin typeface="Calibri" pitchFamily="34" charset="0"/>
              </a:rPr>
              <a:t>Park Road</a:t>
            </a:r>
          </a:p>
        </p:txBody>
      </p:sp>
      <p:sp>
        <p:nvSpPr>
          <p:cNvPr id="13317" name="TextBox 6"/>
          <p:cNvSpPr txBox="1">
            <a:spLocks noChangeArrowheads="1"/>
          </p:cNvSpPr>
          <p:nvPr/>
        </p:nvSpPr>
        <p:spPr bwMode="auto">
          <a:xfrm rot="3436133">
            <a:off x="5720557" y="1872456"/>
            <a:ext cx="1785938" cy="307975"/>
          </a:xfrm>
          <a:prstGeom prst="rect">
            <a:avLst/>
          </a:prstGeom>
          <a:noFill/>
          <a:ln w="9525">
            <a:noFill/>
            <a:miter lim="800000"/>
            <a:headEnd/>
            <a:tailEnd/>
          </a:ln>
        </p:spPr>
        <p:txBody>
          <a:bodyPr>
            <a:spAutoFit/>
          </a:bodyPr>
          <a:lstStyle/>
          <a:p>
            <a:r>
              <a:rPr lang="en-US" sz="1400">
                <a:solidFill>
                  <a:schemeClr val="bg1"/>
                </a:solidFill>
                <a:latin typeface="Calibri" pitchFamily="34" charset="0"/>
              </a:rPr>
              <a:t>Dubuque Street</a:t>
            </a:r>
          </a:p>
        </p:txBody>
      </p:sp>
      <p:pic>
        <p:nvPicPr>
          <p:cNvPr id="13319" name="Picture 10" descr="i80 Sheild.eps"/>
          <p:cNvPicPr>
            <a:picLocks noChangeAspect="1"/>
          </p:cNvPicPr>
          <p:nvPr/>
        </p:nvPicPr>
        <p:blipFill>
          <a:blip r:embed="rId4" cstate="print"/>
          <a:srcRect l="31461" t="26517" r="31316" b="46404"/>
          <a:stretch>
            <a:fillRect/>
          </a:stretch>
        </p:blipFill>
        <p:spPr bwMode="auto">
          <a:xfrm>
            <a:off x="5527675" y="463550"/>
            <a:ext cx="274638" cy="258763"/>
          </a:xfrm>
          <a:prstGeom prst="rect">
            <a:avLst/>
          </a:prstGeom>
          <a:noFill/>
          <a:ln w="9525">
            <a:noFill/>
            <a:miter lim="800000"/>
            <a:headEnd/>
            <a:tailEnd/>
          </a:ln>
        </p:spPr>
      </p:pic>
      <p:sp>
        <p:nvSpPr>
          <p:cNvPr id="3" name="TextBox 2">
            <a:extLst>
              <a:ext uri="{FF2B5EF4-FFF2-40B4-BE49-F238E27FC236}">
                <a16:creationId xmlns:a16="http://schemas.microsoft.com/office/drawing/2014/main" id="{D2AE5F46-233E-4907-92CF-E5DA7D5B80F4}"/>
              </a:ext>
            </a:extLst>
          </p:cNvPr>
          <p:cNvSpPr txBox="1"/>
          <p:nvPr/>
        </p:nvSpPr>
        <p:spPr>
          <a:xfrm>
            <a:off x="292963" y="1969254"/>
            <a:ext cx="3852297"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Dubuque Street is the principal entrance to Iowa City from I-80.</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25,500+ cars travel it daily to access Downtown Iowa City, the UI campus and area hospitals and clinics.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Park Road is one of six arterial road crossings of the Iowa River in Iowa City.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834" y="237955"/>
            <a:ext cx="2758966" cy="1371600"/>
          </a:xfrm>
        </p:spPr>
        <p:txBody>
          <a:bodyPr/>
          <a:lstStyle/>
          <a:p>
            <a:pPr fontAlgn="auto">
              <a:spcAft>
                <a:spcPts val="0"/>
              </a:spcAft>
              <a:defRPr/>
            </a:pPr>
            <a:r>
              <a:rPr lang="en-US" dirty="0"/>
              <a:t>Nearby Projects </a:t>
            </a:r>
          </a:p>
        </p:txBody>
      </p:sp>
      <p:pic>
        <p:nvPicPr>
          <p:cNvPr id="1026" name="Picture 2"/>
          <p:cNvPicPr>
            <a:picLocks noChangeAspect="1" noChangeArrowheads="1"/>
          </p:cNvPicPr>
          <p:nvPr/>
        </p:nvPicPr>
        <p:blipFill>
          <a:blip r:embed="rId3" cstate="print"/>
          <a:srcRect t="2587" b="7926"/>
          <a:stretch>
            <a:fillRect/>
          </a:stretch>
        </p:blipFill>
        <p:spPr bwMode="auto">
          <a:xfrm>
            <a:off x="4284035" y="326545"/>
            <a:ext cx="4506913" cy="6242050"/>
          </a:xfrm>
          <a:prstGeom prst="rect">
            <a:avLst/>
          </a:prstGeom>
          <a:ln w="19050">
            <a:solidFill>
              <a:schemeClr val="tx1"/>
            </a:solidFill>
          </a:ln>
          <a:effectLst>
            <a:outerShdw blurRad="190500" algn="tl" rotWithShape="0">
              <a:srgbClr val="000000">
                <a:alpha val="70000"/>
              </a:srgbClr>
            </a:outerShdw>
          </a:effectLst>
        </p:spPr>
      </p:pic>
      <p:sp>
        <p:nvSpPr>
          <p:cNvPr id="9" name="Rectangle 8"/>
          <p:cNvSpPr>
            <a:spLocks noChangeArrowheads="1"/>
          </p:cNvSpPr>
          <p:nvPr/>
        </p:nvSpPr>
        <p:spPr bwMode="auto">
          <a:xfrm>
            <a:off x="276224" y="1669743"/>
            <a:ext cx="3886201" cy="4247317"/>
          </a:xfrm>
          <a:prstGeom prst="rect">
            <a:avLst/>
          </a:prstGeom>
          <a:noFill/>
          <a:ln w="9525">
            <a:noFill/>
            <a:miter lim="800000"/>
            <a:headEnd/>
            <a:tailEnd/>
          </a:ln>
        </p:spPr>
        <p:txBody>
          <a:bodyPr wrap="square">
            <a:spAutoFit/>
          </a:bodyPr>
          <a:lstStyle/>
          <a:p>
            <a:pPr>
              <a:spcBef>
                <a:spcPts val="1200"/>
              </a:spcBef>
            </a:pPr>
            <a:r>
              <a:rPr lang="en-US" sz="2200" dirty="0">
                <a:solidFill>
                  <a:schemeClr val="bg1"/>
                </a:solidFill>
                <a:latin typeface="Arial" pitchFamily="34" charset="0"/>
                <a:cs typeface="Arial" pitchFamily="34" charset="0"/>
              </a:rPr>
              <a:t>These projects were recently completed or in construction during the Planning Phase:</a:t>
            </a:r>
          </a:p>
          <a:p>
            <a:pPr marL="231775" indent="-231775">
              <a:spcBef>
                <a:spcPts val="1200"/>
              </a:spcBef>
            </a:pPr>
            <a:r>
              <a:rPr lang="en-US" sz="2200" b="1" dirty="0">
                <a:solidFill>
                  <a:schemeClr val="bg1"/>
                </a:solidFill>
                <a:latin typeface="Arial" pitchFamily="34" charset="0"/>
                <a:cs typeface="Arial" pitchFamily="34" charset="0"/>
              </a:rPr>
              <a:t>University of Iowa</a:t>
            </a:r>
          </a:p>
          <a:p>
            <a:pPr marL="231775" lvl="1" indent="-231775">
              <a:buFont typeface="Arial" charset="0"/>
              <a:buChar char="•"/>
            </a:pPr>
            <a:r>
              <a:rPr lang="en-US" dirty="0">
                <a:solidFill>
                  <a:schemeClr val="bg1"/>
                </a:solidFill>
                <a:latin typeface="Arial" pitchFamily="34" charset="0"/>
                <a:cs typeface="Arial" pitchFamily="34" charset="0"/>
              </a:rPr>
              <a:t>Hancher Auditorium Replacement</a:t>
            </a:r>
          </a:p>
          <a:p>
            <a:pPr marL="231775" lvl="1" indent="-231775">
              <a:buFont typeface="Arial" charset="0"/>
              <a:buChar char="•"/>
            </a:pPr>
            <a:r>
              <a:rPr lang="en-US" dirty="0">
                <a:solidFill>
                  <a:schemeClr val="bg1"/>
                </a:solidFill>
                <a:latin typeface="Arial" pitchFamily="34" charset="0"/>
                <a:cs typeface="Arial" pitchFamily="34" charset="0"/>
              </a:rPr>
              <a:t>Mayflower Flood Mitigation Project</a:t>
            </a:r>
          </a:p>
          <a:p>
            <a:pPr marL="231775" indent="-231775">
              <a:spcBef>
                <a:spcPts val="1200"/>
              </a:spcBef>
            </a:pPr>
            <a:r>
              <a:rPr lang="en-US" sz="2200" b="1" dirty="0">
                <a:solidFill>
                  <a:schemeClr val="bg1"/>
                </a:solidFill>
                <a:latin typeface="Arial" pitchFamily="34" charset="0"/>
                <a:cs typeface="Arial" pitchFamily="34" charset="0"/>
              </a:rPr>
              <a:t>Iowa City</a:t>
            </a:r>
          </a:p>
          <a:p>
            <a:pPr marL="231775" lvl="1" indent="-231775">
              <a:buFont typeface="Arial" charset="0"/>
              <a:buChar char="•"/>
            </a:pPr>
            <a:r>
              <a:rPr lang="en-US" dirty="0">
                <a:solidFill>
                  <a:schemeClr val="bg1"/>
                </a:solidFill>
                <a:latin typeface="Arial" pitchFamily="34" charset="0"/>
                <a:cs typeface="Arial" pitchFamily="34" charset="0"/>
              </a:rPr>
              <a:t>Iowa River Corridor Trail Pedestrian Bridge over I-80</a:t>
            </a:r>
          </a:p>
          <a:p>
            <a:pPr marL="231775" indent="-231775">
              <a:spcBef>
                <a:spcPts val="1200"/>
              </a:spcBef>
            </a:pPr>
            <a:r>
              <a:rPr lang="en-US" sz="2200" b="1" dirty="0">
                <a:solidFill>
                  <a:schemeClr val="bg1"/>
                </a:solidFill>
                <a:latin typeface="Arial" pitchFamily="34" charset="0"/>
                <a:cs typeface="Arial" pitchFamily="34" charset="0"/>
              </a:rPr>
              <a:t>Iowa DOT</a:t>
            </a:r>
          </a:p>
          <a:p>
            <a:pPr marL="231775" lvl="1" indent="-231775">
              <a:buFont typeface="Arial" charset="0"/>
              <a:buChar char="•"/>
            </a:pPr>
            <a:r>
              <a:rPr lang="en-US" dirty="0">
                <a:solidFill>
                  <a:schemeClr val="bg1"/>
                </a:solidFill>
                <a:latin typeface="Arial" pitchFamily="34" charset="0"/>
                <a:cs typeface="Arial" pitchFamily="34" charset="0"/>
              </a:rPr>
              <a:t>I-80/Dubuque Street Interchange</a:t>
            </a:r>
          </a:p>
        </p:txBody>
      </p:sp>
      <p:pic>
        <p:nvPicPr>
          <p:cNvPr id="13319" name="Picture 10" descr="i80 Sheild.eps"/>
          <p:cNvPicPr>
            <a:picLocks noChangeAspect="1"/>
          </p:cNvPicPr>
          <p:nvPr/>
        </p:nvPicPr>
        <p:blipFill>
          <a:blip r:embed="rId4" cstate="print"/>
          <a:srcRect l="31461" t="26517" r="31316" b="46404"/>
          <a:stretch>
            <a:fillRect/>
          </a:stretch>
        </p:blipFill>
        <p:spPr bwMode="auto">
          <a:xfrm>
            <a:off x="5527675" y="463550"/>
            <a:ext cx="274638" cy="258763"/>
          </a:xfrm>
          <a:prstGeom prst="rect">
            <a:avLst/>
          </a:prstGeom>
          <a:noFill/>
          <a:ln w="9525">
            <a:noFill/>
            <a:miter lim="800000"/>
            <a:headEnd/>
            <a:tailEnd/>
          </a:ln>
        </p:spPr>
      </p:pic>
      <p:grpSp>
        <p:nvGrpSpPr>
          <p:cNvPr id="2" name="Group 31"/>
          <p:cNvGrpSpPr/>
          <p:nvPr/>
        </p:nvGrpSpPr>
        <p:grpSpPr>
          <a:xfrm>
            <a:off x="6023118" y="3323820"/>
            <a:ext cx="1612078" cy="2815723"/>
            <a:chOff x="6023118" y="3323820"/>
            <a:chExt cx="1612078" cy="2815723"/>
          </a:xfrm>
        </p:grpSpPr>
        <p:sp>
          <p:nvSpPr>
            <p:cNvPr id="8" name="Rectangle 7"/>
            <p:cNvSpPr/>
            <p:nvPr/>
          </p:nvSpPr>
          <p:spPr>
            <a:xfrm>
              <a:off x="6023118" y="5676900"/>
              <a:ext cx="211428" cy="462643"/>
            </a:xfrm>
            <a:prstGeom prst="rect">
              <a:avLst/>
            </a:prstGeom>
            <a:solidFill>
              <a:srgbClr val="FFCC00">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718988">
              <a:off x="7470934" y="3323820"/>
              <a:ext cx="164262" cy="435195"/>
            </a:xfrm>
            <a:prstGeom prst="rect">
              <a:avLst/>
            </a:prstGeom>
            <a:solidFill>
              <a:srgbClr val="FFCC00">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Chord 27"/>
          <p:cNvSpPr/>
          <p:nvPr/>
        </p:nvSpPr>
        <p:spPr>
          <a:xfrm rot="16200000">
            <a:off x="4701654" y="-1207826"/>
            <a:ext cx="2006219" cy="2811440"/>
          </a:xfrm>
          <a:prstGeom prst="chord">
            <a:avLst>
              <a:gd name="adj1" fmla="val 5706082"/>
              <a:gd name="adj2" fmla="val 15900374"/>
            </a:avLst>
          </a:prstGeom>
          <a:solidFill>
            <a:srgbClr val="FFCC0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2"/>
          <p:cNvGrpSpPr/>
          <p:nvPr/>
        </p:nvGrpSpPr>
        <p:grpSpPr>
          <a:xfrm>
            <a:off x="4319995" y="314325"/>
            <a:ext cx="3119799" cy="6255575"/>
            <a:chOff x="4319995" y="314325"/>
            <a:chExt cx="3119799" cy="6255575"/>
          </a:xfrm>
        </p:grpSpPr>
        <p:sp>
          <p:nvSpPr>
            <p:cNvPr id="26" name="Freeform 25"/>
            <p:cNvSpPr/>
            <p:nvPr/>
          </p:nvSpPr>
          <p:spPr>
            <a:xfrm>
              <a:off x="4829175" y="314325"/>
              <a:ext cx="1019175" cy="1057275"/>
            </a:xfrm>
            <a:custGeom>
              <a:avLst/>
              <a:gdLst>
                <a:gd name="connsiteX0" fmla="*/ 0 w 1019175"/>
                <a:gd name="connsiteY0" fmla="*/ 0 h 1057275"/>
                <a:gd name="connsiteX1" fmla="*/ 257175 w 1019175"/>
                <a:gd name="connsiteY1" fmla="*/ 0 h 1057275"/>
                <a:gd name="connsiteX2" fmla="*/ 1019175 w 1019175"/>
                <a:gd name="connsiteY2" fmla="*/ 1057275 h 1057275"/>
                <a:gd name="connsiteX3" fmla="*/ 438150 w 1019175"/>
                <a:gd name="connsiteY3" fmla="*/ 676275 h 1057275"/>
                <a:gd name="connsiteX4" fmla="*/ 0 w 1019175"/>
                <a:gd name="connsiteY4" fmla="*/ 0 h 105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5" h="1057275">
                  <a:moveTo>
                    <a:pt x="0" y="0"/>
                  </a:moveTo>
                  <a:lnTo>
                    <a:pt x="257175" y="0"/>
                  </a:lnTo>
                  <a:lnTo>
                    <a:pt x="1019175" y="1057275"/>
                  </a:lnTo>
                  <a:lnTo>
                    <a:pt x="438150" y="676275"/>
                  </a:lnTo>
                  <a:lnTo>
                    <a:pt x="0" y="0"/>
                  </a:lnTo>
                  <a:close/>
                </a:path>
              </a:pathLst>
            </a:custGeom>
            <a:solidFill>
              <a:srgbClr val="1B5DA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9"/>
            <p:cNvGrpSpPr/>
            <p:nvPr/>
          </p:nvGrpSpPr>
          <p:grpSpPr>
            <a:xfrm>
              <a:off x="4319995" y="2006356"/>
              <a:ext cx="3119799" cy="4563544"/>
              <a:chOff x="4319995" y="2006356"/>
              <a:chExt cx="3119799" cy="4563544"/>
            </a:xfrm>
          </p:grpSpPr>
          <p:sp>
            <p:nvSpPr>
              <p:cNvPr id="21" name="Freeform 20"/>
              <p:cNvSpPr/>
              <p:nvPr/>
            </p:nvSpPr>
            <p:spPr>
              <a:xfrm flipV="1">
                <a:off x="5561747" y="5060734"/>
                <a:ext cx="1784984" cy="113436"/>
              </a:xfrm>
              <a:custGeom>
                <a:avLst/>
                <a:gdLst>
                  <a:gd name="connsiteX0" fmla="*/ 0 w 2648607"/>
                  <a:gd name="connsiteY0" fmla="*/ 409903 h 409903"/>
                  <a:gd name="connsiteX1" fmla="*/ 173421 w 2648607"/>
                  <a:gd name="connsiteY1" fmla="*/ 378372 h 409903"/>
                  <a:gd name="connsiteX2" fmla="*/ 299545 w 2648607"/>
                  <a:gd name="connsiteY2" fmla="*/ 315310 h 409903"/>
                  <a:gd name="connsiteX3" fmla="*/ 394138 w 2648607"/>
                  <a:gd name="connsiteY3" fmla="*/ 252248 h 409903"/>
                  <a:gd name="connsiteX4" fmla="*/ 551793 w 2648607"/>
                  <a:gd name="connsiteY4" fmla="*/ 204952 h 409903"/>
                  <a:gd name="connsiteX5" fmla="*/ 599089 w 2648607"/>
                  <a:gd name="connsiteY5" fmla="*/ 189186 h 409903"/>
                  <a:gd name="connsiteX6" fmla="*/ 662152 w 2648607"/>
                  <a:gd name="connsiteY6" fmla="*/ 173421 h 409903"/>
                  <a:gd name="connsiteX7" fmla="*/ 709448 w 2648607"/>
                  <a:gd name="connsiteY7" fmla="*/ 157655 h 409903"/>
                  <a:gd name="connsiteX8" fmla="*/ 819807 w 2648607"/>
                  <a:gd name="connsiteY8" fmla="*/ 141890 h 409903"/>
                  <a:gd name="connsiteX9" fmla="*/ 914400 w 2648607"/>
                  <a:gd name="connsiteY9" fmla="*/ 126124 h 409903"/>
                  <a:gd name="connsiteX10" fmla="*/ 2412124 w 2648607"/>
                  <a:gd name="connsiteY10" fmla="*/ 110359 h 409903"/>
                  <a:gd name="connsiteX11" fmla="*/ 2475186 w 2648607"/>
                  <a:gd name="connsiteY11" fmla="*/ 94593 h 409903"/>
                  <a:gd name="connsiteX12" fmla="*/ 2569779 w 2648607"/>
                  <a:gd name="connsiteY12" fmla="*/ 31531 h 409903"/>
                  <a:gd name="connsiteX13" fmla="*/ 2617076 w 2648607"/>
                  <a:gd name="connsiteY13" fmla="*/ 0 h 409903"/>
                  <a:gd name="connsiteX14" fmla="*/ 2648607 w 2648607"/>
                  <a:gd name="connsiteY14" fmla="*/ 0 h 409903"/>
                  <a:gd name="connsiteX0" fmla="*/ 0 w 2648607"/>
                  <a:gd name="connsiteY0" fmla="*/ 409903 h 409903"/>
                  <a:gd name="connsiteX1" fmla="*/ 173421 w 2648607"/>
                  <a:gd name="connsiteY1" fmla="*/ 378372 h 409903"/>
                  <a:gd name="connsiteX2" fmla="*/ 299545 w 2648607"/>
                  <a:gd name="connsiteY2" fmla="*/ 315310 h 409903"/>
                  <a:gd name="connsiteX3" fmla="*/ 551793 w 2648607"/>
                  <a:gd name="connsiteY3" fmla="*/ 204952 h 409903"/>
                  <a:gd name="connsiteX4" fmla="*/ 599089 w 2648607"/>
                  <a:gd name="connsiteY4" fmla="*/ 189186 h 409903"/>
                  <a:gd name="connsiteX5" fmla="*/ 662152 w 2648607"/>
                  <a:gd name="connsiteY5" fmla="*/ 173421 h 409903"/>
                  <a:gd name="connsiteX6" fmla="*/ 709448 w 2648607"/>
                  <a:gd name="connsiteY6" fmla="*/ 157655 h 409903"/>
                  <a:gd name="connsiteX7" fmla="*/ 819807 w 2648607"/>
                  <a:gd name="connsiteY7" fmla="*/ 141890 h 409903"/>
                  <a:gd name="connsiteX8" fmla="*/ 914400 w 2648607"/>
                  <a:gd name="connsiteY8" fmla="*/ 126124 h 409903"/>
                  <a:gd name="connsiteX9" fmla="*/ 2412124 w 2648607"/>
                  <a:gd name="connsiteY9" fmla="*/ 110359 h 409903"/>
                  <a:gd name="connsiteX10" fmla="*/ 2475186 w 2648607"/>
                  <a:gd name="connsiteY10" fmla="*/ 94593 h 409903"/>
                  <a:gd name="connsiteX11" fmla="*/ 2569779 w 2648607"/>
                  <a:gd name="connsiteY11" fmla="*/ 31531 h 409903"/>
                  <a:gd name="connsiteX12" fmla="*/ 2617076 w 2648607"/>
                  <a:gd name="connsiteY12" fmla="*/ 0 h 409903"/>
                  <a:gd name="connsiteX13" fmla="*/ 2648607 w 2648607"/>
                  <a:gd name="connsiteY13" fmla="*/ 0 h 409903"/>
                  <a:gd name="connsiteX0" fmla="*/ 0 w 2648607"/>
                  <a:gd name="connsiteY0" fmla="*/ 409903 h 409903"/>
                  <a:gd name="connsiteX1" fmla="*/ 173421 w 2648607"/>
                  <a:gd name="connsiteY1" fmla="*/ 378372 h 409903"/>
                  <a:gd name="connsiteX2" fmla="*/ 551793 w 2648607"/>
                  <a:gd name="connsiteY2" fmla="*/ 204952 h 409903"/>
                  <a:gd name="connsiteX3" fmla="*/ 599089 w 2648607"/>
                  <a:gd name="connsiteY3" fmla="*/ 189186 h 409903"/>
                  <a:gd name="connsiteX4" fmla="*/ 662152 w 2648607"/>
                  <a:gd name="connsiteY4" fmla="*/ 173421 h 409903"/>
                  <a:gd name="connsiteX5" fmla="*/ 709448 w 2648607"/>
                  <a:gd name="connsiteY5" fmla="*/ 157655 h 409903"/>
                  <a:gd name="connsiteX6" fmla="*/ 819807 w 2648607"/>
                  <a:gd name="connsiteY6" fmla="*/ 141890 h 409903"/>
                  <a:gd name="connsiteX7" fmla="*/ 914400 w 2648607"/>
                  <a:gd name="connsiteY7" fmla="*/ 126124 h 409903"/>
                  <a:gd name="connsiteX8" fmla="*/ 2412124 w 2648607"/>
                  <a:gd name="connsiteY8" fmla="*/ 110359 h 409903"/>
                  <a:gd name="connsiteX9" fmla="*/ 2475186 w 2648607"/>
                  <a:gd name="connsiteY9" fmla="*/ 94593 h 409903"/>
                  <a:gd name="connsiteX10" fmla="*/ 2569779 w 2648607"/>
                  <a:gd name="connsiteY10" fmla="*/ 31531 h 409903"/>
                  <a:gd name="connsiteX11" fmla="*/ 2617076 w 2648607"/>
                  <a:gd name="connsiteY11" fmla="*/ 0 h 409903"/>
                  <a:gd name="connsiteX12" fmla="*/ 2648607 w 2648607"/>
                  <a:gd name="connsiteY12" fmla="*/ 0 h 409903"/>
                  <a:gd name="connsiteX0" fmla="*/ 0 w 2648607"/>
                  <a:gd name="connsiteY0" fmla="*/ 409903 h 409903"/>
                  <a:gd name="connsiteX1" fmla="*/ 551793 w 2648607"/>
                  <a:gd name="connsiteY1" fmla="*/ 204952 h 409903"/>
                  <a:gd name="connsiteX2" fmla="*/ 599089 w 2648607"/>
                  <a:gd name="connsiteY2" fmla="*/ 189186 h 409903"/>
                  <a:gd name="connsiteX3" fmla="*/ 662152 w 2648607"/>
                  <a:gd name="connsiteY3" fmla="*/ 173421 h 409903"/>
                  <a:gd name="connsiteX4" fmla="*/ 709448 w 2648607"/>
                  <a:gd name="connsiteY4" fmla="*/ 157655 h 409903"/>
                  <a:gd name="connsiteX5" fmla="*/ 819807 w 2648607"/>
                  <a:gd name="connsiteY5" fmla="*/ 141890 h 409903"/>
                  <a:gd name="connsiteX6" fmla="*/ 914400 w 2648607"/>
                  <a:gd name="connsiteY6" fmla="*/ 126124 h 409903"/>
                  <a:gd name="connsiteX7" fmla="*/ 2412124 w 2648607"/>
                  <a:gd name="connsiteY7" fmla="*/ 110359 h 409903"/>
                  <a:gd name="connsiteX8" fmla="*/ 2475186 w 2648607"/>
                  <a:gd name="connsiteY8" fmla="*/ 94593 h 409903"/>
                  <a:gd name="connsiteX9" fmla="*/ 2569779 w 2648607"/>
                  <a:gd name="connsiteY9" fmla="*/ 31531 h 409903"/>
                  <a:gd name="connsiteX10" fmla="*/ 2617076 w 2648607"/>
                  <a:gd name="connsiteY10" fmla="*/ 0 h 409903"/>
                  <a:gd name="connsiteX11" fmla="*/ 2648607 w 2648607"/>
                  <a:gd name="connsiteY11" fmla="*/ 0 h 409903"/>
                  <a:gd name="connsiteX0" fmla="*/ 0 w 2648607"/>
                  <a:gd name="connsiteY0" fmla="*/ 409903 h 409903"/>
                  <a:gd name="connsiteX1" fmla="*/ 551793 w 2648607"/>
                  <a:gd name="connsiteY1" fmla="*/ 204952 h 409903"/>
                  <a:gd name="connsiteX2" fmla="*/ 599089 w 2648607"/>
                  <a:gd name="connsiteY2" fmla="*/ 189186 h 409903"/>
                  <a:gd name="connsiteX3" fmla="*/ 709448 w 2648607"/>
                  <a:gd name="connsiteY3" fmla="*/ 157655 h 409903"/>
                  <a:gd name="connsiteX4" fmla="*/ 819807 w 2648607"/>
                  <a:gd name="connsiteY4" fmla="*/ 141890 h 409903"/>
                  <a:gd name="connsiteX5" fmla="*/ 914400 w 2648607"/>
                  <a:gd name="connsiteY5" fmla="*/ 126124 h 409903"/>
                  <a:gd name="connsiteX6" fmla="*/ 2412124 w 2648607"/>
                  <a:gd name="connsiteY6" fmla="*/ 110359 h 409903"/>
                  <a:gd name="connsiteX7" fmla="*/ 2475186 w 2648607"/>
                  <a:gd name="connsiteY7" fmla="*/ 94593 h 409903"/>
                  <a:gd name="connsiteX8" fmla="*/ 2569779 w 2648607"/>
                  <a:gd name="connsiteY8" fmla="*/ 31531 h 409903"/>
                  <a:gd name="connsiteX9" fmla="*/ 2617076 w 2648607"/>
                  <a:gd name="connsiteY9" fmla="*/ 0 h 409903"/>
                  <a:gd name="connsiteX10" fmla="*/ 2648607 w 2648607"/>
                  <a:gd name="connsiteY10" fmla="*/ 0 h 409903"/>
                  <a:gd name="connsiteX0" fmla="*/ 0 w 2648607"/>
                  <a:gd name="connsiteY0" fmla="*/ 409903 h 409903"/>
                  <a:gd name="connsiteX1" fmla="*/ 551793 w 2648607"/>
                  <a:gd name="connsiteY1" fmla="*/ 204952 h 409903"/>
                  <a:gd name="connsiteX2" fmla="*/ 599089 w 2648607"/>
                  <a:gd name="connsiteY2" fmla="*/ 189186 h 409903"/>
                  <a:gd name="connsiteX3" fmla="*/ 819807 w 2648607"/>
                  <a:gd name="connsiteY3" fmla="*/ 141890 h 409903"/>
                  <a:gd name="connsiteX4" fmla="*/ 914400 w 2648607"/>
                  <a:gd name="connsiteY4" fmla="*/ 126124 h 409903"/>
                  <a:gd name="connsiteX5" fmla="*/ 2412124 w 2648607"/>
                  <a:gd name="connsiteY5" fmla="*/ 110359 h 409903"/>
                  <a:gd name="connsiteX6" fmla="*/ 2475186 w 2648607"/>
                  <a:gd name="connsiteY6" fmla="*/ 94593 h 409903"/>
                  <a:gd name="connsiteX7" fmla="*/ 2569779 w 2648607"/>
                  <a:gd name="connsiteY7" fmla="*/ 31531 h 409903"/>
                  <a:gd name="connsiteX8" fmla="*/ 2617076 w 2648607"/>
                  <a:gd name="connsiteY8" fmla="*/ 0 h 409903"/>
                  <a:gd name="connsiteX9" fmla="*/ 2648607 w 2648607"/>
                  <a:gd name="connsiteY9" fmla="*/ 0 h 409903"/>
                  <a:gd name="connsiteX0" fmla="*/ 0 w 2648607"/>
                  <a:gd name="connsiteY0" fmla="*/ 409903 h 409903"/>
                  <a:gd name="connsiteX1" fmla="*/ 551793 w 2648607"/>
                  <a:gd name="connsiteY1" fmla="*/ 204952 h 409903"/>
                  <a:gd name="connsiteX2" fmla="*/ 599089 w 2648607"/>
                  <a:gd name="connsiteY2" fmla="*/ 189186 h 409903"/>
                  <a:gd name="connsiteX3" fmla="*/ 599089 w 2648607"/>
                  <a:gd name="connsiteY3" fmla="*/ 189186 h 409903"/>
                  <a:gd name="connsiteX4" fmla="*/ 819807 w 2648607"/>
                  <a:gd name="connsiteY4" fmla="*/ 141890 h 409903"/>
                  <a:gd name="connsiteX5" fmla="*/ 914400 w 2648607"/>
                  <a:gd name="connsiteY5" fmla="*/ 126124 h 409903"/>
                  <a:gd name="connsiteX6" fmla="*/ 2412124 w 2648607"/>
                  <a:gd name="connsiteY6" fmla="*/ 110359 h 409903"/>
                  <a:gd name="connsiteX7" fmla="*/ 2475186 w 2648607"/>
                  <a:gd name="connsiteY7" fmla="*/ 94593 h 409903"/>
                  <a:gd name="connsiteX8" fmla="*/ 2569779 w 2648607"/>
                  <a:gd name="connsiteY8" fmla="*/ 31531 h 409903"/>
                  <a:gd name="connsiteX9" fmla="*/ 2617076 w 2648607"/>
                  <a:gd name="connsiteY9" fmla="*/ 0 h 409903"/>
                  <a:gd name="connsiteX10" fmla="*/ 2648607 w 2648607"/>
                  <a:gd name="connsiteY10" fmla="*/ 0 h 409903"/>
                  <a:gd name="connsiteX0" fmla="*/ 0 w 2648607"/>
                  <a:gd name="connsiteY0" fmla="*/ 409903 h 409903"/>
                  <a:gd name="connsiteX1" fmla="*/ 551793 w 2648607"/>
                  <a:gd name="connsiteY1" fmla="*/ 204952 h 409903"/>
                  <a:gd name="connsiteX2" fmla="*/ 599089 w 2648607"/>
                  <a:gd name="connsiteY2" fmla="*/ 189186 h 409903"/>
                  <a:gd name="connsiteX3" fmla="*/ 819807 w 2648607"/>
                  <a:gd name="connsiteY3" fmla="*/ 141890 h 409903"/>
                  <a:gd name="connsiteX4" fmla="*/ 914400 w 2648607"/>
                  <a:gd name="connsiteY4" fmla="*/ 126124 h 409903"/>
                  <a:gd name="connsiteX5" fmla="*/ 2412124 w 2648607"/>
                  <a:gd name="connsiteY5" fmla="*/ 110359 h 409903"/>
                  <a:gd name="connsiteX6" fmla="*/ 2475186 w 2648607"/>
                  <a:gd name="connsiteY6" fmla="*/ 94593 h 409903"/>
                  <a:gd name="connsiteX7" fmla="*/ 2569779 w 2648607"/>
                  <a:gd name="connsiteY7" fmla="*/ 31531 h 409903"/>
                  <a:gd name="connsiteX8" fmla="*/ 2617076 w 2648607"/>
                  <a:gd name="connsiteY8" fmla="*/ 0 h 409903"/>
                  <a:gd name="connsiteX9" fmla="*/ 2648607 w 2648607"/>
                  <a:gd name="connsiteY9" fmla="*/ 0 h 409903"/>
                  <a:gd name="connsiteX0" fmla="*/ 0 w 2648607"/>
                  <a:gd name="connsiteY0" fmla="*/ 409903 h 409903"/>
                  <a:gd name="connsiteX1" fmla="*/ 551793 w 2648607"/>
                  <a:gd name="connsiteY1" fmla="*/ 204952 h 409903"/>
                  <a:gd name="connsiteX2" fmla="*/ 819807 w 2648607"/>
                  <a:gd name="connsiteY2" fmla="*/ 141890 h 409903"/>
                  <a:gd name="connsiteX3" fmla="*/ 914400 w 2648607"/>
                  <a:gd name="connsiteY3" fmla="*/ 126124 h 409903"/>
                  <a:gd name="connsiteX4" fmla="*/ 2412124 w 2648607"/>
                  <a:gd name="connsiteY4" fmla="*/ 110359 h 409903"/>
                  <a:gd name="connsiteX5" fmla="*/ 2475186 w 2648607"/>
                  <a:gd name="connsiteY5" fmla="*/ 94593 h 409903"/>
                  <a:gd name="connsiteX6" fmla="*/ 2569779 w 2648607"/>
                  <a:gd name="connsiteY6" fmla="*/ 31531 h 409903"/>
                  <a:gd name="connsiteX7" fmla="*/ 2617076 w 2648607"/>
                  <a:gd name="connsiteY7" fmla="*/ 0 h 409903"/>
                  <a:gd name="connsiteX8" fmla="*/ 2648607 w 2648607"/>
                  <a:gd name="connsiteY8" fmla="*/ 0 h 409903"/>
                  <a:gd name="connsiteX0" fmla="*/ 0 w 2648607"/>
                  <a:gd name="connsiteY0" fmla="*/ 409903 h 409903"/>
                  <a:gd name="connsiteX1" fmla="*/ 551793 w 2648607"/>
                  <a:gd name="connsiteY1" fmla="*/ 204952 h 409903"/>
                  <a:gd name="connsiteX2" fmla="*/ 914400 w 2648607"/>
                  <a:gd name="connsiteY2" fmla="*/ 126124 h 409903"/>
                  <a:gd name="connsiteX3" fmla="*/ 2412124 w 2648607"/>
                  <a:gd name="connsiteY3" fmla="*/ 110359 h 409903"/>
                  <a:gd name="connsiteX4" fmla="*/ 2475186 w 2648607"/>
                  <a:gd name="connsiteY4" fmla="*/ 94593 h 409903"/>
                  <a:gd name="connsiteX5" fmla="*/ 2569779 w 2648607"/>
                  <a:gd name="connsiteY5" fmla="*/ 31531 h 409903"/>
                  <a:gd name="connsiteX6" fmla="*/ 2617076 w 2648607"/>
                  <a:gd name="connsiteY6" fmla="*/ 0 h 409903"/>
                  <a:gd name="connsiteX7" fmla="*/ 2648607 w 2648607"/>
                  <a:gd name="connsiteY7" fmla="*/ 0 h 409903"/>
                  <a:gd name="connsiteX0" fmla="*/ 0 w 2648607"/>
                  <a:gd name="connsiteY0" fmla="*/ 409903 h 409903"/>
                  <a:gd name="connsiteX1" fmla="*/ 551793 w 2648607"/>
                  <a:gd name="connsiteY1" fmla="*/ 204952 h 409903"/>
                  <a:gd name="connsiteX2" fmla="*/ 2412124 w 2648607"/>
                  <a:gd name="connsiteY2" fmla="*/ 110359 h 409903"/>
                  <a:gd name="connsiteX3" fmla="*/ 2475186 w 2648607"/>
                  <a:gd name="connsiteY3" fmla="*/ 94593 h 409903"/>
                  <a:gd name="connsiteX4" fmla="*/ 2569779 w 2648607"/>
                  <a:gd name="connsiteY4" fmla="*/ 31531 h 409903"/>
                  <a:gd name="connsiteX5" fmla="*/ 2617076 w 2648607"/>
                  <a:gd name="connsiteY5" fmla="*/ 0 h 409903"/>
                  <a:gd name="connsiteX6" fmla="*/ 2648607 w 2648607"/>
                  <a:gd name="connsiteY6" fmla="*/ 0 h 409903"/>
                  <a:gd name="connsiteX0" fmla="*/ 0 w 2748455"/>
                  <a:gd name="connsiteY0" fmla="*/ 409903 h 409903"/>
                  <a:gd name="connsiteX1" fmla="*/ 551793 w 2748455"/>
                  <a:gd name="connsiteY1" fmla="*/ 204952 h 409903"/>
                  <a:gd name="connsiteX2" fmla="*/ 2412124 w 2748455"/>
                  <a:gd name="connsiteY2" fmla="*/ 110359 h 409903"/>
                  <a:gd name="connsiteX3" fmla="*/ 2569779 w 2748455"/>
                  <a:gd name="connsiteY3" fmla="*/ 31531 h 409903"/>
                  <a:gd name="connsiteX4" fmla="*/ 2617076 w 2748455"/>
                  <a:gd name="connsiteY4" fmla="*/ 0 h 409903"/>
                  <a:gd name="connsiteX5" fmla="*/ 2648607 w 2748455"/>
                  <a:gd name="connsiteY5" fmla="*/ 0 h 409903"/>
                  <a:gd name="connsiteX0" fmla="*/ 0 w 2648607"/>
                  <a:gd name="connsiteY0" fmla="*/ 409903 h 409903"/>
                  <a:gd name="connsiteX1" fmla="*/ 551793 w 2648607"/>
                  <a:gd name="connsiteY1" fmla="*/ 204952 h 409903"/>
                  <a:gd name="connsiteX2" fmla="*/ 2569779 w 2648607"/>
                  <a:gd name="connsiteY2" fmla="*/ 31531 h 409903"/>
                  <a:gd name="connsiteX3" fmla="*/ 2617076 w 2648607"/>
                  <a:gd name="connsiteY3" fmla="*/ 0 h 409903"/>
                  <a:gd name="connsiteX4" fmla="*/ 2648607 w 2648607"/>
                  <a:gd name="connsiteY4" fmla="*/ 0 h 409903"/>
                  <a:gd name="connsiteX0" fmla="*/ 0 w 2648607"/>
                  <a:gd name="connsiteY0" fmla="*/ 409903 h 409903"/>
                  <a:gd name="connsiteX1" fmla="*/ 551793 w 2648607"/>
                  <a:gd name="connsiteY1" fmla="*/ 204952 h 409903"/>
                  <a:gd name="connsiteX2" fmla="*/ 2617076 w 2648607"/>
                  <a:gd name="connsiteY2" fmla="*/ 0 h 409903"/>
                  <a:gd name="connsiteX3" fmla="*/ 2648607 w 2648607"/>
                  <a:gd name="connsiteY3" fmla="*/ 0 h 409903"/>
                  <a:gd name="connsiteX0" fmla="*/ 0 w 2617076"/>
                  <a:gd name="connsiteY0" fmla="*/ 409903 h 409903"/>
                  <a:gd name="connsiteX1" fmla="*/ 551793 w 2617076"/>
                  <a:gd name="connsiteY1" fmla="*/ 204952 h 409903"/>
                  <a:gd name="connsiteX2" fmla="*/ 2617076 w 2617076"/>
                  <a:gd name="connsiteY2" fmla="*/ 0 h 409903"/>
                  <a:gd name="connsiteX0" fmla="*/ 0 w 2743200"/>
                  <a:gd name="connsiteY0" fmla="*/ 394137 h 394137"/>
                  <a:gd name="connsiteX1" fmla="*/ 551793 w 2743200"/>
                  <a:gd name="connsiteY1" fmla="*/ 189186 h 394137"/>
                  <a:gd name="connsiteX2" fmla="*/ 2743200 w 2743200"/>
                  <a:gd name="connsiteY2" fmla="*/ 0 h 394137"/>
                  <a:gd name="connsiteX0" fmla="*/ 0 w 2743200"/>
                  <a:gd name="connsiteY0" fmla="*/ 394137 h 394137"/>
                  <a:gd name="connsiteX1" fmla="*/ 1135117 w 2743200"/>
                  <a:gd name="connsiteY1" fmla="*/ 126124 h 394137"/>
                  <a:gd name="connsiteX2" fmla="*/ 2743200 w 2743200"/>
                  <a:gd name="connsiteY2" fmla="*/ 0 h 394137"/>
                  <a:gd name="connsiteX0" fmla="*/ 0 w 2743200"/>
                  <a:gd name="connsiteY0" fmla="*/ 394137 h 394137"/>
                  <a:gd name="connsiteX1" fmla="*/ 1135117 w 2743200"/>
                  <a:gd name="connsiteY1" fmla="*/ 126124 h 394137"/>
                  <a:gd name="connsiteX2" fmla="*/ 2002221 w 2743200"/>
                  <a:gd name="connsiteY2" fmla="*/ 31530 h 394137"/>
                  <a:gd name="connsiteX3" fmla="*/ 2743200 w 2743200"/>
                  <a:gd name="connsiteY3" fmla="*/ 0 h 394137"/>
                  <a:gd name="connsiteX0" fmla="*/ 0 w 2743200"/>
                  <a:gd name="connsiteY0" fmla="*/ 446690 h 446690"/>
                  <a:gd name="connsiteX1" fmla="*/ 1135117 w 2743200"/>
                  <a:gd name="connsiteY1" fmla="*/ 178677 h 446690"/>
                  <a:gd name="connsiteX2" fmla="*/ 2002221 w 2743200"/>
                  <a:gd name="connsiteY2" fmla="*/ 21021 h 446690"/>
                  <a:gd name="connsiteX3" fmla="*/ 2743200 w 2743200"/>
                  <a:gd name="connsiteY3" fmla="*/ 52553 h 446690"/>
                  <a:gd name="connsiteX0" fmla="*/ 0 w 2743200"/>
                  <a:gd name="connsiteY0" fmla="*/ 446690 h 446690"/>
                  <a:gd name="connsiteX1" fmla="*/ 504496 w 2743200"/>
                  <a:gd name="connsiteY1" fmla="*/ 241739 h 446690"/>
                  <a:gd name="connsiteX2" fmla="*/ 1135117 w 2743200"/>
                  <a:gd name="connsiteY2" fmla="*/ 178677 h 446690"/>
                  <a:gd name="connsiteX3" fmla="*/ 2002221 w 2743200"/>
                  <a:gd name="connsiteY3" fmla="*/ 21021 h 446690"/>
                  <a:gd name="connsiteX4" fmla="*/ 2743200 w 2743200"/>
                  <a:gd name="connsiteY4" fmla="*/ 52553 h 446690"/>
                  <a:gd name="connsiteX0" fmla="*/ 0 w 2743200"/>
                  <a:gd name="connsiteY0" fmla="*/ 1725651 h 1725651"/>
                  <a:gd name="connsiteX1" fmla="*/ 740735 w 2743200"/>
                  <a:gd name="connsiteY1" fmla="*/ 0 h 1725651"/>
                  <a:gd name="connsiteX2" fmla="*/ 504496 w 2743200"/>
                  <a:gd name="connsiteY2" fmla="*/ 1520700 h 1725651"/>
                  <a:gd name="connsiteX3" fmla="*/ 1135117 w 2743200"/>
                  <a:gd name="connsiteY3" fmla="*/ 1457638 h 1725651"/>
                  <a:gd name="connsiteX4" fmla="*/ 2002221 w 2743200"/>
                  <a:gd name="connsiteY4" fmla="*/ 1299982 h 1725651"/>
                  <a:gd name="connsiteX5" fmla="*/ 2743200 w 2743200"/>
                  <a:gd name="connsiteY5" fmla="*/ 1331514 h 1725651"/>
                  <a:gd name="connsiteX0" fmla="*/ 0 w 3011214"/>
                  <a:gd name="connsiteY0" fmla="*/ 464409 h 1520700"/>
                  <a:gd name="connsiteX1" fmla="*/ 1008749 w 3011214"/>
                  <a:gd name="connsiteY1" fmla="*/ 0 h 1520700"/>
                  <a:gd name="connsiteX2" fmla="*/ 772510 w 3011214"/>
                  <a:gd name="connsiteY2" fmla="*/ 1520700 h 1520700"/>
                  <a:gd name="connsiteX3" fmla="*/ 1403131 w 3011214"/>
                  <a:gd name="connsiteY3" fmla="*/ 1457638 h 1520700"/>
                  <a:gd name="connsiteX4" fmla="*/ 2270235 w 3011214"/>
                  <a:gd name="connsiteY4" fmla="*/ 1299982 h 1520700"/>
                  <a:gd name="connsiteX5" fmla="*/ 3011214 w 3011214"/>
                  <a:gd name="connsiteY5" fmla="*/ 1331514 h 1520700"/>
                  <a:gd name="connsiteX0" fmla="*/ 0 w 3011214"/>
                  <a:gd name="connsiteY0" fmla="*/ 464409 h 1457638"/>
                  <a:gd name="connsiteX1" fmla="*/ 1008749 w 3011214"/>
                  <a:gd name="connsiteY1" fmla="*/ 0 h 1457638"/>
                  <a:gd name="connsiteX2" fmla="*/ 2301765 w 3011214"/>
                  <a:gd name="connsiteY2" fmla="*/ 101803 h 1457638"/>
                  <a:gd name="connsiteX3" fmla="*/ 1403131 w 3011214"/>
                  <a:gd name="connsiteY3" fmla="*/ 1457638 h 1457638"/>
                  <a:gd name="connsiteX4" fmla="*/ 2270235 w 3011214"/>
                  <a:gd name="connsiteY4" fmla="*/ 1299982 h 1457638"/>
                  <a:gd name="connsiteX5" fmla="*/ 3011214 w 3011214"/>
                  <a:gd name="connsiteY5" fmla="*/ 1331514 h 1457638"/>
                  <a:gd name="connsiteX0" fmla="*/ 0 w 3092670"/>
                  <a:gd name="connsiteY0" fmla="*/ 464409 h 1349906"/>
                  <a:gd name="connsiteX1" fmla="*/ 1008749 w 3092670"/>
                  <a:gd name="connsiteY1" fmla="*/ 0 h 1349906"/>
                  <a:gd name="connsiteX2" fmla="*/ 2301765 w 3092670"/>
                  <a:gd name="connsiteY2" fmla="*/ 101803 h 1349906"/>
                  <a:gd name="connsiteX3" fmla="*/ 2758966 w 3092670"/>
                  <a:gd name="connsiteY3" fmla="*/ 1031969 h 1349906"/>
                  <a:gd name="connsiteX4" fmla="*/ 2270235 w 3092670"/>
                  <a:gd name="connsiteY4" fmla="*/ 1299982 h 1349906"/>
                  <a:gd name="connsiteX5" fmla="*/ 3011214 w 3092670"/>
                  <a:gd name="connsiteY5" fmla="*/ 1331514 h 1349906"/>
                  <a:gd name="connsiteX0" fmla="*/ 0 w 3471043"/>
                  <a:gd name="connsiteY0" fmla="*/ 464409 h 1376182"/>
                  <a:gd name="connsiteX1" fmla="*/ 1008749 w 3471043"/>
                  <a:gd name="connsiteY1" fmla="*/ 0 h 1376182"/>
                  <a:gd name="connsiteX2" fmla="*/ 2301765 w 3471043"/>
                  <a:gd name="connsiteY2" fmla="*/ 101803 h 1376182"/>
                  <a:gd name="connsiteX3" fmla="*/ 3137339 w 3471043"/>
                  <a:gd name="connsiteY3" fmla="*/ 874313 h 1376182"/>
                  <a:gd name="connsiteX4" fmla="*/ 2270235 w 3471043"/>
                  <a:gd name="connsiteY4" fmla="*/ 1299982 h 1376182"/>
                  <a:gd name="connsiteX5" fmla="*/ 3011214 w 3471043"/>
                  <a:gd name="connsiteY5" fmla="*/ 1331514 h 1376182"/>
                  <a:gd name="connsiteX0" fmla="*/ 0 w 3471043"/>
                  <a:gd name="connsiteY0" fmla="*/ 464409 h 4458341"/>
                  <a:gd name="connsiteX1" fmla="*/ 1008749 w 3471043"/>
                  <a:gd name="connsiteY1" fmla="*/ 0 h 4458341"/>
                  <a:gd name="connsiteX2" fmla="*/ 2301765 w 3471043"/>
                  <a:gd name="connsiteY2" fmla="*/ 101803 h 4458341"/>
                  <a:gd name="connsiteX3" fmla="*/ 3137339 w 3471043"/>
                  <a:gd name="connsiteY3" fmla="*/ 874313 h 4458341"/>
                  <a:gd name="connsiteX4" fmla="*/ 2270235 w 3471043"/>
                  <a:gd name="connsiteY4" fmla="*/ 1299982 h 4458341"/>
                  <a:gd name="connsiteX5" fmla="*/ 3074276 w 3471043"/>
                  <a:gd name="connsiteY5" fmla="*/ 4453086 h 4458341"/>
                  <a:gd name="connsiteX0" fmla="*/ 0 w 3471043"/>
                  <a:gd name="connsiteY0" fmla="*/ 464409 h 4458341"/>
                  <a:gd name="connsiteX1" fmla="*/ 1008749 w 3471043"/>
                  <a:gd name="connsiteY1" fmla="*/ 0 h 4458341"/>
                  <a:gd name="connsiteX2" fmla="*/ 2301765 w 3471043"/>
                  <a:gd name="connsiteY2" fmla="*/ 101803 h 4458341"/>
                  <a:gd name="connsiteX3" fmla="*/ 3137339 w 3471043"/>
                  <a:gd name="connsiteY3" fmla="*/ 874313 h 4458341"/>
                  <a:gd name="connsiteX4" fmla="*/ 3026980 w 3471043"/>
                  <a:gd name="connsiteY4" fmla="*/ 1851775 h 4458341"/>
                  <a:gd name="connsiteX5" fmla="*/ 3074276 w 3471043"/>
                  <a:gd name="connsiteY5" fmla="*/ 4453086 h 4458341"/>
                  <a:gd name="connsiteX0" fmla="*/ 0 w 3218794"/>
                  <a:gd name="connsiteY0" fmla="*/ 464409 h 4458341"/>
                  <a:gd name="connsiteX1" fmla="*/ 1008749 w 3218794"/>
                  <a:gd name="connsiteY1" fmla="*/ 0 h 4458341"/>
                  <a:gd name="connsiteX2" fmla="*/ 2301765 w 3218794"/>
                  <a:gd name="connsiteY2" fmla="*/ 101803 h 4458341"/>
                  <a:gd name="connsiteX3" fmla="*/ 3137339 w 3218794"/>
                  <a:gd name="connsiteY3" fmla="*/ 874313 h 4458341"/>
                  <a:gd name="connsiteX4" fmla="*/ 3026980 w 3218794"/>
                  <a:gd name="connsiteY4" fmla="*/ 1851775 h 4458341"/>
                  <a:gd name="connsiteX5" fmla="*/ 3074276 w 3218794"/>
                  <a:gd name="connsiteY5" fmla="*/ 4453086 h 4458341"/>
                  <a:gd name="connsiteX0" fmla="*/ 0 w 3218794"/>
                  <a:gd name="connsiteY0" fmla="*/ 464409 h 4458341"/>
                  <a:gd name="connsiteX1" fmla="*/ 1008749 w 3218794"/>
                  <a:gd name="connsiteY1" fmla="*/ 0 h 4458341"/>
                  <a:gd name="connsiteX2" fmla="*/ 2301765 w 3218794"/>
                  <a:gd name="connsiteY2" fmla="*/ 101803 h 4458341"/>
                  <a:gd name="connsiteX3" fmla="*/ 3137339 w 3218794"/>
                  <a:gd name="connsiteY3" fmla="*/ 874313 h 4458341"/>
                  <a:gd name="connsiteX4" fmla="*/ 3026980 w 3218794"/>
                  <a:gd name="connsiteY4" fmla="*/ 1851775 h 4458341"/>
                  <a:gd name="connsiteX5" fmla="*/ 3074276 w 3218794"/>
                  <a:gd name="connsiteY5" fmla="*/ 4453086 h 4458341"/>
                  <a:gd name="connsiteX0" fmla="*/ 0 w 3218794"/>
                  <a:gd name="connsiteY0" fmla="*/ 620109 h 4614041"/>
                  <a:gd name="connsiteX1" fmla="*/ 1008749 w 3218794"/>
                  <a:gd name="connsiteY1" fmla="*/ 155700 h 4614041"/>
                  <a:gd name="connsiteX2" fmla="*/ 2301765 w 3218794"/>
                  <a:gd name="connsiteY2" fmla="*/ 257503 h 4614041"/>
                  <a:gd name="connsiteX3" fmla="*/ 3137339 w 3218794"/>
                  <a:gd name="connsiteY3" fmla="*/ 1030013 h 4614041"/>
                  <a:gd name="connsiteX4" fmla="*/ 3026980 w 3218794"/>
                  <a:gd name="connsiteY4" fmla="*/ 2007475 h 4614041"/>
                  <a:gd name="connsiteX5" fmla="*/ 3074276 w 3218794"/>
                  <a:gd name="connsiteY5" fmla="*/ 4608786 h 4614041"/>
                  <a:gd name="connsiteX0" fmla="*/ 0 w 3218794"/>
                  <a:gd name="connsiteY0" fmla="*/ 620109 h 4614041"/>
                  <a:gd name="connsiteX1" fmla="*/ 1008749 w 3218794"/>
                  <a:gd name="connsiteY1" fmla="*/ 155700 h 4614041"/>
                  <a:gd name="connsiteX2" fmla="*/ 2301765 w 3218794"/>
                  <a:gd name="connsiteY2" fmla="*/ 257503 h 4614041"/>
                  <a:gd name="connsiteX3" fmla="*/ 3137339 w 3218794"/>
                  <a:gd name="connsiteY3" fmla="*/ 1030013 h 4614041"/>
                  <a:gd name="connsiteX4" fmla="*/ 3026980 w 3218794"/>
                  <a:gd name="connsiteY4" fmla="*/ 2007475 h 4614041"/>
                  <a:gd name="connsiteX5" fmla="*/ 3074276 w 3218794"/>
                  <a:gd name="connsiteY5" fmla="*/ 4608786 h 4614041"/>
                  <a:gd name="connsiteX0" fmla="*/ 0 w 3218794"/>
                  <a:gd name="connsiteY0" fmla="*/ 524843 h 4518775"/>
                  <a:gd name="connsiteX1" fmla="*/ 1008749 w 3218794"/>
                  <a:gd name="connsiteY1" fmla="*/ 60434 h 4518775"/>
                  <a:gd name="connsiteX2" fmla="*/ 2301765 w 3218794"/>
                  <a:gd name="connsiteY2" fmla="*/ 162237 h 4518775"/>
                  <a:gd name="connsiteX3" fmla="*/ 3137339 w 3218794"/>
                  <a:gd name="connsiteY3" fmla="*/ 934747 h 4518775"/>
                  <a:gd name="connsiteX4" fmla="*/ 3026980 w 3218794"/>
                  <a:gd name="connsiteY4" fmla="*/ 1912209 h 4518775"/>
                  <a:gd name="connsiteX5" fmla="*/ 3074276 w 3218794"/>
                  <a:gd name="connsiteY5" fmla="*/ 4513520 h 4518775"/>
                  <a:gd name="connsiteX0" fmla="*/ 0 w 3218794"/>
                  <a:gd name="connsiteY0" fmla="*/ 524843 h 4518775"/>
                  <a:gd name="connsiteX1" fmla="*/ 1008749 w 3218794"/>
                  <a:gd name="connsiteY1" fmla="*/ 60434 h 4518775"/>
                  <a:gd name="connsiteX2" fmla="*/ 2301765 w 3218794"/>
                  <a:gd name="connsiteY2" fmla="*/ 162237 h 4518775"/>
                  <a:gd name="connsiteX3" fmla="*/ 3137339 w 3218794"/>
                  <a:gd name="connsiteY3" fmla="*/ 934747 h 4518775"/>
                  <a:gd name="connsiteX4" fmla="*/ 3026980 w 3218794"/>
                  <a:gd name="connsiteY4" fmla="*/ 1912209 h 4518775"/>
                  <a:gd name="connsiteX5" fmla="*/ 3074276 w 3218794"/>
                  <a:gd name="connsiteY5" fmla="*/ 4513520 h 4518775"/>
                  <a:gd name="connsiteX0" fmla="*/ 0 w 3187263"/>
                  <a:gd name="connsiteY0" fmla="*/ 524843 h 4518775"/>
                  <a:gd name="connsiteX1" fmla="*/ 1008749 w 3187263"/>
                  <a:gd name="connsiteY1" fmla="*/ 60434 h 4518775"/>
                  <a:gd name="connsiteX2" fmla="*/ 2301765 w 3187263"/>
                  <a:gd name="connsiteY2" fmla="*/ 162237 h 4518775"/>
                  <a:gd name="connsiteX3" fmla="*/ 3105808 w 3187263"/>
                  <a:gd name="connsiteY3" fmla="*/ 982044 h 4518775"/>
                  <a:gd name="connsiteX4" fmla="*/ 3026980 w 3187263"/>
                  <a:gd name="connsiteY4" fmla="*/ 1912209 h 4518775"/>
                  <a:gd name="connsiteX5" fmla="*/ 3074276 w 3187263"/>
                  <a:gd name="connsiteY5" fmla="*/ 4513520 h 4518775"/>
                  <a:gd name="connsiteX0" fmla="*/ 0 w 2808891"/>
                  <a:gd name="connsiteY0" fmla="*/ 929492 h 4576582"/>
                  <a:gd name="connsiteX1" fmla="*/ 630377 w 2808891"/>
                  <a:gd name="connsiteY1" fmla="*/ 118241 h 4576582"/>
                  <a:gd name="connsiteX2" fmla="*/ 1923393 w 2808891"/>
                  <a:gd name="connsiteY2" fmla="*/ 220044 h 4576582"/>
                  <a:gd name="connsiteX3" fmla="*/ 2727436 w 2808891"/>
                  <a:gd name="connsiteY3" fmla="*/ 1039851 h 4576582"/>
                  <a:gd name="connsiteX4" fmla="*/ 2648608 w 2808891"/>
                  <a:gd name="connsiteY4" fmla="*/ 1970016 h 4576582"/>
                  <a:gd name="connsiteX5" fmla="*/ 2695904 w 2808891"/>
                  <a:gd name="connsiteY5" fmla="*/ 4571327 h 4576582"/>
                  <a:gd name="connsiteX0" fmla="*/ 0 w 2808891"/>
                  <a:gd name="connsiteY0" fmla="*/ 809296 h 4456386"/>
                  <a:gd name="connsiteX1" fmla="*/ 378129 w 2808891"/>
                  <a:gd name="connsiteY1" fmla="*/ 644431 h 4456386"/>
                  <a:gd name="connsiteX2" fmla="*/ 1923393 w 2808891"/>
                  <a:gd name="connsiteY2" fmla="*/ 99848 h 4456386"/>
                  <a:gd name="connsiteX3" fmla="*/ 2727436 w 2808891"/>
                  <a:gd name="connsiteY3" fmla="*/ 919655 h 4456386"/>
                  <a:gd name="connsiteX4" fmla="*/ 2648608 w 2808891"/>
                  <a:gd name="connsiteY4" fmla="*/ 1849820 h 4456386"/>
                  <a:gd name="connsiteX5" fmla="*/ 2695904 w 2808891"/>
                  <a:gd name="connsiteY5" fmla="*/ 4451131 h 4456386"/>
                  <a:gd name="connsiteX0" fmla="*/ 42286 w 2851177"/>
                  <a:gd name="connsiteY0" fmla="*/ 882196 h 4529286"/>
                  <a:gd name="connsiteX1" fmla="*/ 420415 w 2851177"/>
                  <a:gd name="connsiteY1" fmla="*/ 717331 h 4529286"/>
                  <a:gd name="connsiteX2" fmla="*/ 1965679 w 2851177"/>
                  <a:gd name="connsiteY2" fmla="*/ 172748 h 4529286"/>
                  <a:gd name="connsiteX3" fmla="*/ 2769722 w 2851177"/>
                  <a:gd name="connsiteY3" fmla="*/ 992555 h 4529286"/>
                  <a:gd name="connsiteX4" fmla="*/ 2690894 w 2851177"/>
                  <a:gd name="connsiteY4" fmla="*/ 1922720 h 4529286"/>
                  <a:gd name="connsiteX5" fmla="*/ 2738190 w 2851177"/>
                  <a:gd name="connsiteY5" fmla="*/ 4524031 h 4529286"/>
                  <a:gd name="connsiteX0" fmla="*/ 42286 w 2819646"/>
                  <a:gd name="connsiteY0" fmla="*/ 882196 h 4529286"/>
                  <a:gd name="connsiteX1" fmla="*/ 420415 w 2819646"/>
                  <a:gd name="connsiteY1" fmla="*/ 717331 h 4529286"/>
                  <a:gd name="connsiteX2" fmla="*/ 1965679 w 2819646"/>
                  <a:gd name="connsiteY2" fmla="*/ 172748 h 4529286"/>
                  <a:gd name="connsiteX3" fmla="*/ 2738191 w 2819646"/>
                  <a:gd name="connsiteY3" fmla="*/ 913727 h 4529286"/>
                  <a:gd name="connsiteX4" fmla="*/ 2690894 w 2819646"/>
                  <a:gd name="connsiteY4" fmla="*/ 1922720 h 4529286"/>
                  <a:gd name="connsiteX5" fmla="*/ 2738190 w 2819646"/>
                  <a:gd name="connsiteY5" fmla="*/ 4524031 h 4529286"/>
                  <a:gd name="connsiteX0" fmla="*/ 42286 w 2819646"/>
                  <a:gd name="connsiteY0" fmla="*/ 882196 h 4529286"/>
                  <a:gd name="connsiteX1" fmla="*/ 420415 w 2819646"/>
                  <a:gd name="connsiteY1" fmla="*/ 717331 h 4529286"/>
                  <a:gd name="connsiteX2" fmla="*/ 1965679 w 2819646"/>
                  <a:gd name="connsiteY2" fmla="*/ 172748 h 4529286"/>
                  <a:gd name="connsiteX3" fmla="*/ 2738191 w 2819646"/>
                  <a:gd name="connsiteY3" fmla="*/ 913727 h 4529286"/>
                  <a:gd name="connsiteX4" fmla="*/ 2690894 w 2819646"/>
                  <a:gd name="connsiteY4" fmla="*/ 1922720 h 4529286"/>
                  <a:gd name="connsiteX5" fmla="*/ 2738190 w 2819646"/>
                  <a:gd name="connsiteY5" fmla="*/ 4524031 h 4529286"/>
                  <a:gd name="connsiteX0" fmla="*/ 42286 w 2880080"/>
                  <a:gd name="connsiteY0" fmla="*/ 882196 h 3157686"/>
                  <a:gd name="connsiteX1" fmla="*/ 420415 w 2880080"/>
                  <a:gd name="connsiteY1" fmla="*/ 717331 h 3157686"/>
                  <a:gd name="connsiteX2" fmla="*/ 1965679 w 2880080"/>
                  <a:gd name="connsiteY2" fmla="*/ 172748 h 3157686"/>
                  <a:gd name="connsiteX3" fmla="*/ 2738191 w 2880080"/>
                  <a:gd name="connsiteY3" fmla="*/ 913727 h 3157686"/>
                  <a:gd name="connsiteX4" fmla="*/ 2690894 w 2880080"/>
                  <a:gd name="connsiteY4" fmla="*/ 1922720 h 3157686"/>
                  <a:gd name="connsiteX5" fmla="*/ 1603073 w 2880080"/>
                  <a:gd name="connsiteY5" fmla="*/ 3152431 h 3157686"/>
                  <a:gd name="connsiteX0" fmla="*/ 42286 w 2819646"/>
                  <a:gd name="connsiteY0" fmla="*/ 882196 h 3157686"/>
                  <a:gd name="connsiteX1" fmla="*/ 420415 w 2819646"/>
                  <a:gd name="connsiteY1" fmla="*/ 717331 h 3157686"/>
                  <a:gd name="connsiteX2" fmla="*/ 1965679 w 2819646"/>
                  <a:gd name="connsiteY2" fmla="*/ 172748 h 3157686"/>
                  <a:gd name="connsiteX3" fmla="*/ 2738191 w 2819646"/>
                  <a:gd name="connsiteY3" fmla="*/ 913727 h 3157686"/>
                  <a:gd name="connsiteX4" fmla="*/ 2422880 w 2819646"/>
                  <a:gd name="connsiteY4" fmla="*/ 1828127 h 3157686"/>
                  <a:gd name="connsiteX5" fmla="*/ 1603073 w 2819646"/>
                  <a:gd name="connsiteY5" fmla="*/ 3152431 h 3157686"/>
                  <a:gd name="connsiteX0" fmla="*/ 0 w 2777360"/>
                  <a:gd name="connsiteY0" fmla="*/ 849461 h 3124951"/>
                  <a:gd name="connsiteX1" fmla="*/ 378129 w 2777360"/>
                  <a:gd name="connsiteY1" fmla="*/ 684596 h 3124951"/>
                  <a:gd name="connsiteX2" fmla="*/ 966708 w 2777360"/>
                  <a:gd name="connsiteY2" fmla="*/ 90764 h 3124951"/>
                  <a:gd name="connsiteX3" fmla="*/ 1923393 w 2777360"/>
                  <a:gd name="connsiteY3" fmla="*/ 140013 h 3124951"/>
                  <a:gd name="connsiteX4" fmla="*/ 2695905 w 2777360"/>
                  <a:gd name="connsiteY4" fmla="*/ 880992 h 3124951"/>
                  <a:gd name="connsiteX5" fmla="*/ 2380594 w 2777360"/>
                  <a:gd name="connsiteY5" fmla="*/ 1795392 h 3124951"/>
                  <a:gd name="connsiteX6" fmla="*/ 1560787 w 2777360"/>
                  <a:gd name="connsiteY6" fmla="*/ 3119696 h 3124951"/>
                  <a:gd name="connsiteX0" fmla="*/ 0 w 2777360"/>
                  <a:gd name="connsiteY0" fmla="*/ 841153 h 3116643"/>
                  <a:gd name="connsiteX1" fmla="*/ 378129 w 2777360"/>
                  <a:gd name="connsiteY1" fmla="*/ 676288 h 3116643"/>
                  <a:gd name="connsiteX2" fmla="*/ 446446 w 2777360"/>
                  <a:gd name="connsiteY2" fmla="*/ 145518 h 3116643"/>
                  <a:gd name="connsiteX3" fmla="*/ 1923393 w 2777360"/>
                  <a:gd name="connsiteY3" fmla="*/ 131705 h 3116643"/>
                  <a:gd name="connsiteX4" fmla="*/ 2695905 w 2777360"/>
                  <a:gd name="connsiteY4" fmla="*/ 872684 h 3116643"/>
                  <a:gd name="connsiteX5" fmla="*/ 2380594 w 2777360"/>
                  <a:gd name="connsiteY5" fmla="*/ 1787084 h 3116643"/>
                  <a:gd name="connsiteX6" fmla="*/ 1560787 w 2777360"/>
                  <a:gd name="connsiteY6" fmla="*/ 3111388 h 3116643"/>
                  <a:gd name="connsiteX0" fmla="*/ 0 w 2777360"/>
                  <a:gd name="connsiteY0" fmla="*/ 841153 h 3116643"/>
                  <a:gd name="connsiteX1" fmla="*/ 378129 w 2777360"/>
                  <a:gd name="connsiteY1" fmla="*/ 676288 h 3116643"/>
                  <a:gd name="connsiteX2" fmla="*/ 288791 w 2777360"/>
                  <a:gd name="connsiteY2" fmla="*/ 177049 h 3116643"/>
                  <a:gd name="connsiteX3" fmla="*/ 1923393 w 2777360"/>
                  <a:gd name="connsiteY3" fmla="*/ 131705 h 3116643"/>
                  <a:gd name="connsiteX4" fmla="*/ 2695905 w 2777360"/>
                  <a:gd name="connsiteY4" fmla="*/ 872684 h 3116643"/>
                  <a:gd name="connsiteX5" fmla="*/ 2380594 w 2777360"/>
                  <a:gd name="connsiteY5" fmla="*/ 1787084 h 3116643"/>
                  <a:gd name="connsiteX6" fmla="*/ 1560787 w 2777360"/>
                  <a:gd name="connsiteY6" fmla="*/ 3111388 h 3116643"/>
                  <a:gd name="connsiteX0" fmla="*/ 37029 w 2814389"/>
                  <a:gd name="connsiteY0" fmla="*/ 841153 h 3116643"/>
                  <a:gd name="connsiteX1" fmla="*/ 320565 w 2814389"/>
                  <a:gd name="connsiteY1" fmla="*/ 692054 h 3116643"/>
                  <a:gd name="connsiteX2" fmla="*/ 325820 w 2814389"/>
                  <a:gd name="connsiteY2" fmla="*/ 177049 h 3116643"/>
                  <a:gd name="connsiteX3" fmla="*/ 1960422 w 2814389"/>
                  <a:gd name="connsiteY3" fmla="*/ 131705 h 3116643"/>
                  <a:gd name="connsiteX4" fmla="*/ 2732934 w 2814389"/>
                  <a:gd name="connsiteY4" fmla="*/ 872684 h 3116643"/>
                  <a:gd name="connsiteX5" fmla="*/ 2417623 w 2814389"/>
                  <a:gd name="connsiteY5" fmla="*/ 1787084 h 3116643"/>
                  <a:gd name="connsiteX6" fmla="*/ 1597816 w 2814389"/>
                  <a:gd name="connsiteY6" fmla="*/ 3111388 h 3116643"/>
                  <a:gd name="connsiteX0" fmla="*/ 37029 w 2814389"/>
                  <a:gd name="connsiteY0" fmla="*/ 841153 h 3116643"/>
                  <a:gd name="connsiteX1" fmla="*/ 320565 w 2814389"/>
                  <a:gd name="connsiteY1" fmla="*/ 692054 h 3116643"/>
                  <a:gd name="connsiteX2" fmla="*/ 325820 w 2814389"/>
                  <a:gd name="connsiteY2" fmla="*/ 177049 h 3116643"/>
                  <a:gd name="connsiteX3" fmla="*/ 1960422 w 2814389"/>
                  <a:gd name="connsiteY3" fmla="*/ 131705 h 3116643"/>
                  <a:gd name="connsiteX4" fmla="*/ 2732934 w 2814389"/>
                  <a:gd name="connsiteY4" fmla="*/ 872684 h 3116643"/>
                  <a:gd name="connsiteX5" fmla="*/ 2417623 w 2814389"/>
                  <a:gd name="connsiteY5" fmla="*/ 1787084 h 3116643"/>
                  <a:gd name="connsiteX6" fmla="*/ 1597816 w 2814389"/>
                  <a:gd name="connsiteY6" fmla="*/ 3111388 h 3116643"/>
                  <a:gd name="connsiteX0" fmla="*/ 37029 w 2814389"/>
                  <a:gd name="connsiteY0" fmla="*/ 856918 h 3132408"/>
                  <a:gd name="connsiteX1" fmla="*/ 320565 w 2814389"/>
                  <a:gd name="connsiteY1" fmla="*/ 707819 h 3132408"/>
                  <a:gd name="connsiteX2" fmla="*/ 325820 w 2814389"/>
                  <a:gd name="connsiteY2" fmla="*/ 192814 h 3132408"/>
                  <a:gd name="connsiteX3" fmla="*/ 2055015 w 2814389"/>
                  <a:gd name="connsiteY3" fmla="*/ 131705 h 3132408"/>
                  <a:gd name="connsiteX4" fmla="*/ 2732934 w 2814389"/>
                  <a:gd name="connsiteY4" fmla="*/ 888449 h 3132408"/>
                  <a:gd name="connsiteX5" fmla="*/ 2417623 w 2814389"/>
                  <a:gd name="connsiteY5" fmla="*/ 1802849 h 3132408"/>
                  <a:gd name="connsiteX6" fmla="*/ 1597816 w 2814389"/>
                  <a:gd name="connsiteY6" fmla="*/ 3127153 h 3132408"/>
                  <a:gd name="connsiteX0" fmla="*/ 1976146 w 4753506"/>
                  <a:gd name="connsiteY0" fmla="*/ 856918 h 3132408"/>
                  <a:gd name="connsiteX1" fmla="*/ 47256 w 4753506"/>
                  <a:gd name="connsiteY1" fmla="*/ 2830911 h 3132408"/>
                  <a:gd name="connsiteX2" fmla="*/ 2259682 w 4753506"/>
                  <a:gd name="connsiteY2" fmla="*/ 707819 h 3132408"/>
                  <a:gd name="connsiteX3" fmla="*/ 2264937 w 4753506"/>
                  <a:gd name="connsiteY3" fmla="*/ 192814 h 3132408"/>
                  <a:gd name="connsiteX4" fmla="*/ 3994132 w 4753506"/>
                  <a:gd name="connsiteY4" fmla="*/ 131705 h 3132408"/>
                  <a:gd name="connsiteX5" fmla="*/ 4672051 w 4753506"/>
                  <a:gd name="connsiteY5" fmla="*/ 888449 h 3132408"/>
                  <a:gd name="connsiteX6" fmla="*/ 4356740 w 4753506"/>
                  <a:gd name="connsiteY6" fmla="*/ 1802849 h 3132408"/>
                  <a:gd name="connsiteX7" fmla="*/ 3536933 w 4753506"/>
                  <a:gd name="connsiteY7" fmla="*/ 3127153 h 3132408"/>
                  <a:gd name="connsiteX0" fmla="*/ 0 w 4706250"/>
                  <a:gd name="connsiteY0" fmla="*/ 2830911 h 3132408"/>
                  <a:gd name="connsiteX1" fmla="*/ 2212426 w 4706250"/>
                  <a:gd name="connsiteY1" fmla="*/ 707819 h 3132408"/>
                  <a:gd name="connsiteX2" fmla="*/ 2217681 w 4706250"/>
                  <a:gd name="connsiteY2" fmla="*/ 192814 h 3132408"/>
                  <a:gd name="connsiteX3" fmla="*/ 3946876 w 4706250"/>
                  <a:gd name="connsiteY3" fmla="*/ 131705 h 3132408"/>
                  <a:gd name="connsiteX4" fmla="*/ 4624795 w 4706250"/>
                  <a:gd name="connsiteY4" fmla="*/ 888449 h 3132408"/>
                  <a:gd name="connsiteX5" fmla="*/ 4309484 w 4706250"/>
                  <a:gd name="connsiteY5" fmla="*/ 1802849 h 3132408"/>
                  <a:gd name="connsiteX6" fmla="*/ 3489677 w 4706250"/>
                  <a:gd name="connsiteY6" fmla="*/ 3127153 h 3132408"/>
                  <a:gd name="connsiteX0" fmla="*/ 0 w 4947988"/>
                  <a:gd name="connsiteY0" fmla="*/ 2830911 h 2830911"/>
                  <a:gd name="connsiteX1" fmla="*/ 2212426 w 4947988"/>
                  <a:gd name="connsiteY1" fmla="*/ 707819 h 2830911"/>
                  <a:gd name="connsiteX2" fmla="*/ 2217681 w 4947988"/>
                  <a:gd name="connsiteY2" fmla="*/ 192814 h 2830911"/>
                  <a:gd name="connsiteX3" fmla="*/ 3946876 w 4947988"/>
                  <a:gd name="connsiteY3" fmla="*/ 131705 h 2830911"/>
                  <a:gd name="connsiteX4" fmla="*/ 4624795 w 4947988"/>
                  <a:gd name="connsiteY4" fmla="*/ 888449 h 2830911"/>
                  <a:gd name="connsiteX5" fmla="*/ 4309484 w 4947988"/>
                  <a:gd name="connsiteY5" fmla="*/ 1802849 h 2830911"/>
                  <a:gd name="connsiteX6" fmla="*/ 793773 w 4947988"/>
                  <a:gd name="connsiteY6" fmla="*/ 2748780 h 2830911"/>
                  <a:gd name="connsiteX0" fmla="*/ 0 w 4947988"/>
                  <a:gd name="connsiteY0" fmla="*/ 3038916 h 3038916"/>
                  <a:gd name="connsiteX1" fmla="*/ 557047 w 4947988"/>
                  <a:gd name="connsiteY1" fmla="*/ 2744624 h 3038916"/>
                  <a:gd name="connsiteX2" fmla="*/ 2217681 w 4947988"/>
                  <a:gd name="connsiteY2" fmla="*/ 400819 h 3038916"/>
                  <a:gd name="connsiteX3" fmla="*/ 3946876 w 4947988"/>
                  <a:gd name="connsiteY3" fmla="*/ 339710 h 3038916"/>
                  <a:gd name="connsiteX4" fmla="*/ 4624795 w 4947988"/>
                  <a:gd name="connsiteY4" fmla="*/ 1096454 h 3038916"/>
                  <a:gd name="connsiteX5" fmla="*/ 4309484 w 4947988"/>
                  <a:gd name="connsiteY5" fmla="*/ 2010854 h 3038916"/>
                  <a:gd name="connsiteX6" fmla="*/ 793773 w 4947988"/>
                  <a:gd name="connsiteY6" fmla="*/ 2956785 h 3038916"/>
                  <a:gd name="connsiteX0" fmla="*/ 0 w 4947988"/>
                  <a:gd name="connsiteY0" fmla="*/ 2699206 h 2699206"/>
                  <a:gd name="connsiteX1" fmla="*/ 557047 w 4947988"/>
                  <a:gd name="connsiteY1" fmla="*/ 2404914 h 2699206"/>
                  <a:gd name="connsiteX2" fmla="*/ 3946876 w 4947988"/>
                  <a:gd name="connsiteY2" fmla="*/ 0 h 2699206"/>
                  <a:gd name="connsiteX3" fmla="*/ 4624795 w 4947988"/>
                  <a:gd name="connsiteY3" fmla="*/ 756744 h 2699206"/>
                  <a:gd name="connsiteX4" fmla="*/ 4309484 w 4947988"/>
                  <a:gd name="connsiteY4" fmla="*/ 1671144 h 2699206"/>
                  <a:gd name="connsiteX5" fmla="*/ 793773 w 4947988"/>
                  <a:gd name="connsiteY5" fmla="*/ 2617075 h 2699206"/>
                  <a:gd name="connsiteX0" fmla="*/ 0 w 5250201"/>
                  <a:gd name="connsiteY0" fmla="*/ 2064757 h 2064757"/>
                  <a:gd name="connsiteX1" fmla="*/ 557047 w 5250201"/>
                  <a:gd name="connsiteY1" fmla="*/ 1770465 h 2064757"/>
                  <a:gd name="connsiteX2" fmla="*/ 4624795 w 5250201"/>
                  <a:gd name="connsiteY2" fmla="*/ 122295 h 2064757"/>
                  <a:gd name="connsiteX3" fmla="*/ 4309484 w 5250201"/>
                  <a:gd name="connsiteY3" fmla="*/ 1036695 h 2064757"/>
                  <a:gd name="connsiteX4" fmla="*/ 793773 w 5250201"/>
                  <a:gd name="connsiteY4" fmla="*/ 1982626 h 2064757"/>
                  <a:gd name="connsiteX0" fmla="*/ 0 w 4309484"/>
                  <a:gd name="connsiteY0" fmla="*/ 1063422 h 1063422"/>
                  <a:gd name="connsiteX1" fmla="*/ 557047 w 4309484"/>
                  <a:gd name="connsiteY1" fmla="*/ 769130 h 1063422"/>
                  <a:gd name="connsiteX2" fmla="*/ 4309484 w 4309484"/>
                  <a:gd name="connsiteY2" fmla="*/ 35360 h 1063422"/>
                  <a:gd name="connsiteX3" fmla="*/ 793773 w 4309484"/>
                  <a:gd name="connsiteY3" fmla="*/ 981291 h 1063422"/>
                  <a:gd name="connsiteX0" fmla="*/ 0 w 793773"/>
                  <a:gd name="connsiteY0" fmla="*/ 307980 h 307980"/>
                  <a:gd name="connsiteX1" fmla="*/ 557047 w 793773"/>
                  <a:gd name="connsiteY1" fmla="*/ 13688 h 307980"/>
                  <a:gd name="connsiteX2" fmla="*/ 793773 w 793773"/>
                  <a:gd name="connsiteY2" fmla="*/ 225849 h 307980"/>
                  <a:gd name="connsiteX0" fmla="*/ 0 w 793773"/>
                  <a:gd name="connsiteY0" fmla="*/ 307980 h 307980"/>
                  <a:gd name="connsiteX1" fmla="*/ 557047 w 793773"/>
                  <a:gd name="connsiteY1" fmla="*/ 13688 h 307980"/>
                  <a:gd name="connsiteX2" fmla="*/ 793773 w 793773"/>
                  <a:gd name="connsiteY2" fmla="*/ 225849 h 307980"/>
                  <a:gd name="connsiteX0" fmla="*/ 0 w 831846"/>
                  <a:gd name="connsiteY0" fmla="*/ 294292 h 294292"/>
                  <a:gd name="connsiteX1" fmla="*/ 557047 w 831846"/>
                  <a:gd name="connsiteY1" fmla="*/ 0 h 294292"/>
                  <a:gd name="connsiteX2" fmla="*/ 793773 w 831846"/>
                  <a:gd name="connsiteY2" fmla="*/ 212161 h 294292"/>
                  <a:gd name="connsiteX0" fmla="*/ 0 w 1565669"/>
                  <a:gd name="connsiteY0" fmla="*/ 294292 h 706277"/>
                  <a:gd name="connsiteX1" fmla="*/ 557047 w 1565669"/>
                  <a:gd name="connsiteY1" fmla="*/ 0 h 706277"/>
                  <a:gd name="connsiteX2" fmla="*/ 1565669 w 1565669"/>
                  <a:gd name="connsiteY2" fmla="*/ 706277 h 706277"/>
                  <a:gd name="connsiteX0" fmla="*/ 0 w 1565669"/>
                  <a:gd name="connsiteY0" fmla="*/ 24850 h 515163"/>
                  <a:gd name="connsiteX1" fmla="*/ 580798 w 1565669"/>
                  <a:gd name="connsiteY1" fmla="*/ 422321 h 515163"/>
                  <a:gd name="connsiteX2" fmla="*/ 1565669 w 1565669"/>
                  <a:gd name="connsiteY2" fmla="*/ 436835 h 515163"/>
                  <a:gd name="connsiteX0" fmla="*/ 563885 w 1535787"/>
                  <a:gd name="connsiteY0" fmla="*/ 1987500 h 1987500"/>
                  <a:gd name="connsiteX1" fmla="*/ 550916 w 1535787"/>
                  <a:gd name="connsiteY1" fmla="*/ 29686 h 1987500"/>
                  <a:gd name="connsiteX2" fmla="*/ 1535787 w 1535787"/>
                  <a:gd name="connsiteY2" fmla="*/ 44200 h 1987500"/>
                  <a:gd name="connsiteX0" fmla="*/ 12969 w 984871"/>
                  <a:gd name="connsiteY0" fmla="*/ 1987500 h 1987500"/>
                  <a:gd name="connsiteX1" fmla="*/ 0 w 984871"/>
                  <a:gd name="connsiteY1" fmla="*/ 29686 h 1987500"/>
                  <a:gd name="connsiteX2" fmla="*/ 984871 w 984871"/>
                  <a:gd name="connsiteY2" fmla="*/ 44200 h 1987500"/>
                  <a:gd name="connsiteX0" fmla="*/ 0 w 984871"/>
                  <a:gd name="connsiteY0" fmla="*/ 29686 h 44199"/>
                  <a:gd name="connsiteX1" fmla="*/ 984871 w 984871"/>
                  <a:gd name="connsiteY1" fmla="*/ 44200 h 44199"/>
                  <a:gd name="connsiteX0" fmla="*/ 0 w 1021613"/>
                  <a:gd name="connsiteY0" fmla="*/ 136376 h 146438"/>
                  <a:gd name="connsiteX1" fmla="*/ 1021613 w 1021613"/>
                  <a:gd name="connsiteY1" fmla="*/ 44200 h 146438"/>
                  <a:gd name="connsiteX0" fmla="*/ 0 w 1021613"/>
                  <a:gd name="connsiteY0" fmla="*/ 136376 h 146438"/>
                  <a:gd name="connsiteX1" fmla="*/ 553155 w 1021613"/>
                  <a:gd name="connsiteY1" fmla="*/ 79282 h 146438"/>
                  <a:gd name="connsiteX2" fmla="*/ 1021613 w 1021613"/>
                  <a:gd name="connsiteY2" fmla="*/ 44200 h 146438"/>
                  <a:gd name="connsiteX0" fmla="*/ 0 w 1030798"/>
                  <a:gd name="connsiteY0" fmla="*/ 75411 h 85473"/>
                  <a:gd name="connsiteX1" fmla="*/ 553155 w 1030798"/>
                  <a:gd name="connsiteY1" fmla="*/ 18317 h 85473"/>
                  <a:gd name="connsiteX2" fmla="*/ 1030798 w 1030798"/>
                  <a:gd name="connsiteY2" fmla="*/ 44200 h 85473"/>
                  <a:gd name="connsiteX0" fmla="*/ 0 w 1030798"/>
                  <a:gd name="connsiteY0" fmla="*/ 0 h 103124"/>
                  <a:gd name="connsiteX1" fmla="*/ 553155 w 1030798"/>
                  <a:gd name="connsiteY1" fmla="*/ 35968 h 103124"/>
                  <a:gd name="connsiteX2" fmla="*/ 1030798 w 1030798"/>
                  <a:gd name="connsiteY2" fmla="*/ 61851 h 103124"/>
                  <a:gd name="connsiteX0" fmla="*/ 0 w 1030798"/>
                  <a:gd name="connsiteY0" fmla="*/ 0 h 68656"/>
                  <a:gd name="connsiteX1" fmla="*/ 534785 w 1030798"/>
                  <a:gd name="connsiteY1" fmla="*/ 1500 h 68656"/>
                  <a:gd name="connsiteX2" fmla="*/ 1030798 w 1030798"/>
                  <a:gd name="connsiteY2" fmla="*/ 61851 h 68656"/>
                  <a:gd name="connsiteX0" fmla="*/ 0 w 1030798"/>
                  <a:gd name="connsiteY0" fmla="*/ 38865 h 107521"/>
                  <a:gd name="connsiteX1" fmla="*/ 534785 w 1030798"/>
                  <a:gd name="connsiteY1" fmla="*/ 40365 h 107521"/>
                  <a:gd name="connsiteX2" fmla="*/ 1030798 w 1030798"/>
                  <a:gd name="connsiteY2" fmla="*/ 100716 h 107521"/>
                  <a:gd name="connsiteX0" fmla="*/ 0 w 1030798"/>
                  <a:gd name="connsiteY0" fmla="*/ 4398 h 73054"/>
                  <a:gd name="connsiteX1" fmla="*/ 534785 w 1030798"/>
                  <a:gd name="connsiteY1" fmla="*/ 5898 h 73054"/>
                  <a:gd name="connsiteX2" fmla="*/ 1030798 w 1030798"/>
                  <a:gd name="connsiteY2" fmla="*/ 66249 h 73054"/>
                  <a:gd name="connsiteX0" fmla="*/ 0 w 1030798"/>
                  <a:gd name="connsiteY0" fmla="*/ 4398 h 66249"/>
                  <a:gd name="connsiteX1" fmla="*/ 534785 w 1030798"/>
                  <a:gd name="connsiteY1" fmla="*/ 5898 h 66249"/>
                  <a:gd name="connsiteX2" fmla="*/ 1030798 w 1030798"/>
                  <a:gd name="connsiteY2" fmla="*/ 66249 h 66249"/>
                  <a:gd name="connsiteX0" fmla="*/ 0 w 1030798"/>
                  <a:gd name="connsiteY0" fmla="*/ 4398 h 49015"/>
                  <a:gd name="connsiteX1" fmla="*/ 534785 w 1030798"/>
                  <a:gd name="connsiteY1" fmla="*/ 5898 h 49015"/>
                  <a:gd name="connsiteX2" fmla="*/ 1030798 w 1030798"/>
                  <a:gd name="connsiteY2" fmla="*/ 49015 h 49015"/>
                  <a:gd name="connsiteX0" fmla="*/ 0 w 1030798"/>
                  <a:gd name="connsiteY0" fmla="*/ 4398 h 49015"/>
                  <a:gd name="connsiteX1" fmla="*/ 534785 w 1030798"/>
                  <a:gd name="connsiteY1" fmla="*/ 5898 h 49015"/>
                  <a:gd name="connsiteX2" fmla="*/ 1030798 w 1030798"/>
                  <a:gd name="connsiteY2" fmla="*/ 49015 h 49015"/>
                  <a:gd name="connsiteX0" fmla="*/ 0 w 1030798"/>
                  <a:gd name="connsiteY0" fmla="*/ 4398 h 49015"/>
                  <a:gd name="connsiteX1" fmla="*/ 534785 w 1030798"/>
                  <a:gd name="connsiteY1" fmla="*/ 5898 h 49015"/>
                  <a:gd name="connsiteX2" fmla="*/ 1030798 w 1030798"/>
                  <a:gd name="connsiteY2" fmla="*/ 49015 h 49015"/>
                  <a:gd name="connsiteX0" fmla="*/ 0 w 1039983"/>
                  <a:gd name="connsiteY0" fmla="*/ 23710 h 44112"/>
                  <a:gd name="connsiteX1" fmla="*/ 534785 w 1039983"/>
                  <a:gd name="connsiteY1" fmla="*/ 25210 h 44112"/>
                  <a:gd name="connsiteX2" fmla="*/ 1039983 w 1039983"/>
                  <a:gd name="connsiteY2" fmla="*/ 40753 h 44112"/>
                  <a:gd name="connsiteX0" fmla="*/ 0 w 1039983"/>
                  <a:gd name="connsiteY0" fmla="*/ 4398 h 24800"/>
                  <a:gd name="connsiteX1" fmla="*/ 534785 w 1039983"/>
                  <a:gd name="connsiteY1" fmla="*/ 5898 h 24800"/>
                  <a:gd name="connsiteX2" fmla="*/ 1039983 w 1039983"/>
                  <a:gd name="connsiteY2" fmla="*/ 21441 h 24800"/>
                </a:gdLst>
                <a:ahLst/>
                <a:cxnLst>
                  <a:cxn ang="0">
                    <a:pos x="connsiteX0" y="connsiteY0"/>
                  </a:cxn>
                  <a:cxn ang="0">
                    <a:pos x="connsiteX1" y="connsiteY1"/>
                  </a:cxn>
                  <a:cxn ang="0">
                    <a:pos x="connsiteX2" y="connsiteY2"/>
                  </a:cxn>
                </a:cxnLst>
                <a:rect l="l" t="t" r="r" b="b"/>
                <a:pathLst>
                  <a:path w="1039983" h="24800">
                    <a:moveTo>
                      <a:pt x="0" y="4398"/>
                    </a:moveTo>
                    <a:cubicBezTo>
                      <a:pt x="178262" y="4898"/>
                      <a:pt x="242822" y="0"/>
                      <a:pt x="534785" y="5898"/>
                    </a:cubicBezTo>
                    <a:cubicBezTo>
                      <a:pt x="798370" y="24800"/>
                      <a:pt x="779400" y="15155"/>
                      <a:pt x="1039983" y="21441"/>
                    </a:cubicBezTo>
                  </a:path>
                </a:pathLst>
              </a:custGeom>
              <a:ln w="76200">
                <a:solidFill>
                  <a:schemeClr val="accent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C00000"/>
                    </a:solidFill>
                  </a:ln>
                </a:endParaRPr>
              </a:p>
            </p:txBody>
          </p:sp>
          <p:grpSp>
            <p:nvGrpSpPr>
              <p:cNvPr id="7" name="Group 26"/>
              <p:cNvGrpSpPr/>
              <p:nvPr/>
            </p:nvGrpSpPr>
            <p:grpSpPr>
              <a:xfrm>
                <a:off x="4319995" y="2006356"/>
                <a:ext cx="3119799" cy="4563544"/>
                <a:chOff x="4319995" y="2006356"/>
                <a:chExt cx="3119799" cy="4563544"/>
              </a:xfrm>
            </p:grpSpPr>
            <p:sp>
              <p:nvSpPr>
                <p:cNvPr id="17" name="Freeform 16"/>
                <p:cNvSpPr/>
                <p:nvPr/>
              </p:nvSpPr>
              <p:spPr>
                <a:xfrm>
                  <a:off x="4319995" y="2083675"/>
                  <a:ext cx="3119799" cy="4486225"/>
                </a:xfrm>
                <a:custGeom>
                  <a:avLst/>
                  <a:gdLst>
                    <a:gd name="connsiteX0" fmla="*/ 0 w 2648607"/>
                    <a:gd name="connsiteY0" fmla="*/ 409903 h 409903"/>
                    <a:gd name="connsiteX1" fmla="*/ 173421 w 2648607"/>
                    <a:gd name="connsiteY1" fmla="*/ 378372 h 409903"/>
                    <a:gd name="connsiteX2" fmla="*/ 299545 w 2648607"/>
                    <a:gd name="connsiteY2" fmla="*/ 315310 h 409903"/>
                    <a:gd name="connsiteX3" fmla="*/ 394138 w 2648607"/>
                    <a:gd name="connsiteY3" fmla="*/ 252248 h 409903"/>
                    <a:gd name="connsiteX4" fmla="*/ 551793 w 2648607"/>
                    <a:gd name="connsiteY4" fmla="*/ 204952 h 409903"/>
                    <a:gd name="connsiteX5" fmla="*/ 599089 w 2648607"/>
                    <a:gd name="connsiteY5" fmla="*/ 189186 h 409903"/>
                    <a:gd name="connsiteX6" fmla="*/ 662152 w 2648607"/>
                    <a:gd name="connsiteY6" fmla="*/ 173421 h 409903"/>
                    <a:gd name="connsiteX7" fmla="*/ 709448 w 2648607"/>
                    <a:gd name="connsiteY7" fmla="*/ 157655 h 409903"/>
                    <a:gd name="connsiteX8" fmla="*/ 819807 w 2648607"/>
                    <a:gd name="connsiteY8" fmla="*/ 141890 h 409903"/>
                    <a:gd name="connsiteX9" fmla="*/ 914400 w 2648607"/>
                    <a:gd name="connsiteY9" fmla="*/ 126124 h 409903"/>
                    <a:gd name="connsiteX10" fmla="*/ 2412124 w 2648607"/>
                    <a:gd name="connsiteY10" fmla="*/ 110359 h 409903"/>
                    <a:gd name="connsiteX11" fmla="*/ 2475186 w 2648607"/>
                    <a:gd name="connsiteY11" fmla="*/ 94593 h 409903"/>
                    <a:gd name="connsiteX12" fmla="*/ 2569779 w 2648607"/>
                    <a:gd name="connsiteY12" fmla="*/ 31531 h 409903"/>
                    <a:gd name="connsiteX13" fmla="*/ 2617076 w 2648607"/>
                    <a:gd name="connsiteY13" fmla="*/ 0 h 409903"/>
                    <a:gd name="connsiteX14" fmla="*/ 2648607 w 2648607"/>
                    <a:gd name="connsiteY14" fmla="*/ 0 h 409903"/>
                    <a:gd name="connsiteX0" fmla="*/ 0 w 2648607"/>
                    <a:gd name="connsiteY0" fmla="*/ 409903 h 409903"/>
                    <a:gd name="connsiteX1" fmla="*/ 173421 w 2648607"/>
                    <a:gd name="connsiteY1" fmla="*/ 378372 h 409903"/>
                    <a:gd name="connsiteX2" fmla="*/ 299545 w 2648607"/>
                    <a:gd name="connsiteY2" fmla="*/ 315310 h 409903"/>
                    <a:gd name="connsiteX3" fmla="*/ 551793 w 2648607"/>
                    <a:gd name="connsiteY3" fmla="*/ 204952 h 409903"/>
                    <a:gd name="connsiteX4" fmla="*/ 599089 w 2648607"/>
                    <a:gd name="connsiteY4" fmla="*/ 189186 h 409903"/>
                    <a:gd name="connsiteX5" fmla="*/ 662152 w 2648607"/>
                    <a:gd name="connsiteY5" fmla="*/ 173421 h 409903"/>
                    <a:gd name="connsiteX6" fmla="*/ 709448 w 2648607"/>
                    <a:gd name="connsiteY6" fmla="*/ 157655 h 409903"/>
                    <a:gd name="connsiteX7" fmla="*/ 819807 w 2648607"/>
                    <a:gd name="connsiteY7" fmla="*/ 141890 h 409903"/>
                    <a:gd name="connsiteX8" fmla="*/ 914400 w 2648607"/>
                    <a:gd name="connsiteY8" fmla="*/ 126124 h 409903"/>
                    <a:gd name="connsiteX9" fmla="*/ 2412124 w 2648607"/>
                    <a:gd name="connsiteY9" fmla="*/ 110359 h 409903"/>
                    <a:gd name="connsiteX10" fmla="*/ 2475186 w 2648607"/>
                    <a:gd name="connsiteY10" fmla="*/ 94593 h 409903"/>
                    <a:gd name="connsiteX11" fmla="*/ 2569779 w 2648607"/>
                    <a:gd name="connsiteY11" fmla="*/ 31531 h 409903"/>
                    <a:gd name="connsiteX12" fmla="*/ 2617076 w 2648607"/>
                    <a:gd name="connsiteY12" fmla="*/ 0 h 409903"/>
                    <a:gd name="connsiteX13" fmla="*/ 2648607 w 2648607"/>
                    <a:gd name="connsiteY13" fmla="*/ 0 h 409903"/>
                    <a:gd name="connsiteX0" fmla="*/ 0 w 2648607"/>
                    <a:gd name="connsiteY0" fmla="*/ 409903 h 409903"/>
                    <a:gd name="connsiteX1" fmla="*/ 173421 w 2648607"/>
                    <a:gd name="connsiteY1" fmla="*/ 378372 h 409903"/>
                    <a:gd name="connsiteX2" fmla="*/ 551793 w 2648607"/>
                    <a:gd name="connsiteY2" fmla="*/ 204952 h 409903"/>
                    <a:gd name="connsiteX3" fmla="*/ 599089 w 2648607"/>
                    <a:gd name="connsiteY3" fmla="*/ 189186 h 409903"/>
                    <a:gd name="connsiteX4" fmla="*/ 662152 w 2648607"/>
                    <a:gd name="connsiteY4" fmla="*/ 173421 h 409903"/>
                    <a:gd name="connsiteX5" fmla="*/ 709448 w 2648607"/>
                    <a:gd name="connsiteY5" fmla="*/ 157655 h 409903"/>
                    <a:gd name="connsiteX6" fmla="*/ 819807 w 2648607"/>
                    <a:gd name="connsiteY6" fmla="*/ 141890 h 409903"/>
                    <a:gd name="connsiteX7" fmla="*/ 914400 w 2648607"/>
                    <a:gd name="connsiteY7" fmla="*/ 126124 h 409903"/>
                    <a:gd name="connsiteX8" fmla="*/ 2412124 w 2648607"/>
                    <a:gd name="connsiteY8" fmla="*/ 110359 h 409903"/>
                    <a:gd name="connsiteX9" fmla="*/ 2475186 w 2648607"/>
                    <a:gd name="connsiteY9" fmla="*/ 94593 h 409903"/>
                    <a:gd name="connsiteX10" fmla="*/ 2569779 w 2648607"/>
                    <a:gd name="connsiteY10" fmla="*/ 31531 h 409903"/>
                    <a:gd name="connsiteX11" fmla="*/ 2617076 w 2648607"/>
                    <a:gd name="connsiteY11" fmla="*/ 0 h 409903"/>
                    <a:gd name="connsiteX12" fmla="*/ 2648607 w 2648607"/>
                    <a:gd name="connsiteY12" fmla="*/ 0 h 409903"/>
                    <a:gd name="connsiteX0" fmla="*/ 0 w 2648607"/>
                    <a:gd name="connsiteY0" fmla="*/ 409903 h 409903"/>
                    <a:gd name="connsiteX1" fmla="*/ 551793 w 2648607"/>
                    <a:gd name="connsiteY1" fmla="*/ 204952 h 409903"/>
                    <a:gd name="connsiteX2" fmla="*/ 599089 w 2648607"/>
                    <a:gd name="connsiteY2" fmla="*/ 189186 h 409903"/>
                    <a:gd name="connsiteX3" fmla="*/ 662152 w 2648607"/>
                    <a:gd name="connsiteY3" fmla="*/ 173421 h 409903"/>
                    <a:gd name="connsiteX4" fmla="*/ 709448 w 2648607"/>
                    <a:gd name="connsiteY4" fmla="*/ 157655 h 409903"/>
                    <a:gd name="connsiteX5" fmla="*/ 819807 w 2648607"/>
                    <a:gd name="connsiteY5" fmla="*/ 141890 h 409903"/>
                    <a:gd name="connsiteX6" fmla="*/ 914400 w 2648607"/>
                    <a:gd name="connsiteY6" fmla="*/ 126124 h 409903"/>
                    <a:gd name="connsiteX7" fmla="*/ 2412124 w 2648607"/>
                    <a:gd name="connsiteY7" fmla="*/ 110359 h 409903"/>
                    <a:gd name="connsiteX8" fmla="*/ 2475186 w 2648607"/>
                    <a:gd name="connsiteY8" fmla="*/ 94593 h 409903"/>
                    <a:gd name="connsiteX9" fmla="*/ 2569779 w 2648607"/>
                    <a:gd name="connsiteY9" fmla="*/ 31531 h 409903"/>
                    <a:gd name="connsiteX10" fmla="*/ 2617076 w 2648607"/>
                    <a:gd name="connsiteY10" fmla="*/ 0 h 409903"/>
                    <a:gd name="connsiteX11" fmla="*/ 2648607 w 2648607"/>
                    <a:gd name="connsiteY11" fmla="*/ 0 h 409903"/>
                    <a:gd name="connsiteX0" fmla="*/ 0 w 2648607"/>
                    <a:gd name="connsiteY0" fmla="*/ 409903 h 409903"/>
                    <a:gd name="connsiteX1" fmla="*/ 551793 w 2648607"/>
                    <a:gd name="connsiteY1" fmla="*/ 204952 h 409903"/>
                    <a:gd name="connsiteX2" fmla="*/ 599089 w 2648607"/>
                    <a:gd name="connsiteY2" fmla="*/ 189186 h 409903"/>
                    <a:gd name="connsiteX3" fmla="*/ 709448 w 2648607"/>
                    <a:gd name="connsiteY3" fmla="*/ 157655 h 409903"/>
                    <a:gd name="connsiteX4" fmla="*/ 819807 w 2648607"/>
                    <a:gd name="connsiteY4" fmla="*/ 141890 h 409903"/>
                    <a:gd name="connsiteX5" fmla="*/ 914400 w 2648607"/>
                    <a:gd name="connsiteY5" fmla="*/ 126124 h 409903"/>
                    <a:gd name="connsiteX6" fmla="*/ 2412124 w 2648607"/>
                    <a:gd name="connsiteY6" fmla="*/ 110359 h 409903"/>
                    <a:gd name="connsiteX7" fmla="*/ 2475186 w 2648607"/>
                    <a:gd name="connsiteY7" fmla="*/ 94593 h 409903"/>
                    <a:gd name="connsiteX8" fmla="*/ 2569779 w 2648607"/>
                    <a:gd name="connsiteY8" fmla="*/ 31531 h 409903"/>
                    <a:gd name="connsiteX9" fmla="*/ 2617076 w 2648607"/>
                    <a:gd name="connsiteY9" fmla="*/ 0 h 409903"/>
                    <a:gd name="connsiteX10" fmla="*/ 2648607 w 2648607"/>
                    <a:gd name="connsiteY10" fmla="*/ 0 h 409903"/>
                    <a:gd name="connsiteX0" fmla="*/ 0 w 2648607"/>
                    <a:gd name="connsiteY0" fmla="*/ 409903 h 409903"/>
                    <a:gd name="connsiteX1" fmla="*/ 551793 w 2648607"/>
                    <a:gd name="connsiteY1" fmla="*/ 204952 h 409903"/>
                    <a:gd name="connsiteX2" fmla="*/ 599089 w 2648607"/>
                    <a:gd name="connsiteY2" fmla="*/ 189186 h 409903"/>
                    <a:gd name="connsiteX3" fmla="*/ 819807 w 2648607"/>
                    <a:gd name="connsiteY3" fmla="*/ 141890 h 409903"/>
                    <a:gd name="connsiteX4" fmla="*/ 914400 w 2648607"/>
                    <a:gd name="connsiteY4" fmla="*/ 126124 h 409903"/>
                    <a:gd name="connsiteX5" fmla="*/ 2412124 w 2648607"/>
                    <a:gd name="connsiteY5" fmla="*/ 110359 h 409903"/>
                    <a:gd name="connsiteX6" fmla="*/ 2475186 w 2648607"/>
                    <a:gd name="connsiteY6" fmla="*/ 94593 h 409903"/>
                    <a:gd name="connsiteX7" fmla="*/ 2569779 w 2648607"/>
                    <a:gd name="connsiteY7" fmla="*/ 31531 h 409903"/>
                    <a:gd name="connsiteX8" fmla="*/ 2617076 w 2648607"/>
                    <a:gd name="connsiteY8" fmla="*/ 0 h 409903"/>
                    <a:gd name="connsiteX9" fmla="*/ 2648607 w 2648607"/>
                    <a:gd name="connsiteY9" fmla="*/ 0 h 409903"/>
                    <a:gd name="connsiteX0" fmla="*/ 0 w 2648607"/>
                    <a:gd name="connsiteY0" fmla="*/ 409903 h 409903"/>
                    <a:gd name="connsiteX1" fmla="*/ 551793 w 2648607"/>
                    <a:gd name="connsiteY1" fmla="*/ 204952 h 409903"/>
                    <a:gd name="connsiteX2" fmla="*/ 599089 w 2648607"/>
                    <a:gd name="connsiteY2" fmla="*/ 189186 h 409903"/>
                    <a:gd name="connsiteX3" fmla="*/ 599089 w 2648607"/>
                    <a:gd name="connsiteY3" fmla="*/ 189186 h 409903"/>
                    <a:gd name="connsiteX4" fmla="*/ 819807 w 2648607"/>
                    <a:gd name="connsiteY4" fmla="*/ 141890 h 409903"/>
                    <a:gd name="connsiteX5" fmla="*/ 914400 w 2648607"/>
                    <a:gd name="connsiteY5" fmla="*/ 126124 h 409903"/>
                    <a:gd name="connsiteX6" fmla="*/ 2412124 w 2648607"/>
                    <a:gd name="connsiteY6" fmla="*/ 110359 h 409903"/>
                    <a:gd name="connsiteX7" fmla="*/ 2475186 w 2648607"/>
                    <a:gd name="connsiteY7" fmla="*/ 94593 h 409903"/>
                    <a:gd name="connsiteX8" fmla="*/ 2569779 w 2648607"/>
                    <a:gd name="connsiteY8" fmla="*/ 31531 h 409903"/>
                    <a:gd name="connsiteX9" fmla="*/ 2617076 w 2648607"/>
                    <a:gd name="connsiteY9" fmla="*/ 0 h 409903"/>
                    <a:gd name="connsiteX10" fmla="*/ 2648607 w 2648607"/>
                    <a:gd name="connsiteY10" fmla="*/ 0 h 409903"/>
                    <a:gd name="connsiteX0" fmla="*/ 0 w 2648607"/>
                    <a:gd name="connsiteY0" fmla="*/ 409903 h 409903"/>
                    <a:gd name="connsiteX1" fmla="*/ 551793 w 2648607"/>
                    <a:gd name="connsiteY1" fmla="*/ 204952 h 409903"/>
                    <a:gd name="connsiteX2" fmla="*/ 599089 w 2648607"/>
                    <a:gd name="connsiteY2" fmla="*/ 189186 h 409903"/>
                    <a:gd name="connsiteX3" fmla="*/ 819807 w 2648607"/>
                    <a:gd name="connsiteY3" fmla="*/ 141890 h 409903"/>
                    <a:gd name="connsiteX4" fmla="*/ 914400 w 2648607"/>
                    <a:gd name="connsiteY4" fmla="*/ 126124 h 409903"/>
                    <a:gd name="connsiteX5" fmla="*/ 2412124 w 2648607"/>
                    <a:gd name="connsiteY5" fmla="*/ 110359 h 409903"/>
                    <a:gd name="connsiteX6" fmla="*/ 2475186 w 2648607"/>
                    <a:gd name="connsiteY6" fmla="*/ 94593 h 409903"/>
                    <a:gd name="connsiteX7" fmla="*/ 2569779 w 2648607"/>
                    <a:gd name="connsiteY7" fmla="*/ 31531 h 409903"/>
                    <a:gd name="connsiteX8" fmla="*/ 2617076 w 2648607"/>
                    <a:gd name="connsiteY8" fmla="*/ 0 h 409903"/>
                    <a:gd name="connsiteX9" fmla="*/ 2648607 w 2648607"/>
                    <a:gd name="connsiteY9" fmla="*/ 0 h 409903"/>
                    <a:gd name="connsiteX0" fmla="*/ 0 w 2648607"/>
                    <a:gd name="connsiteY0" fmla="*/ 409903 h 409903"/>
                    <a:gd name="connsiteX1" fmla="*/ 551793 w 2648607"/>
                    <a:gd name="connsiteY1" fmla="*/ 204952 h 409903"/>
                    <a:gd name="connsiteX2" fmla="*/ 819807 w 2648607"/>
                    <a:gd name="connsiteY2" fmla="*/ 141890 h 409903"/>
                    <a:gd name="connsiteX3" fmla="*/ 914400 w 2648607"/>
                    <a:gd name="connsiteY3" fmla="*/ 126124 h 409903"/>
                    <a:gd name="connsiteX4" fmla="*/ 2412124 w 2648607"/>
                    <a:gd name="connsiteY4" fmla="*/ 110359 h 409903"/>
                    <a:gd name="connsiteX5" fmla="*/ 2475186 w 2648607"/>
                    <a:gd name="connsiteY5" fmla="*/ 94593 h 409903"/>
                    <a:gd name="connsiteX6" fmla="*/ 2569779 w 2648607"/>
                    <a:gd name="connsiteY6" fmla="*/ 31531 h 409903"/>
                    <a:gd name="connsiteX7" fmla="*/ 2617076 w 2648607"/>
                    <a:gd name="connsiteY7" fmla="*/ 0 h 409903"/>
                    <a:gd name="connsiteX8" fmla="*/ 2648607 w 2648607"/>
                    <a:gd name="connsiteY8" fmla="*/ 0 h 409903"/>
                    <a:gd name="connsiteX0" fmla="*/ 0 w 2648607"/>
                    <a:gd name="connsiteY0" fmla="*/ 409903 h 409903"/>
                    <a:gd name="connsiteX1" fmla="*/ 551793 w 2648607"/>
                    <a:gd name="connsiteY1" fmla="*/ 204952 h 409903"/>
                    <a:gd name="connsiteX2" fmla="*/ 914400 w 2648607"/>
                    <a:gd name="connsiteY2" fmla="*/ 126124 h 409903"/>
                    <a:gd name="connsiteX3" fmla="*/ 2412124 w 2648607"/>
                    <a:gd name="connsiteY3" fmla="*/ 110359 h 409903"/>
                    <a:gd name="connsiteX4" fmla="*/ 2475186 w 2648607"/>
                    <a:gd name="connsiteY4" fmla="*/ 94593 h 409903"/>
                    <a:gd name="connsiteX5" fmla="*/ 2569779 w 2648607"/>
                    <a:gd name="connsiteY5" fmla="*/ 31531 h 409903"/>
                    <a:gd name="connsiteX6" fmla="*/ 2617076 w 2648607"/>
                    <a:gd name="connsiteY6" fmla="*/ 0 h 409903"/>
                    <a:gd name="connsiteX7" fmla="*/ 2648607 w 2648607"/>
                    <a:gd name="connsiteY7" fmla="*/ 0 h 409903"/>
                    <a:gd name="connsiteX0" fmla="*/ 0 w 2648607"/>
                    <a:gd name="connsiteY0" fmla="*/ 409903 h 409903"/>
                    <a:gd name="connsiteX1" fmla="*/ 551793 w 2648607"/>
                    <a:gd name="connsiteY1" fmla="*/ 204952 h 409903"/>
                    <a:gd name="connsiteX2" fmla="*/ 2412124 w 2648607"/>
                    <a:gd name="connsiteY2" fmla="*/ 110359 h 409903"/>
                    <a:gd name="connsiteX3" fmla="*/ 2475186 w 2648607"/>
                    <a:gd name="connsiteY3" fmla="*/ 94593 h 409903"/>
                    <a:gd name="connsiteX4" fmla="*/ 2569779 w 2648607"/>
                    <a:gd name="connsiteY4" fmla="*/ 31531 h 409903"/>
                    <a:gd name="connsiteX5" fmla="*/ 2617076 w 2648607"/>
                    <a:gd name="connsiteY5" fmla="*/ 0 h 409903"/>
                    <a:gd name="connsiteX6" fmla="*/ 2648607 w 2648607"/>
                    <a:gd name="connsiteY6" fmla="*/ 0 h 409903"/>
                    <a:gd name="connsiteX0" fmla="*/ 0 w 2748455"/>
                    <a:gd name="connsiteY0" fmla="*/ 409903 h 409903"/>
                    <a:gd name="connsiteX1" fmla="*/ 551793 w 2748455"/>
                    <a:gd name="connsiteY1" fmla="*/ 204952 h 409903"/>
                    <a:gd name="connsiteX2" fmla="*/ 2412124 w 2748455"/>
                    <a:gd name="connsiteY2" fmla="*/ 110359 h 409903"/>
                    <a:gd name="connsiteX3" fmla="*/ 2569779 w 2748455"/>
                    <a:gd name="connsiteY3" fmla="*/ 31531 h 409903"/>
                    <a:gd name="connsiteX4" fmla="*/ 2617076 w 2748455"/>
                    <a:gd name="connsiteY4" fmla="*/ 0 h 409903"/>
                    <a:gd name="connsiteX5" fmla="*/ 2648607 w 2748455"/>
                    <a:gd name="connsiteY5" fmla="*/ 0 h 409903"/>
                    <a:gd name="connsiteX0" fmla="*/ 0 w 2648607"/>
                    <a:gd name="connsiteY0" fmla="*/ 409903 h 409903"/>
                    <a:gd name="connsiteX1" fmla="*/ 551793 w 2648607"/>
                    <a:gd name="connsiteY1" fmla="*/ 204952 h 409903"/>
                    <a:gd name="connsiteX2" fmla="*/ 2569779 w 2648607"/>
                    <a:gd name="connsiteY2" fmla="*/ 31531 h 409903"/>
                    <a:gd name="connsiteX3" fmla="*/ 2617076 w 2648607"/>
                    <a:gd name="connsiteY3" fmla="*/ 0 h 409903"/>
                    <a:gd name="connsiteX4" fmla="*/ 2648607 w 2648607"/>
                    <a:gd name="connsiteY4" fmla="*/ 0 h 409903"/>
                    <a:gd name="connsiteX0" fmla="*/ 0 w 2648607"/>
                    <a:gd name="connsiteY0" fmla="*/ 409903 h 409903"/>
                    <a:gd name="connsiteX1" fmla="*/ 551793 w 2648607"/>
                    <a:gd name="connsiteY1" fmla="*/ 204952 h 409903"/>
                    <a:gd name="connsiteX2" fmla="*/ 2617076 w 2648607"/>
                    <a:gd name="connsiteY2" fmla="*/ 0 h 409903"/>
                    <a:gd name="connsiteX3" fmla="*/ 2648607 w 2648607"/>
                    <a:gd name="connsiteY3" fmla="*/ 0 h 409903"/>
                    <a:gd name="connsiteX0" fmla="*/ 0 w 2617076"/>
                    <a:gd name="connsiteY0" fmla="*/ 409903 h 409903"/>
                    <a:gd name="connsiteX1" fmla="*/ 551793 w 2617076"/>
                    <a:gd name="connsiteY1" fmla="*/ 204952 h 409903"/>
                    <a:gd name="connsiteX2" fmla="*/ 2617076 w 2617076"/>
                    <a:gd name="connsiteY2" fmla="*/ 0 h 409903"/>
                    <a:gd name="connsiteX0" fmla="*/ 0 w 2743200"/>
                    <a:gd name="connsiteY0" fmla="*/ 394137 h 394137"/>
                    <a:gd name="connsiteX1" fmla="*/ 551793 w 2743200"/>
                    <a:gd name="connsiteY1" fmla="*/ 189186 h 394137"/>
                    <a:gd name="connsiteX2" fmla="*/ 2743200 w 2743200"/>
                    <a:gd name="connsiteY2" fmla="*/ 0 h 394137"/>
                    <a:gd name="connsiteX0" fmla="*/ 0 w 2743200"/>
                    <a:gd name="connsiteY0" fmla="*/ 394137 h 394137"/>
                    <a:gd name="connsiteX1" fmla="*/ 1135117 w 2743200"/>
                    <a:gd name="connsiteY1" fmla="*/ 126124 h 394137"/>
                    <a:gd name="connsiteX2" fmla="*/ 2743200 w 2743200"/>
                    <a:gd name="connsiteY2" fmla="*/ 0 h 394137"/>
                    <a:gd name="connsiteX0" fmla="*/ 0 w 2743200"/>
                    <a:gd name="connsiteY0" fmla="*/ 394137 h 394137"/>
                    <a:gd name="connsiteX1" fmla="*/ 1135117 w 2743200"/>
                    <a:gd name="connsiteY1" fmla="*/ 126124 h 394137"/>
                    <a:gd name="connsiteX2" fmla="*/ 2002221 w 2743200"/>
                    <a:gd name="connsiteY2" fmla="*/ 31530 h 394137"/>
                    <a:gd name="connsiteX3" fmla="*/ 2743200 w 2743200"/>
                    <a:gd name="connsiteY3" fmla="*/ 0 h 394137"/>
                    <a:gd name="connsiteX0" fmla="*/ 0 w 2743200"/>
                    <a:gd name="connsiteY0" fmla="*/ 446690 h 446690"/>
                    <a:gd name="connsiteX1" fmla="*/ 1135117 w 2743200"/>
                    <a:gd name="connsiteY1" fmla="*/ 178677 h 446690"/>
                    <a:gd name="connsiteX2" fmla="*/ 2002221 w 2743200"/>
                    <a:gd name="connsiteY2" fmla="*/ 21021 h 446690"/>
                    <a:gd name="connsiteX3" fmla="*/ 2743200 w 2743200"/>
                    <a:gd name="connsiteY3" fmla="*/ 52553 h 446690"/>
                    <a:gd name="connsiteX0" fmla="*/ 0 w 2743200"/>
                    <a:gd name="connsiteY0" fmla="*/ 446690 h 446690"/>
                    <a:gd name="connsiteX1" fmla="*/ 504496 w 2743200"/>
                    <a:gd name="connsiteY1" fmla="*/ 241739 h 446690"/>
                    <a:gd name="connsiteX2" fmla="*/ 1135117 w 2743200"/>
                    <a:gd name="connsiteY2" fmla="*/ 178677 h 446690"/>
                    <a:gd name="connsiteX3" fmla="*/ 2002221 w 2743200"/>
                    <a:gd name="connsiteY3" fmla="*/ 21021 h 446690"/>
                    <a:gd name="connsiteX4" fmla="*/ 2743200 w 2743200"/>
                    <a:gd name="connsiteY4" fmla="*/ 52553 h 446690"/>
                    <a:gd name="connsiteX0" fmla="*/ 0 w 2743200"/>
                    <a:gd name="connsiteY0" fmla="*/ 1725651 h 1725651"/>
                    <a:gd name="connsiteX1" fmla="*/ 740735 w 2743200"/>
                    <a:gd name="connsiteY1" fmla="*/ 0 h 1725651"/>
                    <a:gd name="connsiteX2" fmla="*/ 504496 w 2743200"/>
                    <a:gd name="connsiteY2" fmla="*/ 1520700 h 1725651"/>
                    <a:gd name="connsiteX3" fmla="*/ 1135117 w 2743200"/>
                    <a:gd name="connsiteY3" fmla="*/ 1457638 h 1725651"/>
                    <a:gd name="connsiteX4" fmla="*/ 2002221 w 2743200"/>
                    <a:gd name="connsiteY4" fmla="*/ 1299982 h 1725651"/>
                    <a:gd name="connsiteX5" fmla="*/ 2743200 w 2743200"/>
                    <a:gd name="connsiteY5" fmla="*/ 1331514 h 1725651"/>
                    <a:gd name="connsiteX0" fmla="*/ 0 w 3011214"/>
                    <a:gd name="connsiteY0" fmla="*/ 464409 h 1520700"/>
                    <a:gd name="connsiteX1" fmla="*/ 1008749 w 3011214"/>
                    <a:gd name="connsiteY1" fmla="*/ 0 h 1520700"/>
                    <a:gd name="connsiteX2" fmla="*/ 772510 w 3011214"/>
                    <a:gd name="connsiteY2" fmla="*/ 1520700 h 1520700"/>
                    <a:gd name="connsiteX3" fmla="*/ 1403131 w 3011214"/>
                    <a:gd name="connsiteY3" fmla="*/ 1457638 h 1520700"/>
                    <a:gd name="connsiteX4" fmla="*/ 2270235 w 3011214"/>
                    <a:gd name="connsiteY4" fmla="*/ 1299982 h 1520700"/>
                    <a:gd name="connsiteX5" fmla="*/ 3011214 w 3011214"/>
                    <a:gd name="connsiteY5" fmla="*/ 1331514 h 1520700"/>
                    <a:gd name="connsiteX0" fmla="*/ 0 w 3011214"/>
                    <a:gd name="connsiteY0" fmla="*/ 464409 h 1457638"/>
                    <a:gd name="connsiteX1" fmla="*/ 1008749 w 3011214"/>
                    <a:gd name="connsiteY1" fmla="*/ 0 h 1457638"/>
                    <a:gd name="connsiteX2" fmla="*/ 2301765 w 3011214"/>
                    <a:gd name="connsiteY2" fmla="*/ 101803 h 1457638"/>
                    <a:gd name="connsiteX3" fmla="*/ 1403131 w 3011214"/>
                    <a:gd name="connsiteY3" fmla="*/ 1457638 h 1457638"/>
                    <a:gd name="connsiteX4" fmla="*/ 2270235 w 3011214"/>
                    <a:gd name="connsiteY4" fmla="*/ 1299982 h 1457638"/>
                    <a:gd name="connsiteX5" fmla="*/ 3011214 w 3011214"/>
                    <a:gd name="connsiteY5" fmla="*/ 1331514 h 1457638"/>
                    <a:gd name="connsiteX0" fmla="*/ 0 w 3092670"/>
                    <a:gd name="connsiteY0" fmla="*/ 464409 h 1349906"/>
                    <a:gd name="connsiteX1" fmla="*/ 1008749 w 3092670"/>
                    <a:gd name="connsiteY1" fmla="*/ 0 h 1349906"/>
                    <a:gd name="connsiteX2" fmla="*/ 2301765 w 3092670"/>
                    <a:gd name="connsiteY2" fmla="*/ 101803 h 1349906"/>
                    <a:gd name="connsiteX3" fmla="*/ 2758966 w 3092670"/>
                    <a:gd name="connsiteY3" fmla="*/ 1031969 h 1349906"/>
                    <a:gd name="connsiteX4" fmla="*/ 2270235 w 3092670"/>
                    <a:gd name="connsiteY4" fmla="*/ 1299982 h 1349906"/>
                    <a:gd name="connsiteX5" fmla="*/ 3011214 w 3092670"/>
                    <a:gd name="connsiteY5" fmla="*/ 1331514 h 1349906"/>
                    <a:gd name="connsiteX0" fmla="*/ 0 w 3471043"/>
                    <a:gd name="connsiteY0" fmla="*/ 464409 h 1376182"/>
                    <a:gd name="connsiteX1" fmla="*/ 1008749 w 3471043"/>
                    <a:gd name="connsiteY1" fmla="*/ 0 h 1376182"/>
                    <a:gd name="connsiteX2" fmla="*/ 2301765 w 3471043"/>
                    <a:gd name="connsiteY2" fmla="*/ 101803 h 1376182"/>
                    <a:gd name="connsiteX3" fmla="*/ 3137339 w 3471043"/>
                    <a:gd name="connsiteY3" fmla="*/ 874313 h 1376182"/>
                    <a:gd name="connsiteX4" fmla="*/ 2270235 w 3471043"/>
                    <a:gd name="connsiteY4" fmla="*/ 1299982 h 1376182"/>
                    <a:gd name="connsiteX5" fmla="*/ 3011214 w 3471043"/>
                    <a:gd name="connsiteY5" fmla="*/ 1331514 h 1376182"/>
                    <a:gd name="connsiteX0" fmla="*/ 0 w 3471043"/>
                    <a:gd name="connsiteY0" fmla="*/ 464409 h 4458341"/>
                    <a:gd name="connsiteX1" fmla="*/ 1008749 w 3471043"/>
                    <a:gd name="connsiteY1" fmla="*/ 0 h 4458341"/>
                    <a:gd name="connsiteX2" fmla="*/ 2301765 w 3471043"/>
                    <a:gd name="connsiteY2" fmla="*/ 101803 h 4458341"/>
                    <a:gd name="connsiteX3" fmla="*/ 3137339 w 3471043"/>
                    <a:gd name="connsiteY3" fmla="*/ 874313 h 4458341"/>
                    <a:gd name="connsiteX4" fmla="*/ 2270235 w 3471043"/>
                    <a:gd name="connsiteY4" fmla="*/ 1299982 h 4458341"/>
                    <a:gd name="connsiteX5" fmla="*/ 3074276 w 3471043"/>
                    <a:gd name="connsiteY5" fmla="*/ 4453086 h 4458341"/>
                    <a:gd name="connsiteX0" fmla="*/ 0 w 3471043"/>
                    <a:gd name="connsiteY0" fmla="*/ 464409 h 4458341"/>
                    <a:gd name="connsiteX1" fmla="*/ 1008749 w 3471043"/>
                    <a:gd name="connsiteY1" fmla="*/ 0 h 4458341"/>
                    <a:gd name="connsiteX2" fmla="*/ 2301765 w 3471043"/>
                    <a:gd name="connsiteY2" fmla="*/ 101803 h 4458341"/>
                    <a:gd name="connsiteX3" fmla="*/ 3137339 w 3471043"/>
                    <a:gd name="connsiteY3" fmla="*/ 874313 h 4458341"/>
                    <a:gd name="connsiteX4" fmla="*/ 3026980 w 3471043"/>
                    <a:gd name="connsiteY4" fmla="*/ 1851775 h 4458341"/>
                    <a:gd name="connsiteX5" fmla="*/ 3074276 w 3471043"/>
                    <a:gd name="connsiteY5" fmla="*/ 4453086 h 4458341"/>
                    <a:gd name="connsiteX0" fmla="*/ 0 w 3218794"/>
                    <a:gd name="connsiteY0" fmla="*/ 464409 h 4458341"/>
                    <a:gd name="connsiteX1" fmla="*/ 1008749 w 3218794"/>
                    <a:gd name="connsiteY1" fmla="*/ 0 h 4458341"/>
                    <a:gd name="connsiteX2" fmla="*/ 2301765 w 3218794"/>
                    <a:gd name="connsiteY2" fmla="*/ 101803 h 4458341"/>
                    <a:gd name="connsiteX3" fmla="*/ 3137339 w 3218794"/>
                    <a:gd name="connsiteY3" fmla="*/ 874313 h 4458341"/>
                    <a:gd name="connsiteX4" fmla="*/ 3026980 w 3218794"/>
                    <a:gd name="connsiteY4" fmla="*/ 1851775 h 4458341"/>
                    <a:gd name="connsiteX5" fmla="*/ 3074276 w 3218794"/>
                    <a:gd name="connsiteY5" fmla="*/ 4453086 h 4458341"/>
                    <a:gd name="connsiteX0" fmla="*/ 0 w 3218794"/>
                    <a:gd name="connsiteY0" fmla="*/ 464409 h 4458341"/>
                    <a:gd name="connsiteX1" fmla="*/ 1008749 w 3218794"/>
                    <a:gd name="connsiteY1" fmla="*/ 0 h 4458341"/>
                    <a:gd name="connsiteX2" fmla="*/ 2301765 w 3218794"/>
                    <a:gd name="connsiteY2" fmla="*/ 101803 h 4458341"/>
                    <a:gd name="connsiteX3" fmla="*/ 3137339 w 3218794"/>
                    <a:gd name="connsiteY3" fmla="*/ 874313 h 4458341"/>
                    <a:gd name="connsiteX4" fmla="*/ 3026980 w 3218794"/>
                    <a:gd name="connsiteY4" fmla="*/ 1851775 h 4458341"/>
                    <a:gd name="connsiteX5" fmla="*/ 3074276 w 3218794"/>
                    <a:gd name="connsiteY5" fmla="*/ 4453086 h 4458341"/>
                    <a:gd name="connsiteX0" fmla="*/ 0 w 3218794"/>
                    <a:gd name="connsiteY0" fmla="*/ 620109 h 4614041"/>
                    <a:gd name="connsiteX1" fmla="*/ 1008749 w 3218794"/>
                    <a:gd name="connsiteY1" fmla="*/ 155700 h 4614041"/>
                    <a:gd name="connsiteX2" fmla="*/ 2301765 w 3218794"/>
                    <a:gd name="connsiteY2" fmla="*/ 257503 h 4614041"/>
                    <a:gd name="connsiteX3" fmla="*/ 3137339 w 3218794"/>
                    <a:gd name="connsiteY3" fmla="*/ 1030013 h 4614041"/>
                    <a:gd name="connsiteX4" fmla="*/ 3026980 w 3218794"/>
                    <a:gd name="connsiteY4" fmla="*/ 2007475 h 4614041"/>
                    <a:gd name="connsiteX5" fmla="*/ 3074276 w 3218794"/>
                    <a:gd name="connsiteY5" fmla="*/ 4608786 h 4614041"/>
                    <a:gd name="connsiteX0" fmla="*/ 0 w 3218794"/>
                    <a:gd name="connsiteY0" fmla="*/ 620109 h 4614041"/>
                    <a:gd name="connsiteX1" fmla="*/ 1008749 w 3218794"/>
                    <a:gd name="connsiteY1" fmla="*/ 155700 h 4614041"/>
                    <a:gd name="connsiteX2" fmla="*/ 2301765 w 3218794"/>
                    <a:gd name="connsiteY2" fmla="*/ 257503 h 4614041"/>
                    <a:gd name="connsiteX3" fmla="*/ 3137339 w 3218794"/>
                    <a:gd name="connsiteY3" fmla="*/ 1030013 h 4614041"/>
                    <a:gd name="connsiteX4" fmla="*/ 3026980 w 3218794"/>
                    <a:gd name="connsiteY4" fmla="*/ 2007475 h 4614041"/>
                    <a:gd name="connsiteX5" fmla="*/ 3074276 w 3218794"/>
                    <a:gd name="connsiteY5" fmla="*/ 4608786 h 4614041"/>
                    <a:gd name="connsiteX0" fmla="*/ 0 w 3218794"/>
                    <a:gd name="connsiteY0" fmla="*/ 524843 h 4518775"/>
                    <a:gd name="connsiteX1" fmla="*/ 1008749 w 3218794"/>
                    <a:gd name="connsiteY1" fmla="*/ 60434 h 4518775"/>
                    <a:gd name="connsiteX2" fmla="*/ 2301765 w 3218794"/>
                    <a:gd name="connsiteY2" fmla="*/ 162237 h 4518775"/>
                    <a:gd name="connsiteX3" fmla="*/ 3137339 w 3218794"/>
                    <a:gd name="connsiteY3" fmla="*/ 934747 h 4518775"/>
                    <a:gd name="connsiteX4" fmla="*/ 3026980 w 3218794"/>
                    <a:gd name="connsiteY4" fmla="*/ 1912209 h 4518775"/>
                    <a:gd name="connsiteX5" fmla="*/ 3074276 w 3218794"/>
                    <a:gd name="connsiteY5" fmla="*/ 4513520 h 4518775"/>
                    <a:gd name="connsiteX0" fmla="*/ 0 w 3218794"/>
                    <a:gd name="connsiteY0" fmla="*/ 524843 h 4518775"/>
                    <a:gd name="connsiteX1" fmla="*/ 1008749 w 3218794"/>
                    <a:gd name="connsiteY1" fmla="*/ 60434 h 4518775"/>
                    <a:gd name="connsiteX2" fmla="*/ 2301765 w 3218794"/>
                    <a:gd name="connsiteY2" fmla="*/ 162237 h 4518775"/>
                    <a:gd name="connsiteX3" fmla="*/ 3137339 w 3218794"/>
                    <a:gd name="connsiteY3" fmla="*/ 934747 h 4518775"/>
                    <a:gd name="connsiteX4" fmla="*/ 3026980 w 3218794"/>
                    <a:gd name="connsiteY4" fmla="*/ 1912209 h 4518775"/>
                    <a:gd name="connsiteX5" fmla="*/ 3074276 w 3218794"/>
                    <a:gd name="connsiteY5" fmla="*/ 4513520 h 4518775"/>
                    <a:gd name="connsiteX0" fmla="*/ 0 w 3187263"/>
                    <a:gd name="connsiteY0" fmla="*/ 524843 h 4518775"/>
                    <a:gd name="connsiteX1" fmla="*/ 1008749 w 3187263"/>
                    <a:gd name="connsiteY1" fmla="*/ 60434 h 4518775"/>
                    <a:gd name="connsiteX2" fmla="*/ 2301765 w 3187263"/>
                    <a:gd name="connsiteY2" fmla="*/ 162237 h 4518775"/>
                    <a:gd name="connsiteX3" fmla="*/ 3105808 w 3187263"/>
                    <a:gd name="connsiteY3" fmla="*/ 982044 h 4518775"/>
                    <a:gd name="connsiteX4" fmla="*/ 3026980 w 3187263"/>
                    <a:gd name="connsiteY4" fmla="*/ 1912209 h 4518775"/>
                    <a:gd name="connsiteX5" fmla="*/ 3074276 w 3187263"/>
                    <a:gd name="connsiteY5" fmla="*/ 4513520 h 4518775"/>
                    <a:gd name="connsiteX0" fmla="*/ 0 w 3187263"/>
                    <a:gd name="connsiteY0" fmla="*/ 524843 h 4518775"/>
                    <a:gd name="connsiteX1" fmla="*/ 1008749 w 3187263"/>
                    <a:gd name="connsiteY1" fmla="*/ 60434 h 4518775"/>
                    <a:gd name="connsiteX2" fmla="*/ 2301765 w 3187263"/>
                    <a:gd name="connsiteY2" fmla="*/ 162237 h 4518775"/>
                    <a:gd name="connsiteX3" fmla="*/ 2864576 w 3187263"/>
                    <a:gd name="connsiteY3" fmla="*/ 790154 h 4518775"/>
                    <a:gd name="connsiteX4" fmla="*/ 3105808 w 3187263"/>
                    <a:gd name="connsiteY4" fmla="*/ 982044 h 4518775"/>
                    <a:gd name="connsiteX5" fmla="*/ 3026980 w 3187263"/>
                    <a:gd name="connsiteY5" fmla="*/ 1912209 h 4518775"/>
                    <a:gd name="connsiteX6" fmla="*/ 3074276 w 3187263"/>
                    <a:gd name="connsiteY6" fmla="*/ 4513520 h 4518775"/>
                    <a:gd name="connsiteX0" fmla="*/ 0 w 3187263"/>
                    <a:gd name="connsiteY0" fmla="*/ 524843 h 4518775"/>
                    <a:gd name="connsiteX1" fmla="*/ 1008749 w 3187263"/>
                    <a:gd name="connsiteY1" fmla="*/ 60434 h 4518775"/>
                    <a:gd name="connsiteX2" fmla="*/ 2301765 w 3187263"/>
                    <a:gd name="connsiteY2" fmla="*/ 162237 h 4518775"/>
                    <a:gd name="connsiteX3" fmla="*/ 2864576 w 3187263"/>
                    <a:gd name="connsiteY3" fmla="*/ 790154 h 4518775"/>
                    <a:gd name="connsiteX4" fmla="*/ 3105808 w 3187263"/>
                    <a:gd name="connsiteY4" fmla="*/ 982044 h 4518775"/>
                    <a:gd name="connsiteX5" fmla="*/ 3026980 w 3187263"/>
                    <a:gd name="connsiteY5" fmla="*/ 1912209 h 4518775"/>
                    <a:gd name="connsiteX6" fmla="*/ 3074276 w 3187263"/>
                    <a:gd name="connsiteY6" fmla="*/ 4513520 h 4518775"/>
                    <a:gd name="connsiteX0" fmla="*/ 0 w 3080385"/>
                    <a:gd name="connsiteY0" fmla="*/ 524843 h 4518775"/>
                    <a:gd name="connsiteX1" fmla="*/ 1008749 w 3080385"/>
                    <a:gd name="connsiteY1" fmla="*/ 60434 h 4518775"/>
                    <a:gd name="connsiteX2" fmla="*/ 2301765 w 3080385"/>
                    <a:gd name="connsiteY2" fmla="*/ 162237 h 4518775"/>
                    <a:gd name="connsiteX3" fmla="*/ 2864576 w 3080385"/>
                    <a:gd name="connsiteY3" fmla="*/ 790154 h 4518775"/>
                    <a:gd name="connsiteX4" fmla="*/ 2998930 w 3080385"/>
                    <a:gd name="connsiteY4" fmla="*/ 993919 h 4518775"/>
                    <a:gd name="connsiteX5" fmla="*/ 3026980 w 3080385"/>
                    <a:gd name="connsiteY5" fmla="*/ 1912209 h 4518775"/>
                    <a:gd name="connsiteX6" fmla="*/ 3074276 w 3080385"/>
                    <a:gd name="connsiteY6" fmla="*/ 4513520 h 4518775"/>
                    <a:gd name="connsiteX0" fmla="*/ 0 w 3119799"/>
                    <a:gd name="connsiteY0" fmla="*/ 524843 h 4518775"/>
                    <a:gd name="connsiteX1" fmla="*/ 1008749 w 3119799"/>
                    <a:gd name="connsiteY1" fmla="*/ 60434 h 4518775"/>
                    <a:gd name="connsiteX2" fmla="*/ 2301765 w 3119799"/>
                    <a:gd name="connsiteY2" fmla="*/ 162237 h 4518775"/>
                    <a:gd name="connsiteX3" fmla="*/ 2998930 w 3119799"/>
                    <a:gd name="connsiteY3" fmla="*/ 993919 h 4518775"/>
                    <a:gd name="connsiteX4" fmla="*/ 3026980 w 3119799"/>
                    <a:gd name="connsiteY4" fmla="*/ 1912209 h 4518775"/>
                    <a:gd name="connsiteX5" fmla="*/ 3074276 w 3119799"/>
                    <a:gd name="connsiteY5" fmla="*/ 4513520 h 4518775"/>
                    <a:gd name="connsiteX0" fmla="*/ 0 w 3119799"/>
                    <a:gd name="connsiteY0" fmla="*/ 524843 h 4518775"/>
                    <a:gd name="connsiteX1" fmla="*/ 1008749 w 3119799"/>
                    <a:gd name="connsiteY1" fmla="*/ 60434 h 4518775"/>
                    <a:gd name="connsiteX2" fmla="*/ 2301765 w 3119799"/>
                    <a:gd name="connsiteY2" fmla="*/ 162237 h 4518775"/>
                    <a:gd name="connsiteX3" fmla="*/ 2998930 w 3119799"/>
                    <a:gd name="connsiteY3" fmla="*/ 993919 h 4518775"/>
                    <a:gd name="connsiteX4" fmla="*/ 3026980 w 3119799"/>
                    <a:gd name="connsiteY4" fmla="*/ 1912209 h 4518775"/>
                    <a:gd name="connsiteX5" fmla="*/ 3074276 w 3119799"/>
                    <a:gd name="connsiteY5" fmla="*/ 4513520 h 4518775"/>
                    <a:gd name="connsiteX0" fmla="*/ 0 w 3119799"/>
                    <a:gd name="connsiteY0" fmla="*/ 524843 h 4518775"/>
                    <a:gd name="connsiteX1" fmla="*/ 1008749 w 3119799"/>
                    <a:gd name="connsiteY1" fmla="*/ 60434 h 4518775"/>
                    <a:gd name="connsiteX2" fmla="*/ 2301765 w 3119799"/>
                    <a:gd name="connsiteY2" fmla="*/ 162237 h 4518775"/>
                    <a:gd name="connsiteX3" fmla="*/ 2638945 w 3119799"/>
                    <a:gd name="connsiteY3" fmla="*/ 505146 h 4518775"/>
                    <a:gd name="connsiteX4" fmla="*/ 2998930 w 3119799"/>
                    <a:gd name="connsiteY4" fmla="*/ 993919 h 4518775"/>
                    <a:gd name="connsiteX5" fmla="*/ 3026980 w 3119799"/>
                    <a:gd name="connsiteY5" fmla="*/ 1912209 h 4518775"/>
                    <a:gd name="connsiteX6" fmla="*/ 3074276 w 3119799"/>
                    <a:gd name="connsiteY6" fmla="*/ 4513520 h 4518775"/>
                    <a:gd name="connsiteX0" fmla="*/ 0 w 3119799"/>
                    <a:gd name="connsiteY0" fmla="*/ 524843 h 4518775"/>
                    <a:gd name="connsiteX1" fmla="*/ 1008749 w 3119799"/>
                    <a:gd name="connsiteY1" fmla="*/ 60434 h 4518775"/>
                    <a:gd name="connsiteX2" fmla="*/ 2301765 w 3119799"/>
                    <a:gd name="connsiteY2" fmla="*/ 162237 h 4518775"/>
                    <a:gd name="connsiteX3" fmla="*/ 2722073 w 3119799"/>
                    <a:gd name="connsiteY3" fmla="*/ 457644 h 4518775"/>
                    <a:gd name="connsiteX4" fmla="*/ 2998930 w 3119799"/>
                    <a:gd name="connsiteY4" fmla="*/ 993919 h 4518775"/>
                    <a:gd name="connsiteX5" fmla="*/ 3026980 w 3119799"/>
                    <a:gd name="connsiteY5" fmla="*/ 1912209 h 4518775"/>
                    <a:gd name="connsiteX6" fmla="*/ 3074276 w 3119799"/>
                    <a:gd name="connsiteY6" fmla="*/ 4513520 h 4518775"/>
                    <a:gd name="connsiteX0" fmla="*/ 0 w 3119799"/>
                    <a:gd name="connsiteY0" fmla="*/ 524843 h 4518775"/>
                    <a:gd name="connsiteX1" fmla="*/ 1008749 w 3119799"/>
                    <a:gd name="connsiteY1" fmla="*/ 60434 h 4518775"/>
                    <a:gd name="connsiteX2" fmla="*/ 2301765 w 3119799"/>
                    <a:gd name="connsiteY2" fmla="*/ 162237 h 4518775"/>
                    <a:gd name="connsiteX3" fmla="*/ 2722073 w 3119799"/>
                    <a:gd name="connsiteY3" fmla="*/ 457644 h 4518775"/>
                    <a:gd name="connsiteX4" fmla="*/ 2998930 w 3119799"/>
                    <a:gd name="connsiteY4" fmla="*/ 993919 h 4518775"/>
                    <a:gd name="connsiteX5" fmla="*/ 3026980 w 3119799"/>
                    <a:gd name="connsiteY5" fmla="*/ 1912209 h 4518775"/>
                    <a:gd name="connsiteX6" fmla="*/ 3074276 w 3119799"/>
                    <a:gd name="connsiteY6" fmla="*/ 4513520 h 4518775"/>
                    <a:gd name="connsiteX0" fmla="*/ 0 w 3119799"/>
                    <a:gd name="connsiteY0" fmla="*/ 524843 h 4518775"/>
                    <a:gd name="connsiteX1" fmla="*/ 1008749 w 3119799"/>
                    <a:gd name="connsiteY1" fmla="*/ 60434 h 4518775"/>
                    <a:gd name="connsiteX2" fmla="*/ 2301765 w 3119799"/>
                    <a:gd name="connsiteY2" fmla="*/ 162237 h 4518775"/>
                    <a:gd name="connsiteX3" fmla="*/ 2662696 w 3119799"/>
                    <a:gd name="connsiteY3" fmla="*/ 386392 h 4518775"/>
                    <a:gd name="connsiteX4" fmla="*/ 2998930 w 3119799"/>
                    <a:gd name="connsiteY4" fmla="*/ 993919 h 4518775"/>
                    <a:gd name="connsiteX5" fmla="*/ 3026980 w 3119799"/>
                    <a:gd name="connsiteY5" fmla="*/ 1912209 h 4518775"/>
                    <a:gd name="connsiteX6" fmla="*/ 3074276 w 3119799"/>
                    <a:gd name="connsiteY6" fmla="*/ 4513520 h 4518775"/>
                    <a:gd name="connsiteX0" fmla="*/ 0 w 3119799"/>
                    <a:gd name="connsiteY0" fmla="*/ 524843 h 4518775"/>
                    <a:gd name="connsiteX1" fmla="*/ 1008749 w 3119799"/>
                    <a:gd name="connsiteY1" fmla="*/ 60434 h 4518775"/>
                    <a:gd name="connsiteX2" fmla="*/ 2301765 w 3119799"/>
                    <a:gd name="connsiteY2" fmla="*/ 162237 h 4518775"/>
                    <a:gd name="connsiteX3" fmla="*/ 2662696 w 3119799"/>
                    <a:gd name="connsiteY3" fmla="*/ 386392 h 4518775"/>
                    <a:gd name="connsiteX4" fmla="*/ 2998930 w 3119799"/>
                    <a:gd name="connsiteY4" fmla="*/ 993919 h 4518775"/>
                    <a:gd name="connsiteX5" fmla="*/ 3026980 w 3119799"/>
                    <a:gd name="connsiteY5" fmla="*/ 1912209 h 4518775"/>
                    <a:gd name="connsiteX6" fmla="*/ 3074276 w 3119799"/>
                    <a:gd name="connsiteY6" fmla="*/ 4513520 h 4518775"/>
                    <a:gd name="connsiteX0" fmla="*/ 0 w 3119799"/>
                    <a:gd name="connsiteY0" fmla="*/ 524843 h 4518775"/>
                    <a:gd name="connsiteX1" fmla="*/ 1008749 w 3119799"/>
                    <a:gd name="connsiteY1" fmla="*/ 60434 h 4518775"/>
                    <a:gd name="connsiteX2" fmla="*/ 2301765 w 3119799"/>
                    <a:gd name="connsiteY2" fmla="*/ 162237 h 4518775"/>
                    <a:gd name="connsiteX3" fmla="*/ 2662696 w 3119799"/>
                    <a:gd name="connsiteY3" fmla="*/ 386392 h 4518775"/>
                    <a:gd name="connsiteX4" fmla="*/ 2998930 w 3119799"/>
                    <a:gd name="connsiteY4" fmla="*/ 993919 h 4518775"/>
                    <a:gd name="connsiteX5" fmla="*/ 3026980 w 3119799"/>
                    <a:gd name="connsiteY5" fmla="*/ 1912209 h 4518775"/>
                    <a:gd name="connsiteX6" fmla="*/ 3074276 w 3119799"/>
                    <a:gd name="connsiteY6" fmla="*/ 4513520 h 4518775"/>
                    <a:gd name="connsiteX0" fmla="*/ 0 w 3119799"/>
                    <a:gd name="connsiteY0" fmla="*/ 524843 h 4518775"/>
                    <a:gd name="connsiteX1" fmla="*/ 1008749 w 3119799"/>
                    <a:gd name="connsiteY1" fmla="*/ 60434 h 4518775"/>
                    <a:gd name="connsiteX2" fmla="*/ 2301765 w 3119799"/>
                    <a:gd name="connsiteY2" fmla="*/ 162237 h 4518775"/>
                    <a:gd name="connsiteX3" fmla="*/ 2662696 w 3119799"/>
                    <a:gd name="connsiteY3" fmla="*/ 386392 h 4518775"/>
                    <a:gd name="connsiteX4" fmla="*/ 2998930 w 3119799"/>
                    <a:gd name="connsiteY4" fmla="*/ 993919 h 4518775"/>
                    <a:gd name="connsiteX5" fmla="*/ 3026980 w 3119799"/>
                    <a:gd name="connsiteY5" fmla="*/ 1912209 h 4518775"/>
                    <a:gd name="connsiteX6" fmla="*/ 3074276 w 3119799"/>
                    <a:gd name="connsiteY6" fmla="*/ 4513520 h 4518775"/>
                    <a:gd name="connsiteX0" fmla="*/ 0 w 3119799"/>
                    <a:gd name="connsiteY0" fmla="*/ 524843 h 4513520"/>
                    <a:gd name="connsiteX1" fmla="*/ 1008749 w 3119799"/>
                    <a:gd name="connsiteY1" fmla="*/ 60434 h 4513520"/>
                    <a:gd name="connsiteX2" fmla="*/ 2301765 w 3119799"/>
                    <a:gd name="connsiteY2" fmla="*/ 162237 h 4513520"/>
                    <a:gd name="connsiteX3" fmla="*/ 2662696 w 3119799"/>
                    <a:gd name="connsiteY3" fmla="*/ 386392 h 4513520"/>
                    <a:gd name="connsiteX4" fmla="*/ 2998930 w 3119799"/>
                    <a:gd name="connsiteY4" fmla="*/ 993919 h 4513520"/>
                    <a:gd name="connsiteX5" fmla="*/ 3026980 w 3119799"/>
                    <a:gd name="connsiteY5" fmla="*/ 1912209 h 4513520"/>
                    <a:gd name="connsiteX6" fmla="*/ 3074276 w 3119799"/>
                    <a:gd name="connsiteY6" fmla="*/ 4513520 h 4513520"/>
                    <a:gd name="connsiteX0" fmla="*/ 0 w 3119799"/>
                    <a:gd name="connsiteY0" fmla="*/ 524843 h 4513520"/>
                    <a:gd name="connsiteX1" fmla="*/ 1008749 w 3119799"/>
                    <a:gd name="connsiteY1" fmla="*/ 60434 h 4513520"/>
                    <a:gd name="connsiteX2" fmla="*/ 2301765 w 3119799"/>
                    <a:gd name="connsiteY2" fmla="*/ 162237 h 4513520"/>
                    <a:gd name="connsiteX3" fmla="*/ 2662696 w 3119799"/>
                    <a:gd name="connsiteY3" fmla="*/ 386392 h 4513520"/>
                    <a:gd name="connsiteX4" fmla="*/ 2998930 w 3119799"/>
                    <a:gd name="connsiteY4" fmla="*/ 993919 h 4513520"/>
                    <a:gd name="connsiteX5" fmla="*/ 3026980 w 3119799"/>
                    <a:gd name="connsiteY5" fmla="*/ 1912209 h 4513520"/>
                    <a:gd name="connsiteX6" fmla="*/ 3060628 w 3119799"/>
                    <a:gd name="connsiteY6" fmla="*/ 4513520 h 4513520"/>
                    <a:gd name="connsiteX0" fmla="*/ 0 w 3119799"/>
                    <a:gd name="connsiteY0" fmla="*/ 524843 h 4513520"/>
                    <a:gd name="connsiteX1" fmla="*/ 1008749 w 3119799"/>
                    <a:gd name="connsiteY1" fmla="*/ 60434 h 4513520"/>
                    <a:gd name="connsiteX2" fmla="*/ 2301765 w 3119799"/>
                    <a:gd name="connsiteY2" fmla="*/ 162237 h 4513520"/>
                    <a:gd name="connsiteX3" fmla="*/ 2662696 w 3119799"/>
                    <a:gd name="connsiteY3" fmla="*/ 386392 h 4513520"/>
                    <a:gd name="connsiteX4" fmla="*/ 2998930 w 3119799"/>
                    <a:gd name="connsiteY4" fmla="*/ 993919 h 4513520"/>
                    <a:gd name="connsiteX5" fmla="*/ 3026980 w 3119799"/>
                    <a:gd name="connsiteY5" fmla="*/ 1912209 h 4513520"/>
                    <a:gd name="connsiteX6" fmla="*/ 3060628 w 3119799"/>
                    <a:gd name="connsiteY6" fmla="*/ 4513520 h 4513520"/>
                    <a:gd name="connsiteX0" fmla="*/ 0 w 3119799"/>
                    <a:gd name="connsiteY0" fmla="*/ 524843 h 4513520"/>
                    <a:gd name="connsiteX1" fmla="*/ 1008749 w 3119799"/>
                    <a:gd name="connsiteY1" fmla="*/ 60434 h 4513520"/>
                    <a:gd name="connsiteX2" fmla="*/ 2301765 w 3119799"/>
                    <a:gd name="connsiteY2" fmla="*/ 162237 h 4513520"/>
                    <a:gd name="connsiteX3" fmla="*/ 2662696 w 3119799"/>
                    <a:gd name="connsiteY3" fmla="*/ 386392 h 4513520"/>
                    <a:gd name="connsiteX4" fmla="*/ 2998930 w 3119799"/>
                    <a:gd name="connsiteY4" fmla="*/ 993919 h 4513520"/>
                    <a:gd name="connsiteX5" fmla="*/ 3026980 w 3119799"/>
                    <a:gd name="connsiteY5" fmla="*/ 1912209 h 4513520"/>
                    <a:gd name="connsiteX6" fmla="*/ 3060628 w 3119799"/>
                    <a:gd name="connsiteY6" fmla="*/ 4513520 h 4513520"/>
                    <a:gd name="connsiteX0" fmla="*/ 0 w 3119799"/>
                    <a:gd name="connsiteY0" fmla="*/ 524843 h 4431634"/>
                    <a:gd name="connsiteX1" fmla="*/ 1008749 w 3119799"/>
                    <a:gd name="connsiteY1" fmla="*/ 60434 h 4431634"/>
                    <a:gd name="connsiteX2" fmla="*/ 2301765 w 3119799"/>
                    <a:gd name="connsiteY2" fmla="*/ 162237 h 4431634"/>
                    <a:gd name="connsiteX3" fmla="*/ 2662696 w 3119799"/>
                    <a:gd name="connsiteY3" fmla="*/ 386392 h 4431634"/>
                    <a:gd name="connsiteX4" fmla="*/ 2998930 w 3119799"/>
                    <a:gd name="connsiteY4" fmla="*/ 993919 h 4431634"/>
                    <a:gd name="connsiteX5" fmla="*/ 3026980 w 3119799"/>
                    <a:gd name="connsiteY5" fmla="*/ 1912209 h 4431634"/>
                    <a:gd name="connsiteX6" fmla="*/ 3006037 w 3119799"/>
                    <a:gd name="connsiteY6" fmla="*/ 4431634 h 4431634"/>
                    <a:gd name="connsiteX0" fmla="*/ 0 w 3119799"/>
                    <a:gd name="connsiteY0" fmla="*/ 524843 h 4486225"/>
                    <a:gd name="connsiteX1" fmla="*/ 1008749 w 3119799"/>
                    <a:gd name="connsiteY1" fmla="*/ 60434 h 4486225"/>
                    <a:gd name="connsiteX2" fmla="*/ 2301765 w 3119799"/>
                    <a:gd name="connsiteY2" fmla="*/ 162237 h 4486225"/>
                    <a:gd name="connsiteX3" fmla="*/ 2662696 w 3119799"/>
                    <a:gd name="connsiteY3" fmla="*/ 386392 h 4486225"/>
                    <a:gd name="connsiteX4" fmla="*/ 2998930 w 3119799"/>
                    <a:gd name="connsiteY4" fmla="*/ 993919 h 4486225"/>
                    <a:gd name="connsiteX5" fmla="*/ 3026980 w 3119799"/>
                    <a:gd name="connsiteY5" fmla="*/ 1912209 h 4486225"/>
                    <a:gd name="connsiteX6" fmla="*/ 3006037 w 3119799"/>
                    <a:gd name="connsiteY6" fmla="*/ 4486225 h 448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9799" h="4486225">
                      <a:moveTo>
                        <a:pt x="0" y="524843"/>
                      </a:moveTo>
                      <a:cubicBezTo>
                        <a:pt x="336250" y="370040"/>
                        <a:pt x="625122" y="120868"/>
                        <a:pt x="1008749" y="60434"/>
                      </a:cubicBezTo>
                      <a:cubicBezTo>
                        <a:pt x="1392376" y="0"/>
                        <a:pt x="2026107" y="107911"/>
                        <a:pt x="2301765" y="162237"/>
                      </a:cubicBezTo>
                      <a:cubicBezTo>
                        <a:pt x="2577423" y="216563"/>
                        <a:pt x="2546502" y="247778"/>
                        <a:pt x="2662696" y="386392"/>
                      </a:cubicBezTo>
                      <a:cubicBezTo>
                        <a:pt x="2600759" y="560632"/>
                        <a:pt x="2791754" y="866287"/>
                        <a:pt x="2998930" y="993919"/>
                      </a:cubicBezTo>
                      <a:cubicBezTo>
                        <a:pt x="3119799" y="1285581"/>
                        <a:pt x="3025796" y="1330158"/>
                        <a:pt x="3026980" y="1912209"/>
                      </a:cubicBezTo>
                      <a:cubicBezTo>
                        <a:pt x="3028164" y="2494260"/>
                        <a:pt x="2964428" y="3986512"/>
                        <a:pt x="3006037" y="4486225"/>
                      </a:cubicBezTo>
                    </a:path>
                  </a:pathLst>
                </a:custGeom>
                <a:ln w="76200">
                  <a:solidFill>
                    <a:schemeClr val="accent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C00000"/>
                      </a:solidFill>
                    </a:ln>
                  </a:endParaRPr>
                </a:p>
              </p:txBody>
            </p:sp>
            <p:sp>
              <p:nvSpPr>
                <p:cNvPr id="24" name="Freeform 23"/>
                <p:cNvSpPr/>
                <p:nvPr/>
              </p:nvSpPr>
              <p:spPr>
                <a:xfrm>
                  <a:off x="6658312" y="2006356"/>
                  <a:ext cx="244563" cy="272418"/>
                </a:xfrm>
                <a:custGeom>
                  <a:avLst/>
                  <a:gdLst>
                    <a:gd name="connsiteX0" fmla="*/ 0 w 2648607"/>
                    <a:gd name="connsiteY0" fmla="*/ 409903 h 409903"/>
                    <a:gd name="connsiteX1" fmla="*/ 173421 w 2648607"/>
                    <a:gd name="connsiteY1" fmla="*/ 378372 h 409903"/>
                    <a:gd name="connsiteX2" fmla="*/ 299545 w 2648607"/>
                    <a:gd name="connsiteY2" fmla="*/ 315310 h 409903"/>
                    <a:gd name="connsiteX3" fmla="*/ 394138 w 2648607"/>
                    <a:gd name="connsiteY3" fmla="*/ 252248 h 409903"/>
                    <a:gd name="connsiteX4" fmla="*/ 551793 w 2648607"/>
                    <a:gd name="connsiteY4" fmla="*/ 204952 h 409903"/>
                    <a:gd name="connsiteX5" fmla="*/ 599089 w 2648607"/>
                    <a:gd name="connsiteY5" fmla="*/ 189186 h 409903"/>
                    <a:gd name="connsiteX6" fmla="*/ 662152 w 2648607"/>
                    <a:gd name="connsiteY6" fmla="*/ 173421 h 409903"/>
                    <a:gd name="connsiteX7" fmla="*/ 709448 w 2648607"/>
                    <a:gd name="connsiteY7" fmla="*/ 157655 h 409903"/>
                    <a:gd name="connsiteX8" fmla="*/ 819807 w 2648607"/>
                    <a:gd name="connsiteY8" fmla="*/ 141890 h 409903"/>
                    <a:gd name="connsiteX9" fmla="*/ 914400 w 2648607"/>
                    <a:gd name="connsiteY9" fmla="*/ 126124 h 409903"/>
                    <a:gd name="connsiteX10" fmla="*/ 2412124 w 2648607"/>
                    <a:gd name="connsiteY10" fmla="*/ 110359 h 409903"/>
                    <a:gd name="connsiteX11" fmla="*/ 2475186 w 2648607"/>
                    <a:gd name="connsiteY11" fmla="*/ 94593 h 409903"/>
                    <a:gd name="connsiteX12" fmla="*/ 2569779 w 2648607"/>
                    <a:gd name="connsiteY12" fmla="*/ 31531 h 409903"/>
                    <a:gd name="connsiteX13" fmla="*/ 2617076 w 2648607"/>
                    <a:gd name="connsiteY13" fmla="*/ 0 h 409903"/>
                    <a:gd name="connsiteX14" fmla="*/ 2648607 w 2648607"/>
                    <a:gd name="connsiteY14" fmla="*/ 0 h 409903"/>
                    <a:gd name="connsiteX0" fmla="*/ 0 w 2648607"/>
                    <a:gd name="connsiteY0" fmla="*/ 409903 h 409903"/>
                    <a:gd name="connsiteX1" fmla="*/ 173421 w 2648607"/>
                    <a:gd name="connsiteY1" fmla="*/ 378372 h 409903"/>
                    <a:gd name="connsiteX2" fmla="*/ 299545 w 2648607"/>
                    <a:gd name="connsiteY2" fmla="*/ 315310 h 409903"/>
                    <a:gd name="connsiteX3" fmla="*/ 551793 w 2648607"/>
                    <a:gd name="connsiteY3" fmla="*/ 204952 h 409903"/>
                    <a:gd name="connsiteX4" fmla="*/ 599089 w 2648607"/>
                    <a:gd name="connsiteY4" fmla="*/ 189186 h 409903"/>
                    <a:gd name="connsiteX5" fmla="*/ 662152 w 2648607"/>
                    <a:gd name="connsiteY5" fmla="*/ 173421 h 409903"/>
                    <a:gd name="connsiteX6" fmla="*/ 709448 w 2648607"/>
                    <a:gd name="connsiteY6" fmla="*/ 157655 h 409903"/>
                    <a:gd name="connsiteX7" fmla="*/ 819807 w 2648607"/>
                    <a:gd name="connsiteY7" fmla="*/ 141890 h 409903"/>
                    <a:gd name="connsiteX8" fmla="*/ 914400 w 2648607"/>
                    <a:gd name="connsiteY8" fmla="*/ 126124 h 409903"/>
                    <a:gd name="connsiteX9" fmla="*/ 2412124 w 2648607"/>
                    <a:gd name="connsiteY9" fmla="*/ 110359 h 409903"/>
                    <a:gd name="connsiteX10" fmla="*/ 2475186 w 2648607"/>
                    <a:gd name="connsiteY10" fmla="*/ 94593 h 409903"/>
                    <a:gd name="connsiteX11" fmla="*/ 2569779 w 2648607"/>
                    <a:gd name="connsiteY11" fmla="*/ 31531 h 409903"/>
                    <a:gd name="connsiteX12" fmla="*/ 2617076 w 2648607"/>
                    <a:gd name="connsiteY12" fmla="*/ 0 h 409903"/>
                    <a:gd name="connsiteX13" fmla="*/ 2648607 w 2648607"/>
                    <a:gd name="connsiteY13" fmla="*/ 0 h 409903"/>
                    <a:gd name="connsiteX0" fmla="*/ 0 w 2648607"/>
                    <a:gd name="connsiteY0" fmla="*/ 409903 h 409903"/>
                    <a:gd name="connsiteX1" fmla="*/ 173421 w 2648607"/>
                    <a:gd name="connsiteY1" fmla="*/ 378372 h 409903"/>
                    <a:gd name="connsiteX2" fmla="*/ 551793 w 2648607"/>
                    <a:gd name="connsiteY2" fmla="*/ 204952 h 409903"/>
                    <a:gd name="connsiteX3" fmla="*/ 599089 w 2648607"/>
                    <a:gd name="connsiteY3" fmla="*/ 189186 h 409903"/>
                    <a:gd name="connsiteX4" fmla="*/ 662152 w 2648607"/>
                    <a:gd name="connsiteY4" fmla="*/ 173421 h 409903"/>
                    <a:gd name="connsiteX5" fmla="*/ 709448 w 2648607"/>
                    <a:gd name="connsiteY5" fmla="*/ 157655 h 409903"/>
                    <a:gd name="connsiteX6" fmla="*/ 819807 w 2648607"/>
                    <a:gd name="connsiteY6" fmla="*/ 141890 h 409903"/>
                    <a:gd name="connsiteX7" fmla="*/ 914400 w 2648607"/>
                    <a:gd name="connsiteY7" fmla="*/ 126124 h 409903"/>
                    <a:gd name="connsiteX8" fmla="*/ 2412124 w 2648607"/>
                    <a:gd name="connsiteY8" fmla="*/ 110359 h 409903"/>
                    <a:gd name="connsiteX9" fmla="*/ 2475186 w 2648607"/>
                    <a:gd name="connsiteY9" fmla="*/ 94593 h 409903"/>
                    <a:gd name="connsiteX10" fmla="*/ 2569779 w 2648607"/>
                    <a:gd name="connsiteY10" fmla="*/ 31531 h 409903"/>
                    <a:gd name="connsiteX11" fmla="*/ 2617076 w 2648607"/>
                    <a:gd name="connsiteY11" fmla="*/ 0 h 409903"/>
                    <a:gd name="connsiteX12" fmla="*/ 2648607 w 2648607"/>
                    <a:gd name="connsiteY12" fmla="*/ 0 h 409903"/>
                    <a:gd name="connsiteX0" fmla="*/ 0 w 2648607"/>
                    <a:gd name="connsiteY0" fmla="*/ 409903 h 409903"/>
                    <a:gd name="connsiteX1" fmla="*/ 551793 w 2648607"/>
                    <a:gd name="connsiteY1" fmla="*/ 204952 h 409903"/>
                    <a:gd name="connsiteX2" fmla="*/ 599089 w 2648607"/>
                    <a:gd name="connsiteY2" fmla="*/ 189186 h 409903"/>
                    <a:gd name="connsiteX3" fmla="*/ 662152 w 2648607"/>
                    <a:gd name="connsiteY3" fmla="*/ 173421 h 409903"/>
                    <a:gd name="connsiteX4" fmla="*/ 709448 w 2648607"/>
                    <a:gd name="connsiteY4" fmla="*/ 157655 h 409903"/>
                    <a:gd name="connsiteX5" fmla="*/ 819807 w 2648607"/>
                    <a:gd name="connsiteY5" fmla="*/ 141890 h 409903"/>
                    <a:gd name="connsiteX6" fmla="*/ 914400 w 2648607"/>
                    <a:gd name="connsiteY6" fmla="*/ 126124 h 409903"/>
                    <a:gd name="connsiteX7" fmla="*/ 2412124 w 2648607"/>
                    <a:gd name="connsiteY7" fmla="*/ 110359 h 409903"/>
                    <a:gd name="connsiteX8" fmla="*/ 2475186 w 2648607"/>
                    <a:gd name="connsiteY8" fmla="*/ 94593 h 409903"/>
                    <a:gd name="connsiteX9" fmla="*/ 2569779 w 2648607"/>
                    <a:gd name="connsiteY9" fmla="*/ 31531 h 409903"/>
                    <a:gd name="connsiteX10" fmla="*/ 2617076 w 2648607"/>
                    <a:gd name="connsiteY10" fmla="*/ 0 h 409903"/>
                    <a:gd name="connsiteX11" fmla="*/ 2648607 w 2648607"/>
                    <a:gd name="connsiteY11" fmla="*/ 0 h 409903"/>
                    <a:gd name="connsiteX0" fmla="*/ 0 w 2648607"/>
                    <a:gd name="connsiteY0" fmla="*/ 409903 h 409903"/>
                    <a:gd name="connsiteX1" fmla="*/ 551793 w 2648607"/>
                    <a:gd name="connsiteY1" fmla="*/ 204952 h 409903"/>
                    <a:gd name="connsiteX2" fmla="*/ 599089 w 2648607"/>
                    <a:gd name="connsiteY2" fmla="*/ 189186 h 409903"/>
                    <a:gd name="connsiteX3" fmla="*/ 709448 w 2648607"/>
                    <a:gd name="connsiteY3" fmla="*/ 157655 h 409903"/>
                    <a:gd name="connsiteX4" fmla="*/ 819807 w 2648607"/>
                    <a:gd name="connsiteY4" fmla="*/ 141890 h 409903"/>
                    <a:gd name="connsiteX5" fmla="*/ 914400 w 2648607"/>
                    <a:gd name="connsiteY5" fmla="*/ 126124 h 409903"/>
                    <a:gd name="connsiteX6" fmla="*/ 2412124 w 2648607"/>
                    <a:gd name="connsiteY6" fmla="*/ 110359 h 409903"/>
                    <a:gd name="connsiteX7" fmla="*/ 2475186 w 2648607"/>
                    <a:gd name="connsiteY7" fmla="*/ 94593 h 409903"/>
                    <a:gd name="connsiteX8" fmla="*/ 2569779 w 2648607"/>
                    <a:gd name="connsiteY8" fmla="*/ 31531 h 409903"/>
                    <a:gd name="connsiteX9" fmla="*/ 2617076 w 2648607"/>
                    <a:gd name="connsiteY9" fmla="*/ 0 h 409903"/>
                    <a:gd name="connsiteX10" fmla="*/ 2648607 w 2648607"/>
                    <a:gd name="connsiteY10" fmla="*/ 0 h 409903"/>
                    <a:gd name="connsiteX0" fmla="*/ 0 w 2648607"/>
                    <a:gd name="connsiteY0" fmla="*/ 409903 h 409903"/>
                    <a:gd name="connsiteX1" fmla="*/ 551793 w 2648607"/>
                    <a:gd name="connsiteY1" fmla="*/ 204952 h 409903"/>
                    <a:gd name="connsiteX2" fmla="*/ 599089 w 2648607"/>
                    <a:gd name="connsiteY2" fmla="*/ 189186 h 409903"/>
                    <a:gd name="connsiteX3" fmla="*/ 819807 w 2648607"/>
                    <a:gd name="connsiteY3" fmla="*/ 141890 h 409903"/>
                    <a:gd name="connsiteX4" fmla="*/ 914400 w 2648607"/>
                    <a:gd name="connsiteY4" fmla="*/ 126124 h 409903"/>
                    <a:gd name="connsiteX5" fmla="*/ 2412124 w 2648607"/>
                    <a:gd name="connsiteY5" fmla="*/ 110359 h 409903"/>
                    <a:gd name="connsiteX6" fmla="*/ 2475186 w 2648607"/>
                    <a:gd name="connsiteY6" fmla="*/ 94593 h 409903"/>
                    <a:gd name="connsiteX7" fmla="*/ 2569779 w 2648607"/>
                    <a:gd name="connsiteY7" fmla="*/ 31531 h 409903"/>
                    <a:gd name="connsiteX8" fmla="*/ 2617076 w 2648607"/>
                    <a:gd name="connsiteY8" fmla="*/ 0 h 409903"/>
                    <a:gd name="connsiteX9" fmla="*/ 2648607 w 2648607"/>
                    <a:gd name="connsiteY9" fmla="*/ 0 h 409903"/>
                    <a:gd name="connsiteX0" fmla="*/ 0 w 2648607"/>
                    <a:gd name="connsiteY0" fmla="*/ 409903 h 409903"/>
                    <a:gd name="connsiteX1" fmla="*/ 551793 w 2648607"/>
                    <a:gd name="connsiteY1" fmla="*/ 204952 h 409903"/>
                    <a:gd name="connsiteX2" fmla="*/ 599089 w 2648607"/>
                    <a:gd name="connsiteY2" fmla="*/ 189186 h 409903"/>
                    <a:gd name="connsiteX3" fmla="*/ 599089 w 2648607"/>
                    <a:gd name="connsiteY3" fmla="*/ 189186 h 409903"/>
                    <a:gd name="connsiteX4" fmla="*/ 819807 w 2648607"/>
                    <a:gd name="connsiteY4" fmla="*/ 141890 h 409903"/>
                    <a:gd name="connsiteX5" fmla="*/ 914400 w 2648607"/>
                    <a:gd name="connsiteY5" fmla="*/ 126124 h 409903"/>
                    <a:gd name="connsiteX6" fmla="*/ 2412124 w 2648607"/>
                    <a:gd name="connsiteY6" fmla="*/ 110359 h 409903"/>
                    <a:gd name="connsiteX7" fmla="*/ 2475186 w 2648607"/>
                    <a:gd name="connsiteY7" fmla="*/ 94593 h 409903"/>
                    <a:gd name="connsiteX8" fmla="*/ 2569779 w 2648607"/>
                    <a:gd name="connsiteY8" fmla="*/ 31531 h 409903"/>
                    <a:gd name="connsiteX9" fmla="*/ 2617076 w 2648607"/>
                    <a:gd name="connsiteY9" fmla="*/ 0 h 409903"/>
                    <a:gd name="connsiteX10" fmla="*/ 2648607 w 2648607"/>
                    <a:gd name="connsiteY10" fmla="*/ 0 h 409903"/>
                    <a:gd name="connsiteX0" fmla="*/ 0 w 2648607"/>
                    <a:gd name="connsiteY0" fmla="*/ 409903 h 409903"/>
                    <a:gd name="connsiteX1" fmla="*/ 551793 w 2648607"/>
                    <a:gd name="connsiteY1" fmla="*/ 204952 h 409903"/>
                    <a:gd name="connsiteX2" fmla="*/ 599089 w 2648607"/>
                    <a:gd name="connsiteY2" fmla="*/ 189186 h 409903"/>
                    <a:gd name="connsiteX3" fmla="*/ 819807 w 2648607"/>
                    <a:gd name="connsiteY3" fmla="*/ 141890 h 409903"/>
                    <a:gd name="connsiteX4" fmla="*/ 914400 w 2648607"/>
                    <a:gd name="connsiteY4" fmla="*/ 126124 h 409903"/>
                    <a:gd name="connsiteX5" fmla="*/ 2412124 w 2648607"/>
                    <a:gd name="connsiteY5" fmla="*/ 110359 h 409903"/>
                    <a:gd name="connsiteX6" fmla="*/ 2475186 w 2648607"/>
                    <a:gd name="connsiteY6" fmla="*/ 94593 h 409903"/>
                    <a:gd name="connsiteX7" fmla="*/ 2569779 w 2648607"/>
                    <a:gd name="connsiteY7" fmla="*/ 31531 h 409903"/>
                    <a:gd name="connsiteX8" fmla="*/ 2617076 w 2648607"/>
                    <a:gd name="connsiteY8" fmla="*/ 0 h 409903"/>
                    <a:gd name="connsiteX9" fmla="*/ 2648607 w 2648607"/>
                    <a:gd name="connsiteY9" fmla="*/ 0 h 409903"/>
                    <a:gd name="connsiteX0" fmla="*/ 0 w 2648607"/>
                    <a:gd name="connsiteY0" fmla="*/ 409903 h 409903"/>
                    <a:gd name="connsiteX1" fmla="*/ 551793 w 2648607"/>
                    <a:gd name="connsiteY1" fmla="*/ 204952 h 409903"/>
                    <a:gd name="connsiteX2" fmla="*/ 819807 w 2648607"/>
                    <a:gd name="connsiteY2" fmla="*/ 141890 h 409903"/>
                    <a:gd name="connsiteX3" fmla="*/ 914400 w 2648607"/>
                    <a:gd name="connsiteY3" fmla="*/ 126124 h 409903"/>
                    <a:gd name="connsiteX4" fmla="*/ 2412124 w 2648607"/>
                    <a:gd name="connsiteY4" fmla="*/ 110359 h 409903"/>
                    <a:gd name="connsiteX5" fmla="*/ 2475186 w 2648607"/>
                    <a:gd name="connsiteY5" fmla="*/ 94593 h 409903"/>
                    <a:gd name="connsiteX6" fmla="*/ 2569779 w 2648607"/>
                    <a:gd name="connsiteY6" fmla="*/ 31531 h 409903"/>
                    <a:gd name="connsiteX7" fmla="*/ 2617076 w 2648607"/>
                    <a:gd name="connsiteY7" fmla="*/ 0 h 409903"/>
                    <a:gd name="connsiteX8" fmla="*/ 2648607 w 2648607"/>
                    <a:gd name="connsiteY8" fmla="*/ 0 h 409903"/>
                    <a:gd name="connsiteX0" fmla="*/ 0 w 2648607"/>
                    <a:gd name="connsiteY0" fmla="*/ 409903 h 409903"/>
                    <a:gd name="connsiteX1" fmla="*/ 551793 w 2648607"/>
                    <a:gd name="connsiteY1" fmla="*/ 204952 h 409903"/>
                    <a:gd name="connsiteX2" fmla="*/ 914400 w 2648607"/>
                    <a:gd name="connsiteY2" fmla="*/ 126124 h 409903"/>
                    <a:gd name="connsiteX3" fmla="*/ 2412124 w 2648607"/>
                    <a:gd name="connsiteY3" fmla="*/ 110359 h 409903"/>
                    <a:gd name="connsiteX4" fmla="*/ 2475186 w 2648607"/>
                    <a:gd name="connsiteY4" fmla="*/ 94593 h 409903"/>
                    <a:gd name="connsiteX5" fmla="*/ 2569779 w 2648607"/>
                    <a:gd name="connsiteY5" fmla="*/ 31531 h 409903"/>
                    <a:gd name="connsiteX6" fmla="*/ 2617076 w 2648607"/>
                    <a:gd name="connsiteY6" fmla="*/ 0 h 409903"/>
                    <a:gd name="connsiteX7" fmla="*/ 2648607 w 2648607"/>
                    <a:gd name="connsiteY7" fmla="*/ 0 h 409903"/>
                    <a:gd name="connsiteX0" fmla="*/ 0 w 2648607"/>
                    <a:gd name="connsiteY0" fmla="*/ 409903 h 409903"/>
                    <a:gd name="connsiteX1" fmla="*/ 551793 w 2648607"/>
                    <a:gd name="connsiteY1" fmla="*/ 204952 h 409903"/>
                    <a:gd name="connsiteX2" fmla="*/ 2412124 w 2648607"/>
                    <a:gd name="connsiteY2" fmla="*/ 110359 h 409903"/>
                    <a:gd name="connsiteX3" fmla="*/ 2475186 w 2648607"/>
                    <a:gd name="connsiteY3" fmla="*/ 94593 h 409903"/>
                    <a:gd name="connsiteX4" fmla="*/ 2569779 w 2648607"/>
                    <a:gd name="connsiteY4" fmla="*/ 31531 h 409903"/>
                    <a:gd name="connsiteX5" fmla="*/ 2617076 w 2648607"/>
                    <a:gd name="connsiteY5" fmla="*/ 0 h 409903"/>
                    <a:gd name="connsiteX6" fmla="*/ 2648607 w 2648607"/>
                    <a:gd name="connsiteY6" fmla="*/ 0 h 409903"/>
                    <a:gd name="connsiteX0" fmla="*/ 0 w 2748455"/>
                    <a:gd name="connsiteY0" fmla="*/ 409903 h 409903"/>
                    <a:gd name="connsiteX1" fmla="*/ 551793 w 2748455"/>
                    <a:gd name="connsiteY1" fmla="*/ 204952 h 409903"/>
                    <a:gd name="connsiteX2" fmla="*/ 2412124 w 2748455"/>
                    <a:gd name="connsiteY2" fmla="*/ 110359 h 409903"/>
                    <a:gd name="connsiteX3" fmla="*/ 2569779 w 2748455"/>
                    <a:gd name="connsiteY3" fmla="*/ 31531 h 409903"/>
                    <a:gd name="connsiteX4" fmla="*/ 2617076 w 2748455"/>
                    <a:gd name="connsiteY4" fmla="*/ 0 h 409903"/>
                    <a:gd name="connsiteX5" fmla="*/ 2648607 w 2748455"/>
                    <a:gd name="connsiteY5" fmla="*/ 0 h 409903"/>
                    <a:gd name="connsiteX0" fmla="*/ 0 w 2648607"/>
                    <a:gd name="connsiteY0" fmla="*/ 409903 h 409903"/>
                    <a:gd name="connsiteX1" fmla="*/ 551793 w 2648607"/>
                    <a:gd name="connsiteY1" fmla="*/ 204952 h 409903"/>
                    <a:gd name="connsiteX2" fmla="*/ 2569779 w 2648607"/>
                    <a:gd name="connsiteY2" fmla="*/ 31531 h 409903"/>
                    <a:gd name="connsiteX3" fmla="*/ 2617076 w 2648607"/>
                    <a:gd name="connsiteY3" fmla="*/ 0 h 409903"/>
                    <a:gd name="connsiteX4" fmla="*/ 2648607 w 2648607"/>
                    <a:gd name="connsiteY4" fmla="*/ 0 h 409903"/>
                    <a:gd name="connsiteX0" fmla="*/ 0 w 2648607"/>
                    <a:gd name="connsiteY0" fmla="*/ 409903 h 409903"/>
                    <a:gd name="connsiteX1" fmla="*/ 551793 w 2648607"/>
                    <a:gd name="connsiteY1" fmla="*/ 204952 h 409903"/>
                    <a:gd name="connsiteX2" fmla="*/ 2617076 w 2648607"/>
                    <a:gd name="connsiteY2" fmla="*/ 0 h 409903"/>
                    <a:gd name="connsiteX3" fmla="*/ 2648607 w 2648607"/>
                    <a:gd name="connsiteY3" fmla="*/ 0 h 409903"/>
                    <a:gd name="connsiteX0" fmla="*/ 0 w 2617076"/>
                    <a:gd name="connsiteY0" fmla="*/ 409903 h 409903"/>
                    <a:gd name="connsiteX1" fmla="*/ 551793 w 2617076"/>
                    <a:gd name="connsiteY1" fmla="*/ 204952 h 409903"/>
                    <a:gd name="connsiteX2" fmla="*/ 2617076 w 2617076"/>
                    <a:gd name="connsiteY2" fmla="*/ 0 h 409903"/>
                    <a:gd name="connsiteX0" fmla="*/ 0 w 2743200"/>
                    <a:gd name="connsiteY0" fmla="*/ 394137 h 394137"/>
                    <a:gd name="connsiteX1" fmla="*/ 551793 w 2743200"/>
                    <a:gd name="connsiteY1" fmla="*/ 189186 h 394137"/>
                    <a:gd name="connsiteX2" fmla="*/ 2743200 w 2743200"/>
                    <a:gd name="connsiteY2" fmla="*/ 0 h 394137"/>
                    <a:gd name="connsiteX0" fmla="*/ 0 w 2743200"/>
                    <a:gd name="connsiteY0" fmla="*/ 394137 h 394137"/>
                    <a:gd name="connsiteX1" fmla="*/ 1135117 w 2743200"/>
                    <a:gd name="connsiteY1" fmla="*/ 126124 h 394137"/>
                    <a:gd name="connsiteX2" fmla="*/ 2743200 w 2743200"/>
                    <a:gd name="connsiteY2" fmla="*/ 0 h 394137"/>
                    <a:gd name="connsiteX0" fmla="*/ 0 w 2743200"/>
                    <a:gd name="connsiteY0" fmla="*/ 394137 h 394137"/>
                    <a:gd name="connsiteX1" fmla="*/ 1135117 w 2743200"/>
                    <a:gd name="connsiteY1" fmla="*/ 126124 h 394137"/>
                    <a:gd name="connsiteX2" fmla="*/ 2002221 w 2743200"/>
                    <a:gd name="connsiteY2" fmla="*/ 31530 h 394137"/>
                    <a:gd name="connsiteX3" fmla="*/ 2743200 w 2743200"/>
                    <a:gd name="connsiteY3" fmla="*/ 0 h 394137"/>
                    <a:gd name="connsiteX0" fmla="*/ 0 w 2743200"/>
                    <a:gd name="connsiteY0" fmla="*/ 446690 h 446690"/>
                    <a:gd name="connsiteX1" fmla="*/ 1135117 w 2743200"/>
                    <a:gd name="connsiteY1" fmla="*/ 178677 h 446690"/>
                    <a:gd name="connsiteX2" fmla="*/ 2002221 w 2743200"/>
                    <a:gd name="connsiteY2" fmla="*/ 21021 h 446690"/>
                    <a:gd name="connsiteX3" fmla="*/ 2743200 w 2743200"/>
                    <a:gd name="connsiteY3" fmla="*/ 52553 h 446690"/>
                    <a:gd name="connsiteX0" fmla="*/ 0 w 2743200"/>
                    <a:gd name="connsiteY0" fmla="*/ 446690 h 446690"/>
                    <a:gd name="connsiteX1" fmla="*/ 504496 w 2743200"/>
                    <a:gd name="connsiteY1" fmla="*/ 241739 h 446690"/>
                    <a:gd name="connsiteX2" fmla="*/ 1135117 w 2743200"/>
                    <a:gd name="connsiteY2" fmla="*/ 178677 h 446690"/>
                    <a:gd name="connsiteX3" fmla="*/ 2002221 w 2743200"/>
                    <a:gd name="connsiteY3" fmla="*/ 21021 h 446690"/>
                    <a:gd name="connsiteX4" fmla="*/ 2743200 w 2743200"/>
                    <a:gd name="connsiteY4" fmla="*/ 52553 h 446690"/>
                    <a:gd name="connsiteX0" fmla="*/ 0 w 2743200"/>
                    <a:gd name="connsiteY0" fmla="*/ 1725651 h 1725651"/>
                    <a:gd name="connsiteX1" fmla="*/ 740735 w 2743200"/>
                    <a:gd name="connsiteY1" fmla="*/ 0 h 1725651"/>
                    <a:gd name="connsiteX2" fmla="*/ 504496 w 2743200"/>
                    <a:gd name="connsiteY2" fmla="*/ 1520700 h 1725651"/>
                    <a:gd name="connsiteX3" fmla="*/ 1135117 w 2743200"/>
                    <a:gd name="connsiteY3" fmla="*/ 1457638 h 1725651"/>
                    <a:gd name="connsiteX4" fmla="*/ 2002221 w 2743200"/>
                    <a:gd name="connsiteY4" fmla="*/ 1299982 h 1725651"/>
                    <a:gd name="connsiteX5" fmla="*/ 2743200 w 2743200"/>
                    <a:gd name="connsiteY5" fmla="*/ 1331514 h 1725651"/>
                    <a:gd name="connsiteX0" fmla="*/ 0 w 3011214"/>
                    <a:gd name="connsiteY0" fmla="*/ 464409 h 1520700"/>
                    <a:gd name="connsiteX1" fmla="*/ 1008749 w 3011214"/>
                    <a:gd name="connsiteY1" fmla="*/ 0 h 1520700"/>
                    <a:gd name="connsiteX2" fmla="*/ 772510 w 3011214"/>
                    <a:gd name="connsiteY2" fmla="*/ 1520700 h 1520700"/>
                    <a:gd name="connsiteX3" fmla="*/ 1403131 w 3011214"/>
                    <a:gd name="connsiteY3" fmla="*/ 1457638 h 1520700"/>
                    <a:gd name="connsiteX4" fmla="*/ 2270235 w 3011214"/>
                    <a:gd name="connsiteY4" fmla="*/ 1299982 h 1520700"/>
                    <a:gd name="connsiteX5" fmla="*/ 3011214 w 3011214"/>
                    <a:gd name="connsiteY5" fmla="*/ 1331514 h 1520700"/>
                    <a:gd name="connsiteX0" fmla="*/ 0 w 3011214"/>
                    <a:gd name="connsiteY0" fmla="*/ 464409 h 1457638"/>
                    <a:gd name="connsiteX1" fmla="*/ 1008749 w 3011214"/>
                    <a:gd name="connsiteY1" fmla="*/ 0 h 1457638"/>
                    <a:gd name="connsiteX2" fmla="*/ 2301765 w 3011214"/>
                    <a:gd name="connsiteY2" fmla="*/ 101803 h 1457638"/>
                    <a:gd name="connsiteX3" fmla="*/ 1403131 w 3011214"/>
                    <a:gd name="connsiteY3" fmla="*/ 1457638 h 1457638"/>
                    <a:gd name="connsiteX4" fmla="*/ 2270235 w 3011214"/>
                    <a:gd name="connsiteY4" fmla="*/ 1299982 h 1457638"/>
                    <a:gd name="connsiteX5" fmla="*/ 3011214 w 3011214"/>
                    <a:gd name="connsiteY5" fmla="*/ 1331514 h 1457638"/>
                    <a:gd name="connsiteX0" fmla="*/ 0 w 3092670"/>
                    <a:gd name="connsiteY0" fmla="*/ 464409 h 1349906"/>
                    <a:gd name="connsiteX1" fmla="*/ 1008749 w 3092670"/>
                    <a:gd name="connsiteY1" fmla="*/ 0 h 1349906"/>
                    <a:gd name="connsiteX2" fmla="*/ 2301765 w 3092670"/>
                    <a:gd name="connsiteY2" fmla="*/ 101803 h 1349906"/>
                    <a:gd name="connsiteX3" fmla="*/ 2758966 w 3092670"/>
                    <a:gd name="connsiteY3" fmla="*/ 1031969 h 1349906"/>
                    <a:gd name="connsiteX4" fmla="*/ 2270235 w 3092670"/>
                    <a:gd name="connsiteY4" fmla="*/ 1299982 h 1349906"/>
                    <a:gd name="connsiteX5" fmla="*/ 3011214 w 3092670"/>
                    <a:gd name="connsiteY5" fmla="*/ 1331514 h 1349906"/>
                    <a:gd name="connsiteX0" fmla="*/ 0 w 3471043"/>
                    <a:gd name="connsiteY0" fmla="*/ 464409 h 1376182"/>
                    <a:gd name="connsiteX1" fmla="*/ 1008749 w 3471043"/>
                    <a:gd name="connsiteY1" fmla="*/ 0 h 1376182"/>
                    <a:gd name="connsiteX2" fmla="*/ 2301765 w 3471043"/>
                    <a:gd name="connsiteY2" fmla="*/ 101803 h 1376182"/>
                    <a:gd name="connsiteX3" fmla="*/ 3137339 w 3471043"/>
                    <a:gd name="connsiteY3" fmla="*/ 874313 h 1376182"/>
                    <a:gd name="connsiteX4" fmla="*/ 2270235 w 3471043"/>
                    <a:gd name="connsiteY4" fmla="*/ 1299982 h 1376182"/>
                    <a:gd name="connsiteX5" fmla="*/ 3011214 w 3471043"/>
                    <a:gd name="connsiteY5" fmla="*/ 1331514 h 1376182"/>
                    <a:gd name="connsiteX0" fmla="*/ 0 w 3471043"/>
                    <a:gd name="connsiteY0" fmla="*/ 464409 h 4458341"/>
                    <a:gd name="connsiteX1" fmla="*/ 1008749 w 3471043"/>
                    <a:gd name="connsiteY1" fmla="*/ 0 h 4458341"/>
                    <a:gd name="connsiteX2" fmla="*/ 2301765 w 3471043"/>
                    <a:gd name="connsiteY2" fmla="*/ 101803 h 4458341"/>
                    <a:gd name="connsiteX3" fmla="*/ 3137339 w 3471043"/>
                    <a:gd name="connsiteY3" fmla="*/ 874313 h 4458341"/>
                    <a:gd name="connsiteX4" fmla="*/ 2270235 w 3471043"/>
                    <a:gd name="connsiteY4" fmla="*/ 1299982 h 4458341"/>
                    <a:gd name="connsiteX5" fmla="*/ 3074276 w 3471043"/>
                    <a:gd name="connsiteY5" fmla="*/ 4453086 h 4458341"/>
                    <a:gd name="connsiteX0" fmla="*/ 0 w 3471043"/>
                    <a:gd name="connsiteY0" fmla="*/ 464409 h 4458341"/>
                    <a:gd name="connsiteX1" fmla="*/ 1008749 w 3471043"/>
                    <a:gd name="connsiteY1" fmla="*/ 0 h 4458341"/>
                    <a:gd name="connsiteX2" fmla="*/ 2301765 w 3471043"/>
                    <a:gd name="connsiteY2" fmla="*/ 101803 h 4458341"/>
                    <a:gd name="connsiteX3" fmla="*/ 3137339 w 3471043"/>
                    <a:gd name="connsiteY3" fmla="*/ 874313 h 4458341"/>
                    <a:gd name="connsiteX4" fmla="*/ 3026980 w 3471043"/>
                    <a:gd name="connsiteY4" fmla="*/ 1851775 h 4458341"/>
                    <a:gd name="connsiteX5" fmla="*/ 3074276 w 3471043"/>
                    <a:gd name="connsiteY5" fmla="*/ 4453086 h 4458341"/>
                    <a:gd name="connsiteX0" fmla="*/ 0 w 3218794"/>
                    <a:gd name="connsiteY0" fmla="*/ 464409 h 4458341"/>
                    <a:gd name="connsiteX1" fmla="*/ 1008749 w 3218794"/>
                    <a:gd name="connsiteY1" fmla="*/ 0 h 4458341"/>
                    <a:gd name="connsiteX2" fmla="*/ 2301765 w 3218794"/>
                    <a:gd name="connsiteY2" fmla="*/ 101803 h 4458341"/>
                    <a:gd name="connsiteX3" fmla="*/ 3137339 w 3218794"/>
                    <a:gd name="connsiteY3" fmla="*/ 874313 h 4458341"/>
                    <a:gd name="connsiteX4" fmla="*/ 3026980 w 3218794"/>
                    <a:gd name="connsiteY4" fmla="*/ 1851775 h 4458341"/>
                    <a:gd name="connsiteX5" fmla="*/ 3074276 w 3218794"/>
                    <a:gd name="connsiteY5" fmla="*/ 4453086 h 4458341"/>
                    <a:gd name="connsiteX0" fmla="*/ 0 w 3218794"/>
                    <a:gd name="connsiteY0" fmla="*/ 464409 h 4458341"/>
                    <a:gd name="connsiteX1" fmla="*/ 1008749 w 3218794"/>
                    <a:gd name="connsiteY1" fmla="*/ 0 h 4458341"/>
                    <a:gd name="connsiteX2" fmla="*/ 2301765 w 3218794"/>
                    <a:gd name="connsiteY2" fmla="*/ 101803 h 4458341"/>
                    <a:gd name="connsiteX3" fmla="*/ 3137339 w 3218794"/>
                    <a:gd name="connsiteY3" fmla="*/ 874313 h 4458341"/>
                    <a:gd name="connsiteX4" fmla="*/ 3026980 w 3218794"/>
                    <a:gd name="connsiteY4" fmla="*/ 1851775 h 4458341"/>
                    <a:gd name="connsiteX5" fmla="*/ 3074276 w 3218794"/>
                    <a:gd name="connsiteY5" fmla="*/ 4453086 h 4458341"/>
                    <a:gd name="connsiteX0" fmla="*/ 0 w 3218794"/>
                    <a:gd name="connsiteY0" fmla="*/ 620109 h 4614041"/>
                    <a:gd name="connsiteX1" fmla="*/ 1008749 w 3218794"/>
                    <a:gd name="connsiteY1" fmla="*/ 155700 h 4614041"/>
                    <a:gd name="connsiteX2" fmla="*/ 2301765 w 3218794"/>
                    <a:gd name="connsiteY2" fmla="*/ 257503 h 4614041"/>
                    <a:gd name="connsiteX3" fmla="*/ 3137339 w 3218794"/>
                    <a:gd name="connsiteY3" fmla="*/ 1030013 h 4614041"/>
                    <a:gd name="connsiteX4" fmla="*/ 3026980 w 3218794"/>
                    <a:gd name="connsiteY4" fmla="*/ 2007475 h 4614041"/>
                    <a:gd name="connsiteX5" fmla="*/ 3074276 w 3218794"/>
                    <a:gd name="connsiteY5" fmla="*/ 4608786 h 4614041"/>
                    <a:gd name="connsiteX0" fmla="*/ 0 w 3218794"/>
                    <a:gd name="connsiteY0" fmla="*/ 620109 h 4614041"/>
                    <a:gd name="connsiteX1" fmla="*/ 1008749 w 3218794"/>
                    <a:gd name="connsiteY1" fmla="*/ 155700 h 4614041"/>
                    <a:gd name="connsiteX2" fmla="*/ 2301765 w 3218794"/>
                    <a:gd name="connsiteY2" fmla="*/ 257503 h 4614041"/>
                    <a:gd name="connsiteX3" fmla="*/ 3137339 w 3218794"/>
                    <a:gd name="connsiteY3" fmla="*/ 1030013 h 4614041"/>
                    <a:gd name="connsiteX4" fmla="*/ 3026980 w 3218794"/>
                    <a:gd name="connsiteY4" fmla="*/ 2007475 h 4614041"/>
                    <a:gd name="connsiteX5" fmla="*/ 3074276 w 3218794"/>
                    <a:gd name="connsiteY5" fmla="*/ 4608786 h 4614041"/>
                    <a:gd name="connsiteX0" fmla="*/ 0 w 3218794"/>
                    <a:gd name="connsiteY0" fmla="*/ 524843 h 4518775"/>
                    <a:gd name="connsiteX1" fmla="*/ 1008749 w 3218794"/>
                    <a:gd name="connsiteY1" fmla="*/ 60434 h 4518775"/>
                    <a:gd name="connsiteX2" fmla="*/ 2301765 w 3218794"/>
                    <a:gd name="connsiteY2" fmla="*/ 162237 h 4518775"/>
                    <a:gd name="connsiteX3" fmla="*/ 3137339 w 3218794"/>
                    <a:gd name="connsiteY3" fmla="*/ 934747 h 4518775"/>
                    <a:gd name="connsiteX4" fmla="*/ 3026980 w 3218794"/>
                    <a:gd name="connsiteY4" fmla="*/ 1912209 h 4518775"/>
                    <a:gd name="connsiteX5" fmla="*/ 3074276 w 3218794"/>
                    <a:gd name="connsiteY5" fmla="*/ 4513520 h 4518775"/>
                    <a:gd name="connsiteX0" fmla="*/ 0 w 3218794"/>
                    <a:gd name="connsiteY0" fmla="*/ 524843 h 4518775"/>
                    <a:gd name="connsiteX1" fmla="*/ 1008749 w 3218794"/>
                    <a:gd name="connsiteY1" fmla="*/ 60434 h 4518775"/>
                    <a:gd name="connsiteX2" fmla="*/ 2301765 w 3218794"/>
                    <a:gd name="connsiteY2" fmla="*/ 162237 h 4518775"/>
                    <a:gd name="connsiteX3" fmla="*/ 3137339 w 3218794"/>
                    <a:gd name="connsiteY3" fmla="*/ 934747 h 4518775"/>
                    <a:gd name="connsiteX4" fmla="*/ 3026980 w 3218794"/>
                    <a:gd name="connsiteY4" fmla="*/ 1912209 h 4518775"/>
                    <a:gd name="connsiteX5" fmla="*/ 3074276 w 3218794"/>
                    <a:gd name="connsiteY5" fmla="*/ 4513520 h 4518775"/>
                    <a:gd name="connsiteX0" fmla="*/ 0 w 3187263"/>
                    <a:gd name="connsiteY0" fmla="*/ 524843 h 4518775"/>
                    <a:gd name="connsiteX1" fmla="*/ 1008749 w 3187263"/>
                    <a:gd name="connsiteY1" fmla="*/ 60434 h 4518775"/>
                    <a:gd name="connsiteX2" fmla="*/ 2301765 w 3187263"/>
                    <a:gd name="connsiteY2" fmla="*/ 162237 h 4518775"/>
                    <a:gd name="connsiteX3" fmla="*/ 3105808 w 3187263"/>
                    <a:gd name="connsiteY3" fmla="*/ 982044 h 4518775"/>
                    <a:gd name="connsiteX4" fmla="*/ 3026980 w 3187263"/>
                    <a:gd name="connsiteY4" fmla="*/ 1912209 h 4518775"/>
                    <a:gd name="connsiteX5" fmla="*/ 3074276 w 3187263"/>
                    <a:gd name="connsiteY5" fmla="*/ 4513520 h 4518775"/>
                    <a:gd name="connsiteX0" fmla="*/ 0 w 2808891"/>
                    <a:gd name="connsiteY0" fmla="*/ 929492 h 4576582"/>
                    <a:gd name="connsiteX1" fmla="*/ 630377 w 2808891"/>
                    <a:gd name="connsiteY1" fmla="*/ 118241 h 4576582"/>
                    <a:gd name="connsiteX2" fmla="*/ 1923393 w 2808891"/>
                    <a:gd name="connsiteY2" fmla="*/ 220044 h 4576582"/>
                    <a:gd name="connsiteX3" fmla="*/ 2727436 w 2808891"/>
                    <a:gd name="connsiteY3" fmla="*/ 1039851 h 4576582"/>
                    <a:gd name="connsiteX4" fmla="*/ 2648608 w 2808891"/>
                    <a:gd name="connsiteY4" fmla="*/ 1970016 h 4576582"/>
                    <a:gd name="connsiteX5" fmla="*/ 2695904 w 2808891"/>
                    <a:gd name="connsiteY5" fmla="*/ 4571327 h 4576582"/>
                    <a:gd name="connsiteX0" fmla="*/ 0 w 2808891"/>
                    <a:gd name="connsiteY0" fmla="*/ 809296 h 4456386"/>
                    <a:gd name="connsiteX1" fmla="*/ 378129 w 2808891"/>
                    <a:gd name="connsiteY1" fmla="*/ 644431 h 4456386"/>
                    <a:gd name="connsiteX2" fmla="*/ 1923393 w 2808891"/>
                    <a:gd name="connsiteY2" fmla="*/ 99848 h 4456386"/>
                    <a:gd name="connsiteX3" fmla="*/ 2727436 w 2808891"/>
                    <a:gd name="connsiteY3" fmla="*/ 919655 h 4456386"/>
                    <a:gd name="connsiteX4" fmla="*/ 2648608 w 2808891"/>
                    <a:gd name="connsiteY4" fmla="*/ 1849820 h 4456386"/>
                    <a:gd name="connsiteX5" fmla="*/ 2695904 w 2808891"/>
                    <a:gd name="connsiteY5" fmla="*/ 4451131 h 4456386"/>
                    <a:gd name="connsiteX0" fmla="*/ 42286 w 2851177"/>
                    <a:gd name="connsiteY0" fmla="*/ 882196 h 4529286"/>
                    <a:gd name="connsiteX1" fmla="*/ 420415 w 2851177"/>
                    <a:gd name="connsiteY1" fmla="*/ 717331 h 4529286"/>
                    <a:gd name="connsiteX2" fmla="*/ 1965679 w 2851177"/>
                    <a:gd name="connsiteY2" fmla="*/ 172748 h 4529286"/>
                    <a:gd name="connsiteX3" fmla="*/ 2769722 w 2851177"/>
                    <a:gd name="connsiteY3" fmla="*/ 992555 h 4529286"/>
                    <a:gd name="connsiteX4" fmla="*/ 2690894 w 2851177"/>
                    <a:gd name="connsiteY4" fmla="*/ 1922720 h 4529286"/>
                    <a:gd name="connsiteX5" fmla="*/ 2738190 w 2851177"/>
                    <a:gd name="connsiteY5" fmla="*/ 4524031 h 4529286"/>
                    <a:gd name="connsiteX0" fmla="*/ 42286 w 2819646"/>
                    <a:gd name="connsiteY0" fmla="*/ 882196 h 4529286"/>
                    <a:gd name="connsiteX1" fmla="*/ 420415 w 2819646"/>
                    <a:gd name="connsiteY1" fmla="*/ 717331 h 4529286"/>
                    <a:gd name="connsiteX2" fmla="*/ 1965679 w 2819646"/>
                    <a:gd name="connsiteY2" fmla="*/ 172748 h 4529286"/>
                    <a:gd name="connsiteX3" fmla="*/ 2738191 w 2819646"/>
                    <a:gd name="connsiteY3" fmla="*/ 913727 h 4529286"/>
                    <a:gd name="connsiteX4" fmla="*/ 2690894 w 2819646"/>
                    <a:gd name="connsiteY4" fmla="*/ 1922720 h 4529286"/>
                    <a:gd name="connsiteX5" fmla="*/ 2738190 w 2819646"/>
                    <a:gd name="connsiteY5" fmla="*/ 4524031 h 4529286"/>
                    <a:gd name="connsiteX0" fmla="*/ 42286 w 2819646"/>
                    <a:gd name="connsiteY0" fmla="*/ 882196 h 4529286"/>
                    <a:gd name="connsiteX1" fmla="*/ 420415 w 2819646"/>
                    <a:gd name="connsiteY1" fmla="*/ 717331 h 4529286"/>
                    <a:gd name="connsiteX2" fmla="*/ 1965679 w 2819646"/>
                    <a:gd name="connsiteY2" fmla="*/ 172748 h 4529286"/>
                    <a:gd name="connsiteX3" fmla="*/ 2738191 w 2819646"/>
                    <a:gd name="connsiteY3" fmla="*/ 913727 h 4529286"/>
                    <a:gd name="connsiteX4" fmla="*/ 2690894 w 2819646"/>
                    <a:gd name="connsiteY4" fmla="*/ 1922720 h 4529286"/>
                    <a:gd name="connsiteX5" fmla="*/ 2738190 w 2819646"/>
                    <a:gd name="connsiteY5" fmla="*/ 4524031 h 4529286"/>
                    <a:gd name="connsiteX0" fmla="*/ 42286 w 2880080"/>
                    <a:gd name="connsiteY0" fmla="*/ 882196 h 3157686"/>
                    <a:gd name="connsiteX1" fmla="*/ 420415 w 2880080"/>
                    <a:gd name="connsiteY1" fmla="*/ 717331 h 3157686"/>
                    <a:gd name="connsiteX2" fmla="*/ 1965679 w 2880080"/>
                    <a:gd name="connsiteY2" fmla="*/ 172748 h 3157686"/>
                    <a:gd name="connsiteX3" fmla="*/ 2738191 w 2880080"/>
                    <a:gd name="connsiteY3" fmla="*/ 913727 h 3157686"/>
                    <a:gd name="connsiteX4" fmla="*/ 2690894 w 2880080"/>
                    <a:gd name="connsiteY4" fmla="*/ 1922720 h 3157686"/>
                    <a:gd name="connsiteX5" fmla="*/ 1603073 w 2880080"/>
                    <a:gd name="connsiteY5" fmla="*/ 3152431 h 3157686"/>
                    <a:gd name="connsiteX0" fmla="*/ 42286 w 2819646"/>
                    <a:gd name="connsiteY0" fmla="*/ 882196 h 3157686"/>
                    <a:gd name="connsiteX1" fmla="*/ 420415 w 2819646"/>
                    <a:gd name="connsiteY1" fmla="*/ 717331 h 3157686"/>
                    <a:gd name="connsiteX2" fmla="*/ 1965679 w 2819646"/>
                    <a:gd name="connsiteY2" fmla="*/ 172748 h 3157686"/>
                    <a:gd name="connsiteX3" fmla="*/ 2738191 w 2819646"/>
                    <a:gd name="connsiteY3" fmla="*/ 913727 h 3157686"/>
                    <a:gd name="connsiteX4" fmla="*/ 2422880 w 2819646"/>
                    <a:gd name="connsiteY4" fmla="*/ 1828127 h 3157686"/>
                    <a:gd name="connsiteX5" fmla="*/ 1603073 w 2819646"/>
                    <a:gd name="connsiteY5" fmla="*/ 3152431 h 3157686"/>
                    <a:gd name="connsiteX0" fmla="*/ 0 w 2777360"/>
                    <a:gd name="connsiteY0" fmla="*/ 849461 h 3124951"/>
                    <a:gd name="connsiteX1" fmla="*/ 378129 w 2777360"/>
                    <a:gd name="connsiteY1" fmla="*/ 684596 h 3124951"/>
                    <a:gd name="connsiteX2" fmla="*/ 966708 w 2777360"/>
                    <a:gd name="connsiteY2" fmla="*/ 90764 h 3124951"/>
                    <a:gd name="connsiteX3" fmla="*/ 1923393 w 2777360"/>
                    <a:gd name="connsiteY3" fmla="*/ 140013 h 3124951"/>
                    <a:gd name="connsiteX4" fmla="*/ 2695905 w 2777360"/>
                    <a:gd name="connsiteY4" fmla="*/ 880992 h 3124951"/>
                    <a:gd name="connsiteX5" fmla="*/ 2380594 w 2777360"/>
                    <a:gd name="connsiteY5" fmla="*/ 1795392 h 3124951"/>
                    <a:gd name="connsiteX6" fmla="*/ 1560787 w 2777360"/>
                    <a:gd name="connsiteY6" fmla="*/ 3119696 h 3124951"/>
                    <a:gd name="connsiteX0" fmla="*/ 0 w 2777360"/>
                    <a:gd name="connsiteY0" fmla="*/ 841153 h 3116643"/>
                    <a:gd name="connsiteX1" fmla="*/ 378129 w 2777360"/>
                    <a:gd name="connsiteY1" fmla="*/ 676288 h 3116643"/>
                    <a:gd name="connsiteX2" fmla="*/ 446446 w 2777360"/>
                    <a:gd name="connsiteY2" fmla="*/ 145518 h 3116643"/>
                    <a:gd name="connsiteX3" fmla="*/ 1923393 w 2777360"/>
                    <a:gd name="connsiteY3" fmla="*/ 131705 h 3116643"/>
                    <a:gd name="connsiteX4" fmla="*/ 2695905 w 2777360"/>
                    <a:gd name="connsiteY4" fmla="*/ 872684 h 3116643"/>
                    <a:gd name="connsiteX5" fmla="*/ 2380594 w 2777360"/>
                    <a:gd name="connsiteY5" fmla="*/ 1787084 h 3116643"/>
                    <a:gd name="connsiteX6" fmla="*/ 1560787 w 2777360"/>
                    <a:gd name="connsiteY6" fmla="*/ 3111388 h 3116643"/>
                    <a:gd name="connsiteX0" fmla="*/ 0 w 2777360"/>
                    <a:gd name="connsiteY0" fmla="*/ 841153 h 3116643"/>
                    <a:gd name="connsiteX1" fmla="*/ 378129 w 2777360"/>
                    <a:gd name="connsiteY1" fmla="*/ 676288 h 3116643"/>
                    <a:gd name="connsiteX2" fmla="*/ 288791 w 2777360"/>
                    <a:gd name="connsiteY2" fmla="*/ 177049 h 3116643"/>
                    <a:gd name="connsiteX3" fmla="*/ 1923393 w 2777360"/>
                    <a:gd name="connsiteY3" fmla="*/ 131705 h 3116643"/>
                    <a:gd name="connsiteX4" fmla="*/ 2695905 w 2777360"/>
                    <a:gd name="connsiteY4" fmla="*/ 872684 h 3116643"/>
                    <a:gd name="connsiteX5" fmla="*/ 2380594 w 2777360"/>
                    <a:gd name="connsiteY5" fmla="*/ 1787084 h 3116643"/>
                    <a:gd name="connsiteX6" fmla="*/ 1560787 w 2777360"/>
                    <a:gd name="connsiteY6" fmla="*/ 3111388 h 3116643"/>
                    <a:gd name="connsiteX0" fmla="*/ 37029 w 2814389"/>
                    <a:gd name="connsiteY0" fmla="*/ 841153 h 3116643"/>
                    <a:gd name="connsiteX1" fmla="*/ 320565 w 2814389"/>
                    <a:gd name="connsiteY1" fmla="*/ 692054 h 3116643"/>
                    <a:gd name="connsiteX2" fmla="*/ 325820 w 2814389"/>
                    <a:gd name="connsiteY2" fmla="*/ 177049 h 3116643"/>
                    <a:gd name="connsiteX3" fmla="*/ 1960422 w 2814389"/>
                    <a:gd name="connsiteY3" fmla="*/ 131705 h 3116643"/>
                    <a:gd name="connsiteX4" fmla="*/ 2732934 w 2814389"/>
                    <a:gd name="connsiteY4" fmla="*/ 872684 h 3116643"/>
                    <a:gd name="connsiteX5" fmla="*/ 2417623 w 2814389"/>
                    <a:gd name="connsiteY5" fmla="*/ 1787084 h 3116643"/>
                    <a:gd name="connsiteX6" fmla="*/ 1597816 w 2814389"/>
                    <a:gd name="connsiteY6" fmla="*/ 3111388 h 3116643"/>
                    <a:gd name="connsiteX0" fmla="*/ 37029 w 2814389"/>
                    <a:gd name="connsiteY0" fmla="*/ 841153 h 3116643"/>
                    <a:gd name="connsiteX1" fmla="*/ 320565 w 2814389"/>
                    <a:gd name="connsiteY1" fmla="*/ 692054 h 3116643"/>
                    <a:gd name="connsiteX2" fmla="*/ 325820 w 2814389"/>
                    <a:gd name="connsiteY2" fmla="*/ 177049 h 3116643"/>
                    <a:gd name="connsiteX3" fmla="*/ 1960422 w 2814389"/>
                    <a:gd name="connsiteY3" fmla="*/ 131705 h 3116643"/>
                    <a:gd name="connsiteX4" fmla="*/ 2732934 w 2814389"/>
                    <a:gd name="connsiteY4" fmla="*/ 872684 h 3116643"/>
                    <a:gd name="connsiteX5" fmla="*/ 2417623 w 2814389"/>
                    <a:gd name="connsiteY5" fmla="*/ 1787084 h 3116643"/>
                    <a:gd name="connsiteX6" fmla="*/ 1597816 w 2814389"/>
                    <a:gd name="connsiteY6" fmla="*/ 3111388 h 3116643"/>
                    <a:gd name="connsiteX0" fmla="*/ 37029 w 2814389"/>
                    <a:gd name="connsiteY0" fmla="*/ 856918 h 3132408"/>
                    <a:gd name="connsiteX1" fmla="*/ 320565 w 2814389"/>
                    <a:gd name="connsiteY1" fmla="*/ 707819 h 3132408"/>
                    <a:gd name="connsiteX2" fmla="*/ 325820 w 2814389"/>
                    <a:gd name="connsiteY2" fmla="*/ 192814 h 3132408"/>
                    <a:gd name="connsiteX3" fmla="*/ 2055015 w 2814389"/>
                    <a:gd name="connsiteY3" fmla="*/ 131705 h 3132408"/>
                    <a:gd name="connsiteX4" fmla="*/ 2732934 w 2814389"/>
                    <a:gd name="connsiteY4" fmla="*/ 888449 h 3132408"/>
                    <a:gd name="connsiteX5" fmla="*/ 2417623 w 2814389"/>
                    <a:gd name="connsiteY5" fmla="*/ 1802849 h 3132408"/>
                    <a:gd name="connsiteX6" fmla="*/ 1597816 w 2814389"/>
                    <a:gd name="connsiteY6" fmla="*/ 3127153 h 3132408"/>
                    <a:gd name="connsiteX0" fmla="*/ 1976146 w 4753506"/>
                    <a:gd name="connsiteY0" fmla="*/ 856918 h 3132408"/>
                    <a:gd name="connsiteX1" fmla="*/ 47256 w 4753506"/>
                    <a:gd name="connsiteY1" fmla="*/ 2830911 h 3132408"/>
                    <a:gd name="connsiteX2" fmla="*/ 2259682 w 4753506"/>
                    <a:gd name="connsiteY2" fmla="*/ 707819 h 3132408"/>
                    <a:gd name="connsiteX3" fmla="*/ 2264937 w 4753506"/>
                    <a:gd name="connsiteY3" fmla="*/ 192814 h 3132408"/>
                    <a:gd name="connsiteX4" fmla="*/ 3994132 w 4753506"/>
                    <a:gd name="connsiteY4" fmla="*/ 131705 h 3132408"/>
                    <a:gd name="connsiteX5" fmla="*/ 4672051 w 4753506"/>
                    <a:gd name="connsiteY5" fmla="*/ 888449 h 3132408"/>
                    <a:gd name="connsiteX6" fmla="*/ 4356740 w 4753506"/>
                    <a:gd name="connsiteY6" fmla="*/ 1802849 h 3132408"/>
                    <a:gd name="connsiteX7" fmla="*/ 3536933 w 4753506"/>
                    <a:gd name="connsiteY7" fmla="*/ 3127153 h 3132408"/>
                    <a:gd name="connsiteX0" fmla="*/ 0 w 4706250"/>
                    <a:gd name="connsiteY0" fmla="*/ 2830911 h 3132408"/>
                    <a:gd name="connsiteX1" fmla="*/ 2212426 w 4706250"/>
                    <a:gd name="connsiteY1" fmla="*/ 707819 h 3132408"/>
                    <a:gd name="connsiteX2" fmla="*/ 2217681 w 4706250"/>
                    <a:gd name="connsiteY2" fmla="*/ 192814 h 3132408"/>
                    <a:gd name="connsiteX3" fmla="*/ 3946876 w 4706250"/>
                    <a:gd name="connsiteY3" fmla="*/ 131705 h 3132408"/>
                    <a:gd name="connsiteX4" fmla="*/ 4624795 w 4706250"/>
                    <a:gd name="connsiteY4" fmla="*/ 888449 h 3132408"/>
                    <a:gd name="connsiteX5" fmla="*/ 4309484 w 4706250"/>
                    <a:gd name="connsiteY5" fmla="*/ 1802849 h 3132408"/>
                    <a:gd name="connsiteX6" fmla="*/ 3489677 w 4706250"/>
                    <a:gd name="connsiteY6" fmla="*/ 3127153 h 3132408"/>
                    <a:gd name="connsiteX0" fmla="*/ 0 w 4947988"/>
                    <a:gd name="connsiteY0" fmla="*/ 2830911 h 2830911"/>
                    <a:gd name="connsiteX1" fmla="*/ 2212426 w 4947988"/>
                    <a:gd name="connsiteY1" fmla="*/ 707819 h 2830911"/>
                    <a:gd name="connsiteX2" fmla="*/ 2217681 w 4947988"/>
                    <a:gd name="connsiteY2" fmla="*/ 192814 h 2830911"/>
                    <a:gd name="connsiteX3" fmla="*/ 3946876 w 4947988"/>
                    <a:gd name="connsiteY3" fmla="*/ 131705 h 2830911"/>
                    <a:gd name="connsiteX4" fmla="*/ 4624795 w 4947988"/>
                    <a:gd name="connsiteY4" fmla="*/ 888449 h 2830911"/>
                    <a:gd name="connsiteX5" fmla="*/ 4309484 w 4947988"/>
                    <a:gd name="connsiteY5" fmla="*/ 1802849 h 2830911"/>
                    <a:gd name="connsiteX6" fmla="*/ 793773 w 4947988"/>
                    <a:gd name="connsiteY6" fmla="*/ 2748780 h 2830911"/>
                    <a:gd name="connsiteX0" fmla="*/ 0 w 4947988"/>
                    <a:gd name="connsiteY0" fmla="*/ 3038916 h 3038916"/>
                    <a:gd name="connsiteX1" fmla="*/ 557047 w 4947988"/>
                    <a:gd name="connsiteY1" fmla="*/ 2744624 h 3038916"/>
                    <a:gd name="connsiteX2" fmla="*/ 2217681 w 4947988"/>
                    <a:gd name="connsiteY2" fmla="*/ 400819 h 3038916"/>
                    <a:gd name="connsiteX3" fmla="*/ 3946876 w 4947988"/>
                    <a:gd name="connsiteY3" fmla="*/ 339710 h 3038916"/>
                    <a:gd name="connsiteX4" fmla="*/ 4624795 w 4947988"/>
                    <a:gd name="connsiteY4" fmla="*/ 1096454 h 3038916"/>
                    <a:gd name="connsiteX5" fmla="*/ 4309484 w 4947988"/>
                    <a:gd name="connsiteY5" fmla="*/ 2010854 h 3038916"/>
                    <a:gd name="connsiteX6" fmla="*/ 793773 w 4947988"/>
                    <a:gd name="connsiteY6" fmla="*/ 2956785 h 3038916"/>
                    <a:gd name="connsiteX0" fmla="*/ 0 w 4947988"/>
                    <a:gd name="connsiteY0" fmla="*/ 2699206 h 2699206"/>
                    <a:gd name="connsiteX1" fmla="*/ 557047 w 4947988"/>
                    <a:gd name="connsiteY1" fmla="*/ 2404914 h 2699206"/>
                    <a:gd name="connsiteX2" fmla="*/ 3946876 w 4947988"/>
                    <a:gd name="connsiteY2" fmla="*/ 0 h 2699206"/>
                    <a:gd name="connsiteX3" fmla="*/ 4624795 w 4947988"/>
                    <a:gd name="connsiteY3" fmla="*/ 756744 h 2699206"/>
                    <a:gd name="connsiteX4" fmla="*/ 4309484 w 4947988"/>
                    <a:gd name="connsiteY4" fmla="*/ 1671144 h 2699206"/>
                    <a:gd name="connsiteX5" fmla="*/ 793773 w 4947988"/>
                    <a:gd name="connsiteY5" fmla="*/ 2617075 h 2699206"/>
                    <a:gd name="connsiteX0" fmla="*/ 0 w 5250201"/>
                    <a:gd name="connsiteY0" fmla="*/ 2064757 h 2064757"/>
                    <a:gd name="connsiteX1" fmla="*/ 557047 w 5250201"/>
                    <a:gd name="connsiteY1" fmla="*/ 1770465 h 2064757"/>
                    <a:gd name="connsiteX2" fmla="*/ 4624795 w 5250201"/>
                    <a:gd name="connsiteY2" fmla="*/ 122295 h 2064757"/>
                    <a:gd name="connsiteX3" fmla="*/ 4309484 w 5250201"/>
                    <a:gd name="connsiteY3" fmla="*/ 1036695 h 2064757"/>
                    <a:gd name="connsiteX4" fmla="*/ 793773 w 5250201"/>
                    <a:gd name="connsiteY4" fmla="*/ 1982626 h 2064757"/>
                    <a:gd name="connsiteX0" fmla="*/ 0 w 4309484"/>
                    <a:gd name="connsiteY0" fmla="*/ 1063422 h 1063422"/>
                    <a:gd name="connsiteX1" fmla="*/ 557047 w 4309484"/>
                    <a:gd name="connsiteY1" fmla="*/ 769130 h 1063422"/>
                    <a:gd name="connsiteX2" fmla="*/ 4309484 w 4309484"/>
                    <a:gd name="connsiteY2" fmla="*/ 35360 h 1063422"/>
                    <a:gd name="connsiteX3" fmla="*/ 793773 w 4309484"/>
                    <a:gd name="connsiteY3" fmla="*/ 981291 h 1063422"/>
                    <a:gd name="connsiteX0" fmla="*/ 0 w 793773"/>
                    <a:gd name="connsiteY0" fmla="*/ 307980 h 307980"/>
                    <a:gd name="connsiteX1" fmla="*/ 557047 w 793773"/>
                    <a:gd name="connsiteY1" fmla="*/ 13688 h 307980"/>
                    <a:gd name="connsiteX2" fmla="*/ 793773 w 793773"/>
                    <a:gd name="connsiteY2" fmla="*/ 225849 h 307980"/>
                    <a:gd name="connsiteX0" fmla="*/ 0 w 793773"/>
                    <a:gd name="connsiteY0" fmla="*/ 307980 h 307980"/>
                    <a:gd name="connsiteX1" fmla="*/ 557047 w 793773"/>
                    <a:gd name="connsiteY1" fmla="*/ 13688 h 307980"/>
                    <a:gd name="connsiteX2" fmla="*/ 793773 w 793773"/>
                    <a:gd name="connsiteY2" fmla="*/ 225849 h 307980"/>
                    <a:gd name="connsiteX0" fmla="*/ 0 w 831846"/>
                    <a:gd name="connsiteY0" fmla="*/ 294292 h 294292"/>
                    <a:gd name="connsiteX1" fmla="*/ 557047 w 831846"/>
                    <a:gd name="connsiteY1" fmla="*/ 0 h 294292"/>
                    <a:gd name="connsiteX2" fmla="*/ 793773 w 831846"/>
                    <a:gd name="connsiteY2" fmla="*/ 212161 h 294292"/>
                    <a:gd name="connsiteX0" fmla="*/ 0 w 1389986"/>
                    <a:gd name="connsiteY0" fmla="*/ 80537 h 212161"/>
                    <a:gd name="connsiteX1" fmla="*/ 1115187 w 1389986"/>
                    <a:gd name="connsiteY1" fmla="*/ 0 h 212161"/>
                    <a:gd name="connsiteX2" fmla="*/ 1351913 w 1389986"/>
                    <a:gd name="connsiteY2" fmla="*/ 212161 h 212161"/>
                    <a:gd name="connsiteX0" fmla="*/ 207625 w 1559538"/>
                    <a:gd name="connsiteY0" fmla="*/ 24850 h 369664"/>
                    <a:gd name="connsiteX1" fmla="*/ 550916 w 1559538"/>
                    <a:gd name="connsiteY1" fmla="*/ 276822 h 369664"/>
                    <a:gd name="connsiteX2" fmla="*/ 1559538 w 1559538"/>
                    <a:gd name="connsiteY2" fmla="*/ 156474 h 369664"/>
                    <a:gd name="connsiteX0" fmla="*/ 0 w 1351913"/>
                    <a:gd name="connsiteY0" fmla="*/ 24850 h 286884"/>
                    <a:gd name="connsiteX1" fmla="*/ 343291 w 1351913"/>
                    <a:gd name="connsiteY1" fmla="*/ 276822 h 286884"/>
                    <a:gd name="connsiteX2" fmla="*/ 1351913 w 1351913"/>
                    <a:gd name="connsiteY2" fmla="*/ 156474 h 286884"/>
                    <a:gd name="connsiteX0" fmla="*/ 195751 w 1547664"/>
                    <a:gd name="connsiteY0" fmla="*/ 24850 h 239382"/>
                    <a:gd name="connsiteX1" fmla="*/ 277784 w 1547664"/>
                    <a:gd name="connsiteY1" fmla="*/ 229320 h 239382"/>
                    <a:gd name="connsiteX2" fmla="*/ 1547664 w 1547664"/>
                    <a:gd name="connsiteY2" fmla="*/ 156474 h 239382"/>
                    <a:gd name="connsiteX0" fmla="*/ 195751 w 1547664"/>
                    <a:gd name="connsiteY0" fmla="*/ 24850 h 239382"/>
                    <a:gd name="connsiteX1" fmla="*/ 277784 w 1547664"/>
                    <a:gd name="connsiteY1" fmla="*/ 229320 h 239382"/>
                    <a:gd name="connsiteX2" fmla="*/ 1547664 w 1547664"/>
                    <a:gd name="connsiteY2" fmla="*/ 156474 h 239382"/>
                    <a:gd name="connsiteX0" fmla="*/ 53247 w 1405160"/>
                    <a:gd name="connsiteY0" fmla="*/ 35198 h 249730"/>
                    <a:gd name="connsiteX1" fmla="*/ 135280 w 1405160"/>
                    <a:gd name="connsiteY1" fmla="*/ 239668 h 249730"/>
                    <a:gd name="connsiteX2" fmla="*/ 1405160 w 1405160"/>
                    <a:gd name="connsiteY2" fmla="*/ 166822 h 249730"/>
                    <a:gd name="connsiteX0" fmla="*/ 53247 w 410079"/>
                    <a:gd name="connsiteY0" fmla="*/ 35198 h 249730"/>
                    <a:gd name="connsiteX1" fmla="*/ 135280 w 410079"/>
                    <a:gd name="connsiteY1" fmla="*/ 239668 h 249730"/>
                    <a:gd name="connsiteX2" fmla="*/ 300755 w 410079"/>
                    <a:gd name="connsiteY2" fmla="*/ 95570 h 249730"/>
                    <a:gd name="connsiteX0" fmla="*/ 88873 w 410079"/>
                    <a:gd name="connsiteY0" fmla="*/ 24850 h 358136"/>
                    <a:gd name="connsiteX1" fmla="*/ 135280 w 410079"/>
                    <a:gd name="connsiteY1" fmla="*/ 348074 h 358136"/>
                    <a:gd name="connsiteX2" fmla="*/ 336381 w 410079"/>
                    <a:gd name="connsiteY2" fmla="*/ 85222 h 358136"/>
                    <a:gd name="connsiteX0" fmla="*/ 88873 w 336381"/>
                    <a:gd name="connsiteY0" fmla="*/ 24850 h 348074"/>
                    <a:gd name="connsiteX1" fmla="*/ 135280 w 336381"/>
                    <a:gd name="connsiteY1" fmla="*/ 348074 h 348074"/>
                    <a:gd name="connsiteX2" fmla="*/ 336381 w 336381"/>
                    <a:gd name="connsiteY2" fmla="*/ 85222 h 348074"/>
                    <a:gd name="connsiteX0" fmla="*/ 88873 w 336381"/>
                    <a:gd name="connsiteY0" fmla="*/ 24850 h 348074"/>
                    <a:gd name="connsiteX1" fmla="*/ 135280 w 336381"/>
                    <a:gd name="connsiteY1" fmla="*/ 348074 h 348074"/>
                    <a:gd name="connsiteX2" fmla="*/ 336381 w 336381"/>
                    <a:gd name="connsiteY2" fmla="*/ 85222 h 348074"/>
                    <a:gd name="connsiteX0" fmla="*/ 88873 w 336381"/>
                    <a:gd name="connsiteY0" fmla="*/ 24850 h 348074"/>
                    <a:gd name="connsiteX1" fmla="*/ 135280 w 336381"/>
                    <a:gd name="connsiteY1" fmla="*/ 348074 h 348074"/>
                    <a:gd name="connsiteX2" fmla="*/ 336381 w 336381"/>
                    <a:gd name="connsiteY2" fmla="*/ 85222 h 348074"/>
                    <a:gd name="connsiteX0" fmla="*/ 88873 w 336381"/>
                    <a:gd name="connsiteY0" fmla="*/ 24850 h 348074"/>
                    <a:gd name="connsiteX1" fmla="*/ 135280 w 336381"/>
                    <a:gd name="connsiteY1" fmla="*/ 348074 h 348074"/>
                    <a:gd name="connsiteX2" fmla="*/ 336381 w 336381"/>
                    <a:gd name="connsiteY2" fmla="*/ 85222 h 348074"/>
                    <a:gd name="connsiteX0" fmla="*/ 21001 w 268509"/>
                    <a:gd name="connsiteY0" fmla="*/ 0 h 332790"/>
                    <a:gd name="connsiteX1" fmla="*/ 7734 w 268509"/>
                    <a:gd name="connsiteY1" fmla="*/ 117766 h 332790"/>
                    <a:gd name="connsiteX2" fmla="*/ 67408 w 268509"/>
                    <a:gd name="connsiteY2" fmla="*/ 323224 h 332790"/>
                    <a:gd name="connsiteX3" fmla="*/ 268509 w 268509"/>
                    <a:gd name="connsiteY3" fmla="*/ 60372 h 332790"/>
                    <a:gd name="connsiteX0" fmla="*/ 109249 w 267857"/>
                    <a:gd name="connsiteY0" fmla="*/ 0 h 472490"/>
                    <a:gd name="connsiteX1" fmla="*/ 7082 w 267857"/>
                    <a:gd name="connsiteY1" fmla="*/ 257466 h 472490"/>
                    <a:gd name="connsiteX2" fmla="*/ 66756 w 267857"/>
                    <a:gd name="connsiteY2" fmla="*/ 462924 h 472490"/>
                    <a:gd name="connsiteX3" fmla="*/ 267857 w 267857"/>
                    <a:gd name="connsiteY3" fmla="*/ 200072 h 472490"/>
                    <a:gd name="connsiteX0" fmla="*/ 7082 w 267857"/>
                    <a:gd name="connsiteY0" fmla="*/ 57394 h 272418"/>
                    <a:gd name="connsiteX1" fmla="*/ 66756 w 267857"/>
                    <a:gd name="connsiteY1" fmla="*/ 262852 h 272418"/>
                    <a:gd name="connsiteX2" fmla="*/ 267857 w 267857"/>
                    <a:gd name="connsiteY2" fmla="*/ 0 h 272418"/>
                    <a:gd name="connsiteX0" fmla="*/ 0 w 260775"/>
                    <a:gd name="connsiteY0" fmla="*/ 104093 h 320175"/>
                    <a:gd name="connsiteX1" fmla="*/ 50800 w 260775"/>
                    <a:gd name="connsiteY1" fmla="*/ 34243 h 320175"/>
                    <a:gd name="connsiteX2" fmla="*/ 59674 w 260775"/>
                    <a:gd name="connsiteY2" fmla="*/ 309551 h 320175"/>
                    <a:gd name="connsiteX3" fmla="*/ 260775 w 260775"/>
                    <a:gd name="connsiteY3" fmla="*/ 46699 h 320175"/>
                    <a:gd name="connsiteX0" fmla="*/ 0 w 260775"/>
                    <a:gd name="connsiteY0" fmla="*/ 57394 h 272418"/>
                    <a:gd name="connsiteX1" fmla="*/ 59674 w 260775"/>
                    <a:gd name="connsiteY1" fmla="*/ 262852 h 272418"/>
                    <a:gd name="connsiteX2" fmla="*/ 260775 w 260775"/>
                    <a:gd name="connsiteY2" fmla="*/ 0 h 272418"/>
                    <a:gd name="connsiteX0" fmla="*/ 21888 w 244563"/>
                    <a:gd name="connsiteY0" fmla="*/ 25644 h 272418"/>
                    <a:gd name="connsiteX1" fmla="*/ 43462 w 244563"/>
                    <a:gd name="connsiteY1" fmla="*/ 262852 h 272418"/>
                    <a:gd name="connsiteX2" fmla="*/ 244563 w 244563"/>
                    <a:gd name="connsiteY2" fmla="*/ 0 h 272418"/>
                  </a:gdLst>
                  <a:ahLst/>
                  <a:cxnLst>
                    <a:cxn ang="0">
                      <a:pos x="connsiteX0" y="connsiteY0"/>
                    </a:cxn>
                    <a:cxn ang="0">
                      <a:pos x="connsiteX1" y="connsiteY1"/>
                    </a:cxn>
                    <a:cxn ang="0">
                      <a:pos x="connsiteX2" y="connsiteY2"/>
                    </a:cxn>
                  </a:cxnLst>
                  <a:rect l="l" t="t" r="r" b="b"/>
                  <a:pathLst>
                    <a:path w="244563" h="272418">
                      <a:moveTo>
                        <a:pt x="21888" y="25644"/>
                      </a:moveTo>
                      <a:cubicBezTo>
                        <a:pt x="34320" y="68448"/>
                        <a:pt x="0" y="272418"/>
                        <a:pt x="43462" y="262852"/>
                      </a:cubicBezTo>
                      <a:cubicBezTo>
                        <a:pt x="121411" y="177664"/>
                        <a:pt x="182545" y="76450"/>
                        <a:pt x="244563" y="0"/>
                      </a:cubicBezTo>
                    </a:path>
                  </a:pathLst>
                </a:custGeom>
                <a:ln w="76200">
                  <a:solidFill>
                    <a:schemeClr val="accent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C00000"/>
                      </a:solidFill>
                    </a:ln>
                  </a:endParaRPr>
                </a:p>
              </p:txBody>
            </p:sp>
          </p:grpSp>
        </p:grpSp>
      </p:grpSp>
      <p:sp>
        <p:nvSpPr>
          <p:cNvPr id="13316" name="TextBox 5"/>
          <p:cNvSpPr txBox="1">
            <a:spLocks noChangeArrowheads="1"/>
          </p:cNvSpPr>
          <p:nvPr/>
        </p:nvSpPr>
        <p:spPr bwMode="auto">
          <a:xfrm>
            <a:off x="6223000" y="4954588"/>
            <a:ext cx="1323975" cy="307975"/>
          </a:xfrm>
          <a:prstGeom prst="rect">
            <a:avLst/>
          </a:prstGeom>
          <a:noFill/>
          <a:ln w="9525">
            <a:noFill/>
            <a:miter lim="800000"/>
            <a:headEnd/>
            <a:tailEnd/>
          </a:ln>
        </p:spPr>
        <p:txBody>
          <a:bodyPr>
            <a:spAutoFit/>
          </a:bodyPr>
          <a:lstStyle/>
          <a:p>
            <a:r>
              <a:rPr lang="en-US" sz="1400" dirty="0">
                <a:solidFill>
                  <a:schemeClr val="bg1"/>
                </a:solidFill>
                <a:latin typeface="Calibri" pitchFamily="34" charset="0"/>
              </a:rPr>
              <a:t>Park Road</a:t>
            </a:r>
          </a:p>
        </p:txBody>
      </p:sp>
      <p:sp>
        <p:nvSpPr>
          <p:cNvPr id="13317" name="TextBox 6"/>
          <p:cNvSpPr txBox="1">
            <a:spLocks noChangeArrowheads="1"/>
          </p:cNvSpPr>
          <p:nvPr/>
        </p:nvSpPr>
        <p:spPr bwMode="auto">
          <a:xfrm rot="3436133">
            <a:off x="5720557" y="1872456"/>
            <a:ext cx="1785938" cy="307975"/>
          </a:xfrm>
          <a:prstGeom prst="rect">
            <a:avLst/>
          </a:prstGeom>
          <a:noFill/>
          <a:ln w="9525">
            <a:noFill/>
            <a:miter lim="800000"/>
            <a:headEnd/>
            <a:tailEnd/>
          </a:ln>
        </p:spPr>
        <p:txBody>
          <a:bodyPr>
            <a:spAutoFit/>
          </a:bodyPr>
          <a:lstStyle/>
          <a:p>
            <a:r>
              <a:rPr lang="en-US" sz="1400" dirty="0">
                <a:solidFill>
                  <a:schemeClr val="bg1"/>
                </a:solidFill>
                <a:latin typeface="Calibri" pitchFamily="34" charset="0"/>
              </a:rPr>
              <a:t>Dubuque Street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Need</a:t>
            </a:r>
          </a:p>
        </p:txBody>
      </p:sp>
      <p:pic>
        <p:nvPicPr>
          <p:cNvPr id="5" name="Picture 4" descr="ic_flood_01.jpg"/>
          <p:cNvPicPr>
            <a:picLocks noChangeAspect="1"/>
          </p:cNvPicPr>
          <p:nvPr/>
        </p:nvPicPr>
        <p:blipFill>
          <a:blip r:embed="rId3" cstate="print"/>
          <a:srcRect t="6273"/>
          <a:stretch>
            <a:fillRect/>
          </a:stretch>
        </p:blipFill>
        <p:spPr>
          <a:xfrm>
            <a:off x="1511030" y="1619250"/>
            <a:ext cx="3432546" cy="4838700"/>
          </a:xfrm>
          <a:prstGeom prst="rect">
            <a:avLst/>
          </a:prstGeom>
          <a:ln>
            <a:noFill/>
          </a:ln>
          <a:effectLst>
            <a:outerShdw blurRad="190500" algn="tl" rotWithShape="0">
              <a:srgbClr val="000000">
                <a:alpha val="70000"/>
              </a:srgbClr>
            </a:outerShdw>
          </a:effectLst>
        </p:spPr>
      </p:pic>
      <p:pic>
        <p:nvPicPr>
          <p:cNvPr id="8" name="Picture 7" descr="park bridge flood 3.jpg"/>
          <p:cNvPicPr>
            <a:picLocks noChangeAspect="1"/>
          </p:cNvPicPr>
          <p:nvPr/>
        </p:nvPicPr>
        <p:blipFill>
          <a:blip r:embed="rId4" cstate="print"/>
          <a:stretch>
            <a:fillRect/>
          </a:stretch>
        </p:blipFill>
        <p:spPr>
          <a:xfrm>
            <a:off x="5276905" y="1619250"/>
            <a:ext cx="3200400" cy="2131466"/>
          </a:xfrm>
          <a:prstGeom prst="rect">
            <a:avLst/>
          </a:prstGeom>
          <a:ln>
            <a:noFill/>
          </a:ln>
          <a:effectLst>
            <a:outerShdw blurRad="190500" algn="tl" rotWithShape="0">
              <a:srgbClr val="000000">
                <a:alpha val="70000"/>
              </a:srgbClr>
            </a:outerShdw>
          </a:effectLst>
        </p:spPr>
      </p:pic>
      <p:pic>
        <p:nvPicPr>
          <p:cNvPr id="9" name="Picture 8" descr="Mayflower flood 1.jpg"/>
          <p:cNvPicPr>
            <a:picLocks noChangeAspect="1"/>
          </p:cNvPicPr>
          <p:nvPr/>
        </p:nvPicPr>
        <p:blipFill>
          <a:blip r:embed="rId5" cstate="print"/>
          <a:srcRect b="5233"/>
          <a:stretch>
            <a:fillRect/>
          </a:stretch>
        </p:blipFill>
        <p:spPr>
          <a:xfrm>
            <a:off x="5276905" y="4123029"/>
            <a:ext cx="3200400" cy="2088929"/>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Need: Historic Floods</a:t>
            </a:r>
          </a:p>
        </p:txBody>
      </p:sp>
      <p:sp>
        <p:nvSpPr>
          <p:cNvPr id="6" name="Content Placeholder 5"/>
          <p:cNvSpPr>
            <a:spLocks noGrp="1"/>
          </p:cNvSpPr>
          <p:nvPr>
            <p:ph sz="half" idx="1"/>
          </p:nvPr>
        </p:nvSpPr>
        <p:spPr>
          <a:xfrm>
            <a:off x="410244" y="2062216"/>
            <a:ext cx="4749131" cy="4558109"/>
          </a:xfrm>
        </p:spPr>
        <p:txBody>
          <a:bodyPr anchor="t">
            <a:noAutofit/>
          </a:bodyPr>
          <a:lstStyle/>
          <a:p>
            <a:r>
              <a:rPr lang="en-US" sz="2200" dirty="0"/>
              <a:t>A history of flooding:</a:t>
            </a:r>
          </a:p>
          <a:p>
            <a:pPr marL="236538" indent="-236538">
              <a:spcBef>
                <a:spcPts val="1200"/>
              </a:spcBef>
              <a:buFont typeface="Arial" pitchFamily="34" charset="0"/>
              <a:buChar char="•"/>
            </a:pPr>
            <a:r>
              <a:rPr lang="en-US" sz="2200" dirty="0"/>
              <a:t>Severe floods closed Dubuque Street for 54 days in 1993 and for a month in 2008</a:t>
            </a:r>
          </a:p>
          <a:p>
            <a:pPr marL="236538" indent="-236538">
              <a:spcBef>
                <a:spcPts val="1200"/>
              </a:spcBef>
              <a:buFont typeface="Arial" pitchFamily="34" charset="0"/>
              <a:buChar char="•"/>
            </a:pPr>
            <a:r>
              <a:rPr lang="en-US" sz="2200" dirty="0"/>
              <a:t>The existing low elevation of Dubuque Street caused it to be the first arterial street closed during a flood event.</a:t>
            </a:r>
          </a:p>
          <a:p>
            <a:pPr marL="236538" indent="-236538">
              <a:spcBef>
                <a:spcPts val="1200"/>
              </a:spcBef>
              <a:buFont typeface="Arial" pitchFamily="34" charset="0"/>
              <a:buChar char="•"/>
            </a:pPr>
            <a:r>
              <a:rPr lang="en-US" sz="2200" dirty="0"/>
              <a:t>The flood of 2008 also closed and inundated Park Road Bridge.  The old Park Road Bridge caused 14” </a:t>
            </a:r>
            <a:r>
              <a:rPr lang="en-US" sz="2200"/>
              <a:t>of observed backwater</a:t>
            </a:r>
            <a:r>
              <a:rPr lang="en-US" sz="2200" dirty="0"/>
              <a:t>.</a:t>
            </a:r>
          </a:p>
          <a:p>
            <a:endParaRPr lang="en-US" sz="2200" dirty="0"/>
          </a:p>
        </p:txBody>
      </p:sp>
      <p:sp>
        <p:nvSpPr>
          <p:cNvPr id="11" name="TextBox 10"/>
          <p:cNvSpPr txBox="1"/>
          <p:nvPr/>
        </p:nvSpPr>
        <p:spPr>
          <a:xfrm>
            <a:off x="6424471" y="3729818"/>
            <a:ext cx="1402948" cy="369332"/>
          </a:xfrm>
          <a:prstGeom prst="rect">
            <a:avLst/>
          </a:prstGeom>
          <a:noFill/>
        </p:spPr>
        <p:txBody>
          <a:bodyPr wrap="none" rtlCol="0">
            <a:spAutoFit/>
          </a:bodyPr>
          <a:lstStyle/>
          <a:p>
            <a:r>
              <a:rPr lang="en-US" dirty="0">
                <a:solidFill>
                  <a:schemeClr val="bg2"/>
                </a:solidFill>
              </a:rPr>
              <a:t>Dubuque St</a:t>
            </a:r>
          </a:p>
        </p:txBody>
      </p:sp>
      <p:sp>
        <p:nvSpPr>
          <p:cNvPr id="12" name="TextBox 11"/>
          <p:cNvSpPr txBox="1"/>
          <p:nvPr/>
        </p:nvSpPr>
        <p:spPr>
          <a:xfrm>
            <a:off x="6251345" y="6250993"/>
            <a:ext cx="1749197" cy="369332"/>
          </a:xfrm>
          <a:prstGeom prst="rect">
            <a:avLst/>
          </a:prstGeom>
          <a:noFill/>
        </p:spPr>
        <p:txBody>
          <a:bodyPr wrap="none" rtlCol="0">
            <a:spAutoFit/>
          </a:bodyPr>
          <a:lstStyle/>
          <a:p>
            <a:r>
              <a:rPr lang="en-US" dirty="0">
                <a:solidFill>
                  <a:schemeClr val="bg2"/>
                </a:solidFill>
              </a:rPr>
              <a:t>Park Rd Bridge</a:t>
            </a:r>
          </a:p>
        </p:txBody>
      </p:sp>
      <p:pic>
        <p:nvPicPr>
          <p:cNvPr id="4" name="Picture 3">
            <a:extLst>
              <a:ext uri="{FF2B5EF4-FFF2-40B4-BE49-F238E27FC236}">
                <a16:creationId xmlns:a16="http://schemas.microsoft.com/office/drawing/2014/main" id="{F842C64B-EBA9-49F6-B8D7-821BB262D3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2400" y="4131238"/>
            <a:ext cx="3187089" cy="2124726"/>
          </a:xfrm>
          <a:prstGeom prst="rect">
            <a:avLst/>
          </a:prstGeom>
        </p:spPr>
      </p:pic>
      <p:pic>
        <p:nvPicPr>
          <p:cNvPr id="7" name="Picture 6">
            <a:extLst>
              <a:ext uri="{FF2B5EF4-FFF2-40B4-BE49-F238E27FC236}">
                <a16:creationId xmlns:a16="http://schemas.microsoft.com/office/drawing/2014/main" id="{3E1F3DC6-1812-43D3-87AA-FF1BA82B6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0913" y="1481285"/>
            <a:ext cx="3030065" cy="22624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Need: Historic Floods</a:t>
            </a:r>
          </a:p>
        </p:txBody>
      </p:sp>
      <p:pic>
        <p:nvPicPr>
          <p:cNvPr id="9" name="Picture 8">
            <a:extLst>
              <a:ext uri="{FF2B5EF4-FFF2-40B4-BE49-F238E27FC236}">
                <a16:creationId xmlns:a16="http://schemas.microsoft.com/office/drawing/2014/main" id="{A01B7663-A0D4-4764-B7BA-A59FB22B84EE}"/>
              </a:ext>
            </a:extLst>
          </p:cNvPr>
          <p:cNvPicPr>
            <a:picLocks noChangeAspect="1"/>
          </p:cNvPicPr>
          <p:nvPr/>
        </p:nvPicPr>
        <p:blipFill>
          <a:blip r:embed="rId3"/>
          <a:stretch>
            <a:fillRect/>
          </a:stretch>
        </p:blipFill>
        <p:spPr>
          <a:xfrm>
            <a:off x="3725435" y="1411457"/>
            <a:ext cx="4942493" cy="5029200"/>
          </a:xfrm>
          <a:prstGeom prst="rect">
            <a:avLst/>
          </a:prstGeom>
        </p:spPr>
      </p:pic>
      <p:pic>
        <p:nvPicPr>
          <p:cNvPr id="13" name="Picture 12">
            <a:extLst>
              <a:ext uri="{FF2B5EF4-FFF2-40B4-BE49-F238E27FC236}">
                <a16:creationId xmlns:a16="http://schemas.microsoft.com/office/drawing/2014/main" id="{3D2E2949-EE37-4183-8758-FDE23065D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208" y="1660182"/>
            <a:ext cx="3300090" cy="2194560"/>
          </a:xfrm>
          <a:prstGeom prst="rect">
            <a:avLst/>
          </a:prstGeom>
        </p:spPr>
      </p:pic>
      <p:pic>
        <p:nvPicPr>
          <p:cNvPr id="19" name="Picture 18">
            <a:extLst>
              <a:ext uri="{FF2B5EF4-FFF2-40B4-BE49-F238E27FC236}">
                <a16:creationId xmlns:a16="http://schemas.microsoft.com/office/drawing/2014/main" id="{53B45F17-B6C8-4207-B40B-435B13C816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458" y="4162175"/>
            <a:ext cx="3291840" cy="1971047"/>
          </a:xfrm>
          <a:prstGeom prst="rect">
            <a:avLst/>
          </a:prstGeom>
        </p:spPr>
      </p:pic>
      <p:sp>
        <p:nvSpPr>
          <p:cNvPr id="20" name="TextBox 19">
            <a:extLst>
              <a:ext uri="{FF2B5EF4-FFF2-40B4-BE49-F238E27FC236}">
                <a16:creationId xmlns:a16="http://schemas.microsoft.com/office/drawing/2014/main" id="{734D602D-BE19-4FB9-800A-DDB04EF98D9B}"/>
              </a:ext>
            </a:extLst>
          </p:cNvPr>
          <p:cNvSpPr txBox="1"/>
          <p:nvPr/>
        </p:nvSpPr>
        <p:spPr>
          <a:xfrm>
            <a:off x="1576439" y="3792843"/>
            <a:ext cx="697627" cy="369332"/>
          </a:xfrm>
          <a:prstGeom prst="rect">
            <a:avLst/>
          </a:prstGeom>
          <a:noFill/>
        </p:spPr>
        <p:txBody>
          <a:bodyPr wrap="none" rtlCol="0">
            <a:spAutoFit/>
          </a:bodyPr>
          <a:lstStyle/>
          <a:p>
            <a:r>
              <a:rPr lang="en-US" dirty="0">
                <a:solidFill>
                  <a:schemeClr val="bg1"/>
                </a:solidFill>
              </a:rPr>
              <a:t>2008</a:t>
            </a:r>
          </a:p>
        </p:txBody>
      </p:sp>
      <p:sp>
        <p:nvSpPr>
          <p:cNvPr id="21" name="TextBox 20">
            <a:extLst>
              <a:ext uri="{FF2B5EF4-FFF2-40B4-BE49-F238E27FC236}">
                <a16:creationId xmlns:a16="http://schemas.microsoft.com/office/drawing/2014/main" id="{8D15491D-AB3A-4D5E-96BC-F24E0F3355EF}"/>
              </a:ext>
            </a:extLst>
          </p:cNvPr>
          <p:cNvSpPr txBox="1"/>
          <p:nvPr/>
        </p:nvSpPr>
        <p:spPr>
          <a:xfrm>
            <a:off x="1576439" y="6110170"/>
            <a:ext cx="697627" cy="369332"/>
          </a:xfrm>
          <a:prstGeom prst="rect">
            <a:avLst/>
          </a:prstGeom>
          <a:noFill/>
        </p:spPr>
        <p:txBody>
          <a:bodyPr wrap="none" rtlCol="0">
            <a:spAutoFit/>
          </a:bodyPr>
          <a:lstStyle/>
          <a:p>
            <a:r>
              <a:rPr lang="en-US" dirty="0">
                <a:solidFill>
                  <a:schemeClr val="bg1"/>
                </a:solidFill>
              </a:rPr>
              <a:t>2014</a:t>
            </a:r>
          </a:p>
        </p:txBody>
      </p:sp>
    </p:spTree>
    <p:extLst>
      <p:ext uri="{BB962C8B-B14F-4D97-AF65-F5344CB8AC3E}">
        <p14:creationId xmlns:p14="http://schemas.microsoft.com/office/powerpoint/2010/main" val="1943985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Need: Flash Flooding</a:t>
            </a:r>
          </a:p>
        </p:txBody>
      </p:sp>
      <p:sp>
        <p:nvSpPr>
          <p:cNvPr id="6" name="Content Placeholder 5"/>
          <p:cNvSpPr>
            <a:spLocks noGrp="1"/>
          </p:cNvSpPr>
          <p:nvPr>
            <p:ph sz="half" idx="1"/>
          </p:nvPr>
        </p:nvSpPr>
        <p:spPr>
          <a:xfrm>
            <a:off x="4095477" y="1682012"/>
            <a:ext cx="4749131" cy="4820999"/>
          </a:xfrm>
        </p:spPr>
        <p:txBody>
          <a:bodyPr anchor="t">
            <a:noAutofit/>
          </a:bodyPr>
          <a:lstStyle/>
          <a:p>
            <a:r>
              <a:rPr lang="en-US" sz="2200" dirty="0"/>
              <a:t>A history of flooding:</a:t>
            </a:r>
          </a:p>
          <a:p>
            <a:pPr marL="236538" indent="-236538">
              <a:spcBef>
                <a:spcPts val="1200"/>
              </a:spcBef>
              <a:buFont typeface="Arial" pitchFamily="34" charset="0"/>
              <a:buChar char="•"/>
            </a:pPr>
            <a:r>
              <a:rPr lang="en-US" sz="2200" dirty="0"/>
              <a:t>Locally heavy rainfall events cause flooding and closures of Dubuque Street</a:t>
            </a:r>
          </a:p>
          <a:p>
            <a:pPr marL="236538" indent="-236538">
              <a:spcBef>
                <a:spcPts val="1200"/>
              </a:spcBef>
              <a:buFont typeface="Arial" pitchFamily="34" charset="0"/>
              <a:buChar char="•"/>
            </a:pPr>
            <a:r>
              <a:rPr lang="en-US" sz="2200" dirty="0"/>
              <a:t>Reduced Storm Sewer Capacity</a:t>
            </a:r>
          </a:p>
          <a:p>
            <a:pPr marL="236538" indent="-236538">
              <a:spcBef>
                <a:spcPts val="1200"/>
              </a:spcBef>
              <a:buFont typeface="Arial" pitchFamily="34" charset="0"/>
              <a:buChar char="•"/>
            </a:pPr>
            <a:r>
              <a:rPr lang="en-US" sz="2200" dirty="0"/>
              <a:t>Increase runoff storage</a:t>
            </a:r>
          </a:p>
          <a:p>
            <a:endParaRPr lang="en-US" sz="2200" dirty="0"/>
          </a:p>
        </p:txBody>
      </p:sp>
      <p:pic>
        <p:nvPicPr>
          <p:cNvPr id="2051" name="Picture 3" descr="\\kcow00\jobs\50670\EnviroPlan\Documents-In\Photos\FromIowaCity\HeavyRainIssues\2010-0615 DubuqueStClosure\Dubuque St 06.15.10 012.jpg"/>
          <p:cNvPicPr>
            <a:picLocks noChangeAspect="1" noChangeArrowheads="1"/>
          </p:cNvPicPr>
          <p:nvPr/>
        </p:nvPicPr>
        <p:blipFill>
          <a:blip r:embed="rId3" cstate="print"/>
          <a:srcRect b="5528"/>
          <a:stretch>
            <a:fillRect/>
          </a:stretch>
        </p:blipFill>
        <p:spPr bwMode="auto">
          <a:xfrm>
            <a:off x="311389" y="1682012"/>
            <a:ext cx="3613521" cy="256032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3053DED8-18A0-4018-B7FA-A6B2704A31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883"/>
          <a:stretch/>
        </p:blipFill>
        <p:spPr>
          <a:xfrm>
            <a:off x="311389" y="4399891"/>
            <a:ext cx="3636268" cy="21031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7803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Iowa City">
      <a:dk1>
        <a:sysClr val="windowText" lastClr="000000"/>
      </a:dk1>
      <a:lt1>
        <a:sysClr val="window" lastClr="FFFFFF"/>
      </a:lt1>
      <a:dk2>
        <a:srgbClr val="1F497D"/>
      </a:dk2>
      <a:lt2>
        <a:srgbClr val="EEECE1"/>
      </a:lt2>
      <a:accent1>
        <a:srgbClr val="1B5DAB"/>
      </a:accent1>
      <a:accent2>
        <a:srgbClr val="8ABCE5"/>
      </a:accent2>
      <a:accent3>
        <a:srgbClr val="9BBB59"/>
      </a:accent3>
      <a:accent4>
        <a:srgbClr val="8064A2"/>
      </a:accent4>
      <a:accent5>
        <a:srgbClr val="4BACC6"/>
      </a:accent5>
      <a:accent6>
        <a:srgbClr val="336600"/>
      </a:accent6>
      <a:hlink>
        <a:srgbClr val="4BACC6"/>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3697</TotalTime>
  <Words>1090</Words>
  <Application>Microsoft Office PowerPoint</Application>
  <PresentationFormat>On-screen Show (4:3)</PresentationFormat>
  <Paragraphs>168</Paragraphs>
  <Slides>27</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Courier New</vt:lpstr>
      <vt:lpstr>Wingdings</vt:lpstr>
      <vt:lpstr>ZapfDingbats</vt:lpstr>
      <vt:lpstr>Office Theme</vt:lpstr>
      <vt:lpstr>Iowa City Gateway</vt:lpstr>
      <vt:lpstr>Today’s Meeting</vt:lpstr>
      <vt:lpstr>Iowa City</vt:lpstr>
      <vt:lpstr>Study Area</vt:lpstr>
      <vt:lpstr>Nearby Projects </vt:lpstr>
      <vt:lpstr>Project Need</vt:lpstr>
      <vt:lpstr>Project Need: Historic Floods</vt:lpstr>
      <vt:lpstr>Project Need: Historic Floods</vt:lpstr>
      <vt:lpstr>Project Need: Flash Flooding</vt:lpstr>
      <vt:lpstr>Iowa City Gateway </vt:lpstr>
      <vt:lpstr>Iowa City Gateway </vt:lpstr>
      <vt:lpstr>Funding Sources</vt:lpstr>
      <vt:lpstr>Technical Advisory Committee</vt:lpstr>
      <vt:lpstr>Phase 1: Plan</vt:lpstr>
      <vt:lpstr>Plan Outcomes</vt:lpstr>
      <vt:lpstr>Preferred Alternative</vt:lpstr>
      <vt:lpstr>Do Nothing Option</vt:lpstr>
      <vt:lpstr>Phase 2: Design</vt:lpstr>
      <vt:lpstr>Phase 3: Build Construction began May 31, 2016</vt:lpstr>
      <vt:lpstr>Park Road Construction</vt:lpstr>
      <vt:lpstr>Park Road Construction</vt:lpstr>
      <vt:lpstr>Dubuque Street Construction</vt:lpstr>
      <vt:lpstr>Dubuque Street Construction</vt:lpstr>
      <vt:lpstr>Park Road Bridge Construction</vt:lpstr>
      <vt:lpstr>Current Project Status</vt:lpstr>
      <vt:lpstr>Current Project Status</vt:lpstr>
      <vt:lpstr>Thank you  for your time and interest!</vt:lpstr>
    </vt:vector>
  </TitlesOfParts>
  <Company>HNTB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Betty Burry</dc:creator>
  <cp:lastModifiedBy>Amal Omer</cp:lastModifiedBy>
  <cp:revision>344</cp:revision>
  <cp:lastPrinted>2011-03-03T16:19:22Z</cp:lastPrinted>
  <dcterms:created xsi:type="dcterms:W3CDTF">2011-01-06T21:42:14Z</dcterms:created>
  <dcterms:modified xsi:type="dcterms:W3CDTF">2018-11-06T16:37:12Z</dcterms:modified>
</cp:coreProperties>
</file>