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36"/>
  </p:notesMasterIdLst>
  <p:sldIdLst>
    <p:sldId id="256" r:id="rId2"/>
    <p:sldId id="338" r:id="rId3"/>
    <p:sldId id="258" r:id="rId4"/>
    <p:sldId id="279" r:id="rId5"/>
    <p:sldId id="339" r:id="rId6"/>
    <p:sldId id="257" r:id="rId7"/>
    <p:sldId id="314" r:id="rId8"/>
    <p:sldId id="262" r:id="rId9"/>
    <p:sldId id="261" r:id="rId10"/>
    <p:sldId id="336" r:id="rId11"/>
    <p:sldId id="319" r:id="rId12"/>
    <p:sldId id="340" r:id="rId13"/>
    <p:sldId id="337" r:id="rId14"/>
    <p:sldId id="341" r:id="rId15"/>
    <p:sldId id="342" r:id="rId16"/>
    <p:sldId id="343" r:id="rId17"/>
    <p:sldId id="344" r:id="rId18"/>
    <p:sldId id="345" r:id="rId19"/>
    <p:sldId id="346" r:id="rId20"/>
    <p:sldId id="347" r:id="rId21"/>
    <p:sldId id="348" r:id="rId22"/>
    <p:sldId id="349" r:id="rId23"/>
    <p:sldId id="350" r:id="rId24"/>
    <p:sldId id="351" r:id="rId25"/>
    <p:sldId id="352" r:id="rId26"/>
    <p:sldId id="353" r:id="rId27"/>
    <p:sldId id="354" r:id="rId28"/>
    <p:sldId id="355" r:id="rId29"/>
    <p:sldId id="356" r:id="rId30"/>
    <p:sldId id="357" r:id="rId31"/>
    <p:sldId id="358" r:id="rId32"/>
    <p:sldId id="359" r:id="rId33"/>
    <p:sldId id="360" r:id="rId34"/>
    <p:sldId id="277"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Keith Porter" initials="KP" lastIdx="5"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7" d="100"/>
          <a:sy n="87" d="100"/>
        </p:scale>
        <p:origin x="1315"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5C014-6910-4ECB-81F9-945050C534D0}" type="datetimeFigureOut">
              <a:rPr lang="en-US" smtClean="0"/>
              <a:t>11/6/2018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8A347F-677D-4750-B294-AE6252B46287}" type="slidenum">
              <a:rPr lang="en-US" smtClean="0"/>
              <a:t>‹#›</a:t>
            </a:fld>
            <a:endParaRPr lang="en-US"/>
          </a:p>
        </p:txBody>
      </p:sp>
    </p:spTree>
    <p:extLst>
      <p:ext uri="{BB962C8B-B14F-4D97-AF65-F5344CB8AC3E}">
        <p14:creationId xmlns:p14="http://schemas.microsoft.com/office/powerpoint/2010/main" val="1082160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Through the foresight of Congress, the Institute was created in 1974 to bring the public and private sector together to serve as an authoritative source for the building industry. Through examination and dissemination of codes, standards and other guidance, the Institute was charged to improve the built environment.</a:t>
            </a:r>
            <a:endParaRPr lang="en-US" dirty="0"/>
          </a:p>
        </p:txBody>
      </p:sp>
      <p:sp>
        <p:nvSpPr>
          <p:cNvPr id="4" name="Slide Number Placeholder 3"/>
          <p:cNvSpPr>
            <a:spLocks noGrp="1"/>
          </p:cNvSpPr>
          <p:nvPr>
            <p:ph type="sldNum" sz="quarter" idx="10"/>
          </p:nvPr>
        </p:nvSpPr>
        <p:spPr/>
        <p:txBody>
          <a:bodyPr/>
          <a:lstStyle/>
          <a:p>
            <a:fld id="{6844D07D-365D-4A81-B76C-2ACD2E5E0140}" type="slidenum">
              <a:rPr lang="en-US" smtClean="0"/>
              <a:t>2</a:t>
            </a:fld>
            <a:endParaRPr lang="en-US"/>
          </a:p>
        </p:txBody>
      </p:sp>
    </p:spTree>
    <p:extLst>
      <p:ext uri="{BB962C8B-B14F-4D97-AF65-F5344CB8AC3E}">
        <p14:creationId xmlns:p14="http://schemas.microsoft.com/office/powerpoint/2010/main" val="3884668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even drilled down to the state or county level to assist decision makers in identifying where implementation of measures exceeding building code provisions are likely</a:t>
            </a:r>
            <a:r>
              <a:rPr lang="en-US" baseline="0" dirty="0"/>
              <a:t> to be beneficial. </a:t>
            </a:r>
            <a:r>
              <a:rPr lang="en-US" dirty="0"/>
              <a:t>As architects, you have the opportunity to engage clients in identifying their risks and helping them evaluate what level of investment makes sense to help them mitigate that risk. </a:t>
            </a:r>
          </a:p>
        </p:txBody>
      </p:sp>
      <p:sp>
        <p:nvSpPr>
          <p:cNvPr id="4" name="Slide Number Placeholder 3"/>
          <p:cNvSpPr>
            <a:spLocks noGrp="1"/>
          </p:cNvSpPr>
          <p:nvPr>
            <p:ph type="sldNum" sz="quarter" idx="10"/>
          </p:nvPr>
        </p:nvSpPr>
        <p:spPr/>
        <p:txBody>
          <a:bodyPr/>
          <a:lstStyle/>
          <a:p>
            <a:fld id="{6844D07D-365D-4A81-B76C-2ACD2E5E0140}" type="slidenum">
              <a:rPr lang="en-US" smtClean="0"/>
              <a:t>10</a:t>
            </a:fld>
            <a:endParaRPr lang="en-US"/>
          </a:p>
        </p:txBody>
      </p:sp>
    </p:spTree>
    <p:extLst>
      <p:ext uri="{BB962C8B-B14F-4D97-AF65-F5344CB8AC3E}">
        <p14:creationId xmlns:p14="http://schemas.microsoft.com/office/powerpoint/2010/main" val="2303838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Disaster researchers have not yet produced a systematic method to quantify all losses that occur in a disaster. Disasters disconnect people from friends, schools, work and familiar places. They ruin family photos and heirlooms and alter relationships. Large disasters may cause permanent harm to culture and one’s way of life, and impact the most socially and financially marginal people. Disasters may have long-term consequences for health and collective wellbeing. These events also often hurt and kill pets and destroy natural ecosystems that are integral parts of communities. Disasters clearly disrupt life’s arc in ways that are hard to express, let alone assign monetary worth. Mitigation saves more than is estimated here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School photo: public domain; http://www.amc.af.mil/News/Commentaries/Display/Article/149303/we-can-really-learn-from-kids/</a:t>
            </a:r>
          </a:p>
          <a:p>
            <a:r>
              <a:rPr lang="en-US" sz="1200" b="0" i="0" u="none" strike="noStrike" kern="1200" baseline="0" dirty="0">
                <a:solidFill>
                  <a:schemeClr val="tx1"/>
                </a:solidFill>
                <a:latin typeface="+mn-lt"/>
                <a:ea typeface="+mn-ea"/>
                <a:cs typeface="+mn-cs"/>
              </a:rPr>
              <a:t>Photo album photo: https://commons.wikimedia.org/wiki/File:Family-album.jpg, public domain</a:t>
            </a:r>
          </a:p>
          <a:p>
            <a:r>
              <a:rPr lang="en-US" sz="1200" b="0" i="0" u="none" strike="noStrike" kern="1200" baseline="0" dirty="0">
                <a:solidFill>
                  <a:schemeClr val="tx1"/>
                </a:solidFill>
                <a:latin typeface="+mn-lt"/>
                <a:ea typeface="+mn-ea"/>
                <a:cs typeface="+mn-cs"/>
              </a:rPr>
              <a:t>Bourbon St photo: CC-BY-SA3.0, https://en.wikipedia.org/wiki/French_Quarter#/media/File:French_Quarter_example_of_late_18th-century_Spanish_architecture_built_after_the_Great_Fires_of_1788_and_1794.jpg</a:t>
            </a:r>
          </a:p>
          <a:p>
            <a:r>
              <a:rPr lang="en-US" sz="1200" b="0" i="0" u="none" strike="noStrike" kern="1200" baseline="0" dirty="0">
                <a:solidFill>
                  <a:schemeClr val="tx1"/>
                </a:solidFill>
                <a:latin typeface="+mn-lt"/>
                <a:ea typeface="+mn-ea"/>
                <a:cs typeface="+mn-cs"/>
              </a:rPr>
              <a:t>Homeless man: CC-BY-SA3.0, https://commons.wikimedia.org/wiki/File:Homeless_Man.jpg</a:t>
            </a:r>
          </a:p>
          <a:p>
            <a:r>
              <a:rPr lang="en-US" sz="1200" b="0" i="0" u="none" strike="noStrike" kern="1200" baseline="0" dirty="0">
                <a:solidFill>
                  <a:schemeClr val="tx1"/>
                </a:solidFill>
                <a:latin typeface="+mn-lt"/>
                <a:ea typeface="+mn-ea"/>
                <a:cs typeface="+mn-cs"/>
              </a:rPr>
              <a:t>Pet being rescued: http://www.patrick.af.mil/News/Features/Display/Article/810367/rescue-wing-airmen-celebrate-a-heros-life-a-beagle-who-stole-their-hearts/, public domain</a:t>
            </a:r>
          </a:p>
          <a:p>
            <a:r>
              <a:rPr lang="en-US" sz="1200" b="0" i="0" u="none" strike="noStrike" kern="1200" baseline="0" dirty="0">
                <a:solidFill>
                  <a:schemeClr val="tx1"/>
                </a:solidFill>
                <a:latin typeface="+mn-lt"/>
                <a:ea typeface="+mn-ea"/>
                <a:cs typeface="+mn-cs"/>
              </a:rPr>
              <a:t>Ecosystem damage: https://commons.wikimedia.org/wiki/File:Fish_kill_pollution.jpg, public domain</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F9C0A60-3FE2-4600-AC84-A69D2D094D6B}" type="slidenum">
              <a:rPr lang="en-US" smtClean="0"/>
              <a:t>11</a:t>
            </a:fld>
            <a:endParaRPr lang="en-US"/>
          </a:p>
        </p:txBody>
      </p:sp>
    </p:spTree>
    <p:extLst>
      <p:ext uri="{BB962C8B-B14F-4D97-AF65-F5344CB8AC3E}">
        <p14:creationId xmlns:p14="http://schemas.microsoft.com/office/powerpoint/2010/main" val="3355284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E98B71-9149-4AFB-A4D7-9ACEB49E51B7}"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DB69E-8BF5-4140-9CA8-E191B1C8EC5D}" type="slidenum">
              <a:rPr lang="en-US" smtClean="0"/>
              <a:t>‹#›</a:t>
            </a:fld>
            <a:endParaRPr lang="en-US"/>
          </a:p>
        </p:txBody>
      </p:sp>
    </p:spTree>
    <p:extLst>
      <p:ext uri="{BB962C8B-B14F-4D97-AF65-F5344CB8AC3E}">
        <p14:creationId xmlns:p14="http://schemas.microsoft.com/office/powerpoint/2010/main" val="1855428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E98B71-9149-4AFB-A4D7-9ACEB49E51B7}"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DB69E-8BF5-4140-9CA8-E191B1C8EC5D}" type="slidenum">
              <a:rPr lang="en-US" smtClean="0"/>
              <a:t>‹#›</a:t>
            </a:fld>
            <a:endParaRPr lang="en-US"/>
          </a:p>
        </p:txBody>
      </p:sp>
    </p:spTree>
    <p:extLst>
      <p:ext uri="{BB962C8B-B14F-4D97-AF65-F5344CB8AC3E}">
        <p14:creationId xmlns:p14="http://schemas.microsoft.com/office/powerpoint/2010/main" val="3143991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E98B71-9149-4AFB-A4D7-9ACEB49E51B7}"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DB69E-8BF5-4140-9CA8-E191B1C8EC5D}" type="slidenum">
              <a:rPr lang="en-US" smtClean="0"/>
              <a:t>‹#›</a:t>
            </a:fld>
            <a:endParaRPr lang="en-US"/>
          </a:p>
        </p:txBody>
      </p:sp>
    </p:spTree>
    <p:extLst>
      <p:ext uri="{BB962C8B-B14F-4D97-AF65-F5344CB8AC3E}">
        <p14:creationId xmlns:p14="http://schemas.microsoft.com/office/powerpoint/2010/main" val="395822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E98B71-9149-4AFB-A4D7-9ACEB49E51B7}"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DB69E-8BF5-4140-9CA8-E191B1C8EC5D}" type="slidenum">
              <a:rPr lang="en-US" smtClean="0"/>
              <a:t>‹#›</a:t>
            </a:fld>
            <a:endParaRPr lang="en-US"/>
          </a:p>
        </p:txBody>
      </p:sp>
    </p:spTree>
    <p:extLst>
      <p:ext uri="{BB962C8B-B14F-4D97-AF65-F5344CB8AC3E}">
        <p14:creationId xmlns:p14="http://schemas.microsoft.com/office/powerpoint/2010/main" val="742853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E98B71-9149-4AFB-A4D7-9ACEB49E51B7}"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7DB69E-8BF5-4140-9CA8-E191B1C8EC5D}" type="slidenum">
              <a:rPr lang="en-US" smtClean="0"/>
              <a:t>‹#›</a:t>
            </a:fld>
            <a:endParaRPr lang="en-US"/>
          </a:p>
        </p:txBody>
      </p:sp>
    </p:spTree>
    <p:extLst>
      <p:ext uri="{BB962C8B-B14F-4D97-AF65-F5344CB8AC3E}">
        <p14:creationId xmlns:p14="http://schemas.microsoft.com/office/powerpoint/2010/main" val="71567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E98B71-9149-4AFB-A4D7-9ACEB49E51B7}" type="datetimeFigureOut">
              <a:rPr lang="en-US" smtClean="0"/>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7DB69E-8BF5-4140-9CA8-E191B1C8EC5D}" type="slidenum">
              <a:rPr lang="en-US" smtClean="0"/>
              <a:t>‹#›</a:t>
            </a:fld>
            <a:endParaRPr lang="en-US"/>
          </a:p>
        </p:txBody>
      </p:sp>
    </p:spTree>
    <p:extLst>
      <p:ext uri="{BB962C8B-B14F-4D97-AF65-F5344CB8AC3E}">
        <p14:creationId xmlns:p14="http://schemas.microsoft.com/office/powerpoint/2010/main" val="2152162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E98B71-9149-4AFB-A4D7-9ACEB49E51B7}" type="datetimeFigureOut">
              <a:rPr lang="en-US" smtClean="0"/>
              <a:t>11/6/2018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7DB69E-8BF5-4140-9CA8-E191B1C8EC5D}" type="slidenum">
              <a:rPr lang="en-US" smtClean="0"/>
              <a:t>‹#›</a:t>
            </a:fld>
            <a:endParaRPr lang="en-US"/>
          </a:p>
        </p:txBody>
      </p:sp>
    </p:spTree>
    <p:extLst>
      <p:ext uri="{BB962C8B-B14F-4D97-AF65-F5344CB8AC3E}">
        <p14:creationId xmlns:p14="http://schemas.microsoft.com/office/powerpoint/2010/main" val="3020047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E98B71-9149-4AFB-A4D7-9ACEB49E51B7}" type="datetimeFigureOut">
              <a:rPr lang="en-US" smtClean="0"/>
              <a:t>11/6/2018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7DB69E-8BF5-4140-9CA8-E191B1C8EC5D}" type="slidenum">
              <a:rPr lang="en-US" smtClean="0"/>
              <a:t>‹#›</a:t>
            </a:fld>
            <a:endParaRPr lang="en-US"/>
          </a:p>
        </p:txBody>
      </p:sp>
    </p:spTree>
    <p:extLst>
      <p:ext uri="{BB962C8B-B14F-4D97-AF65-F5344CB8AC3E}">
        <p14:creationId xmlns:p14="http://schemas.microsoft.com/office/powerpoint/2010/main" val="3032086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E98B71-9149-4AFB-A4D7-9ACEB49E51B7}" type="datetimeFigureOut">
              <a:rPr lang="en-US" smtClean="0"/>
              <a:t>11/6/2018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7DB69E-8BF5-4140-9CA8-E191B1C8EC5D}" type="slidenum">
              <a:rPr lang="en-US" smtClean="0"/>
              <a:t>‹#›</a:t>
            </a:fld>
            <a:endParaRPr lang="en-US"/>
          </a:p>
        </p:txBody>
      </p:sp>
    </p:spTree>
    <p:extLst>
      <p:ext uri="{BB962C8B-B14F-4D97-AF65-F5344CB8AC3E}">
        <p14:creationId xmlns:p14="http://schemas.microsoft.com/office/powerpoint/2010/main" val="3500321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E98B71-9149-4AFB-A4D7-9ACEB49E51B7}" type="datetimeFigureOut">
              <a:rPr lang="en-US" smtClean="0"/>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7DB69E-8BF5-4140-9CA8-E191B1C8EC5D}" type="slidenum">
              <a:rPr lang="en-US" smtClean="0"/>
              <a:t>‹#›</a:t>
            </a:fld>
            <a:endParaRPr lang="en-US"/>
          </a:p>
        </p:txBody>
      </p:sp>
    </p:spTree>
    <p:extLst>
      <p:ext uri="{BB962C8B-B14F-4D97-AF65-F5344CB8AC3E}">
        <p14:creationId xmlns:p14="http://schemas.microsoft.com/office/powerpoint/2010/main" val="1810299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E98B71-9149-4AFB-A4D7-9ACEB49E51B7}" type="datetimeFigureOut">
              <a:rPr lang="en-US" smtClean="0"/>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7DB69E-8BF5-4140-9CA8-E191B1C8EC5D}" type="slidenum">
              <a:rPr lang="en-US" smtClean="0"/>
              <a:t>‹#›</a:t>
            </a:fld>
            <a:endParaRPr lang="en-US"/>
          </a:p>
        </p:txBody>
      </p:sp>
    </p:spTree>
    <p:extLst>
      <p:ext uri="{BB962C8B-B14F-4D97-AF65-F5344CB8AC3E}">
        <p14:creationId xmlns:p14="http://schemas.microsoft.com/office/powerpoint/2010/main" val="3144744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98B71-9149-4AFB-A4D7-9ACEB49E51B7}" type="datetimeFigureOut">
              <a:rPr lang="en-US" smtClean="0"/>
              <a:t>11/6/2018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DB69E-8BF5-4140-9CA8-E191B1C8EC5D}" type="slidenum">
              <a:rPr lang="en-US" smtClean="0"/>
              <a:t>‹#›</a:t>
            </a:fld>
            <a:endParaRPr lang="en-US"/>
          </a:p>
        </p:txBody>
      </p:sp>
    </p:spTree>
    <p:extLst>
      <p:ext uri="{BB962C8B-B14F-4D97-AF65-F5344CB8AC3E}">
        <p14:creationId xmlns:p14="http://schemas.microsoft.com/office/powerpoint/2010/main" val="36730169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www.nibs.org/page/mmc_resource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jp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image" Target="../media/image13.wmf"/><Relationship Id="rId16" Type="http://schemas.openxmlformats.org/officeDocument/2006/relationships/image" Target="../media/image27.jpeg"/><Relationship Id="rId20"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gif"/><Relationship Id="rId19" Type="http://schemas.openxmlformats.org/officeDocument/2006/relationships/image" Target="../media/image30.png"/><Relationship Id="rId4" Type="http://schemas.openxmlformats.org/officeDocument/2006/relationships/image" Target="../media/image15.jpg"/><Relationship Id="rId9" Type="http://schemas.openxmlformats.org/officeDocument/2006/relationships/image" Target="../media/image20.png"/><Relationship Id="rId14" Type="http://schemas.openxmlformats.org/officeDocument/2006/relationships/image" Target="../media/image25.jpg"/><Relationship Id="rId22" Type="http://schemas.openxmlformats.org/officeDocument/2006/relationships/image" Target="../media/image3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16746"/>
          <a:stretch/>
        </p:blipFill>
        <p:spPr>
          <a:xfrm>
            <a:off x="0" y="1139870"/>
            <a:ext cx="9144000" cy="5711868"/>
          </a:xfrm>
          <a:prstGeom prst="rect">
            <a:avLst/>
          </a:prstGeom>
        </p:spPr>
      </p:pic>
      <p:pic>
        <p:nvPicPr>
          <p:cNvPr id="4" name="Picture 3"/>
          <p:cNvPicPr>
            <a:picLocks noChangeAspect="1"/>
          </p:cNvPicPr>
          <p:nvPr/>
        </p:nvPicPr>
        <p:blipFill rotWithShape="1">
          <a:blip r:embed="rId3"/>
          <a:srcRect b="90338"/>
          <a:stretch/>
        </p:blipFill>
        <p:spPr>
          <a:xfrm>
            <a:off x="0" y="1"/>
            <a:ext cx="9144000" cy="1139868"/>
          </a:xfrm>
          <a:prstGeom prst="rect">
            <a:avLst/>
          </a:prstGeom>
        </p:spPr>
      </p:pic>
      <p:sp>
        <p:nvSpPr>
          <p:cNvPr id="6" name="Rectangle 5"/>
          <p:cNvSpPr/>
          <p:nvPr/>
        </p:nvSpPr>
        <p:spPr>
          <a:xfrm>
            <a:off x="156576" y="5173718"/>
            <a:ext cx="7844424" cy="1015663"/>
          </a:xfrm>
          <a:prstGeom prst="rect">
            <a:avLst/>
          </a:prstGeom>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Optima"/>
              </a:rPr>
              <a:t>Natural Hazard Mitigation Saves:</a:t>
            </a:r>
            <a:endParaRPr lang="en-US" sz="3200" dirty="0">
              <a:solidFill>
                <a:schemeClr val="bg1"/>
              </a:solidFill>
              <a:effectLst>
                <a:outerShdw blurRad="38100" dist="38100" dir="2700000" algn="tl">
                  <a:srgbClr val="000000">
                    <a:alpha val="43137"/>
                  </a:srgbClr>
                </a:outerShdw>
              </a:effectLst>
              <a:latin typeface="Optima"/>
            </a:endParaRPr>
          </a:p>
          <a:p>
            <a:r>
              <a:rPr lang="en-US" sz="2800" b="1" i="0" u="none" strike="noStrike" baseline="0" dirty="0">
                <a:solidFill>
                  <a:schemeClr val="bg1"/>
                </a:solidFill>
                <a:effectLst>
                  <a:outerShdw blurRad="38100" dist="38100" dir="2700000" algn="tl">
                    <a:srgbClr val="000000">
                      <a:alpha val="43137"/>
                    </a:srgbClr>
                  </a:outerShdw>
                </a:effectLst>
                <a:latin typeface="Optima"/>
              </a:rPr>
              <a:t>Utilities</a:t>
            </a:r>
            <a:r>
              <a:rPr lang="en-US" sz="2800" b="1" i="0" u="none" strike="noStrike" dirty="0">
                <a:solidFill>
                  <a:schemeClr val="bg1"/>
                </a:solidFill>
                <a:effectLst>
                  <a:outerShdw blurRad="38100" dist="38100" dir="2700000" algn="tl">
                    <a:srgbClr val="000000">
                      <a:alpha val="43137"/>
                    </a:srgbClr>
                  </a:outerShdw>
                </a:effectLst>
                <a:latin typeface="Optima"/>
              </a:rPr>
              <a:t> and Transportation Infrastructure</a:t>
            </a:r>
            <a:endParaRPr lang="en-US" sz="3200"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6733725" y="6189381"/>
            <a:ext cx="2410275" cy="523220"/>
          </a:xfrm>
          <a:prstGeom prst="rect">
            <a:avLst/>
          </a:prstGeom>
          <a:noFill/>
        </p:spPr>
        <p:txBody>
          <a:bodyPr wrap="none" rtlCol="0">
            <a:spAutoFit/>
          </a:bodyPr>
          <a:lstStyle/>
          <a:p>
            <a:r>
              <a:rPr lang="en-US" sz="2800" b="1" dirty="0">
                <a:solidFill>
                  <a:schemeClr val="bg1"/>
                </a:solidFill>
                <a:effectLst>
                  <a:outerShdw blurRad="38100" dist="38100" dir="2700000" algn="tl">
                    <a:srgbClr val="000000">
                      <a:alpha val="43137"/>
                    </a:srgbClr>
                  </a:outerShdw>
                </a:effectLst>
              </a:rPr>
              <a:t>#</a:t>
            </a:r>
            <a:r>
              <a:rPr lang="en-US" sz="2400" b="1" dirty="0" err="1">
                <a:solidFill>
                  <a:schemeClr val="bg1"/>
                </a:solidFill>
                <a:effectLst>
                  <a:outerShdw blurRad="38100" dist="38100" dir="2700000" algn="tl">
                    <a:srgbClr val="000000">
                      <a:alpha val="43137"/>
                    </a:srgbClr>
                  </a:outerShdw>
                </a:effectLst>
              </a:rPr>
              <a:t>MitigationSaves</a:t>
            </a:r>
            <a:endParaRPr lang="en-US" sz="2800" b="1" dirty="0">
              <a:solidFill>
                <a:schemeClr val="bg1"/>
              </a:solidFill>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6145" y="6152708"/>
            <a:ext cx="596566" cy="596566"/>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156576" y="6250936"/>
            <a:ext cx="7844424" cy="461665"/>
          </a:xfrm>
          <a:prstGeom prst="rect">
            <a:avLst/>
          </a:prstGeom>
        </p:spPr>
        <p:txBody>
          <a:bodyPr wrap="square">
            <a:spAutoFit/>
          </a:bodyPr>
          <a:lstStyle/>
          <a:p>
            <a:r>
              <a:rPr lang="en-US" sz="2400" b="1" dirty="0">
                <a:solidFill>
                  <a:srgbClr val="FFFFFF"/>
                </a:solidFill>
                <a:effectLst>
                  <a:outerShdw blurRad="38100" dist="38100" dir="2700000" algn="tl">
                    <a:srgbClr val="000000">
                      <a:alpha val="43137"/>
                    </a:srgbClr>
                  </a:outerShdw>
                </a:effectLst>
                <a:latin typeface="Optima"/>
              </a:rPr>
              <a:t>October 30, 2018</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5558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850" y="3497901"/>
            <a:ext cx="2628900" cy="285750"/>
          </a:xfrm>
        </p:spPr>
        <p:txBody>
          <a:bodyPr>
            <a:noAutofit/>
          </a:bodyPr>
          <a:lstStyle/>
          <a:p>
            <a:pPr algn="ctr"/>
            <a:r>
              <a:rPr lang="en-US" sz="1200" dirty="0">
                <a:latin typeface="Optima"/>
              </a:rPr>
              <a:t>BCR for Coastal Flooding Mitigation</a:t>
            </a:r>
            <a:endParaRPr lang="en-US" sz="900" dirty="0">
              <a:latin typeface="Optima"/>
            </a:endParaRPr>
          </a:p>
        </p:txBody>
      </p:sp>
      <p:pic>
        <p:nvPicPr>
          <p:cNvPr id="4" name="Content Placeholder 3"/>
          <p:cNvPicPr>
            <a:picLocks noGrp="1" noChangeAspect="1"/>
          </p:cNvPicPr>
          <p:nvPr>
            <p:ph idx="1"/>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1509" t="6428" b="7240"/>
          <a:stretch/>
        </p:blipFill>
        <p:spPr>
          <a:xfrm>
            <a:off x="396850" y="766672"/>
            <a:ext cx="2789340" cy="2731229"/>
          </a:xfr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7874" t="5607" b="6546"/>
          <a:stretch/>
        </p:blipFill>
        <p:spPr>
          <a:xfrm>
            <a:off x="5975530" y="705755"/>
            <a:ext cx="2901851" cy="2722112"/>
          </a:xfrm>
          <a:prstGeom prst="rect">
            <a:avLst/>
          </a:prstGeom>
        </p:spPr>
      </p:pic>
      <p:sp>
        <p:nvSpPr>
          <p:cNvPr id="5" name="Title 1"/>
          <p:cNvSpPr txBox="1">
            <a:spLocks/>
          </p:cNvSpPr>
          <p:nvPr/>
        </p:nvSpPr>
        <p:spPr>
          <a:xfrm>
            <a:off x="6112006" y="3427867"/>
            <a:ext cx="2628900" cy="28575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dirty="0">
                <a:latin typeface="Optima"/>
              </a:rPr>
              <a:t>BCR for Hurricane Wind Mitigation</a:t>
            </a:r>
            <a:endParaRPr lang="en-US" sz="900" dirty="0">
              <a:latin typeface="Optima"/>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1375" b="5479"/>
          <a:stretch/>
        </p:blipFill>
        <p:spPr>
          <a:xfrm>
            <a:off x="245791" y="4071392"/>
            <a:ext cx="3741015" cy="2311680"/>
          </a:xfrm>
          <a:prstGeom prst="rect">
            <a:avLst/>
          </a:prstGeom>
        </p:spPr>
      </p:pic>
      <p:sp>
        <p:nvSpPr>
          <p:cNvPr id="7" name="Title 1"/>
          <p:cNvSpPr txBox="1">
            <a:spLocks/>
          </p:cNvSpPr>
          <p:nvPr/>
        </p:nvSpPr>
        <p:spPr>
          <a:xfrm>
            <a:off x="588691" y="6465529"/>
            <a:ext cx="2628900" cy="28575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dirty="0">
                <a:latin typeface="Optima"/>
              </a:rPr>
              <a:t>BCR for Earthquake Mitigation</a:t>
            </a:r>
            <a:endParaRPr lang="en-US" sz="900" dirty="0">
              <a:latin typeface="Optima"/>
            </a:endParaRP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2583" b="4885"/>
          <a:stretch/>
        </p:blipFill>
        <p:spPr>
          <a:xfrm>
            <a:off x="4770797" y="4071392"/>
            <a:ext cx="3765830" cy="2311680"/>
          </a:xfrm>
          <a:prstGeom prst="rect">
            <a:avLst/>
          </a:prstGeom>
        </p:spPr>
      </p:pic>
      <p:sp>
        <p:nvSpPr>
          <p:cNvPr id="9" name="Title 1"/>
          <p:cNvSpPr txBox="1">
            <a:spLocks/>
          </p:cNvSpPr>
          <p:nvPr/>
        </p:nvSpPr>
        <p:spPr>
          <a:xfrm>
            <a:off x="5339262" y="6458625"/>
            <a:ext cx="2628900" cy="28575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00" dirty="0">
                <a:latin typeface="Optima"/>
              </a:rPr>
              <a:t>BCR for Wildfire Mitigation</a:t>
            </a:r>
            <a:endParaRPr lang="en-US" sz="900" dirty="0">
              <a:latin typeface="Optima"/>
            </a:endParaRPr>
          </a:p>
        </p:txBody>
      </p:sp>
      <p:sp>
        <p:nvSpPr>
          <p:cNvPr id="10" name="Title 1"/>
          <p:cNvSpPr txBox="1">
            <a:spLocks/>
          </p:cNvSpPr>
          <p:nvPr/>
        </p:nvSpPr>
        <p:spPr>
          <a:xfrm>
            <a:off x="0" y="6761"/>
            <a:ext cx="9144000" cy="8917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accent1"/>
                </a:solidFill>
                <a:effectLst>
                  <a:outerShdw blurRad="38100" dist="38100" dir="2700000" algn="tl">
                    <a:srgbClr val="000000">
                      <a:alpha val="43137"/>
                    </a:srgbClr>
                  </a:outerShdw>
                </a:effectLst>
                <a:latin typeface="Optima"/>
              </a:rPr>
              <a:t>BCRs at the State &amp; Local Level</a:t>
            </a:r>
          </a:p>
        </p:txBody>
      </p:sp>
      <p:sp>
        <p:nvSpPr>
          <p:cNvPr id="11" name="TextBox 10"/>
          <p:cNvSpPr txBox="1"/>
          <p:nvPr/>
        </p:nvSpPr>
        <p:spPr>
          <a:xfrm>
            <a:off x="3373353" y="2174462"/>
            <a:ext cx="2310373" cy="13234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t>Note: National-level maps for flood and tornado risk are not available, so state or local BCRs cannot be plotted.</a:t>
            </a:r>
          </a:p>
        </p:txBody>
      </p:sp>
    </p:spTree>
    <p:extLst>
      <p:ext uri="{BB962C8B-B14F-4D97-AF65-F5344CB8AC3E}">
        <p14:creationId xmlns:p14="http://schemas.microsoft.com/office/powerpoint/2010/main" val="1112232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39" y="365126"/>
            <a:ext cx="8638903" cy="1325563"/>
          </a:xfrm>
        </p:spPr>
        <p:txBody>
          <a:bodyPr>
            <a:normAutofit fontScale="90000"/>
          </a:bodyPr>
          <a:lstStyle/>
          <a:p>
            <a:pPr algn="ctr"/>
            <a:r>
              <a:rPr lang="en-US" b="1" dirty="0">
                <a:solidFill>
                  <a:schemeClr val="accent1"/>
                </a:solidFill>
                <a:effectLst>
                  <a:outerShdw blurRad="38100" dist="38100" dir="2700000" algn="tl">
                    <a:srgbClr val="000000">
                      <a:alpha val="43137"/>
                    </a:srgbClr>
                  </a:outerShdw>
                </a:effectLst>
                <a:latin typeface="Optima"/>
              </a:rPr>
              <a:t>Some Benefits Cannot Be Estimated, so BCRs May Be Low </a:t>
            </a:r>
          </a:p>
        </p:txBody>
      </p:sp>
      <p:pic>
        <p:nvPicPr>
          <p:cNvPr id="1026" name="Picture 2" descr="Image result for friends schoo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6197"/>
          <a:stretch/>
        </p:blipFill>
        <p:spPr bwMode="auto">
          <a:xfrm>
            <a:off x="257962" y="2032215"/>
            <a:ext cx="2776584" cy="22093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hoto albu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895" t="4267" r="8479" b="5937"/>
          <a:stretch/>
        </p:blipFill>
        <p:spPr bwMode="auto">
          <a:xfrm>
            <a:off x="3183754" y="2032215"/>
            <a:ext cx="2769882" cy="22093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bourbon street new orlean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65" r="15177"/>
          <a:stretch/>
        </p:blipFill>
        <p:spPr bwMode="auto">
          <a:xfrm>
            <a:off x="6109596" y="2032215"/>
            <a:ext cx="2746452" cy="22093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homeless vetera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962" y="4439652"/>
            <a:ext cx="2759022" cy="22093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pets rescued from hurrican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7010" r="24785"/>
          <a:stretch/>
        </p:blipFill>
        <p:spPr bwMode="auto">
          <a:xfrm>
            <a:off x="3183754" y="4439652"/>
            <a:ext cx="2759072" cy="22093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ecosystem damage hurricane katrin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7451"/>
          <a:stretch/>
        </p:blipFill>
        <p:spPr bwMode="auto">
          <a:xfrm>
            <a:off x="6109596" y="4439652"/>
            <a:ext cx="2773146" cy="22093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43150" y="4155955"/>
            <a:ext cx="885179" cy="307777"/>
          </a:xfrm>
          <a:prstGeom prst="rect">
            <a:avLst/>
          </a:prstGeom>
          <a:noFill/>
        </p:spPr>
        <p:txBody>
          <a:bodyPr wrap="none" rtlCol="0">
            <a:spAutoFit/>
          </a:bodyPr>
          <a:lstStyle/>
          <a:p>
            <a:r>
              <a:rPr lang="en-US" sz="1400" i="1" dirty="0" err="1">
                <a:solidFill>
                  <a:schemeClr val="bg1">
                    <a:lumMod val="50000"/>
                  </a:schemeClr>
                </a:solidFill>
              </a:rPr>
              <a:t>Elisa.rolle</a:t>
            </a:r>
            <a:endParaRPr lang="en-US" sz="1400" i="1" dirty="0">
              <a:solidFill>
                <a:schemeClr val="bg1">
                  <a:lumMod val="50000"/>
                </a:schemeClr>
              </a:solidFill>
            </a:endParaRPr>
          </a:p>
        </p:txBody>
      </p:sp>
      <p:sp>
        <p:nvSpPr>
          <p:cNvPr id="4" name="TextBox 3"/>
          <p:cNvSpPr txBox="1"/>
          <p:nvPr/>
        </p:nvSpPr>
        <p:spPr>
          <a:xfrm>
            <a:off x="2127792" y="6588866"/>
            <a:ext cx="997517" cy="307777"/>
          </a:xfrm>
          <a:prstGeom prst="rect">
            <a:avLst/>
          </a:prstGeom>
          <a:noFill/>
        </p:spPr>
        <p:txBody>
          <a:bodyPr wrap="none" rtlCol="0">
            <a:spAutoFit/>
          </a:bodyPr>
          <a:lstStyle/>
          <a:p>
            <a:r>
              <a:rPr lang="en-US" sz="1400" i="1" dirty="0">
                <a:solidFill>
                  <a:schemeClr val="bg1">
                    <a:lumMod val="50000"/>
                  </a:schemeClr>
                </a:solidFill>
              </a:rPr>
              <a:t>Matty1378</a:t>
            </a:r>
          </a:p>
        </p:txBody>
      </p:sp>
      <p:sp>
        <p:nvSpPr>
          <p:cNvPr id="5" name="Slide Number Placeholder 4"/>
          <p:cNvSpPr>
            <a:spLocks noGrp="1"/>
          </p:cNvSpPr>
          <p:nvPr>
            <p:ph type="sldNum" sz="quarter" idx="12"/>
          </p:nvPr>
        </p:nvSpPr>
        <p:spPr/>
        <p:txBody>
          <a:bodyPr/>
          <a:lstStyle/>
          <a:p>
            <a:fld id="{ED7DB69E-8BF5-4140-9CA8-E191B1C8EC5D}" type="slidenum">
              <a:rPr lang="en-US" smtClean="0"/>
              <a:t>11</a:t>
            </a:fld>
            <a:endParaRPr lang="en-US"/>
          </a:p>
        </p:txBody>
      </p:sp>
    </p:spTree>
    <p:extLst>
      <p:ext uri="{BB962C8B-B14F-4D97-AF65-F5344CB8AC3E}">
        <p14:creationId xmlns:p14="http://schemas.microsoft.com/office/powerpoint/2010/main" val="173391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8" name="Rectangle 2"/>
          <p:cNvSpPr>
            <a:spLocks noGrp="1" noChangeArrowheads="1"/>
          </p:cNvSpPr>
          <p:nvPr>
            <p:ph type="title"/>
          </p:nvPr>
        </p:nvSpPr>
        <p:spPr>
          <a:xfrm>
            <a:off x="0" y="91097"/>
            <a:ext cx="9144000" cy="1062789"/>
          </a:xfrm>
        </p:spPr>
        <p:txBody>
          <a:bodyPr>
            <a:normAutofit/>
          </a:bodyPr>
          <a:lstStyle/>
          <a:p>
            <a:pPr algn="ctr"/>
            <a:r>
              <a:rPr lang="en-US" b="1" dirty="0">
                <a:solidFill>
                  <a:schemeClr val="accent1"/>
                </a:solidFill>
                <a:effectLst>
                  <a:outerShdw blurRad="38100" dist="38100" dir="2700000" algn="tl">
                    <a:srgbClr val="000000">
                      <a:alpha val="43137"/>
                    </a:srgbClr>
                  </a:outerShdw>
                </a:effectLst>
                <a:latin typeface="Optima"/>
              </a:rPr>
              <a:t>Mitigation Measures in MSv2</a:t>
            </a:r>
            <a:endParaRPr lang="en-US" b="1" dirty="0">
              <a:solidFill>
                <a:schemeClr val="tx2"/>
              </a:solidFill>
              <a:effectLst>
                <a:outerShdw blurRad="38100" dist="38100" dir="2700000" algn="tl">
                  <a:srgbClr val="000000">
                    <a:alpha val="43137"/>
                  </a:srgbClr>
                </a:outerShdw>
              </a:effectLst>
            </a:endParaRPr>
          </a:p>
        </p:txBody>
      </p:sp>
      <p:sp>
        <p:nvSpPr>
          <p:cNvPr id="1202179" name="Rectangle 3"/>
          <p:cNvSpPr>
            <a:spLocks noGrp="1" noChangeArrowheads="1"/>
          </p:cNvSpPr>
          <p:nvPr>
            <p:ph type="body" idx="1"/>
          </p:nvPr>
        </p:nvSpPr>
        <p:spPr>
          <a:xfrm>
            <a:off x="0" y="1447800"/>
            <a:ext cx="9144000" cy="5410200"/>
          </a:xfrm>
        </p:spPr>
        <p:txBody>
          <a:bodyPr>
            <a:normAutofit fontScale="92500" lnSpcReduction="20000"/>
          </a:bodyPr>
          <a:lstStyle/>
          <a:p>
            <a:pPr lvl="0" fontAlgn="base">
              <a:spcBef>
                <a:spcPts val="300"/>
              </a:spcBef>
            </a:pPr>
            <a:r>
              <a:rPr lang="en-US" b="1" dirty="0"/>
              <a:t>1 - Overall framework and integration of subsequent modules</a:t>
            </a:r>
          </a:p>
          <a:p>
            <a:pPr fontAlgn="base">
              <a:spcBef>
                <a:spcPts val="300"/>
              </a:spcBef>
            </a:pPr>
            <a:endParaRPr lang="en-US" dirty="0"/>
          </a:p>
          <a:p>
            <a:pPr fontAlgn="base">
              <a:spcBef>
                <a:spcPts val="300"/>
              </a:spcBef>
            </a:pPr>
            <a:r>
              <a:rPr lang="en-US" b="1" dirty="0">
                <a:solidFill>
                  <a:schemeClr val="accent1"/>
                </a:solidFill>
              </a:rPr>
              <a:t>2A – Design and build new buildings to exceed code minima</a:t>
            </a:r>
          </a:p>
          <a:p>
            <a:pPr fontAlgn="base">
              <a:spcBef>
                <a:spcPts val="300"/>
              </a:spcBef>
            </a:pPr>
            <a:endParaRPr lang="en-US" dirty="0"/>
          </a:p>
          <a:p>
            <a:pPr fontAlgn="base">
              <a:spcBef>
                <a:spcPts val="300"/>
              </a:spcBef>
            </a:pPr>
            <a:r>
              <a:rPr lang="en-US" b="1" dirty="0">
                <a:solidFill>
                  <a:schemeClr val="accent2">
                    <a:lumMod val="75000"/>
                  </a:schemeClr>
                </a:solidFill>
              </a:rPr>
              <a:t>2B – Adopt and enforce building codes</a:t>
            </a:r>
          </a:p>
          <a:p>
            <a:pPr lvl="0" fontAlgn="base">
              <a:spcBef>
                <a:spcPts val="300"/>
              </a:spcBef>
            </a:pPr>
            <a:endParaRPr lang="en-US" dirty="0">
              <a:solidFill>
                <a:schemeClr val="bg1">
                  <a:lumMod val="50000"/>
                </a:schemeClr>
              </a:solidFill>
            </a:endParaRPr>
          </a:p>
          <a:p>
            <a:pPr lvl="0" fontAlgn="base">
              <a:spcBef>
                <a:spcPts val="300"/>
              </a:spcBef>
            </a:pPr>
            <a:r>
              <a:rPr lang="en-US" b="1" dirty="0">
                <a:solidFill>
                  <a:schemeClr val="accent2">
                    <a:lumMod val="75000"/>
                  </a:schemeClr>
                </a:solidFill>
              </a:rPr>
              <a:t>3 - Retrofit of existing facilities</a:t>
            </a:r>
          </a:p>
          <a:p>
            <a:pPr lvl="0" fontAlgn="base">
              <a:spcBef>
                <a:spcPts val="300"/>
              </a:spcBef>
            </a:pPr>
            <a:endParaRPr lang="en-US" dirty="0">
              <a:solidFill>
                <a:schemeClr val="bg1">
                  <a:lumMod val="50000"/>
                </a:schemeClr>
              </a:solidFill>
            </a:endParaRPr>
          </a:p>
          <a:p>
            <a:pPr lvl="0" fontAlgn="base">
              <a:spcBef>
                <a:spcPts val="300"/>
              </a:spcBef>
            </a:pPr>
            <a:r>
              <a:rPr lang="en-US" dirty="0">
                <a:solidFill>
                  <a:schemeClr val="bg1">
                    <a:lumMod val="50000"/>
                  </a:schemeClr>
                </a:solidFill>
              </a:rPr>
              <a:t>4 - Business continuity planning and disaster recovery </a:t>
            </a:r>
          </a:p>
          <a:p>
            <a:pPr lvl="0">
              <a:spcBef>
                <a:spcPts val="300"/>
              </a:spcBef>
            </a:pPr>
            <a:endParaRPr lang="en-US" dirty="0">
              <a:solidFill>
                <a:schemeClr val="bg1">
                  <a:lumMod val="50000"/>
                </a:schemeClr>
              </a:solidFill>
            </a:endParaRPr>
          </a:p>
          <a:p>
            <a:pPr lvl="0">
              <a:spcBef>
                <a:spcPts val="300"/>
              </a:spcBef>
            </a:pPr>
            <a:r>
              <a:rPr lang="en-US" b="1" dirty="0">
                <a:solidFill>
                  <a:srgbClr val="FF0000"/>
                </a:solidFill>
              </a:rPr>
              <a:t>5 - Utility and transportation infrastructure mitigation</a:t>
            </a:r>
          </a:p>
          <a:p>
            <a:pPr marL="0" lvl="0" indent="0">
              <a:spcBef>
                <a:spcPts val="300"/>
              </a:spcBef>
              <a:buNone/>
            </a:pPr>
            <a:endParaRPr lang="en-US" dirty="0"/>
          </a:p>
          <a:p>
            <a:pPr>
              <a:spcBef>
                <a:spcPts val="300"/>
              </a:spcBef>
            </a:pPr>
            <a:r>
              <a:rPr lang="en-US" b="1" dirty="0">
                <a:solidFill>
                  <a:schemeClr val="accent1"/>
                </a:solidFill>
              </a:rPr>
              <a:t>6A - Federal mitigation grants and loans</a:t>
            </a:r>
          </a:p>
          <a:p>
            <a:pPr marL="0" indent="0">
              <a:spcBef>
                <a:spcPts val="300"/>
              </a:spcBef>
              <a:buNone/>
            </a:pPr>
            <a:endParaRPr lang="en-US" dirty="0"/>
          </a:p>
          <a:p>
            <a:pPr>
              <a:spcBef>
                <a:spcPts val="300"/>
              </a:spcBef>
            </a:pPr>
            <a:r>
              <a:rPr lang="en-US" dirty="0">
                <a:solidFill>
                  <a:schemeClr val="bg1">
                    <a:lumMod val="50000"/>
                  </a:schemeClr>
                </a:solidFill>
              </a:rPr>
              <a:t>6B – Non-building specific activities by federal agencies to mitigate hazard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Rectangle 1"/>
          <p:cNvSpPr/>
          <p:nvPr/>
        </p:nvSpPr>
        <p:spPr>
          <a:xfrm>
            <a:off x="5914373" y="5218134"/>
            <a:ext cx="2389180" cy="369332"/>
          </a:xfrm>
          <a:prstGeom prst="rect">
            <a:avLst/>
          </a:prstGeom>
        </p:spPr>
        <p:txBody>
          <a:bodyPr wrap="none">
            <a:spAutoFit/>
          </a:bodyPr>
          <a:lstStyle/>
          <a:p>
            <a:pPr>
              <a:spcBef>
                <a:spcPts val="300"/>
              </a:spcBef>
            </a:pPr>
            <a:r>
              <a:rPr lang="en-US" b="1" dirty="0">
                <a:solidFill>
                  <a:schemeClr val="bg1">
                    <a:lumMod val="50000"/>
                  </a:schemeClr>
                </a:solidFill>
              </a:rPr>
              <a:t>(</a:t>
            </a:r>
            <a:r>
              <a:rPr lang="en-US" b="1" dirty="0">
                <a:solidFill>
                  <a:schemeClr val="bg1">
                    <a:lumMod val="50000"/>
                  </a:schemeClr>
                </a:solidFill>
                <a:sym typeface="Wingdings" panose="05000000000000000000" pitchFamily="2" charset="2"/>
              </a:rPr>
              <a:t> </a:t>
            </a:r>
            <a:r>
              <a:rPr lang="en-US" b="1" dirty="0">
                <a:solidFill>
                  <a:schemeClr val="bg1">
                    <a:lumMod val="50000"/>
                  </a:schemeClr>
                </a:solidFill>
              </a:rPr>
              <a:t>sole focus of MSv1)</a:t>
            </a:r>
          </a:p>
        </p:txBody>
      </p:sp>
    </p:spTree>
    <p:extLst>
      <p:ext uri="{BB962C8B-B14F-4D97-AF65-F5344CB8AC3E}">
        <p14:creationId xmlns:p14="http://schemas.microsoft.com/office/powerpoint/2010/main" val="28643557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143000"/>
          </a:xfrm>
        </p:spPr>
        <p:txBody>
          <a:bodyPr>
            <a:normAutofit fontScale="90000"/>
          </a:bodyPr>
          <a:lstStyle/>
          <a:p>
            <a:pPr algn="ctr"/>
            <a:r>
              <a:rPr lang="en-US" b="1" dirty="0">
                <a:solidFill>
                  <a:schemeClr val="accent1"/>
                </a:solidFill>
                <a:effectLst>
                  <a:outerShdw blurRad="38100" dist="38100" dir="2700000" algn="tl">
                    <a:srgbClr val="000000">
                      <a:alpha val="43137"/>
                    </a:srgbClr>
                  </a:outerShdw>
                </a:effectLst>
                <a:latin typeface="+mn-lt"/>
              </a:rPr>
              <a:t>Pre-Disaster Resilience Based on Public and Private </a:t>
            </a:r>
            <a:r>
              <a:rPr lang="en-US" b="1" dirty="0" err="1">
                <a:solidFill>
                  <a:schemeClr val="accent1"/>
                </a:solidFill>
                <a:effectLst>
                  <a:outerShdw blurRad="38100" dist="38100" dir="2700000" algn="tl">
                    <a:srgbClr val="000000">
                      <a:alpha val="43137"/>
                    </a:srgbClr>
                  </a:outerShdw>
                </a:effectLst>
                <a:latin typeface="+mn-lt"/>
              </a:rPr>
              <a:t>Incentivization</a:t>
            </a:r>
            <a:endParaRPr lang="en-US" b="1" dirty="0">
              <a:solidFill>
                <a:schemeClr val="accent1"/>
              </a:solidFill>
              <a:effectLst>
                <a:outerShdw blurRad="38100" dist="38100" dir="2700000" algn="tl">
                  <a:srgbClr val="000000">
                    <a:alpha val="43137"/>
                  </a:srgbClr>
                </a:outerShdw>
              </a:effectLst>
              <a:latin typeface="+mn-lt"/>
            </a:endParaRPr>
          </a:p>
        </p:txBody>
      </p:sp>
      <p:pic>
        <p:nvPicPr>
          <p:cNvPr id="7" name="Picture 2" descr="C:\Users\rcolker\Documents\Councils\Finance\Projects\MMC_ResilienceIncentivesWP_Page_01.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092" y="2062618"/>
            <a:ext cx="3319966" cy="42964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 Placeholder 3"/>
          <p:cNvSpPr txBox="1">
            <a:spLocks/>
          </p:cNvSpPr>
          <p:nvPr/>
        </p:nvSpPr>
        <p:spPr>
          <a:xfrm>
            <a:off x="3594970" y="2930046"/>
            <a:ext cx="5549030" cy="3428999"/>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b="1" i="1" dirty="0"/>
              <a:t>The most cost-effective manner to achieve resilience is through a holistic and integrated </a:t>
            </a:r>
            <a:br>
              <a:rPr lang="en-US" b="1" i="1" dirty="0"/>
            </a:br>
            <a:r>
              <a:rPr lang="en-US" b="1" i="1" dirty="0"/>
              <a:t>set of public, private and hybrid </a:t>
            </a:r>
            <a:br>
              <a:rPr lang="en-US" b="1" i="1" dirty="0"/>
            </a:br>
            <a:r>
              <a:rPr lang="en-US" b="1" i="1" dirty="0" err="1"/>
              <a:t>incentivization</a:t>
            </a:r>
            <a:r>
              <a:rPr lang="en-US" b="1" i="1" dirty="0"/>
              <a:t> programs including mortgages, insurance, finance, tax incentives and credits, and grants </a:t>
            </a:r>
          </a:p>
          <a:p>
            <a:endParaRPr lang="en-US" dirty="0"/>
          </a:p>
        </p:txBody>
      </p:sp>
    </p:spTree>
    <p:extLst>
      <p:ext uri="{BB962C8B-B14F-4D97-AF65-F5344CB8AC3E}">
        <p14:creationId xmlns:p14="http://schemas.microsoft.com/office/powerpoint/2010/main" val="2384988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pPr algn="ctr"/>
            <a:r>
              <a:rPr lang="en-US" sz="3600" b="1" dirty="0">
                <a:solidFill>
                  <a:schemeClr val="accent1"/>
                </a:solidFill>
                <a:effectLst>
                  <a:outerShdw blurRad="38100" dist="38100" dir="2700000" algn="tl">
                    <a:srgbClr val="000000">
                      <a:alpha val="43137"/>
                    </a:srgbClr>
                  </a:outerShdw>
                </a:effectLst>
                <a:latin typeface="Optima"/>
              </a:rPr>
              <a:t>Utilities &amp; Transportation Infrastructure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4238" y="1125147"/>
            <a:ext cx="7655523" cy="5464414"/>
          </a:xfrm>
        </p:spPr>
      </p:pic>
    </p:spTree>
    <p:extLst>
      <p:ext uri="{BB962C8B-B14F-4D97-AF65-F5344CB8AC3E}">
        <p14:creationId xmlns:p14="http://schemas.microsoft.com/office/powerpoint/2010/main" val="773348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8" name="Rectangle 2"/>
          <p:cNvSpPr>
            <a:spLocks noGrp="1" noChangeArrowheads="1"/>
          </p:cNvSpPr>
          <p:nvPr>
            <p:ph type="title"/>
          </p:nvPr>
        </p:nvSpPr>
        <p:spPr>
          <a:xfrm>
            <a:off x="0" y="248487"/>
            <a:ext cx="9139989" cy="1062789"/>
          </a:xfrm>
        </p:spPr>
        <p:txBody>
          <a:bodyPr>
            <a:normAutofit/>
          </a:bodyPr>
          <a:lstStyle/>
          <a:p>
            <a:pPr algn="ctr"/>
            <a:r>
              <a:rPr lang="it-IT" b="1" dirty="0">
                <a:solidFill>
                  <a:schemeClr val="accent1"/>
                </a:solidFill>
                <a:effectLst>
                  <a:outerShdw blurRad="38100" dist="38100" dir="2700000" algn="tl">
                    <a:srgbClr val="000000">
                      <a:alpha val="43137"/>
                    </a:srgbClr>
                  </a:outerShdw>
                </a:effectLst>
                <a:latin typeface="+mn-lt"/>
              </a:rPr>
              <a:t>Sample Infrastructure Projects</a:t>
            </a:r>
            <a:endParaRPr lang="en-US" b="1" dirty="0">
              <a:solidFill>
                <a:schemeClr val="accent1"/>
              </a:solidFill>
              <a:effectLst>
                <a:outerShdw blurRad="38100" dist="38100" dir="2700000" algn="tl">
                  <a:srgbClr val="000000">
                    <a:alpha val="43137"/>
                  </a:srgbClr>
                </a:outerShdw>
              </a:effectLst>
              <a:latin typeface="+mn-lt"/>
            </a:endParaRPr>
          </a:p>
        </p:txBody>
      </p:sp>
      <p:sp>
        <p:nvSpPr>
          <p:cNvPr id="1202179" name="Rectangle 3"/>
          <p:cNvSpPr>
            <a:spLocks noGrp="1" noChangeArrowheads="1"/>
          </p:cNvSpPr>
          <p:nvPr>
            <p:ph type="body" idx="1"/>
          </p:nvPr>
        </p:nvSpPr>
        <p:spPr>
          <a:xfrm>
            <a:off x="0" y="1447800"/>
            <a:ext cx="9144000" cy="5410200"/>
          </a:xfrm>
        </p:spPr>
        <p:txBody>
          <a:bodyPr>
            <a:normAutofit/>
          </a:bodyPr>
          <a:lstStyle/>
          <a:p>
            <a:r>
              <a:rPr lang="it-IT" sz="3200" dirty="0"/>
              <a:t>Elevate Rail in Coralville, Iowa</a:t>
            </a:r>
            <a:r>
              <a:rPr lang="en-US" sz="3200" dirty="0"/>
              <a:t>.</a:t>
            </a:r>
          </a:p>
          <a:p>
            <a:endParaRPr lang="en-US" sz="3200" dirty="0"/>
          </a:p>
          <a:p>
            <a:r>
              <a:rPr lang="en-US" sz="3200" dirty="0"/>
              <a:t>Relocate Iowa City, IA, Wastewater Treatment Plant out of Floodplain</a:t>
            </a:r>
          </a:p>
          <a:p>
            <a:endParaRPr lang="en-US" sz="3200" dirty="0"/>
          </a:p>
          <a:p>
            <a:r>
              <a:rPr lang="en-US" sz="3200" dirty="0"/>
              <a:t>Relocate Reedsburg, WI Substation</a:t>
            </a:r>
          </a:p>
          <a:p>
            <a:endParaRPr lang="en-US" sz="3200" dirty="0"/>
          </a:p>
          <a:p>
            <a:r>
              <a:rPr lang="en-US" sz="3200" dirty="0"/>
              <a:t>Flood Protection for Greenville, NC, Water and Wastewater Treatment Plants</a:t>
            </a:r>
          </a:p>
          <a:p>
            <a:endParaRPr lang="en-US" dirty="0"/>
          </a:p>
          <a:p>
            <a:pPr fontAlgn="base">
              <a:spcBef>
                <a:spcPts val="300"/>
              </a:spcBef>
            </a:pPr>
            <a:endParaRPr lang="en-US" dirty="0"/>
          </a:p>
          <a:p>
            <a:pPr fontAlgn="base">
              <a:spcBef>
                <a:spcPts val="300"/>
              </a:spcBef>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sz="quarter" idx="12"/>
          </p:nvPr>
        </p:nvSpPr>
        <p:spPr/>
        <p:txBody>
          <a:bodyPr/>
          <a:lstStyle/>
          <a:p>
            <a:fld id="{E4ED4F5F-D9AA-4312-9682-D213E33F4D75}" type="slidenum">
              <a:rPr lang="en-US" smtClean="0"/>
              <a:pPr/>
              <a:t>15</a:t>
            </a:fld>
            <a:endParaRPr lang="en-US" dirty="0"/>
          </a:p>
        </p:txBody>
      </p:sp>
    </p:spTree>
    <p:extLst>
      <p:ext uri="{BB962C8B-B14F-4D97-AF65-F5344CB8AC3E}">
        <p14:creationId xmlns:p14="http://schemas.microsoft.com/office/powerpoint/2010/main" val="263789653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8" name="Rectangle 2"/>
          <p:cNvSpPr>
            <a:spLocks noGrp="1" noChangeArrowheads="1"/>
          </p:cNvSpPr>
          <p:nvPr>
            <p:ph type="title"/>
          </p:nvPr>
        </p:nvSpPr>
        <p:spPr>
          <a:xfrm>
            <a:off x="4011" y="232611"/>
            <a:ext cx="9139989" cy="1062789"/>
          </a:xfrm>
        </p:spPr>
        <p:txBody>
          <a:bodyPr>
            <a:noAutofit/>
          </a:bodyPr>
          <a:lstStyle/>
          <a:p>
            <a:pPr algn="ctr"/>
            <a:r>
              <a:rPr lang="en" b="1" dirty="0">
                <a:solidFill>
                  <a:schemeClr val="accent1"/>
                </a:solidFill>
                <a:effectLst>
                  <a:outerShdw blurRad="38100" dist="38100" dir="2700000" algn="tl">
                    <a:srgbClr val="000000">
                      <a:alpha val="43137"/>
                    </a:srgbClr>
                  </a:outerShdw>
                </a:effectLst>
                <a:latin typeface="+mn-lt"/>
              </a:rPr>
              <a:t>Common Framework of Probabilistic Risk Analysis</a:t>
            </a:r>
            <a:endParaRPr lang="en-US" b="1" dirty="0">
              <a:solidFill>
                <a:schemeClr val="accent1"/>
              </a:solidFill>
              <a:effectLst>
                <a:outerShdw blurRad="38100" dist="38100" dir="2700000" algn="tl">
                  <a:srgbClr val="000000">
                    <a:alpha val="43137"/>
                  </a:srgbClr>
                </a:outerShdw>
              </a:effectLst>
              <a:latin typeface="+mn-lt"/>
            </a:endParaRPr>
          </a:p>
        </p:txBody>
      </p:sp>
      <p:sp>
        <p:nvSpPr>
          <p:cNvPr id="1202179" name="Rectangle 3"/>
          <p:cNvSpPr>
            <a:spLocks noGrp="1" noChangeArrowheads="1"/>
          </p:cNvSpPr>
          <p:nvPr>
            <p:ph type="body" idx="1"/>
          </p:nvPr>
        </p:nvSpPr>
        <p:spPr>
          <a:xfrm>
            <a:off x="1371600" y="1295400"/>
            <a:ext cx="7772400" cy="5562600"/>
          </a:xfrm>
        </p:spPr>
        <p:txBody>
          <a:bodyPr>
            <a:normAutofit/>
          </a:bodyPr>
          <a:lstStyle/>
          <a:p>
            <a:pPr marL="0" indent="0">
              <a:buNone/>
            </a:pPr>
            <a:endParaRPr lang="en-US" dirty="0"/>
          </a:p>
          <a:p>
            <a:pPr fontAlgn="base">
              <a:spcBef>
                <a:spcPts val="300"/>
              </a:spcBef>
            </a:pPr>
            <a:endParaRPr lang="en-US" dirty="0"/>
          </a:p>
          <a:p>
            <a:pPr fontAlgn="base">
              <a:spcBef>
                <a:spcPts val="300"/>
              </a:spcBef>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5" name="Shape 383"/>
          <p:cNvPicPr preferRelativeResize="0"/>
          <p:nvPr/>
        </p:nvPicPr>
        <p:blipFill>
          <a:blip r:embed="rId2">
            <a:alphaModFix/>
          </a:blip>
          <a:stretch>
            <a:fillRect/>
          </a:stretch>
        </p:blipFill>
        <p:spPr>
          <a:xfrm>
            <a:off x="432389" y="1828800"/>
            <a:ext cx="8414288" cy="4528457"/>
          </a:xfrm>
          <a:prstGeom prst="rect">
            <a:avLst/>
          </a:prstGeom>
          <a:noFill/>
          <a:ln>
            <a:noFill/>
          </a:ln>
        </p:spPr>
      </p:pic>
    </p:spTree>
    <p:extLst>
      <p:ext uri="{BB962C8B-B14F-4D97-AF65-F5344CB8AC3E}">
        <p14:creationId xmlns:p14="http://schemas.microsoft.com/office/powerpoint/2010/main" val="149336452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8" name="Rectangle 2"/>
          <p:cNvSpPr>
            <a:spLocks noGrp="1" noChangeArrowheads="1"/>
          </p:cNvSpPr>
          <p:nvPr>
            <p:ph type="title"/>
          </p:nvPr>
        </p:nvSpPr>
        <p:spPr>
          <a:xfrm>
            <a:off x="0" y="304635"/>
            <a:ext cx="9139989" cy="681789"/>
          </a:xfrm>
        </p:spPr>
        <p:txBody>
          <a:bodyPr>
            <a:noAutofit/>
          </a:bodyPr>
          <a:lstStyle/>
          <a:p>
            <a:pPr algn="ctr"/>
            <a:r>
              <a:rPr lang="it-IT" b="1" dirty="0">
                <a:solidFill>
                  <a:schemeClr val="accent1"/>
                </a:solidFill>
                <a:effectLst>
                  <a:outerShdw blurRad="38100" dist="38100" dir="2700000" algn="tl">
                    <a:srgbClr val="000000">
                      <a:alpha val="43137"/>
                    </a:srgbClr>
                  </a:outerShdw>
                </a:effectLst>
                <a:latin typeface="+mn-lt"/>
              </a:rPr>
              <a:t>Elevate Rail in Coralville, Iowa</a:t>
            </a:r>
            <a:endParaRPr lang="en-US" b="1" dirty="0">
              <a:solidFill>
                <a:schemeClr val="accent1"/>
              </a:solidFill>
              <a:effectLst>
                <a:outerShdw blurRad="38100" dist="38100" dir="2700000" algn="tl">
                  <a:srgbClr val="000000">
                    <a:alpha val="43137"/>
                  </a:srgbClr>
                </a:outerShdw>
              </a:effectLst>
              <a:latin typeface="+mn-lt"/>
            </a:endParaRPr>
          </a:p>
        </p:txBody>
      </p:sp>
      <p:sp>
        <p:nvSpPr>
          <p:cNvPr id="1202179" name="Rectangle 3"/>
          <p:cNvSpPr>
            <a:spLocks noGrp="1" noChangeArrowheads="1"/>
          </p:cNvSpPr>
          <p:nvPr>
            <p:ph type="body" idx="1"/>
          </p:nvPr>
        </p:nvSpPr>
        <p:spPr>
          <a:xfrm>
            <a:off x="0" y="1219200"/>
            <a:ext cx="9144000" cy="5638800"/>
          </a:xfrm>
        </p:spPr>
        <p:txBody>
          <a:bodyPr>
            <a:normAutofit/>
          </a:bodyPr>
          <a:lstStyle/>
          <a:p>
            <a:r>
              <a:rPr lang="en-US" sz="3200" dirty="0"/>
              <a:t>A grant of $7.8 million in 2010 USD to elevate rail next to the Iowa River and to elevate nearby trails. </a:t>
            </a:r>
          </a:p>
          <a:p>
            <a:endParaRPr lang="en-US" sz="3200" dirty="0"/>
          </a:p>
          <a:p>
            <a:r>
              <a:rPr lang="en-US" sz="3200" dirty="0"/>
              <a:t>The elevated rail bed protects rail traffic along the line: approximately 2 trains per day, according to the US Federal Railroad Administration (FRA).</a:t>
            </a:r>
          </a:p>
          <a:p>
            <a:endParaRPr lang="en-US" sz="3200" dirty="0"/>
          </a:p>
          <a:p>
            <a:r>
              <a:rPr lang="en-US" sz="3200" dirty="0"/>
              <a:t> The elevated rail bed and elevated trails are also intended to act as levees to protect buildings along the city’s Iowa River shoreline near the rail bed.</a:t>
            </a:r>
          </a:p>
          <a:p>
            <a:endParaRPr lang="en-US" dirty="0"/>
          </a:p>
          <a:p>
            <a:pPr fontAlgn="base">
              <a:spcBef>
                <a:spcPts val="300"/>
              </a:spcBef>
            </a:pPr>
            <a:endParaRPr lang="en-US" dirty="0"/>
          </a:p>
          <a:p>
            <a:pPr fontAlgn="base">
              <a:spcBef>
                <a:spcPts val="300"/>
              </a:spcBef>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sz="quarter" idx="12"/>
          </p:nvPr>
        </p:nvSpPr>
        <p:spPr/>
        <p:txBody>
          <a:bodyPr/>
          <a:lstStyle/>
          <a:p>
            <a:fld id="{E4ED4F5F-D9AA-4312-9682-D213E33F4D75}" type="slidenum">
              <a:rPr lang="en-US" smtClean="0"/>
              <a:pPr/>
              <a:t>17</a:t>
            </a:fld>
            <a:endParaRPr lang="en-US" dirty="0"/>
          </a:p>
        </p:txBody>
      </p:sp>
    </p:spTree>
    <p:extLst>
      <p:ext uri="{BB962C8B-B14F-4D97-AF65-F5344CB8AC3E}">
        <p14:creationId xmlns:p14="http://schemas.microsoft.com/office/powerpoint/2010/main" val="315532886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8" name="Rectangle 2"/>
          <p:cNvSpPr>
            <a:spLocks noGrp="1" noChangeArrowheads="1"/>
          </p:cNvSpPr>
          <p:nvPr>
            <p:ph type="title"/>
          </p:nvPr>
        </p:nvSpPr>
        <p:spPr>
          <a:xfrm>
            <a:off x="0" y="152400"/>
            <a:ext cx="9144000" cy="914400"/>
          </a:xfrm>
        </p:spPr>
        <p:txBody>
          <a:bodyPr/>
          <a:lstStyle/>
          <a:p>
            <a:pPr algn="ctr"/>
            <a:r>
              <a:rPr lang="it-IT" b="1" dirty="0">
                <a:solidFill>
                  <a:schemeClr val="accent1"/>
                </a:solidFill>
                <a:effectLst>
                  <a:outerShdw blurRad="38100" dist="38100" dir="2700000" algn="tl">
                    <a:srgbClr val="000000">
                      <a:alpha val="43137"/>
                    </a:srgbClr>
                  </a:outerShdw>
                </a:effectLst>
                <a:latin typeface="+mn-lt"/>
              </a:rPr>
              <a:t>Elevate Rail in Coralville, Iowa</a:t>
            </a:r>
            <a:endParaRPr lang="en-US" b="1" dirty="0">
              <a:solidFill>
                <a:schemeClr val="accent1"/>
              </a:solidFill>
              <a:effectLst>
                <a:outerShdw blurRad="38100" dist="38100" dir="2700000" algn="tl">
                  <a:srgbClr val="000000">
                    <a:alpha val="43137"/>
                  </a:srgbClr>
                </a:outerShdw>
              </a:effectLst>
              <a:latin typeface="+mn-lt"/>
            </a:endParaRPr>
          </a:p>
        </p:txBody>
      </p:sp>
      <p:sp>
        <p:nvSpPr>
          <p:cNvPr id="1202179" name="Rectangle 3"/>
          <p:cNvSpPr>
            <a:spLocks noGrp="1" noChangeArrowheads="1"/>
          </p:cNvSpPr>
          <p:nvPr>
            <p:ph type="body" idx="1"/>
          </p:nvPr>
        </p:nvSpPr>
        <p:spPr>
          <a:xfrm>
            <a:off x="1371600" y="1066800"/>
            <a:ext cx="7772400" cy="5791200"/>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475" y="1066800"/>
            <a:ext cx="5353049" cy="5273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018982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8" name="Rectangle 2"/>
          <p:cNvSpPr>
            <a:spLocks noGrp="1" noChangeArrowheads="1"/>
          </p:cNvSpPr>
          <p:nvPr>
            <p:ph type="title"/>
          </p:nvPr>
        </p:nvSpPr>
        <p:spPr>
          <a:xfrm>
            <a:off x="0" y="381000"/>
            <a:ext cx="9144000" cy="762000"/>
          </a:xfrm>
        </p:spPr>
        <p:txBody>
          <a:bodyPr/>
          <a:lstStyle/>
          <a:p>
            <a:pPr algn="ctr"/>
            <a:r>
              <a:rPr lang="it-IT" b="1" dirty="0">
                <a:solidFill>
                  <a:schemeClr val="accent1"/>
                </a:solidFill>
                <a:effectLst>
                  <a:outerShdw blurRad="38100" dist="38100" dir="2700000" algn="tl">
                    <a:srgbClr val="000000">
                      <a:alpha val="43137"/>
                    </a:srgbClr>
                  </a:outerShdw>
                </a:effectLst>
                <a:latin typeface="+mn-lt"/>
              </a:rPr>
              <a:t>Elevate Rail in Coralville, Iowa</a:t>
            </a:r>
            <a:endParaRPr lang="en-US" b="1" dirty="0">
              <a:solidFill>
                <a:schemeClr val="accent1"/>
              </a:solidFill>
              <a:effectLst>
                <a:outerShdw blurRad="38100" dist="38100" dir="2700000" algn="tl">
                  <a:srgbClr val="000000">
                    <a:alpha val="43137"/>
                  </a:srgbClr>
                </a:outerShdw>
              </a:effectLst>
              <a:latin typeface="+mn-lt"/>
            </a:endParaRPr>
          </a:p>
        </p:txBody>
      </p:sp>
      <p:sp>
        <p:nvSpPr>
          <p:cNvPr id="1202179" name="Rectangle 3"/>
          <p:cNvSpPr>
            <a:spLocks noGrp="1" noChangeArrowheads="1"/>
          </p:cNvSpPr>
          <p:nvPr>
            <p:ph type="body" idx="1"/>
          </p:nvPr>
        </p:nvSpPr>
        <p:spPr>
          <a:xfrm>
            <a:off x="0" y="1515648"/>
            <a:ext cx="9144000" cy="5342351"/>
          </a:xfrm>
        </p:spPr>
        <p:txBody>
          <a:bodyPr>
            <a:normAutofit/>
          </a:bodyPr>
          <a:lstStyle/>
          <a:p>
            <a:r>
              <a:rPr lang="en-US" sz="3200" dirty="0"/>
              <a:t>1.5 million sq. ft. of buildings in approximately equal proportions of dwellings and workplaces. </a:t>
            </a:r>
          </a:p>
          <a:p>
            <a:endParaRPr lang="en-US" sz="3200" dirty="0"/>
          </a:p>
          <a:p>
            <a:r>
              <a:rPr lang="en-US" sz="3200" dirty="0"/>
              <a:t>Using a replacement cost of $200/ft2, plus 50 percent added for content value, $460 million in protected property conservatively estimated. </a:t>
            </a:r>
          </a:p>
          <a:p>
            <a:endParaRPr lang="en-US" sz="3200" dirty="0"/>
          </a:p>
          <a:p>
            <a:r>
              <a:rPr lang="en-US" sz="3200" dirty="0"/>
              <a:t>Satellite imagery suggest traffic flow of 25,000 trips per day. </a:t>
            </a:r>
          </a:p>
          <a:p>
            <a:endParaRPr lang="en-US" sz="2800" dirty="0"/>
          </a:p>
          <a:p>
            <a:pPr marL="0" indent="0">
              <a:buNone/>
            </a:pPr>
            <a:endParaRPr lang="en-US" sz="2800" dirty="0"/>
          </a:p>
          <a:p>
            <a:endParaRPr lang="en-US" dirty="0"/>
          </a:p>
          <a:p>
            <a:endParaRPr lang="en-US" dirty="0"/>
          </a:p>
          <a:p>
            <a:endParaRPr lang="en-US" dirty="0"/>
          </a:p>
        </p:txBody>
      </p:sp>
      <p:sp>
        <p:nvSpPr>
          <p:cNvPr id="2" name="Slide Number Placeholder 1"/>
          <p:cNvSpPr>
            <a:spLocks noGrp="1"/>
          </p:cNvSpPr>
          <p:nvPr>
            <p:ph type="sldNum" sz="quarter" idx="12"/>
          </p:nvPr>
        </p:nvSpPr>
        <p:spPr/>
        <p:txBody>
          <a:bodyPr/>
          <a:lstStyle/>
          <a:p>
            <a:fld id="{E4ED4F5F-D9AA-4312-9682-D213E33F4D75}" type="slidenum">
              <a:rPr lang="en-US" smtClean="0"/>
              <a:pPr/>
              <a:t>19</a:t>
            </a:fld>
            <a:endParaRPr lang="en-US" dirty="0"/>
          </a:p>
        </p:txBody>
      </p:sp>
    </p:spTree>
    <p:extLst>
      <p:ext uri="{BB962C8B-B14F-4D97-AF65-F5344CB8AC3E}">
        <p14:creationId xmlns:p14="http://schemas.microsoft.com/office/powerpoint/2010/main" val="239238644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ct"/>
          <p:cNvPicPr>
            <a:picLocks noChangeAspect="1" noChangeArrowheads="1"/>
          </p:cNvPicPr>
          <p:nvPr/>
        </p:nvPicPr>
        <p:blipFill>
          <a:blip r:embed="rId3" cstate="print"/>
          <a:srcRect/>
          <a:stretch>
            <a:fillRect/>
          </a:stretch>
        </p:blipFill>
        <p:spPr bwMode="auto">
          <a:xfrm>
            <a:off x="1962410" y="330896"/>
            <a:ext cx="5472277" cy="62540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0326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8" name="Rectangle 2"/>
          <p:cNvSpPr>
            <a:spLocks noGrp="1" noChangeArrowheads="1"/>
          </p:cNvSpPr>
          <p:nvPr>
            <p:ph type="title"/>
          </p:nvPr>
        </p:nvSpPr>
        <p:spPr>
          <a:xfrm>
            <a:off x="0" y="277660"/>
            <a:ext cx="9144000" cy="685800"/>
          </a:xfrm>
        </p:spPr>
        <p:txBody>
          <a:bodyPr>
            <a:noAutofit/>
          </a:bodyPr>
          <a:lstStyle/>
          <a:p>
            <a:pPr algn="ctr"/>
            <a:r>
              <a:rPr lang="it-IT" b="1" dirty="0">
                <a:solidFill>
                  <a:schemeClr val="accent1"/>
                </a:solidFill>
                <a:effectLst>
                  <a:outerShdw blurRad="38100" dist="38100" dir="2700000" algn="tl">
                    <a:srgbClr val="000000">
                      <a:alpha val="43137"/>
                    </a:srgbClr>
                  </a:outerShdw>
                </a:effectLst>
                <a:latin typeface="+mn-lt"/>
              </a:rPr>
              <a:t>Elevate Rail in Coralville, Iowa</a:t>
            </a:r>
            <a:endParaRPr lang="en-US" b="1" dirty="0">
              <a:solidFill>
                <a:schemeClr val="accent1"/>
              </a:solidFill>
              <a:effectLst>
                <a:outerShdw blurRad="38100" dist="38100" dir="2700000" algn="tl">
                  <a:srgbClr val="000000">
                    <a:alpha val="43137"/>
                  </a:srgbClr>
                </a:outerShdw>
              </a:effectLst>
              <a:latin typeface="+mn-lt"/>
            </a:endParaRPr>
          </a:p>
        </p:txBody>
      </p:sp>
      <p:sp>
        <p:nvSpPr>
          <p:cNvPr id="1202179" name="Rectangle 3"/>
          <p:cNvSpPr>
            <a:spLocks noGrp="1" noChangeArrowheads="1"/>
          </p:cNvSpPr>
          <p:nvPr>
            <p:ph type="body" idx="1"/>
          </p:nvPr>
        </p:nvSpPr>
        <p:spPr>
          <a:xfrm>
            <a:off x="0" y="1202498"/>
            <a:ext cx="9144000" cy="5655501"/>
          </a:xfrm>
        </p:spPr>
        <p:txBody>
          <a:bodyPr>
            <a:normAutofit lnSpcReduction="10000"/>
          </a:bodyPr>
          <a:lstStyle/>
          <a:p>
            <a:r>
              <a:rPr lang="en-US" sz="2800" dirty="0"/>
              <a:t>Considering a 100-year project life, and a cost-of-borrowing discount rate of 2.17%, the project produces $17 million in benefit at a cost of $8.3 million, for an overall benefit-cost ratio of $2.05 saved per $1.00 invested, i.e., 2.0 to 1. </a:t>
            </a:r>
          </a:p>
          <a:p>
            <a:endParaRPr lang="en-US" sz="2800" dirty="0"/>
          </a:p>
          <a:p>
            <a:r>
              <a:rPr lang="en-US" sz="2800" dirty="0"/>
              <a:t>The estimate may be overly conservative because it is unclear from satellite imagery how far the flood protection extends from the rail line. </a:t>
            </a:r>
          </a:p>
          <a:p>
            <a:endParaRPr lang="en-US" sz="2800" dirty="0"/>
          </a:p>
          <a:p>
            <a:r>
              <a:rPr lang="en-US" sz="2800" dirty="0"/>
              <a:t>Most of the benefits are from reduced property loss.</a:t>
            </a:r>
          </a:p>
          <a:p>
            <a:endParaRPr lang="en-US" sz="2800" dirty="0"/>
          </a:p>
          <a:p>
            <a:r>
              <a:rPr lang="en-US" sz="2800" dirty="0"/>
              <a:t>Using higher discount rates of 3% and 7%, the benefit-cost ratios are lower: 1.7 and 0.9, respectively. </a:t>
            </a:r>
          </a:p>
          <a:p>
            <a:endParaRPr lang="en-US" dirty="0"/>
          </a:p>
          <a:p>
            <a:endParaRPr lang="en-US" dirty="0"/>
          </a:p>
          <a:p>
            <a:endParaRPr lang="en-US" dirty="0"/>
          </a:p>
          <a:p>
            <a:endParaRPr lang="en-US" dirty="0"/>
          </a:p>
        </p:txBody>
      </p:sp>
      <p:sp>
        <p:nvSpPr>
          <p:cNvPr id="2" name="Slide Number Placeholder 1"/>
          <p:cNvSpPr>
            <a:spLocks noGrp="1"/>
          </p:cNvSpPr>
          <p:nvPr>
            <p:ph type="sldNum" sz="quarter" idx="12"/>
          </p:nvPr>
        </p:nvSpPr>
        <p:spPr/>
        <p:txBody>
          <a:bodyPr/>
          <a:lstStyle/>
          <a:p>
            <a:fld id="{E4ED4F5F-D9AA-4312-9682-D213E33F4D75}" type="slidenum">
              <a:rPr lang="en-US" smtClean="0"/>
              <a:pPr/>
              <a:t>20</a:t>
            </a:fld>
            <a:endParaRPr lang="en-US" dirty="0"/>
          </a:p>
        </p:txBody>
      </p:sp>
    </p:spTree>
    <p:extLst>
      <p:ext uri="{BB962C8B-B14F-4D97-AF65-F5344CB8AC3E}">
        <p14:creationId xmlns:p14="http://schemas.microsoft.com/office/powerpoint/2010/main" val="89699679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90600"/>
          </a:xfrm>
        </p:spPr>
        <p:txBody>
          <a:bodyPr>
            <a:normAutofit/>
          </a:bodyPr>
          <a:lstStyle/>
          <a:p>
            <a:pPr algn="ctr"/>
            <a:r>
              <a:rPr lang="it-IT" b="1" dirty="0">
                <a:solidFill>
                  <a:schemeClr val="accent1"/>
                </a:solidFill>
                <a:effectLst>
                  <a:outerShdw blurRad="38100" dist="38100" dir="2700000" algn="tl">
                    <a:srgbClr val="000000">
                      <a:alpha val="43137"/>
                    </a:srgbClr>
                  </a:outerShdw>
                </a:effectLst>
                <a:latin typeface="+mn-lt"/>
              </a:rPr>
              <a:t>Elevate Rail in Coralville, Iowa</a:t>
            </a:r>
            <a:endParaRPr lang="en-US" b="1" dirty="0">
              <a:solidFill>
                <a:schemeClr val="accent1"/>
              </a:solidFill>
              <a:effectLst>
                <a:outerShdw blurRad="38100" dist="38100" dir="2700000" algn="tl">
                  <a:srgbClr val="000000">
                    <a:alpha val="43137"/>
                  </a:srgbClr>
                </a:outerShdw>
              </a:effectLst>
              <a:latin typeface="+mn-lt"/>
            </a:endParaRPr>
          </a:p>
        </p:txBody>
      </p:sp>
      <p:sp>
        <p:nvSpPr>
          <p:cNvPr id="4" name="Rectangle 3"/>
          <p:cNvSpPr/>
          <p:nvPr/>
        </p:nvSpPr>
        <p:spPr>
          <a:xfrm>
            <a:off x="1388133" y="5454134"/>
            <a:ext cx="6367732" cy="369332"/>
          </a:xfrm>
          <a:prstGeom prst="rect">
            <a:avLst/>
          </a:prstGeom>
        </p:spPr>
        <p:txBody>
          <a:bodyPr wrap="square">
            <a:spAutoFit/>
          </a:bodyPr>
          <a:lstStyle/>
          <a:p>
            <a:r>
              <a:rPr lang="en-US" i="1" dirty="0"/>
              <a:t>Estimated benefits from elevated rail and trails in Coralville, Iowa. </a:t>
            </a:r>
            <a:endParaRPr lang="en-US" dirty="0"/>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1624151" y="1488845"/>
            <a:ext cx="5895697" cy="3801736"/>
          </a:xfrm>
          <a:prstGeom prst="rect">
            <a:avLst/>
          </a:prstGeom>
        </p:spPr>
      </p:pic>
    </p:spTree>
    <p:extLst>
      <p:ext uri="{BB962C8B-B14F-4D97-AF65-F5344CB8AC3E}">
        <p14:creationId xmlns:p14="http://schemas.microsoft.com/office/powerpoint/2010/main" val="319677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8" name="Rectangle 2"/>
          <p:cNvSpPr>
            <a:spLocks noGrp="1" noChangeArrowheads="1"/>
          </p:cNvSpPr>
          <p:nvPr>
            <p:ph type="title"/>
          </p:nvPr>
        </p:nvSpPr>
        <p:spPr>
          <a:xfrm>
            <a:off x="0" y="4011"/>
            <a:ext cx="9139989" cy="834189"/>
          </a:xfrm>
        </p:spPr>
        <p:txBody>
          <a:bodyPr>
            <a:normAutofit fontScale="90000"/>
          </a:bodyPr>
          <a:lstStyle/>
          <a:p>
            <a:pPr algn="ctr"/>
            <a:br>
              <a:rPr lang="en-US" dirty="0"/>
            </a:br>
            <a:r>
              <a:rPr lang="it-IT" dirty="0"/>
              <a:t> </a:t>
            </a:r>
            <a:r>
              <a:rPr lang="en-US" sz="4900" b="1" dirty="0">
                <a:solidFill>
                  <a:schemeClr val="accent1"/>
                </a:solidFill>
                <a:effectLst>
                  <a:outerShdw blurRad="38100" dist="38100" dir="2700000" algn="tl">
                    <a:srgbClr val="000000">
                      <a:alpha val="43137"/>
                    </a:srgbClr>
                  </a:outerShdw>
                </a:effectLst>
                <a:latin typeface="+mn-lt"/>
              </a:rPr>
              <a:t>Relocate Iowa City, IA, Wastewater Treatment Plant out of Floodplain</a:t>
            </a:r>
          </a:p>
        </p:txBody>
      </p:sp>
      <p:sp>
        <p:nvSpPr>
          <p:cNvPr id="1202179" name="Rectangle 3"/>
          <p:cNvSpPr>
            <a:spLocks noGrp="1" noChangeArrowheads="1"/>
          </p:cNvSpPr>
          <p:nvPr>
            <p:ph type="body" idx="1"/>
          </p:nvPr>
        </p:nvSpPr>
        <p:spPr>
          <a:xfrm>
            <a:off x="0" y="1463676"/>
            <a:ext cx="9144000" cy="5257800"/>
          </a:xfrm>
        </p:spPr>
        <p:txBody>
          <a:bodyPr>
            <a:normAutofit fontScale="92500"/>
          </a:bodyPr>
          <a:lstStyle/>
          <a:p>
            <a:r>
              <a:rPr lang="en-US" dirty="0"/>
              <a:t>EDA gave $46.5 million in 2010 USD to redirect wastewater from its north wastewater treatment plant in the FEMA special flood hazard area to its south wastewater treatment plant, and to expand the south plant to handle the greater demand.</a:t>
            </a:r>
          </a:p>
          <a:p>
            <a:endParaRPr lang="en-US" dirty="0"/>
          </a:p>
          <a:p>
            <a:r>
              <a:rPr lang="en-US" dirty="0"/>
              <a:t>The south plant also has some risk of flooding, but the expansion mitigated individual buildings and equipment by raising equipment within buildings, raising transformer pads, building berms, and other measures, to a level 1 ft. above the elevation of 500-year flooding.</a:t>
            </a:r>
          </a:p>
          <a:p>
            <a:endParaRPr lang="en-US" dirty="0"/>
          </a:p>
          <a:p>
            <a:r>
              <a:rPr lang="en-US" dirty="0"/>
              <a:t>The grant aims to maintain wastewater service during floods to the city’s population of 74,400 people. </a:t>
            </a:r>
          </a:p>
          <a:p>
            <a:endParaRPr lang="en-US" dirty="0"/>
          </a:p>
          <a:p>
            <a:endParaRPr lang="en-US" dirty="0"/>
          </a:p>
          <a:p>
            <a:pPr fontAlgn="base">
              <a:spcBef>
                <a:spcPts val="300"/>
              </a:spcBef>
            </a:pPr>
            <a:endParaRPr lang="en-US" dirty="0"/>
          </a:p>
          <a:p>
            <a:pPr fontAlgn="base">
              <a:spcBef>
                <a:spcPts val="300"/>
              </a:spcBef>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sz="quarter" idx="12"/>
          </p:nvPr>
        </p:nvSpPr>
        <p:spPr/>
        <p:txBody>
          <a:bodyPr/>
          <a:lstStyle/>
          <a:p>
            <a:fld id="{E4ED4F5F-D9AA-4312-9682-D213E33F4D75}" type="slidenum">
              <a:rPr lang="en-US" smtClean="0"/>
              <a:pPr/>
              <a:t>22</a:t>
            </a:fld>
            <a:endParaRPr lang="en-US" dirty="0"/>
          </a:p>
        </p:txBody>
      </p:sp>
    </p:spTree>
    <p:extLst>
      <p:ext uri="{BB962C8B-B14F-4D97-AF65-F5344CB8AC3E}">
        <p14:creationId xmlns:p14="http://schemas.microsoft.com/office/powerpoint/2010/main" val="207757583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8" name="Rectangle 2"/>
          <p:cNvSpPr>
            <a:spLocks noGrp="1" noChangeArrowheads="1"/>
          </p:cNvSpPr>
          <p:nvPr>
            <p:ph type="title"/>
          </p:nvPr>
        </p:nvSpPr>
        <p:spPr>
          <a:xfrm>
            <a:off x="0" y="268579"/>
            <a:ext cx="9144000" cy="914400"/>
          </a:xfrm>
        </p:spPr>
        <p:txBody>
          <a:bodyPr>
            <a:noAutofit/>
          </a:bodyPr>
          <a:lstStyle/>
          <a:p>
            <a:pPr algn="ctr"/>
            <a:r>
              <a:rPr lang="en-US" b="1" dirty="0">
                <a:solidFill>
                  <a:schemeClr val="accent1"/>
                </a:solidFill>
                <a:effectLst>
                  <a:outerShdw blurRad="38100" dist="38100" dir="2700000" algn="tl">
                    <a:srgbClr val="000000">
                      <a:alpha val="43137"/>
                    </a:srgbClr>
                  </a:outerShdw>
                </a:effectLst>
                <a:latin typeface="+mn-lt"/>
              </a:rPr>
              <a:t>Relocate Iowa City, IA, Wastewater Treatment Plant out of Floodplain</a:t>
            </a:r>
          </a:p>
        </p:txBody>
      </p:sp>
      <p:sp>
        <p:nvSpPr>
          <p:cNvPr id="1202179" name="Rectangle 3"/>
          <p:cNvSpPr>
            <a:spLocks noGrp="1" noChangeArrowheads="1"/>
          </p:cNvSpPr>
          <p:nvPr>
            <p:ph type="body" idx="1"/>
          </p:nvPr>
        </p:nvSpPr>
        <p:spPr>
          <a:xfrm>
            <a:off x="1371600" y="1066800"/>
            <a:ext cx="7772400" cy="5791200"/>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6" name="Picture 5" descr="C:\Job\MSv2\Data\EDA\468\EDA 468 Relocate WWT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2050" y="1482073"/>
            <a:ext cx="6819900" cy="4139565"/>
          </a:xfrm>
          <a:prstGeom prst="rect">
            <a:avLst/>
          </a:prstGeom>
          <a:noFill/>
          <a:ln>
            <a:noFill/>
          </a:ln>
        </p:spPr>
      </p:pic>
      <p:sp>
        <p:nvSpPr>
          <p:cNvPr id="3" name="Rectangle 2"/>
          <p:cNvSpPr/>
          <p:nvPr/>
        </p:nvSpPr>
        <p:spPr>
          <a:xfrm>
            <a:off x="1162050" y="5758162"/>
            <a:ext cx="6819900" cy="923330"/>
          </a:xfrm>
          <a:prstGeom prst="rect">
            <a:avLst/>
          </a:prstGeom>
        </p:spPr>
        <p:txBody>
          <a:bodyPr wrap="square">
            <a:spAutoFit/>
          </a:bodyPr>
          <a:lstStyle/>
          <a:p>
            <a:r>
              <a:rPr lang="en-US" i="1" dirty="0"/>
              <a:t>Iowa City, IA wastewater treatment plants: the north plant (468 north WWTP) and the south plant (468 south WWTP). The north plant was decommissioned and its load taken up by an expanded south plant.</a:t>
            </a:r>
          </a:p>
        </p:txBody>
      </p:sp>
    </p:spTree>
    <p:extLst>
      <p:ext uri="{BB962C8B-B14F-4D97-AF65-F5344CB8AC3E}">
        <p14:creationId xmlns:p14="http://schemas.microsoft.com/office/powerpoint/2010/main" val="409752746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8" name="Rectangle 2"/>
          <p:cNvSpPr>
            <a:spLocks noGrp="1" noChangeArrowheads="1"/>
          </p:cNvSpPr>
          <p:nvPr>
            <p:ph type="title"/>
          </p:nvPr>
        </p:nvSpPr>
        <p:spPr>
          <a:xfrm>
            <a:off x="0" y="327765"/>
            <a:ext cx="9144000" cy="914400"/>
          </a:xfrm>
        </p:spPr>
        <p:txBody>
          <a:bodyPr>
            <a:noAutofit/>
          </a:bodyPr>
          <a:lstStyle/>
          <a:p>
            <a:pPr algn="ctr"/>
            <a:r>
              <a:rPr lang="en-US" b="1" dirty="0">
                <a:solidFill>
                  <a:schemeClr val="accent1"/>
                </a:solidFill>
                <a:effectLst>
                  <a:outerShdw blurRad="38100" dist="38100" dir="2700000" algn="tl">
                    <a:srgbClr val="000000">
                      <a:alpha val="43137"/>
                    </a:srgbClr>
                  </a:outerShdw>
                </a:effectLst>
                <a:latin typeface="+mn-lt"/>
              </a:rPr>
              <a:t>Relocate Iowa City, IA, Wastewater Treatment Plant out of Floodplain</a:t>
            </a:r>
          </a:p>
        </p:txBody>
      </p:sp>
      <p:sp>
        <p:nvSpPr>
          <p:cNvPr id="1202179" name="Rectangle 3"/>
          <p:cNvSpPr>
            <a:spLocks noGrp="1" noChangeArrowheads="1"/>
          </p:cNvSpPr>
          <p:nvPr>
            <p:ph type="body" idx="1"/>
          </p:nvPr>
        </p:nvSpPr>
        <p:spPr>
          <a:xfrm>
            <a:off x="0" y="1628384"/>
            <a:ext cx="9144000" cy="5229616"/>
          </a:xfrm>
        </p:spPr>
        <p:txBody>
          <a:bodyPr>
            <a:normAutofit fontScale="62500" lnSpcReduction="20000"/>
          </a:bodyPr>
          <a:lstStyle/>
          <a:p>
            <a:r>
              <a:rPr lang="en-US" sz="3400" dirty="0"/>
              <a:t>Considering a 100-year project life, and a cost-of-borrowing discount rate of 2.17%, the project produces $195 million in benefit at a cost of $54 million, for an overall benefit-cost ratio of $3.60 saved per $1.00 invested, i.e., 3.6 to 1. </a:t>
            </a:r>
          </a:p>
          <a:p>
            <a:endParaRPr lang="en-US" sz="3400" dirty="0"/>
          </a:p>
          <a:p>
            <a:r>
              <a:rPr lang="en-US" sz="3400" dirty="0"/>
              <a:t>The BCR is relatively low compared with other water- and wastewater-related grants considered because of the assumption that Iowa City homes and businesses would not have to cease operations solely because of flooding of either wastewater treatment plant. </a:t>
            </a:r>
          </a:p>
          <a:p>
            <a:endParaRPr lang="en-US" sz="3400" dirty="0"/>
          </a:p>
          <a:p>
            <a:r>
              <a:rPr lang="en-US" sz="3400" dirty="0"/>
              <a:t>Not taken into account is untreated wastewater near businesses at the south end of Iowa City that might so impair air quality and public safety that some business would cease until cleanup were completed.</a:t>
            </a:r>
          </a:p>
          <a:p>
            <a:endParaRPr lang="en-US" sz="3400" dirty="0"/>
          </a:p>
          <a:p>
            <a:r>
              <a:rPr lang="en-US" sz="3400" dirty="0"/>
              <a:t>Most of the benefits are from property loss to the wastewater treatment plants. </a:t>
            </a:r>
          </a:p>
          <a:p>
            <a:endParaRPr lang="en-US" sz="3400" dirty="0"/>
          </a:p>
          <a:p>
            <a:r>
              <a:rPr lang="en-US" sz="3400" dirty="0"/>
              <a:t>Using higher discount rates of 3% and 7%, the benefit-cost ratios are lower: 2.3 and 1.04, respectively.</a:t>
            </a:r>
            <a:endParaRPr lang="en-US" dirty="0"/>
          </a:p>
          <a:p>
            <a:endParaRPr lang="en-US" dirty="0"/>
          </a:p>
          <a:p>
            <a:endParaRPr lang="en-US" dirty="0"/>
          </a:p>
        </p:txBody>
      </p:sp>
      <p:sp>
        <p:nvSpPr>
          <p:cNvPr id="2" name="Slide Number Placeholder 1"/>
          <p:cNvSpPr>
            <a:spLocks noGrp="1"/>
          </p:cNvSpPr>
          <p:nvPr>
            <p:ph type="sldNum" sz="quarter" idx="12"/>
          </p:nvPr>
        </p:nvSpPr>
        <p:spPr/>
        <p:txBody>
          <a:bodyPr/>
          <a:lstStyle/>
          <a:p>
            <a:fld id="{E4ED4F5F-D9AA-4312-9682-D213E33F4D75}" type="slidenum">
              <a:rPr lang="en-US" smtClean="0"/>
              <a:pPr/>
              <a:t>24</a:t>
            </a:fld>
            <a:endParaRPr lang="en-US" dirty="0"/>
          </a:p>
        </p:txBody>
      </p:sp>
    </p:spTree>
    <p:extLst>
      <p:ext uri="{BB962C8B-B14F-4D97-AF65-F5344CB8AC3E}">
        <p14:creationId xmlns:p14="http://schemas.microsoft.com/office/powerpoint/2010/main" val="363263107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noAutofit/>
          </a:bodyPr>
          <a:lstStyle/>
          <a:p>
            <a:pPr algn="ctr"/>
            <a:r>
              <a:rPr lang="en-US" b="1" dirty="0">
                <a:solidFill>
                  <a:schemeClr val="accent1"/>
                </a:solidFill>
                <a:effectLst>
                  <a:outerShdw blurRad="38100" dist="38100" dir="2700000" algn="tl">
                    <a:srgbClr val="000000">
                      <a:alpha val="43137"/>
                    </a:srgbClr>
                  </a:outerShdw>
                </a:effectLst>
                <a:latin typeface="+mn-lt"/>
              </a:rPr>
              <a:t>Relocate Iowa City, IA, Wastewater Treatment Plant out of Floodplain</a:t>
            </a:r>
          </a:p>
        </p:txBody>
      </p:sp>
      <p:sp>
        <p:nvSpPr>
          <p:cNvPr id="4" name="Rectangle 3"/>
          <p:cNvSpPr/>
          <p:nvPr/>
        </p:nvSpPr>
        <p:spPr>
          <a:xfrm>
            <a:off x="1388134" y="5553814"/>
            <a:ext cx="6367732" cy="923330"/>
          </a:xfrm>
          <a:prstGeom prst="rect">
            <a:avLst/>
          </a:prstGeom>
        </p:spPr>
        <p:txBody>
          <a:bodyPr wrap="square">
            <a:spAutoFit/>
          </a:bodyPr>
          <a:lstStyle/>
          <a:p>
            <a:r>
              <a:rPr lang="en-US" i="1" dirty="0"/>
              <a:t>Estimated benefits from decommissioning the Iowa City, IA, north wastewater treatment plant and elevating or otherwise protecting critical equipment at the south plant. </a:t>
            </a:r>
            <a:endParaRPr lang="en-US" dirty="0"/>
          </a:p>
        </p:txBody>
      </p:sp>
      <p:pic>
        <p:nvPicPr>
          <p:cNvPr id="6" name="Picture 5"/>
          <p:cNvPicPr/>
          <p:nvPr/>
        </p:nvPicPr>
        <p:blipFill rotWithShape="1">
          <a:blip r:embed="rId2" cstate="print">
            <a:extLst>
              <a:ext uri="{28A0092B-C50C-407E-A947-70E740481C1C}">
                <a14:useLocalDpi xmlns:a14="http://schemas.microsoft.com/office/drawing/2010/main" val="0"/>
              </a:ext>
            </a:extLst>
          </a:blip>
          <a:srcRect l="13537" r="13438"/>
          <a:stretch/>
        </p:blipFill>
        <p:spPr bwMode="auto">
          <a:xfrm>
            <a:off x="2743200" y="1748207"/>
            <a:ext cx="3657600" cy="3505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5745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8" name="Rectangle 2"/>
          <p:cNvSpPr>
            <a:spLocks noGrp="1" noChangeArrowheads="1"/>
          </p:cNvSpPr>
          <p:nvPr>
            <p:ph type="title"/>
          </p:nvPr>
        </p:nvSpPr>
        <p:spPr>
          <a:xfrm>
            <a:off x="0" y="141798"/>
            <a:ext cx="9139989" cy="1062789"/>
          </a:xfrm>
        </p:spPr>
        <p:txBody>
          <a:bodyPr>
            <a:noAutofit/>
          </a:bodyPr>
          <a:lstStyle/>
          <a:p>
            <a:pPr algn="ctr"/>
            <a:r>
              <a:rPr lang="en-US" b="1" dirty="0">
                <a:solidFill>
                  <a:schemeClr val="accent1"/>
                </a:solidFill>
                <a:effectLst>
                  <a:outerShdw blurRad="38100" dist="38100" dir="2700000" algn="tl">
                    <a:srgbClr val="000000">
                      <a:alpha val="43137"/>
                    </a:srgbClr>
                  </a:outerShdw>
                </a:effectLst>
                <a:latin typeface="+mn-lt"/>
              </a:rPr>
              <a:t>Relocate Reedsburg, WI Substation </a:t>
            </a:r>
          </a:p>
        </p:txBody>
      </p:sp>
      <p:sp>
        <p:nvSpPr>
          <p:cNvPr id="1202179" name="Rectangle 3"/>
          <p:cNvSpPr>
            <a:spLocks noGrp="1" noChangeArrowheads="1"/>
          </p:cNvSpPr>
          <p:nvPr>
            <p:ph type="body" idx="1"/>
          </p:nvPr>
        </p:nvSpPr>
        <p:spPr>
          <a:xfrm>
            <a:off x="0" y="1447800"/>
            <a:ext cx="9144000" cy="5410200"/>
          </a:xfrm>
        </p:spPr>
        <p:txBody>
          <a:bodyPr>
            <a:normAutofit/>
          </a:bodyPr>
          <a:lstStyle/>
          <a:p>
            <a:r>
              <a:rPr lang="en-US" sz="3200" dirty="0"/>
              <a:t>A grant of $235,000 to build a telecommunications &amp; electric switching station.</a:t>
            </a:r>
          </a:p>
          <a:p>
            <a:endParaRPr lang="en-US" sz="3200" dirty="0"/>
          </a:p>
          <a:p>
            <a:r>
              <a:rPr lang="en-US" sz="3200" dirty="0"/>
              <a:t>Replaced an older building about 40 feet away but 4 feet lower.</a:t>
            </a:r>
          </a:p>
          <a:p>
            <a:endParaRPr lang="en-US" sz="3200" dirty="0"/>
          </a:p>
          <a:p>
            <a:r>
              <a:rPr lang="en-US" sz="3200" dirty="0"/>
              <a:t>Based on a FEMA National Flood Hazard Layer </a:t>
            </a:r>
            <a:r>
              <a:rPr lang="en-US" sz="3200" dirty="0" err="1"/>
              <a:t>FIRMette</a:t>
            </a:r>
            <a:r>
              <a:rPr lang="en-US" sz="3200" dirty="0"/>
              <a:t>.</a:t>
            </a:r>
          </a:p>
          <a:p>
            <a:endParaRPr lang="en-US" sz="32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sz="quarter" idx="12"/>
          </p:nvPr>
        </p:nvSpPr>
        <p:spPr/>
        <p:txBody>
          <a:bodyPr/>
          <a:lstStyle/>
          <a:p>
            <a:fld id="{E4ED4F5F-D9AA-4312-9682-D213E33F4D75}" type="slidenum">
              <a:rPr lang="en-US" smtClean="0"/>
              <a:pPr/>
              <a:t>26</a:t>
            </a:fld>
            <a:endParaRPr lang="en-US" dirty="0"/>
          </a:p>
        </p:txBody>
      </p:sp>
    </p:spTree>
    <p:extLst>
      <p:ext uri="{BB962C8B-B14F-4D97-AF65-F5344CB8AC3E}">
        <p14:creationId xmlns:p14="http://schemas.microsoft.com/office/powerpoint/2010/main" val="408934337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8" name="Rectangle 2"/>
          <p:cNvSpPr>
            <a:spLocks noGrp="1" noChangeArrowheads="1"/>
          </p:cNvSpPr>
          <p:nvPr>
            <p:ph type="title"/>
          </p:nvPr>
        </p:nvSpPr>
        <p:spPr>
          <a:xfrm>
            <a:off x="0" y="152400"/>
            <a:ext cx="9144000" cy="914400"/>
          </a:xfrm>
        </p:spPr>
        <p:txBody>
          <a:bodyPr>
            <a:noAutofit/>
          </a:bodyPr>
          <a:lstStyle/>
          <a:p>
            <a:pPr algn="ctr"/>
            <a:r>
              <a:rPr lang="en-US" b="1" dirty="0">
                <a:solidFill>
                  <a:schemeClr val="accent1"/>
                </a:solidFill>
                <a:effectLst>
                  <a:outerShdw blurRad="38100" dist="38100" dir="2700000" algn="tl">
                    <a:srgbClr val="000000">
                      <a:alpha val="43137"/>
                    </a:srgbClr>
                  </a:outerShdw>
                </a:effectLst>
                <a:latin typeface="+mn-lt"/>
              </a:rPr>
              <a:t>Relocate Reedsburg, WI Substation</a:t>
            </a:r>
          </a:p>
        </p:txBody>
      </p:sp>
      <p:sp>
        <p:nvSpPr>
          <p:cNvPr id="1202179" name="Rectangle 3"/>
          <p:cNvSpPr>
            <a:spLocks noGrp="1" noChangeArrowheads="1"/>
          </p:cNvSpPr>
          <p:nvPr>
            <p:ph type="body" idx="1"/>
          </p:nvPr>
        </p:nvSpPr>
        <p:spPr>
          <a:xfrm>
            <a:off x="1371600" y="1066800"/>
            <a:ext cx="7772400" cy="5791200"/>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sz="quarter" idx="12"/>
          </p:nvPr>
        </p:nvSpPr>
        <p:spPr/>
        <p:txBody>
          <a:bodyPr/>
          <a:lstStyle/>
          <a:p>
            <a:fld id="{E4ED4F5F-D9AA-4312-9682-D213E33F4D75}" type="slidenum">
              <a:rPr lang="en-US" smtClean="0"/>
              <a:pPr/>
              <a:t>27</a:t>
            </a:fld>
            <a:endParaRPr lang="en-US" dirty="0"/>
          </a:p>
        </p:txBody>
      </p:sp>
      <p:pic>
        <p:nvPicPr>
          <p:cNvPr id="6" name="Picture 5" descr="C:\Job\MSv2\Data\EDA\428\Street view 428.jpg"/>
          <p:cNvPicPr/>
          <p:nvPr/>
        </p:nvPicPr>
        <p:blipFill>
          <a:blip r:embed="rId2">
            <a:extLst>
              <a:ext uri="{28A0092B-C50C-407E-A947-70E740481C1C}">
                <a14:useLocalDpi xmlns:a14="http://schemas.microsoft.com/office/drawing/2010/main" val="0"/>
              </a:ext>
            </a:extLst>
          </a:blip>
          <a:srcRect/>
          <a:stretch>
            <a:fillRect/>
          </a:stretch>
        </p:blipFill>
        <p:spPr bwMode="auto">
          <a:xfrm>
            <a:off x="1431307" y="1924016"/>
            <a:ext cx="6281385" cy="3975135"/>
          </a:xfrm>
          <a:prstGeom prst="rect">
            <a:avLst/>
          </a:prstGeom>
          <a:noFill/>
          <a:ln>
            <a:noFill/>
          </a:ln>
        </p:spPr>
      </p:pic>
    </p:spTree>
    <p:extLst>
      <p:ext uri="{BB962C8B-B14F-4D97-AF65-F5344CB8AC3E}">
        <p14:creationId xmlns:p14="http://schemas.microsoft.com/office/powerpoint/2010/main" val="33663921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8" name="Rectangle 2"/>
          <p:cNvSpPr>
            <a:spLocks noGrp="1" noChangeArrowheads="1"/>
          </p:cNvSpPr>
          <p:nvPr>
            <p:ph type="title"/>
          </p:nvPr>
        </p:nvSpPr>
        <p:spPr>
          <a:xfrm>
            <a:off x="0" y="240082"/>
            <a:ext cx="9144000" cy="762000"/>
          </a:xfrm>
        </p:spPr>
        <p:txBody>
          <a:bodyPr>
            <a:noAutofit/>
          </a:bodyPr>
          <a:lstStyle/>
          <a:p>
            <a:pPr algn="ctr"/>
            <a:r>
              <a:rPr lang="en-US" b="1" dirty="0">
                <a:solidFill>
                  <a:schemeClr val="accent1"/>
                </a:solidFill>
                <a:effectLst>
                  <a:outerShdw blurRad="38100" dist="38100" dir="2700000" algn="tl">
                    <a:srgbClr val="000000">
                      <a:alpha val="43137"/>
                    </a:srgbClr>
                  </a:outerShdw>
                </a:effectLst>
                <a:latin typeface="+mn-lt"/>
              </a:rPr>
              <a:t>Relocate Reedsburg, WI Substation</a:t>
            </a:r>
          </a:p>
        </p:txBody>
      </p:sp>
      <p:sp>
        <p:nvSpPr>
          <p:cNvPr id="1202179" name="Rectangle 3"/>
          <p:cNvSpPr>
            <a:spLocks noGrp="1" noChangeArrowheads="1"/>
          </p:cNvSpPr>
          <p:nvPr>
            <p:ph type="body" idx="1"/>
          </p:nvPr>
        </p:nvSpPr>
        <p:spPr>
          <a:xfrm>
            <a:off x="0" y="1143000"/>
            <a:ext cx="9144000" cy="5715000"/>
          </a:xfrm>
        </p:spPr>
        <p:txBody>
          <a:bodyPr>
            <a:normAutofit lnSpcReduction="10000"/>
          </a:bodyPr>
          <a:lstStyle/>
          <a:p>
            <a:r>
              <a:rPr lang="en-US" sz="3200" dirty="0"/>
              <a:t>Considering a 75-year project life, and a cost-of-borrowing discount rate of 2.17%, the project produces $2.2 million in benefit at a cost of $235,000, for an overall benefit-cost ratio of $9.40 saved per $1.00 invested, i.e., 9.4 to 1. </a:t>
            </a:r>
          </a:p>
          <a:p>
            <a:endParaRPr lang="en-US" sz="3200" dirty="0"/>
          </a:p>
          <a:p>
            <a:r>
              <a:rPr lang="en-US" sz="3200" dirty="0"/>
              <a:t>Most of the benefits are from reduced business interruption to the community.</a:t>
            </a:r>
          </a:p>
          <a:p>
            <a:endParaRPr lang="en-US" sz="3200" dirty="0"/>
          </a:p>
          <a:p>
            <a:r>
              <a:rPr lang="en-US" sz="3200" dirty="0"/>
              <a:t>Using higher discount rates of 3% and 7%, the benefit-cost ratios are lower, 7.6 and 4.3, respectively, but still substantially above 1.0.</a:t>
            </a:r>
          </a:p>
          <a:p>
            <a:pPr marL="0" indent="0">
              <a:buNone/>
            </a:pPr>
            <a:endParaRPr lang="en-US" sz="2800" dirty="0"/>
          </a:p>
          <a:p>
            <a:pPr marL="0" indent="0">
              <a:buNone/>
            </a:pPr>
            <a:endParaRPr lang="en-US" sz="2800" dirty="0"/>
          </a:p>
          <a:p>
            <a:endParaRPr lang="en-US" dirty="0"/>
          </a:p>
          <a:p>
            <a:endParaRPr lang="en-US" dirty="0"/>
          </a:p>
          <a:p>
            <a:endParaRPr lang="en-US" dirty="0"/>
          </a:p>
        </p:txBody>
      </p:sp>
      <p:sp>
        <p:nvSpPr>
          <p:cNvPr id="2" name="Slide Number Placeholder 1"/>
          <p:cNvSpPr>
            <a:spLocks noGrp="1"/>
          </p:cNvSpPr>
          <p:nvPr>
            <p:ph type="sldNum" sz="quarter" idx="12"/>
          </p:nvPr>
        </p:nvSpPr>
        <p:spPr/>
        <p:txBody>
          <a:bodyPr/>
          <a:lstStyle/>
          <a:p>
            <a:fld id="{E4ED4F5F-D9AA-4312-9682-D213E33F4D75}" type="slidenum">
              <a:rPr lang="en-US" smtClean="0"/>
              <a:pPr/>
              <a:t>28</a:t>
            </a:fld>
            <a:endParaRPr lang="en-US" dirty="0"/>
          </a:p>
        </p:txBody>
      </p:sp>
    </p:spTree>
    <p:extLst>
      <p:ext uri="{BB962C8B-B14F-4D97-AF65-F5344CB8AC3E}">
        <p14:creationId xmlns:p14="http://schemas.microsoft.com/office/powerpoint/2010/main" val="325920048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9039"/>
            <a:ext cx="9144000" cy="990600"/>
          </a:xfrm>
        </p:spPr>
        <p:txBody>
          <a:bodyPr>
            <a:noAutofit/>
          </a:bodyPr>
          <a:lstStyle/>
          <a:p>
            <a:pPr algn="ctr"/>
            <a:r>
              <a:rPr lang="en-US" b="1" dirty="0">
                <a:solidFill>
                  <a:schemeClr val="accent1"/>
                </a:solidFill>
                <a:effectLst>
                  <a:outerShdw blurRad="38100" dist="38100" dir="2700000" algn="tl">
                    <a:srgbClr val="000000">
                      <a:alpha val="43137"/>
                    </a:srgbClr>
                  </a:outerShdw>
                </a:effectLst>
                <a:latin typeface="+mn-lt"/>
              </a:rPr>
              <a:t>Relocate Reedsburg, WI Substation</a:t>
            </a:r>
          </a:p>
        </p:txBody>
      </p:sp>
      <p:sp>
        <p:nvSpPr>
          <p:cNvPr id="4" name="Rectangle 3"/>
          <p:cNvSpPr/>
          <p:nvPr/>
        </p:nvSpPr>
        <p:spPr>
          <a:xfrm>
            <a:off x="1536227" y="5545094"/>
            <a:ext cx="6367732" cy="646331"/>
          </a:xfrm>
          <a:prstGeom prst="rect">
            <a:avLst/>
          </a:prstGeom>
        </p:spPr>
        <p:txBody>
          <a:bodyPr wrap="square">
            <a:spAutoFit/>
          </a:bodyPr>
          <a:lstStyle/>
          <a:p>
            <a:r>
              <a:rPr lang="en-US" i="1" dirty="0"/>
              <a:t>Estimated benefits from new telephone and electrical switching building in Reedsburg, Wisconsin </a:t>
            </a:r>
            <a:endParaRPr lang="en-US" dirty="0"/>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bwMode="auto">
          <a:xfrm>
            <a:off x="1371600" y="1548008"/>
            <a:ext cx="6532359" cy="3886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1490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txBox="1">
            <a:spLocks/>
          </p:cNvSpPr>
          <p:nvPr/>
        </p:nvSpPr>
        <p:spPr>
          <a:xfrm>
            <a:off x="4089862" y="2426673"/>
            <a:ext cx="4836458" cy="351303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b="1" i="1" dirty="0"/>
              <a:t>“Money spent on reducing the risk of natural hazards is a sound investment. On average, a dollar spent by FEMA on hazard mitigation provides the nation about $4 in future benefits.” </a:t>
            </a:r>
          </a:p>
          <a:p>
            <a:pPr marL="0" indent="0">
              <a:buNone/>
            </a:pPr>
            <a:endParaRPr lang="en-US" sz="1600" dirty="0"/>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606" t="25525" r="34204" b="9525"/>
          <a:stretch/>
        </p:blipFill>
        <p:spPr bwMode="auto">
          <a:xfrm>
            <a:off x="327518" y="2017404"/>
            <a:ext cx="3579463" cy="43315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0" y="572944"/>
            <a:ext cx="9144000" cy="1325563"/>
          </a:xfrm>
        </p:spPr>
        <p:txBody>
          <a:bodyPr>
            <a:normAutofit fontScale="90000"/>
          </a:bodyPr>
          <a:lstStyle/>
          <a:p>
            <a:pPr algn="ctr"/>
            <a:r>
              <a:rPr lang="en-US" b="1" dirty="0">
                <a:solidFill>
                  <a:schemeClr val="accent1"/>
                </a:solidFill>
                <a:effectLst>
                  <a:outerShdw blurRad="38100" dist="38100" dir="2700000" algn="tl">
                    <a:srgbClr val="000000">
                      <a:alpha val="43137"/>
                    </a:srgbClr>
                  </a:outerShdw>
                </a:effectLst>
                <a:latin typeface="Optima"/>
              </a:rPr>
              <a:t>Natural Hazard Mitigation Saves: </a:t>
            </a:r>
            <a:br>
              <a:rPr lang="en-US" b="1" dirty="0">
                <a:solidFill>
                  <a:schemeClr val="accent1"/>
                </a:solidFill>
                <a:effectLst>
                  <a:outerShdw blurRad="38100" dist="38100" dir="2700000" algn="tl">
                    <a:srgbClr val="000000">
                      <a:alpha val="43137"/>
                    </a:srgbClr>
                  </a:outerShdw>
                </a:effectLst>
                <a:latin typeface="Optima"/>
              </a:rPr>
            </a:br>
            <a:r>
              <a:rPr lang="en-US" sz="3600" b="1" dirty="0">
                <a:solidFill>
                  <a:schemeClr val="accent1"/>
                </a:solidFill>
                <a:effectLst>
                  <a:outerShdw blurRad="38100" dist="38100" dir="2700000" algn="tl">
                    <a:srgbClr val="000000">
                      <a:alpha val="43137"/>
                    </a:srgbClr>
                  </a:outerShdw>
                </a:effectLst>
                <a:latin typeface="Optima"/>
              </a:rPr>
              <a:t>An Independent Study to Assess the Future Savings from Mitigation Activities (2005)</a:t>
            </a:r>
            <a:br>
              <a:rPr lang="en-US" i="1" dirty="0"/>
            </a:br>
            <a:endParaRPr lang="en-US" dirty="0"/>
          </a:p>
        </p:txBody>
      </p:sp>
    </p:spTree>
    <p:extLst>
      <p:ext uri="{BB962C8B-B14F-4D97-AF65-F5344CB8AC3E}">
        <p14:creationId xmlns:p14="http://schemas.microsoft.com/office/powerpoint/2010/main" val="1306096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8" name="Rectangle 2"/>
          <p:cNvSpPr>
            <a:spLocks noGrp="1" noChangeArrowheads="1"/>
          </p:cNvSpPr>
          <p:nvPr>
            <p:ph type="title"/>
          </p:nvPr>
        </p:nvSpPr>
        <p:spPr>
          <a:xfrm>
            <a:off x="0" y="242006"/>
            <a:ext cx="9139989" cy="1062789"/>
          </a:xfrm>
        </p:spPr>
        <p:txBody>
          <a:bodyPr>
            <a:noAutofit/>
          </a:bodyPr>
          <a:lstStyle/>
          <a:p>
            <a:pPr algn="ctr"/>
            <a:br>
              <a:rPr lang="en-US" b="1" dirty="0">
                <a:solidFill>
                  <a:schemeClr val="accent1"/>
                </a:solidFill>
                <a:effectLst>
                  <a:outerShdw blurRad="38100" dist="38100" dir="2700000" algn="tl">
                    <a:srgbClr val="000000">
                      <a:alpha val="43137"/>
                    </a:srgbClr>
                  </a:outerShdw>
                </a:effectLst>
                <a:latin typeface="+mn-lt"/>
              </a:rPr>
            </a:br>
            <a:r>
              <a:rPr lang="en-US" b="1" dirty="0">
                <a:solidFill>
                  <a:schemeClr val="accent1"/>
                </a:solidFill>
                <a:effectLst>
                  <a:outerShdw blurRad="38100" dist="38100" dir="2700000" algn="tl">
                    <a:srgbClr val="000000">
                      <a:alpha val="43137"/>
                    </a:srgbClr>
                  </a:outerShdw>
                </a:effectLst>
                <a:latin typeface="+mn-lt"/>
              </a:rPr>
              <a:t>Flood Protection for Greenville, NC, Water and Wastewater Treatment Plants </a:t>
            </a:r>
          </a:p>
        </p:txBody>
      </p:sp>
      <p:sp>
        <p:nvSpPr>
          <p:cNvPr id="1202179" name="Rectangle 3"/>
          <p:cNvSpPr>
            <a:spLocks noGrp="1" noChangeArrowheads="1"/>
          </p:cNvSpPr>
          <p:nvPr>
            <p:ph type="body" idx="1"/>
          </p:nvPr>
        </p:nvSpPr>
        <p:spPr>
          <a:xfrm>
            <a:off x="0" y="1991638"/>
            <a:ext cx="9144000" cy="4866362"/>
          </a:xfrm>
        </p:spPr>
        <p:txBody>
          <a:bodyPr>
            <a:normAutofit/>
          </a:bodyPr>
          <a:lstStyle/>
          <a:p>
            <a:r>
              <a:rPr lang="en-US" sz="3200" dirty="0"/>
              <a:t>EDA gave $4.8 million in 2001 USD to construct a flood-protection berm and pumping station for Greenville's water treatment plant. </a:t>
            </a:r>
          </a:p>
          <a:p>
            <a:r>
              <a:rPr lang="en-US" sz="3200" dirty="0"/>
              <a:t>The grant also paid to raise a flood protection wall and a retaining wall at the Northside Wastewater Treatment Plant.</a:t>
            </a:r>
          </a:p>
          <a:p>
            <a:r>
              <a:rPr lang="en-US" sz="3200" dirty="0"/>
              <a:t>The grant aims to maintain water and wastewater service during floods to the city’s population of 91,500 people.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Slide Number Placeholder 1"/>
          <p:cNvSpPr>
            <a:spLocks noGrp="1"/>
          </p:cNvSpPr>
          <p:nvPr>
            <p:ph type="sldNum" sz="quarter" idx="12"/>
          </p:nvPr>
        </p:nvSpPr>
        <p:spPr/>
        <p:txBody>
          <a:bodyPr/>
          <a:lstStyle/>
          <a:p>
            <a:fld id="{E4ED4F5F-D9AA-4312-9682-D213E33F4D75}" type="slidenum">
              <a:rPr lang="en-US" smtClean="0"/>
              <a:pPr/>
              <a:t>30</a:t>
            </a:fld>
            <a:endParaRPr lang="en-US" dirty="0"/>
          </a:p>
        </p:txBody>
      </p:sp>
    </p:spTree>
    <p:extLst>
      <p:ext uri="{BB962C8B-B14F-4D97-AF65-F5344CB8AC3E}">
        <p14:creationId xmlns:p14="http://schemas.microsoft.com/office/powerpoint/2010/main" val="206266616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8" name="Rectangle 2"/>
          <p:cNvSpPr>
            <a:spLocks noGrp="1" noChangeArrowheads="1"/>
          </p:cNvSpPr>
          <p:nvPr>
            <p:ph type="title"/>
          </p:nvPr>
        </p:nvSpPr>
        <p:spPr>
          <a:xfrm>
            <a:off x="0" y="713328"/>
            <a:ext cx="9144000" cy="914400"/>
          </a:xfrm>
        </p:spPr>
        <p:txBody>
          <a:bodyPr>
            <a:noAutofit/>
          </a:bodyPr>
          <a:lstStyle/>
          <a:p>
            <a:pPr algn="ctr"/>
            <a:r>
              <a:rPr lang="en-US" b="1" dirty="0">
                <a:solidFill>
                  <a:schemeClr val="accent1"/>
                </a:solidFill>
                <a:effectLst>
                  <a:outerShdw blurRad="38100" dist="38100" dir="2700000" algn="tl">
                    <a:srgbClr val="000000">
                      <a:alpha val="43137"/>
                    </a:srgbClr>
                  </a:outerShdw>
                </a:effectLst>
                <a:latin typeface="+mn-lt"/>
              </a:rPr>
              <a:t>Flood Protection for Greenville, NC, Water and Wastewater Treatment Plants</a:t>
            </a:r>
          </a:p>
        </p:txBody>
      </p:sp>
      <p:sp>
        <p:nvSpPr>
          <p:cNvPr id="1202179" name="Rectangle 3"/>
          <p:cNvSpPr>
            <a:spLocks noGrp="1" noChangeArrowheads="1"/>
          </p:cNvSpPr>
          <p:nvPr>
            <p:ph type="body" idx="1"/>
          </p:nvPr>
        </p:nvSpPr>
        <p:spPr>
          <a:xfrm>
            <a:off x="1371600" y="1066800"/>
            <a:ext cx="7772400" cy="5791200"/>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7" name="Picture 6" descr="C:\Job\MSv2\Data\EDA\53\EDA 53 WTP berm.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453" y="2592887"/>
            <a:ext cx="4059235" cy="2650761"/>
          </a:xfrm>
          <a:prstGeom prst="rect">
            <a:avLst/>
          </a:prstGeom>
          <a:noFill/>
          <a:ln>
            <a:noFill/>
          </a:ln>
        </p:spPr>
      </p:pic>
      <p:pic>
        <p:nvPicPr>
          <p:cNvPr id="8" name="Picture 7" descr="C:\Job\MSv2\Data\EDA\53\EDA 53 WWTP berm.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7463" y="2592887"/>
            <a:ext cx="4167885" cy="2679457"/>
          </a:xfrm>
          <a:prstGeom prst="rect">
            <a:avLst/>
          </a:prstGeom>
          <a:noFill/>
          <a:ln>
            <a:noFill/>
          </a:ln>
        </p:spPr>
      </p:pic>
      <p:sp>
        <p:nvSpPr>
          <p:cNvPr id="3" name="Rectangle 2"/>
          <p:cNvSpPr/>
          <p:nvPr/>
        </p:nvSpPr>
        <p:spPr>
          <a:xfrm>
            <a:off x="362453" y="5406193"/>
            <a:ext cx="4059235" cy="646331"/>
          </a:xfrm>
          <a:prstGeom prst="rect">
            <a:avLst/>
          </a:prstGeom>
        </p:spPr>
        <p:txBody>
          <a:bodyPr wrap="square">
            <a:spAutoFit/>
          </a:bodyPr>
          <a:lstStyle/>
          <a:p>
            <a:r>
              <a:rPr lang="en-US" i="1" dirty="0"/>
              <a:t>Water treatment plant with the berm highlighted by the red-colored polygon </a:t>
            </a:r>
          </a:p>
        </p:txBody>
      </p:sp>
      <p:sp>
        <p:nvSpPr>
          <p:cNvPr id="4" name="Rectangle 3"/>
          <p:cNvSpPr/>
          <p:nvPr/>
        </p:nvSpPr>
        <p:spPr>
          <a:xfrm>
            <a:off x="4537462" y="5406193"/>
            <a:ext cx="4167885" cy="369332"/>
          </a:xfrm>
          <a:prstGeom prst="rect">
            <a:avLst/>
          </a:prstGeom>
        </p:spPr>
        <p:txBody>
          <a:bodyPr wrap="square">
            <a:spAutoFit/>
          </a:bodyPr>
          <a:lstStyle/>
          <a:p>
            <a:pPr algn="ctr"/>
            <a:r>
              <a:rPr lang="en-US" i="1" dirty="0"/>
              <a:t>Wastewater treatment plant </a:t>
            </a:r>
          </a:p>
        </p:txBody>
      </p:sp>
    </p:spTree>
    <p:extLst>
      <p:ext uri="{BB962C8B-B14F-4D97-AF65-F5344CB8AC3E}">
        <p14:creationId xmlns:p14="http://schemas.microsoft.com/office/powerpoint/2010/main" val="393553627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8" name="Rectangle 2"/>
          <p:cNvSpPr>
            <a:spLocks noGrp="1" noChangeArrowheads="1"/>
          </p:cNvSpPr>
          <p:nvPr>
            <p:ph type="title"/>
          </p:nvPr>
        </p:nvSpPr>
        <p:spPr>
          <a:xfrm>
            <a:off x="0" y="603337"/>
            <a:ext cx="9144000" cy="762000"/>
          </a:xfrm>
        </p:spPr>
        <p:txBody>
          <a:bodyPr>
            <a:noAutofit/>
          </a:bodyPr>
          <a:lstStyle/>
          <a:p>
            <a:pPr algn="ctr"/>
            <a:r>
              <a:rPr lang="en-US" b="1" dirty="0">
                <a:solidFill>
                  <a:schemeClr val="accent1"/>
                </a:solidFill>
                <a:effectLst>
                  <a:outerShdw blurRad="38100" dist="38100" dir="2700000" algn="tl">
                    <a:srgbClr val="000000">
                      <a:alpha val="43137"/>
                    </a:srgbClr>
                  </a:outerShdw>
                </a:effectLst>
                <a:latin typeface="+mn-lt"/>
              </a:rPr>
              <a:t>Flood Protection for Greenville, NC, Water and Wastewater Treatment Plants</a:t>
            </a:r>
          </a:p>
        </p:txBody>
      </p:sp>
      <p:sp>
        <p:nvSpPr>
          <p:cNvPr id="1202179" name="Rectangle 3"/>
          <p:cNvSpPr>
            <a:spLocks noGrp="1" noChangeArrowheads="1"/>
          </p:cNvSpPr>
          <p:nvPr>
            <p:ph type="body" idx="1"/>
          </p:nvPr>
        </p:nvSpPr>
        <p:spPr>
          <a:xfrm>
            <a:off x="0" y="1878904"/>
            <a:ext cx="9144000" cy="4979096"/>
          </a:xfrm>
        </p:spPr>
        <p:txBody>
          <a:bodyPr>
            <a:normAutofit fontScale="92500" lnSpcReduction="10000"/>
          </a:bodyPr>
          <a:lstStyle/>
          <a:p>
            <a:r>
              <a:rPr lang="en-US" sz="2800" dirty="0"/>
              <a:t>Considering a 100-year project life, and a cost-of-borrowing discount rate of 2.17%, the project produces $212 million in benefit at a cost of $6.8 million, for an overall benefit-cost ratio of $31.00 saved per $1.00 invested, i.e., 31 to 1. </a:t>
            </a:r>
          </a:p>
          <a:p>
            <a:endParaRPr lang="en-US" sz="2800" dirty="0"/>
          </a:p>
          <a:p>
            <a:r>
              <a:rPr lang="en-US" sz="2800" dirty="0"/>
              <a:t>The BCR is so high because it costs relatively little to build the flood-protection systems that protect a relatively large value. </a:t>
            </a:r>
          </a:p>
          <a:p>
            <a:endParaRPr lang="en-US" sz="2800" dirty="0"/>
          </a:p>
          <a:p>
            <a:r>
              <a:rPr lang="en-US" sz="2800" dirty="0"/>
              <a:t>Most of the benefits are from reduced business interruption to the community, but environmental benefits are also significant. </a:t>
            </a:r>
          </a:p>
          <a:p>
            <a:endParaRPr lang="en-US" sz="2800" dirty="0"/>
          </a:p>
          <a:p>
            <a:r>
              <a:rPr lang="en-US" sz="2800" dirty="0"/>
              <a:t>Using higher discount rates of 3% and 7%, the benefit-cost ratios are lower: 28 and 13, respectively.</a:t>
            </a:r>
          </a:p>
          <a:p>
            <a:pPr marL="0" indent="0">
              <a:buNone/>
            </a:pPr>
            <a:endParaRPr lang="en-US" sz="2800" dirty="0"/>
          </a:p>
          <a:p>
            <a:pPr marL="0" indent="0">
              <a:buNone/>
            </a:pPr>
            <a:endParaRPr lang="en-US" sz="2800" dirty="0"/>
          </a:p>
          <a:p>
            <a:endParaRPr lang="en-US" dirty="0"/>
          </a:p>
          <a:p>
            <a:endParaRPr lang="en-US" dirty="0"/>
          </a:p>
          <a:p>
            <a:endParaRPr lang="en-US" dirty="0"/>
          </a:p>
        </p:txBody>
      </p:sp>
    </p:spTree>
    <p:extLst>
      <p:ext uri="{BB962C8B-B14F-4D97-AF65-F5344CB8AC3E}">
        <p14:creationId xmlns:p14="http://schemas.microsoft.com/office/powerpoint/2010/main" val="184598043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7033"/>
            <a:ext cx="9144000" cy="990600"/>
          </a:xfrm>
        </p:spPr>
        <p:txBody>
          <a:bodyPr>
            <a:noAutofit/>
          </a:bodyPr>
          <a:lstStyle/>
          <a:p>
            <a:pPr algn="ctr"/>
            <a:r>
              <a:rPr lang="en-US" b="1" dirty="0">
                <a:solidFill>
                  <a:schemeClr val="accent1"/>
                </a:solidFill>
                <a:effectLst>
                  <a:outerShdw blurRad="38100" dist="38100" dir="2700000" algn="tl">
                    <a:srgbClr val="000000">
                      <a:alpha val="43137"/>
                    </a:srgbClr>
                  </a:outerShdw>
                </a:effectLst>
                <a:latin typeface="+mn-lt"/>
              </a:rPr>
              <a:t>Flood Protection for Greenville, NC, Water and Wastewater Treatment Plants</a:t>
            </a:r>
          </a:p>
        </p:txBody>
      </p:sp>
      <p:sp>
        <p:nvSpPr>
          <p:cNvPr id="4" name="Rectangle 3"/>
          <p:cNvSpPr/>
          <p:nvPr/>
        </p:nvSpPr>
        <p:spPr>
          <a:xfrm>
            <a:off x="1769260" y="6033185"/>
            <a:ext cx="6367732" cy="646331"/>
          </a:xfrm>
          <a:prstGeom prst="rect">
            <a:avLst/>
          </a:prstGeom>
        </p:spPr>
        <p:txBody>
          <a:bodyPr wrap="square">
            <a:spAutoFit/>
          </a:bodyPr>
          <a:lstStyle/>
          <a:p>
            <a:r>
              <a:rPr lang="en-US" i="1" dirty="0"/>
              <a:t>Estimated benefits from adding flood protection to the water and wastewater treatment plants in Greenville, North Carolina</a:t>
            </a:r>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bwMode="auto">
          <a:xfrm>
            <a:off x="1769260" y="1846251"/>
            <a:ext cx="5791452" cy="41449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24500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b="16909"/>
          <a:stretch/>
        </p:blipFill>
        <p:spPr>
          <a:xfrm>
            <a:off x="-24724" y="1148142"/>
            <a:ext cx="9168724" cy="5716121"/>
          </a:xfrm>
          <a:prstGeom prst="rect">
            <a:avLst/>
          </a:prstGeom>
        </p:spPr>
      </p:pic>
      <p:pic>
        <p:nvPicPr>
          <p:cNvPr id="4" name="Picture 3"/>
          <p:cNvPicPr>
            <a:picLocks noChangeAspect="1"/>
          </p:cNvPicPr>
          <p:nvPr/>
        </p:nvPicPr>
        <p:blipFill rotWithShape="1">
          <a:blip r:embed="rId3"/>
          <a:srcRect b="90338"/>
          <a:stretch/>
        </p:blipFill>
        <p:spPr>
          <a:xfrm>
            <a:off x="0" y="1"/>
            <a:ext cx="9144000" cy="1139868"/>
          </a:xfrm>
          <a:prstGeom prst="rect">
            <a:avLst/>
          </a:prstGeom>
        </p:spPr>
      </p:pic>
      <p:sp>
        <p:nvSpPr>
          <p:cNvPr id="8" name="TextBox 7"/>
          <p:cNvSpPr txBox="1"/>
          <p:nvPr/>
        </p:nvSpPr>
        <p:spPr>
          <a:xfrm>
            <a:off x="2831523" y="1730391"/>
            <a:ext cx="3480953" cy="1015663"/>
          </a:xfrm>
          <a:prstGeom prst="rect">
            <a:avLst/>
          </a:prstGeom>
          <a:noFill/>
        </p:spPr>
        <p:txBody>
          <a:bodyPr wrap="none" rtlCol="0">
            <a:spAutoFit/>
          </a:bodyPr>
          <a:lstStyle/>
          <a:p>
            <a:r>
              <a:rPr lang="en-US" sz="6000" b="1" dirty="0">
                <a:effectLst>
                  <a:outerShdw blurRad="38100" dist="38100" dir="2700000" algn="tl">
                    <a:srgbClr val="000000">
                      <a:alpha val="43137"/>
                    </a:srgbClr>
                  </a:outerShdw>
                </a:effectLst>
              </a:rPr>
              <a:t>Thank You</a:t>
            </a:r>
          </a:p>
        </p:txBody>
      </p:sp>
      <p:sp>
        <p:nvSpPr>
          <p:cNvPr id="9" name="TextBox 8"/>
          <p:cNvSpPr txBox="1"/>
          <p:nvPr/>
        </p:nvSpPr>
        <p:spPr>
          <a:xfrm>
            <a:off x="2437230" y="3328303"/>
            <a:ext cx="4244816" cy="1323439"/>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rPr>
              <a:t>Contact:</a:t>
            </a:r>
          </a:p>
          <a:p>
            <a:pPr algn="ctr"/>
            <a:r>
              <a:rPr lang="en-US" sz="2000" b="1" dirty="0">
                <a:effectLst>
                  <a:outerShdw blurRad="38100" dist="38100" dir="2700000" algn="tl">
                    <a:srgbClr val="000000">
                      <a:alpha val="43137"/>
                    </a:srgbClr>
                  </a:outerShdw>
                </a:effectLst>
              </a:rPr>
              <a:t>Ryan Colker (rcolker@nibs.org)</a:t>
            </a:r>
          </a:p>
          <a:p>
            <a:pPr algn="ctr"/>
            <a:r>
              <a:rPr lang="en-US" sz="2000" b="1" dirty="0">
                <a:effectLst>
                  <a:outerShdw blurRad="38100" dist="38100" dir="2700000" algn="tl">
                    <a:srgbClr val="000000">
                      <a:alpha val="43137"/>
                    </a:srgbClr>
                  </a:outerShdw>
                </a:effectLst>
              </a:rPr>
              <a:t>Philip Schneider (pschneider@nibs.org)</a:t>
            </a:r>
          </a:p>
        </p:txBody>
      </p:sp>
      <p:sp>
        <p:nvSpPr>
          <p:cNvPr id="11" name="Rectangle 10"/>
          <p:cNvSpPr/>
          <p:nvPr/>
        </p:nvSpPr>
        <p:spPr>
          <a:xfrm>
            <a:off x="156576" y="6375291"/>
            <a:ext cx="7844424" cy="461665"/>
          </a:xfrm>
          <a:prstGeom prst="rect">
            <a:avLst/>
          </a:prstGeom>
        </p:spPr>
        <p:txBody>
          <a:bodyPr wrap="square">
            <a:spAutoFit/>
          </a:bodyPr>
          <a:lstStyle/>
          <a:p>
            <a:r>
              <a:rPr lang="en-US" sz="2400" b="1" dirty="0">
                <a:effectLst>
                  <a:outerShdw blurRad="38100" dist="38100" dir="2700000" algn="tl">
                    <a:srgbClr val="000000">
                      <a:alpha val="43137"/>
                    </a:srgbClr>
                  </a:outerShdw>
                </a:effectLst>
                <a:latin typeface="Optima"/>
              </a:rPr>
              <a:t>October 30, 2018</a:t>
            </a:r>
            <a:endParaRPr lang="en-US" sz="2400" dirty="0">
              <a:effectLst>
                <a:outerShdw blurRad="38100" dist="38100" dir="2700000" algn="tl">
                  <a:srgbClr val="000000">
                    <a:alpha val="43137"/>
                  </a:srgbClr>
                </a:outerShdw>
              </a:effectLst>
            </a:endParaRPr>
          </a:p>
        </p:txBody>
      </p:sp>
      <p:sp>
        <p:nvSpPr>
          <p:cNvPr id="12" name="Rectangle 11"/>
          <p:cNvSpPr/>
          <p:nvPr/>
        </p:nvSpPr>
        <p:spPr>
          <a:xfrm>
            <a:off x="156576" y="5359628"/>
            <a:ext cx="7844424" cy="1015663"/>
          </a:xfrm>
          <a:prstGeom prst="rect">
            <a:avLst/>
          </a:prstGeom>
        </p:spPr>
        <p:txBody>
          <a:bodyPr wrap="square">
            <a:spAutoFit/>
          </a:bodyPr>
          <a:lstStyle/>
          <a:p>
            <a:r>
              <a:rPr lang="en-US" sz="3200" b="1" dirty="0">
                <a:effectLst>
                  <a:outerShdw blurRad="38100" dist="38100" dir="2700000" algn="tl">
                    <a:srgbClr val="000000">
                      <a:alpha val="43137"/>
                    </a:srgbClr>
                  </a:outerShdw>
                </a:effectLst>
                <a:latin typeface="Optima"/>
              </a:rPr>
              <a:t>Natural Hazard Mitigation Saves:</a:t>
            </a:r>
            <a:endParaRPr lang="en-US" sz="3200" dirty="0">
              <a:effectLst>
                <a:outerShdw blurRad="38100" dist="38100" dir="2700000" algn="tl">
                  <a:srgbClr val="000000">
                    <a:alpha val="43137"/>
                  </a:srgbClr>
                </a:outerShdw>
              </a:effectLst>
              <a:latin typeface="Optima"/>
            </a:endParaRPr>
          </a:p>
          <a:p>
            <a:r>
              <a:rPr lang="en-US" sz="2800" b="1" i="0" u="none" strike="noStrike" baseline="0" dirty="0">
                <a:effectLst>
                  <a:outerShdw blurRad="38100" dist="38100" dir="2700000" algn="tl">
                    <a:srgbClr val="000000">
                      <a:alpha val="43137"/>
                    </a:srgbClr>
                  </a:outerShdw>
                </a:effectLst>
                <a:latin typeface="Optima"/>
              </a:rPr>
              <a:t>Utilities</a:t>
            </a:r>
            <a:r>
              <a:rPr lang="en-US" sz="2800" b="1" i="0" u="none" strike="noStrike" dirty="0">
                <a:effectLst>
                  <a:outerShdw blurRad="38100" dist="38100" dir="2700000" algn="tl">
                    <a:srgbClr val="000000">
                      <a:alpha val="43137"/>
                    </a:srgbClr>
                  </a:outerShdw>
                </a:effectLst>
                <a:latin typeface="Optima"/>
              </a:rPr>
              <a:t> and Transportation Infrastructure</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965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100"/>
            <a:ext cx="9144000" cy="1325563"/>
          </a:xfrm>
        </p:spPr>
        <p:txBody>
          <a:bodyPr>
            <a:normAutofit/>
          </a:bodyPr>
          <a:lstStyle/>
          <a:p>
            <a:pPr algn="ctr"/>
            <a:r>
              <a:rPr lang="en-US" sz="4000" b="1" dirty="0">
                <a:solidFill>
                  <a:schemeClr val="accent1"/>
                </a:solidFill>
                <a:effectLst>
                  <a:outerShdw blurRad="38100" dist="38100" dir="2700000" algn="tl">
                    <a:srgbClr val="000000">
                      <a:alpha val="43137"/>
                    </a:srgbClr>
                  </a:outerShdw>
                </a:effectLst>
                <a:latin typeface="Optima"/>
              </a:rPr>
              <a:t>A Valuable Contribution . . . But Questions Remained</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194" y="1634383"/>
            <a:ext cx="2691926" cy="2315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9803" y="4084890"/>
            <a:ext cx="2444708" cy="369332"/>
          </a:xfrm>
          <a:prstGeom prst="rect">
            <a:avLst/>
          </a:prstGeom>
          <a:noFill/>
        </p:spPr>
        <p:txBody>
          <a:bodyPr wrap="none" rtlCol="0">
            <a:spAutoFit/>
          </a:bodyPr>
          <a:lstStyle/>
          <a:p>
            <a:r>
              <a:rPr lang="en-US" dirty="0"/>
              <a:t>Private Sector Initiatives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167" y="1584425"/>
            <a:ext cx="2757363" cy="2415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707679" y="4084890"/>
            <a:ext cx="948337" cy="369332"/>
          </a:xfrm>
          <a:prstGeom prst="rect">
            <a:avLst/>
          </a:prstGeom>
          <a:noFill/>
        </p:spPr>
        <p:txBody>
          <a:bodyPr wrap="none" rtlCol="0">
            <a:spAutoFit/>
          </a:bodyPr>
          <a:lstStyle/>
          <a:p>
            <a:r>
              <a:rPr lang="en-US" dirty="0"/>
              <a:t>Lifelines</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9026" y="2939747"/>
            <a:ext cx="2247900" cy="3028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628947" y="6145603"/>
            <a:ext cx="1568058" cy="369332"/>
          </a:xfrm>
          <a:prstGeom prst="rect">
            <a:avLst/>
          </a:prstGeom>
          <a:noFill/>
        </p:spPr>
        <p:txBody>
          <a:bodyPr wrap="none" rtlCol="0">
            <a:spAutoFit/>
          </a:bodyPr>
          <a:lstStyle/>
          <a:p>
            <a:r>
              <a:rPr lang="en-US" dirty="0"/>
              <a:t>Building Codes</a:t>
            </a:r>
          </a:p>
        </p:txBody>
      </p:sp>
    </p:spTree>
    <p:extLst>
      <p:ext uri="{BB962C8B-B14F-4D97-AF65-F5344CB8AC3E}">
        <p14:creationId xmlns:p14="http://schemas.microsoft.com/office/powerpoint/2010/main" val="2345430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9833"/>
          </a:xfrm>
        </p:spPr>
        <p:txBody>
          <a:bodyPr>
            <a:normAutofit fontScale="90000"/>
          </a:bodyPr>
          <a:lstStyle/>
          <a:p>
            <a:pPr algn="ctr"/>
            <a:r>
              <a:rPr lang="en-US" b="1" dirty="0">
                <a:solidFill>
                  <a:schemeClr val="accent1"/>
                </a:solidFill>
                <a:effectLst>
                  <a:outerShdw blurRad="38100" dist="38100" dir="2700000" algn="tl">
                    <a:srgbClr val="000000">
                      <a:alpha val="43137"/>
                    </a:srgbClr>
                  </a:outerShdw>
                </a:effectLst>
                <a:latin typeface="Optima"/>
              </a:rPr>
              <a:t>A Lot Has Happened Since 2005. . .</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793" t="22949" r="17067" b="16026"/>
          <a:stretch/>
        </p:blipFill>
        <p:spPr bwMode="auto">
          <a:xfrm>
            <a:off x="0" y="739833"/>
            <a:ext cx="5676933" cy="3737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649" t="23333" r="17564" b="16538"/>
          <a:stretch/>
        </p:blipFill>
        <p:spPr bwMode="auto">
          <a:xfrm>
            <a:off x="4108825" y="3569482"/>
            <a:ext cx="5035175" cy="3288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6911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32315" t="11318" r="30972" b="4238"/>
          <a:stretch/>
        </p:blipFill>
        <p:spPr>
          <a:xfrm>
            <a:off x="234083" y="1277317"/>
            <a:ext cx="3669532" cy="474771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3"/>
          <a:srcRect l="25463" t="18148" r="47408" b="18724"/>
          <a:stretch/>
        </p:blipFill>
        <p:spPr>
          <a:xfrm>
            <a:off x="4447811" y="830928"/>
            <a:ext cx="4309425" cy="5640493"/>
          </a:xfrm>
          <a:prstGeom prst="rect">
            <a:avLst/>
          </a:prstGeom>
        </p:spPr>
      </p:pic>
    </p:spTree>
    <p:extLst>
      <p:ext uri="{BB962C8B-B14F-4D97-AF65-F5344CB8AC3E}">
        <p14:creationId xmlns:p14="http://schemas.microsoft.com/office/powerpoint/2010/main" val="2663663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1"/>
                </a:solidFill>
                <a:effectLst>
                  <a:outerShdw blurRad="38100" dist="38100" dir="2700000" algn="tl">
                    <a:srgbClr val="000000">
                      <a:alpha val="43137"/>
                    </a:srgbClr>
                  </a:outerShdw>
                </a:effectLst>
                <a:latin typeface="Optima"/>
              </a:rPr>
              <a:t>Experts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1525" y="2967182"/>
            <a:ext cx="1108393" cy="353440"/>
          </a:xfrm>
          <a:prstGeom prst="rect">
            <a:avLst/>
          </a:prstGeom>
        </p:spPr>
      </p:pic>
      <p:grpSp>
        <p:nvGrpSpPr>
          <p:cNvPr id="17" name="Group 16"/>
          <p:cNvGrpSpPr>
            <a:grpSpLocks noChangeAspect="1"/>
          </p:cNvGrpSpPr>
          <p:nvPr/>
        </p:nvGrpSpPr>
        <p:grpSpPr>
          <a:xfrm>
            <a:off x="1670177" y="3248849"/>
            <a:ext cx="5803646" cy="1199867"/>
            <a:chOff x="860755" y="4070173"/>
            <a:chExt cx="7358499" cy="1521323"/>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755" y="4278434"/>
              <a:ext cx="1147681" cy="110480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404" y="4277622"/>
              <a:ext cx="1106424" cy="110642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3717" y="4278434"/>
              <a:ext cx="1104801" cy="110480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800" y="4070173"/>
              <a:ext cx="1521323" cy="1521323"/>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2111" y="4320717"/>
              <a:ext cx="2177143" cy="1020235"/>
            </a:xfrm>
            <a:prstGeom prst="rect">
              <a:avLst/>
            </a:prstGeom>
          </p:spPr>
        </p:pic>
      </p:grpSp>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9979" y="5813705"/>
            <a:ext cx="620698" cy="682086"/>
          </a:xfrm>
          <a:prstGeom prst="rect">
            <a:avLst/>
          </a:prstGeom>
        </p:spPr>
      </p:pic>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593" y="5728082"/>
            <a:ext cx="1136880" cy="879914"/>
          </a:xfrm>
          <a:prstGeom prst="rect">
            <a:avLst/>
          </a:prstGeom>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57142" y="5658507"/>
            <a:ext cx="1030510" cy="1030510"/>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7991" y="5077675"/>
            <a:ext cx="1744518" cy="426114"/>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79776" y="4964463"/>
            <a:ext cx="809292" cy="809292"/>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06335" y="5077675"/>
            <a:ext cx="1050812" cy="500887"/>
          </a:xfrm>
          <a:prstGeom prst="rect">
            <a:avLst/>
          </a:prstGeom>
        </p:spPr>
      </p:pic>
      <p:pic>
        <p:nvPicPr>
          <p:cNvPr id="23" name="Picture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74414" y="5077675"/>
            <a:ext cx="1430023" cy="504083"/>
          </a:xfrm>
          <a:prstGeom prst="rect">
            <a:avLst/>
          </a:prstGeom>
        </p:spPr>
      </p:pic>
      <p:pic>
        <p:nvPicPr>
          <p:cNvPr id="24" name="Picture 2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21705" y="5020743"/>
            <a:ext cx="2103102" cy="637764"/>
          </a:xfrm>
          <a:prstGeom prst="rect">
            <a:avLst/>
          </a:prstGeom>
        </p:spPr>
      </p:pic>
      <p:pic>
        <p:nvPicPr>
          <p:cNvPr id="25" name="Picture 2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99157" y="4964463"/>
            <a:ext cx="782871" cy="800859"/>
          </a:xfrm>
          <a:prstGeom prst="rect">
            <a:avLst/>
          </a:prstGeom>
        </p:spPr>
      </p:pic>
      <p:pic>
        <p:nvPicPr>
          <p:cNvPr id="31" name="Picture 3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25118" y="5791449"/>
            <a:ext cx="768182" cy="768182"/>
          </a:xfrm>
          <a:prstGeom prst="rect">
            <a:avLst/>
          </a:prstGeom>
        </p:spPr>
      </p:pic>
      <p:pic>
        <p:nvPicPr>
          <p:cNvPr id="32" name="Picture 31"/>
          <p:cNvPicPr>
            <a:picLocks noChangeAspect="1"/>
          </p:cNvPicPr>
          <p:nvPr/>
        </p:nvPicPr>
        <p:blipFill rotWithShape="1">
          <a:blip r:embed="rId18">
            <a:extLst>
              <a:ext uri="{28A0092B-C50C-407E-A947-70E740481C1C}">
                <a14:useLocalDpi xmlns:a14="http://schemas.microsoft.com/office/drawing/2010/main" val="0"/>
              </a:ext>
            </a:extLst>
          </a:blip>
          <a:srcRect r="66777" b="10708"/>
          <a:stretch/>
        </p:blipFill>
        <p:spPr>
          <a:xfrm>
            <a:off x="3593300" y="5754907"/>
            <a:ext cx="848071" cy="853089"/>
          </a:xfrm>
          <a:prstGeom prst="rect">
            <a:avLst/>
          </a:prstGeom>
        </p:spPr>
      </p:pic>
      <p:pic>
        <p:nvPicPr>
          <p:cNvPr id="33" name="Picture 3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515722" y="5845952"/>
            <a:ext cx="1806702" cy="732084"/>
          </a:xfrm>
          <a:prstGeom prst="rect">
            <a:avLst/>
          </a:prstGeom>
        </p:spPr>
      </p:pic>
      <p:pic>
        <p:nvPicPr>
          <p:cNvPr id="34" name="Picture 33"/>
          <p:cNvPicPr>
            <a:picLocks noChangeAspect="1"/>
          </p:cNvPicPr>
          <p:nvPr/>
        </p:nvPicPr>
        <p:blipFill rotWithShape="1">
          <a:blip r:embed="rId20" cstate="print">
            <a:extLst>
              <a:ext uri="{28A0092B-C50C-407E-A947-70E740481C1C}">
                <a14:useLocalDpi xmlns:a14="http://schemas.microsoft.com/office/drawing/2010/main" val="0"/>
              </a:ext>
            </a:extLst>
          </a:blip>
          <a:srcRect l="19054" t="8133" r="9082" b="6381"/>
          <a:stretch/>
        </p:blipFill>
        <p:spPr>
          <a:xfrm>
            <a:off x="6396775" y="5789020"/>
            <a:ext cx="790423" cy="789016"/>
          </a:xfrm>
          <a:prstGeom prst="rect">
            <a:avLst/>
          </a:prstGeom>
        </p:spPr>
      </p:pic>
      <p:pic>
        <p:nvPicPr>
          <p:cNvPr id="35" name="Picture 3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261549" y="5773755"/>
            <a:ext cx="1720085" cy="834241"/>
          </a:xfrm>
          <a:prstGeom prst="rect">
            <a:avLst/>
          </a:prstGeom>
        </p:spPr>
      </p:pic>
      <p:sp>
        <p:nvSpPr>
          <p:cNvPr id="3" name="Slide Number Placeholder 2"/>
          <p:cNvSpPr>
            <a:spLocks noGrp="1"/>
          </p:cNvSpPr>
          <p:nvPr>
            <p:ph type="sldNum" sz="quarter" idx="12"/>
          </p:nvPr>
        </p:nvSpPr>
        <p:spPr/>
        <p:txBody>
          <a:bodyPr/>
          <a:lstStyle/>
          <a:p>
            <a:fld id="{ED7DB69E-8BF5-4140-9CA8-E191B1C8EC5D}" type="slidenum">
              <a:rPr lang="en-US" smtClean="0"/>
              <a:t>7</a:t>
            </a:fld>
            <a:endParaRPr lang="en-US"/>
          </a:p>
        </p:txBody>
      </p:sp>
      <p:pic>
        <p:nvPicPr>
          <p:cNvPr id="4" name="Picture 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787652" y="1674288"/>
            <a:ext cx="3295650" cy="927100"/>
          </a:xfrm>
          <a:prstGeom prst="rect">
            <a:avLst/>
          </a:prstGeom>
        </p:spPr>
      </p:pic>
    </p:spTree>
    <p:extLst>
      <p:ext uri="{BB962C8B-B14F-4D97-AF65-F5344CB8AC3E}">
        <p14:creationId xmlns:p14="http://schemas.microsoft.com/office/powerpoint/2010/main" val="1798067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9385"/>
            <a:ext cx="9144000" cy="1325563"/>
          </a:xfrm>
        </p:spPr>
        <p:txBody>
          <a:bodyPr>
            <a:normAutofit fontScale="90000"/>
          </a:bodyPr>
          <a:lstStyle/>
          <a:p>
            <a:pPr algn="ctr"/>
            <a:r>
              <a:rPr lang="en-US" b="1" dirty="0">
                <a:solidFill>
                  <a:schemeClr val="accent1"/>
                </a:solidFill>
                <a:effectLst>
                  <a:outerShdw blurRad="38100" dist="38100" dir="2700000" algn="tl">
                    <a:srgbClr val="000000">
                      <a:alpha val="43137"/>
                    </a:srgbClr>
                  </a:outerShdw>
                </a:effectLst>
                <a:latin typeface="Optima"/>
              </a:rPr>
              <a:t>Natural Hazard Mitigation Saves: 2017 Interim Report</a:t>
            </a:r>
            <a:br>
              <a:rPr lang="en-US" b="1" dirty="0">
                <a:solidFill>
                  <a:schemeClr val="accent1"/>
                </a:solidFill>
                <a:effectLst>
                  <a:outerShdw blurRad="38100" dist="38100" dir="2700000" algn="tl">
                    <a:srgbClr val="000000">
                      <a:alpha val="43137"/>
                    </a:srgbClr>
                  </a:outerShdw>
                </a:effectLst>
                <a:latin typeface="Optima"/>
              </a:rPr>
            </a:br>
            <a:r>
              <a:rPr lang="en-US" b="1" dirty="0">
                <a:solidFill>
                  <a:schemeClr val="accent1"/>
                </a:solidFill>
                <a:effectLst>
                  <a:outerShdw blurRad="38100" dist="38100" dir="2700000" algn="tl">
                    <a:srgbClr val="000000">
                      <a:alpha val="43137"/>
                    </a:srgbClr>
                  </a:outerShdw>
                </a:effectLst>
                <a:latin typeface="Optima"/>
              </a:rPr>
              <a:t>Findings</a:t>
            </a:r>
          </a:p>
        </p:txBody>
      </p:sp>
      <p:sp>
        <p:nvSpPr>
          <p:cNvPr id="3" name="Content Placeholder 2"/>
          <p:cNvSpPr>
            <a:spLocks noGrp="1"/>
          </p:cNvSpPr>
          <p:nvPr>
            <p:ph idx="1"/>
          </p:nvPr>
        </p:nvSpPr>
        <p:spPr>
          <a:xfrm>
            <a:off x="0" y="1983567"/>
            <a:ext cx="9144000" cy="4874433"/>
          </a:xfrm>
        </p:spPr>
        <p:txBody>
          <a:bodyPr>
            <a:normAutofit lnSpcReduction="10000"/>
          </a:bodyPr>
          <a:lstStyle/>
          <a:p>
            <a:r>
              <a:rPr lang="en-US" b="1" dirty="0">
                <a:solidFill>
                  <a:schemeClr val="accent1"/>
                </a:solidFill>
              </a:rPr>
              <a:t>Federal grants</a:t>
            </a:r>
            <a:r>
              <a:rPr lang="en-US" dirty="0"/>
              <a:t>: The impacts of 23 years of federal mitigation grants provided by the Federal Emergency Management Agency (FEMA), Economic Development Administration (EDA) and Department of Housing and Urban Development (HUD), </a:t>
            </a:r>
            <a:r>
              <a:rPr lang="en-US" b="1" u="sng" dirty="0"/>
              <a:t>resulting in a national benefit of $6 for every $1 invested. </a:t>
            </a:r>
          </a:p>
          <a:p>
            <a:r>
              <a:rPr lang="en-US" b="1" dirty="0">
                <a:solidFill>
                  <a:schemeClr val="accent1"/>
                </a:solidFill>
              </a:rPr>
              <a:t>Exceed code requirements</a:t>
            </a:r>
            <a:r>
              <a:rPr lang="en-US" dirty="0"/>
              <a:t>: The costs and benefits of designing all new construction to exceed select provisions in the </a:t>
            </a:r>
            <a:r>
              <a:rPr lang="en-US" i="1" dirty="0"/>
              <a:t>2015 International Building Code </a:t>
            </a:r>
            <a:r>
              <a:rPr lang="en-US" dirty="0"/>
              <a:t>(IBC) and the </a:t>
            </a:r>
            <a:r>
              <a:rPr lang="en-US" i="1" dirty="0"/>
              <a:t>2015 International Residential Code </a:t>
            </a:r>
            <a:r>
              <a:rPr lang="en-US" dirty="0"/>
              <a:t>(IRC) and the implementation of the </a:t>
            </a:r>
            <a:r>
              <a:rPr lang="en-US" i="1" dirty="0"/>
              <a:t>2015 International Wildland-Urban Interface Code </a:t>
            </a:r>
            <a:r>
              <a:rPr lang="en-US" dirty="0"/>
              <a:t>(IWUIC). </a:t>
            </a:r>
            <a:r>
              <a:rPr lang="en-US" b="1" u="sng" dirty="0"/>
              <a:t>This resulted in a national benefit of $4 for every $1 invested.</a:t>
            </a:r>
          </a:p>
        </p:txBody>
      </p:sp>
    </p:spTree>
    <p:extLst>
      <p:ext uri="{BB962C8B-B14F-4D97-AF65-F5344CB8AC3E}">
        <p14:creationId xmlns:p14="http://schemas.microsoft.com/office/powerpoint/2010/main" val="4007011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solidFill>
                  <a:schemeClr val="accent1"/>
                </a:solidFill>
                <a:effectLst>
                  <a:outerShdw blurRad="38100" dist="38100" dir="2700000" algn="tl">
                    <a:srgbClr val="000000">
                      <a:alpha val="43137"/>
                    </a:srgbClr>
                  </a:outerShdw>
                </a:effectLst>
                <a:latin typeface="Optima"/>
              </a:rPr>
              <a:t>Benefit Cost Ratios by Hazard and Mitigation Measure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619698"/>
            <a:ext cx="9143999" cy="5056094"/>
          </a:xfrm>
        </p:spPr>
      </p:pic>
    </p:spTree>
    <p:extLst>
      <p:ext uri="{BB962C8B-B14F-4D97-AF65-F5344CB8AC3E}">
        <p14:creationId xmlns:p14="http://schemas.microsoft.com/office/powerpoint/2010/main" val="18313264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425</TotalTime>
  <Words>1956</Words>
  <Application>Microsoft Office PowerPoint</Application>
  <PresentationFormat>On-screen Show (4:3)</PresentationFormat>
  <Paragraphs>276</Paragraphs>
  <Slides>34</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Optima</vt:lpstr>
      <vt:lpstr>Wingdings</vt:lpstr>
      <vt:lpstr>Office Theme</vt:lpstr>
      <vt:lpstr>PowerPoint Presentation</vt:lpstr>
      <vt:lpstr>PowerPoint Presentation</vt:lpstr>
      <vt:lpstr>Natural Hazard Mitigation Saves:  An Independent Study to Assess the Future Savings from Mitigation Activities (2005) </vt:lpstr>
      <vt:lpstr>A Valuable Contribution . . . But Questions Remained</vt:lpstr>
      <vt:lpstr>A Lot Has Happened Since 2005. . .</vt:lpstr>
      <vt:lpstr>PowerPoint Presentation</vt:lpstr>
      <vt:lpstr>Experts</vt:lpstr>
      <vt:lpstr>Natural Hazard Mitigation Saves: 2017 Interim Report Findings</vt:lpstr>
      <vt:lpstr>Benefit Cost Ratios by Hazard and Mitigation Measure</vt:lpstr>
      <vt:lpstr>BCR for Coastal Flooding Mitigation</vt:lpstr>
      <vt:lpstr>Some Benefits Cannot Be Estimated, so BCRs May Be Low </vt:lpstr>
      <vt:lpstr>Mitigation Measures in MSv2</vt:lpstr>
      <vt:lpstr>Pre-Disaster Resilience Based on Public and Private Incentivization</vt:lpstr>
      <vt:lpstr>Utilities &amp; Transportation Infrastructure</vt:lpstr>
      <vt:lpstr>Sample Infrastructure Projects</vt:lpstr>
      <vt:lpstr>Common Framework of Probabilistic Risk Analysis</vt:lpstr>
      <vt:lpstr>Elevate Rail in Coralville, Iowa</vt:lpstr>
      <vt:lpstr>Elevate Rail in Coralville, Iowa</vt:lpstr>
      <vt:lpstr>Elevate Rail in Coralville, Iowa</vt:lpstr>
      <vt:lpstr>Elevate Rail in Coralville, Iowa</vt:lpstr>
      <vt:lpstr>Elevate Rail in Coralville, Iowa</vt:lpstr>
      <vt:lpstr>  Relocate Iowa City, IA, Wastewater Treatment Plant out of Floodplain</vt:lpstr>
      <vt:lpstr>Relocate Iowa City, IA, Wastewater Treatment Plant out of Floodplain</vt:lpstr>
      <vt:lpstr>Relocate Iowa City, IA, Wastewater Treatment Plant out of Floodplain</vt:lpstr>
      <vt:lpstr>Relocate Iowa City, IA, Wastewater Treatment Plant out of Floodplain</vt:lpstr>
      <vt:lpstr>Relocate Reedsburg, WI Substation </vt:lpstr>
      <vt:lpstr>Relocate Reedsburg, WI Substation</vt:lpstr>
      <vt:lpstr>Relocate Reedsburg, WI Substation</vt:lpstr>
      <vt:lpstr>Relocate Reedsburg, WI Substation</vt:lpstr>
      <vt:lpstr> Flood Protection for Greenville, NC, Water and Wastewater Treatment Plants </vt:lpstr>
      <vt:lpstr>Flood Protection for Greenville, NC, Water and Wastewater Treatment Plants</vt:lpstr>
      <vt:lpstr>Flood Protection for Greenville, NC, Water and Wastewater Treatment Plants</vt:lpstr>
      <vt:lpstr>Flood Protection for Greenville, NC, Water and Wastewater Treatment Plants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Colker</dc:creator>
  <cp:lastModifiedBy>Amal Omer</cp:lastModifiedBy>
  <cp:revision>45</cp:revision>
  <dcterms:created xsi:type="dcterms:W3CDTF">2017-12-27T18:36:36Z</dcterms:created>
  <dcterms:modified xsi:type="dcterms:W3CDTF">2018-11-06T16:37:00Z</dcterms:modified>
</cp:coreProperties>
</file>