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9" r:id="rId2"/>
    <p:sldId id="265" r:id="rId3"/>
    <p:sldId id="268" r:id="rId4"/>
    <p:sldId id="262" r:id="rId5"/>
    <p:sldId id="263" r:id="rId6"/>
    <p:sldId id="269" r:id="rId7"/>
    <p:sldId id="278" r:id="rId8"/>
    <p:sldId id="280" r:id="rId9"/>
    <p:sldId id="272" r:id="rId10"/>
    <p:sldId id="273" r:id="rId11"/>
    <p:sldId id="276" r:id="rId12"/>
    <p:sldId id="277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668"/>
    <a:srgbClr val="479786"/>
    <a:srgbClr val="479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>
        <p:scale>
          <a:sx n="90" d="100"/>
          <a:sy n="90" d="100"/>
        </p:scale>
        <p:origin x="-152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9" d="100"/>
          <a:sy n="119" d="100"/>
        </p:scale>
        <p:origin x="-292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PewResearch.net\Shared\People-Press\Pew%20Commentaries\2012%20Commentaries\11-12%20Young%20Voters\Young%20voters%20graphic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PewResearch.net\Shared\People-Press\Pew%20Commentaries\2012%20Commentaries\11-12%20Young%20Voters\Young%20voters%20graphic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gewurz\AppData\Local\Microsoft\Windows\Temporary%20Internet%20Files\Content.Outlook\YAZHILTY\population%20projection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\Home$\dgewurz\Desktop\Young%20voters%20graphic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\Home$\dgewurz\Desktop\Young%20voters%20graphic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PewResearch.net\Shared\People-Press\Pew%20Projects\2012\11-12%202%20Post-Election%20Callback\Releases\Post%20Elect%2012%20graphics%20workbook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wResearch.net\Shared\People-Press\Pew%20Projects\2012\11-12%202%20Post-Election%20Callback\Releases\Post%20Elect%2012%20graphics%20workbook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wResearch.net\Shared\People-Press\Pew%20Projects\2012\11-12%202%20Post-Election%20Callback\Releases\Post%20Elect%2012%20graphics%20workboo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777777777778071E-2"/>
          <c:y val="5.0925767431245092E-2"/>
          <c:w val="0.65750479106778315"/>
          <c:h val="0.848903058313364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'Dem vote by age &amp; race'!$B$5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'Dem vote by age &amp; race'!$C$3:$F$3</c:f>
              <c:numCache>
                <c:formatCode>General</c:formatCode>
                <c:ptCount val="4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</c:numCache>
            </c:numRef>
          </c:cat>
          <c:val>
            <c:numRef>
              <c:f>'Dem vote by age &amp; race'!$C$5:$F$5</c:f>
              <c:numCache>
                <c:formatCode>General</c:formatCode>
                <c:ptCount val="4"/>
                <c:pt idx="0">
                  <c:v>74</c:v>
                </c:pt>
                <c:pt idx="1">
                  <c:v>68</c:v>
                </c:pt>
                <c:pt idx="2">
                  <c:v>62</c:v>
                </c:pt>
                <c:pt idx="3">
                  <c:v>58</c:v>
                </c:pt>
              </c:numCache>
            </c:numRef>
          </c:val>
        </c:ser>
        <c:ser>
          <c:idx val="1"/>
          <c:order val="1"/>
          <c:tx>
            <c:strRef>
              <c:f>'Dem vote by age &amp; race'!$B$6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'Dem vote by age &amp; race'!$C$3:$F$3</c:f>
              <c:numCache>
                <c:formatCode>General</c:formatCode>
                <c:ptCount val="4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</c:numCache>
            </c:numRef>
          </c:cat>
          <c:val>
            <c:numRef>
              <c:f>'Dem vote by age &amp; race'!$C$6:$F$6</c:f>
              <c:numCache>
                <c:formatCode>General</c:formatCode>
                <c:ptCount val="4"/>
                <c:pt idx="0">
                  <c:v>12</c:v>
                </c:pt>
                <c:pt idx="1">
                  <c:v>15</c:v>
                </c:pt>
                <c:pt idx="2">
                  <c:v>18</c:v>
                </c:pt>
                <c:pt idx="3">
                  <c:v>17</c:v>
                </c:pt>
              </c:numCache>
            </c:numRef>
          </c:val>
        </c:ser>
        <c:ser>
          <c:idx val="2"/>
          <c:order val="2"/>
          <c:tx>
            <c:strRef>
              <c:f>'Dem vote by age &amp; race'!$B$7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'Dem vote by age &amp; race'!$C$3:$F$3</c:f>
              <c:numCache>
                <c:formatCode>General</c:formatCode>
                <c:ptCount val="4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</c:numCache>
            </c:numRef>
          </c:cat>
          <c:val>
            <c:numRef>
              <c:f>'Dem vote by age &amp; race'!$C$7:$F$7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14</c:v>
                </c:pt>
                <c:pt idx="3">
                  <c:v>18</c:v>
                </c:pt>
              </c:numCache>
            </c:numRef>
          </c:val>
        </c:ser>
        <c:ser>
          <c:idx val="3"/>
          <c:order val="3"/>
          <c:tx>
            <c:strRef>
              <c:f>'Dem vote by age &amp; race'!$B$8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'Dem vote by age &amp; race'!$C$3:$F$3</c:f>
              <c:numCache>
                <c:formatCode>General</c:formatCode>
                <c:ptCount val="4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</c:numCache>
            </c:numRef>
          </c:cat>
          <c:val>
            <c:numRef>
              <c:f>'Dem vote by age &amp; race'!$C$8:$F$8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3177984"/>
        <c:axId val="33179520"/>
      </c:barChart>
      <c:catAx>
        <c:axId val="3317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179520"/>
        <c:crosses val="autoZero"/>
        <c:auto val="1"/>
        <c:lblAlgn val="ctr"/>
        <c:lblOffset val="100"/>
        <c:noMultiLvlLbl val="0"/>
      </c:catAx>
      <c:valAx>
        <c:axId val="33179520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33177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34363054392669"/>
          <c:y val="0.32711219262649238"/>
          <c:w val="0.28602604631269707"/>
          <c:h val="0.58768390562242068"/>
        </c:manualLayout>
      </c:layout>
      <c:overlay val="0"/>
      <c:spPr>
        <a:effectLst/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777777777778064E-2"/>
          <c:y val="3.8848472745254672E-2"/>
          <c:w val="0.65750479106778315"/>
          <c:h val="0.86098035299935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'Dem vote by age &amp; race'!$B$14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'Dem vote by age &amp; race'!$C$3:$F$3</c:f>
              <c:numCache>
                <c:formatCode>General</c:formatCode>
                <c:ptCount val="4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</c:numCache>
            </c:numRef>
          </c:cat>
          <c:val>
            <c:numRef>
              <c:f>'Dem vote by age &amp; race'!$C$14:$F$14</c:f>
              <c:numCache>
                <c:formatCode>General</c:formatCode>
                <c:ptCount val="4"/>
                <c:pt idx="0">
                  <c:v>82</c:v>
                </c:pt>
                <c:pt idx="1">
                  <c:v>79</c:v>
                </c:pt>
                <c:pt idx="2">
                  <c:v>77</c:v>
                </c:pt>
                <c:pt idx="3">
                  <c:v>76</c:v>
                </c:pt>
              </c:numCache>
            </c:numRef>
          </c:val>
        </c:ser>
        <c:ser>
          <c:idx val="1"/>
          <c:order val="1"/>
          <c:tx>
            <c:strRef>
              <c:f>'Dem vote by age &amp; race'!$B$15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'Dem vote by age &amp; race'!$C$3:$F$3</c:f>
              <c:numCache>
                <c:formatCode>General</c:formatCode>
                <c:ptCount val="4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</c:numCache>
            </c:numRef>
          </c:cat>
          <c:val>
            <c:numRef>
              <c:f>'Dem vote by age &amp; race'!$C$15:$F$15</c:f>
              <c:numCache>
                <c:formatCode>General</c:formatCode>
                <c:ptCount val="4"/>
                <c:pt idx="0">
                  <c:v>9</c:v>
                </c:pt>
                <c:pt idx="1">
                  <c:v>11</c:v>
                </c:pt>
                <c:pt idx="2">
                  <c:v>11</c:v>
                </c:pt>
                <c:pt idx="3">
                  <c:v>12</c:v>
                </c:pt>
              </c:numCache>
            </c:numRef>
          </c:val>
        </c:ser>
        <c:ser>
          <c:idx val="2"/>
          <c:order val="2"/>
          <c:tx>
            <c:strRef>
              <c:f>'Dem vote by age &amp; race'!$B$16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'Dem vote by age &amp; race'!$C$3:$F$3</c:f>
              <c:numCache>
                <c:formatCode>General</c:formatCode>
                <c:ptCount val="4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</c:numCache>
            </c:numRef>
          </c:cat>
          <c:val>
            <c:numRef>
              <c:f>'Dem vote by age &amp; race'!$C$16:$F$16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'Dem vote by age &amp; race'!$B$17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'Dem vote by age &amp; race'!$C$3:$F$3</c:f>
              <c:numCache>
                <c:formatCode>General</c:formatCode>
                <c:ptCount val="4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</c:numCache>
            </c:numRef>
          </c:cat>
          <c:val>
            <c:numRef>
              <c:f>'Dem vote by age &amp; race'!$C$17:$F$17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3213056"/>
        <c:axId val="33214848"/>
      </c:barChart>
      <c:catAx>
        <c:axId val="3321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214848"/>
        <c:crosses val="autoZero"/>
        <c:auto val="1"/>
        <c:lblAlgn val="ctr"/>
        <c:lblOffset val="100"/>
        <c:noMultiLvlLbl val="0"/>
      </c:catAx>
      <c:valAx>
        <c:axId val="3321484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332130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043827854851523E-2"/>
          <c:y val="3.3046921766358164E-2"/>
          <c:w val="0.94758051076948702"/>
          <c:h val="0.810742551917852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'Column-triple (2)'!$C$6</c:f>
              <c:strCache>
                <c:ptCount val="1"/>
                <c:pt idx="0">
                  <c:v>1960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3.5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0.6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'Column-triple (2)'!$B$7:$B$10</c:f>
              <c:strCache>
                <c:ptCount val="4"/>
                <c:pt idx="0">
                  <c:v>White</c:v>
                </c:pt>
                <c:pt idx="1">
                  <c:v>Hispanic</c:v>
                </c:pt>
                <c:pt idx="2">
                  <c:v>Black</c:v>
                </c:pt>
                <c:pt idx="3">
                  <c:v>Asian</c:v>
                </c:pt>
              </c:strCache>
            </c:strRef>
          </c:cat>
          <c:val>
            <c:numRef>
              <c:f>'Column-triple (2)'!$C$7:$C$10</c:f>
              <c:numCache>
                <c:formatCode>General</c:formatCode>
                <c:ptCount val="4"/>
                <c:pt idx="0">
                  <c:v>85</c:v>
                </c:pt>
                <c:pt idx="1">
                  <c:v>3.5</c:v>
                </c:pt>
                <c:pt idx="2">
                  <c:v>11</c:v>
                </c:pt>
                <c:pt idx="3">
                  <c:v>0.60000000000000064</c:v>
                </c:pt>
              </c:numCache>
            </c:numRef>
          </c:val>
        </c:ser>
        <c:ser>
          <c:idx val="1"/>
          <c:order val="1"/>
          <c:tx>
            <c:strRef>
              <c:f>'Column-triple (2)'!$D$6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'Column-triple (2)'!$B$7:$B$10</c:f>
              <c:strCache>
                <c:ptCount val="4"/>
                <c:pt idx="0">
                  <c:v>White</c:v>
                </c:pt>
                <c:pt idx="1">
                  <c:v>Hispanic</c:v>
                </c:pt>
                <c:pt idx="2">
                  <c:v>Black</c:v>
                </c:pt>
                <c:pt idx="3">
                  <c:v>Asian</c:v>
                </c:pt>
              </c:strCache>
            </c:strRef>
          </c:cat>
          <c:val>
            <c:numRef>
              <c:f>'Column-triple (2)'!$D$7:$D$10</c:f>
              <c:numCache>
                <c:formatCode>General</c:formatCode>
                <c:ptCount val="4"/>
                <c:pt idx="0">
                  <c:v>63.2</c:v>
                </c:pt>
                <c:pt idx="1">
                  <c:v>16.8</c:v>
                </c:pt>
                <c:pt idx="2">
                  <c:v>12.3</c:v>
                </c:pt>
                <c:pt idx="3">
                  <c:v>4.9000000000000004</c:v>
                </c:pt>
              </c:numCache>
            </c:numRef>
          </c:val>
        </c:ser>
        <c:ser>
          <c:idx val="2"/>
          <c:order val="2"/>
          <c:tx>
            <c:strRef>
              <c:f>'Column-triple (2)'!$E$6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1" i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'Column-triple (2)'!$B$7:$B$10</c:f>
              <c:strCache>
                <c:ptCount val="4"/>
                <c:pt idx="0">
                  <c:v>White</c:v>
                </c:pt>
                <c:pt idx="1">
                  <c:v>Hispanic</c:v>
                </c:pt>
                <c:pt idx="2">
                  <c:v>Black</c:v>
                </c:pt>
                <c:pt idx="3">
                  <c:v>Asian</c:v>
                </c:pt>
              </c:strCache>
            </c:strRef>
          </c:cat>
          <c:val>
            <c:numRef>
              <c:f>'Column-triple (2)'!$E$7:$E$10</c:f>
              <c:numCache>
                <c:formatCode>General</c:formatCode>
                <c:ptCount val="4"/>
                <c:pt idx="0">
                  <c:v>47</c:v>
                </c:pt>
                <c:pt idx="1">
                  <c:v>29</c:v>
                </c:pt>
                <c:pt idx="2">
                  <c:v>13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-13"/>
        <c:axId val="35062912"/>
        <c:axId val="35064448"/>
      </c:barChart>
      <c:catAx>
        <c:axId val="3506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5064448"/>
        <c:crosses val="autoZero"/>
        <c:auto val="1"/>
        <c:lblAlgn val="ctr"/>
        <c:lblOffset val="100"/>
        <c:noMultiLvlLbl val="0"/>
      </c:catAx>
      <c:valAx>
        <c:axId val="35064448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one"/>
        <c:crossAx val="35062912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.28312419956711898"/>
          <c:y val="4.2105263157894764E-2"/>
          <c:w val="0.48597578305780825"/>
          <c:h val="7.3112124142377347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294168842471714E-2"/>
          <c:y val="0.22601186247963936"/>
          <c:w val="0.92341166231505667"/>
          <c:h val="0.679875960364621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'Vote by age'!$O$5</c:f>
              <c:strCache>
                <c:ptCount val="1"/>
                <c:pt idx="0">
                  <c:v>More than usual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'Vote by age'!$P$4:$Q$4</c:f>
              <c:numCache>
                <c:formatCode>General</c:formatCode>
                <c:ptCount val="2"/>
                <c:pt idx="0">
                  <c:v>2008</c:v>
                </c:pt>
                <c:pt idx="1">
                  <c:v>2012</c:v>
                </c:pt>
              </c:numCache>
            </c:numRef>
          </c:cat>
          <c:val>
            <c:numRef>
              <c:f>'Vote by age'!$P$5:$Q$5</c:f>
              <c:numCache>
                <c:formatCode>General</c:formatCode>
                <c:ptCount val="2"/>
                <c:pt idx="0">
                  <c:v>57</c:v>
                </c:pt>
                <c:pt idx="1">
                  <c:v>38</c:v>
                </c:pt>
              </c:numCache>
            </c:numRef>
          </c:val>
        </c:ser>
        <c:ser>
          <c:idx val="1"/>
          <c:order val="1"/>
          <c:tx>
            <c:strRef>
              <c:f>'Vote by age'!$O$6</c:f>
              <c:strCache>
                <c:ptCount val="1"/>
                <c:pt idx="0">
                  <c:v>Less than usual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'Vote by age'!$P$4:$Q$4</c:f>
              <c:numCache>
                <c:formatCode>General</c:formatCode>
                <c:ptCount val="2"/>
                <c:pt idx="0">
                  <c:v>2008</c:v>
                </c:pt>
                <c:pt idx="1">
                  <c:v>2012</c:v>
                </c:pt>
              </c:numCache>
            </c:numRef>
          </c:cat>
          <c:val>
            <c:numRef>
              <c:f>'Vote by age'!$P$6:$Q$6</c:f>
              <c:numCache>
                <c:formatCode>General</c:formatCode>
                <c:ptCount val="2"/>
                <c:pt idx="0">
                  <c:v>34</c:v>
                </c:pt>
                <c:pt idx="1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86784"/>
        <c:axId val="34888320"/>
      </c:barChart>
      <c:catAx>
        <c:axId val="3488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4888320"/>
        <c:crosses val="autoZero"/>
        <c:auto val="1"/>
        <c:lblAlgn val="ctr"/>
        <c:lblOffset val="100"/>
        <c:noMultiLvlLbl val="0"/>
      </c:catAx>
      <c:valAx>
        <c:axId val="34888320"/>
        <c:scaling>
          <c:orientation val="minMax"/>
          <c:max val="7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348867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7.6408787010506492E-3"/>
          <c:w val="1"/>
          <c:h val="0.20248689544179538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294168842471714E-2"/>
          <c:y val="0.22601186247963936"/>
          <c:w val="0.92341166231505667"/>
          <c:h val="0.679875960364621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'Vote by age'!$O$5</c:f>
              <c:strCache>
                <c:ptCount val="1"/>
                <c:pt idx="0">
                  <c:v>More than usual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'Vote by age'!$T$4:$U$4</c:f>
              <c:numCache>
                <c:formatCode>General</c:formatCode>
                <c:ptCount val="2"/>
                <c:pt idx="0">
                  <c:v>2008</c:v>
                </c:pt>
                <c:pt idx="1">
                  <c:v>2012</c:v>
                </c:pt>
              </c:numCache>
            </c:numRef>
          </c:cat>
          <c:val>
            <c:numRef>
              <c:f>'Vote by age'!$T$5:$U$5</c:f>
              <c:numCache>
                <c:formatCode>General</c:formatCode>
                <c:ptCount val="2"/>
                <c:pt idx="0">
                  <c:v>54</c:v>
                </c:pt>
                <c:pt idx="1">
                  <c:v>68</c:v>
                </c:pt>
              </c:numCache>
            </c:numRef>
          </c:val>
        </c:ser>
        <c:ser>
          <c:idx val="1"/>
          <c:order val="1"/>
          <c:tx>
            <c:strRef>
              <c:f>'Vote by age'!$O$6</c:f>
              <c:strCache>
                <c:ptCount val="1"/>
                <c:pt idx="0">
                  <c:v>Less than usual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'Vote by age'!$T$4:$U$4</c:f>
              <c:numCache>
                <c:formatCode>General</c:formatCode>
                <c:ptCount val="2"/>
                <c:pt idx="0">
                  <c:v>2008</c:v>
                </c:pt>
                <c:pt idx="1">
                  <c:v>2012</c:v>
                </c:pt>
              </c:numCache>
            </c:numRef>
          </c:cat>
          <c:val>
            <c:numRef>
              <c:f>'Vote by age'!$T$6:$U$6</c:f>
              <c:numCache>
                <c:formatCode>General</c:formatCode>
                <c:ptCount val="2"/>
                <c:pt idx="0">
                  <c:v>27</c:v>
                </c:pt>
                <c:pt idx="1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34784"/>
        <c:axId val="34936320"/>
      </c:barChart>
      <c:catAx>
        <c:axId val="349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4936320"/>
        <c:crosses val="autoZero"/>
        <c:auto val="1"/>
        <c:lblAlgn val="ctr"/>
        <c:lblOffset val="100"/>
        <c:noMultiLvlLbl val="0"/>
      </c:catAx>
      <c:valAx>
        <c:axId val="34936320"/>
        <c:scaling>
          <c:orientation val="minMax"/>
          <c:max val="7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349347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7.640878701050644E-3"/>
          <c:w val="1"/>
          <c:h val="0.20248689544179527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995026937422267E-2"/>
          <c:y val="0.1382248603380235"/>
          <c:w val="0.95997260210894764"/>
          <c:h val="0.84425791350373214"/>
        </c:manualLayout>
      </c:layout>
      <c:pieChart>
        <c:varyColors val="1"/>
        <c:ser>
          <c:idx val="0"/>
          <c:order val="0"/>
          <c:spPr>
            <a:effectLst/>
          </c:spPr>
          <c:dPt>
            <c:idx val="0"/>
            <c:bubble3D val="0"/>
            <c:spPr>
              <a:solidFill>
                <a:srgbClr val="E99D2D">
                  <a:lumMod val="60000"/>
                  <a:lumOff val="40000"/>
                </a:srgbClr>
              </a:solidFill>
              <a:effectLst/>
            </c:spPr>
          </c:dPt>
          <c:dPt>
            <c:idx val="1"/>
            <c:bubble3D val="0"/>
            <c:spPr>
              <a:solidFill>
                <a:srgbClr val="A55A26">
                  <a:lumMod val="60000"/>
                  <a:lumOff val="40000"/>
                </a:srgbClr>
              </a:solidFill>
              <a:effectLst/>
            </c:spPr>
          </c:dPt>
          <c:dPt>
            <c:idx val="2"/>
            <c:bubble3D val="0"/>
            <c:spPr>
              <a:solidFill>
                <a:srgbClr val="A55A26"/>
              </a:solidFill>
              <a:effectLst/>
            </c:spPr>
          </c:dPt>
          <c:dPt>
            <c:idx val="3"/>
            <c:bubble3D val="0"/>
            <c:spPr>
              <a:solidFill>
                <a:srgbClr val="EFEDE4">
                  <a:lumMod val="75000"/>
                </a:srgbClr>
              </a:solidFill>
              <a:effectLst/>
            </c:spPr>
          </c:dPt>
          <c:dPt>
            <c:idx val="4"/>
            <c:bubble3D val="0"/>
            <c:spPr>
              <a:solidFill>
                <a:schemeClr val="tx2">
                  <a:lumMod val="75000"/>
                </a:schemeClr>
              </a:solidFill>
              <a:effectLst/>
            </c:spPr>
          </c:dPt>
          <c:cat>
            <c:strRef>
              <c:f>'Sect 3 Voting Process'!$A$6:$A$9</c:f>
              <c:strCache>
                <c:ptCount val="4"/>
                <c:pt idx="0">
                  <c:v>Very well</c:v>
                </c:pt>
                <c:pt idx="1">
                  <c:v>Fairly well</c:v>
                </c:pt>
                <c:pt idx="2">
                  <c:v>Not too/at all well</c:v>
                </c:pt>
                <c:pt idx="3">
                  <c:v>DK</c:v>
                </c:pt>
              </c:strCache>
            </c:strRef>
          </c:cat>
          <c:val>
            <c:numRef>
              <c:f>'Sect 3 Voting Process'!$B$6:$B$9</c:f>
              <c:numCache>
                <c:formatCode>General</c:formatCode>
                <c:ptCount val="4"/>
                <c:pt idx="0">
                  <c:v>73</c:v>
                </c:pt>
                <c:pt idx="1">
                  <c:v>20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98839618731989"/>
          <c:y val="8.911991469816273E-2"/>
          <c:w val="0.62705253948519901"/>
          <c:h val="0.847801837270345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'Sect 3 Voting Process'!$E$5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'Sect 3 Voting Process'!$D$6:$D$7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'Sect 3 Voting Process'!$E$6:$E$7</c:f>
              <c:numCache>
                <c:formatCode>General</c:formatCode>
                <c:ptCount val="2"/>
                <c:pt idx="0">
                  <c:v>3</c:v>
                </c:pt>
                <c:pt idx="1">
                  <c:v>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141888"/>
        <c:axId val="35143680"/>
      </c:barChart>
      <c:catAx>
        <c:axId val="35141888"/>
        <c:scaling>
          <c:orientation val="maxMin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crossAx val="35143680"/>
        <c:crosses val="autoZero"/>
        <c:auto val="1"/>
        <c:lblAlgn val="ctr"/>
        <c:lblOffset val="100"/>
        <c:noMultiLvlLbl val="0"/>
      </c:catAx>
      <c:valAx>
        <c:axId val="35143680"/>
        <c:scaling>
          <c:orientation val="minMax"/>
          <c:max val="100"/>
          <c:min val="0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351418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98839618732"/>
          <c:y val="8.911991469816273E-2"/>
          <c:w val="0.62705253948519923"/>
          <c:h val="0.847801837270346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'Sect 3 Voting Process'!$E$5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'Sect 3 Voting Process'!$D$9:$D$10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'Sect 3 Voting Process'!$E$9:$E$10</c:f>
              <c:numCache>
                <c:formatCode>General</c:formatCode>
                <c:ptCount val="2"/>
                <c:pt idx="0">
                  <c:v>9</c:v>
                </c:pt>
                <c:pt idx="1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180928"/>
        <c:axId val="35182464"/>
      </c:barChart>
      <c:catAx>
        <c:axId val="35180928"/>
        <c:scaling>
          <c:orientation val="maxMin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crossAx val="35182464"/>
        <c:crosses val="autoZero"/>
        <c:auto val="1"/>
        <c:lblAlgn val="ctr"/>
        <c:lblOffset val="100"/>
        <c:noMultiLvlLbl val="0"/>
      </c:catAx>
      <c:valAx>
        <c:axId val="35182464"/>
        <c:scaling>
          <c:orientation val="minMax"/>
          <c:max val="100"/>
          <c:min val="0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351809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0.72759</cdr:x>
      <cdr:y>0.13608</cdr:y>
    </cdr:from>
    <cdr:to>
      <cdr:x>1</cdr:x>
      <cdr:y>0.29704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4200" y="492125"/>
          <a:ext cx="1100571" cy="582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42% </a:t>
          </a:r>
          <a:r>
            <a:rPr lang="en-US" sz="800" dirty="0"/>
            <a:t/>
          </a:r>
          <a:br>
            <a:rPr lang="en-US" sz="800" dirty="0"/>
          </a:br>
          <a:r>
            <a:rPr lang="en-US" sz="1600" dirty="0"/>
            <a:t>Nonwhite</a:t>
          </a:r>
        </a:p>
      </cdr:txBody>
    </cdr:sp>
  </cdr:relSizeAnchor>
  <cdr:relSizeAnchor xmlns:cdr="http://schemas.openxmlformats.org/drawingml/2006/chartDrawing">
    <cdr:from>
      <cdr:x>0.67956</cdr:x>
      <cdr:y>0.05749</cdr:y>
    </cdr:from>
    <cdr:to>
      <cdr:x>0.7247</cdr:x>
      <cdr:y>0.38694</cdr:y>
    </cdr:to>
    <cdr:sp macro="" textlink="">
      <cdr:nvSpPr>
        <cdr:cNvPr id="3" name="Right Brace 2"/>
        <cdr:cNvSpPr/>
      </cdr:nvSpPr>
      <cdr:spPr>
        <a:xfrm xmlns:a="http://schemas.openxmlformats.org/drawingml/2006/main">
          <a:off x="1304925" y="120911"/>
          <a:ext cx="86680" cy="692872"/>
        </a:xfrm>
        <a:prstGeom xmlns:a="http://schemas.openxmlformats.org/drawingml/2006/main" prst="rightBrace">
          <a:avLst>
            <a:gd name="adj1" fmla="val 77121"/>
            <a:gd name="adj2" fmla="val 50000"/>
          </a:avLst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0.70833</cdr:x>
      <cdr:y>0.07287</cdr:y>
    </cdr:from>
    <cdr:to>
      <cdr:x>1</cdr:x>
      <cdr:y>0.23382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51175" y="263525"/>
          <a:ext cx="1178852" cy="58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24% </a:t>
          </a:r>
          <a:br>
            <a:rPr lang="en-US" sz="1600" dirty="0"/>
          </a:br>
          <a:r>
            <a:rPr lang="en-US" sz="1600" dirty="0"/>
            <a:t>Nonwhite</a:t>
          </a:r>
        </a:p>
      </cdr:txBody>
    </cdr:sp>
  </cdr:relSizeAnchor>
  <cdr:relSizeAnchor xmlns:cdr="http://schemas.openxmlformats.org/drawingml/2006/chartDrawing">
    <cdr:from>
      <cdr:x>0.67956</cdr:x>
      <cdr:y>0.05749</cdr:y>
    </cdr:from>
    <cdr:to>
      <cdr:x>0.72421</cdr:x>
      <cdr:y>0.24909</cdr:y>
    </cdr:to>
    <cdr:sp macro="" textlink="">
      <cdr:nvSpPr>
        <cdr:cNvPr id="3" name="Right Brace 2"/>
        <cdr:cNvSpPr/>
      </cdr:nvSpPr>
      <cdr:spPr>
        <a:xfrm xmlns:a="http://schemas.openxmlformats.org/drawingml/2006/main">
          <a:off x="1304918" y="120908"/>
          <a:ext cx="85732" cy="402967"/>
        </a:xfrm>
        <a:prstGeom xmlns:a="http://schemas.openxmlformats.org/drawingml/2006/main" prst="rightBrace">
          <a:avLst>
            <a:gd name="adj1" fmla="val 77121"/>
            <a:gd name="adj2" fmla="val 50000"/>
          </a:avLst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0.49037</cdr:x>
      <cdr:y>0.55751</cdr:y>
    </cdr:from>
    <cdr:to>
      <cdr:x>0.81569</cdr:x>
      <cdr:y>0.76758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981200" y="2016125"/>
          <a:ext cx="1314354" cy="759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 anchor="ctr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pPr algn="ctr"/>
          <a:r>
            <a:rPr lang="en-US" sz="1600" b="1" i="0" u="none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73%</a:t>
          </a:r>
          <a:br>
            <a:rPr lang="en-US" sz="1600" b="1" i="0" u="none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en-US" sz="1600" b="1" i="0" u="none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Very</a:t>
          </a:r>
          <a:r>
            <a:rPr lang="en-US" sz="1600" b="1" i="0" u="none" baseline="0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well</a:t>
          </a:r>
          <a:endParaRPr lang="en-US" sz="1600" b="1" i="0" u="none" dirty="0">
            <a:solidFill>
              <a:sysClr val="windowText" lastClr="000000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  <cdr:relSizeAnchor xmlns:cdr="http://schemas.openxmlformats.org/drawingml/2006/chartDrawing">
    <cdr:from>
      <cdr:x>0.11316</cdr:x>
      <cdr:y>0.36787</cdr:y>
    </cdr:from>
    <cdr:to>
      <cdr:x>0.43848</cdr:x>
      <cdr:y>0.56752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57200" y="1330325"/>
          <a:ext cx="1314354" cy="72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 anchor="ctr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i="0" baseline="0" dirty="0">
              <a:latin typeface="Verdana"/>
              <a:ea typeface="+mn-ea"/>
              <a:cs typeface="+mn-cs"/>
            </a:rPr>
            <a:t>20%</a:t>
          </a:r>
          <a:br>
            <a:rPr lang="en-US" sz="1600" b="1" i="0" baseline="0" dirty="0">
              <a:latin typeface="Verdana"/>
              <a:ea typeface="+mn-ea"/>
              <a:cs typeface="+mn-cs"/>
            </a:rPr>
          </a:br>
          <a:r>
            <a:rPr lang="en-US" sz="1600" b="1" i="0" baseline="0" dirty="0">
              <a:latin typeface="Verdana"/>
              <a:ea typeface="+mn-ea"/>
              <a:cs typeface="+mn-cs"/>
            </a:rPr>
            <a:t>Fairly</a:t>
          </a:r>
          <a:br>
            <a:rPr lang="en-US" sz="1600" b="1" i="0" baseline="0" dirty="0">
              <a:latin typeface="Verdana"/>
              <a:ea typeface="+mn-ea"/>
              <a:cs typeface="+mn-cs"/>
            </a:rPr>
          </a:br>
          <a:r>
            <a:rPr lang="en-US" sz="1600" b="1" i="0" baseline="0" dirty="0">
              <a:latin typeface="Verdana"/>
              <a:ea typeface="+mn-ea"/>
              <a:cs typeface="+mn-cs"/>
            </a:rPr>
            <a:t>well</a:t>
          </a:r>
          <a:endParaRPr lang="en-US" sz="1600" b="1" i="0" u="none" baseline="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  <cdr:relSizeAnchor xmlns:cdr="http://schemas.openxmlformats.org/drawingml/2006/chartDrawing">
    <cdr:from>
      <cdr:x>0.16974</cdr:x>
      <cdr:y>0.00966</cdr:y>
    </cdr:from>
    <cdr:to>
      <cdr:x>0.58093</cdr:x>
      <cdr:y>0.1977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85800" y="34925"/>
          <a:ext cx="1661285" cy="680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 anchor="ctr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pPr algn="ctr"/>
          <a:r>
            <a:rPr lang="en-US" sz="1400" b="1" i="0" u="none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Not well</a:t>
          </a:r>
          <a:br>
            <a:rPr lang="en-US" sz="1400" b="1" i="0" u="none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</a:br>
          <a:r>
            <a:rPr lang="en-US" sz="1400" b="1" i="0" u="none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6%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AAC5F-59AF-48C9-BF20-254BB8AC10A2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EB30B-6C0E-4AB1-ABE3-D064C6EEE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49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8F23-7B17-4360-9B56-489977FCF4C4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41F39-CA18-4F77-A0B4-ACF02FBE9C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41F39-CA18-4F77-A0B4-ACF02FBE9C7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41F39-CA18-4F77-A0B4-ACF02FBE9C7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100A-1439-47B5-93D9-212615D5B14A}" type="datetime4">
              <a:rPr lang="en-US" smtClean="0"/>
              <a:pPr/>
              <a:t>December 5,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www.pewproject.org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152400" y="5867400"/>
            <a:ext cx="883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152400" y="1600200"/>
            <a:ext cx="8839200" cy="297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981200"/>
            <a:ext cx="7086600" cy="1752600"/>
          </a:xfrm>
        </p:spPr>
        <p:txBody>
          <a:bodyPr>
            <a:noAutofit/>
          </a:bodyPr>
          <a:lstStyle>
            <a:lvl1pPr algn="l">
              <a:defRPr sz="3600" baseline="0"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Presentation Name</a:t>
            </a:r>
            <a:br>
              <a:rPr lang="en-US" dirty="0" smtClean="0"/>
            </a:br>
            <a:r>
              <a:rPr lang="en-US" dirty="0" smtClean="0"/>
              <a:t>Optional Third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10000"/>
            <a:ext cx="3733800" cy="381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name of presenter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600200"/>
            <a:ext cx="3810000" cy="381000"/>
          </a:xfrm>
        </p:spPr>
        <p:txBody>
          <a:bodyPr/>
          <a:lstStyle>
            <a:lvl1pPr>
              <a:defRPr b="0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Kicker</a:t>
            </a:r>
            <a:endParaRPr lang="en-US" dirty="0"/>
          </a:p>
        </p:txBody>
      </p:sp>
      <p:pic>
        <p:nvPicPr>
          <p:cNvPr id="1027" name="Picture 3" descr="\\vmware-host\Shared Folders\My Desktop\Design Files\Logos\PRC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78904"/>
            <a:ext cx="2895600" cy="392696"/>
          </a:xfrm>
          <a:prstGeom prst="rect">
            <a:avLst/>
          </a:prstGeom>
          <a:noFill/>
        </p:spPr>
      </p:pic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4191000"/>
            <a:ext cx="3733800" cy="304800"/>
          </a:xfrm>
        </p:spPr>
        <p:txBody>
          <a:bodyPr/>
          <a:lstStyle>
            <a:lvl1pPr>
              <a:defRPr sz="1600" b="0" i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presenter’s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4953000"/>
            <a:ext cx="3733800" cy="762000"/>
          </a:xfrm>
        </p:spPr>
        <p:txBody>
          <a:bodyPr>
            <a:normAutofit/>
          </a:bodyPr>
          <a:lstStyle>
            <a:lvl1pPr>
              <a:defRPr sz="1200" b="0" i="1" baseline="0">
                <a:solidFill>
                  <a:schemeClr val="bg1">
                    <a:lumMod val="7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Paste project logo here (delete this text box)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Sept. 2,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www.people-press.org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152400" y="5867400"/>
            <a:ext cx="883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152400" y="1600200"/>
            <a:ext cx="8839200" cy="297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981200"/>
            <a:ext cx="7086600" cy="1752600"/>
          </a:xfrm>
        </p:spPr>
        <p:txBody>
          <a:bodyPr>
            <a:noAutofit/>
          </a:bodyPr>
          <a:lstStyle>
            <a:lvl1pPr algn="l">
              <a:defRPr sz="3600" baseline="0"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Presentation Name</a:t>
            </a:r>
            <a:br>
              <a:rPr lang="en-US" dirty="0" smtClean="0"/>
            </a:br>
            <a:r>
              <a:rPr lang="en-US" dirty="0" smtClean="0"/>
              <a:t>Optional Third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10000"/>
            <a:ext cx="4572000" cy="381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name of presenter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600200"/>
            <a:ext cx="3810000" cy="381000"/>
          </a:xfrm>
        </p:spPr>
        <p:txBody>
          <a:bodyPr/>
          <a:lstStyle>
            <a:lvl1pPr>
              <a:defRPr b="0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Kicker</a:t>
            </a:r>
            <a:endParaRPr lang="en-US" dirty="0"/>
          </a:p>
        </p:txBody>
      </p:sp>
      <p:pic>
        <p:nvPicPr>
          <p:cNvPr id="1027" name="Picture 3" descr="\\vmware-host\Shared Folders\My Desktop\Design Files\Logos\PRC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78904"/>
            <a:ext cx="2895600" cy="392696"/>
          </a:xfrm>
          <a:prstGeom prst="rect">
            <a:avLst/>
          </a:prstGeom>
          <a:noFill/>
        </p:spPr>
      </p:pic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4191000"/>
            <a:ext cx="3733800" cy="304800"/>
          </a:xfrm>
        </p:spPr>
        <p:txBody>
          <a:bodyPr/>
          <a:lstStyle>
            <a:lvl1pPr>
              <a:defRPr sz="1600" b="0" i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presenter’s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4953000"/>
            <a:ext cx="3733800" cy="762000"/>
          </a:xfrm>
        </p:spPr>
        <p:txBody>
          <a:bodyPr>
            <a:normAutofit/>
          </a:bodyPr>
          <a:lstStyle>
            <a:lvl1pPr>
              <a:defRPr sz="1200" b="0" i="1" baseline="0">
                <a:solidFill>
                  <a:schemeClr val="bg1">
                    <a:lumMod val="7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Paste project logo here (delete this text box)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1219200" cy="304800"/>
          </a:xfrm>
        </p:spPr>
        <p:txBody>
          <a:bodyPr/>
          <a:lstStyle/>
          <a:p>
            <a:fld id="{2F5814D8-D17E-403D-BB23-DF0CDA7DEB2B}" type="datetime4">
              <a:rPr lang="en-US" smtClean="0"/>
              <a:pPr/>
              <a:t>December 5, 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7620000" y="6324600"/>
            <a:ext cx="1066800" cy="304800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1752600" y="6324600"/>
            <a:ext cx="5715000" cy="3048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www.pewproject.org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495800"/>
          </a:xfrm>
        </p:spPr>
        <p:txBody>
          <a:bodyPr/>
          <a:lstStyle>
            <a:lvl2pPr marL="742950" indent="-627063">
              <a:defRPr/>
            </a:lvl2pPr>
            <a:lvl3pPr marL="1143000" indent="-800100">
              <a:defRPr sz="1200"/>
            </a:lvl3pPr>
            <a:lvl4pPr marL="1600200" indent="-1028700">
              <a:defRPr sz="1200"/>
            </a:lvl4pPr>
            <a:lvl5pPr marL="2057400" indent="-12588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0999"/>
          </a:xfrm>
        </p:spPr>
        <p:txBody>
          <a:bodyPr/>
          <a:lstStyle>
            <a:lvl1pPr>
              <a:buNone/>
              <a:defRPr sz="1800" b="1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742950" indent="-573088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685800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911225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1143000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Paste chart here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1219200" cy="304800"/>
          </a:xfrm>
        </p:spPr>
        <p:txBody>
          <a:bodyPr/>
          <a:lstStyle/>
          <a:p>
            <a:fld id="{2F5814D8-D17E-403D-BB23-DF0CDA7DEB2B}" type="datetime4">
              <a:rPr lang="en-US" smtClean="0"/>
              <a:pPr/>
              <a:t>December 5, 2012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7620000" y="6324600"/>
            <a:ext cx="1066800" cy="304800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1752600" y="6324600"/>
            <a:ext cx="5715000" cy="3048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www.pewproject.org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chart title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 smtClean="0"/>
              <a:t>Click to add Source Note, etc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="1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742950" indent="-573088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685800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911225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1143000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Paste chart here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1219200" cy="304800"/>
          </a:xfrm>
        </p:spPr>
        <p:txBody>
          <a:bodyPr/>
          <a:lstStyle/>
          <a:p>
            <a:fld id="{2F5814D8-D17E-403D-BB23-DF0CDA7DEB2B}" type="datetime4">
              <a:rPr lang="en-US" smtClean="0"/>
              <a:pPr/>
              <a:t>December 5, 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7620000" y="6324600"/>
            <a:ext cx="1066800" cy="304800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1752600" y="6324600"/>
            <a:ext cx="5715000" cy="3048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www.pewproject.org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chart title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14400"/>
            <a:ext cx="8229600" cy="533400"/>
          </a:xfrm>
        </p:spPr>
        <p:txBody>
          <a:bodyPr anchor="b"/>
          <a:lstStyle>
            <a:lvl1pPr algn="ctr">
              <a:defRPr b="0" i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 smtClean="0"/>
              <a:t>Click to add Source Note, etc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438401"/>
            <a:ext cx="7772400" cy="990599"/>
          </a:xfrm>
        </p:spPr>
        <p:txBody>
          <a:bodyPr anchor="t">
            <a:normAutofit/>
          </a:bodyPr>
          <a:lstStyle>
            <a:lvl1pPr algn="ctr">
              <a:defRPr sz="24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SECTION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081213"/>
            <a:ext cx="7772400" cy="357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400" b="1" baseline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subsection kicker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219200" cy="365125"/>
          </a:xfrm>
        </p:spPr>
        <p:txBody>
          <a:bodyPr/>
          <a:lstStyle/>
          <a:p>
            <a:fld id="{72DEDA58-0F44-4E6F-A662-CD004C5E500D}" type="datetime4">
              <a:rPr lang="en-US" smtClean="0"/>
              <a:pPr/>
              <a:t>December 5,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www.pewproject.org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3429000"/>
            <a:ext cx="8839200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152400" y="1981200"/>
            <a:ext cx="8839200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 rot="5400000">
            <a:off x="4305300" y="2019300"/>
            <a:ext cx="533400" cy="883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chart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Paste chart here OR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chart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Paste chart here OR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219200" cy="365125"/>
          </a:xfrm>
        </p:spPr>
        <p:txBody>
          <a:bodyPr/>
          <a:lstStyle/>
          <a:p>
            <a:fld id="{9B855AF8-0094-43D5-8F89-5AB58B08CE88}" type="datetime4">
              <a:rPr lang="en-US" smtClean="0"/>
              <a:pPr/>
              <a:t>December 5,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www.pewproject.org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 smtClean="0"/>
              <a:t>Click to add Source Note, etc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2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219200" cy="365125"/>
          </a:xfrm>
        </p:spPr>
        <p:txBody>
          <a:bodyPr/>
          <a:lstStyle/>
          <a:p>
            <a:fld id="{8B82A246-B949-4BE4-BEA5-462CF74F3E30}" type="datetime4">
              <a:rPr lang="en-US" smtClean="0"/>
              <a:pPr/>
              <a:t>December 5,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www.pewproject.org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90600"/>
            <a:ext cx="8229600" cy="457200"/>
          </a:xfrm>
        </p:spPr>
        <p:txBody>
          <a:bodyPr anchor="b"/>
          <a:lstStyle>
            <a:lvl1pPr algn="ctr">
              <a:defRPr b="0" i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 baseline="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chart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Paste chart here OR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chart title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Paste chart here OR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 smtClean="0"/>
              <a:t>Click to add Source Note, etc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86A1-AE8F-46E8-BA76-B9B2DF704D0B}" type="datetime4">
              <a:rPr lang="en-US" smtClean="0"/>
              <a:pPr/>
              <a:t>December 5,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www.pewproject.org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 smtClean="0"/>
              <a:t>Click to add Source Note, etc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483D-303C-48F5-80BA-8D1BDECCD943}" type="datetime4">
              <a:rPr lang="en-US" smtClean="0"/>
              <a:pPr/>
              <a:t>December 5,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www.pewproject.org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 smtClean="0"/>
              <a:t>Click to add Source Note, etc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64275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43470-16DF-460A-BC96-502A97480E6E}" type="datetime4">
              <a:rPr lang="en-US" smtClean="0"/>
              <a:pPr/>
              <a:t>December 5,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www.pewproject.org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24840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37319-2E82-4D56-ADBC-557F98406E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4495800" y="-4343400"/>
            <a:ext cx="152400" cy="883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572000" y="2286000"/>
            <a:ext cx="152400" cy="8991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" y="6248400"/>
            <a:ext cx="8839200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8" r:id="rId3"/>
    <p:sldLayoutId id="2147483650" r:id="rId4"/>
    <p:sldLayoutId id="2147483651" r:id="rId5"/>
    <p:sldLayoutId id="2147483653" r:id="rId6"/>
    <p:sldLayoutId id="2147483652" r:id="rId7"/>
    <p:sldLayoutId id="2147483654" r:id="rId8"/>
    <p:sldLayoutId id="2147483655" r:id="rId9"/>
    <p:sldLayoutId id="2147483661" r:id="rId1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458200" cy="1752600"/>
          </a:xfrm>
        </p:spPr>
        <p:txBody>
          <a:bodyPr/>
          <a:lstStyle/>
          <a:p>
            <a:r>
              <a:rPr lang="en-US" sz="3200" dirty="0" smtClean="0"/>
              <a:t>2012 Election: What We’ve Learned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57600"/>
            <a:ext cx="7010400" cy="91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Carroll J. Doherty</a:t>
            </a:r>
          </a:p>
          <a:p>
            <a:r>
              <a:rPr lang="en-US" dirty="0" smtClean="0"/>
              <a:t>Associate Director </a:t>
            </a:r>
          </a:p>
          <a:p>
            <a:r>
              <a:rPr lang="en-US" dirty="0" smtClean="0"/>
              <a:t>Pew Research Center for the People &amp; the Press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609600" y="4724400"/>
            <a:ext cx="7620000" cy="121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i="0" dirty="0" smtClean="0">
                <a:solidFill>
                  <a:schemeClr val="tx1"/>
                </a:solidFill>
              </a:rPr>
              <a:t>Pew Center on the States – Voting in America 2012</a:t>
            </a:r>
          </a:p>
          <a:p>
            <a:pPr>
              <a:buNone/>
            </a:pPr>
            <a:r>
              <a:rPr lang="en-US" sz="1800" i="0" dirty="0" smtClean="0">
                <a:solidFill>
                  <a:schemeClr val="tx1"/>
                </a:solidFill>
              </a:rPr>
              <a:t>December  10, 2012</a:t>
            </a:r>
            <a:endParaRPr lang="en-US" sz="1600" i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1800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cdoherty@pewresearch.org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Networkers: Beyond Red vs. Blue 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Pew Internet &amp; American Life Project </a:t>
            </a:r>
          </a:p>
          <a:p>
            <a:endParaRPr lang="en-US" dirty="0"/>
          </a:p>
        </p:txBody>
      </p:sp>
      <p:pic>
        <p:nvPicPr>
          <p:cNvPr id="2050" name="Picture 2" descr="\\Files\Home$\dgewurz\Desktop\soc med 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828800"/>
            <a:ext cx="5400000" cy="3438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Campaign 2012: A Final Word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Compared with past elections, more or less discussion of issues?</a:t>
            </a:r>
            <a:endParaRPr lang="en-US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Compared with past elections, more or less mudslinging?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Pew Research Center for the People &amp; the Press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61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61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Few Complaints about Voting Process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39762"/>
          </a:xfrm>
        </p:spPr>
        <p:txBody>
          <a:bodyPr/>
          <a:lstStyle/>
          <a:p>
            <a:r>
              <a:rPr lang="en-US" sz="1600" i="1" dirty="0" smtClean="0"/>
              <a:t>How well was the voting process managed in the area where you live?</a:t>
            </a:r>
            <a:endParaRPr lang="en-US" sz="1600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1600" i="1" dirty="0" smtClean="0"/>
              <a:t>Did you have any problems voting this year (other than waiting in line)?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www.pewresearch.org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Pew Research Center for the People &amp; the Press 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457200" y="2133600"/>
          <a:ext cx="4040188" cy="361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4648200" y="2286000"/>
          <a:ext cx="4041775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4648200" y="4267200"/>
          <a:ext cx="4041648" cy="1216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 Placeholder 4"/>
          <p:cNvSpPr txBox="1">
            <a:spLocks/>
          </p:cNvSpPr>
          <p:nvPr/>
        </p:nvSpPr>
        <p:spPr>
          <a:xfrm>
            <a:off x="4648200" y="3581400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 you know anyone who tried to vote but</a:t>
            </a:r>
            <a:r>
              <a:rPr kumimoji="0" lang="en-US" sz="16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was not able to?</a:t>
            </a:r>
            <a:endParaRPr kumimoji="0" lang="en-US" sz="1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458200" cy="1752600"/>
          </a:xfrm>
        </p:spPr>
        <p:txBody>
          <a:bodyPr/>
          <a:lstStyle/>
          <a:p>
            <a:r>
              <a:rPr lang="en-US" sz="3200" dirty="0" smtClean="0"/>
              <a:t>2012 Election: What We’ve Learned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57600"/>
            <a:ext cx="7010400" cy="91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Carroll J. Doherty</a:t>
            </a:r>
          </a:p>
          <a:p>
            <a:r>
              <a:rPr lang="en-US" dirty="0" smtClean="0"/>
              <a:t>Associate Director </a:t>
            </a:r>
          </a:p>
          <a:p>
            <a:r>
              <a:rPr lang="en-US" dirty="0" smtClean="0"/>
              <a:t>Pew Research Center for the People &amp; the Press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609600" y="4724400"/>
            <a:ext cx="7620000" cy="121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i="0" dirty="0" smtClean="0">
                <a:solidFill>
                  <a:schemeClr val="tx1"/>
                </a:solidFill>
              </a:rPr>
              <a:t>Pew Center on the States – Voting in America 2012</a:t>
            </a:r>
          </a:p>
          <a:p>
            <a:pPr>
              <a:buNone/>
            </a:pPr>
            <a:r>
              <a:rPr lang="en-US" sz="1800" i="0" dirty="0" smtClean="0">
                <a:solidFill>
                  <a:schemeClr val="tx1"/>
                </a:solidFill>
              </a:rPr>
              <a:t>December  10, 2012</a:t>
            </a:r>
            <a:endParaRPr lang="en-US" sz="1600" i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1800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cdoherty@pewresearch.org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Electorate – The Most Diverse Ever   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Changing Composition of the Electorate Helped Obama </a:t>
            </a:r>
          </a:p>
          <a:p>
            <a:pPr>
              <a:buFont typeface="Arial" pitchFamily="34" charset="0"/>
              <a:buChar char="•"/>
            </a:pPr>
            <a:endParaRPr lang="en-US" sz="24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Change from 2008 Was Modest – Nonwhites 28% of All Voters, Up From 26%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Demographics of Future Elections Will Look Much Different than Those of Today  </a:t>
            </a:r>
          </a:p>
          <a:p>
            <a:r>
              <a:rPr lang="en-US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Obama Lost Whites by 20 Points – </a:t>
            </a:r>
            <a:br>
              <a:rPr lang="en-US" sz="2800" dirty="0" smtClean="0"/>
            </a:br>
            <a:r>
              <a:rPr lang="en-US" sz="2800" dirty="0" smtClean="0"/>
              <a:t>And Won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Based on exit poll data from National Election Pool </a:t>
            </a:r>
            <a:endParaRPr lang="en-US" dirty="0"/>
          </a:p>
        </p:txBody>
      </p:sp>
      <p:pic>
        <p:nvPicPr>
          <p:cNvPr id="8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81200"/>
            <a:ext cx="4904762" cy="272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400800" y="1981200"/>
            <a:ext cx="1561905" cy="26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Changing Face of the American Voter 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www.pewresearch.org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Dramatic Shifts among Young Voters - Now 42% Nonwhite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Voters 18-29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Voters 30+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Based on exit poll data from the National Election Pool</a:t>
            </a:r>
          </a:p>
          <a:p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61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61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Age Gap in Voting Preferences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Based on exit poll data from the National Election Pool</a:t>
            </a:r>
          </a:p>
          <a:p>
            <a:endParaRPr lang="en-US" dirty="0"/>
          </a:p>
        </p:txBody>
      </p:sp>
      <p:pic>
        <p:nvPicPr>
          <p:cNvPr id="18434" name="Picture 2" descr="P:\Pew Commentaries\2012 Commentaries\11-12 Young Voters\PP_12.11.21_VotingGapReport_30+-0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066800"/>
            <a:ext cx="5943600" cy="473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By 2050, A Majority-Minority Nation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219200"/>
            <a:ext cx="8229600" cy="533400"/>
          </a:xfrm>
        </p:spPr>
        <p:txBody>
          <a:bodyPr/>
          <a:lstStyle/>
          <a:p>
            <a:r>
              <a:rPr lang="en-US" dirty="0" smtClean="0"/>
              <a:t>Population By Race And Ethnicity,  Actual and Projected: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Pew Social and Demographic Trends  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</a:t>
                      </a:r>
                    </a:p>
                    <a:p>
                      <a:pPr algn="ctr"/>
                      <a:r>
                        <a:rPr lang="en-US" dirty="0" smtClean="0"/>
                        <a:t>adults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Likely voters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</a:t>
                      </a:r>
                    </a:p>
                    <a:p>
                      <a:pPr algn="ctr"/>
                      <a:r>
                        <a:rPr lang="en-US" dirty="0" smtClean="0"/>
                        <a:t>voters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White, non-Hispanic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Black non-Hispanic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18-29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50-64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65+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Profile of Nonvoters: </a:t>
            </a:r>
            <a:br>
              <a:rPr lang="en-US" sz="2800" dirty="0" smtClean="0"/>
            </a:br>
            <a:r>
              <a:rPr lang="en-US" sz="2800" dirty="0" smtClean="0"/>
              <a:t>Younger, More Hispanic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Pew Research Center for the People &amp; the Press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Social Media and Politics    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305800" cy="4495800"/>
          </a:xfrm>
        </p:spPr>
        <p:txBody>
          <a:bodyPr>
            <a:normAutofit fontScale="40000" lnSpcReduction="20000"/>
          </a:bodyPr>
          <a:lstStyle/>
          <a:p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6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Facebook</a:t>
            </a:r>
            <a:r>
              <a:rPr lang="en-US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Twitter Growing News Sources  </a:t>
            </a:r>
          </a:p>
          <a:p>
            <a:pPr>
              <a:buFont typeface="Arial" pitchFamily="34" charset="0"/>
              <a:buChar char="•"/>
            </a:pPr>
            <a:endParaRPr lang="en-US" sz="60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 Help Drive Campaign Narrative …</a:t>
            </a:r>
          </a:p>
          <a:p>
            <a:pPr>
              <a:buFont typeface="Arial" pitchFamily="34" charset="0"/>
              <a:buChar char="•"/>
            </a:pPr>
            <a:endParaRPr lang="en-US" sz="6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Mostly Negative Narrative    </a:t>
            </a:r>
          </a:p>
          <a:p>
            <a:pPr>
              <a:buFont typeface="Arial" pitchFamily="34" charset="0"/>
              <a:buChar char="•"/>
            </a:pPr>
            <a:endParaRPr lang="en-US" sz="6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“Fifth Estate” of Political Actors – </a:t>
            </a:r>
          </a:p>
          <a:p>
            <a:r>
              <a:rPr lang="en-US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Partisan and Passionate</a:t>
            </a:r>
          </a:p>
          <a:p>
            <a:endParaRPr lang="en-US" sz="29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</a:t>
            </a:r>
          </a:p>
          <a:p>
            <a:r>
              <a:rPr lang="en-US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Dec. 10,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80808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www.pewresearch.org</a:t>
            </a:r>
            <a:endParaRPr lang="en-US" dirty="0">
              <a:solidFill>
                <a:srgbClr val="80808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944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Online Participatory Politics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Pew Internet &amp; American Life Project </a:t>
            </a:r>
            <a:endParaRPr lang="en-US" dirty="0"/>
          </a:p>
        </p:txBody>
      </p:sp>
      <p:pic>
        <p:nvPicPr>
          <p:cNvPr id="1026" name="Picture 2" descr="\\Files\Home$\dgewurz\Desktop\soc med 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95400"/>
            <a:ext cx="5390477" cy="2266667"/>
          </a:xfrm>
          <a:prstGeom prst="rect">
            <a:avLst/>
          </a:prstGeom>
          <a:noFill/>
        </p:spPr>
      </p:pic>
      <p:pic>
        <p:nvPicPr>
          <p:cNvPr id="1027" name="Picture 3" descr="\\Files\Home$\dgewurz\Desktop\soc med 2.png"/>
          <p:cNvPicPr>
            <a:picLocks noChangeAspect="1" noChangeArrowheads="1"/>
          </p:cNvPicPr>
          <p:nvPr/>
        </p:nvPicPr>
        <p:blipFill>
          <a:blip r:embed="rId3" cstate="print"/>
          <a:srcRect l="1411"/>
          <a:stretch>
            <a:fillRect/>
          </a:stretch>
        </p:blipFill>
        <p:spPr bwMode="auto">
          <a:xfrm>
            <a:off x="1905000" y="3429000"/>
            <a:ext cx="5323800" cy="2323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C-PPT-Template">
  <a:themeElements>
    <a:clrScheme name="PRC Custom Colors">
      <a:dk1>
        <a:srgbClr val="000000"/>
      </a:dk1>
      <a:lt1>
        <a:srgbClr val="FFFFFF"/>
      </a:lt1>
      <a:dk2>
        <a:srgbClr val="436983"/>
      </a:dk2>
      <a:lt2>
        <a:srgbClr val="EFEDE4"/>
      </a:lt2>
      <a:accent1>
        <a:srgbClr val="949D49"/>
      </a:accent1>
      <a:accent2>
        <a:srgbClr val="74697D"/>
      </a:accent2>
      <a:accent3>
        <a:srgbClr val="A55A26"/>
      </a:accent3>
      <a:accent4>
        <a:srgbClr val="D1A732"/>
      </a:accent4>
      <a:accent5>
        <a:srgbClr val="E99D2D"/>
      </a:accent5>
      <a:accent6>
        <a:srgbClr val="BF3927"/>
      </a:accent6>
      <a:hlink>
        <a:srgbClr val="A55A26"/>
      </a:hlink>
      <a:folHlink>
        <a:srgbClr val="D1A732"/>
      </a:folHlink>
    </a:clrScheme>
    <a:fontScheme name="PRC Font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436983"/>
    </a:dk2>
    <a:lt2>
      <a:srgbClr val="EFEDE4"/>
    </a:lt2>
    <a:accent1>
      <a:srgbClr val="949D49"/>
    </a:accent1>
    <a:accent2>
      <a:srgbClr val="74697D"/>
    </a:accent2>
    <a:accent3>
      <a:srgbClr val="A55A26"/>
    </a:accent3>
    <a:accent4>
      <a:srgbClr val="D1A732"/>
    </a:accent4>
    <a:accent5>
      <a:srgbClr val="E99D2D"/>
    </a:accent5>
    <a:accent6>
      <a:srgbClr val="BF3927"/>
    </a:accent6>
    <a:hlink>
      <a:srgbClr val="A55A26"/>
    </a:hlink>
    <a:folHlink>
      <a:srgbClr val="D1A732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PRC-PPT-Template</Template>
  <TotalTime>631</TotalTime>
  <Words>487</Words>
  <Application>Microsoft Office PowerPoint</Application>
  <PresentationFormat>On-screen Show (4:3)</PresentationFormat>
  <Paragraphs>140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PRC-PPT-Template</vt:lpstr>
      <vt:lpstr>2012 Election: What We’ve Learned</vt:lpstr>
      <vt:lpstr>The Electorate – The Most Diverse Ever   </vt:lpstr>
      <vt:lpstr>Obama Lost Whites by 20 Points –  And Won</vt:lpstr>
      <vt:lpstr>Changing Face of the American Voter </vt:lpstr>
      <vt:lpstr>Age Gap in Voting Preferences</vt:lpstr>
      <vt:lpstr>By 2050, A Majority-Minority Nation</vt:lpstr>
      <vt:lpstr>Profile of Nonvoters:  Younger, More Hispanic</vt:lpstr>
      <vt:lpstr>Social Media and Politics    </vt:lpstr>
      <vt:lpstr>Online Participatory Politics</vt:lpstr>
      <vt:lpstr>Social Networkers: Beyond Red vs. Blue  </vt:lpstr>
      <vt:lpstr>Campaign 2012: A Final Word</vt:lpstr>
      <vt:lpstr>Few Complaints about Voting Process</vt:lpstr>
      <vt:lpstr>2012 Election: What We’ve Learned</vt:lpstr>
    </vt:vector>
  </TitlesOfParts>
  <Company>Pew Research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Danielle Gewurz</dc:creator>
  <cp:lastModifiedBy>Amy Cohen</cp:lastModifiedBy>
  <cp:revision>94</cp:revision>
  <dcterms:created xsi:type="dcterms:W3CDTF">2012-11-29T18:11:48Z</dcterms:created>
  <dcterms:modified xsi:type="dcterms:W3CDTF">2012-12-05T22:16:31Z</dcterms:modified>
</cp:coreProperties>
</file>