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56" r:id="rId5"/>
    <p:sldId id="257" r:id="rId6"/>
    <p:sldId id="258" r:id="rId7"/>
    <p:sldId id="259" r:id="rId8"/>
    <p:sldId id="260" r:id="rId9"/>
    <p:sldId id="279" r:id="rId10"/>
    <p:sldId id="261" r:id="rId11"/>
    <p:sldId id="280" r:id="rId12"/>
    <p:sldId id="288" r:id="rId13"/>
    <p:sldId id="281" r:id="rId14"/>
    <p:sldId id="262" r:id="rId15"/>
    <p:sldId id="263" r:id="rId16"/>
    <p:sldId id="264" r:id="rId17"/>
    <p:sldId id="265" r:id="rId18"/>
    <p:sldId id="266" r:id="rId19"/>
    <p:sldId id="282" r:id="rId20"/>
    <p:sldId id="283" r:id="rId21"/>
    <p:sldId id="268" r:id="rId22"/>
    <p:sldId id="270" r:id="rId23"/>
    <p:sldId id="269" r:id="rId24"/>
    <p:sldId id="271" r:id="rId25"/>
    <p:sldId id="284" r:id="rId26"/>
    <p:sldId id="267" r:id="rId27"/>
    <p:sldId id="272" r:id="rId28"/>
    <p:sldId id="285" r:id="rId29"/>
    <p:sldId id="273" r:id="rId30"/>
    <p:sldId id="274" r:id="rId31"/>
    <p:sldId id="275" r:id="rId32"/>
    <p:sldId id="276" r:id="rId33"/>
    <p:sldId id="277" r:id="rId34"/>
    <p:sldId id="286" r:id="rId35"/>
    <p:sldId id="287" r:id="rId36"/>
    <p:sldId id="278" r:id="rId3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CC828D-6147-4AE4-A9D4-8655938406C5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2A88BF-142F-4F00-980F-ABC218023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53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1E87200-8EC5-40D5-9E8E-ECD7A41B949D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A369D5-4866-4453-BEC8-DB2200F2A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55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87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contrast: 91% of Republicans, 71% of whites, and 90% of conservatives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51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3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6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59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590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007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007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007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4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441C-D1CF-43FC-B6D2-58533DB73B8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46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363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826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441C-D1CF-43FC-B6D2-58533DB73B8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902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594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379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54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547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420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420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39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26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681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824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824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824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19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83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42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81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44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58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contrast: 91% of Republicans, 71% of whites, and 90% of conservatives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69D5-4866-4453-BEC8-DB2200F2A6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51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0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6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71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1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6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1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0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21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AD056-E42C-434A-8AF7-67E32114B6BA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3FC18-AA7D-42AF-8538-5C97AEE47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426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2012 Survey of the Performance of American Elections*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Charles Stewart III</a:t>
            </a:r>
          </a:p>
          <a:p>
            <a:r>
              <a:rPr lang="en-US" dirty="0" smtClean="0"/>
              <a:t>MIT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0" y="3305175"/>
            <a:ext cx="290513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6172200"/>
            <a:ext cx="1674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*A first look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86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photo ID laws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53% of Democrats </a:t>
            </a:r>
          </a:p>
          <a:p>
            <a:r>
              <a:rPr lang="en-US" dirty="0" smtClean="0"/>
              <a:t>58% of African Americans</a:t>
            </a:r>
          </a:p>
          <a:p>
            <a:r>
              <a:rPr lang="en-US" dirty="0" smtClean="0"/>
              <a:t>(but only 43% of liberals)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0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is very common in my city or county…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183740"/>
              </p:ext>
            </p:extLst>
          </p:nvPr>
        </p:nvGraphicFramePr>
        <p:xfrm>
          <a:off x="914400" y="2923540"/>
          <a:ext cx="7315200" cy="101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24200"/>
                <a:gridCol w="1676400"/>
                <a:gridCol w="1447800"/>
                <a:gridCol w="1066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States w/ photo ID laws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other states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Diff.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People pretending to be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78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confident are you that … will be counted as you intended?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525227"/>
              </p:ext>
            </p:extLst>
          </p:nvPr>
        </p:nvGraphicFramePr>
        <p:xfrm>
          <a:off x="914401" y="2367280"/>
          <a:ext cx="731519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2928"/>
                <a:gridCol w="1682496"/>
                <a:gridCol w="1899242"/>
                <a:gridCol w="88053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States</a:t>
                      </a:r>
                      <a:r>
                        <a:rPr lang="en-US" baseline="0" dirty="0" smtClean="0"/>
                        <a:t> w/ photo ID laws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other states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…your vote…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…votes in your county…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…votes in your state…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…votes nationwide…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95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IDs shown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545488"/>
              </p:ext>
            </p:extLst>
          </p:nvPr>
        </p:nvGraphicFramePr>
        <p:xfrm>
          <a:off x="914400" y="2367280"/>
          <a:ext cx="7315200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1200"/>
                <a:gridCol w="1981200"/>
                <a:gridCol w="19050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04204" marR="104204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Photo required/ preferred</a:t>
                      </a:r>
                      <a:endParaRPr lang="en-US" dirty="0"/>
                    </a:p>
                  </a:txBody>
                  <a:tcPr marL="104204" marR="104204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 (not photo) required</a:t>
                      </a:r>
                      <a:endParaRPr lang="en-US" dirty="0"/>
                    </a:p>
                  </a:txBody>
                  <a:tcPr marL="104204" marR="104204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ID required</a:t>
                      </a:r>
                      <a:endParaRPr lang="en-US" dirty="0"/>
                    </a:p>
                  </a:txBody>
                  <a:tcPr marL="104204" marR="104204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Announced name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Voter reg. card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Driver’s license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 marL="104204" marR="10420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4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IDs shown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5540" y="5329535"/>
            <a:ext cx="457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*45% state they were </a:t>
            </a:r>
            <a:r>
              <a:rPr lang="en-US" b="1" dirty="0" smtClean="0"/>
              <a:t>required</a:t>
            </a:r>
            <a:r>
              <a:rPr lang="en-US" dirty="0" smtClean="0"/>
              <a:t> to show license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330996"/>
              </p:ext>
            </p:extLst>
          </p:nvPr>
        </p:nvGraphicFramePr>
        <p:xfrm>
          <a:off x="914400" y="2367280"/>
          <a:ext cx="7315200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1200"/>
                <a:gridCol w="1981200"/>
                <a:gridCol w="19050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04204" marR="104204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Photo required/ preferred</a:t>
                      </a:r>
                      <a:endParaRPr lang="en-US" dirty="0"/>
                    </a:p>
                  </a:txBody>
                  <a:tcPr marL="104204" marR="104204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 (not photo) required</a:t>
                      </a:r>
                      <a:endParaRPr lang="en-US" dirty="0"/>
                    </a:p>
                  </a:txBody>
                  <a:tcPr marL="104204" marR="104204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ID required</a:t>
                      </a:r>
                      <a:endParaRPr lang="en-US" dirty="0"/>
                    </a:p>
                  </a:txBody>
                  <a:tcPr marL="104204" marR="104204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Announced name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Voter reg. card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Driver’s license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26%*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 marL="104204" marR="10420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Lines an issue in 2012 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08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1012371" y="461417"/>
            <a:ext cx="71192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Lines an issue in 2012 election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36% did not wait at all in line (42% in 2008)</a:t>
            </a:r>
          </a:p>
          <a:p>
            <a:r>
              <a:rPr lang="en-US" dirty="0" smtClean="0"/>
              <a:t>13% waited more than 30 min. (14% in 2008)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1012371" y="461417"/>
            <a:ext cx="71192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Lines an issue in 2012 election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36% did not wait at all in line (42% in 2008)</a:t>
            </a:r>
          </a:p>
          <a:p>
            <a:r>
              <a:rPr lang="en-US" dirty="0" smtClean="0"/>
              <a:t>13% waited more than 30 min. (14% in 2008)</a:t>
            </a:r>
          </a:p>
          <a:p>
            <a:r>
              <a:rPr lang="en-US" dirty="0" smtClean="0"/>
              <a:t>Lines longer for early voting than for Election Day voting</a:t>
            </a:r>
          </a:p>
          <a:p>
            <a:pPr lvl="1"/>
            <a:r>
              <a:rPr lang="en-US" dirty="0" smtClean="0"/>
              <a:t>Avg. 20 min. early voting</a:t>
            </a:r>
          </a:p>
          <a:p>
            <a:pPr lvl="1"/>
            <a:r>
              <a:rPr lang="en-US" dirty="0" smtClean="0"/>
              <a:t>Avg. 13 min. on Election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43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08" y="0"/>
            <a:ext cx="88895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1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Charles Stewart III</a:t>
            </a:r>
          </a:p>
          <a:p>
            <a:r>
              <a:rPr lang="en-US" smtClean="0"/>
              <a:t>Page </a:t>
            </a:r>
            <a:fld id="{A5D1601D-6ED2-4981-AEAC-E99DE376631F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08" y="0"/>
            <a:ext cx="88895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en-US" dirty="0" smtClean="0"/>
              <a:t>Gauging the quality of the voting experience</a:t>
            </a:r>
          </a:p>
          <a:p>
            <a:pPr>
              <a:spcAft>
                <a:spcPts val="0"/>
              </a:spcAft>
            </a:pPr>
            <a:r>
              <a:rPr lang="en-US" dirty="0" smtClean="0"/>
              <a:t>Research design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200 respondents contacted by Internet in every state + DC (</a:t>
            </a:r>
            <a:r>
              <a:rPr lang="en-US" dirty="0" err="1" smtClean="0"/>
              <a:t>YouGov</a:t>
            </a:r>
            <a:r>
              <a:rPr lang="en-US" dirty="0" smtClean="0"/>
              <a:t>/</a:t>
            </a:r>
            <a:r>
              <a:rPr lang="en-US" dirty="0" err="1" smtClean="0"/>
              <a:t>Polimetrix</a:t>
            </a:r>
            <a:r>
              <a:rPr lang="en-US" dirty="0" smtClean="0"/>
              <a:t>), or 10,200 total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Survey in the field the week following Nov. 6</a:t>
            </a:r>
          </a:p>
          <a:p>
            <a:pPr>
              <a:spcAft>
                <a:spcPts val="0"/>
              </a:spcAft>
            </a:pPr>
            <a:r>
              <a:rPr lang="en-US" dirty="0" smtClean="0"/>
              <a:t>Previous administrations of survey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Nov. ‘07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Super Tuesday ‘08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General Election ‘08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Nov. ‘09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2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08" y="0"/>
            <a:ext cx="88895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9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Charles Stewart III</a:t>
            </a:r>
          </a:p>
          <a:p>
            <a:r>
              <a:rPr lang="en-US" smtClean="0"/>
              <a:t>Page </a:t>
            </a:r>
            <a:fld id="{A5D1601D-6ED2-4981-AEAC-E99DE376631F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08" y="0"/>
            <a:ext cx="88895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6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wait time by population density of county (min)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830648"/>
              </p:ext>
            </p:extLst>
          </p:nvPr>
        </p:nvGraphicFramePr>
        <p:xfrm>
          <a:off x="1524000" y="2501900"/>
          <a:ext cx="6096000" cy="276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Election</a:t>
                      </a:r>
                      <a:r>
                        <a:rPr lang="en-US" baseline="0" dirty="0" smtClean="0"/>
                        <a:t>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Early Voting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quartile</a:t>
                      </a:r>
                    </a:p>
                    <a:p>
                      <a:r>
                        <a:rPr lang="en-US" dirty="0" smtClean="0"/>
                        <a:t>(least dense)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quartile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quartile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quartile</a:t>
                      </a:r>
                    </a:p>
                    <a:p>
                      <a:r>
                        <a:rPr lang="en-US" dirty="0" smtClean="0"/>
                        <a:t>(most dense)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830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wait time by race (minutes)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417078"/>
              </p:ext>
            </p:extLst>
          </p:nvPr>
        </p:nvGraphicFramePr>
        <p:xfrm>
          <a:off x="1524000" y="2501900"/>
          <a:ext cx="60960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Election</a:t>
                      </a:r>
                      <a:r>
                        <a:rPr lang="en-US" baseline="0" dirty="0" smtClean="0"/>
                        <a:t>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Early Voting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0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Partisan Divisions on Election Admin.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Partisan Divisions on Election Admin.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Attitudes on confidence</a:t>
            </a:r>
          </a:p>
          <a:p>
            <a:r>
              <a:rPr lang="en-US" dirty="0" smtClean="0"/>
              <a:t>Attitudes on fraud</a:t>
            </a:r>
          </a:p>
          <a:p>
            <a:r>
              <a:rPr lang="en-US" dirty="0" smtClean="0"/>
              <a:t>Attitudes on reform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63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663912"/>
              </p:ext>
            </p:extLst>
          </p:nvPr>
        </p:nvGraphicFramePr>
        <p:xfrm>
          <a:off x="1219199" y="3677920"/>
          <a:ext cx="6818315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1"/>
                <a:gridCol w="1524000"/>
                <a:gridCol w="1600200"/>
                <a:gridCol w="1568451"/>
                <a:gridCol w="136366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2057400"/>
            <a:ext cx="78614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confident are you that </a:t>
            </a:r>
            <a:r>
              <a:rPr lang="en-US" sz="2400" b="1" dirty="0" smtClean="0"/>
              <a:t>your vote</a:t>
            </a:r>
            <a:r>
              <a:rPr lang="en-US" sz="2400" dirty="0" smtClean="0"/>
              <a:t> will be counted as cast?</a:t>
            </a:r>
          </a:p>
          <a:p>
            <a:pPr algn="ctr"/>
            <a:r>
              <a:rPr lang="en-US" sz="2400" dirty="0" smtClean="0"/>
              <a:t>(Pct. saying “very confident”)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553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1207259"/>
              </p:ext>
            </p:extLst>
          </p:nvPr>
        </p:nvGraphicFramePr>
        <p:xfrm>
          <a:off x="1219199" y="3677920"/>
          <a:ext cx="681831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1"/>
                <a:gridCol w="1524000"/>
                <a:gridCol w="1600200"/>
                <a:gridCol w="1568451"/>
                <a:gridCol w="136366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2057400"/>
            <a:ext cx="78614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confident are you that </a:t>
            </a:r>
            <a:r>
              <a:rPr lang="en-US" sz="2400" b="1" dirty="0" smtClean="0"/>
              <a:t>your vote</a:t>
            </a:r>
            <a:r>
              <a:rPr lang="en-US" sz="2400" dirty="0" smtClean="0"/>
              <a:t> will be counted as cast?</a:t>
            </a:r>
          </a:p>
          <a:p>
            <a:pPr algn="ctr"/>
            <a:r>
              <a:rPr lang="en-US" sz="2400" dirty="0" smtClean="0"/>
              <a:t>(Pct. saying “very confident”)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93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confident are you that … in the General Election will be counted as intended?</a:t>
            </a:r>
            <a:endParaRPr lang="en-US" dirty="0"/>
          </a:p>
        </p:txBody>
      </p:sp>
      <p:graphicFrame>
        <p:nvGraphicFramePr>
          <p:cNvPr id="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315676"/>
              </p:ext>
            </p:extLst>
          </p:nvPr>
        </p:nvGraphicFramePr>
        <p:xfrm>
          <a:off x="838200" y="2590800"/>
          <a:ext cx="722154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14600"/>
                <a:gridCol w="1219200"/>
                <a:gridCol w="1143000"/>
                <a:gridCol w="1143000"/>
                <a:gridCol w="12017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…your vote…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…votes in your county…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…votes in</a:t>
                      </a:r>
                      <a:r>
                        <a:rPr lang="en-US" baseline="0" dirty="0" smtClean="0"/>
                        <a:t> your state…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…votes nationwide…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9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is very common in my city or county…</a:t>
            </a:r>
            <a:endParaRPr lang="en-US" dirty="0"/>
          </a:p>
        </p:txBody>
      </p:sp>
      <p:graphicFrame>
        <p:nvGraphicFramePr>
          <p:cNvPr id="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72336"/>
              </p:ext>
            </p:extLst>
          </p:nvPr>
        </p:nvGraphicFramePr>
        <p:xfrm>
          <a:off x="815975" y="1905000"/>
          <a:ext cx="7221540" cy="3672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89225"/>
                <a:gridCol w="1219200"/>
                <a:gridCol w="1066800"/>
                <a:gridCol w="1066800"/>
                <a:gridCol w="117951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Non-citizens voting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Absentee ballot fraud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People pretending to be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People voting more than once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Officials tampering with vote 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People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tampering with ballots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9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Overall, the experience of voters on Election Day was positive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86% said it was “very easy” to find their polling place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3% said they encountered a registration problem when they went to vote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13 min = avg. wait time to vote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63% said most of this time was waiting to check in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2% said they encountered voting equipment problems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78% said their polling place was run “very well”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65% said the performance of polls workers was “excellent”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67% said they were “very confident” that their vote was counted as cast</a:t>
            </a:r>
          </a:p>
        </p:txBody>
      </p:sp>
    </p:spTree>
    <p:extLst>
      <p:ext uri="{BB962C8B-B14F-4D97-AF65-F5344CB8AC3E}">
        <p14:creationId xmlns:p14="http://schemas.microsoft.com/office/powerpoint/2010/main" val="237241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Reform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89662"/>
              </p:ext>
            </p:extLst>
          </p:nvPr>
        </p:nvGraphicFramePr>
        <p:xfrm>
          <a:off x="457200" y="1722120"/>
          <a:ext cx="8229601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98800"/>
                <a:gridCol w="1389389"/>
                <a:gridCol w="1128879"/>
                <a:gridCol w="1042042"/>
                <a:gridCol w="117049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Dem.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Ind.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Rep.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 paper backup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Auto-register after moving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87%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 photo ID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Non-partisan election officials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Auto-register 18-year-olds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 Day a holiday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 Day on weekend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 Day registration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Internet voting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All-mail</a:t>
                      </a:r>
                      <a:r>
                        <a:rPr lang="en-US" baseline="0" dirty="0" smtClean="0"/>
                        <a:t> voting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Cell phone voting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 marL="104204" marR="10420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62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Reform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588898"/>
              </p:ext>
            </p:extLst>
          </p:nvPr>
        </p:nvGraphicFramePr>
        <p:xfrm>
          <a:off x="457200" y="1722120"/>
          <a:ext cx="8229601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98800"/>
                <a:gridCol w="1389389"/>
                <a:gridCol w="1128879"/>
                <a:gridCol w="1042042"/>
                <a:gridCol w="117049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Dem.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Ind.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Rep.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 paper backup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Auto-register after moving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 photo ID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Non-partisan election officials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Auto-register 18-year-olds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 Day a holiday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 Day on weekend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 Day registration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Internet voting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All-mail</a:t>
                      </a:r>
                      <a:r>
                        <a:rPr lang="en-US" baseline="0" dirty="0" smtClean="0"/>
                        <a:t> voting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Cell phone voting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 marL="104204" marR="104204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81000" y="3581400"/>
            <a:ext cx="8305800" cy="2590800"/>
          </a:xfrm>
          <a:prstGeom prst="rect">
            <a:avLst/>
          </a:prstGeom>
          <a:solidFill>
            <a:schemeClr val="bg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3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Reform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588898"/>
              </p:ext>
            </p:extLst>
          </p:nvPr>
        </p:nvGraphicFramePr>
        <p:xfrm>
          <a:off x="457200" y="1722120"/>
          <a:ext cx="8229601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98800"/>
                <a:gridCol w="1389389"/>
                <a:gridCol w="1128879"/>
                <a:gridCol w="1042042"/>
                <a:gridCol w="117049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Dem.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Ind.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Rep.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 paper backup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Auto-register after moving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 photo ID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Non-partisan election officials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Auto-register 18-year-olds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 Day a holiday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 Day on weekend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 Day registration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Internet voting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All-mail</a:t>
                      </a:r>
                      <a:r>
                        <a:rPr lang="en-US" baseline="0" dirty="0" smtClean="0"/>
                        <a:t> voting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 marL="104204" marR="10420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Cell phone voting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 marL="104204" marR="1042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 marL="104204" marR="104204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" y="5105400"/>
            <a:ext cx="8305800" cy="1066800"/>
          </a:xfrm>
          <a:prstGeom prst="rect">
            <a:avLst/>
          </a:prstGeom>
          <a:solidFill>
            <a:schemeClr val="bg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3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Substantive findings</a:t>
            </a:r>
          </a:p>
          <a:p>
            <a:pPr lvl="1"/>
            <a:r>
              <a:rPr lang="en-US" sz="2000" dirty="0" smtClean="0"/>
              <a:t>Positive voting experience for most voters</a:t>
            </a:r>
          </a:p>
          <a:p>
            <a:pPr lvl="1"/>
            <a:r>
              <a:rPr lang="en-US" sz="2000" dirty="0" smtClean="0"/>
              <a:t>Voter ID</a:t>
            </a:r>
          </a:p>
          <a:p>
            <a:pPr lvl="1"/>
            <a:r>
              <a:rPr lang="en-US" sz="2000" dirty="0" smtClean="0"/>
              <a:t>Lines</a:t>
            </a:r>
          </a:p>
          <a:p>
            <a:pPr lvl="1"/>
            <a:r>
              <a:rPr lang="en-US" sz="2000" dirty="0" smtClean="0"/>
              <a:t>Partisanship</a:t>
            </a:r>
          </a:p>
          <a:p>
            <a:r>
              <a:rPr lang="en-US" sz="2000" dirty="0" smtClean="0"/>
              <a:t>More research is to be done</a:t>
            </a:r>
          </a:p>
          <a:p>
            <a:pPr lvl="1"/>
            <a:r>
              <a:rPr lang="en-US" sz="2000" dirty="0" smtClean="0"/>
              <a:t>Final report due February 1, 2013</a:t>
            </a:r>
          </a:p>
          <a:p>
            <a:pPr lvl="1"/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57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Early voting experience was very similar to that of Election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 smtClean="0"/>
              <a:t>83% said it was “very easy” to find their polling place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 smtClean="0"/>
              <a:t>3% said they encountered a registration problem when they went to vote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20 min = avg. wait time to vote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400" dirty="0" smtClean="0"/>
              <a:t>69% said most of this time was waiting to check in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 smtClean="0"/>
              <a:t>2% said they encountered voting equipment problems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 smtClean="0"/>
              <a:t>80% said their polling place was run “very well”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 smtClean="0"/>
              <a:t>67% said the performance of polls workers was “excellent”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 smtClean="0"/>
              <a:t>65% said they were “very confident” that their vote was counted as cast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9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Absentee voters also satisfied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2% said they encountered problems receiving their mail ballot</a:t>
            </a:r>
          </a:p>
          <a:p>
            <a:r>
              <a:rPr lang="en-US" dirty="0" smtClean="0"/>
              <a:t>&lt;1% said they encountered problems marking their mail ballot</a:t>
            </a:r>
          </a:p>
          <a:p>
            <a:r>
              <a:rPr lang="en-US" dirty="0" smtClean="0"/>
              <a:t>83% said they found the instructions easy to follow in marking their ballot</a:t>
            </a:r>
          </a:p>
          <a:p>
            <a:r>
              <a:rPr lang="en-US" dirty="0" smtClean="0"/>
              <a:t>56% said they were “very confident” that their vote was counted as cast</a:t>
            </a:r>
          </a:p>
          <a:p>
            <a:r>
              <a:rPr lang="en-US" dirty="0" smtClean="0"/>
              <a:t>Of those who reported not voting, 18% reported requesting, but not receiving, an absentee ballot.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Voter identification</a:t>
            </a:r>
          </a:p>
          <a:p>
            <a:r>
              <a:rPr lang="en-US" dirty="0" smtClean="0"/>
              <a:t>Lines</a:t>
            </a:r>
          </a:p>
          <a:p>
            <a:r>
              <a:rPr lang="en-US" dirty="0" smtClean="0"/>
              <a:t>Partisan divisions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007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Attitudes about fraud</a:t>
            </a:r>
          </a:p>
          <a:p>
            <a:r>
              <a:rPr lang="en-US" dirty="0" smtClean="0"/>
              <a:t>Effect on confidence</a:t>
            </a:r>
          </a:p>
          <a:p>
            <a:r>
              <a:rPr lang="en-US" dirty="0"/>
              <a:t>E</a:t>
            </a:r>
            <a:r>
              <a:rPr lang="en-US" dirty="0" smtClean="0"/>
              <a:t>ffect on ID shown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9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3500" y="2551837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69% of respondents favor requiring all voters to show photo ID when they vote.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7227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photo ID laws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53% of Democrats </a:t>
            </a:r>
          </a:p>
          <a:p>
            <a:r>
              <a:rPr lang="en-US" dirty="0" smtClean="0"/>
              <a:t>58% of African Americans</a:t>
            </a:r>
          </a:p>
        </p:txBody>
      </p:sp>
    </p:spTree>
    <p:extLst>
      <p:ext uri="{BB962C8B-B14F-4D97-AF65-F5344CB8AC3E}">
        <p14:creationId xmlns:p14="http://schemas.microsoft.com/office/powerpoint/2010/main" val="32621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9D49038D-C514-4103-A78A-CE61B27F978A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D948411E-C4B5-4EC4-8EA0-C53946B08F67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306A52A0-BF3C-4DA5-8BCD-7AA87B46AFD3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</TotalTime>
  <Words>1581</Words>
  <Application>Microsoft Office PowerPoint</Application>
  <PresentationFormat>On-screen Show (4:3)</PresentationFormat>
  <Paragraphs>497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2012 Survey of the Performance of American Elections*</vt:lpstr>
      <vt:lpstr>Survey Background</vt:lpstr>
      <vt:lpstr>Overall, the experience of voters on Election Day was positive</vt:lpstr>
      <vt:lpstr>Early voting experience was very similar to that of Election Day</vt:lpstr>
      <vt:lpstr>Absentee voters also satisfied</vt:lpstr>
      <vt:lpstr>PowerPoint Presentation</vt:lpstr>
      <vt:lpstr>Voter identification</vt:lpstr>
      <vt:lpstr>PowerPoint Presentation</vt:lpstr>
      <vt:lpstr>Support for photo ID laws</vt:lpstr>
      <vt:lpstr>Support for photo ID laws</vt:lpstr>
      <vt:lpstr>It is very common in my city or county…</vt:lpstr>
      <vt:lpstr>How confident are you that … will be counted as you intended?</vt:lpstr>
      <vt:lpstr>Effect on IDs shown</vt:lpstr>
      <vt:lpstr>Effect on IDs shown</vt:lpstr>
      <vt:lpstr>Lines an issue in 2012 election</vt:lpstr>
      <vt:lpstr>Lines an issue in 2012 election</vt:lpstr>
      <vt:lpstr>Lines an issue in 2012 election</vt:lpstr>
      <vt:lpstr>PowerPoint Presentation</vt:lpstr>
      <vt:lpstr>PowerPoint Presentation</vt:lpstr>
      <vt:lpstr>PowerPoint Presentation</vt:lpstr>
      <vt:lpstr>PowerPoint Presentation</vt:lpstr>
      <vt:lpstr>Average wait time by population density of county (min)</vt:lpstr>
      <vt:lpstr>Average wait time by race (minutes)</vt:lpstr>
      <vt:lpstr>Partisan Divisions on Election Admin.</vt:lpstr>
      <vt:lpstr>Partisan Divisions on Election Admin.</vt:lpstr>
      <vt:lpstr>PowerPoint Presentation</vt:lpstr>
      <vt:lpstr>PowerPoint Presentation</vt:lpstr>
      <vt:lpstr>How confident are you that … in the General Election will be counted as intended?</vt:lpstr>
      <vt:lpstr>It is very common in my city or county…</vt:lpstr>
      <vt:lpstr>Support for Reform</vt:lpstr>
      <vt:lpstr>Support for Reform</vt:lpstr>
      <vt:lpstr>Support for Reform</vt:lpstr>
      <vt:lpstr>Conclusion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Survey of the Performance of American Elections</dc:title>
  <dc:creator>Charles Stewart</dc:creator>
  <cp:lastModifiedBy>Amy Cohen</cp:lastModifiedBy>
  <cp:revision>6</cp:revision>
  <cp:lastPrinted>2012-12-07T22:01:46Z</cp:lastPrinted>
  <dcterms:created xsi:type="dcterms:W3CDTF">2012-12-04T15:24:36Z</dcterms:created>
  <dcterms:modified xsi:type="dcterms:W3CDTF">2012-12-07T22:38:01Z</dcterms:modified>
</cp:coreProperties>
</file>