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</p:sldMasterIdLst>
  <p:notesMasterIdLst>
    <p:notesMasterId r:id="rId20"/>
  </p:notesMasterIdLst>
  <p:sldIdLst>
    <p:sldId id="365" r:id="rId2"/>
    <p:sldId id="366" r:id="rId3"/>
    <p:sldId id="374" r:id="rId4"/>
    <p:sldId id="368" r:id="rId5"/>
    <p:sldId id="378" r:id="rId6"/>
    <p:sldId id="367" r:id="rId7"/>
    <p:sldId id="379" r:id="rId8"/>
    <p:sldId id="380" r:id="rId9"/>
    <p:sldId id="381" r:id="rId10"/>
    <p:sldId id="382" r:id="rId11"/>
    <p:sldId id="383" r:id="rId12"/>
    <p:sldId id="377" r:id="rId13"/>
    <p:sldId id="369" r:id="rId14"/>
    <p:sldId id="375" r:id="rId15"/>
    <p:sldId id="376" r:id="rId16"/>
    <p:sldId id="372" r:id="rId17"/>
    <p:sldId id="387" r:id="rId18"/>
    <p:sldId id="38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6D95EE"/>
    <a:srgbClr val="6386FF"/>
    <a:srgbClr val="009196"/>
    <a:srgbClr val="0C8F93"/>
    <a:srgbClr val="B7BD00"/>
    <a:srgbClr val="849DFF"/>
    <a:srgbClr val="4F82F9"/>
    <a:srgbClr val="FFD22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4B20B9C7-2563-044B-9658-D4CA0A26ECE2}" type="datetime1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78663D69-7527-3B48-96D2-D5B02033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164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0CE7FA66-C1F4-4746-AACD-369ED1DB7B00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Interfaces</a:t>
            </a:r>
            <a:r>
              <a:rPr lang="en-US" b="1" baseline="0" dirty="0" smtClean="0">
                <a:solidFill>
                  <a:srgbClr val="FF0000"/>
                </a:solidFill>
              </a:rPr>
              <a:t> built on the API.  Example #1.  </a:t>
            </a:r>
            <a:r>
              <a:rPr lang="en-US" b="1" baseline="0" dirty="0" err="1" smtClean="0">
                <a:solidFill>
                  <a:srgbClr val="FF0000"/>
                </a:solidFill>
              </a:rPr>
              <a:t>Facebook</a:t>
            </a:r>
            <a:r>
              <a:rPr lang="en-US" b="1" baseline="0" dirty="0" smtClean="0">
                <a:solidFill>
                  <a:srgbClr val="FF0000"/>
                </a:solidFill>
              </a:rPr>
              <a:t>,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992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Interfaces</a:t>
            </a:r>
            <a:r>
              <a:rPr lang="en-US" b="1" baseline="0" dirty="0" smtClean="0">
                <a:solidFill>
                  <a:srgbClr val="FF0000"/>
                </a:solidFill>
              </a:rPr>
              <a:t> built on the API.  Example #2.  User Interfaces that increase completion rates.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Interfaces</a:t>
            </a:r>
            <a:r>
              <a:rPr lang="en-US" b="1" baseline="0" dirty="0" smtClean="0">
                <a:solidFill>
                  <a:srgbClr val="FF0000"/>
                </a:solidFill>
              </a:rPr>
              <a:t> built on the API.  Example #3.  Mobile Interfaces.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54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Directing voters from the Rock the Vote portal into a</a:t>
            </a:r>
            <a:r>
              <a:rPr lang="en-US" b="1" baseline="0" dirty="0" smtClean="0">
                <a:solidFill>
                  <a:srgbClr val="FF0000"/>
                </a:solidFill>
              </a:rPr>
              <a:t> state’s online voter registration website.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249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2493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0CE7FA66-C1F4-4746-AACD-369ED1DB7B00}" type="slidenum">
              <a:rPr lang="en-US">
                <a:latin typeface="Calibri" charset="0"/>
              </a:rPr>
              <a:pPr eaLnBrk="1" hangingPunct="1"/>
              <a:t>18</a:t>
            </a:fld>
            <a:endParaRPr lang="en-US">
              <a:latin typeface="Calibri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Contact us.  We have</a:t>
            </a:r>
            <a:r>
              <a:rPr lang="en-US" baseline="0" dirty="0" smtClean="0">
                <a:latin typeface="Calibri" charset="0"/>
              </a:rPr>
              <a:t> decided to share our code - which has been proven over the years and handles nearly 4 million applications - for free to anyone to use… and could be a way to support a common voter registration technology across states.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RTVTourSponsorship v5 4.2.08</a:t>
            </a:r>
            <a:endParaRPr lang="en-US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803FF-E8E8-C748-8F01-6E0AB6B9010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2012 results.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RTVTourSponsorship v5 4.2.08</a:t>
            </a:r>
            <a:endParaRPr lang="en-US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EC59F-7514-6045-9447-D9276D18B79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RTV online voter</a:t>
            </a:r>
            <a:r>
              <a:rPr lang="en-US" b="1" baseline="0" dirty="0" smtClean="0"/>
              <a:t> registration tool’s code is embedded in this button.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When the button is clicked, the voter registration</a:t>
            </a:r>
            <a:r>
              <a:rPr lang="en-US" b="1" baseline="0" dirty="0" smtClean="0"/>
              <a:t> form appears as an overlay on the original website.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WHITE LABEL TOOLS.  Example #1.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992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WHITE LABEL TOOLS.  Example #2.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WHITE LABEL TOOLS.  Example #3</a:t>
            </a:r>
            <a:r>
              <a:rPr lang="en-US" b="1" baseline="0" dirty="0" smtClean="0">
                <a:solidFill>
                  <a:srgbClr val="FF0000"/>
                </a:solidFill>
              </a:rPr>
              <a:t> (UC School system).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63D69-7527-3B48-96D2-D5B020337A3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D636-8E7A-1F42-AF4D-EE7319800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B956-9B2A-BD47-9819-CC39E2060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1717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627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302E-C67B-F243-B9C5-1F116F550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4572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0F70-874C-E347-81EB-4EDB6EB61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93E7-A645-4D4F-B215-578EA6B5F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9E8A-D049-1742-97A4-8E01CC54D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274BB-9185-CB47-8D40-809B58395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6F58-8898-C744-B2FC-AB92115AB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CA495-E332-724D-BEC1-3BB2D5904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B1595-A0B5-344C-B2AE-026C07E65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B758-72C8-AF4B-89EC-527DDE3C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27B0-0B50-0142-B6FD-60F91F13F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_b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bg1"/>
                </a:solidFill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7AC11089-8410-6740-8EFF-E10CD6DB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96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96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96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96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9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9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9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9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ChangeArrowheads="1"/>
          </p:cNvSpPr>
          <p:nvPr/>
        </p:nvSpPr>
        <p:spPr bwMode="auto">
          <a:xfrm>
            <a:off x="3962400" y="487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7" name="Rectangle 12"/>
          <p:cNvSpPr>
            <a:spLocks noChangeArrowheads="1"/>
          </p:cNvSpPr>
          <p:nvPr/>
        </p:nvSpPr>
        <p:spPr bwMode="auto">
          <a:xfrm>
            <a:off x="228600" y="4191000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 dirty="0" smtClean="0">
                <a:latin typeface="Helvetica" charset="0"/>
                <a:ea typeface="Helvetica" charset="0"/>
                <a:cs typeface="Helvetica" charset="0"/>
              </a:rPr>
              <a:t>Lessons in online voter </a:t>
            </a:r>
            <a:r>
              <a:rPr lang="en-US" sz="3600" b="1" i="1" smtClean="0">
                <a:latin typeface="Helvetica" charset="0"/>
                <a:ea typeface="Helvetica" charset="0"/>
                <a:cs typeface="Helvetica" charset="0"/>
              </a:rPr>
              <a:t>registration technologies to </a:t>
            </a:r>
            <a:r>
              <a:rPr lang="en-US" sz="3600" b="1" i="1" dirty="0" smtClean="0">
                <a:latin typeface="Helvetica" charset="0"/>
                <a:ea typeface="Helvetica" charset="0"/>
                <a:cs typeface="Helvetica" charset="0"/>
              </a:rPr>
              <a:t>build on from 2012</a:t>
            </a:r>
            <a:endParaRPr lang="en-US" sz="4500" b="1" i="1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dirty="0">
              <a:latin typeface="Georgia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95388"/>
            <a:ext cx="73914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R_headcount_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66800" y="381000"/>
            <a:ext cx="7010400" cy="5589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ovr_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381000"/>
            <a:ext cx="8303405" cy="5550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r_fB_p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0" y="1828800"/>
            <a:ext cx="5396906" cy="2895600"/>
          </a:xfrm>
          <a:prstGeom prst="rect">
            <a:avLst/>
          </a:prstGeom>
        </p:spPr>
      </p:pic>
      <p:pic>
        <p:nvPicPr>
          <p:cNvPr id="6" name="Picture 5" descr="ovr_timeline_face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6661" y="685800"/>
            <a:ext cx="2493204" cy="533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304800"/>
            <a:ext cx="30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OVR on Timeline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295400"/>
            <a:ext cx="299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OVR Tool: Share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33400"/>
            <a:ext cx="5147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Helvetica"/>
                <a:cs typeface="Helvetica"/>
              </a:rPr>
              <a:t>Facebook</a:t>
            </a:r>
            <a:r>
              <a:rPr lang="en-US" sz="4000" b="1" dirty="0" smtClean="0">
                <a:latin typeface="Helvetica"/>
                <a:cs typeface="Helvetica"/>
              </a:rPr>
              <a:t> Interfaces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04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Interface is Proven to Increase Completion Rates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3544075" y="3059668"/>
            <a:ext cx="1332725" cy="8229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8" name="TextBox 7"/>
          <p:cNvSpPr txBox="1"/>
          <p:nvPr/>
        </p:nvSpPr>
        <p:spPr>
          <a:xfrm>
            <a:off x="1295400" y="4876800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5-step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888468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2-step</a:t>
            </a:r>
            <a:endParaRPr lang="en-US" dirty="0"/>
          </a:p>
        </p:txBody>
      </p:sp>
      <p:pic>
        <p:nvPicPr>
          <p:cNvPr id="11" name="Picture 10" descr="ovr-ol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90600" y="1851152"/>
            <a:ext cx="2133600" cy="2873248"/>
          </a:xfrm>
          <a:prstGeom prst="rect">
            <a:avLst/>
          </a:prstGeom>
        </p:spPr>
      </p:pic>
      <p:pic>
        <p:nvPicPr>
          <p:cNvPr id="12" name="Picture 11" descr="partner-portal-upgrade-v2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52999" y="1828800"/>
            <a:ext cx="4033729" cy="295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066800"/>
          </a:xfrm>
        </p:spPr>
        <p:txBody>
          <a:bodyPr/>
          <a:lstStyle/>
          <a:p>
            <a:r>
              <a:rPr lang="en-US" dirty="0" smtClean="0"/>
              <a:t>Mobile Interface</a:t>
            </a:r>
            <a:endParaRPr lang="en-US" dirty="0"/>
          </a:p>
        </p:txBody>
      </p:sp>
      <p:pic>
        <p:nvPicPr>
          <p:cNvPr id="5" name="Picture 4" descr="Mobile Interface - Orig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19200" y="1295400"/>
            <a:ext cx="2895600" cy="4343400"/>
          </a:xfrm>
          <a:prstGeom prst="rect">
            <a:avLst/>
          </a:prstGeom>
        </p:spPr>
      </p:pic>
      <p:pic>
        <p:nvPicPr>
          <p:cNvPr id="11" name="Picture 10" descr="Mobile Interface - Electronic Signature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05400" y="2209800"/>
            <a:ext cx="3429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876800"/>
            <a:ext cx="39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OVR with electronic signature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4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533400"/>
          </a:xfrm>
        </p:spPr>
        <p:txBody>
          <a:bodyPr/>
          <a:lstStyle/>
          <a:p>
            <a:r>
              <a:rPr lang="en-US" dirty="0" smtClean="0"/>
              <a:t>#2: State Integrations</a:t>
            </a:r>
            <a:endParaRPr lang="en-US" dirty="0"/>
          </a:p>
        </p:txBody>
      </p:sp>
      <p:pic>
        <p:nvPicPr>
          <p:cNvPr id="5" name="Picture 4" descr="wa-step-3w-ifr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410200" y="990600"/>
            <a:ext cx="3278358" cy="4956635"/>
          </a:xfrm>
          <a:prstGeom prst="rect">
            <a:avLst/>
          </a:prstGeom>
        </p:spPr>
      </p:pic>
      <p:pic>
        <p:nvPicPr>
          <p:cNvPr id="3" name="Picture 2" descr="Screen Shot of WA OVR Page 2- if eligi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81000" y="1066800"/>
            <a:ext cx="4461711" cy="482118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60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/>
          <a:lstStyle/>
          <a:p>
            <a:r>
              <a:rPr lang="en-US" dirty="0" smtClean="0"/>
              <a:t>Integration with STATE online voter registration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r>
              <a:rPr lang="en-US" sz="1900" b="1" dirty="0" smtClean="0">
                <a:solidFill>
                  <a:srgbClr val="000000"/>
                </a:solidFill>
              </a:rPr>
              <a:t>Washington:</a:t>
            </a:r>
          </a:p>
          <a:p>
            <a:pPr lvl="1"/>
            <a:r>
              <a:rPr lang="en-US" sz="1900" dirty="0" smtClean="0"/>
              <a:t>Piloted the integrated system for the primary VR deadline:  354 registrants complete the process within 24 hours, yielding a 96% completion rate</a:t>
            </a:r>
          </a:p>
          <a:p>
            <a:r>
              <a:rPr lang="en-US" sz="1900" b="1" dirty="0" smtClean="0"/>
              <a:t>Nevada:</a:t>
            </a:r>
          </a:p>
          <a:p>
            <a:pPr lvl="1"/>
            <a:r>
              <a:rPr lang="en-US" sz="1900" dirty="0" smtClean="0"/>
              <a:t>Launched an integrated system in early September, transferring eligible NV users – and some basic info – over to the state tool</a:t>
            </a:r>
          </a:p>
          <a:p>
            <a:pPr lvl="1"/>
            <a:r>
              <a:rPr lang="en-US" sz="1900" dirty="0" smtClean="0"/>
              <a:t>Preliminary reporting confirm 90% were new voters</a:t>
            </a:r>
          </a:p>
          <a:p>
            <a:r>
              <a:rPr lang="en-US" sz="1900" b="1" dirty="0" smtClean="0"/>
              <a:t>California: </a:t>
            </a:r>
          </a:p>
          <a:p>
            <a:pPr lvl="1"/>
            <a:r>
              <a:rPr lang="en-US" sz="1900" dirty="0" smtClean="0"/>
              <a:t>State integration allowed to transfer any voter registration applicant that submitted a CA zip code to the state’s system 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Groundbreaking collaboration with Universities, Community Groups, Elections Officials resulting in 179,293 applications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#3: Better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technology companies (</a:t>
            </a:r>
            <a:r>
              <a:rPr lang="en-US" dirty="0" err="1" smtClean="0"/>
              <a:t>ie</a:t>
            </a:r>
            <a:r>
              <a:rPr lang="en-US" dirty="0" smtClean="0"/>
              <a:t>. Online ads testing with Google and </a:t>
            </a:r>
            <a:r>
              <a:rPr lang="en-US" dirty="0" err="1" smtClean="0"/>
              <a:t>Facebook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With elections officials (i.e. Surf the Vote)</a:t>
            </a:r>
          </a:p>
          <a:p>
            <a:r>
              <a:rPr lang="en-US" dirty="0" smtClean="0"/>
              <a:t>All together:  SOS </a:t>
            </a:r>
            <a:r>
              <a:rPr lang="en-US" dirty="0" smtClean="0">
                <a:sym typeface="Wingdings"/>
              </a:rPr>
              <a:t>VIPRTV SMS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ChangeArrowheads="1"/>
          </p:cNvSpPr>
          <p:nvPr/>
        </p:nvSpPr>
        <p:spPr bwMode="auto">
          <a:xfrm>
            <a:off x="3962400" y="487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7" name="Rectangle 12"/>
          <p:cNvSpPr>
            <a:spLocks noChangeArrowheads="1"/>
          </p:cNvSpPr>
          <p:nvPr/>
        </p:nvSpPr>
        <p:spPr bwMode="auto">
          <a:xfrm>
            <a:off x="228600" y="4495800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Heather Smith</a:t>
            </a:r>
          </a:p>
          <a:p>
            <a:pPr algn="ctr"/>
            <a:r>
              <a:rPr lang="en-US" sz="3600" dirty="0" err="1" smtClean="0">
                <a:latin typeface="Helvetica" charset="0"/>
                <a:ea typeface="Helvetica" charset="0"/>
                <a:cs typeface="Helvetica" charset="0"/>
              </a:rPr>
              <a:t>heather@rockthevote.com</a:t>
            </a:r>
            <a:endParaRPr lang="en-US" sz="45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dirty="0">
              <a:latin typeface="Georgia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95388"/>
            <a:ext cx="73914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3">
            <a:lum bright="54000" contrast="-70000"/>
          </a:blip>
          <a:srcRect/>
          <a:stretch>
            <a:fillRect/>
          </a:stretch>
        </p:blipFill>
        <p:spPr bwMode="auto">
          <a:xfrm>
            <a:off x="6065838" y="1355725"/>
            <a:ext cx="30607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Georgia" charset="0"/>
              </a:rPr>
              <a:t>About Rock the Vote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0063" y="1354138"/>
            <a:ext cx="5476875" cy="45386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Helvetica" charset="0"/>
                <a:ea typeface="Georgia" charset="0"/>
              </a:rPr>
              <a:t>Founded in 1990</a:t>
            </a:r>
            <a:r>
              <a:rPr lang="en-US" sz="1800" dirty="0" smtClean="0">
                <a:latin typeface="Helvetica" charset="0"/>
                <a:ea typeface="Georgia" charset="0"/>
              </a:rPr>
              <a:t> by artists and musicians in </a:t>
            </a:r>
            <a:r>
              <a:rPr lang="en-US" sz="1800" dirty="0">
                <a:latin typeface="Helvetica" charset="0"/>
                <a:ea typeface="Georgia" charset="0"/>
              </a:rPr>
              <a:t>response to a wave of attacks on freedom of speech and artistic </a:t>
            </a:r>
            <a:r>
              <a:rPr lang="en-US" sz="1800" dirty="0" smtClean="0">
                <a:latin typeface="Helvetica" charset="0"/>
                <a:ea typeface="Georgia" charset="0"/>
              </a:rPr>
              <a:t>expression.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Helvetica" charset="0"/>
              <a:ea typeface="Georg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Helvetica" charset="0"/>
                <a:ea typeface="Georgia" charset="0"/>
              </a:rPr>
              <a:t>As a nonpartisan nonprofit organization,</a:t>
            </a:r>
            <a:r>
              <a:rPr lang="en-US" sz="1800" dirty="0">
                <a:latin typeface="Helvetica" charset="0"/>
                <a:ea typeface="Georgia" charset="0"/>
              </a:rPr>
              <a:t> Rock the Vote </a:t>
            </a:r>
            <a:r>
              <a:rPr lang="en-US" sz="1800" dirty="0" err="1">
                <a:latin typeface="Helvetica" charset="0"/>
                <a:ea typeface="Georgia" charset="0"/>
              </a:rPr>
              <a:t>doesn</a:t>
            </a:r>
            <a:r>
              <a:rPr lang="ja-JP" altLang="en-US" sz="1800" dirty="0">
                <a:latin typeface="Helvetica" charset="0"/>
                <a:ea typeface="Georgia" charset="0"/>
              </a:rPr>
              <a:t>’</a:t>
            </a:r>
            <a:r>
              <a:rPr lang="en-US" altLang="ja-JP" sz="1800" dirty="0" err="1"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lang="en-US" altLang="ja-JP" sz="1800" dirty="0">
                <a:latin typeface="Helvetica" charset="0"/>
                <a:ea typeface="Helvetica" charset="0"/>
                <a:cs typeface="Helvetica" charset="0"/>
              </a:rPr>
              <a:t> endorse candidates. Rather, it empowers young people to step up and claim their voices in the political process</a:t>
            </a:r>
            <a:r>
              <a:rPr lang="en-US" altLang="ja-JP" sz="18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ja-JP" sz="1800" dirty="0" smtClean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Rock the Vote is able to translate the success of its brand</a:t>
            </a: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 into real results by running innovative and successful voter outreach and registration 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efforts.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Rock the Vote was the first organization </a:t>
            </a: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to introduce 1-800 # to register to vote and more recently an online voter registration tool used by more than 30,000 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partners since 1996.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Vote Registration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39624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Total # of voter registration applications for 2011-2012:</a:t>
            </a:r>
          </a:p>
          <a:p>
            <a:pPr marL="0" indent="0" algn="ctr">
              <a:buNone/>
            </a:pPr>
            <a:r>
              <a:rPr lang="en-US" sz="3500" b="1" dirty="0" smtClean="0"/>
              <a:t>1,058,994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1148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Top OVR Partners:</a:t>
            </a:r>
            <a:endParaRPr lang="en-US" dirty="0" smtClean="0"/>
          </a:p>
          <a:p>
            <a:pPr lvl="0"/>
            <a:r>
              <a:rPr lang="en-US" dirty="0" smtClean="0"/>
              <a:t>CA, WA, NV</a:t>
            </a:r>
          </a:p>
          <a:p>
            <a:pPr lvl="0"/>
            <a:r>
              <a:rPr lang="en-US" dirty="0" smtClean="0"/>
              <a:t>MTV/Viacom, Comcast</a:t>
            </a:r>
          </a:p>
          <a:p>
            <a:pPr lvl="0"/>
            <a:r>
              <a:rPr lang="en-US" dirty="0" smtClean="0"/>
              <a:t>Xbox</a:t>
            </a:r>
          </a:p>
          <a:p>
            <a:pPr lvl="0"/>
            <a:r>
              <a:rPr lang="en-US" dirty="0" smtClean="0"/>
              <a:t>Barnes &amp; Noble College</a:t>
            </a:r>
          </a:p>
          <a:p>
            <a:r>
              <a:rPr lang="en-US" dirty="0" err="1" smtClean="0"/>
              <a:t>HeadCount</a:t>
            </a:r>
            <a:r>
              <a:rPr lang="en-US" dirty="0" smtClean="0"/>
              <a:t>, PIRG, VPC</a:t>
            </a:r>
          </a:p>
          <a:p>
            <a:pPr lvl="0"/>
            <a:r>
              <a:rPr lang="en-US" dirty="0" smtClean="0"/>
              <a:t>Long Distance Voter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New ‘partner’ tools to promote better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 options:</a:t>
            </a:r>
          </a:p>
          <a:p>
            <a:pPr lvl="1"/>
            <a:r>
              <a:rPr lang="en-US" dirty="0" smtClean="0"/>
              <a:t>Link to </a:t>
            </a:r>
            <a:r>
              <a:rPr lang="en-US" dirty="0" err="1" smtClean="0"/>
              <a:t>rockthevote.com</a:t>
            </a:r>
            <a:endParaRPr lang="en-US" dirty="0" smtClean="0"/>
          </a:p>
          <a:p>
            <a:pPr lvl="1"/>
            <a:r>
              <a:rPr lang="en-US" dirty="0" smtClean="0"/>
              <a:t>RTV ‘widget’</a:t>
            </a:r>
          </a:p>
          <a:p>
            <a:pPr lvl="1"/>
            <a:r>
              <a:rPr lang="en-US" dirty="0" smtClean="0"/>
              <a:t>White-label ‘widget’</a:t>
            </a:r>
          </a:p>
          <a:p>
            <a:pPr lvl="1"/>
            <a:r>
              <a:rPr lang="en-US" dirty="0" smtClean="0"/>
              <a:t>Build your own interface on the RTV API</a:t>
            </a:r>
          </a:p>
          <a:p>
            <a:pPr lvl="1"/>
            <a:r>
              <a:rPr lang="en-US" dirty="0" smtClean="0"/>
              <a:t>Set up unique instance on your own servers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" y="287867"/>
            <a:ext cx="9296400" cy="573193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4724400" y="609600"/>
            <a:ext cx="1485125" cy="1085814"/>
          </a:xfrm>
          <a:prstGeom prst="rightArrow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8" name="TextBox 7"/>
          <p:cNvSpPr txBox="1"/>
          <p:nvPr/>
        </p:nvSpPr>
        <p:spPr>
          <a:xfrm>
            <a:off x="4876800" y="914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LINK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66738" y="744538"/>
            <a:ext cx="8072437" cy="8382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686800" cy="550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763000" cy="547687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>
            <a:off x="7543800" y="4267200"/>
            <a:ext cx="1600200" cy="1143000"/>
          </a:xfrm>
          <a:prstGeom prst="leftArrow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" name="TextBox 6"/>
          <p:cNvSpPr txBox="1"/>
          <p:nvPr/>
        </p:nvSpPr>
        <p:spPr>
          <a:xfrm>
            <a:off x="7772400" y="4572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Helvetica"/>
                <a:cs typeface="Helvetica"/>
              </a:rPr>
              <a:t>WIDGET</a:t>
            </a:r>
            <a:endParaRPr lang="en-US" sz="2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0525"/>
            <a:ext cx="8884920" cy="555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udentpirg_screenshot_ov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71600" y="381000"/>
            <a:ext cx="6276993" cy="5512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TV_Text Message_Experiments_November_2008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RTV_Text Message_Experiments_November_2008.ppt</Template>
  <TotalTime>11591</TotalTime>
  <Words>592</Words>
  <Application>Microsoft Macintosh PowerPoint</Application>
  <PresentationFormat>On-screen Show (4:3)</PresentationFormat>
  <Paragraphs>83</Paragraphs>
  <Slides>18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RTV_Text Message_Experiments_November_2008</vt:lpstr>
      <vt:lpstr>Slide 1</vt:lpstr>
      <vt:lpstr>About Rock the Vote</vt:lpstr>
      <vt:lpstr>Online Vote Registration Tool</vt:lpstr>
      <vt:lpstr>#1: New ‘partner’ tools to promote better OUTREACH</vt:lpstr>
      <vt:lpstr>Bus Tours</vt:lpstr>
      <vt:lpstr> </vt:lpstr>
      <vt:lpstr>Slide 7</vt:lpstr>
      <vt:lpstr>Slide 8</vt:lpstr>
      <vt:lpstr>Slide 9</vt:lpstr>
      <vt:lpstr>Slide 10</vt:lpstr>
      <vt:lpstr>Slide 11</vt:lpstr>
      <vt:lpstr>Slide 12</vt:lpstr>
      <vt:lpstr>New Interface is Proven to Increase Completion Rates</vt:lpstr>
      <vt:lpstr>Mobile Interface</vt:lpstr>
      <vt:lpstr>#2: State Integrations</vt:lpstr>
      <vt:lpstr>Integration with STATE online voter registration systems</vt:lpstr>
      <vt:lpstr>#3: Better Collaboration</vt:lpstr>
      <vt:lpstr>Slide 18</vt:lpstr>
    </vt:vector>
  </TitlesOfParts>
  <Company>catalist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DRAFT PANEL 4</dc:title>
  <dc:creator>audrey</dc:creator>
  <cp:lastModifiedBy>Heather Smith</cp:lastModifiedBy>
  <cp:revision>91</cp:revision>
  <cp:lastPrinted>2009-08-03T19:37:59Z</cp:lastPrinted>
  <dcterms:created xsi:type="dcterms:W3CDTF">2012-12-13T00:11:22Z</dcterms:created>
  <dcterms:modified xsi:type="dcterms:W3CDTF">2012-12-13T00:19:07Z</dcterms:modified>
</cp:coreProperties>
</file>