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67" r:id="rId4"/>
    <p:sldId id="262" r:id="rId5"/>
    <p:sldId id="263" r:id="rId6"/>
    <p:sldId id="264" r:id="rId7"/>
    <p:sldId id="265" r:id="rId8"/>
    <p:sldId id="268" r:id="rId9"/>
    <p:sldId id="272" r:id="rId10"/>
    <p:sldId id="273" r:id="rId11"/>
    <p:sldId id="274" r:id="rId12"/>
    <p:sldId id="269" r:id="rId13"/>
    <p:sldId id="270" r:id="rId14"/>
    <p:sldId id="275" r:id="rId15"/>
    <p:sldId id="266" r:id="rId16"/>
    <p:sldId id="276" r:id="rId17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1EDD3599-902B-4351-966B-CBD6643CE383}">
          <p14:sldIdLst>
            <p14:sldId id="256"/>
            <p14:sldId id="261"/>
            <p14:sldId id="267"/>
            <p14:sldId id="262"/>
            <p14:sldId id="263"/>
            <p14:sldId id="264"/>
            <p14:sldId id="265"/>
            <p14:sldId id="268"/>
            <p14:sldId id="272"/>
            <p14:sldId id="273"/>
            <p14:sldId id="274"/>
            <p14:sldId id="269"/>
            <p14:sldId id="270"/>
            <p14:sldId id="275"/>
            <p14:sldId id="266"/>
            <p14:sldId id="27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ll, Brian M" initials="BM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660066"/>
    <a:srgbClr val="1C1C1C"/>
    <a:srgbClr val="33333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1765" autoAdjust="0"/>
  </p:normalViewPr>
  <p:slideViewPr>
    <p:cSldViewPr>
      <p:cViewPr varScale="1">
        <p:scale>
          <a:sx n="68" d="100"/>
          <a:sy n="68" d="100"/>
        </p:scale>
        <p:origin x="-4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si\agency%20shares\GAB%20Shared\Bell\WEDCS\Costs_Master_Summar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9.647987774638514E-2"/>
                  <c:y val="1.96822420636812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2.9343602212362117E-2"/>
                  <c:y val="2.7439898626717557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1.5957516776525533E-2"/>
                  <c:y val="1.42266885639060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6.3509755988929426E-2"/>
                  <c:y val="-1.432062924680236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3.6841951617790372E-2"/>
                  <c:y val="7.204344351256135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-8.9040375124010945E-2"/>
                  <c:y val="0.142194403487790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0.14888224574093523"/>
                  <c:y val="1.342413948109137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5.6694721582023044E-2"/>
                  <c:y val="-4.2537167766297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9.6354107170838216E-3"/>
                  <c:y val="1.0093457468554508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Costs_Master_Data!$C$6:$M$6</c:f>
              <c:numCache>
                <c:formatCode>"$"#,##0.00;\("$"#,##0.00\)</c:formatCode>
                <c:ptCount val="11"/>
                <c:pt idx="0">
                  <c:v>1267658.0067</c:v>
                </c:pt>
                <c:pt idx="1">
                  <c:v>3404704.3352999999</c:v>
                </c:pt>
                <c:pt idx="2">
                  <c:v>310740.6874</c:v>
                </c:pt>
                <c:pt idx="3">
                  <c:v>2743131.1277000001</c:v>
                </c:pt>
                <c:pt idx="4">
                  <c:v>77482.499199999991</c:v>
                </c:pt>
                <c:pt idx="5">
                  <c:v>9189231.5292000007</c:v>
                </c:pt>
                <c:pt idx="6">
                  <c:v>7058692.2773000002</c:v>
                </c:pt>
                <c:pt idx="7">
                  <c:v>117590.06999999999</c:v>
                </c:pt>
                <c:pt idx="8">
                  <c:v>1053494.2217999999</c:v>
                </c:pt>
                <c:pt idx="9">
                  <c:v>440144.0784</c:v>
                </c:pt>
                <c:pt idx="10">
                  <c:v>1430881.4931999999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Year-To-Date Election Costs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Costs_Master_Data!$A$2</c:f>
              <c:strCache>
                <c:ptCount val="1"/>
                <c:pt idx="0">
                  <c:v>2012 Presidential Preference and Spring Election</c:v>
                </c:pt>
              </c:strCache>
            </c:strRef>
          </c:tx>
          <c:invertIfNegative val="0"/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Costs_Master_Data!$C$2:$M$2</c:f>
              <c:numCache>
                <c:formatCode>"$"#,##0.00;\("$"#,##0.00\)</c:formatCode>
                <c:ptCount val="11"/>
                <c:pt idx="0">
                  <c:v>655381.62840000005</c:v>
                </c:pt>
                <c:pt idx="1">
                  <c:v>956166.26820000005</c:v>
                </c:pt>
                <c:pt idx="2">
                  <c:v>90508.119900000005</c:v>
                </c:pt>
                <c:pt idx="3">
                  <c:v>773679.549</c:v>
                </c:pt>
                <c:pt idx="4">
                  <c:v>16219.1396</c:v>
                </c:pt>
                <c:pt idx="5">
                  <c:v>2296011.8385000001</c:v>
                </c:pt>
                <c:pt idx="6">
                  <c:v>1920863.9689</c:v>
                </c:pt>
                <c:pt idx="7">
                  <c:v>31753.17</c:v>
                </c:pt>
                <c:pt idx="8">
                  <c:v>320576.24819999997</c:v>
                </c:pt>
                <c:pt idx="9">
                  <c:v>148522.0895</c:v>
                </c:pt>
                <c:pt idx="10">
                  <c:v>468965.45789999998</c:v>
                </c:pt>
              </c:numCache>
            </c:numRef>
          </c:val>
        </c:ser>
        <c:ser>
          <c:idx val="1"/>
          <c:order val="1"/>
          <c:tx>
            <c:strRef>
              <c:f>Costs_Master_Data!$A$3</c:f>
              <c:strCache>
                <c:ptCount val="1"/>
                <c:pt idx="0">
                  <c:v>2012 May 8 Recall Primary Election</c:v>
                </c:pt>
              </c:strCache>
            </c:strRef>
          </c:tx>
          <c:invertIfNegative val="0"/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Costs_Master_Data!$C$3:$M$3</c:f>
              <c:numCache>
                <c:formatCode>"$"#,##0.00;\("$"#,##0.00\)</c:formatCode>
                <c:ptCount val="11"/>
                <c:pt idx="0">
                  <c:v>161250.34959999999</c:v>
                </c:pt>
                <c:pt idx="1">
                  <c:v>724960.32889999996</c:v>
                </c:pt>
                <c:pt idx="2">
                  <c:v>117798.0478</c:v>
                </c:pt>
                <c:pt idx="3">
                  <c:v>616890.8996</c:v>
                </c:pt>
                <c:pt idx="4">
                  <c:v>11618.49</c:v>
                </c:pt>
                <c:pt idx="5">
                  <c:v>2292419.9092000001</c:v>
                </c:pt>
                <c:pt idx="6">
                  <c:v>1768462.0093</c:v>
                </c:pt>
                <c:pt idx="7">
                  <c:v>29188.45</c:v>
                </c:pt>
                <c:pt idx="8">
                  <c:v>242821.26860000001</c:v>
                </c:pt>
                <c:pt idx="9">
                  <c:v>101366.64939999999</c:v>
                </c:pt>
                <c:pt idx="10">
                  <c:v>244804.23869999999</c:v>
                </c:pt>
              </c:numCache>
            </c:numRef>
          </c:val>
        </c:ser>
        <c:ser>
          <c:idx val="2"/>
          <c:order val="2"/>
          <c:tx>
            <c:strRef>
              <c:f>Costs_Master_Data!$A$4</c:f>
              <c:strCache>
                <c:ptCount val="1"/>
                <c:pt idx="0">
                  <c:v>2012 June 5 Recall Election</c:v>
                </c:pt>
              </c:strCache>
            </c:strRef>
          </c:tx>
          <c:invertIfNegative val="0"/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Costs_Master_Data!$C$4:$M$4</c:f>
              <c:numCache>
                <c:formatCode>"$"#,##0.00;\("$"#,##0.00\)</c:formatCode>
                <c:ptCount val="11"/>
                <c:pt idx="0">
                  <c:v>250225.27960000001</c:v>
                </c:pt>
                <c:pt idx="1">
                  <c:v>983857.57889999996</c:v>
                </c:pt>
                <c:pt idx="2">
                  <c:v>55924.8197</c:v>
                </c:pt>
                <c:pt idx="3">
                  <c:v>600951.92940000002</c:v>
                </c:pt>
                <c:pt idx="4">
                  <c:v>10791.219800000001</c:v>
                </c:pt>
                <c:pt idx="5">
                  <c:v>2568884.8487</c:v>
                </c:pt>
                <c:pt idx="6">
                  <c:v>1978093.7696</c:v>
                </c:pt>
                <c:pt idx="7">
                  <c:v>27297.45</c:v>
                </c:pt>
                <c:pt idx="8">
                  <c:v>252030.0674</c:v>
                </c:pt>
                <c:pt idx="9">
                  <c:v>97442.969700000001</c:v>
                </c:pt>
                <c:pt idx="10">
                  <c:v>404898.0085</c:v>
                </c:pt>
              </c:numCache>
            </c:numRef>
          </c:val>
        </c:ser>
        <c:ser>
          <c:idx val="3"/>
          <c:order val="3"/>
          <c:tx>
            <c:strRef>
              <c:f>Costs_Master_Data!$A$5</c:f>
              <c:strCache>
                <c:ptCount val="1"/>
                <c:pt idx="0">
                  <c:v>2012 Partisan Primary</c:v>
                </c:pt>
              </c:strCache>
            </c:strRef>
          </c:tx>
          <c:invertIfNegative val="0"/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Costs_Master_Data!$C$5:$M$5</c:f>
              <c:numCache>
                <c:formatCode>"$"#,##0.00;\("$"#,##0.00\)</c:formatCode>
                <c:ptCount val="11"/>
                <c:pt idx="0">
                  <c:v>200800.74909999999</c:v>
                </c:pt>
                <c:pt idx="1">
                  <c:v>739720.15930000006</c:v>
                </c:pt>
                <c:pt idx="2">
                  <c:v>46509.7</c:v>
                </c:pt>
                <c:pt idx="3">
                  <c:v>751608.74970000004</c:v>
                </c:pt>
                <c:pt idx="4">
                  <c:v>38853.649799999999</c:v>
                </c:pt>
                <c:pt idx="5">
                  <c:v>2031914.9328000001</c:v>
                </c:pt>
                <c:pt idx="6">
                  <c:v>1391272.5294999999</c:v>
                </c:pt>
                <c:pt idx="7">
                  <c:v>29351</c:v>
                </c:pt>
                <c:pt idx="8">
                  <c:v>238066.63759999999</c:v>
                </c:pt>
                <c:pt idx="9">
                  <c:v>92812.3698</c:v>
                </c:pt>
                <c:pt idx="10">
                  <c:v>312213.78810000001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62626048"/>
        <c:axId val="62631936"/>
      </c:barChart>
      <c:catAx>
        <c:axId val="62626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62631936"/>
        <c:crosses val="autoZero"/>
        <c:auto val="1"/>
        <c:lblAlgn val="ctr"/>
        <c:lblOffset val="100"/>
        <c:noMultiLvlLbl val="0"/>
      </c:catAx>
      <c:valAx>
        <c:axId val="62631936"/>
        <c:scaling>
          <c:orientation val="minMax"/>
        </c:scaling>
        <c:delete val="0"/>
        <c:axPos val="l"/>
        <c:majorGridlines/>
        <c:numFmt formatCode="&quot;$&quot;#,##0.00;\(&quot;$&quot;#,##0.00\)" sourceLinked="1"/>
        <c:majorTickMark val="none"/>
        <c:minorTickMark val="none"/>
        <c:tickLblPos val="nextTo"/>
        <c:crossAx val="62626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2012 </a:t>
            </a:r>
            <a:r>
              <a:rPr lang="en-US" dirty="0"/>
              <a:t>Partisan Primary</a:t>
            </a:r>
          </a:p>
        </c:rich>
      </c:tx>
      <c:layout/>
      <c:overlay val="0"/>
    </c:title>
    <c:autoTitleDeleted val="0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Costs_Master_Data!$A$2</c:f>
              <c:strCache>
                <c:ptCount val="1"/>
                <c:pt idx="0">
                  <c:v>2012 Presidential Preference and Spring Election</c:v>
                </c:pt>
              </c:strCache>
            </c:strRef>
          </c:tx>
          <c:dLbls>
            <c:dLbl>
              <c:idx val="0"/>
              <c:layout>
                <c:manualLayout>
                  <c:x val="0.27510086454001315"/>
                  <c:y val="-4.47208515253995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17728724176358501"/>
                  <c:y val="-3.56650332750297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0925886053704728"/>
                  <c:y val="-4.3765231583652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9.266002921108156E-2"/>
                  <c:y val="-3.597340032210050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0.13632272683531002"/>
                  <c:y val="-1.30350247742721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18299007197076952"/>
                  <c:y val="-8.923252210546661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1.0057953696581832E-2"/>
                  <c:y val="0.3038995397383394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-0.16248519888020341"/>
                  <c:y val="0.25594083421869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0.18670111165034764"/>
                  <c:y val="8.937971173721277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0.21130795167732946"/>
                  <c:y val="8.3163731457444395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0.10395838078576379"/>
                  <c:y val="1.32626441615945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Costs_Master_Data!$C$2:$M$2</c:f>
              <c:numCache>
                <c:formatCode>"$"#,##0.00;\("$"#,##0.00\)</c:formatCode>
                <c:ptCount val="11"/>
                <c:pt idx="0">
                  <c:v>655381.62840000005</c:v>
                </c:pt>
                <c:pt idx="1">
                  <c:v>956166.26820000005</c:v>
                </c:pt>
                <c:pt idx="2">
                  <c:v>90508.119900000005</c:v>
                </c:pt>
                <c:pt idx="3">
                  <c:v>773679.549</c:v>
                </c:pt>
                <c:pt idx="4">
                  <c:v>16219.1396</c:v>
                </c:pt>
                <c:pt idx="5">
                  <c:v>2296011.8385000001</c:v>
                </c:pt>
                <c:pt idx="6">
                  <c:v>1920863.9689</c:v>
                </c:pt>
                <c:pt idx="7">
                  <c:v>31753.17</c:v>
                </c:pt>
                <c:pt idx="8">
                  <c:v>320576.24819999997</c:v>
                </c:pt>
                <c:pt idx="9">
                  <c:v>148522.0895</c:v>
                </c:pt>
                <c:pt idx="10">
                  <c:v>468965.45789999998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Costs_Master_Data!$A$3</c:f>
              <c:strCache>
                <c:ptCount val="1"/>
                <c:pt idx="0">
                  <c:v>2012 May 8 Recall Primary Election</c:v>
                </c:pt>
              </c:strCache>
            </c:strRef>
          </c:tx>
          <c:dLbls>
            <c:dLbl>
              <c:idx val="0"/>
              <c:layout>
                <c:manualLayout>
                  <c:x val="0.36937087250394435"/>
                  <c:y val="-8.28594971646127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4502461987862803"/>
                  <c:y val="1.16944228799447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7284154038262409"/>
                  <c:y val="5.90672310101532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8566716213350286E-2"/>
                  <c:y val="5.84218855405102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1366867691893014"/>
                  <c:y val="8.25800593972155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2553888076187891"/>
                  <c:y val="-3.00117433801224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7.8835304469793949E-2"/>
                  <c:y val="0.312530320110427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7915499250338138"/>
                  <c:y val="0.152089170848696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25381563695181047"/>
                  <c:y val="2.38885911186475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0.25030721482329693"/>
                  <c:y val="-5.34695743453876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3.529283890035434E-2"/>
                  <c:y val="3.765574920158367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Costs_Master_Data!$C$3:$M$3</c:f>
              <c:numCache>
                <c:formatCode>"$"#,##0.00;\("$"#,##0.00\)</c:formatCode>
                <c:ptCount val="11"/>
                <c:pt idx="0">
                  <c:v>161250.34959999999</c:v>
                </c:pt>
                <c:pt idx="1">
                  <c:v>724960.32889999996</c:v>
                </c:pt>
                <c:pt idx="2">
                  <c:v>117798.0478</c:v>
                </c:pt>
                <c:pt idx="3">
                  <c:v>616890.8996</c:v>
                </c:pt>
                <c:pt idx="4">
                  <c:v>11618.49</c:v>
                </c:pt>
                <c:pt idx="5">
                  <c:v>2292419.9092000001</c:v>
                </c:pt>
                <c:pt idx="6">
                  <c:v>1768462.0093</c:v>
                </c:pt>
                <c:pt idx="7">
                  <c:v>29188.45</c:v>
                </c:pt>
                <c:pt idx="8">
                  <c:v>242821.26860000001</c:v>
                </c:pt>
                <c:pt idx="9">
                  <c:v>101366.64939999999</c:v>
                </c:pt>
                <c:pt idx="10">
                  <c:v>244804.23869999999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Costs_Master_Data!$A$4</c:f>
              <c:strCache>
                <c:ptCount val="1"/>
                <c:pt idx="0">
                  <c:v>2012 June 5 Recall Election</c:v>
                </c:pt>
              </c:strCache>
            </c:strRef>
          </c:tx>
          <c:dLbls>
            <c:dLbl>
              <c:idx val="0"/>
              <c:layout>
                <c:manualLayout>
                  <c:x val="0.37716264812369915"/>
                  <c:y val="-7.232637822585311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20811337905843774"/>
                  <c:y val="3.62436188685027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3366019836673648"/>
                  <c:y val="5.91584695075855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4.5812335993438702E-2"/>
                  <c:y val="7.19344023814837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7.2618314918905677E-2"/>
                  <c:y val="0.1005788399168109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16910742353322075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4.7012348824345122E-2"/>
                  <c:y val="0.3494895412706375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-0.16402975385659893"/>
                  <c:y val="0.264374514003996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0.23736253795329043"/>
                  <c:y val="0.134314194866356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0.22404747250759066"/>
                  <c:y val="1.66931480842140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5.9603021909234263E-2"/>
                  <c:y val="8.60439432579201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Costs_Master_Data!$C$4:$M$4</c:f>
              <c:numCache>
                <c:formatCode>"$"#,##0.00;\("$"#,##0.00\)</c:formatCode>
                <c:ptCount val="11"/>
                <c:pt idx="0">
                  <c:v>250225.27960000001</c:v>
                </c:pt>
                <c:pt idx="1">
                  <c:v>983857.57889999996</c:v>
                </c:pt>
                <c:pt idx="2">
                  <c:v>55924.8197</c:v>
                </c:pt>
                <c:pt idx="3">
                  <c:v>600951.92940000002</c:v>
                </c:pt>
                <c:pt idx="4">
                  <c:v>10791.219800000001</c:v>
                </c:pt>
                <c:pt idx="5">
                  <c:v>2568884.8487</c:v>
                </c:pt>
                <c:pt idx="6">
                  <c:v>1978093.7696</c:v>
                </c:pt>
                <c:pt idx="7">
                  <c:v>27297.45</c:v>
                </c:pt>
                <c:pt idx="8">
                  <c:v>252030.0674</c:v>
                </c:pt>
                <c:pt idx="9">
                  <c:v>97442.969700000001</c:v>
                </c:pt>
                <c:pt idx="10">
                  <c:v>404898.0085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Costs_Master_Data!$A$5</c:f>
              <c:strCache>
                <c:ptCount val="1"/>
                <c:pt idx="0">
                  <c:v>2012 Partisan Primary</c:v>
                </c:pt>
              </c:strCache>
            </c:strRef>
          </c:tx>
          <c:dLbls>
            <c:dLbl>
              <c:idx val="0"/>
              <c:layout>
                <c:manualLayout>
                  <c:x val="0.35518164386526901"/>
                  <c:y val="-1.17624543728036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22862898303297244"/>
                  <c:y val="7.66174487427207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3952179950231774"/>
                  <c:y val="0.119719214318912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5.3139337412915412E-2"/>
                  <c:y val="8.20278598500383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9.6064950232929519E-2"/>
                  <c:y val="3.19433291306401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31711285220665042"/>
                  <c:y val="-6.1355505241921893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3.6375388936850939E-2"/>
                  <c:y val="0.3777512221825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-0.15816815272101756"/>
                  <c:y val="0.2381315245857549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0.23589713766939507"/>
                  <c:y val="8.38469075235837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0.21415567443374972"/>
                  <c:y val="-2.484103201867241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3.1760301129373614E-2"/>
                  <c:y val="-9.563829117606104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Costs_Master_Data!$C$1:$M$1</c:f>
              <c:strCache>
                <c:ptCount val="11"/>
                <c:pt idx="0">
                  <c:v>Training</c:v>
                </c:pt>
                <c:pt idx="1">
                  <c:v>Ballots</c:v>
                </c:pt>
                <c:pt idx="2">
                  <c:v>Memory Devices</c:v>
                </c:pt>
                <c:pt idx="3">
                  <c:v>Programming</c:v>
                </c:pt>
                <c:pt idx="4">
                  <c:v>Ballot Bags</c:v>
                </c:pt>
                <c:pt idx="5">
                  <c:v>Wages - Poll Workers and Board of Canvassers</c:v>
                </c:pt>
                <c:pt idx="6">
                  <c:v>L.E.O. Staff</c:v>
                </c:pt>
                <c:pt idx="7">
                  <c:v>Polling Place Rental</c:v>
                </c:pt>
                <c:pt idx="8">
                  <c:v>Notices</c:v>
                </c:pt>
                <c:pt idx="9">
                  <c:v>Polling Place Documents</c:v>
                </c:pt>
                <c:pt idx="10">
                  <c:v>Miscellaneous</c:v>
                </c:pt>
              </c:strCache>
            </c:strRef>
          </c:cat>
          <c:val>
            <c:numRef>
              <c:f>Costs_Master_Data!$C$5:$M$5</c:f>
              <c:numCache>
                <c:formatCode>"$"#,##0.00;\("$"#,##0.00\)</c:formatCode>
                <c:ptCount val="11"/>
                <c:pt idx="0">
                  <c:v>200800.74909999999</c:v>
                </c:pt>
                <c:pt idx="1">
                  <c:v>739720.15930000006</c:v>
                </c:pt>
                <c:pt idx="2">
                  <c:v>46509.7</c:v>
                </c:pt>
                <c:pt idx="3">
                  <c:v>751608.74970000004</c:v>
                </c:pt>
                <c:pt idx="4">
                  <c:v>38853.649799999999</c:v>
                </c:pt>
                <c:pt idx="5">
                  <c:v>2031914.9328000001</c:v>
                </c:pt>
                <c:pt idx="6">
                  <c:v>1391272.5294999999</c:v>
                </c:pt>
                <c:pt idx="7">
                  <c:v>29351</c:v>
                </c:pt>
                <c:pt idx="8">
                  <c:v>238066.63759999999</c:v>
                </c:pt>
                <c:pt idx="9">
                  <c:v>92812.3698</c:v>
                </c:pt>
                <c:pt idx="10">
                  <c:v>312213.78810000001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/>
            </a:lvl1pPr>
          </a:lstStyle>
          <a:p>
            <a:pPr>
              <a:defRPr/>
            </a:pPr>
            <a:fld id="{CE278992-F16B-449C-87E4-77A86CE0EC7F}" type="datetimeFigureOut">
              <a:rPr lang="en-US"/>
              <a:pPr>
                <a:defRPr/>
              </a:pPr>
              <a:t>11/21/2012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2460CBC-AD08-4324-A504-CAA93F29C8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660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7E107EB-F552-4BF9-A405-A7DF9FDA1421}" type="slidenum">
              <a:rPr lang="en-US"/>
              <a:pPr eaLnBrk="1" hangingPunct="1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460CBC-AD08-4324-A504-CAA93F29C80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88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460CBC-AD08-4324-A504-CAA93F29C80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88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8E856-CE28-45AA-9D79-448F5AED55D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874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EF05-F69E-4B29-93AB-6ABFB940B39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90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7E13A-DF26-4FF1-8FB0-DD08BC736EF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81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6FA8F-9D17-41B8-8BBF-465619A6F3F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906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BA05B-C071-4D94-ADE2-08A62760CE2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32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67998-5210-4EF7-A677-DDED279F3EF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303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05412-18AA-4968-BFA6-8587DB63D75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363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E983A-BEEF-4E6B-8569-C75275F7FBE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779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FE7A3-81C7-4CA5-9FB4-92022AED227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759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A8844-988E-467D-ACB9-F5189A0D2B3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44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0A2DA-4E91-48C1-8452-CCE160C1775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285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0B68E5F-0397-4CB9-AD7F-25C3C840BB4B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.Bell@wi.gov" TargetMode="External"/><Relationship Id="rId2" Type="http://schemas.openxmlformats.org/officeDocument/2006/relationships/hyperlink" Target="mailto:Kevin.Kennedy@wi.gov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http://gab.wi.gov/elections-voting/statistics" TargetMode="External"/><Relationship Id="rId4" Type="http://schemas.openxmlformats.org/officeDocument/2006/relationships/hyperlink" Target="http://gab.wi.go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3"/>
          <p:cNvSpPr>
            <a:spLocks noChangeArrowheads="1"/>
          </p:cNvSpPr>
          <p:nvPr/>
        </p:nvSpPr>
        <p:spPr bwMode="auto">
          <a:xfrm>
            <a:off x="503238" y="4437063"/>
            <a:ext cx="46450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s-ES" sz="4000" b="1" dirty="0" smtClean="0">
                <a:solidFill>
                  <a:srgbClr val="333333"/>
                </a:solidFill>
              </a:rPr>
              <a:t>Kevin J. Kennedy</a:t>
            </a:r>
            <a:endParaRPr lang="es-ES" sz="4000" b="1" dirty="0">
              <a:solidFill>
                <a:srgbClr val="333333"/>
              </a:solidFill>
            </a:endParaRPr>
          </a:p>
        </p:txBody>
      </p:sp>
      <p:sp>
        <p:nvSpPr>
          <p:cNvPr id="2051" name="Rectangle 174"/>
          <p:cNvSpPr>
            <a:spLocks noChangeArrowheads="1"/>
          </p:cNvSpPr>
          <p:nvPr/>
        </p:nvSpPr>
        <p:spPr bwMode="auto">
          <a:xfrm>
            <a:off x="539750" y="5084763"/>
            <a:ext cx="8136706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s-ES" sz="2000" b="1" dirty="0" smtClean="0">
                <a:solidFill>
                  <a:srgbClr val="333333"/>
                </a:solidFill>
              </a:rPr>
              <a:t>Director and General Counsel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s-ES" sz="2000" b="1" dirty="0" smtClean="0">
                <a:solidFill>
                  <a:srgbClr val="333333"/>
                </a:solidFill>
              </a:rPr>
              <a:t>Wisconsin Government Accountability Board</a:t>
            </a:r>
            <a:endParaRPr lang="es-ES" sz="2000" b="1" dirty="0">
              <a:solidFill>
                <a:srgbClr val="333333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692696"/>
            <a:ext cx="6228184" cy="3312368"/>
          </a:xfrm>
        </p:spPr>
        <p:txBody>
          <a:bodyPr>
            <a:normAutofit/>
          </a:bodyPr>
          <a:lstStyle/>
          <a:p>
            <a:r>
              <a:rPr lang="en-US" b="1" dirty="0" smtClean="0"/>
              <a:t>Wisconsin Election Cost Data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dirty="0" smtClean="0"/>
              <a:t>Voting in America Conference 2012</a:t>
            </a:r>
            <a:br>
              <a:rPr lang="en-US" sz="2700" dirty="0" smtClean="0"/>
            </a:br>
            <a:r>
              <a:rPr lang="en-US" sz="2700" dirty="0" smtClean="0"/>
              <a:t>The Price of Elections</a:t>
            </a:r>
            <a:endParaRPr lang="en-US" sz="2700" dirty="0"/>
          </a:p>
        </p:txBody>
      </p:sp>
      <p:sp>
        <p:nvSpPr>
          <p:cNvPr id="2" name="Rectangle 1"/>
          <p:cNvSpPr/>
          <p:nvPr/>
        </p:nvSpPr>
        <p:spPr>
          <a:xfrm>
            <a:off x="5796136" y="188640"/>
            <a:ext cx="3240360" cy="6480720"/>
          </a:xfrm>
          <a:prstGeom prst="rect">
            <a:avLst/>
          </a:prstGeom>
          <a:blipFill dpi="0" rotWithShape="1">
            <a:blip r:embed="rId4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/>
              <a:t>Wisconsin Voter Turnout </a:t>
            </a:r>
            <a:br>
              <a:rPr lang="en-US" sz="4000" dirty="0" smtClean="0"/>
            </a:br>
            <a:r>
              <a:rPr lang="en-US" sz="4000" dirty="0" smtClean="0"/>
              <a:t>Presidential Preference Elections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267520"/>
              </p:ext>
            </p:extLst>
          </p:nvPr>
        </p:nvGraphicFramePr>
        <p:xfrm>
          <a:off x="467544" y="2060848"/>
          <a:ext cx="8166124" cy="239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56280"/>
                <a:gridCol w="2057400"/>
                <a:gridCol w="1389380"/>
                <a:gridCol w="146306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Year and Election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Voting Age Population (VAP)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Votes Cast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of VAP Voting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 Presidential</a:t>
                      </a:r>
                      <a:r>
                        <a:rPr lang="en-US" baseline="0" dirty="0" smtClean="0"/>
                        <a:t> Preference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4,378,741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1,144,351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 Presidential</a:t>
                      </a:r>
                      <a:r>
                        <a:rPr lang="en-US" baseline="0" dirty="0" smtClean="0"/>
                        <a:t> Preference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4,330,695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1,511,639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 Presidential</a:t>
                      </a:r>
                      <a:r>
                        <a:rPr lang="en-US" baseline="0" dirty="0" smtClean="0"/>
                        <a:t> Preference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4,118,621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992,242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 Presidential</a:t>
                      </a:r>
                      <a:r>
                        <a:rPr lang="en-US" baseline="0" dirty="0" smtClean="0"/>
                        <a:t> Preference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3,908,533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866,965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7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/>
              <a:t>Wisconsin Voter Turnout </a:t>
            </a:r>
            <a:br>
              <a:rPr lang="en-US" sz="4000" dirty="0" smtClean="0"/>
            </a:br>
            <a:r>
              <a:rPr lang="en-US" sz="4000" dirty="0" smtClean="0"/>
              <a:t>Spring Elections (w/o Pres. Pref.)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049023"/>
              </p:ext>
            </p:extLst>
          </p:nvPr>
        </p:nvGraphicFramePr>
        <p:xfrm>
          <a:off x="467544" y="1484784"/>
          <a:ext cx="8208912" cy="509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1865"/>
                <a:gridCol w="2186647"/>
                <a:gridCol w="1351343"/>
                <a:gridCol w="2249057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Year and Election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Voting Age Population (VAP)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Votes Cast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of VAP Voting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 Spring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4,372,347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1,524,528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 Spring</a:t>
                      </a:r>
                      <a:r>
                        <a:rPr lang="en-US" baseline="0" dirty="0" smtClean="0"/>
                        <a:t>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4,372,347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574,130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 Spring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4,354,717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793,864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 Spring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4,294,976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830,450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 Spring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4,294,976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831,657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2006 Spring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4,260,038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502,688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2005 Spring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4,220,645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723,623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 Statewide</a:t>
                      </a:r>
                      <a:r>
                        <a:rPr lang="en-US" baseline="0" dirty="0" smtClean="0"/>
                        <a:t> Election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r>
                        <a:rPr lang="en-US" baseline="0" dirty="0" smtClean="0"/>
                        <a:t> Spring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4,088,085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814,641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 Statewide</a:t>
                      </a:r>
                      <a:r>
                        <a:rPr lang="en-US" baseline="0" dirty="0" smtClean="0"/>
                        <a:t> Election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2001 Spring</a:t>
                      </a:r>
                      <a:r>
                        <a:rPr lang="en-US" baseline="0" dirty="0" smtClean="0"/>
                        <a:t>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4,021,482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552,549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 Spring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3,908,533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817,749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58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Wisconsin Election Cost Data -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en-US" dirty="0" smtClean="0"/>
              <a:t>Difficult to collect data from 1,923 jurisdictions</a:t>
            </a:r>
          </a:p>
          <a:p>
            <a:pPr lvl="1"/>
            <a:r>
              <a:rPr lang="en-US" dirty="0" smtClean="0"/>
              <a:t>72 Counties</a:t>
            </a:r>
          </a:p>
          <a:p>
            <a:pPr lvl="1"/>
            <a:r>
              <a:rPr lang="en-US" dirty="0" smtClean="0"/>
              <a:t>190 Cities</a:t>
            </a:r>
          </a:p>
          <a:p>
            <a:pPr lvl="1"/>
            <a:r>
              <a:rPr lang="en-US" dirty="0" smtClean="0"/>
              <a:t> 406 Villages</a:t>
            </a:r>
          </a:p>
          <a:p>
            <a:pPr lvl="1"/>
            <a:r>
              <a:rPr lang="en-US" dirty="0" smtClean="0"/>
              <a:t>1,255 Towns</a:t>
            </a:r>
          </a:p>
          <a:p>
            <a:r>
              <a:rPr lang="en-US" dirty="0" smtClean="0"/>
              <a:t>Approximately 62 percent of Municipal Clerks are Part-Time</a:t>
            </a:r>
          </a:p>
          <a:p>
            <a:r>
              <a:rPr lang="en-US" dirty="0" smtClean="0"/>
              <a:t>All 72 County Clerks are Elected</a:t>
            </a:r>
          </a:p>
        </p:txBody>
      </p:sp>
    </p:spTree>
    <p:extLst>
      <p:ext uri="{BB962C8B-B14F-4D97-AF65-F5344CB8AC3E}">
        <p14:creationId xmlns:p14="http://schemas.microsoft.com/office/powerpoint/2010/main" val="40807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Wisconsin Election Cost Data -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Define cost categories in clear detail</a:t>
            </a:r>
          </a:p>
          <a:p>
            <a:pPr lvl="1"/>
            <a:r>
              <a:rPr lang="en-US" dirty="0" smtClean="0"/>
              <a:t>Without clear instructions, categories can be interpreted differently</a:t>
            </a:r>
          </a:p>
          <a:p>
            <a:pPr lvl="1"/>
            <a:r>
              <a:rPr lang="en-US" dirty="0" smtClean="0"/>
              <a:t>Provided clerks with three pages of instructions</a:t>
            </a:r>
          </a:p>
          <a:p>
            <a:r>
              <a:rPr lang="en-US" dirty="0" smtClean="0"/>
              <a:t>2011 cost estimates versus 2012 cost data</a:t>
            </a:r>
          </a:p>
          <a:p>
            <a:pPr lvl="1"/>
            <a:r>
              <a:rPr lang="en-US" dirty="0" smtClean="0"/>
              <a:t>Total costs were similar, but major differences within categories</a:t>
            </a:r>
          </a:p>
          <a:p>
            <a:pPr lvl="1"/>
            <a:r>
              <a:rPr lang="en-US" dirty="0" smtClean="0"/>
              <a:t>Estimates did not separate poll worker wages from L.E.O. Staff costs for municipalities</a:t>
            </a:r>
          </a:p>
          <a:p>
            <a:pPr lvl="1"/>
            <a:r>
              <a:rPr lang="en-US" dirty="0" smtClean="0"/>
              <a:t>Categories for counties and municipalities were different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813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Wisconsin Election Cost Data -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56385"/>
            <a:ext cx="4038600" cy="1612776"/>
          </a:xfrm>
        </p:spPr>
        <p:txBody>
          <a:bodyPr/>
          <a:lstStyle/>
          <a:p>
            <a:r>
              <a:rPr lang="en-US" sz="2000" dirty="0" smtClean="0"/>
              <a:t>Fixed Costs</a:t>
            </a:r>
          </a:p>
          <a:p>
            <a:pPr lvl="1"/>
            <a:r>
              <a:rPr lang="en-US" sz="1800" dirty="0" smtClean="0"/>
              <a:t>Notices</a:t>
            </a:r>
          </a:p>
          <a:p>
            <a:pPr lvl="1"/>
            <a:r>
              <a:rPr lang="en-US" sz="1800" dirty="0" smtClean="0"/>
              <a:t>Polling place rental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256385"/>
            <a:ext cx="4038600" cy="1684783"/>
          </a:xfrm>
        </p:spPr>
        <p:txBody>
          <a:bodyPr/>
          <a:lstStyle/>
          <a:p>
            <a:r>
              <a:rPr lang="en-US" sz="2000" dirty="0"/>
              <a:t>Variable Costs</a:t>
            </a:r>
          </a:p>
          <a:p>
            <a:pPr lvl="1"/>
            <a:r>
              <a:rPr lang="en-US" sz="1800" dirty="0"/>
              <a:t>Ballots (including absentee costs)</a:t>
            </a:r>
          </a:p>
          <a:p>
            <a:pPr lvl="1"/>
            <a:r>
              <a:rPr lang="en-US" sz="1800" dirty="0"/>
              <a:t>Programming electronic voting equipment</a:t>
            </a:r>
          </a:p>
          <a:p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6856" y="5013176"/>
            <a:ext cx="403860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smtClean="0"/>
              <a:t>Each Election</a:t>
            </a:r>
          </a:p>
          <a:p>
            <a:pPr lvl="1"/>
            <a:r>
              <a:rPr lang="en-US" sz="1800" dirty="0" smtClean="0"/>
              <a:t>Poll worker wages</a:t>
            </a:r>
          </a:p>
          <a:p>
            <a:pPr lvl="1"/>
            <a:r>
              <a:rPr lang="en-US" sz="1800" dirty="0" smtClean="0"/>
              <a:t>Ballots</a:t>
            </a:r>
          </a:p>
          <a:p>
            <a:pPr lvl="1"/>
            <a:endParaRPr lang="en-US" sz="1800" dirty="0" smtClean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637856" y="4941169"/>
            <a:ext cx="4038600" cy="172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smtClean="0"/>
              <a:t>Annually</a:t>
            </a:r>
          </a:p>
          <a:p>
            <a:pPr lvl="1"/>
            <a:r>
              <a:rPr lang="en-US" sz="1800" dirty="0" smtClean="0"/>
              <a:t>Purchasing voting equipment or memory devices</a:t>
            </a:r>
          </a:p>
          <a:p>
            <a:pPr lvl="1"/>
            <a:r>
              <a:rPr lang="en-US" sz="1800" dirty="0" smtClean="0"/>
              <a:t>Training</a:t>
            </a:r>
          </a:p>
          <a:p>
            <a:pPr lvl="1"/>
            <a:r>
              <a:rPr lang="en-US" sz="1800" dirty="0" smtClean="0"/>
              <a:t>L.E.O. Staff</a:t>
            </a:r>
          </a:p>
          <a:p>
            <a:endParaRPr lang="en-US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51520" y="1744216"/>
            <a:ext cx="8229600" cy="110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dirty="0" smtClean="0"/>
              <a:t>Determining the frequency and timing of collection election cost data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51520" y="4941168"/>
            <a:ext cx="84249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2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Wisconsin Election Cost Data -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764904"/>
          </a:xfrm>
        </p:spPr>
        <p:txBody>
          <a:bodyPr/>
          <a:lstStyle/>
          <a:p>
            <a:r>
              <a:rPr lang="en-US" dirty="0" smtClean="0"/>
              <a:t>Elections costs provide a valuable tool</a:t>
            </a:r>
          </a:p>
          <a:p>
            <a:pPr lvl="1"/>
            <a:r>
              <a:rPr lang="en-US" dirty="0" smtClean="0"/>
              <a:t>Policy change analysis</a:t>
            </a:r>
          </a:p>
          <a:p>
            <a:pPr lvl="1"/>
            <a:r>
              <a:rPr lang="en-US" dirty="0" smtClean="0"/>
              <a:t>Performance management</a:t>
            </a:r>
          </a:p>
          <a:p>
            <a:pPr lvl="1"/>
            <a:r>
              <a:rPr lang="en-US" dirty="0" smtClean="0"/>
              <a:t>Budgeting </a:t>
            </a:r>
          </a:p>
          <a:p>
            <a:pPr lvl="1"/>
            <a:r>
              <a:rPr lang="en-US" dirty="0" smtClean="0"/>
              <a:t>Identifying potential cost savings</a:t>
            </a:r>
          </a:p>
        </p:txBody>
      </p:sp>
    </p:spTree>
    <p:extLst>
      <p:ext uri="{BB962C8B-B14F-4D97-AF65-F5344CB8AC3E}">
        <p14:creationId xmlns:p14="http://schemas.microsoft.com/office/powerpoint/2010/main" val="19357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983385"/>
            <a:ext cx="4040188" cy="639762"/>
          </a:xfrm>
        </p:spPr>
        <p:txBody>
          <a:bodyPr/>
          <a:lstStyle/>
          <a:p>
            <a:r>
              <a:rPr lang="en-US" dirty="0" smtClean="0"/>
              <a:t>Kevin J. Kennedy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623147"/>
            <a:ext cx="4040188" cy="12541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Director and General Counsel</a:t>
            </a:r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Kevin.Kennedy@wi.gov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(608) 261-8683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3983385"/>
            <a:ext cx="4041775" cy="639762"/>
          </a:xfrm>
        </p:spPr>
        <p:txBody>
          <a:bodyPr/>
          <a:lstStyle/>
          <a:p>
            <a:r>
              <a:rPr lang="en-US" dirty="0" smtClean="0"/>
              <a:t>Brian M. Bell, M.P.A.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4623147"/>
            <a:ext cx="4041775" cy="12541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Election Data Manager</a:t>
            </a:r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Brian.Bell@wi.gov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(608) 261-2011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285293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Wisconsin Government Accountability Board</a:t>
            </a:r>
          </a:p>
          <a:p>
            <a:r>
              <a:rPr lang="en-US" sz="2400" dirty="0" smtClean="0"/>
              <a:t>Homepage</a:t>
            </a:r>
            <a:r>
              <a:rPr lang="en-US" sz="2400" dirty="0"/>
              <a:t>: </a:t>
            </a:r>
            <a:r>
              <a:rPr lang="en-US" sz="2400" dirty="0">
                <a:hlinkClick r:id="rId4"/>
              </a:rPr>
              <a:t>http</a:t>
            </a:r>
            <a:r>
              <a:rPr lang="en-US" sz="2400" dirty="0" smtClean="0">
                <a:hlinkClick r:id="rId4"/>
              </a:rPr>
              <a:t>://gab.wi.gov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Statistics: </a:t>
            </a:r>
            <a:r>
              <a:rPr lang="en-US" sz="2400" dirty="0">
                <a:hlinkClick r:id="rId5"/>
              </a:rPr>
              <a:t>http://gab.wi.gov/elections-voting/statistics</a:t>
            </a:r>
            <a:r>
              <a:rPr lang="en-US" sz="2400" dirty="0"/>
              <a:t>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60648"/>
            <a:ext cx="259228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Wisconsin Election Statistics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1,923 Jurisdictions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72 Counties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1,851 Municipalities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3,541 Reporting Units (2012 General Election)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6,676 Wards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Approximately 30,000 Election Inspectors (Poll Workers) each election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193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/>
              <a:t>2012 Wisconsin Statewide Elections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</a:t>
            </a:r>
            <a:r>
              <a:rPr lang="en-US" dirty="0"/>
              <a:t>3, </a:t>
            </a:r>
            <a:r>
              <a:rPr lang="en-US" dirty="0" smtClean="0"/>
              <a:t>2012 – Presidential  Preference and Spring Election </a:t>
            </a:r>
          </a:p>
          <a:p>
            <a:r>
              <a:rPr lang="en-US" dirty="0" smtClean="0"/>
              <a:t>May 8, 2012 – Recall Primary </a:t>
            </a:r>
          </a:p>
          <a:p>
            <a:r>
              <a:rPr lang="en-US" dirty="0" smtClean="0"/>
              <a:t>June 5, 2012 – Recall Election </a:t>
            </a:r>
          </a:p>
          <a:p>
            <a:r>
              <a:rPr lang="en-US" dirty="0" smtClean="0"/>
              <a:t>August 14, 2012 – Partisan </a:t>
            </a:r>
            <a:r>
              <a:rPr lang="en-US" dirty="0" smtClean="0"/>
              <a:t>Primary</a:t>
            </a:r>
          </a:p>
          <a:p>
            <a:r>
              <a:rPr lang="en-US" dirty="0" smtClean="0"/>
              <a:t>November 6, 2012 – Presidential and General Election*(cost data not yet available)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Wisconsin Election Costs Year-To-Date 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072020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31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Wisconsin Election Costs Year-To-Date 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697022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613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Wisconsin Year-To-Date Election Costs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495146"/>
              </p:ext>
            </p:extLst>
          </p:nvPr>
        </p:nvGraphicFramePr>
        <p:xfrm>
          <a:off x="179512" y="1196752"/>
          <a:ext cx="8803600" cy="5200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317"/>
                <a:gridCol w="1302067"/>
                <a:gridCol w="1267704"/>
                <a:gridCol w="1080120"/>
                <a:gridCol w="1008112"/>
                <a:gridCol w="1351280"/>
              </a:tblGrid>
              <a:tr h="545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Election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Year-To-Date Costs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Presidential Preference and Spring Election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May 8 Recall Primary Election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June 5 Recall Election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Partisan Primary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Cost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$27,093,750.32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$7,678,647.48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$6,311,580.64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$7,230,397.94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$5,873,124.27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Training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$1,267,658.01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$655,381.63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$161,250.35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$250,225.28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$200,800.75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Ballots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$3,404,704.34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$956,166.27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$724,960.33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$983,857.58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$739,720.16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Memory Devices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$310,740.69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$90,508.12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$117,798.05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$55,924.82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$46,509.70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05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Programming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$2,743,131.13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$773,679.55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$616,890.90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$600,951.93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$751,608.75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5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Ballot Bags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$77,482.50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$16,219.14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$11,618.49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$10,791.22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$38,853.65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27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Wages - Poll Workers and Board of Canvassers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$9,189,231.53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$2,296,011.84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$2,292,419.91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$2,568,884.85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$2,031,914.93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L.E.O. Staff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$7,058,692.28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$1,920,863.97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$1,768,462.01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$1,978,093.77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$1,391,272.53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Polling Place Rental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$117,590.07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$31,753.17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$29,188.45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$27,297.45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$29,351.00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Notices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$1,053,494.22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$320,576.25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$242,821.27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$252,030.07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$238,066.64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Polling Place Documents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$440,144.08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$148,522.09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$101,366.65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$97,442.97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$92,812.37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Miscellaneous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$1,430,881.49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$468,965.46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$244,804.24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$404,898.01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$312,213.79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89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337126"/>
              </p:ext>
            </p:extLst>
          </p:nvPr>
        </p:nvGraphicFramePr>
        <p:xfrm>
          <a:off x="4571999" y="3429000"/>
          <a:ext cx="4333287" cy="3145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309374"/>
              </p:ext>
            </p:extLst>
          </p:nvPr>
        </p:nvGraphicFramePr>
        <p:xfrm>
          <a:off x="107504" y="332656"/>
          <a:ext cx="4333287" cy="3145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860260"/>
              </p:ext>
            </p:extLst>
          </p:nvPr>
        </p:nvGraphicFramePr>
        <p:xfrm>
          <a:off x="4571999" y="283398"/>
          <a:ext cx="4333287" cy="3145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784255"/>
              </p:ext>
            </p:extLst>
          </p:nvPr>
        </p:nvGraphicFramePr>
        <p:xfrm>
          <a:off x="238713" y="3429000"/>
          <a:ext cx="4333287" cy="3145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092998"/>
              </p:ext>
            </p:extLst>
          </p:nvPr>
        </p:nvGraphicFramePr>
        <p:xfrm>
          <a:off x="4571999" y="3429000"/>
          <a:ext cx="4333287" cy="3145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520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/>
              <a:t>Wisconsin Voter Turnout </a:t>
            </a:r>
            <a:br>
              <a:rPr lang="en-US" sz="4000" dirty="0" smtClean="0"/>
            </a:br>
            <a:r>
              <a:rPr lang="en-US" sz="4000" dirty="0" smtClean="0"/>
              <a:t>General Elections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091432"/>
              </p:ext>
            </p:extLst>
          </p:nvPr>
        </p:nvGraphicFramePr>
        <p:xfrm>
          <a:off x="467544" y="1844824"/>
          <a:ext cx="8229600" cy="360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 and 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Voting Age Population (VAP)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Votes Cast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of VAP Voting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r>
                        <a:rPr lang="en-US" baseline="0" dirty="0" smtClean="0"/>
                        <a:t> General**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4,378,741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3,071,434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 </a:t>
                      </a:r>
                      <a:r>
                        <a:rPr lang="en-US" dirty="0" smtClean="0"/>
                        <a:t>Recall*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4,378,741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2,516,371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57.4%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r>
                        <a:rPr lang="en-US" baseline="0" dirty="0" smtClean="0"/>
                        <a:t>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4,372347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2,171,331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49.7%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4,330,695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2,996,869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69.2%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2006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4,260,038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2,166,671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50.9%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4,118,621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3,016,288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72.9%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2002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4,060,973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1,785,710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r>
                        <a:rPr lang="en-US" baseline="0" dirty="0" smtClean="0"/>
                        <a:t>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3,908,533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2,619,184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5589240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*2012 June 5 Recall Election included with General Elections</a:t>
            </a:r>
          </a:p>
          <a:p>
            <a:r>
              <a:rPr lang="en-US" sz="1100" dirty="0" smtClean="0"/>
              <a:t>** 2012 Presidential and General Election Votes and Turnout based on official results for the office of President of the United States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0120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/>
              <a:t>Wisconsin Voter Turnout </a:t>
            </a:r>
            <a:br>
              <a:rPr lang="en-US" sz="4000" dirty="0" smtClean="0"/>
            </a:br>
            <a:r>
              <a:rPr lang="en-US" sz="4000" dirty="0" smtClean="0"/>
              <a:t>Partisan Primary Elections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308760"/>
              </p:ext>
            </p:extLst>
          </p:nvPr>
        </p:nvGraphicFramePr>
        <p:xfrm>
          <a:off x="467544" y="1766416"/>
          <a:ext cx="8011160" cy="360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6980"/>
                <a:gridCol w="2057400"/>
                <a:gridCol w="138938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Year and Election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Voting Age Population (VAP)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Votes Cast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of VAP Voting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 Partisan</a:t>
                      </a:r>
                      <a:r>
                        <a:rPr lang="en-US" baseline="0" dirty="0" smtClean="0"/>
                        <a:t> Primary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4,378,741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851,572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 Recall</a:t>
                      </a:r>
                      <a:r>
                        <a:rPr lang="en-US" baseline="0" dirty="0" smtClean="0"/>
                        <a:t>  Primary*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4,378,741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1,360,750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31.0%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r>
                        <a:rPr lang="en-US" baseline="0" dirty="0" smtClean="0"/>
                        <a:t> Partisan Primary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4,372,347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857,027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 Partisan Primary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4,330,695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388,079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2006 Partisan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4,260,038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615,944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2004 Partisan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4,118,621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686,546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2002 Partisan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4,060,973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913,523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2000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Partisan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3,908,533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406,665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5589240"/>
            <a:ext cx="82809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*2012 May 8 Recall Primary Election included with Partisan Primary Elections</a:t>
            </a:r>
          </a:p>
        </p:txBody>
      </p:sp>
    </p:spTree>
    <p:extLst>
      <p:ext uri="{BB962C8B-B14F-4D97-AF65-F5344CB8AC3E}">
        <p14:creationId xmlns:p14="http://schemas.microsoft.com/office/powerpoint/2010/main" val="377732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8000</TotalTime>
  <Words>992</Words>
  <Application>Microsoft Office PowerPoint</Application>
  <PresentationFormat>On-screen Show (4:3)</PresentationFormat>
  <Paragraphs>354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Diseño predeterminado</vt:lpstr>
      <vt:lpstr>Wisconsin Election Cost Data  Voting in America Conference 2012 The Price of Elections</vt:lpstr>
      <vt:lpstr>Wisconsin Election Statistics</vt:lpstr>
      <vt:lpstr>2012 Wisconsin Statewide Elections</vt:lpstr>
      <vt:lpstr>Wisconsin Election Costs Year-To-Date </vt:lpstr>
      <vt:lpstr>Wisconsin Election Costs Year-To-Date </vt:lpstr>
      <vt:lpstr>Wisconsin Year-To-Date Election Costs</vt:lpstr>
      <vt:lpstr>PowerPoint Presentation</vt:lpstr>
      <vt:lpstr>Wisconsin Voter Turnout  General Elections</vt:lpstr>
      <vt:lpstr>Wisconsin Voter Turnout  Partisan Primary Elections</vt:lpstr>
      <vt:lpstr>Wisconsin Voter Turnout  Presidential Preference Elections</vt:lpstr>
      <vt:lpstr>Wisconsin Voter Turnout  Spring Elections (w/o Pres. Pref.)</vt:lpstr>
      <vt:lpstr>Wisconsin Election Cost Data - Lessons Learned</vt:lpstr>
      <vt:lpstr>Wisconsin Election Cost Data - Lessons Learned</vt:lpstr>
      <vt:lpstr>Wisconsin Election Cost Data - Lessons Learned</vt:lpstr>
      <vt:lpstr>Wisconsin Election Cost Data - Lessons Learned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Bell, Brian M</cp:lastModifiedBy>
  <cp:revision>790</cp:revision>
  <cp:lastPrinted>2012-11-20T20:13:10Z</cp:lastPrinted>
  <dcterms:created xsi:type="dcterms:W3CDTF">2010-05-23T14:28:12Z</dcterms:created>
  <dcterms:modified xsi:type="dcterms:W3CDTF">2012-11-23T14:16:16Z</dcterms:modified>
</cp:coreProperties>
</file>