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288" r:id="rId4"/>
    <p:sldId id="292" r:id="rId5"/>
    <p:sldId id="260" r:id="rId6"/>
    <p:sldId id="301" r:id="rId7"/>
    <p:sldId id="266" r:id="rId8"/>
    <p:sldId id="262" r:id="rId9"/>
    <p:sldId id="290" r:id="rId10"/>
    <p:sldId id="300" r:id="rId11"/>
    <p:sldId id="263" r:id="rId12"/>
    <p:sldId id="315" r:id="rId13"/>
    <p:sldId id="264" r:id="rId14"/>
    <p:sldId id="296" r:id="rId15"/>
    <p:sldId id="302" r:id="rId16"/>
    <p:sldId id="277" r:id="rId17"/>
    <p:sldId id="297" r:id="rId18"/>
    <p:sldId id="269" r:id="rId19"/>
    <p:sldId id="270" r:id="rId20"/>
    <p:sldId id="268" r:id="rId21"/>
    <p:sldId id="322" r:id="rId22"/>
    <p:sldId id="321" r:id="rId23"/>
    <p:sldId id="323" r:id="rId24"/>
    <p:sldId id="330" r:id="rId25"/>
    <p:sldId id="331" r:id="rId26"/>
    <p:sldId id="332" r:id="rId27"/>
    <p:sldId id="305" r:id="rId28"/>
    <p:sldId id="333" r:id="rId29"/>
    <p:sldId id="329" r:id="rId30"/>
    <p:sldId id="319" r:id="rId31"/>
    <p:sldId id="327" r:id="rId32"/>
    <p:sldId id="325" r:id="rId33"/>
    <p:sldId id="326" r:id="rId34"/>
    <p:sldId id="304" r:id="rId35"/>
    <p:sldId id="291" r:id="rId36"/>
    <p:sldId id="328" r:id="rId37"/>
    <p:sldId id="324"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93715446842043"/>
          <c:y val="5.2998687664041998E-2"/>
          <c:w val="0.8095256055712986"/>
          <c:h val="0.73096556112304145"/>
        </c:manualLayout>
      </c:layout>
      <c:lineChart>
        <c:grouping val="standard"/>
        <c:varyColors val="0"/>
        <c:ser>
          <c:idx val="0"/>
          <c:order val="0"/>
          <c:tx>
            <c:strRef>
              <c:f>Sheet1!$B$1</c:f>
              <c:strCache>
                <c:ptCount val="1"/>
                <c:pt idx="0">
                  <c:v>2008</c:v>
                </c:pt>
              </c:strCache>
            </c:strRef>
          </c:tx>
          <c:spPr>
            <a:ln>
              <a:solidFill>
                <a:srgbClr val="92D050"/>
              </a:solidFill>
            </a:ln>
          </c:spPr>
          <c:marker>
            <c:symbol val="none"/>
          </c:marker>
          <c:cat>
            <c:strRef>
              <c:f>Sheet1!$A$2:$A$13</c:f>
              <c:strCache>
                <c:ptCount val="12"/>
                <c:pt idx="0">
                  <c:v>January</c:v>
                </c:pt>
                <c:pt idx="1">
                  <c:v>February</c:v>
                </c:pt>
                <c:pt idx="2">
                  <c:v>March </c:v>
                </c:pt>
                <c:pt idx="3">
                  <c:v>April</c:v>
                </c:pt>
                <c:pt idx="4">
                  <c:v>May </c:v>
                </c:pt>
                <c:pt idx="5">
                  <c:v>June</c:v>
                </c:pt>
                <c:pt idx="6">
                  <c:v>July</c:v>
                </c:pt>
                <c:pt idx="7">
                  <c:v>August</c:v>
                </c:pt>
                <c:pt idx="8">
                  <c:v>September</c:v>
                </c:pt>
                <c:pt idx="9">
                  <c:v>October</c:v>
                </c:pt>
                <c:pt idx="10">
                  <c:v>November</c:v>
                </c:pt>
                <c:pt idx="11">
                  <c:v>December</c:v>
                </c:pt>
              </c:strCache>
            </c:strRef>
          </c:cat>
          <c:val>
            <c:numRef>
              <c:f>Sheet1!#REF!</c:f>
              <c:numCache>
                <c:formatCode>General</c:formatCode>
                <c:ptCount val="1"/>
                <c:pt idx="0">
                  <c:v>1</c:v>
                </c:pt>
              </c:numCache>
            </c:numRef>
          </c:val>
          <c:smooth val="0"/>
        </c:ser>
        <c:ser>
          <c:idx val="1"/>
          <c:order val="1"/>
          <c:tx>
            <c:strRef>
              <c:f>Sheet1!$C$1</c:f>
              <c:strCache>
                <c:ptCount val="1"/>
                <c:pt idx="0">
                  <c:v>2009</c:v>
                </c:pt>
              </c:strCache>
            </c:strRef>
          </c:tx>
          <c:spPr>
            <a:ln>
              <a:solidFill>
                <a:srgbClr val="C00000"/>
              </a:solidFill>
            </a:ln>
          </c:spPr>
          <c:marker>
            <c:symbol val="none"/>
          </c:marker>
          <c:cat>
            <c:strRef>
              <c:f>Sheet1!$A$2:$A$13</c:f>
              <c:strCache>
                <c:ptCount val="12"/>
                <c:pt idx="0">
                  <c:v>January</c:v>
                </c:pt>
                <c:pt idx="1">
                  <c:v>February</c:v>
                </c:pt>
                <c:pt idx="2">
                  <c:v>March </c:v>
                </c:pt>
                <c:pt idx="3">
                  <c:v>April</c:v>
                </c:pt>
                <c:pt idx="4">
                  <c:v>May </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20266</c:v>
                </c:pt>
                <c:pt idx="1">
                  <c:v>20889</c:v>
                </c:pt>
                <c:pt idx="2">
                  <c:v>22226</c:v>
                </c:pt>
                <c:pt idx="3">
                  <c:v>20738</c:v>
                </c:pt>
                <c:pt idx="4">
                  <c:v>20074</c:v>
                </c:pt>
                <c:pt idx="5">
                  <c:v>22758</c:v>
                </c:pt>
                <c:pt idx="6">
                  <c:v>24302</c:v>
                </c:pt>
                <c:pt idx="7">
                  <c:v>24198</c:v>
                </c:pt>
                <c:pt idx="8">
                  <c:v>20913</c:v>
                </c:pt>
                <c:pt idx="9">
                  <c:v>23023</c:v>
                </c:pt>
                <c:pt idx="10">
                  <c:v>13702</c:v>
                </c:pt>
                <c:pt idx="11">
                  <c:v>517</c:v>
                </c:pt>
              </c:numCache>
            </c:numRef>
          </c:val>
          <c:smooth val="0"/>
        </c:ser>
        <c:ser>
          <c:idx val="2"/>
          <c:order val="2"/>
          <c:tx>
            <c:strRef>
              <c:f>Sheet1!$D$1</c:f>
              <c:strCache>
                <c:ptCount val="1"/>
                <c:pt idx="0">
                  <c:v>2010</c:v>
                </c:pt>
              </c:strCache>
            </c:strRef>
          </c:tx>
          <c:spPr>
            <a:ln>
              <a:solidFill>
                <a:srgbClr val="7030A0"/>
              </a:solidFill>
            </a:ln>
          </c:spPr>
          <c:marker>
            <c:symbol val="none"/>
          </c:marker>
          <c:cat>
            <c:strRef>
              <c:f>Sheet1!$A$2:$A$13</c:f>
              <c:strCache>
                <c:ptCount val="12"/>
                <c:pt idx="0">
                  <c:v>January</c:v>
                </c:pt>
                <c:pt idx="1">
                  <c:v>February</c:v>
                </c:pt>
                <c:pt idx="2">
                  <c:v>March </c:v>
                </c:pt>
                <c:pt idx="3">
                  <c:v>April</c:v>
                </c:pt>
                <c:pt idx="4">
                  <c:v>May </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30364</c:v>
                </c:pt>
                <c:pt idx="1">
                  <c:v>22854</c:v>
                </c:pt>
                <c:pt idx="2">
                  <c:v>27577</c:v>
                </c:pt>
                <c:pt idx="3">
                  <c:v>35857</c:v>
                </c:pt>
                <c:pt idx="4">
                  <c:v>31048</c:v>
                </c:pt>
                <c:pt idx="5">
                  <c:v>19556</c:v>
                </c:pt>
                <c:pt idx="6">
                  <c:v>42844</c:v>
                </c:pt>
                <c:pt idx="7">
                  <c:v>32138</c:v>
                </c:pt>
                <c:pt idx="8">
                  <c:v>31398</c:v>
                </c:pt>
                <c:pt idx="9">
                  <c:v>41141</c:v>
                </c:pt>
                <c:pt idx="10">
                  <c:v>24004</c:v>
                </c:pt>
                <c:pt idx="11">
                  <c:v>23036</c:v>
                </c:pt>
              </c:numCache>
            </c:numRef>
          </c:val>
          <c:smooth val="0"/>
        </c:ser>
        <c:ser>
          <c:idx val="3"/>
          <c:order val="3"/>
          <c:tx>
            <c:strRef>
              <c:f>Sheet1!$E$1</c:f>
              <c:strCache>
                <c:ptCount val="1"/>
                <c:pt idx="0">
                  <c:v>2011</c:v>
                </c:pt>
              </c:strCache>
            </c:strRef>
          </c:tx>
          <c:spPr>
            <a:ln>
              <a:solidFill>
                <a:schemeClr val="tx1"/>
              </a:solidFill>
            </a:ln>
          </c:spPr>
          <c:marker>
            <c:symbol val="none"/>
          </c:marker>
          <c:cat>
            <c:strRef>
              <c:f>Sheet1!$A$2:$A$13</c:f>
              <c:strCache>
                <c:ptCount val="12"/>
                <c:pt idx="0">
                  <c:v>January</c:v>
                </c:pt>
                <c:pt idx="1">
                  <c:v>February</c:v>
                </c:pt>
                <c:pt idx="2">
                  <c:v>March </c:v>
                </c:pt>
                <c:pt idx="3">
                  <c:v>April</c:v>
                </c:pt>
                <c:pt idx="4">
                  <c:v>May </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22506</c:v>
                </c:pt>
                <c:pt idx="1">
                  <c:v>21296</c:v>
                </c:pt>
                <c:pt idx="2">
                  <c:v>24010</c:v>
                </c:pt>
                <c:pt idx="3">
                  <c:v>23122</c:v>
                </c:pt>
                <c:pt idx="4">
                  <c:v>22161</c:v>
                </c:pt>
                <c:pt idx="5">
                  <c:v>25042</c:v>
                </c:pt>
                <c:pt idx="6">
                  <c:v>26688</c:v>
                </c:pt>
                <c:pt idx="7">
                  <c:v>27756</c:v>
                </c:pt>
                <c:pt idx="8">
                  <c:v>25172</c:v>
                </c:pt>
                <c:pt idx="9">
                  <c:v>24611</c:v>
                </c:pt>
                <c:pt idx="10">
                  <c:v>22143</c:v>
                </c:pt>
                <c:pt idx="11">
                  <c:v>1175</c:v>
                </c:pt>
              </c:numCache>
            </c:numRef>
          </c:val>
          <c:smooth val="0"/>
        </c:ser>
        <c:ser>
          <c:idx val="4"/>
          <c:order val="4"/>
          <c:tx>
            <c:strRef>
              <c:f>Sheet1!$F$1</c:f>
              <c:strCache>
                <c:ptCount val="1"/>
                <c:pt idx="0">
                  <c:v>2012</c:v>
                </c:pt>
              </c:strCache>
            </c:strRef>
          </c:tx>
          <c:spPr>
            <a:ln w="57150">
              <a:solidFill>
                <a:srgbClr val="FFC000"/>
              </a:solidFill>
            </a:ln>
          </c:spPr>
          <c:marker>
            <c:symbol val="none"/>
          </c:marker>
          <c:cat>
            <c:strRef>
              <c:f>Sheet1!$A$2:$A$13</c:f>
              <c:strCache>
                <c:ptCount val="12"/>
                <c:pt idx="0">
                  <c:v>January</c:v>
                </c:pt>
                <c:pt idx="1">
                  <c:v>February</c:v>
                </c:pt>
                <c:pt idx="2">
                  <c:v>March </c:v>
                </c:pt>
                <c:pt idx="3">
                  <c:v>April</c:v>
                </c:pt>
                <c:pt idx="4">
                  <c:v>May </c:v>
                </c:pt>
                <c:pt idx="5">
                  <c:v>June</c:v>
                </c:pt>
                <c:pt idx="6">
                  <c:v>July</c:v>
                </c:pt>
                <c:pt idx="7">
                  <c:v>August</c:v>
                </c:pt>
                <c:pt idx="8">
                  <c:v>September</c:v>
                </c:pt>
                <c:pt idx="9">
                  <c:v>October</c:v>
                </c:pt>
                <c:pt idx="10">
                  <c:v>November</c:v>
                </c:pt>
                <c:pt idx="11">
                  <c:v>December</c:v>
                </c:pt>
              </c:strCache>
            </c:strRef>
          </c:cat>
          <c:val>
            <c:numRef>
              <c:f>Sheet1!$F$2:$F$13</c:f>
              <c:numCache>
                <c:formatCode>General</c:formatCode>
                <c:ptCount val="12"/>
                <c:pt idx="0">
                  <c:v>31124</c:v>
                </c:pt>
                <c:pt idx="1">
                  <c:v>29823</c:v>
                </c:pt>
                <c:pt idx="2">
                  <c:v>29114</c:v>
                </c:pt>
                <c:pt idx="3">
                  <c:v>25242</c:v>
                </c:pt>
                <c:pt idx="4">
                  <c:v>31552</c:v>
                </c:pt>
                <c:pt idx="5">
                  <c:v>29955</c:v>
                </c:pt>
                <c:pt idx="6">
                  <c:v>39216</c:v>
                </c:pt>
                <c:pt idx="7">
                  <c:v>42424</c:v>
                </c:pt>
                <c:pt idx="8">
                  <c:v>51038</c:v>
                </c:pt>
                <c:pt idx="9">
                  <c:v>77764</c:v>
                </c:pt>
                <c:pt idx="10">
                  <c:v>1381</c:v>
                </c:pt>
              </c:numCache>
            </c:numRef>
          </c:val>
          <c:smooth val="0"/>
        </c:ser>
        <c:ser>
          <c:idx val="5"/>
          <c:order val="5"/>
          <c:tx>
            <c:strRef>
              <c:f>Sheet1!$G$1</c:f>
              <c:strCache>
                <c:ptCount val="1"/>
              </c:strCache>
            </c:strRef>
          </c:tx>
          <c:spPr>
            <a:ln w="38100">
              <a:solidFill>
                <a:srgbClr val="92D050"/>
              </a:solidFill>
            </a:ln>
          </c:spPr>
          <c:marker>
            <c:symbol val="none"/>
          </c:marker>
          <c:cat>
            <c:strRef>
              <c:f>Sheet1!$A$2:$A$13</c:f>
              <c:strCache>
                <c:ptCount val="12"/>
                <c:pt idx="0">
                  <c:v>January</c:v>
                </c:pt>
                <c:pt idx="1">
                  <c:v>February</c:v>
                </c:pt>
                <c:pt idx="2">
                  <c:v>March </c:v>
                </c:pt>
                <c:pt idx="3">
                  <c:v>April</c:v>
                </c:pt>
                <c:pt idx="4">
                  <c:v>May </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48326</c:v>
                </c:pt>
                <c:pt idx="1">
                  <c:v>38708</c:v>
                </c:pt>
                <c:pt idx="2">
                  <c:v>19802</c:v>
                </c:pt>
                <c:pt idx="3">
                  <c:v>20886</c:v>
                </c:pt>
                <c:pt idx="4">
                  <c:v>17831</c:v>
                </c:pt>
                <c:pt idx="5">
                  <c:v>30094</c:v>
                </c:pt>
                <c:pt idx="6">
                  <c:v>25145</c:v>
                </c:pt>
                <c:pt idx="7">
                  <c:v>29315</c:v>
                </c:pt>
                <c:pt idx="8">
                  <c:v>78426</c:v>
                </c:pt>
                <c:pt idx="9">
                  <c:v>101450</c:v>
                </c:pt>
                <c:pt idx="10">
                  <c:v>31761</c:v>
                </c:pt>
                <c:pt idx="11">
                  <c:v>21160</c:v>
                </c:pt>
              </c:numCache>
            </c:numRef>
          </c:val>
          <c:smooth val="0"/>
        </c:ser>
        <c:dLbls>
          <c:showLegendKey val="0"/>
          <c:showVal val="0"/>
          <c:showCatName val="0"/>
          <c:showSerName val="0"/>
          <c:showPercent val="0"/>
          <c:showBubbleSize val="0"/>
        </c:dLbls>
        <c:marker val="1"/>
        <c:smooth val="0"/>
        <c:axId val="30198016"/>
        <c:axId val="32636928"/>
      </c:lineChart>
      <c:catAx>
        <c:axId val="30198016"/>
        <c:scaling>
          <c:orientation val="minMax"/>
        </c:scaling>
        <c:delete val="0"/>
        <c:axPos val="b"/>
        <c:numFmt formatCode="General" sourceLinked="1"/>
        <c:majorTickMark val="out"/>
        <c:minorTickMark val="none"/>
        <c:tickLblPos val="nextTo"/>
        <c:crossAx val="32636928"/>
        <c:crosses val="autoZero"/>
        <c:auto val="1"/>
        <c:lblAlgn val="ctr"/>
        <c:lblOffset val="100"/>
        <c:noMultiLvlLbl val="0"/>
      </c:catAx>
      <c:valAx>
        <c:axId val="32636928"/>
        <c:scaling>
          <c:orientation val="minMax"/>
        </c:scaling>
        <c:delete val="0"/>
        <c:axPos val="l"/>
        <c:majorGridlines/>
        <c:numFmt formatCode="General" sourceLinked="1"/>
        <c:majorTickMark val="out"/>
        <c:minorTickMark val="none"/>
        <c:tickLblPos val="nextTo"/>
        <c:crossAx val="30198016"/>
        <c:crosses val="autoZero"/>
        <c:crossBetween val="between"/>
      </c:valAx>
    </c:plotArea>
    <c:legend>
      <c:legendPos val="r"/>
      <c:layout>
        <c:manualLayout>
          <c:xMode val="edge"/>
          <c:yMode val="edge"/>
          <c:x val="0.79950284727747323"/>
          <c:y val="5.3518452238924694E-2"/>
          <c:w val="0.16886468991646791"/>
          <c:h val="0.2641752167342718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97253011446465E-2"/>
          <c:y val="0"/>
          <c:w val="0.59539837836220366"/>
          <c:h val="1"/>
        </c:manualLayout>
      </c:layout>
      <c:pieChart>
        <c:varyColors val="1"/>
        <c:ser>
          <c:idx val="0"/>
          <c:order val="0"/>
          <c:tx>
            <c:strRef>
              <c:f>Sheet1!$B$1</c:f>
              <c:strCache>
                <c:ptCount val="1"/>
                <c:pt idx="0">
                  <c:v>Sales</c:v>
                </c:pt>
              </c:strCache>
            </c:strRef>
          </c:tx>
          <c:dPt>
            <c:idx val="0"/>
            <c:bubble3D val="0"/>
            <c:spPr>
              <a:solidFill>
                <a:srgbClr val="92D050"/>
              </a:solidFill>
            </c:spPr>
          </c:dPt>
          <c:dPt>
            <c:idx val="1"/>
            <c:bubble3D val="0"/>
            <c:spPr>
              <a:solidFill>
                <a:schemeClr val="bg1">
                  <a:lumMod val="75000"/>
                </a:schemeClr>
              </a:solidFill>
            </c:spPr>
          </c:dPt>
          <c:dPt>
            <c:idx val="2"/>
            <c:bubble3D val="0"/>
            <c:spPr>
              <a:solidFill>
                <a:schemeClr val="accent3">
                  <a:lumMod val="40000"/>
                  <a:lumOff val="60000"/>
                </a:schemeClr>
              </a:solidFill>
            </c:spPr>
          </c:dPt>
          <c:dPt>
            <c:idx val="3"/>
            <c:bubble3D val="0"/>
            <c:spPr>
              <a:solidFill>
                <a:srgbClr val="FFC000"/>
              </a:solidFill>
            </c:spPr>
          </c:dPt>
          <c:dPt>
            <c:idx val="4"/>
            <c:bubble3D val="0"/>
            <c:spPr>
              <a:solidFill>
                <a:srgbClr val="00B0F0"/>
              </a:solidFill>
            </c:spPr>
          </c:dPt>
          <c:dPt>
            <c:idx val="5"/>
            <c:bubble3D val="0"/>
            <c:spPr>
              <a:solidFill>
                <a:srgbClr val="7030A0"/>
              </a:solidFill>
            </c:spPr>
          </c:dPt>
          <c:dPt>
            <c:idx val="6"/>
            <c:bubble3D val="0"/>
            <c:spPr>
              <a:solidFill>
                <a:srgbClr val="FFFF00"/>
              </a:solidFill>
            </c:spPr>
          </c:dPt>
          <c:dPt>
            <c:idx val="8"/>
            <c:bubble3D val="0"/>
            <c:spPr>
              <a:solidFill>
                <a:srgbClr val="FF00FF"/>
              </a:solidFill>
            </c:spPr>
          </c:dPt>
          <c:dPt>
            <c:idx val="10"/>
            <c:bubble3D val="0"/>
            <c:spPr>
              <a:solidFill>
                <a:srgbClr val="C00000"/>
              </a:solidFill>
            </c:spPr>
          </c:dPt>
          <c:dPt>
            <c:idx val="13"/>
            <c:bubble3D val="0"/>
            <c:spPr>
              <a:solidFill>
                <a:schemeClr val="accent3">
                  <a:lumMod val="10000"/>
                </a:schemeClr>
              </a:solidFill>
            </c:spPr>
          </c:dPt>
          <c:cat>
            <c:strRef>
              <c:f>Sheet1!$A$2:$A$15</c:f>
              <c:strCache>
                <c:ptCount val="14"/>
                <c:pt idx="0">
                  <c:v>Online</c:v>
                </c:pt>
                <c:pt idx="1">
                  <c:v>Mailed in</c:v>
                </c:pt>
                <c:pt idx="2">
                  <c:v>Reg Drives</c:v>
                </c:pt>
                <c:pt idx="3">
                  <c:v>SOS</c:v>
                </c:pt>
                <c:pt idx="4">
                  <c:v>Federal</c:v>
                </c:pt>
                <c:pt idx="5">
                  <c:v>MCED </c:v>
                </c:pt>
                <c:pt idx="6">
                  <c:v>Military</c:v>
                </c:pt>
                <c:pt idx="7">
                  <c:v>Democrat</c:v>
                </c:pt>
                <c:pt idx="8">
                  <c:v>MVD</c:v>
                </c:pt>
                <c:pt idx="9">
                  <c:v>DES/FAA</c:v>
                </c:pt>
                <c:pt idx="10">
                  <c:v>Republican</c:v>
                </c:pt>
                <c:pt idx="11">
                  <c:v>DDD</c:v>
                </c:pt>
                <c:pt idx="12">
                  <c:v>WIC</c:v>
                </c:pt>
                <c:pt idx="13">
                  <c:v>AFDC</c:v>
                </c:pt>
              </c:strCache>
            </c:strRef>
          </c:cat>
          <c:val>
            <c:numRef>
              <c:f>Sheet1!$B$2:$B$15</c:f>
              <c:numCache>
                <c:formatCode>General</c:formatCode>
                <c:ptCount val="14"/>
                <c:pt idx="0">
                  <c:v>388633</c:v>
                </c:pt>
                <c:pt idx="1">
                  <c:v>98911</c:v>
                </c:pt>
                <c:pt idx="2">
                  <c:v>33064</c:v>
                </c:pt>
                <c:pt idx="3">
                  <c:v>13287</c:v>
                </c:pt>
                <c:pt idx="4">
                  <c:v>7104</c:v>
                </c:pt>
                <c:pt idx="5">
                  <c:v>3633</c:v>
                </c:pt>
                <c:pt idx="6">
                  <c:v>5330</c:v>
                </c:pt>
                <c:pt idx="7">
                  <c:v>2467</c:v>
                </c:pt>
                <c:pt idx="8">
                  <c:v>796</c:v>
                </c:pt>
                <c:pt idx="9">
                  <c:v>786</c:v>
                </c:pt>
                <c:pt idx="10">
                  <c:v>867</c:v>
                </c:pt>
                <c:pt idx="11">
                  <c:v>787</c:v>
                </c:pt>
                <c:pt idx="12">
                  <c:v>259</c:v>
                </c:pt>
                <c:pt idx="13">
                  <c:v>214</c:v>
                </c:pt>
              </c:numCache>
            </c:numRef>
          </c:val>
        </c:ser>
        <c:ser>
          <c:idx val="1"/>
          <c:order val="1"/>
          <c:tx>
            <c:strRef>
              <c:f>Sheet1!$C$1</c:f>
              <c:strCache>
                <c:ptCount val="1"/>
                <c:pt idx="0">
                  <c:v>Column1</c:v>
                </c:pt>
              </c:strCache>
            </c:strRef>
          </c:tx>
          <c:cat>
            <c:strRef>
              <c:f>Sheet1!$A$2:$A$15</c:f>
              <c:strCache>
                <c:ptCount val="14"/>
                <c:pt idx="0">
                  <c:v>Online</c:v>
                </c:pt>
                <c:pt idx="1">
                  <c:v>Mailed in</c:v>
                </c:pt>
                <c:pt idx="2">
                  <c:v>Reg Drives</c:v>
                </c:pt>
                <c:pt idx="3">
                  <c:v>SOS</c:v>
                </c:pt>
                <c:pt idx="4">
                  <c:v>Federal</c:v>
                </c:pt>
                <c:pt idx="5">
                  <c:v>MCED </c:v>
                </c:pt>
                <c:pt idx="6">
                  <c:v>Military</c:v>
                </c:pt>
                <c:pt idx="7">
                  <c:v>Democrat</c:v>
                </c:pt>
                <c:pt idx="8">
                  <c:v>MVD</c:v>
                </c:pt>
                <c:pt idx="9">
                  <c:v>DES/FAA</c:v>
                </c:pt>
                <c:pt idx="10">
                  <c:v>Republican</c:v>
                </c:pt>
                <c:pt idx="11">
                  <c:v>DDD</c:v>
                </c:pt>
                <c:pt idx="12">
                  <c:v>WIC</c:v>
                </c:pt>
                <c:pt idx="13">
                  <c:v>AFDC</c:v>
                </c:pt>
              </c:strCache>
            </c:strRef>
          </c:cat>
          <c:val>
            <c:numRef>
              <c:f>Sheet1!$C$2:$C$15</c:f>
              <c:numCache>
                <c:formatCode>0%</c:formatCode>
                <c:ptCount val="14"/>
                <c:pt idx="0">
                  <c:v>0.69880677098130317</c:v>
                </c:pt>
                <c:pt idx="1">
                  <c:v>0.17785333855985386</c:v>
                </c:pt>
                <c:pt idx="2">
                  <c:v>5.9452869611499301E-2</c:v>
                </c:pt>
                <c:pt idx="3">
                  <c:v>2.3891552096781735E-2</c:v>
                </c:pt>
                <c:pt idx="4">
                  <c:v>1.277380793975596E-2</c:v>
                </c:pt>
                <c:pt idx="5">
                  <c:v>6.5325512732451298E-3</c:v>
                </c:pt>
                <c:pt idx="6">
                  <c:v>9.5839521845297385E-3</c:v>
                </c:pt>
                <c:pt idx="7">
                  <c:v>4.4359493507007252E-3</c:v>
                </c:pt>
                <c:pt idx="8">
                  <c:v>1.4312994256821148E-3</c:v>
                </c:pt>
                <c:pt idx="9">
                  <c:v>1.4133182771182693E-3</c:v>
                </c:pt>
                <c:pt idx="10">
                  <c:v>1.5589655804854191E-3</c:v>
                </c:pt>
                <c:pt idx="11">
                  <c:v>1.4151163919746538E-3</c:v>
                </c:pt>
                <c:pt idx="12">
                  <c:v>4.6571174780360268E-4</c:v>
                </c:pt>
                <c:pt idx="13">
                  <c:v>3.8479657926629722E-4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375709543899423"/>
          <c:y val="8.1203769983297508E-3"/>
          <c:w val="0.15979672162198647"/>
          <c:h val="0.8487827782995015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18841778249439"/>
          <c:y val="3.0039185242689736E-2"/>
          <c:w val="0.69030249684914213"/>
          <c:h val="0.8469913323989009"/>
        </c:manualLayout>
      </c:layout>
      <c:barChart>
        <c:barDir val="col"/>
        <c:grouping val="clustered"/>
        <c:varyColors val="0"/>
        <c:ser>
          <c:idx val="0"/>
          <c:order val="0"/>
          <c:tx>
            <c:strRef>
              <c:f>Sheet1!$B$1</c:f>
              <c:strCache>
                <c:ptCount val="1"/>
                <c:pt idx="0">
                  <c:v>Both</c:v>
                </c:pt>
              </c:strCache>
            </c:strRef>
          </c:tx>
          <c:spPr>
            <a:solidFill>
              <a:schemeClr val="bg1">
                <a:lumMod val="50000"/>
              </a:schemeClr>
            </a:solidFill>
          </c:spPr>
          <c:invertIfNegative val="0"/>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Sheet1!$B$2:$B$13</c:f>
              <c:numCache>
                <c:formatCode>General</c:formatCode>
                <c:ptCount val="12"/>
                <c:pt idx="0">
                  <c:v>16831</c:v>
                </c:pt>
                <c:pt idx="1">
                  <c:v>47234</c:v>
                </c:pt>
                <c:pt idx="2">
                  <c:v>97576</c:v>
                </c:pt>
                <c:pt idx="3">
                  <c:v>224299</c:v>
                </c:pt>
                <c:pt idx="4">
                  <c:v>83541</c:v>
                </c:pt>
                <c:pt idx="5">
                  <c:v>258474</c:v>
                </c:pt>
                <c:pt idx="6">
                  <c:v>219601</c:v>
                </c:pt>
                <c:pt idx="7">
                  <c:v>465043</c:v>
                </c:pt>
                <c:pt idx="8">
                  <c:v>233838</c:v>
                </c:pt>
                <c:pt idx="9">
                  <c:v>364005</c:v>
                </c:pt>
                <c:pt idx="10">
                  <c:v>266019</c:v>
                </c:pt>
                <c:pt idx="11">
                  <c:v>389429</c:v>
                </c:pt>
              </c:numCache>
            </c:numRef>
          </c:val>
        </c:ser>
        <c:ser>
          <c:idx val="1"/>
          <c:order val="1"/>
          <c:tx>
            <c:strRef>
              <c:f>Sheet1!$C$1</c:f>
              <c:strCache>
                <c:ptCount val="1"/>
                <c:pt idx="0">
                  <c:v>Online</c:v>
                </c:pt>
              </c:strCache>
            </c:strRef>
          </c:tx>
          <c:spPr>
            <a:solidFill>
              <a:srgbClr val="92D050"/>
            </a:solidFill>
          </c:spPr>
          <c:invertIfNegative val="0"/>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Sheet1!$C$2:$C$13</c:f>
              <c:numCache>
                <c:formatCode>General</c:formatCode>
                <c:ptCount val="12"/>
                <c:pt idx="6">
                  <c:v>219132</c:v>
                </c:pt>
                <c:pt idx="7">
                  <c:v>462904</c:v>
                </c:pt>
                <c:pt idx="8">
                  <c:v>233606</c:v>
                </c:pt>
                <c:pt idx="9">
                  <c:v>361817</c:v>
                </c:pt>
                <c:pt idx="10">
                  <c:v>265682</c:v>
                </c:pt>
                <c:pt idx="11">
                  <c:v>388633</c:v>
                </c:pt>
              </c:numCache>
            </c:numRef>
          </c:val>
        </c:ser>
        <c:ser>
          <c:idx val="2"/>
          <c:order val="2"/>
          <c:tx>
            <c:strRef>
              <c:f>Sheet1!$D$1</c:f>
              <c:strCache>
                <c:ptCount val="1"/>
                <c:pt idx="0">
                  <c:v>Counter</c:v>
                </c:pt>
              </c:strCache>
            </c:strRef>
          </c:tx>
          <c:spPr>
            <a:solidFill>
              <a:schemeClr val="accent4">
                <a:lumMod val="10000"/>
              </a:schemeClr>
            </a:solidFill>
          </c:spPr>
          <c:invertIfNegative val="0"/>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Sheet1!$D$2:$D$13</c:f>
              <c:numCache>
                <c:formatCode>General</c:formatCode>
                <c:ptCount val="12"/>
                <c:pt idx="6">
                  <c:v>469</c:v>
                </c:pt>
                <c:pt idx="7">
                  <c:v>2139</c:v>
                </c:pt>
                <c:pt idx="8">
                  <c:v>232</c:v>
                </c:pt>
                <c:pt idx="9">
                  <c:v>2188</c:v>
                </c:pt>
                <c:pt idx="10">
                  <c:v>337</c:v>
                </c:pt>
                <c:pt idx="11">
                  <c:v>796</c:v>
                </c:pt>
              </c:numCache>
            </c:numRef>
          </c:val>
        </c:ser>
        <c:dLbls>
          <c:showLegendKey val="0"/>
          <c:showVal val="0"/>
          <c:showCatName val="0"/>
          <c:showSerName val="0"/>
          <c:showPercent val="0"/>
          <c:showBubbleSize val="0"/>
        </c:dLbls>
        <c:gapWidth val="150"/>
        <c:axId val="32838400"/>
        <c:axId val="32839936"/>
      </c:barChart>
      <c:catAx>
        <c:axId val="32838400"/>
        <c:scaling>
          <c:orientation val="minMax"/>
        </c:scaling>
        <c:delete val="0"/>
        <c:axPos val="b"/>
        <c:numFmt formatCode="General" sourceLinked="1"/>
        <c:majorTickMark val="out"/>
        <c:minorTickMark val="none"/>
        <c:tickLblPos val="nextTo"/>
        <c:crossAx val="32839936"/>
        <c:crosses val="autoZero"/>
        <c:auto val="1"/>
        <c:lblAlgn val="ctr"/>
        <c:lblOffset val="100"/>
        <c:noMultiLvlLbl val="0"/>
      </c:catAx>
      <c:valAx>
        <c:axId val="32839936"/>
        <c:scaling>
          <c:orientation val="minMax"/>
        </c:scaling>
        <c:delete val="0"/>
        <c:axPos val="l"/>
        <c:majorGridlines/>
        <c:numFmt formatCode="General" sourceLinked="1"/>
        <c:majorTickMark val="out"/>
        <c:minorTickMark val="none"/>
        <c:tickLblPos val="nextTo"/>
        <c:crossAx val="32838400"/>
        <c:crosses val="autoZero"/>
        <c:crossBetween val="between"/>
      </c:valAx>
    </c:plotArea>
    <c:legend>
      <c:legendPos val="r"/>
      <c:layout>
        <c:manualLayout>
          <c:xMode val="edge"/>
          <c:yMode val="edge"/>
          <c:x val="0.8367597436212908"/>
          <c:y val="0.78692266459650295"/>
          <c:w val="0.15928328367276701"/>
          <c:h val="0.1929174347316540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135493941994"/>
          <c:y val="4.5649147887588878E-2"/>
          <c:w val="0.88278645060580063"/>
          <c:h val="0.8093466565690105"/>
        </c:manualLayout>
      </c:layout>
      <c:lineChart>
        <c:grouping val="standard"/>
        <c:varyColors val="0"/>
        <c:ser>
          <c:idx val="0"/>
          <c:order val="0"/>
          <c:tx>
            <c:strRef>
              <c:f>Sheet1!$B$1</c:f>
              <c:strCache>
                <c:ptCount val="1"/>
                <c:pt idx="0">
                  <c:v>Column1</c:v>
                </c:pt>
              </c:strCache>
            </c:strRef>
          </c:tx>
          <c:marker>
            <c:symbol val="none"/>
          </c:marker>
          <c:cat>
            <c:numRef>
              <c:f>Sheet1!$A$2:$A$8</c:f>
              <c:numCache>
                <c:formatCode>General</c:formatCode>
                <c:ptCount val="7"/>
                <c:pt idx="0">
                  <c:v>2000</c:v>
                </c:pt>
                <c:pt idx="1">
                  <c:v>2002</c:v>
                </c:pt>
                <c:pt idx="2">
                  <c:v>2004</c:v>
                </c:pt>
                <c:pt idx="3">
                  <c:v>2006</c:v>
                </c:pt>
                <c:pt idx="4">
                  <c:v>2008</c:v>
                </c:pt>
                <c:pt idx="5">
                  <c:v>2010</c:v>
                </c:pt>
                <c:pt idx="6">
                  <c:v>2012</c:v>
                </c:pt>
              </c:numCache>
            </c:numRef>
          </c:cat>
          <c:val>
            <c:numRef>
              <c:f>Sheet1!$B$2:$B$8</c:f>
              <c:numCache>
                <c:formatCode>General</c:formatCode>
                <c:ptCount val="7"/>
                <c:pt idx="0">
                  <c:v>155999</c:v>
                </c:pt>
                <c:pt idx="1">
                  <c:v>171495</c:v>
                </c:pt>
                <c:pt idx="2">
                  <c:v>239189</c:v>
                </c:pt>
                <c:pt idx="3">
                  <c:v>198174</c:v>
                </c:pt>
                <c:pt idx="4">
                  <c:v>637288</c:v>
                </c:pt>
                <c:pt idx="5">
                  <c:v>593682</c:v>
                </c:pt>
                <c:pt idx="6">
                  <c:v>1004052</c:v>
                </c:pt>
              </c:numCache>
            </c:numRef>
          </c:val>
          <c:smooth val="0"/>
        </c:ser>
        <c:dLbls>
          <c:showLegendKey val="0"/>
          <c:showVal val="0"/>
          <c:showCatName val="0"/>
          <c:showSerName val="0"/>
          <c:showPercent val="0"/>
          <c:showBubbleSize val="0"/>
        </c:dLbls>
        <c:marker val="1"/>
        <c:smooth val="0"/>
        <c:axId val="121192832"/>
        <c:axId val="121194368"/>
      </c:lineChart>
      <c:catAx>
        <c:axId val="121192832"/>
        <c:scaling>
          <c:orientation val="minMax"/>
        </c:scaling>
        <c:delete val="0"/>
        <c:axPos val="b"/>
        <c:numFmt formatCode="General" sourceLinked="1"/>
        <c:majorTickMark val="out"/>
        <c:minorTickMark val="none"/>
        <c:tickLblPos val="nextTo"/>
        <c:crossAx val="121194368"/>
        <c:crosses val="autoZero"/>
        <c:auto val="1"/>
        <c:lblAlgn val="ctr"/>
        <c:lblOffset val="100"/>
        <c:noMultiLvlLbl val="0"/>
      </c:catAx>
      <c:valAx>
        <c:axId val="121194368"/>
        <c:scaling>
          <c:orientation val="minMax"/>
        </c:scaling>
        <c:delete val="0"/>
        <c:axPos val="l"/>
        <c:majorGridlines/>
        <c:numFmt formatCode="General" sourceLinked="1"/>
        <c:majorTickMark val="out"/>
        <c:minorTickMark val="none"/>
        <c:tickLblPos val="nextTo"/>
        <c:crossAx val="121192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Return</c:v>
                </c:pt>
              </c:strCache>
            </c:strRef>
          </c:tx>
          <c:spPr>
            <a:ln w="76200">
              <a:solidFill>
                <a:srgbClr val="C00000"/>
              </a:solidFill>
            </a:ln>
          </c:spPr>
          <c:marker>
            <c:symbol val="none"/>
          </c:marker>
          <c:cat>
            <c:numRef>
              <c:f>Sheet1!$A$2:$A$12</c:f>
              <c:numCache>
                <c:formatCode>General</c:formatCode>
                <c:ptCount val="11"/>
                <c:pt idx="0">
                  <c:v>1992</c:v>
                </c:pt>
                <c:pt idx="1">
                  <c:v>1994</c:v>
                </c:pt>
                <c:pt idx="2">
                  <c:v>1996</c:v>
                </c:pt>
                <c:pt idx="3">
                  <c:v>1998</c:v>
                </c:pt>
                <c:pt idx="4">
                  <c:v>2000</c:v>
                </c:pt>
                <c:pt idx="5">
                  <c:v>2002</c:v>
                </c:pt>
                <c:pt idx="6">
                  <c:v>2004</c:v>
                </c:pt>
                <c:pt idx="7">
                  <c:v>2006</c:v>
                </c:pt>
                <c:pt idx="8">
                  <c:v>2008</c:v>
                </c:pt>
                <c:pt idx="9">
                  <c:v>2010</c:v>
                </c:pt>
                <c:pt idx="10">
                  <c:v>2012</c:v>
                </c:pt>
              </c:numCache>
            </c:numRef>
          </c:cat>
          <c:val>
            <c:numRef>
              <c:f>Sheet1!$B$2:$B$12</c:f>
              <c:numCache>
                <c:formatCode>General</c:formatCode>
                <c:ptCount val="11"/>
                <c:pt idx="0">
                  <c:v>79.900000000000006</c:v>
                </c:pt>
                <c:pt idx="1">
                  <c:v>80.36</c:v>
                </c:pt>
                <c:pt idx="2">
                  <c:v>80.34</c:v>
                </c:pt>
                <c:pt idx="3">
                  <c:v>84.33</c:v>
                </c:pt>
                <c:pt idx="4">
                  <c:v>89.51</c:v>
                </c:pt>
                <c:pt idx="5">
                  <c:v>87.25</c:v>
                </c:pt>
                <c:pt idx="6">
                  <c:v>88.93</c:v>
                </c:pt>
                <c:pt idx="7">
                  <c:v>92.21</c:v>
                </c:pt>
                <c:pt idx="8">
                  <c:v>91.72</c:v>
                </c:pt>
                <c:pt idx="9">
                  <c:v>76.260000000000005</c:v>
                </c:pt>
                <c:pt idx="10">
                  <c:v>82.79</c:v>
                </c:pt>
              </c:numCache>
            </c:numRef>
          </c:val>
          <c:smooth val="0"/>
        </c:ser>
        <c:dLbls>
          <c:showLegendKey val="0"/>
          <c:showVal val="0"/>
          <c:showCatName val="0"/>
          <c:showSerName val="0"/>
          <c:showPercent val="0"/>
          <c:showBubbleSize val="0"/>
        </c:dLbls>
        <c:marker val="1"/>
        <c:smooth val="0"/>
        <c:axId val="111007616"/>
        <c:axId val="111009152"/>
      </c:lineChart>
      <c:catAx>
        <c:axId val="111007616"/>
        <c:scaling>
          <c:orientation val="minMax"/>
        </c:scaling>
        <c:delete val="0"/>
        <c:axPos val="b"/>
        <c:numFmt formatCode="General" sourceLinked="1"/>
        <c:majorTickMark val="out"/>
        <c:minorTickMark val="none"/>
        <c:tickLblPos val="nextTo"/>
        <c:txPr>
          <a:bodyPr/>
          <a:lstStyle/>
          <a:p>
            <a:pPr>
              <a:defRPr>
                <a:solidFill>
                  <a:schemeClr val="bg1">
                    <a:lumMod val="10000"/>
                  </a:schemeClr>
                </a:solidFill>
              </a:defRPr>
            </a:pPr>
            <a:endParaRPr lang="en-US"/>
          </a:p>
        </c:txPr>
        <c:crossAx val="111009152"/>
        <c:crosses val="autoZero"/>
        <c:auto val="1"/>
        <c:lblAlgn val="ctr"/>
        <c:lblOffset val="100"/>
        <c:noMultiLvlLbl val="0"/>
      </c:catAx>
      <c:valAx>
        <c:axId val="111009152"/>
        <c:scaling>
          <c:orientation val="minMax"/>
        </c:scaling>
        <c:delete val="0"/>
        <c:axPos val="l"/>
        <c:majorGridlines/>
        <c:numFmt formatCode="General" sourceLinked="1"/>
        <c:majorTickMark val="out"/>
        <c:minorTickMark val="none"/>
        <c:tickLblPos val="nextTo"/>
        <c:txPr>
          <a:bodyPr/>
          <a:lstStyle/>
          <a:p>
            <a:pPr>
              <a:defRPr>
                <a:solidFill>
                  <a:schemeClr val="bg1">
                    <a:lumMod val="10000"/>
                  </a:schemeClr>
                </a:solidFill>
              </a:defRPr>
            </a:pPr>
            <a:endParaRPr lang="en-US"/>
          </a:p>
        </c:txPr>
        <c:crossAx val="11100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0.02693</cdr:x>
      <cdr:y>0.71865</cdr:y>
    </cdr:from>
    <cdr:to>
      <cdr:x>0.35006</cdr:x>
      <cdr:y>0.91743</cdr:y>
    </cdr:to>
    <cdr:sp macro="" textlink="">
      <cdr:nvSpPr>
        <cdr:cNvPr id="2" name="Right Arrow 1"/>
        <cdr:cNvSpPr/>
      </cdr:nvSpPr>
      <cdr:spPr>
        <a:xfrm xmlns:a="http://schemas.openxmlformats.org/drawingml/2006/main">
          <a:off x="228601" y="3581400"/>
          <a:ext cx="2743200" cy="990600"/>
        </a:xfrm>
        <a:prstGeom xmlns:a="http://schemas.openxmlformats.org/drawingml/2006/main" prst="rightArrow">
          <a:avLst/>
        </a:prstGeom>
        <a:solidFill xmlns:a="http://schemas.openxmlformats.org/drawingml/2006/main">
          <a:srgbClr val="92D050"/>
        </a:solidFill>
        <a:ln xmlns:a="http://schemas.openxmlformats.org/drawingml/2006/main">
          <a:solidFill>
            <a:schemeClr val="tx1"/>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dirty="0" smtClean="0">
              <a:solidFill>
                <a:schemeClr val="tx1"/>
              </a:solidFill>
            </a:rPr>
            <a:t>388,633 YTD</a:t>
          </a:r>
          <a:endParaRPr lang="en-US" sz="24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0.22653</cdr:x>
      <cdr:y>0.30986</cdr:y>
    </cdr:from>
    <cdr:to>
      <cdr:x>0.29155</cdr:x>
      <cdr:y>0.77975</cdr:y>
    </cdr:to>
    <cdr:sp macro="" textlink="">
      <cdr:nvSpPr>
        <cdr:cNvPr id="2" name="Down Arrow Callout 1"/>
        <cdr:cNvSpPr/>
      </cdr:nvSpPr>
      <cdr:spPr bwMode="auto">
        <a:xfrm xmlns:a="http://schemas.openxmlformats.org/drawingml/2006/main">
          <a:off x="2030820" y="1676400"/>
          <a:ext cx="582906" cy="2542199"/>
        </a:xfrm>
        <a:prstGeom xmlns:a="http://schemas.openxmlformats.org/drawingml/2006/main" prst="downArrowCallout">
          <a:avLst>
            <a:gd name="adj1" fmla="val 25000"/>
            <a:gd name="adj2" fmla="val 25000"/>
            <a:gd name="adj3" fmla="val 25000"/>
            <a:gd name="adj4" fmla="val 84051"/>
          </a:avLst>
        </a:prstGeom>
        <a:solidFill xmlns:a="http://schemas.openxmlformats.org/drawingml/2006/main">
          <a:srgbClr val="92D050"/>
        </a:solidFill>
        <a:ln xmlns:a="http://schemas.openxmlformats.org/drawingml/2006/main" w="9525" cap="flat" cmpd="sng" algn="ctr">
          <a:solidFill>
            <a:schemeClr val="accent2">
              <a:lumMod val="50000"/>
            </a:schemeClr>
          </a:solidFill>
          <a:prstDash val="solid"/>
          <a:round/>
          <a:headEnd type="none" w="med" len="med"/>
          <a:tailEnd type="none" w="med" len="med"/>
        </a:ln>
        <a:effectLst xmlns:a="http://schemas.openxmlformats.org/drawingml/2006/main"/>
      </cdr:spPr>
      <cdr:txBody>
        <a:bodyPr xmlns:a="http://schemas.openxmlformats.org/drawingml/2006/main" vert="vert270"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600" dirty="0" smtClean="0"/>
            <a:t>Online  VR Launched</a:t>
          </a:r>
          <a:endParaRPr lang="en-US" sz="16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7D6A49-1340-46CB-8B83-D604E6C918A2}"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D6A49-1340-46CB-8B83-D604E6C918A2}"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D6A49-1340-46CB-8B83-D604E6C918A2}"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791200"/>
            <a:ext cx="91694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D6A49-1340-46CB-8B83-D604E6C918A2}"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7D6A49-1340-46CB-8B83-D604E6C918A2}"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7D6A49-1340-46CB-8B83-D604E6C918A2}" type="datetimeFigureOut">
              <a:rPr lang="en-US" smtClean="0"/>
              <a:pPr/>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D6A49-1340-46CB-8B83-D604E6C918A2}" type="datetimeFigureOut">
              <a:rPr lang="en-US" smtClean="0"/>
              <a:pPr/>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D6A49-1340-46CB-8B83-D604E6C918A2}" type="datetimeFigureOut">
              <a:rPr lang="en-US" smtClean="0"/>
              <a:pPr/>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D6A49-1340-46CB-8B83-D604E6C918A2}"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D6A49-1340-46CB-8B83-D604E6C918A2}"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CE89-47C6-4FE5-A253-D8F945EDB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D6A49-1340-46CB-8B83-D604E6C918A2}" type="datetimeFigureOut">
              <a:rPr lang="en-US" smtClean="0"/>
              <a:pPr/>
              <a:t>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ECE89-47C6-4FE5-A253-D8F945EDB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1.png@01CBAB5F.1701FC4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99" y="1905000"/>
            <a:ext cx="8610600" cy="2155825"/>
          </a:xfrm>
        </p:spPr>
        <p:txBody>
          <a:bodyPr>
            <a:normAutofit/>
          </a:bodyPr>
          <a:lstStyle/>
          <a:p>
            <a:pPr algn="l"/>
            <a:r>
              <a:rPr lang="en-US" dirty="0" smtClean="0"/>
              <a:t> </a:t>
            </a:r>
            <a:endParaRPr lang="en-US" dirty="0"/>
          </a:p>
        </p:txBody>
      </p:sp>
      <p:sp>
        <p:nvSpPr>
          <p:cNvPr id="4" name="Rectangle 3"/>
          <p:cNvSpPr/>
          <p:nvPr/>
        </p:nvSpPr>
        <p:spPr>
          <a:xfrm>
            <a:off x="0" y="4495800"/>
            <a:ext cx="9144000" cy="2133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14472" y="4962144"/>
            <a:ext cx="6095999" cy="1219200"/>
          </a:xfrm>
        </p:spPr>
        <p:txBody>
          <a:bodyPr>
            <a:normAutofit fontScale="55000" lnSpcReduction="20000"/>
          </a:bodyPr>
          <a:lstStyle/>
          <a:p>
            <a:pPr algn="l"/>
            <a:r>
              <a:rPr lang="en-US" dirty="0" smtClean="0">
                <a:solidFill>
                  <a:schemeClr val="bg1"/>
                </a:solidFill>
              </a:rPr>
              <a:t>Tammy Patrick</a:t>
            </a:r>
          </a:p>
          <a:p>
            <a:pPr algn="l"/>
            <a:r>
              <a:rPr lang="en-US" dirty="0" smtClean="0">
                <a:solidFill>
                  <a:schemeClr val="bg1"/>
                </a:solidFill>
              </a:rPr>
              <a:t>Federal Compliance Officer</a:t>
            </a:r>
          </a:p>
          <a:p>
            <a:pPr algn="l"/>
            <a:r>
              <a:rPr lang="en-US" dirty="0" smtClean="0">
                <a:solidFill>
                  <a:schemeClr val="bg1"/>
                </a:solidFill>
              </a:rPr>
              <a:t>Maricopa County, Arizona </a:t>
            </a:r>
          </a:p>
          <a:p>
            <a:pPr algn="l"/>
            <a:r>
              <a:rPr lang="en-US" dirty="0" smtClean="0">
                <a:solidFill>
                  <a:schemeClr val="bg1"/>
                </a:solidFill>
              </a:rPr>
              <a:t>Elections Department</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3961" r="2931" b="989"/>
          <a:stretch/>
        </p:blipFill>
        <p:spPr bwMode="auto">
          <a:xfrm>
            <a:off x="27432" y="4547616"/>
            <a:ext cx="2907792" cy="2048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38200" y="838200"/>
            <a:ext cx="7543800" cy="2154436"/>
          </a:xfrm>
          <a:prstGeom prst="rect">
            <a:avLst/>
          </a:prstGeom>
          <a:noFill/>
        </p:spPr>
        <p:txBody>
          <a:bodyPr wrap="square" rtlCol="0">
            <a:spAutoFit/>
          </a:bodyPr>
          <a:lstStyle/>
          <a:p>
            <a:r>
              <a:rPr lang="en-US" sz="5400" dirty="0" smtClean="0"/>
              <a:t>Cost of Elections:</a:t>
            </a:r>
          </a:p>
          <a:p>
            <a:r>
              <a:rPr lang="en-US" sz="4000" dirty="0" smtClean="0">
                <a:solidFill>
                  <a:srgbClr val="0070C0"/>
                </a:solidFill>
              </a:rPr>
              <a:t>Online Voter Registration &amp; Provisional Ballots</a:t>
            </a:r>
            <a:endParaRPr lang="en-US" sz="40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Costs</a:t>
            </a:r>
            <a:endParaRPr lang="en-US" dirty="0"/>
          </a:p>
        </p:txBody>
      </p:sp>
      <p:sp>
        <p:nvSpPr>
          <p:cNvPr id="3" name="Content Placeholder 2"/>
          <p:cNvSpPr>
            <a:spLocks noGrp="1"/>
          </p:cNvSpPr>
          <p:nvPr>
            <p:ph idx="1"/>
          </p:nvPr>
        </p:nvSpPr>
        <p:spPr>
          <a:xfrm>
            <a:off x="685800" y="1295400"/>
            <a:ext cx="8153400" cy="4343401"/>
          </a:xfrm>
        </p:spPr>
        <p:txBody>
          <a:bodyPr>
            <a:normAutofit lnSpcReduction="10000"/>
          </a:bodyPr>
          <a:lstStyle/>
          <a:p>
            <a:r>
              <a:rPr lang="en-US" dirty="0" smtClean="0"/>
              <a:t>In 2002 less than </a:t>
            </a:r>
            <a:r>
              <a:rPr lang="en-US" b="1" dirty="0" smtClean="0">
                <a:solidFill>
                  <a:srgbClr val="C00000"/>
                </a:solidFill>
              </a:rPr>
              <a:t>$100,000 </a:t>
            </a:r>
            <a:r>
              <a:rPr lang="en-US" dirty="0" smtClean="0"/>
              <a:t>was invested in implementation:</a:t>
            </a:r>
          </a:p>
          <a:p>
            <a:pPr lvl="1"/>
            <a:r>
              <a:rPr lang="en-US" dirty="0" smtClean="0"/>
              <a:t>Purchases: Servers &amp; Licenses</a:t>
            </a:r>
          </a:p>
          <a:p>
            <a:pPr lvl="1"/>
            <a:r>
              <a:rPr lang="en-US" dirty="0" smtClean="0"/>
              <a:t>Staffing &amp; Labor</a:t>
            </a:r>
          </a:p>
          <a:p>
            <a:r>
              <a:rPr lang="en-US" dirty="0" smtClean="0"/>
              <a:t>It costs approximately </a:t>
            </a:r>
            <a:r>
              <a:rPr lang="en-US" b="1" dirty="0" smtClean="0">
                <a:solidFill>
                  <a:srgbClr val="C00000"/>
                </a:solidFill>
              </a:rPr>
              <a:t>$125,000 </a:t>
            </a:r>
            <a:r>
              <a:rPr lang="en-US" dirty="0" smtClean="0"/>
              <a:t>a year to maintain:</a:t>
            </a:r>
          </a:p>
          <a:p>
            <a:pPr lvl="1"/>
            <a:r>
              <a:rPr lang="en-US" dirty="0" smtClean="0"/>
              <a:t>Developers for maintenance &amp; enhancements</a:t>
            </a:r>
          </a:p>
          <a:p>
            <a:pPr lvl="1"/>
            <a:r>
              <a:rPr lang="en-US" dirty="0" smtClean="0"/>
              <a:t>Mainframe fees</a:t>
            </a:r>
          </a:p>
          <a:p>
            <a:pPr lvl="1"/>
            <a:r>
              <a:rPr lang="en-US" dirty="0" smtClean="0"/>
              <a:t>Licenses</a:t>
            </a:r>
            <a:endParaRPr lang="en-US" dirty="0"/>
          </a:p>
        </p:txBody>
      </p:sp>
      <p:pic>
        <p:nvPicPr>
          <p:cNvPr id="10242" name="Picture 2" descr="http://t0.gstatic.com/images?q=tbn:ANd9GcSwvVm7jlXNVHcrZW32KUIJbVJlQQFC_Ood8PDJ7_Plz0dVLpc8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36674" cy="13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lstStyle/>
          <a:p>
            <a:pPr algn="r"/>
            <a:r>
              <a:rPr lang="en-US" dirty="0" smtClean="0"/>
              <a:t>Impact of Online Voter Registration</a:t>
            </a:r>
            <a:endParaRPr lang="en-US" dirty="0"/>
          </a:p>
        </p:txBody>
      </p:sp>
      <p:sp>
        <p:nvSpPr>
          <p:cNvPr id="3" name="Content Placeholder 2"/>
          <p:cNvSpPr>
            <a:spLocks noGrp="1"/>
          </p:cNvSpPr>
          <p:nvPr>
            <p:ph idx="1"/>
          </p:nvPr>
        </p:nvSpPr>
        <p:spPr>
          <a:xfrm>
            <a:off x="0" y="1371600"/>
            <a:ext cx="8955786" cy="5166360"/>
          </a:xfrm>
        </p:spPr>
        <p:txBody>
          <a:bodyPr>
            <a:normAutofit/>
          </a:bodyPr>
          <a:lstStyle/>
          <a:p>
            <a:r>
              <a:rPr lang="en-US" sz="2400" u="sng" dirty="0" smtClean="0">
                <a:solidFill>
                  <a:srgbClr val="C00000"/>
                </a:solidFill>
              </a:rPr>
              <a:t>Some key points:</a:t>
            </a:r>
          </a:p>
          <a:p>
            <a:endParaRPr lang="en-US" sz="800" dirty="0" smtClean="0"/>
          </a:p>
          <a:p>
            <a:pPr>
              <a:buFont typeface="Arial" pitchFamily="34" charset="0"/>
              <a:buChar char="•"/>
            </a:pPr>
            <a:r>
              <a:rPr lang="en-US" sz="2400" dirty="0" smtClean="0"/>
              <a:t>In the first year the number of registrations coming from MVD almost doubled from </a:t>
            </a:r>
            <a:r>
              <a:rPr lang="en-US" sz="2400" b="1" dirty="0" smtClean="0">
                <a:solidFill>
                  <a:srgbClr val="C00000"/>
                </a:solidFill>
              </a:rPr>
              <a:t>47,234</a:t>
            </a:r>
            <a:r>
              <a:rPr lang="en-US" sz="2400" dirty="0" smtClean="0">
                <a:solidFill>
                  <a:srgbClr val="C00000"/>
                </a:solidFill>
              </a:rPr>
              <a:t> </a:t>
            </a:r>
            <a:r>
              <a:rPr lang="en-US" sz="2400" dirty="0" smtClean="0"/>
              <a:t>in</a:t>
            </a:r>
            <a:r>
              <a:rPr lang="en-US" sz="2400" dirty="0" smtClean="0">
                <a:solidFill>
                  <a:srgbClr val="C00000"/>
                </a:solidFill>
              </a:rPr>
              <a:t> </a:t>
            </a:r>
            <a:r>
              <a:rPr lang="en-US" sz="2400" b="1" dirty="0" smtClean="0">
                <a:solidFill>
                  <a:srgbClr val="C00000"/>
                </a:solidFill>
              </a:rPr>
              <a:t>2002</a:t>
            </a:r>
            <a:r>
              <a:rPr lang="en-US" sz="2400" dirty="0" smtClean="0">
                <a:solidFill>
                  <a:srgbClr val="C00000"/>
                </a:solidFill>
              </a:rPr>
              <a:t> </a:t>
            </a:r>
            <a:r>
              <a:rPr lang="en-US" sz="2400" dirty="0" smtClean="0"/>
              <a:t>to</a:t>
            </a:r>
            <a:r>
              <a:rPr lang="en-US" sz="2400" dirty="0" smtClean="0">
                <a:solidFill>
                  <a:srgbClr val="C00000"/>
                </a:solidFill>
              </a:rPr>
              <a:t> </a:t>
            </a:r>
            <a:r>
              <a:rPr lang="en-US" sz="2400" b="1" dirty="0" smtClean="0">
                <a:solidFill>
                  <a:srgbClr val="C00000"/>
                </a:solidFill>
              </a:rPr>
              <a:t>97,576</a:t>
            </a:r>
            <a:r>
              <a:rPr lang="en-US" sz="2400" dirty="0" smtClean="0">
                <a:solidFill>
                  <a:srgbClr val="C00000"/>
                </a:solidFill>
              </a:rPr>
              <a:t> </a:t>
            </a:r>
            <a:r>
              <a:rPr lang="en-US" sz="2400" dirty="0" smtClean="0"/>
              <a:t>in</a:t>
            </a:r>
            <a:r>
              <a:rPr lang="en-US" sz="2400" dirty="0" smtClean="0">
                <a:solidFill>
                  <a:srgbClr val="C00000"/>
                </a:solidFill>
              </a:rPr>
              <a:t> </a:t>
            </a:r>
            <a:r>
              <a:rPr lang="en-US" sz="2400" b="1" dirty="0" smtClean="0">
                <a:solidFill>
                  <a:srgbClr val="C00000"/>
                </a:solidFill>
              </a:rPr>
              <a:t>2003.</a:t>
            </a:r>
          </a:p>
          <a:p>
            <a:pPr>
              <a:buFont typeface="Arial" pitchFamily="34" charset="0"/>
              <a:buChar char="•"/>
            </a:pPr>
            <a:r>
              <a:rPr lang="en-US" sz="2400" dirty="0" smtClean="0"/>
              <a:t>For the first Presidential Election after its implementation the number more than </a:t>
            </a:r>
            <a:r>
              <a:rPr lang="en-US" sz="2400" b="1" i="1" dirty="0" smtClean="0">
                <a:solidFill>
                  <a:srgbClr val="C00000"/>
                </a:solidFill>
              </a:rPr>
              <a:t>doubled</a:t>
            </a:r>
            <a:r>
              <a:rPr lang="en-US" sz="2400" dirty="0" smtClean="0"/>
              <a:t> again to </a:t>
            </a:r>
            <a:r>
              <a:rPr lang="en-US" sz="2400" b="1" dirty="0" smtClean="0">
                <a:solidFill>
                  <a:srgbClr val="C00000"/>
                </a:solidFill>
              </a:rPr>
              <a:t>224,299</a:t>
            </a:r>
            <a:r>
              <a:rPr lang="en-US" sz="2400" dirty="0" smtClean="0"/>
              <a:t> online registrations in 2004.</a:t>
            </a:r>
          </a:p>
          <a:p>
            <a:pPr>
              <a:buFont typeface="Arial" pitchFamily="34" charset="0"/>
              <a:buChar char="•"/>
            </a:pPr>
            <a:r>
              <a:rPr lang="en-US" sz="2400" dirty="0" smtClean="0"/>
              <a:t>In 2008 we received </a:t>
            </a:r>
            <a:r>
              <a:rPr lang="en-US" sz="2400" b="1" dirty="0" smtClean="0">
                <a:solidFill>
                  <a:srgbClr val="C00000"/>
                </a:solidFill>
              </a:rPr>
              <a:t>462,904</a:t>
            </a:r>
            <a:r>
              <a:rPr lang="en-US" sz="2400" dirty="0" smtClean="0"/>
              <a:t> online registration forms which is almost </a:t>
            </a:r>
            <a:r>
              <a:rPr lang="en-US" sz="2400" b="1" dirty="0" smtClean="0">
                <a:solidFill>
                  <a:srgbClr val="C00000"/>
                </a:solidFill>
              </a:rPr>
              <a:t>28 times </a:t>
            </a:r>
            <a:r>
              <a:rPr lang="en-US" sz="2400" dirty="0" smtClean="0"/>
              <a:t>the number of forms received from MVD in the year preceding the launch of online registration (16,831 in 2001).</a:t>
            </a:r>
          </a:p>
          <a:p>
            <a:pPr>
              <a:buFont typeface="Arial" pitchFamily="34" charset="0"/>
              <a:buChar char="•"/>
            </a:pPr>
            <a:r>
              <a:rPr lang="en-US" sz="2400" dirty="0" smtClean="0"/>
              <a:t>The 2012 election we didn’t see the same volume: </a:t>
            </a:r>
            <a:r>
              <a:rPr lang="en-US" sz="2400" b="1" dirty="0" smtClean="0">
                <a:solidFill>
                  <a:srgbClr val="C00000"/>
                </a:solidFill>
              </a:rPr>
              <a:t>388,633</a:t>
            </a:r>
            <a:r>
              <a:rPr lang="en-US" sz="2400" dirty="0" smtClean="0"/>
              <a:t>.</a:t>
            </a:r>
          </a:p>
          <a:p>
            <a:pPr>
              <a:buFont typeface="Arial" pitchFamily="34" charset="0"/>
              <a:buChar char="•"/>
            </a:pPr>
            <a:endParaRPr lang="en-US" sz="24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6525"/>
            <a:ext cx="766763"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325"/>
            <a:ext cx="8229600" cy="1143000"/>
          </a:xfrm>
        </p:spPr>
        <p:txBody>
          <a:bodyPr/>
          <a:lstStyle/>
          <a:p>
            <a:r>
              <a:rPr lang="en-US" dirty="0" smtClean="0"/>
              <a:t>Savings</a:t>
            </a:r>
            <a:endParaRPr lang="en-US" dirty="0"/>
          </a:p>
        </p:txBody>
      </p:sp>
      <p:sp>
        <p:nvSpPr>
          <p:cNvPr id="3" name="Content Placeholder 2"/>
          <p:cNvSpPr>
            <a:spLocks noGrp="1"/>
          </p:cNvSpPr>
          <p:nvPr>
            <p:ph idx="1"/>
          </p:nvPr>
        </p:nvSpPr>
        <p:spPr>
          <a:xfrm>
            <a:off x="838200" y="1066800"/>
            <a:ext cx="8229600" cy="4038600"/>
          </a:xfrm>
        </p:spPr>
        <p:txBody>
          <a:bodyPr/>
          <a:lstStyle/>
          <a:p>
            <a:r>
              <a:rPr lang="en-US" dirty="0" smtClean="0"/>
              <a:t>The savings realized by using online voter registration fall into 3 categories:</a:t>
            </a:r>
          </a:p>
          <a:p>
            <a:pPr lvl="1"/>
            <a:r>
              <a:rPr lang="en-US" dirty="0" smtClean="0"/>
              <a:t>Cost to process a registration form</a:t>
            </a:r>
          </a:p>
          <a:p>
            <a:pPr lvl="1"/>
            <a:r>
              <a:rPr lang="en-US" dirty="0" smtClean="0"/>
              <a:t>Printing and materials costs</a:t>
            </a:r>
          </a:p>
          <a:p>
            <a:pPr lvl="1"/>
            <a:r>
              <a:rPr lang="en-US" dirty="0" smtClean="0"/>
              <a:t>Tangential savings with shifts in staff &amp; resources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6525"/>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82" y="3810000"/>
            <a:ext cx="27717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6" name="Picture 4" descr="http://t0.gstatic.com/images?q=tbn:ANd9GcT75QSCJ_WdmuDrrwu7Sk7JJVewz--10SoHCDErxNaowaikfd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977" y="3809999"/>
            <a:ext cx="2667000"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09998"/>
            <a:ext cx="2709863" cy="174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9373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lstStyle/>
          <a:p>
            <a:pPr algn="r"/>
            <a:r>
              <a:rPr lang="en-US" dirty="0" smtClean="0"/>
              <a:t>Impact of Online Voter Registration</a:t>
            </a:r>
            <a:endParaRPr lang="en-US" dirty="0"/>
          </a:p>
        </p:txBody>
      </p:sp>
      <p:sp>
        <p:nvSpPr>
          <p:cNvPr id="3" name="Content Placeholder 2"/>
          <p:cNvSpPr>
            <a:spLocks noGrp="1"/>
          </p:cNvSpPr>
          <p:nvPr>
            <p:ph idx="1"/>
          </p:nvPr>
        </p:nvSpPr>
        <p:spPr>
          <a:xfrm>
            <a:off x="457200" y="1143000"/>
            <a:ext cx="8458200" cy="3124200"/>
          </a:xfrm>
        </p:spPr>
        <p:txBody>
          <a:bodyPr>
            <a:normAutofit/>
          </a:bodyPr>
          <a:lstStyle/>
          <a:p>
            <a:pPr>
              <a:buFont typeface="Wingdings" pitchFamily="2" charset="2"/>
              <a:buChar char="ü"/>
            </a:pPr>
            <a:r>
              <a:rPr lang="en-US" sz="2400" dirty="0" smtClean="0"/>
              <a:t>Online registration saves tax dollars as the voter is keying their own information, eliminating hours of overtime in large election cycles. </a:t>
            </a:r>
          </a:p>
          <a:p>
            <a:pPr>
              <a:buFont typeface="Wingdings" pitchFamily="2" charset="2"/>
              <a:buChar char="ü"/>
            </a:pPr>
            <a:r>
              <a:rPr lang="en-US" sz="2400" b="1" dirty="0" smtClean="0">
                <a:solidFill>
                  <a:srgbClr val="C00000"/>
                </a:solidFill>
              </a:rPr>
              <a:t>Standard VR = $.83  vs. Online VR = $.03</a:t>
            </a:r>
          </a:p>
          <a:p>
            <a:pPr>
              <a:buFont typeface="Wingdings" pitchFamily="2" charset="2"/>
              <a:buChar char="ü"/>
            </a:pPr>
            <a:r>
              <a:rPr lang="en-US" sz="2400" dirty="0" smtClean="0"/>
              <a:t>In the 4 year period of 2008-2012 YTD,  MCED had 1,721,246 forms sent via the online system at a processing cost savings of almost </a:t>
            </a:r>
            <a:r>
              <a:rPr lang="en-US" sz="2400" b="1" dirty="0" smtClean="0">
                <a:solidFill>
                  <a:srgbClr val="C00000"/>
                </a:solidFill>
              </a:rPr>
              <a:t>$1.4 million</a:t>
            </a:r>
            <a:r>
              <a:rPr lang="en-US" sz="2400"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74021"/>
            <a:ext cx="3505200" cy="2050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6525"/>
            <a:ext cx="766763"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3200" dirty="0" smtClean="0"/>
              <a:t>That million dollar+ savings is only in 1 county in the state (albeit the largest population):</a:t>
            </a:r>
            <a:endParaRPr lang="en-US" sz="3200" dirty="0"/>
          </a:p>
        </p:txBody>
      </p:sp>
      <p:sp>
        <p:nvSpPr>
          <p:cNvPr id="4" name="Left Arrow Callout 3"/>
          <p:cNvSpPr/>
          <p:nvPr/>
        </p:nvSpPr>
        <p:spPr>
          <a:xfrm>
            <a:off x="5181600" y="1524000"/>
            <a:ext cx="3505200" cy="4114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Statewide we have seen </a:t>
            </a:r>
            <a:r>
              <a:rPr lang="en-US" sz="2400" b="1" dirty="0" smtClean="0"/>
              <a:t>2,005,390</a:t>
            </a:r>
            <a:r>
              <a:rPr lang="en-US" sz="2400" dirty="0" smtClean="0"/>
              <a:t> via internet and another </a:t>
            </a:r>
            <a:r>
              <a:rPr lang="en-US" sz="2400" b="1" dirty="0" smtClean="0"/>
              <a:t>1,818,876</a:t>
            </a:r>
            <a:r>
              <a:rPr lang="en-US" sz="2400" dirty="0" smtClean="0"/>
              <a:t> forms processed electronically at MVD since implementation</a:t>
            </a:r>
            <a:endParaRPr lang="en-US" sz="24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933" r="11272" b="4598"/>
          <a:stretch/>
        </p:blipFill>
        <p:spPr bwMode="auto">
          <a:xfrm>
            <a:off x="1219200" y="1423282"/>
            <a:ext cx="3810000" cy="428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13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28" y="76200"/>
            <a:ext cx="8763000" cy="1143000"/>
          </a:xfrm>
        </p:spPr>
        <p:txBody>
          <a:bodyPr>
            <a:normAutofit/>
          </a:bodyPr>
          <a:lstStyle/>
          <a:p>
            <a:r>
              <a:rPr lang="en-US" sz="3200" dirty="0" smtClean="0"/>
              <a:t>The savings nationally would be tremendous</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28315"/>
            <a:ext cx="8241528" cy="471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7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49" y="0"/>
            <a:ext cx="8229600" cy="1143000"/>
          </a:xfrm>
        </p:spPr>
        <p:txBody>
          <a:bodyPr/>
          <a:lstStyle/>
          <a:p>
            <a:pPr algn="r"/>
            <a:r>
              <a:rPr lang="en-US" dirty="0" smtClean="0"/>
              <a:t>Impact of Online Voter Registration</a:t>
            </a:r>
            <a:endParaRPr lang="en-US" dirty="0"/>
          </a:p>
        </p:txBody>
      </p:sp>
      <p:sp>
        <p:nvSpPr>
          <p:cNvPr id="3" name="Content Placeholder 2"/>
          <p:cNvSpPr>
            <a:spLocks noGrp="1"/>
          </p:cNvSpPr>
          <p:nvPr>
            <p:ph idx="1"/>
          </p:nvPr>
        </p:nvSpPr>
        <p:spPr>
          <a:xfrm>
            <a:off x="152400" y="914400"/>
            <a:ext cx="5334000" cy="4648200"/>
          </a:xfrm>
        </p:spPr>
        <p:txBody>
          <a:bodyPr>
            <a:normAutofit/>
          </a:bodyPr>
          <a:lstStyle/>
          <a:p>
            <a:pPr>
              <a:buFont typeface="Wingdings" pitchFamily="2" charset="2"/>
              <a:buChar char="ü"/>
            </a:pPr>
            <a:r>
              <a:rPr lang="en-US" sz="2400" dirty="0" smtClean="0"/>
              <a:t>From implementation through 2011, printing costs for voter registration forms were reduced by </a:t>
            </a:r>
            <a:r>
              <a:rPr lang="en-US" sz="2400" b="1" dirty="0" smtClean="0">
                <a:solidFill>
                  <a:srgbClr val="C00000"/>
                </a:solidFill>
              </a:rPr>
              <a:t>83%</a:t>
            </a:r>
            <a:r>
              <a:rPr lang="en-US" sz="2400" dirty="0" smtClean="0"/>
              <a:t>--we went from ordering forms twice yearly pre-implementation at an average cost of </a:t>
            </a:r>
            <a:r>
              <a:rPr lang="en-US" sz="2400" b="1" dirty="0" smtClean="0">
                <a:solidFill>
                  <a:srgbClr val="C00000"/>
                </a:solidFill>
              </a:rPr>
              <a:t>$81,000 </a:t>
            </a:r>
            <a:r>
              <a:rPr lang="en-US" sz="2400" dirty="0" smtClean="0"/>
              <a:t>per year to ordering twice in the entire 8 year period post-implementation and the yearly average of only </a:t>
            </a:r>
            <a:r>
              <a:rPr lang="en-US" sz="2400" b="1" dirty="0" smtClean="0">
                <a:solidFill>
                  <a:srgbClr val="C00000"/>
                </a:solidFill>
              </a:rPr>
              <a:t>$14,226</a:t>
            </a:r>
            <a:r>
              <a:rPr lang="en-US" sz="2400" b="1" dirty="0" smtClean="0"/>
              <a:t>.</a:t>
            </a:r>
            <a:r>
              <a:rPr lang="en-US" sz="2400" b="1" dirty="0" smtClean="0">
                <a:solidFill>
                  <a:srgbClr val="FF0000"/>
                </a:solidFill>
              </a:rPr>
              <a:t> </a:t>
            </a:r>
            <a:r>
              <a:rPr lang="en-US" sz="2400" dirty="0" smtClean="0"/>
              <a:t>(One as a result of citizenship documentation requirement passage so savings would have been even greater.)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14400"/>
            <a:ext cx="3429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6525"/>
            <a:ext cx="766763"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6071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Costs</a:t>
            </a:r>
            <a:endParaRPr lang="en-US" dirty="0"/>
          </a:p>
        </p:txBody>
      </p:sp>
      <p:sp>
        <p:nvSpPr>
          <p:cNvPr id="3" name="Content Placeholder 2"/>
          <p:cNvSpPr>
            <a:spLocks noGrp="1"/>
          </p:cNvSpPr>
          <p:nvPr>
            <p:ph idx="1"/>
          </p:nvPr>
        </p:nvSpPr>
        <p:spPr>
          <a:xfrm>
            <a:off x="381000" y="1295400"/>
            <a:ext cx="8534400" cy="4038600"/>
          </a:xfrm>
        </p:spPr>
        <p:txBody>
          <a:bodyPr>
            <a:normAutofit lnSpcReduction="10000"/>
          </a:bodyPr>
          <a:lstStyle/>
          <a:p>
            <a:r>
              <a:rPr lang="en-US" dirty="0" smtClean="0"/>
              <a:t>These savings would have extended into 2011/2012, but the content and format of the registration forms changed twice in that time due to legislation, resulting in additional printing runs and their associated costs.</a:t>
            </a:r>
          </a:p>
          <a:p>
            <a:endParaRPr lang="en-US" dirty="0"/>
          </a:p>
          <a:p>
            <a:r>
              <a:rPr lang="en-US" dirty="0" smtClean="0"/>
              <a:t>But we have found other ways for it to allow for good stewardship of the public’s resources…</a:t>
            </a:r>
            <a:endParaRPr lang="en-US" dirty="0"/>
          </a:p>
        </p:txBody>
      </p:sp>
      <p:pic>
        <p:nvPicPr>
          <p:cNvPr id="4" name="Picture 2" descr="http://t0.gstatic.com/images?q=tbn:ANd9GcSwvVm7jlXNVHcrZW32KUIJbVJlQQFC_Ood8PDJ7_Plz0dVLpc8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36674" cy="13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3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5943600" cy="4267200"/>
          </a:xfrm>
        </p:spPr>
        <p:txBody>
          <a:bodyPr>
            <a:normAutofit fontScale="92500" lnSpcReduction="10000"/>
          </a:bodyPr>
          <a:lstStyle/>
          <a:p>
            <a:r>
              <a:rPr lang="en-US" dirty="0" smtClean="0"/>
              <a:t>Because our voter registration clerks have the dramatically smaller number of paper forms keyed in advance of Election Day, they are available to complete other operational functions.</a:t>
            </a:r>
          </a:p>
          <a:p>
            <a:r>
              <a:rPr lang="en-US" dirty="0" smtClean="0"/>
              <a:t>This reduces the number of temporary staff hired as well as overtime hours. </a:t>
            </a:r>
            <a:endParaRPr lang="en-US" dirty="0"/>
          </a:p>
        </p:txBody>
      </p:sp>
      <p:sp>
        <p:nvSpPr>
          <p:cNvPr id="4" name="Title 1"/>
          <p:cNvSpPr>
            <a:spLocks noGrp="1"/>
          </p:cNvSpPr>
          <p:nvPr>
            <p:ph type="title"/>
          </p:nvPr>
        </p:nvSpPr>
        <p:spPr>
          <a:xfrm>
            <a:off x="914400" y="163002"/>
            <a:ext cx="8229600" cy="1143000"/>
          </a:xfrm>
        </p:spPr>
        <p:txBody>
          <a:bodyPr/>
          <a:lstStyle/>
          <a:p>
            <a:r>
              <a:rPr lang="en-US" dirty="0" smtClean="0"/>
              <a:t>Impact of Online Voter Registration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95400"/>
            <a:ext cx="2819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762000" cy="74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773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2163762"/>
          </a:xfrm>
        </p:spPr>
        <p:txBody>
          <a:bodyPr>
            <a:noAutofit/>
          </a:bodyPr>
          <a:lstStyle/>
          <a:p>
            <a:r>
              <a:rPr lang="en-US" sz="2800" dirty="0" smtClean="0"/>
              <a:t>Here VR staff assist in preparing our Inspector Packets which are delivered to the boardworker in charge of the polling place on Election Day.  This function was previously done by 10 temps in the week before the election.  </a:t>
            </a:r>
            <a:br>
              <a:rPr lang="en-US" sz="2800" dirty="0" smtClean="0"/>
            </a:br>
            <a:r>
              <a:rPr lang="en-US" sz="2800" b="1" dirty="0" smtClean="0">
                <a:solidFill>
                  <a:srgbClr val="C00000"/>
                </a:solidFill>
              </a:rPr>
              <a:t>Cost savings of $4,000 each election for this single function.</a:t>
            </a:r>
            <a:endParaRPr lang="en-US" sz="2800"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24655"/>
            <a:ext cx="7924800" cy="346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5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762000"/>
          </a:xfrm>
        </p:spPr>
        <p:txBody>
          <a:bodyPr/>
          <a:lstStyle/>
          <a:p>
            <a:r>
              <a:rPr lang="en-US" dirty="0" smtClean="0"/>
              <a:t>Maricopa County Profile</a:t>
            </a:r>
            <a:endParaRPr lang="en-US" dirty="0"/>
          </a:p>
        </p:txBody>
      </p:sp>
      <p:sp>
        <p:nvSpPr>
          <p:cNvPr id="3" name="Content Placeholder 2"/>
          <p:cNvSpPr>
            <a:spLocks noGrp="1"/>
          </p:cNvSpPr>
          <p:nvPr>
            <p:ph idx="1"/>
          </p:nvPr>
        </p:nvSpPr>
        <p:spPr>
          <a:xfrm>
            <a:off x="381000" y="762000"/>
            <a:ext cx="8412163" cy="4953000"/>
          </a:xfrm>
        </p:spPr>
        <p:txBody>
          <a:bodyPr>
            <a:normAutofit fontScale="92500" lnSpcReduction="20000"/>
          </a:bodyPr>
          <a:lstStyle/>
          <a:p>
            <a:r>
              <a:rPr lang="en-US" dirty="0" smtClean="0"/>
              <a:t>1,843,698 Active Voters </a:t>
            </a:r>
            <a:r>
              <a:rPr lang="en-US" sz="2000" dirty="0" smtClean="0"/>
              <a:t>(2,201,525 with </a:t>
            </a:r>
            <a:r>
              <a:rPr lang="en-US" sz="2000" dirty="0" err="1" smtClean="0"/>
              <a:t>Inactives</a:t>
            </a:r>
            <a:r>
              <a:rPr lang="en-US" sz="2000" dirty="0" smtClean="0"/>
              <a:t>)</a:t>
            </a:r>
          </a:p>
          <a:p>
            <a:pPr lvl="1"/>
            <a:r>
              <a:rPr lang="en-US" sz="2000" i="1" dirty="0" smtClean="0"/>
              <a:t>38% Republican</a:t>
            </a:r>
          </a:p>
          <a:p>
            <a:pPr lvl="1"/>
            <a:r>
              <a:rPr lang="en-US" sz="2000" i="1" dirty="0" smtClean="0"/>
              <a:t>34% Party Not Designated</a:t>
            </a:r>
          </a:p>
          <a:p>
            <a:pPr lvl="1"/>
            <a:r>
              <a:rPr lang="en-US" sz="2000" i="1" dirty="0" smtClean="0"/>
              <a:t>28% Democrat</a:t>
            </a:r>
          </a:p>
          <a:p>
            <a:pPr lvl="1"/>
            <a:r>
              <a:rPr lang="en-US" sz="2000" i="1" dirty="0" smtClean="0"/>
              <a:t>(Less than 1% Green &amp; Libertarian)</a:t>
            </a:r>
          </a:p>
          <a:p>
            <a:r>
              <a:rPr lang="en-US" dirty="0" smtClean="0"/>
              <a:t>Voting Rights Act Coverage:</a:t>
            </a:r>
          </a:p>
          <a:p>
            <a:pPr lvl="1"/>
            <a:r>
              <a:rPr lang="en-US" sz="2000" dirty="0" smtClean="0"/>
              <a:t>Section 203: Spanish &amp; Tohono O’odham</a:t>
            </a:r>
          </a:p>
          <a:p>
            <a:pPr lvl="1"/>
            <a:r>
              <a:rPr lang="en-US" sz="2000" dirty="0" smtClean="0"/>
              <a:t>Section 4f4: Spanish</a:t>
            </a:r>
          </a:p>
          <a:p>
            <a:pPr lvl="1"/>
            <a:r>
              <a:rPr lang="en-US" sz="2000" dirty="0" smtClean="0"/>
              <a:t>Section 5 Preclearance</a:t>
            </a:r>
          </a:p>
          <a:p>
            <a:r>
              <a:rPr lang="en-US" dirty="0" smtClean="0"/>
              <a:t>Conduct elections for all jurisdictions with exception of the City of Phoenix.</a:t>
            </a:r>
          </a:p>
          <a:p>
            <a:r>
              <a:rPr lang="en-US" dirty="0" smtClean="0"/>
              <a:t>Blended system of optical scan &amp; DREs</a:t>
            </a:r>
          </a:p>
          <a:p>
            <a:r>
              <a:rPr lang="en-US" dirty="0" smtClean="0"/>
              <a:t>64% Voters on Permanent Early Voting</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28" b="-1"/>
          <a:stretch/>
        </p:blipFill>
        <p:spPr bwMode="auto">
          <a:xfrm>
            <a:off x="6400800" y="1339702"/>
            <a:ext cx="2551742" cy="170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726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pPr algn="r"/>
            <a:r>
              <a:rPr lang="en-US" dirty="0" smtClean="0"/>
              <a:t>Impact of Online Voter Registration</a:t>
            </a:r>
            <a:endParaRPr lang="en-US" dirty="0"/>
          </a:p>
        </p:txBody>
      </p:sp>
      <p:sp>
        <p:nvSpPr>
          <p:cNvPr id="3" name="Content Placeholder 2"/>
          <p:cNvSpPr>
            <a:spLocks noGrp="1"/>
          </p:cNvSpPr>
          <p:nvPr>
            <p:ph idx="1"/>
          </p:nvPr>
        </p:nvSpPr>
        <p:spPr>
          <a:xfrm>
            <a:off x="152400" y="838200"/>
            <a:ext cx="8915400" cy="3276600"/>
          </a:xfrm>
        </p:spPr>
        <p:txBody>
          <a:bodyPr>
            <a:normAutofit/>
          </a:bodyPr>
          <a:lstStyle/>
          <a:p>
            <a:pPr>
              <a:buFont typeface="Wingdings" pitchFamily="2" charset="2"/>
              <a:buChar char="ü"/>
            </a:pPr>
            <a:r>
              <a:rPr lang="en-US" sz="2800" dirty="0"/>
              <a:t>Online registration eliminates keying errors by clerks unable to read illegible </a:t>
            </a:r>
            <a:r>
              <a:rPr lang="en-US" sz="2800" dirty="0" smtClean="0"/>
              <a:t>handwriting—it puts the voter in control of their own destiny.</a:t>
            </a:r>
          </a:p>
          <a:p>
            <a:pPr>
              <a:buFont typeface="Wingdings" pitchFamily="2" charset="2"/>
              <a:buChar char="ü"/>
            </a:pPr>
            <a:r>
              <a:rPr lang="en-US" sz="2800" dirty="0" smtClean="0"/>
              <a:t>Although the accuracy of voter-entered data is beneficial, does convenience come at a cost?</a:t>
            </a:r>
          </a:p>
          <a:p>
            <a:pPr>
              <a:buFont typeface="Wingdings" pitchFamily="2" charset="2"/>
              <a:buChar char="ü"/>
            </a:pPr>
            <a:r>
              <a:rPr lang="en-US" sz="2800" dirty="0" smtClean="0"/>
              <a:t>The online system expanded to include the ability to request to be on our Permanent Early Voting List (PEVL)</a:t>
            </a:r>
          </a:p>
        </p:txBody>
      </p:sp>
      <p:pic>
        <p:nvPicPr>
          <p:cNvPr id="5" name="Picture 4" descr="Description: C:\Users\weedonl\AppData\Local\Temp\SnipImage-{EFE30159-C52A-4F8B-95B2-ACB6C6F79268}.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72084" y="4114801"/>
            <a:ext cx="4747845" cy="2589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1976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r" eaLnBrk="1" hangingPunct="1"/>
            <a:r>
              <a:rPr lang="en-US" sz="3200" dirty="0" smtClean="0"/>
              <a:t>Initial Mailings on First Day of Early Voting </a:t>
            </a:r>
            <a:br>
              <a:rPr lang="en-US" sz="3200" dirty="0" smtClean="0"/>
            </a:br>
            <a:endParaRPr lang="en-US" sz="3200" dirty="0" smtClean="0"/>
          </a:p>
        </p:txBody>
      </p:sp>
      <p:graphicFrame>
        <p:nvGraphicFramePr>
          <p:cNvPr id="14" name="Chart 13"/>
          <p:cNvGraphicFramePr/>
          <p:nvPr>
            <p:extLst>
              <p:ext uri="{D42A27DB-BD31-4B8C-83A1-F6EECF244321}">
                <p14:modId xmlns:p14="http://schemas.microsoft.com/office/powerpoint/2010/main" val="337711451"/>
              </p:ext>
            </p:extLst>
          </p:nvPr>
        </p:nvGraphicFramePr>
        <p:xfrm>
          <a:off x="65615" y="2738792"/>
          <a:ext cx="9001229" cy="3056815"/>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3"/>
          <p:cNvPicPr>
            <a:picLocks noChangeAspect="1" noChangeArrowheads="1"/>
          </p:cNvPicPr>
          <p:nvPr/>
        </p:nvPicPr>
        <p:blipFill>
          <a:blip r:embed="rId3" cstate="print"/>
          <a:srcRect/>
          <a:stretch>
            <a:fillRect/>
          </a:stretch>
        </p:blipFill>
        <p:spPr bwMode="auto">
          <a:xfrm>
            <a:off x="76200" y="152400"/>
            <a:ext cx="1582007" cy="1524000"/>
          </a:xfrm>
          <a:prstGeom prst="rect">
            <a:avLst/>
          </a:prstGeom>
          <a:ln>
            <a:noFill/>
          </a:ln>
          <a:effectLst>
            <a:softEdge rad="112500"/>
          </a:effectLst>
        </p:spPr>
      </p:pic>
      <p:grpSp>
        <p:nvGrpSpPr>
          <p:cNvPr id="3" name="Group 2"/>
          <p:cNvGrpSpPr/>
          <p:nvPr/>
        </p:nvGrpSpPr>
        <p:grpSpPr>
          <a:xfrm>
            <a:off x="76200" y="1676400"/>
            <a:ext cx="8992497" cy="982681"/>
            <a:chOff x="5142" y="1977452"/>
            <a:chExt cx="9074157" cy="982681"/>
          </a:xfrm>
        </p:grpSpPr>
        <p:sp>
          <p:nvSpPr>
            <p:cNvPr id="17413" name="AutoShape 5"/>
            <p:cNvSpPr>
              <a:spLocks noChangeArrowheads="1"/>
            </p:cNvSpPr>
            <p:nvPr/>
          </p:nvSpPr>
          <p:spPr bwMode="gray">
            <a:xfrm>
              <a:off x="2648172" y="2590801"/>
              <a:ext cx="1211179" cy="369332"/>
            </a:xfrm>
            <a:prstGeom prst="chevron">
              <a:avLst>
                <a:gd name="adj" fmla="val 16468"/>
              </a:avLst>
            </a:prstGeom>
            <a:gradFill rotWithShape="1">
              <a:gsLst>
                <a:gs pos="0">
                  <a:schemeClr val="folHlink"/>
                </a:gs>
                <a:gs pos="100000">
                  <a:schemeClr val="folHlink">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wrap="square" anchor="ctr">
              <a:spAutoFit/>
            </a:bodyPr>
            <a:lstStyle/>
            <a:p>
              <a:pPr algn="ctr">
                <a:defRPr/>
              </a:pPr>
              <a:r>
                <a:rPr lang="en-US" dirty="0" smtClean="0">
                  <a:solidFill>
                    <a:prstClr val="white"/>
                  </a:solidFill>
                </a:rPr>
                <a:t>239,189</a:t>
              </a:r>
              <a:endParaRPr lang="en-US" dirty="0">
                <a:solidFill>
                  <a:prstClr val="white"/>
                </a:solidFill>
              </a:endParaRPr>
            </a:p>
          </p:txBody>
        </p:sp>
        <p:sp>
          <p:nvSpPr>
            <p:cNvPr id="17414" name="AutoShape 6"/>
            <p:cNvSpPr>
              <a:spLocks noChangeArrowheads="1"/>
            </p:cNvSpPr>
            <p:nvPr/>
          </p:nvSpPr>
          <p:spPr bwMode="gray">
            <a:xfrm>
              <a:off x="1348835" y="2581940"/>
              <a:ext cx="1286933" cy="369332"/>
            </a:xfrm>
            <a:prstGeom prst="chevron">
              <a:avLst>
                <a:gd name="adj" fmla="val 17842"/>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wrap="square" anchor="ctr">
              <a:spAutoFit/>
            </a:bodyPr>
            <a:lstStyle/>
            <a:p>
              <a:pPr algn="ctr">
                <a:defRPr/>
              </a:pPr>
              <a:r>
                <a:rPr lang="en-US" dirty="0" smtClean="0">
                  <a:solidFill>
                    <a:prstClr val="white"/>
                  </a:solidFill>
                </a:rPr>
                <a:t>171,495</a:t>
              </a:r>
              <a:endParaRPr lang="en-US" dirty="0">
                <a:solidFill>
                  <a:prstClr val="white"/>
                </a:solidFill>
              </a:endParaRPr>
            </a:p>
          </p:txBody>
        </p:sp>
        <p:sp>
          <p:nvSpPr>
            <p:cNvPr id="17415" name="AutoShape 7"/>
            <p:cNvSpPr>
              <a:spLocks noChangeArrowheads="1"/>
            </p:cNvSpPr>
            <p:nvPr/>
          </p:nvSpPr>
          <p:spPr bwMode="gray">
            <a:xfrm>
              <a:off x="43242" y="2581940"/>
              <a:ext cx="1219200" cy="369332"/>
            </a:xfrm>
            <a:prstGeom prst="chevron">
              <a:avLst>
                <a:gd name="adj" fmla="val 17842"/>
              </a:avLst>
            </a:prstGeom>
            <a:gradFill rotWithShape="1">
              <a:gsLst>
                <a:gs pos="0">
                  <a:schemeClr val="hlink"/>
                </a:gs>
                <a:gs pos="100000">
                  <a:schemeClr val="hlink">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wrap="square" anchor="ctr">
              <a:spAutoFit/>
            </a:bodyPr>
            <a:lstStyle/>
            <a:p>
              <a:pPr algn="ctr">
                <a:defRPr/>
              </a:pPr>
              <a:r>
                <a:rPr lang="en-US" dirty="0" smtClean="0">
                  <a:solidFill>
                    <a:prstClr val="white"/>
                  </a:solidFill>
                </a:rPr>
                <a:t>155,999</a:t>
              </a:r>
              <a:endParaRPr lang="en-US" dirty="0">
                <a:solidFill>
                  <a:prstClr val="white"/>
                </a:solidFill>
              </a:endParaRPr>
            </a:p>
          </p:txBody>
        </p:sp>
        <p:sp>
          <p:nvSpPr>
            <p:cNvPr id="17416" name="AutoShape 8"/>
            <p:cNvSpPr>
              <a:spLocks noChangeArrowheads="1"/>
            </p:cNvSpPr>
            <p:nvPr/>
          </p:nvSpPr>
          <p:spPr bwMode="gray">
            <a:xfrm>
              <a:off x="5142" y="1977457"/>
              <a:ext cx="1295400" cy="498475"/>
            </a:xfrm>
            <a:prstGeom prst="roundRect">
              <a:avLst>
                <a:gd name="adj" fmla="val 50000"/>
              </a:avLst>
            </a:prstGeom>
            <a:gradFill rotWithShape="1">
              <a:gsLst>
                <a:gs pos="0">
                  <a:schemeClr val="hlink"/>
                </a:gs>
                <a:gs pos="100000">
                  <a:schemeClr val="hlink">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prstClr val="white"/>
                  </a:solidFill>
                </a:rPr>
                <a:t>2000 G</a:t>
              </a:r>
              <a:endParaRPr lang="en-US" sz="2000" b="1" dirty="0">
                <a:solidFill>
                  <a:prstClr val="white"/>
                </a:solidFill>
              </a:endParaRPr>
            </a:p>
          </p:txBody>
        </p:sp>
        <p:sp>
          <p:nvSpPr>
            <p:cNvPr id="17417" name="AutoShape 9"/>
            <p:cNvSpPr>
              <a:spLocks noChangeArrowheads="1"/>
            </p:cNvSpPr>
            <p:nvPr/>
          </p:nvSpPr>
          <p:spPr bwMode="gray">
            <a:xfrm>
              <a:off x="1300542" y="1977456"/>
              <a:ext cx="1363579" cy="498475"/>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smtClean="0">
                  <a:solidFill>
                    <a:prstClr val="white"/>
                  </a:solidFill>
                </a:rPr>
                <a:t>2002 G</a:t>
              </a:r>
              <a:endParaRPr lang="en-US" sz="2000" b="1" dirty="0">
                <a:solidFill>
                  <a:prstClr val="white"/>
                </a:solidFill>
              </a:endParaRPr>
            </a:p>
          </p:txBody>
        </p:sp>
        <p:sp>
          <p:nvSpPr>
            <p:cNvPr id="17418" name="AutoShape 10"/>
            <p:cNvSpPr>
              <a:spLocks noChangeArrowheads="1"/>
            </p:cNvSpPr>
            <p:nvPr/>
          </p:nvSpPr>
          <p:spPr bwMode="gray">
            <a:xfrm>
              <a:off x="2713675" y="1977455"/>
              <a:ext cx="1227221" cy="498475"/>
            </a:xfrm>
            <a:prstGeom prst="roundRect">
              <a:avLst>
                <a:gd name="adj" fmla="val 50000"/>
              </a:avLst>
            </a:prstGeom>
            <a:gradFill rotWithShape="1">
              <a:gsLst>
                <a:gs pos="0">
                  <a:schemeClr val="folHlink"/>
                </a:gs>
                <a:gs pos="100000">
                  <a:schemeClr val="folHlink">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smtClean="0">
                  <a:solidFill>
                    <a:prstClr val="white"/>
                  </a:solidFill>
                </a:rPr>
                <a:t>2004 G</a:t>
              </a:r>
              <a:endParaRPr lang="en-US" sz="2000" b="1" dirty="0">
                <a:solidFill>
                  <a:prstClr val="white"/>
                </a:solidFill>
              </a:endParaRPr>
            </a:p>
          </p:txBody>
        </p:sp>
        <p:sp>
          <p:nvSpPr>
            <p:cNvPr id="10" name="AutoShape 10"/>
            <p:cNvSpPr>
              <a:spLocks noChangeArrowheads="1"/>
            </p:cNvSpPr>
            <p:nvPr/>
          </p:nvSpPr>
          <p:spPr bwMode="gray">
            <a:xfrm>
              <a:off x="4038600" y="1977454"/>
              <a:ext cx="1227221" cy="498475"/>
            </a:xfrm>
            <a:prstGeom prst="roundRect">
              <a:avLst>
                <a:gd name="adj"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smtClean="0">
                  <a:solidFill>
                    <a:prstClr val="white"/>
                  </a:solidFill>
                </a:rPr>
                <a:t>2006 G</a:t>
              </a:r>
              <a:endParaRPr lang="en-US" sz="2000" b="1" dirty="0">
                <a:solidFill>
                  <a:prstClr val="white"/>
                </a:solidFill>
              </a:endParaRPr>
            </a:p>
          </p:txBody>
        </p:sp>
        <p:sp>
          <p:nvSpPr>
            <p:cNvPr id="11" name="AutoShape 10"/>
            <p:cNvSpPr>
              <a:spLocks noChangeArrowheads="1"/>
            </p:cNvSpPr>
            <p:nvPr/>
          </p:nvSpPr>
          <p:spPr bwMode="gray">
            <a:xfrm>
              <a:off x="5334000" y="1977453"/>
              <a:ext cx="1227221" cy="498475"/>
            </a:xfrm>
            <a:prstGeom prst="roundRect">
              <a:avLst>
                <a:gd name="adj" fmla="val 50000"/>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smtClean="0">
                  <a:solidFill>
                    <a:prstClr val="white"/>
                  </a:solidFill>
                </a:rPr>
                <a:t>2008 G</a:t>
              </a:r>
              <a:endParaRPr lang="en-US" sz="2000" b="1" dirty="0">
                <a:solidFill>
                  <a:prstClr val="white"/>
                </a:solidFill>
              </a:endParaRPr>
            </a:p>
          </p:txBody>
        </p:sp>
        <p:sp>
          <p:nvSpPr>
            <p:cNvPr id="12" name="AutoShape 5"/>
            <p:cNvSpPr>
              <a:spLocks noChangeArrowheads="1"/>
            </p:cNvSpPr>
            <p:nvPr/>
          </p:nvSpPr>
          <p:spPr bwMode="gray">
            <a:xfrm>
              <a:off x="3886200" y="2590801"/>
              <a:ext cx="1219200" cy="369332"/>
            </a:xfrm>
            <a:prstGeom prst="chevron">
              <a:avLst>
                <a:gd name="adj" fmla="val 1646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38100">
              <a:solidFill>
                <a:srgbClr val="EAEAEA"/>
              </a:solidFill>
              <a:miter lim="800000"/>
              <a:headEnd/>
              <a:tailEnd/>
            </a:ln>
            <a:effectLst>
              <a:outerShdw dist="109250" dir="3267739" algn="ctr" rotWithShape="0">
                <a:schemeClr val="bg2">
                  <a:alpha val="50000"/>
                </a:schemeClr>
              </a:outerShdw>
            </a:effectLst>
          </p:spPr>
          <p:txBody>
            <a:bodyPr wrap="square" anchor="ctr">
              <a:spAutoFit/>
            </a:bodyPr>
            <a:lstStyle/>
            <a:p>
              <a:pPr algn="ctr">
                <a:defRPr/>
              </a:pPr>
              <a:r>
                <a:rPr lang="en-US" dirty="0" smtClean="0">
                  <a:solidFill>
                    <a:prstClr val="white"/>
                  </a:solidFill>
                </a:rPr>
                <a:t>198,174</a:t>
              </a:r>
              <a:endParaRPr lang="en-US" dirty="0">
                <a:solidFill>
                  <a:prstClr val="white"/>
                </a:solidFill>
              </a:endParaRPr>
            </a:p>
          </p:txBody>
        </p:sp>
        <p:sp>
          <p:nvSpPr>
            <p:cNvPr id="13" name="AutoShape 5"/>
            <p:cNvSpPr>
              <a:spLocks noChangeArrowheads="1"/>
            </p:cNvSpPr>
            <p:nvPr/>
          </p:nvSpPr>
          <p:spPr bwMode="gray">
            <a:xfrm>
              <a:off x="5105400" y="2590801"/>
              <a:ext cx="1219200" cy="369332"/>
            </a:xfrm>
            <a:prstGeom prst="chevron">
              <a:avLst>
                <a:gd name="adj" fmla="val 16468"/>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n w="38100">
              <a:solidFill>
                <a:srgbClr val="EAEAEA"/>
              </a:solidFill>
              <a:miter lim="800000"/>
              <a:headEnd/>
              <a:tailEnd/>
            </a:ln>
            <a:effectLst>
              <a:outerShdw dist="109250" dir="3267739" algn="ctr" rotWithShape="0">
                <a:schemeClr val="bg2">
                  <a:alpha val="50000"/>
                </a:schemeClr>
              </a:outerShdw>
            </a:effectLst>
          </p:spPr>
          <p:txBody>
            <a:bodyPr wrap="square" anchor="ctr">
              <a:spAutoFit/>
            </a:bodyPr>
            <a:lstStyle/>
            <a:p>
              <a:pPr algn="ctr">
                <a:defRPr/>
              </a:pPr>
              <a:r>
                <a:rPr lang="en-US" dirty="0" smtClean="0">
                  <a:solidFill>
                    <a:prstClr val="white"/>
                  </a:solidFill>
                </a:rPr>
                <a:t>637,288</a:t>
              </a:r>
              <a:endParaRPr lang="en-US" dirty="0">
                <a:solidFill>
                  <a:prstClr val="white"/>
                </a:solidFill>
              </a:endParaRPr>
            </a:p>
          </p:txBody>
        </p:sp>
        <p:sp>
          <p:nvSpPr>
            <p:cNvPr id="16" name="AutoShape 5"/>
            <p:cNvSpPr>
              <a:spLocks noChangeArrowheads="1"/>
            </p:cNvSpPr>
            <p:nvPr/>
          </p:nvSpPr>
          <p:spPr bwMode="gray">
            <a:xfrm>
              <a:off x="6324600" y="2581940"/>
              <a:ext cx="1203570" cy="369332"/>
            </a:xfrm>
            <a:prstGeom prst="chevron">
              <a:avLst>
                <a:gd name="adj" fmla="val 16468"/>
              </a:avLst>
            </a:prstGeom>
            <a:solidFill>
              <a:schemeClr val="accent5">
                <a:lumMod val="75000"/>
              </a:schemeClr>
            </a:solidFill>
            <a:ln w="38100">
              <a:solidFill>
                <a:srgbClr val="EAEAEA"/>
              </a:solidFill>
              <a:miter lim="800000"/>
              <a:headEnd/>
              <a:tailEnd/>
            </a:ln>
            <a:effectLst>
              <a:outerShdw dist="109250" dir="3267739" algn="ctr" rotWithShape="0">
                <a:schemeClr val="bg2">
                  <a:alpha val="50000"/>
                </a:schemeClr>
              </a:outerShdw>
            </a:effectLst>
          </p:spPr>
          <p:txBody>
            <a:bodyPr wrap="square" anchor="ctr">
              <a:spAutoFit/>
            </a:bodyPr>
            <a:lstStyle/>
            <a:p>
              <a:pPr algn="ctr">
                <a:defRPr/>
              </a:pPr>
              <a:r>
                <a:rPr lang="en-US" dirty="0" smtClean="0">
                  <a:solidFill>
                    <a:prstClr val="white"/>
                  </a:solidFill>
                </a:rPr>
                <a:t>593,682</a:t>
              </a:r>
              <a:endParaRPr lang="en-US" dirty="0">
                <a:solidFill>
                  <a:prstClr val="white"/>
                </a:solidFill>
              </a:endParaRPr>
            </a:p>
          </p:txBody>
        </p:sp>
        <p:sp>
          <p:nvSpPr>
            <p:cNvPr id="17" name="AutoShape 10"/>
            <p:cNvSpPr>
              <a:spLocks noChangeArrowheads="1"/>
            </p:cNvSpPr>
            <p:nvPr/>
          </p:nvSpPr>
          <p:spPr bwMode="gray">
            <a:xfrm>
              <a:off x="6597479" y="1977457"/>
              <a:ext cx="1227221" cy="498475"/>
            </a:xfrm>
            <a:prstGeom prst="roundRect">
              <a:avLst>
                <a:gd name="adj" fmla="val 50000"/>
              </a:avLst>
            </a:prstGeom>
            <a:solidFill>
              <a:schemeClr val="accent5">
                <a:lumMod val="75000"/>
              </a:schemeClr>
            </a:soli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smtClean="0">
                  <a:solidFill>
                    <a:prstClr val="white"/>
                  </a:solidFill>
                </a:rPr>
                <a:t>2010 G</a:t>
              </a:r>
              <a:endParaRPr lang="en-US" sz="2000" b="1" dirty="0">
                <a:solidFill>
                  <a:prstClr val="white"/>
                </a:solidFill>
              </a:endParaRPr>
            </a:p>
          </p:txBody>
        </p:sp>
        <p:sp>
          <p:nvSpPr>
            <p:cNvPr id="18" name="AutoShape 10"/>
            <p:cNvSpPr>
              <a:spLocks noChangeArrowheads="1"/>
            </p:cNvSpPr>
            <p:nvPr/>
          </p:nvSpPr>
          <p:spPr bwMode="gray">
            <a:xfrm>
              <a:off x="7850208" y="1977452"/>
              <a:ext cx="1227221" cy="498475"/>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chemeClr val="bg2"/>
              </a:outerShdw>
            </a:effectLst>
          </p:spPr>
          <p:txBody>
            <a:bodyPr wrap="none" anchor="ctr"/>
            <a:lstStyle/>
            <a:p>
              <a:pPr algn="ctr">
                <a:defRPr/>
              </a:pPr>
              <a:r>
                <a:rPr lang="en-US" sz="2000" b="1" dirty="0" smtClean="0">
                  <a:solidFill>
                    <a:prstClr val="white"/>
                  </a:solidFill>
                </a:rPr>
                <a:t>2012 </a:t>
              </a:r>
              <a:r>
                <a:rPr lang="en-US" sz="2000" b="1" dirty="0">
                  <a:solidFill>
                    <a:prstClr val="white"/>
                  </a:solidFill>
                </a:rPr>
                <a:t>G</a:t>
              </a:r>
              <a:r>
                <a:rPr lang="en-US" sz="2000" b="1" dirty="0" smtClean="0">
                  <a:solidFill>
                    <a:prstClr val="white"/>
                  </a:solidFill>
                </a:rPr>
                <a:t> </a:t>
              </a:r>
              <a:endParaRPr lang="en-US" sz="2000" b="1" dirty="0">
                <a:solidFill>
                  <a:prstClr val="white"/>
                </a:solidFill>
              </a:endParaRPr>
            </a:p>
          </p:txBody>
        </p:sp>
        <p:sp>
          <p:nvSpPr>
            <p:cNvPr id="19" name="AutoShape 5"/>
            <p:cNvSpPr>
              <a:spLocks noChangeArrowheads="1"/>
            </p:cNvSpPr>
            <p:nvPr/>
          </p:nvSpPr>
          <p:spPr bwMode="gray">
            <a:xfrm>
              <a:off x="7620000" y="2590801"/>
              <a:ext cx="1459299" cy="369332"/>
            </a:xfrm>
            <a:prstGeom prst="chevron">
              <a:avLst>
                <a:gd name="adj" fmla="val 16468"/>
              </a:avLst>
            </a:prstGeom>
            <a:solidFill>
              <a:schemeClr val="accent5">
                <a:lumMod val="50000"/>
              </a:schemeClr>
            </a:solidFill>
            <a:ln w="38100">
              <a:solidFill>
                <a:srgbClr val="EAEAEA"/>
              </a:solidFill>
              <a:miter lim="800000"/>
              <a:headEnd/>
              <a:tailEnd/>
            </a:ln>
            <a:effectLst>
              <a:outerShdw dist="109250" dir="3267739" algn="ctr" rotWithShape="0">
                <a:schemeClr val="bg2">
                  <a:alpha val="50000"/>
                </a:schemeClr>
              </a:outerShdw>
            </a:effectLst>
          </p:spPr>
          <p:txBody>
            <a:bodyPr wrap="square" anchor="ctr">
              <a:spAutoFit/>
            </a:bodyPr>
            <a:lstStyle/>
            <a:p>
              <a:pPr algn="ctr">
                <a:defRPr/>
              </a:pPr>
              <a:r>
                <a:rPr lang="en-US" dirty="0" smtClean="0">
                  <a:solidFill>
                    <a:prstClr val="white"/>
                  </a:solidFill>
                </a:rPr>
                <a:t>1,004,052</a:t>
              </a:r>
              <a:endParaRPr lang="en-US" dirty="0">
                <a:solidFill>
                  <a:prstClr val="white"/>
                </a:solidFill>
              </a:endParaRPr>
            </a:p>
          </p:txBody>
        </p:sp>
      </p:grpSp>
      <p:sp>
        <p:nvSpPr>
          <p:cNvPr id="4" name="Down Arrow 3"/>
          <p:cNvSpPr/>
          <p:nvPr/>
        </p:nvSpPr>
        <p:spPr>
          <a:xfrm>
            <a:off x="5342526" y="2971800"/>
            <a:ext cx="510297"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2007 PEVL</a:t>
            </a:r>
            <a:endParaRPr lang="en-US" dirty="0"/>
          </a:p>
        </p:txBody>
      </p:sp>
      <p:sp>
        <p:nvSpPr>
          <p:cNvPr id="22" name="Down Arrow 21"/>
          <p:cNvSpPr/>
          <p:nvPr/>
        </p:nvSpPr>
        <p:spPr>
          <a:xfrm rot="10800000">
            <a:off x="7108964" y="4104198"/>
            <a:ext cx="510297" cy="1382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2010 Online</a:t>
            </a:r>
            <a:endParaRPr lang="en-US" dirty="0"/>
          </a:p>
        </p:txBody>
      </p:sp>
    </p:spTree>
    <p:extLst>
      <p:ext uri="{BB962C8B-B14F-4D97-AF65-F5344CB8AC3E}">
        <p14:creationId xmlns:p14="http://schemas.microsoft.com/office/powerpoint/2010/main" val="366829553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1143000"/>
          </a:xfrm>
        </p:spPr>
        <p:txBody>
          <a:bodyPr/>
          <a:lstStyle/>
          <a:p>
            <a:r>
              <a:rPr lang="en-US" dirty="0" smtClean="0"/>
              <a:t>Rate of EV Return 1992-2012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3475491"/>
              </p:ext>
            </p:extLst>
          </p:nvPr>
        </p:nvGraphicFramePr>
        <p:xfrm>
          <a:off x="609600" y="914400"/>
          <a:ext cx="7772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2819400"/>
            <a:ext cx="685800" cy="461665"/>
          </a:xfrm>
          <a:prstGeom prst="rect">
            <a:avLst/>
          </a:prstGeom>
          <a:noFill/>
        </p:spPr>
        <p:txBody>
          <a:bodyPr wrap="square" rtlCol="0">
            <a:spAutoFit/>
          </a:bodyPr>
          <a:lstStyle/>
          <a:p>
            <a:r>
              <a:rPr lang="en-US" dirty="0" smtClean="0">
                <a:solidFill>
                  <a:schemeClr val="bg1">
                    <a:lumMod val="10000"/>
                  </a:schemeClr>
                </a:solidFill>
              </a:rPr>
              <a:t>%</a:t>
            </a:r>
            <a:endParaRPr lang="en-US" dirty="0">
              <a:solidFill>
                <a:schemeClr val="bg1">
                  <a:lumMod val="10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762000" cy="74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2"/>
          <p:cNvSpPr/>
          <p:nvPr/>
        </p:nvSpPr>
        <p:spPr>
          <a:xfrm>
            <a:off x="6019800" y="2301903"/>
            <a:ext cx="2590800" cy="2286000"/>
          </a:xfrm>
          <a:prstGeom prst="upArrow">
            <a:avLst>
              <a:gd name="adj1" fmla="val 72711"/>
              <a:gd name="adj2" fmla="val 30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 that volume, we saw a decrease in the % return rate in the midterms, a slight recovery this year.</a:t>
            </a:r>
            <a:endParaRPr lang="en-US" dirty="0"/>
          </a:p>
        </p:txBody>
      </p:sp>
      <p:sp>
        <p:nvSpPr>
          <p:cNvPr id="7" name="Up Arrow 6"/>
          <p:cNvSpPr/>
          <p:nvPr/>
        </p:nvSpPr>
        <p:spPr>
          <a:xfrm>
            <a:off x="5991970" y="2354738"/>
            <a:ext cx="2590800" cy="2286000"/>
          </a:xfrm>
          <a:prstGeom prst="upArrow">
            <a:avLst>
              <a:gd name="adj1" fmla="val 72711"/>
              <a:gd name="adj2" fmla="val 30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 an increase of </a:t>
            </a:r>
            <a:r>
              <a:rPr lang="en-US" b="1" i="1" dirty="0" smtClean="0">
                <a:solidFill>
                  <a:srgbClr val="FFFF00"/>
                </a:solidFill>
              </a:rPr>
              <a:t>202,318</a:t>
            </a:r>
            <a:r>
              <a:rPr lang="en-US" dirty="0" smtClean="0"/>
              <a:t> voters voting by mail: </a:t>
            </a:r>
          </a:p>
          <a:p>
            <a:pPr algn="ctr"/>
            <a:r>
              <a:rPr lang="en-US" dirty="0" smtClean="0"/>
              <a:t> </a:t>
            </a:r>
            <a:r>
              <a:rPr lang="en-US" b="1" i="1" dirty="0" smtClean="0">
                <a:solidFill>
                  <a:srgbClr val="FFFF00"/>
                </a:solidFill>
              </a:rPr>
              <a:t>763,887 in 2008 </a:t>
            </a:r>
            <a:r>
              <a:rPr lang="en-US" dirty="0" smtClean="0"/>
              <a:t>to </a:t>
            </a:r>
          </a:p>
          <a:p>
            <a:pPr algn="ctr"/>
            <a:r>
              <a:rPr lang="en-US" b="1" i="1" dirty="0" smtClean="0">
                <a:solidFill>
                  <a:srgbClr val="FFFF00"/>
                </a:solidFill>
              </a:rPr>
              <a:t>966,205 in 2012</a:t>
            </a:r>
            <a:endParaRPr lang="en-US" b="1" i="1" dirty="0">
              <a:solidFill>
                <a:srgbClr val="FFFF00"/>
              </a:solidFill>
            </a:endParaRPr>
          </a:p>
        </p:txBody>
      </p:sp>
    </p:spTree>
    <p:extLst>
      <p:ext uri="{BB962C8B-B14F-4D97-AF65-F5344CB8AC3E}">
        <p14:creationId xmlns:p14="http://schemas.microsoft.com/office/powerpoint/2010/main" val="9844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2010 Return Rate </a:t>
            </a:r>
            <a:endParaRPr lang="en-US" dirty="0"/>
          </a:p>
        </p:txBody>
      </p:sp>
      <p:sp>
        <p:nvSpPr>
          <p:cNvPr id="5" name="Content Placeholder 4"/>
          <p:cNvSpPr>
            <a:spLocks noGrp="1"/>
          </p:cNvSpPr>
          <p:nvPr>
            <p:ph idx="1"/>
          </p:nvPr>
        </p:nvSpPr>
        <p:spPr>
          <a:xfrm>
            <a:off x="0" y="1047584"/>
            <a:ext cx="4114800" cy="4648201"/>
          </a:xfrm>
        </p:spPr>
        <p:txBody>
          <a:bodyPr>
            <a:normAutofit fontScale="85000" lnSpcReduction="10000"/>
          </a:bodyPr>
          <a:lstStyle/>
          <a:p>
            <a:r>
              <a:rPr lang="en-US" dirty="0" smtClean="0"/>
              <a:t>When we first experienced a drop in the return rate we analyzed the source of those requests.</a:t>
            </a:r>
          </a:p>
          <a:p>
            <a:r>
              <a:rPr lang="en-US" dirty="0" smtClean="0"/>
              <a:t>Online was the 3</a:t>
            </a:r>
            <a:r>
              <a:rPr lang="en-US" baseline="30000" dirty="0" smtClean="0"/>
              <a:t>rd</a:t>
            </a:r>
            <a:r>
              <a:rPr lang="en-US" dirty="0" smtClean="0"/>
              <a:t> highest source.</a:t>
            </a:r>
          </a:p>
          <a:p>
            <a:r>
              <a:rPr lang="en-US" dirty="0" smtClean="0"/>
              <a:t>This type of information is also extremely helpful in litigation as well as cost analysis.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295400"/>
            <a:ext cx="4829023" cy="379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Up Arrow 5"/>
          <p:cNvSpPr/>
          <p:nvPr/>
        </p:nvSpPr>
        <p:spPr>
          <a:xfrm>
            <a:off x="5181600" y="4953000"/>
            <a:ext cx="16764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45"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973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General </a:t>
            </a:r>
            <a:endParaRPr lang="en-US" dirty="0"/>
          </a:p>
        </p:txBody>
      </p:sp>
      <p:sp>
        <p:nvSpPr>
          <p:cNvPr id="3" name="Content Placeholder 2"/>
          <p:cNvSpPr>
            <a:spLocks noGrp="1"/>
          </p:cNvSpPr>
          <p:nvPr>
            <p:ph idx="1"/>
          </p:nvPr>
        </p:nvSpPr>
        <p:spPr>
          <a:xfrm>
            <a:off x="36443" y="1371600"/>
            <a:ext cx="4343400" cy="4038600"/>
          </a:xfrm>
        </p:spPr>
        <p:txBody>
          <a:bodyPr>
            <a:normAutofit lnSpcReduction="10000"/>
          </a:bodyPr>
          <a:lstStyle/>
          <a:p>
            <a:r>
              <a:rPr lang="en-US" dirty="0" smtClean="0"/>
              <a:t>The impact soared this election.</a:t>
            </a:r>
          </a:p>
          <a:p>
            <a:r>
              <a:rPr lang="en-US" dirty="0" smtClean="0"/>
              <a:t>Our online request comprised 45% of voters who didn’t vote their early ballot and went to the polls and voted provisionally.</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572" y="1509423"/>
            <a:ext cx="4577510" cy="344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rot="20384531">
            <a:off x="6281608" y="4297679"/>
            <a:ext cx="16764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84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924800" cy="1143000"/>
          </a:xfrm>
        </p:spPr>
        <p:txBody>
          <a:bodyPr/>
          <a:lstStyle/>
          <a:p>
            <a:r>
              <a:rPr lang="en-US" dirty="0" smtClean="0"/>
              <a:t>2012 General: Registered in 2012 </a:t>
            </a:r>
            <a:endParaRPr lang="en-US" dirty="0"/>
          </a:p>
        </p:txBody>
      </p:sp>
      <p:sp>
        <p:nvSpPr>
          <p:cNvPr id="3" name="Content Placeholder 2"/>
          <p:cNvSpPr>
            <a:spLocks noGrp="1"/>
          </p:cNvSpPr>
          <p:nvPr>
            <p:ph idx="1"/>
          </p:nvPr>
        </p:nvSpPr>
        <p:spPr>
          <a:xfrm>
            <a:off x="36443" y="1371600"/>
            <a:ext cx="4343400" cy="4038600"/>
          </a:xfrm>
        </p:spPr>
        <p:txBody>
          <a:bodyPr>
            <a:normAutofit/>
          </a:bodyPr>
          <a:lstStyle/>
          <a:p>
            <a:r>
              <a:rPr lang="en-US" dirty="0" smtClean="0"/>
              <a:t>Voters who registered to vote this year and ended up voting a provisional ballot were even more likely to have signed up for the PEVL online: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465928" cy="338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 Arrow 7"/>
          <p:cNvSpPr/>
          <p:nvPr/>
        </p:nvSpPr>
        <p:spPr>
          <a:xfrm>
            <a:off x="5486400" y="4648200"/>
            <a:ext cx="16764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42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924800" cy="1143000"/>
          </a:xfrm>
        </p:spPr>
        <p:txBody>
          <a:bodyPr/>
          <a:lstStyle/>
          <a:p>
            <a:r>
              <a:rPr lang="en-US" dirty="0" smtClean="0"/>
              <a:t>2012 General: Wrong PP</a:t>
            </a:r>
            <a:endParaRPr lang="en-US" dirty="0"/>
          </a:p>
        </p:txBody>
      </p:sp>
      <p:sp>
        <p:nvSpPr>
          <p:cNvPr id="3" name="Content Placeholder 2"/>
          <p:cNvSpPr>
            <a:spLocks noGrp="1"/>
          </p:cNvSpPr>
          <p:nvPr>
            <p:ph idx="1"/>
          </p:nvPr>
        </p:nvSpPr>
        <p:spPr>
          <a:xfrm>
            <a:off x="36443" y="1371600"/>
            <a:ext cx="4343400" cy="4038600"/>
          </a:xfrm>
        </p:spPr>
        <p:txBody>
          <a:bodyPr>
            <a:normAutofit fontScale="92500"/>
          </a:bodyPr>
          <a:lstStyle/>
          <a:p>
            <a:r>
              <a:rPr lang="en-US" dirty="0" smtClean="0"/>
              <a:t>In Arizona voters have to go to the correct PP in order for their ballot to count.</a:t>
            </a:r>
          </a:p>
          <a:p>
            <a:r>
              <a:rPr lang="en-US" dirty="0" smtClean="0"/>
              <a:t>We saw an increase in the percent that went to the wrong place, almost a third were on PEVL:</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51027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3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0656"/>
            <a:ext cx="8229600" cy="1143000"/>
          </a:xfrm>
        </p:spPr>
        <p:txBody>
          <a:bodyPr>
            <a:normAutofit/>
          </a:bodyPr>
          <a:lstStyle/>
          <a:p>
            <a:pPr algn="r"/>
            <a:r>
              <a:rPr lang="en-US" dirty="0" smtClean="0"/>
              <a:t>General 2012 </a:t>
            </a:r>
            <a:r>
              <a:rPr lang="en-US" dirty="0" err="1" smtClean="0"/>
              <a:t>Provisionals</a:t>
            </a:r>
            <a:endParaRPr lang="en-US" dirty="0"/>
          </a:p>
        </p:txBody>
      </p:sp>
      <p:sp>
        <p:nvSpPr>
          <p:cNvPr id="4" name="Content Placeholder 3"/>
          <p:cNvSpPr>
            <a:spLocks noGrp="1"/>
          </p:cNvSpPr>
          <p:nvPr>
            <p:ph idx="1"/>
          </p:nvPr>
        </p:nvSpPr>
        <p:spPr>
          <a:xfrm>
            <a:off x="4572000" y="1143000"/>
            <a:ext cx="4495800" cy="4419601"/>
          </a:xfrm>
        </p:spPr>
        <p:txBody>
          <a:bodyPr>
            <a:normAutofit lnSpcReduction="10000"/>
          </a:bodyPr>
          <a:lstStyle/>
          <a:p>
            <a:r>
              <a:rPr lang="en-US" dirty="0" smtClean="0"/>
              <a:t>More PEVL=more </a:t>
            </a:r>
            <a:r>
              <a:rPr lang="en-US" dirty="0" err="1" smtClean="0"/>
              <a:t>provisionals</a:t>
            </a:r>
            <a:r>
              <a:rPr lang="en-US" dirty="0" smtClean="0"/>
              <a:t>.</a:t>
            </a:r>
          </a:p>
          <a:p>
            <a:r>
              <a:rPr lang="en-US" dirty="0" smtClean="0"/>
              <a:t>We had a </a:t>
            </a:r>
            <a:r>
              <a:rPr lang="en-US" b="1" dirty="0" smtClean="0">
                <a:solidFill>
                  <a:srgbClr val="C00000"/>
                </a:solidFill>
              </a:rPr>
              <a:t>20% increase </a:t>
            </a:r>
            <a:r>
              <a:rPr lang="en-US" dirty="0" smtClean="0"/>
              <a:t>in </a:t>
            </a:r>
            <a:r>
              <a:rPr lang="en-US" dirty="0" err="1" smtClean="0"/>
              <a:t>provisionals</a:t>
            </a:r>
            <a:r>
              <a:rPr lang="en-US" dirty="0" smtClean="0"/>
              <a:t> in the recent General Election.</a:t>
            </a:r>
          </a:p>
          <a:p>
            <a:r>
              <a:rPr lang="en-US" dirty="0" smtClean="0"/>
              <a:t>The growth was due to half being voters who were on the PEVL—</a:t>
            </a:r>
            <a:r>
              <a:rPr lang="en-US" b="1" dirty="0" smtClean="0">
                <a:solidFill>
                  <a:srgbClr val="C00000"/>
                </a:solidFill>
              </a:rPr>
              <a:t>59,622 </a:t>
            </a:r>
            <a:r>
              <a:rPr lang="en-US" dirty="0" smtClean="0"/>
              <a:t>to be exact…</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245"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Pictures\2012 Elections\2012 General\DSC02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45" y="1229139"/>
            <a:ext cx="4448755" cy="4057650"/>
          </a:xfrm>
          <a:prstGeom prst="rect">
            <a:avLst/>
          </a:prstGeom>
          <a:noFill/>
          <a:extLst>
            <a:ext uri="{909E8E84-426E-40DD-AFC4-6F175D3DCCD1}">
              <a14:hiddenFill xmlns:a14="http://schemas.microsoft.com/office/drawing/2010/main">
                <a:solidFill>
                  <a:srgbClr val="FFFFFF"/>
                </a:solidFill>
              </a14:hiddenFill>
            </a:ext>
          </a:extLst>
        </p:spPr>
      </p:pic>
      <p:sp>
        <p:nvSpPr>
          <p:cNvPr id="5" name="Horizontal Scroll 4"/>
          <p:cNvSpPr/>
          <p:nvPr/>
        </p:nvSpPr>
        <p:spPr>
          <a:xfrm>
            <a:off x="2869758" y="5286126"/>
            <a:ext cx="5943600" cy="1447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 PEVL 1% of voters who requested an Early Ballot still went to the polls, post PEVL it increased to 3%.</a:t>
            </a:r>
          </a:p>
          <a:p>
            <a:pPr algn="ctr"/>
            <a:r>
              <a:rPr lang="en-US" b="1" i="1" dirty="0" smtClean="0">
                <a:solidFill>
                  <a:srgbClr val="FFFF00"/>
                </a:solidFill>
              </a:rPr>
              <a:t>This General Election that rose to 5%.</a:t>
            </a:r>
            <a:endParaRPr lang="en-US" b="1" i="1" dirty="0">
              <a:solidFill>
                <a:srgbClr val="FFFF00"/>
              </a:solidFill>
            </a:endParaRPr>
          </a:p>
        </p:txBody>
      </p:sp>
    </p:spTree>
    <p:extLst>
      <p:ext uri="{BB962C8B-B14F-4D97-AF65-F5344CB8AC3E}">
        <p14:creationId xmlns:p14="http://schemas.microsoft.com/office/powerpoint/2010/main" val="982047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5867400"/>
            <a:ext cx="6439231" cy="762000"/>
          </a:xfrm>
        </p:spPr>
        <p:txBody>
          <a:bodyPr>
            <a:normAutofit/>
          </a:bodyPr>
          <a:lstStyle/>
          <a:p>
            <a:r>
              <a:rPr lang="en-US" sz="3200" dirty="0" smtClean="0">
                <a:solidFill>
                  <a:schemeClr val="bg1"/>
                </a:solidFill>
              </a:rPr>
              <a:t>Our provisionals were everywhere.</a:t>
            </a:r>
            <a:endParaRPr lang="en-US" sz="3200" dirty="0">
              <a:solidFill>
                <a:schemeClr val="bg1"/>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8229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366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COST?</a:t>
            </a:r>
            <a:endParaRPr lang="en-US" dirty="0"/>
          </a:p>
        </p:txBody>
      </p:sp>
      <p:sp>
        <p:nvSpPr>
          <p:cNvPr id="3" name="Content Placeholder 2"/>
          <p:cNvSpPr>
            <a:spLocks noGrp="1"/>
          </p:cNvSpPr>
          <p:nvPr>
            <p:ph idx="1"/>
          </p:nvPr>
        </p:nvSpPr>
        <p:spPr>
          <a:xfrm>
            <a:off x="304800" y="1447800"/>
            <a:ext cx="5410200" cy="4038600"/>
          </a:xfrm>
        </p:spPr>
        <p:txBody>
          <a:bodyPr/>
          <a:lstStyle/>
          <a:p>
            <a:r>
              <a:rPr lang="en-US" dirty="0" smtClean="0"/>
              <a:t>All this comes with a cost, including staffing.</a:t>
            </a:r>
          </a:p>
          <a:p>
            <a:r>
              <a:rPr lang="en-US" dirty="0" smtClean="0"/>
              <a:t>We had almost </a:t>
            </a:r>
            <a:r>
              <a:rPr lang="en-US" b="1" dirty="0" smtClean="0">
                <a:solidFill>
                  <a:srgbClr val="C00000"/>
                </a:solidFill>
              </a:rPr>
              <a:t>300 workers </a:t>
            </a:r>
            <a:r>
              <a:rPr lang="en-US" dirty="0" smtClean="0"/>
              <a:t>post election working on Early Ballots &amp; Provisionals.</a:t>
            </a:r>
          </a:p>
          <a:p>
            <a:r>
              <a:rPr lang="en-US" dirty="0" smtClean="0"/>
              <a:t>Payroll statistics are some of the easiest data to collect.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101424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Pictures\2012 Elections\2012 General\DSC026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609600"/>
            <a:ext cx="31051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0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2800"/>
            <a:ext cx="8229600" cy="1143000"/>
          </a:xfrm>
        </p:spPr>
        <p:txBody>
          <a:bodyPr>
            <a:normAutofit/>
          </a:bodyPr>
          <a:lstStyle/>
          <a:p>
            <a:r>
              <a:rPr lang="en-US" dirty="0" smtClean="0"/>
              <a:t>Online Voter Registration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9" y="1066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893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a:t>
            </a:r>
            <a:r>
              <a:rPr lang="en-US" dirty="0" err="1" smtClean="0"/>
              <a:t>Provisionals</a:t>
            </a:r>
            <a:endParaRPr lang="en-US" dirty="0"/>
          </a:p>
        </p:txBody>
      </p:sp>
      <p:sp>
        <p:nvSpPr>
          <p:cNvPr id="3" name="Content Placeholder 2"/>
          <p:cNvSpPr>
            <a:spLocks noGrp="1"/>
          </p:cNvSpPr>
          <p:nvPr>
            <p:ph idx="1"/>
          </p:nvPr>
        </p:nvSpPr>
        <p:spPr>
          <a:xfrm>
            <a:off x="152400" y="1295400"/>
            <a:ext cx="8915400" cy="4343401"/>
          </a:xfrm>
        </p:spPr>
        <p:txBody>
          <a:bodyPr>
            <a:normAutofit fontScale="92500" lnSpcReduction="20000"/>
          </a:bodyPr>
          <a:lstStyle/>
          <a:p>
            <a:r>
              <a:rPr lang="en-US" dirty="0"/>
              <a:t>Provisional form              </a:t>
            </a:r>
            <a:r>
              <a:rPr lang="en-US" dirty="0" smtClean="0"/>
              <a:t>	$  .</a:t>
            </a:r>
            <a:r>
              <a:rPr lang="en-US" dirty="0"/>
              <a:t>09</a:t>
            </a:r>
          </a:p>
          <a:p>
            <a:r>
              <a:rPr lang="en-US" dirty="0"/>
              <a:t>Envelope                            </a:t>
            </a:r>
            <a:r>
              <a:rPr lang="en-US" dirty="0" smtClean="0"/>
              <a:t>	$  .</a:t>
            </a:r>
            <a:r>
              <a:rPr lang="en-US" dirty="0"/>
              <a:t>05</a:t>
            </a:r>
          </a:p>
          <a:p>
            <a:r>
              <a:rPr lang="en-US" dirty="0"/>
              <a:t>Signature Verification   </a:t>
            </a:r>
            <a:r>
              <a:rPr lang="en-US" dirty="0" smtClean="0"/>
              <a:t>      	$2.25</a:t>
            </a:r>
            <a:r>
              <a:rPr lang="en-US" dirty="0"/>
              <a:t> </a:t>
            </a:r>
            <a:r>
              <a:rPr lang="en-US" sz="1200" dirty="0" smtClean="0"/>
              <a:t>(research </a:t>
            </a:r>
            <a:r>
              <a:rPr lang="en-US" sz="1200" dirty="0"/>
              <a:t>of the voter </a:t>
            </a:r>
            <a:r>
              <a:rPr lang="en-US" sz="1200" dirty="0" smtClean="0"/>
              <a:t>&amp; signature verification)</a:t>
            </a:r>
            <a:endParaRPr lang="en-US" sz="1200" dirty="0"/>
          </a:p>
          <a:p>
            <a:r>
              <a:rPr lang="en-US" dirty="0"/>
              <a:t>Processing                          </a:t>
            </a:r>
            <a:r>
              <a:rPr lang="en-US" dirty="0" smtClean="0"/>
              <a:t>   	$1.50</a:t>
            </a:r>
            <a:r>
              <a:rPr lang="en-US" dirty="0"/>
              <a:t> </a:t>
            </a:r>
            <a:r>
              <a:rPr lang="en-US" sz="1200" dirty="0" smtClean="0"/>
              <a:t>(scanning</a:t>
            </a:r>
            <a:r>
              <a:rPr lang="en-US" sz="1200" dirty="0"/>
              <a:t>, envelope &amp; ballot processing, etc.)</a:t>
            </a:r>
          </a:p>
          <a:p>
            <a:pPr marL="0" indent="0">
              <a:buNone/>
            </a:pPr>
            <a:r>
              <a:rPr lang="en-US" b="1" dirty="0"/>
              <a:t>TOTAL:                                </a:t>
            </a:r>
            <a:r>
              <a:rPr lang="en-US" b="1" dirty="0" smtClean="0"/>
              <a:t> 	$</a:t>
            </a:r>
            <a:r>
              <a:rPr lang="en-US" b="1" dirty="0"/>
              <a:t>3.89 </a:t>
            </a:r>
            <a:endParaRPr lang="en-US" b="1" dirty="0" smtClean="0"/>
          </a:p>
          <a:p>
            <a:pPr marL="0" indent="0">
              <a:buNone/>
            </a:pPr>
            <a:endParaRPr lang="en-US" b="1" dirty="0" smtClean="0"/>
          </a:p>
          <a:p>
            <a:pPr marL="0" indent="0">
              <a:buNone/>
            </a:pPr>
            <a:r>
              <a:rPr lang="en-US" b="1" dirty="0" smtClean="0"/>
              <a:t>Gen </a:t>
            </a:r>
            <a:r>
              <a:rPr lang="en-US" b="1" dirty="0"/>
              <a:t>2008= $</a:t>
            </a:r>
            <a:r>
              <a:rPr lang="en-US" b="1" dirty="0" smtClean="0"/>
              <a:t>394,889.46 </a:t>
            </a:r>
            <a:r>
              <a:rPr lang="en-US" b="1" dirty="0"/>
              <a:t>  </a:t>
            </a:r>
            <a:endParaRPr lang="en-US" b="1" dirty="0" smtClean="0"/>
          </a:p>
          <a:p>
            <a:pPr marL="0" indent="0">
              <a:buNone/>
            </a:pPr>
            <a:r>
              <a:rPr lang="en-US" b="1" dirty="0" smtClean="0"/>
              <a:t>Gen </a:t>
            </a:r>
            <a:r>
              <a:rPr lang="en-US" b="1" dirty="0"/>
              <a:t>2010= $</a:t>
            </a:r>
            <a:r>
              <a:rPr lang="en-US" b="1" dirty="0" smtClean="0"/>
              <a:t>205,255.85</a:t>
            </a:r>
            <a:endParaRPr lang="en-US" dirty="0" smtClean="0"/>
          </a:p>
          <a:p>
            <a:pPr marL="0" indent="0">
              <a:buNone/>
            </a:pPr>
            <a:r>
              <a:rPr lang="en-US" b="1" dirty="0" smtClean="0">
                <a:solidFill>
                  <a:srgbClr val="C00000"/>
                </a:solidFill>
              </a:rPr>
              <a:t>Gen 2012= $477,423.59</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762000" cy="74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4114800" y="3657600"/>
            <a:ext cx="4953000" cy="2209800"/>
          </a:xfrm>
          <a:prstGeom prst="leftArrow">
            <a:avLst>
              <a:gd name="adj1" fmla="val 59947"/>
              <a:gd name="adj2" fmla="val 2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doesn’t put a price on the longer lines due to </a:t>
            </a:r>
            <a:r>
              <a:rPr lang="en-US" dirty="0" err="1" smtClean="0"/>
              <a:t>provisionals</a:t>
            </a:r>
            <a:r>
              <a:rPr lang="en-US" dirty="0"/>
              <a:t> </a:t>
            </a:r>
            <a:r>
              <a:rPr lang="en-US" dirty="0" smtClean="0"/>
              <a:t>nor the hits to voter confidence when covered poorly by the media. </a:t>
            </a:r>
            <a:endParaRPr lang="en-US" dirty="0"/>
          </a:p>
        </p:txBody>
      </p:sp>
    </p:spTree>
    <p:extLst>
      <p:ext uri="{BB962C8B-B14F-4D97-AF65-F5344CB8AC3E}">
        <p14:creationId xmlns:p14="http://schemas.microsoft.com/office/powerpoint/2010/main" val="709355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524000"/>
          </a:xfrm>
        </p:spPr>
        <p:txBody>
          <a:bodyPr>
            <a:normAutofit fontScale="90000"/>
          </a:bodyPr>
          <a:lstStyle/>
          <a:p>
            <a:r>
              <a:rPr lang="en-US" sz="3200" dirty="0" smtClean="0"/>
              <a:t>Local media told the public that provisional ballots get “thrown in the trash”—there is a cost to that as well.</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42672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436" y="1524000"/>
            <a:ext cx="4251673"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3295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953"/>
            <a:ext cx="8229600" cy="1143000"/>
          </a:xfrm>
        </p:spPr>
        <p:txBody>
          <a:bodyPr>
            <a:normAutofit/>
          </a:bodyPr>
          <a:lstStyle/>
          <a:p>
            <a:r>
              <a:rPr lang="en-US" dirty="0"/>
              <a:t>IF NOT REGISTERED an additional: </a:t>
            </a:r>
          </a:p>
        </p:txBody>
      </p:sp>
      <p:sp>
        <p:nvSpPr>
          <p:cNvPr id="3" name="Content Placeholder 2"/>
          <p:cNvSpPr>
            <a:spLocks noGrp="1"/>
          </p:cNvSpPr>
          <p:nvPr>
            <p:ph idx="1"/>
          </p:nvPr>
        </p:nvSpPr>
        <p:spPr>
          <a:xfrm>
            <a:off x="381000" y="1371600"/>
            <a:ext cx="8610600" cy="4191001"/>
          </a:xfrm>
        </p:spPr>
        <p:txBody>
          <a:bodyPr>
            <a:normAutofit lnSpcReduction="10000"/>
          </a:bodyPr>
          <a:lstStyle/>
          <a:p>
            <a:r>
              <a:rPr lang="en-US" dirty="0" smtClean="0"/>
              <a:t>VR </a:t>
            </a:r>
            <a:r>
              <a:rPr lang="en-US" dirty="0"/>
              <a:t>form                              .13</a:t>
            </a:r>
          </a:p>
          <a:p>
            <a:r>
              <a:rPr lang="en-US" dirty="0"/>
              <a:t>Envelope                            .02</a:t>
            </a:r>
          </a:p>
          <a:p>
            <a:r>
              <a:rPr lang="en-US" dirty="0"/>
              <a:t>Postage                              .44</a:t>
            </a:r>
          </a:p>
          <a:p>
            <a:r>
              <a:rPr lang="en-US" b="1" dirty="0"/>
              <a:t>TOTAL                                 .59 </a:t>
            </a:r>
            <a:r>
              <a:rPr lang="en-US" b="1" dirty="0" smtClean="0"/>
              <a:t> ($4.48 total)</a:t>
            </a:r>
          </a:p>
          <a:p>
            <a:pPr marL="0" indent="0">
              <a:buNone/>
            </a:pPr>
            <a:endParaRPr lang="en-US" sz="2800" b="1" dirty="0" smtClean="0"/>
          </a:p>
          <a:p>
            <a:pPr marL="0" indent="0">
              <a:buNone/>
            </a:pPr>
            <a:r>
              <a:rPr lang="en-US" sz="2800" b="1" dirty="0" smtClean="0"/>
              <a:t>Gen 2008: 8,818 voters costing $39,504.64 total</a:t>
            </a:r>
            <a:endParaRPr lang="en-US" sz="2800" dirty="0"/>
          </a:p>
          <a:p>
            <a:pPr marL="0" indent="0">
              <a:buNone/>
            </a:pPr>
            <a:r>
              <a:rPr lang="en-US" sz="2800" b="1" dirty="0" smtClean="0"/>
              <a:t>Gen 2010: 3,113 voters costing </a:t>
            </a:r>
            <a:r>
              <a:rPr lang="en-US" sz="2800" b="1" dirty="0"/>
              <a:t>$</a:t>
            </a:r>
            <a:r>
              <a:rPr lang="en-US" sz="2800" b="1" dirty="0" smtClean="0"/>
              <a:t>13,946.24 total</a:t>
            </a:r>
          </a:p>
          <a:p>
            <a:pPr marL="0" indent="0">
              <a:buNone/>
            </a:pPr>
            <a:r>
              <a:rPr lang="en-US" sz="2800" b="1" dirty="0" smtClean="0">
                <a:solidFill>
                  <a:srgbClr val="C00000"/>
                </a:solidFill>
              </a:rPr>
              <a:t>Gen 2012: 7,220 voters costing $32,345.60 total</a:t>
            </a:r>
            <a:endParaRPr lang="en-US" sz="2800" dirty="0">
              <a:solidFill>
                <a:srgbClr val="C00000"/>
              </a:solidFill>
            </a:endParaRP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762000" cy="74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868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118" y="0"/>
            <a:ext cx="8229600" cy="1143000"/>
          </a:xfrm>
        </p:spPr>
        <p:txBody>
          <a:bodyPr>
            <a:normAutofit/>
          </a:bodyPr>
          <a:lstStyle/>
          <a:p>
            <a:r>
              <a:rPr lang="en-US" dirty="0" smtClean="0"/>
              <a:t>IF ON PEVL an </a:t>
            </a:r>
            <a:r>
              <a:rPr lang="en-US" dirty="0"/>
              <a:t>additional: </a:t>
            </a:r>
          </a:p>
        </p:txBody>
      </p:sp>
      <p:sp>
        <p:nvSpPr>
          <p:cNvPr id="3" name="Content Placeholder 2"/>
          <p:cNvSpPr>
            <a:spLocks noGrp="1"/>
          </p:cNvSpPr>
          <p:nvPr>
            <p:ph idx="1"/>
          </p:nvPr>
        </p:nvSpPr>
        <p:spPr>
          <a:xfrm>
            <a:off x="152400" y="1136373"/>
            <a:ext cx="8610600" cy="4495801"/>
          </a:xfrm>
        </p:spPr>
        <p:txBody>
          <a:bodyPr>
            <a:normAutofit fontScale="92500" lnSpcReduction="20000"/>
          </a:bodyPr>
          <a:lstStyle/>
          <a:p>
            <a:r>
              <a:rPr lang="en-US" dirty="0" smtClean="0"/>
              <a:t>EV ballot </a:t>
            </a:r>
            <a:r>
              <a:rPr lang="en-US" dirty="0"/>
              <a:t>                 </a:t>
            </a:r>
            <a:r>
              <a:rPr lang="en-US" dirty="0" smtClean="0"/>
              <a:t>	.30</a:t>
            </a:r>
            <a:r>
              <a:rPr lang="en-US" dirty="0"/>
              <a:t>           </a:t>
            </a:r>
            <a:endParaRPr lang="en-US" dirty="0" smtClean="0"/>
          </a:p>
          <a:p>
            <a:r>
              <a:rPr lang="en-US" dirty="0" smtClean="0"/>
              <a:t>Envelopes</a:t>
            </a:r>
            <a:r>
              <a:rPr lang="en-US" dirty="0"/>
              <a:t>                  </a:t>
            </a:r>
            <a:r>
              <a:rPr lang="en-US" dirty="0" smtClean="0"/>
              <a:t>	.14</a:t>
            </a:r>
          </a:p>
          <a:p>
            <a:r>
              <a:rPr lang="en-US" dirty="0" smtClean="0"/>
              <a:t>Inserts			.07</a:t>
            </a:r>
          </a:p>
          <a:p>
            <a:r>
              <a:rPr lang="en-US" dirty="0" smtClean="0"/>
              <a:t>Postage</a:t>
            </a:r>
            <a:r>
              <a:rPr lang="en-US" dirty="0"/>
              <a:t>                        </a:t>
            </a:r>
            <a:r>
              <a:rPr lang="en-US" dirty="0" smtClean="0"/>
              <a:t>	.10</a:t>
            </a:r>
          </a:p>
          <a:p>
            <a:r>
              <a:rPr lang="en-US" dirty="0" smtClean="0"/>
              <a:t>Processing		1.51</a:t>
            </a:r>
          </a:p>
          <a:p>
            <a:pPr marL="0" indent="0">
              <a:buNone/>
            </a:pPr>
            <a:r>
              <a:rPr lang="en-US" b="1" dirty="0" smtClean="0"/>
              <a:t>TOTAL</a:t>
            </a:r>
            <a:r>
              <a:rPr lang="en-US" b="1" dirty="0"/>
              <a:t>                         </a:t>
            </a:r>
            <a:r>
              <a:rPr lang="en-US" b="1" dirty="0" smtClean="0"/>
              <a:t>$2.12 ($6.01  total)</a:t>
            </a:r>
          </a:p>
          <a:p>
            <a:pPr marL="0" indent="0">
              <a:buNone/>
            </a:pPr>
            <a:endParaRPr lang="en-US" sz="2800" b="1" dirty="0" smtClean="0"/>
          </a:p>
          <a:p>
            <a:pPr marL="0" indent="0">
              <a:buNone/>
            </a:pPr>
            <a:r>
              <a:rPr lang="en-US" sz="2800" b="1" dirty="0" smtClean="0"/>
              <a:t>Gen 2008:  25,176 voters costing $151,307.76 total</a:t>
            </a:r>
            <a:endParaRPr lang="en-US" sz="2800" dirty="0"/>
          </a:p>
          <a:p>
            <a:pPr marL="0" indent="0">
              <a:buNone/>
            </a:pPr>
            <a:r>
              <a:rPr lang="en-US" sz="2800" b="1" dirty="0" smtClean="0"/>
              <a:t>Gen 2010:  25,475 voters costing $153,104.75  total</a:t>
            </a:r>
          </a:p>
          <a:p>
            <a:pPr marL="0" indent="0">
              <a:buNone/>
            </a:pPr>
            <a:r>
              <a:rPr lang="en-US" sz="2800" b="1" dirty="0" smtClean="0">
                <a:solidFill>
                  <a:srgbClr val="C00000"/>
                </a:solidFill>
              </a:rPr>
              <a:t>Gen 2012:  59,607 voters costing $358,238.07  total</a:t>
            </a:r>
            <a:endParaRPr lang="en-US" sz="2800" dirty="0">
              <a:solidFill>
                <a:srgbClr val="C00000"/>
              </a:solidFill>
            </a:endParaRP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762000" cy="74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srcRect/>
          <a:stretch>
            <a:fillRect/>
          </a:stretch>
        </p:blipFill>
        <p:spPr bwMode="auto">
          <a:xfrm>
            <a:off x="6477000" y="1066800"/>
            <a:ext cx="2514600" cy="2819400"/>
          </a:xfrm>
          <a:prstGeom prst="rect">
            <a:avLst/>
          </a:prstGeom>
          <a:noFill/>
          <a:ln w="9525">
            <a:noFill/>
            <a:miter lim="800000"/>
            <a:headEnd/>
            <a:tailEnd/>
          </a:ln>
        </p:spPr>
      </p:pic>
      <p:sp>
        <p:nvSpPr>
          <p:cNvPr id="6" name="Left Arrow 5"/>
          <p:cNvSpPr/>
          <p:nvPr/>
        </p:nvSpPr>
        <p:spPr>
          <a:xfrm>
            <a:off x="7315200" y="4191000"/>
            <a:ext cx="1676400" cy="1447800"/>
          </a:xfrm>
          <a:prstGeom prst="leftArrow">
            <a:avLst>
              <a:gd name="adj1" fmla="val 73066"/>
              <a:gd name="adj2" fmla="val 25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than doubled!</a:t>
            </a:r>
            <a:endParaRPr lang="en-US" dirty="0"/>
          </a:p>
        </p:txBody>
      </p:sp>
    </p:spTree>
    <p:extLst>
      <p:ext uri="{BB962C8B-B14F-4D97-AF65-F5344CB8AC3E}">
        <p14:creationId xmlns:p14="http://schemas.microsoft.com/office/powerpoint/2010/main" val="3140096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Permanent “Early” Voting List </a:t>
            </a:r>
            <a:endParaRPr lang="en-US" dirty="0"/>
          </a:p>
        </p:txBody>
      </p:sp>
      <p:sp>
        <p:nvSpPr>
          <p:cNvPr id="7" name="Content Placeholder 6"/>
          <p:cNvSpPr>
            <a:spLocks noGrp="1"/>
          </p:cNvSpPr>
          <p:nvPr>
            <p:ph idx="1"/>
          </p:nvPr>
        </p:nvSpPr>
        <p:spPr>
          <a:xfrm>
            <a:off x="4265384" y="1371600"/>
            <a:ext cx="4726216" cy="4038600"/>
          </a:xfrm>
        </p:spPr>
        <p:txBody>
          <a:bodyPr>
            <a:normAutofit/>
          </a:bodyPr>
          <a:lstStyle/>
          <a:p>
            <a:r>
              <a:rPr lang="en-US" dirty="0" smtClean="0"/>
              <a:t>In the recent General Election we had more than </a:t>
            </a:r>
            <a:r>
              <a:rPr lang="en-US" b="1" dirty="0" smtClean="0">
                <a:solidFill>
                  <a:srgbClr val="C00000"/>
                </a:solidFill>
              </a:rPr>
              <a:t>171,000</a:t>
            </a:r>
            <a:r>
              <a:rPr lang="en-US" dirty="0" smtClean="0"/>
              <a:t> voters drop their EVs at the polls.</a:t>
            </a:r>
          </a:p>
          <a:p>
            <a:r>
              <a:rPr lang="en-US" dirty="0" smtClean="0"/>
              <a:t>This saved the County around </a:t>
            </a:r>
            <a:r>
              <a:rPr lang="en-US" b="1" dirty="0" smtClean="0">
                <a:solidFill>
                  <a:srgbClr val="C00000"/>
                </a:solidFill>
              </a:rPr>
              <a:t>$77,000 </a:t>
            </a:r>
            <a:r>
              <a:rPr lang="en-US" dirty="0" smtClean="0"/>
              <a:t>in postage.</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84" y="76200"/>
            <a:ext cx="766763"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F:\Pictures\2012 Elections\2012 General\11-6-12 GE (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4" y="1438523"/>
            <a:ext cx="4165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Horizontal Scroll 7"/>
          <p:cNvSpPr/>
          <p:nvPr/>
        </p:nvSpPr>
        <p:spPr>
          <a:xfrm>
            <a:off x="2895600" y="5181600"/>
            <a:ext cx="60198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a:t>
            </a:r>
            <a:r>
              <a:rPr lang="en-US" b="1" dirty="0" smtClean="0">
                <a:solidFill>
                  <a:srgbClr val="FFFF00"/>
                </a:solidFill>
              </a:rPr>
              <a:t>DID</a:t>
            </a:r>
            <a:r>
              <a:rPr lang="en-US" dirty="0" smtClean="0"/>
              <a:t> delay results however, as all the EVs have to be scanned prior to beginning work on the provisionals</a:t>
            </a:r>
            <a:r>
              <a:rPr lang="en-US" dirty="0"/>
              <a:t> </a:t>
            </a:r>
            <a:r>
              <a:rPr lang="en-US" dirty="0" smtClean="0"/>
              <a:t>which  further exacerbated the heightened environment.</a:t>
            </a:r>
            <a:endParaRPr lang="en-US" dirty="0"/>
          </a:p>
        </p:txBody>
      </p:sp>
    </p:spTree>
    <p:extLst>
      <p:ext uri="{BB962C8B-B14F-4D97-AF65-F5344CB8AC3E}">
        <p14:creationId xmlns:p14="http://schemas.microsoft.com/office/powerpoint/2010/main" val="3652918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Replacement Envelope</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766763"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419600" y="1143000"/>
            <a:ext cx="4648200" cy="4038600"/>
          </a:xfrm>
        </p:spPr>
        <p:txBody>
          <a:bodyPr>
            <a:normAutofit fontScale="92500" lnSpcReduction="10000"/>
          </a:bodyPr>
          <a:lstStyle/>
          <a:p>
            <a:r>
              <a:rPr lang="en-US" dirty="0" smtClean="0"/>
              <a:t>More than </a:t>
            </a:r>
            <a:r>
              <a:rPr lang="en-US" b="1" dirty="0" smtClean="0">
                <a:solidFill>
                  <a:srgbClr val="C00000"/>
                </a:solidFill>
              </a:rPr>
              <a:t>11,000</a:t>
            </a:r>
            <a:r>
              <a:rPr lang="en-US" dirty="0" smtClean="0"/>
              <a:t> voters left their EV ballot envelope at  home which causes them to use a replacement envelope which isn’t barcoded with their information and it has to be manually researched and entered.</a:t>
            </a:r>
          </a:p>
        </p:txBody>
      </p:sp>
      <p:pic>
        <p:nvPicPr>
          <p:cNvPr id="2050" name="Picture 2" descr="F:\Pictures\2012 Elections\2012 General\DSC025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0"/>
            <a:ext cx="4267200" cy="4038600"/>
          </a:xfrm>
          <a:prstGeom prst="rect">
            <a:avLst/>
          </a:prstGeom>
          <a:noFill/>
          <a:extLst>
            <a:ext uri="{909E8E84-426E-40DD-AFC4-6F175D3DCCD1}">
              <a14:hiddenFill xmlns:a14="http://schemas.microsoft.com/office/drawing/2010/main">
                <a:solidFill>
                  <a:srgbClr val="FFFFFF"/>
                </a:solidFill>
              </a14:hiddenFill>
            </a:ext>
          </a:extLst>
        </p:spPr>
      </p:pic>
      <p:sp>
        <p:nvSpPr>
          <p:cNvPr id="8" name="Horizontal Scroll 7"/>
          <p:cNvSpPr/>
          <p:nvPr/>
        </p:nvSpPr>
        <p:spPr>
          <a:xfrm>
            <a:off x="4572000" y="5181600"/>
            <a:ext cx="43434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Estimated Cost?</a:t>
            </a:r>
          </a:p>
          <a:p>
            <a:pPr algn="ctr"/>
            <a:r>
              <a:rPr lang="en-US" dirty="0" smtClean="0"/>
              <a:t>$20-25,000</a:t>
            </a:r>
            <a:endParaRPr lang="en-US" dirty="0"/>
          </a:p>
        </p:txBody>
      </p:sp>
    </p:spTree>
    <p:extLst>
      <p:ext uri="{BB962C8B-B14F-4D97-AF65-F5344CB8AC3E}">
        <p14:creationId xmlns:p14="http://schemas.microsoft.com/office/powerpoint/2010/main" val="1491947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038600"/>
          </a:xfrm>
        </p:spPr>
        <p:txBody>
          <a:bodyPr/>
          <a:lstStyle/>
          <a:p>
            <a:r>
              <a:rPr lang="en-US" dirty="0"/>
              <a:t>Almost one quarter of a million more voters voted by mail this election—if they had not gotten on PEVL </a:t>
            </a:r>
            <a:r>
              <a:rPr lang="en-US" dirty="0" smtClean="0"/>
              <a:t>(and </a:t>
            </a:r>
            <a:r>
              <a:rPr lang="en-US" dirty="0"/>
              <a:t>gone to the polls </a:t>
            </a:r>
            <a:r>
              <a:rPr lang="en-US" dirty="0" smtClean="0"/>
              <a:t>instead) the </a:t>
            </a:r>
            <a:r>
              <a:rPr lang="en-US" dirty="0"/>
              <a:t>story would have been about </a:t>
            </a:r>
            <a:r>
              <a:rPr lang="en-US" dirty="0" smtClean="0"/>
              <a:t>lines in Arizona.</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462462" cy="3348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Left Arrow 3"/>
          <p:cNvSpPr/>
          <p:nvPr/>
        </p:nvSpPr>
        <p:spPr>
          <a:xfrm>
            <a:off x="4876800" y="2828390"/>
            <a:ext cx="3581400" cy="2263743"/>
          </a:xfrm>
          <a:prstGeom prst="leftArrow">
            <a:avLst>
              <a:gd name="adj1" fmla="val 75310"/>
              <a:gd name="adj2" fmla="val 32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picture was taken just after the polls opened at dawn of voters who had lined up prior to 6:00 AM.</a:t>
            </a:r>
            <a:endParaRPr lang="en-US" dirty="0"/>
          </a:p>
        </p:txBody>
      </p:sp>
    </p:spTree>
    <p:extLst>
      <p:ext uri="{BB962C8B-B14F-4D97-AF65-F5344CB8AC3E}">
        <p14:creationId xmlns:p14="http://schemas.microsoft.com/office/powerpoint/2010/main" val="2075000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Solution?</a:t>
            </a:r>
            <a:endParaRPr lang="en-US" dirty="0"/>
          </a:p>
        </p:txBody>
      </p:sp>
      <p:sp>
        <p:nvSpPr>
          <p:cNvPr id="3" name="Content Placeholder 2"/>
          <p:cNvSpPr>
            <a:spLocks noGrp="1"/>
          </p:cNvSpPr>
          <p:nvPr>
            <p:ph idx="1"/>
          </p:nvPr>
        </p:nvSpPr>
        <p:spPr>
          <a:xfrm>
            <a:off x="152399" y="914400"/>
            <a:ext cx="5215393" cy="4724401"/>
          </a:xfrm>
        </p:spPr>
        <p:txBody>
          <a:bodyPr>
            <a:normAutofit fontScale="92500" lnSpcReduction="10000"/>
          </a:bodyPr>
          <a:lstStyle/>
          <a:p>
            <a:pPr marL="0" indent="0">
              <a:buNone/>
            </a:pPr>
            <a:r>
              <a:rPr lang="en-US" dirty="0" smtClean="0"/>
              <a:t>It’s a balancing act:</a:t>
            </a:r>
          </a:p>
          <a:p>
            <a:pPr marL="0" indent="0">
              <a:buNone/>
            </a:pPr>
            <a:endParaRPr lang="en-US" dirty="0" smtClean="0"/>
          </a:p>
          <a:p>
            <a:pPr marL="0" indent="0">
              <a:buNone/>
            </a:pPr>
            <a:r>
              <a:rPr lang="en-US" dirty="0" smtClean="0"/>
              <a:t>Convenience vs. Security</a:t>
            </a:r>
          </a:p>
          <a:p>
            <a:pPr marL="0" indent="0">
              <a:buNone/>
            </a:pPr>
            <a:r>
              <a:rPr lang="en-US" dirty="0" smtClean="0"/>
              <a:t>Education vs. Misinformation</a:t>
            </a:r>
          </a:p>
          <a:p>
            <a:pPr marL="0" indent="0">
              <a:buNone/>
            </a:pPr>
            <a:r>
              <a:rPr lang="en-US" dirty="0" smtClean="0"/>
              <a:t>Mistrust vs. Confidence</a:t>
            </a:r>
          </a:p>
          <a:p>
            <a:pPr marL="0" indent="0">
              <a:buNone/>
            </a:pPr>
            <a:r>
              <a:rPr lang="en-US" dirty="0" smtClean="0"/>
              <a:t>Privacy vs. Transparency</a:t>
            </a:r>
          </a:p>
          <a:p>
            <a:pPr marL="0" indent="0">
              <a:buNone/>
            </a:pPr>
            <a:endParaRPr lang="en-US" dirty="0"/>
          </a:p>
          <a:p>
            <a:pPr marL="0" indent="0">
              <a:buNone/>
            </a:pPr>
            <a:r>
              <a:rPr lang="en-US" dirty="0" smtClean="0"/>
              <a:t>Pros &amp; Cons—</a:t>
            </a:r>
          </a:p>
          <a:p>
            <a:pPr marL="0" indent="0">
              <a:buNone/>
            </a:pPr>
            <a:r>
              <a:rPr lang="en-US" dirty="0" smtClean="0"/>
              <a:t>and all come at a cost.</a:t>
            </a:r>
            <a:endParaRPr lang="en-US" dirty="0"/>
          </a:p>
        </p:txBody>
      </p:sp>
      <p:pic>
        <p:nvPicPr>
          <p:cNvPr id="6146" name="Picture 2" descr="F:\Pictures\2012 Elections\2012 General\DSC02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793" y="1600200"/>
            <a:ext cx="3556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8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1371600"/>
            <a:ext cx="8458200" cy="4267201"/>
          </a:xfrm>
        </p:spPr>
        <p:txBody>
          <a:bodyPr>
            <a:normAutofit/>
          </a:bodyPr>
          <a:lstStyle/>
          <a:p>
            <a:r>
              <a:rPr lang="en-US" dirty="0" smtClean="0"/>
              <a:t>Arizona’s Motor Vehicles Department has provided the public the opportunity to update their information on line since 1997.</a:t>
            </a:r>
          </a:p>
          <a:p>
            <a:r>
              <a:rPr lang="en-US" dirty="0" smtClean="0"/>
              <a:t>Because the DMV is an established voter registration agency under the Federal National Voter Registration Act (NVRA—or Motor Voter), this online service was simply extended to voter registration in 2002.</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79"/>
            <a:ext cx="133508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6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14584"/>
            <a:ext cx="8937171" cy="868362"/>
          </a:xfrm>
        </p:spPr>
        <p:txBody>
          <a:bodyPr>
            <a:normAutofit fontScale="90000"/>
          </a:bodyPr>
          <a:lstStyle/>
          <a:p>
            <a:pPr algn="r"/>
            <a:r>
              <a:rPr lang="en-US" dirty="0" smtClean="0"/>
              <a:t>2008-2012 Registration Sources: Online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4737692"/>
              </p:ext>
            </p:extLst>
          </p:nvPr>
        </p:nvGraphicFramePr>
        <p:xfrm>
          <a:off x="411982" y="838200"/>
          <a:ext cx="8431212"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Arrow 2"/>
          <p:cNvSpPr/>
          <p:nvPr/>
        </p:nvSpPr>
        <p:spPr>
          <a:xfrm>
            <a:off x="1524000" y="1638300"/>
            <a:ext cx="4724400" cy="1066800"/>
          </a:xfrm>
          <a:prstGeom prst="rightArrow">
            <a:avLst>
              <a:gd name="adj1" fmla="val 653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a Presidential Election Year, not having to process this volume of paper forms is critical</a:t>
            </a:r>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690563" cy="74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539234" y="2787134"/>
            <a:ext cx="1600200" cy="369332"/>
          </a:xfrm>
          <a:prstGeom prst="rect">
            <a:avLst/>
          </a:prstGeom>
          <a:noFill/>
        </p:spPr>
        <p:txBody>
          <a:bodyPr wrap="square" rtlCol="0">
            <a:spAutoFit/>
          </a:bodyPr>
          <a:lstStyle/>
          <a:p>
            <a:r>
              <a:rPr lang="en-US" dirty="0" smtClean="0"/>
              <a:t># Registrations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69" r="6832"/>
          <a:stretch/>
        </p:blipFill>
        <p:spPr bwMode="auto">
          <a:xfrm>
            <a:off x="228600" y="53671"/>
            <a:ext cx="3848431" cy="2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7541"/>
            <a:ext cx="3794624" cy="27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945131"/>
            <a:ext cx="3772231" cy="280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766" y="2991692"/>
            <a:ext cx="3784056" cy="278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606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902208"/>
          </a:xfrm>
        </p:spPr>
        <p:txBody>
          <a:bodyPr>
            <a:normAutofit fontScale="90000"/>
          </a:bodyPr>
          <a:lstStyle/>
          <a:p>
            <a:pPr algn="r"/>
            <a:r>
              <a:rPr lang="en-US" dirty="0" smtClean="0"/>
              <a:t>2012 YTD Voter Registration Sources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2481841"/>
              </p:ext>
            </p:extLst>
          </p:nvPr>
        </p:nvGraphicFramePr>
        <p:xfrm>
          <a:off x="457200" y="762000"/>
          <a:ext cx="8489442" cy="49834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581400" y="3131106"/>
            <a:ext cx="2078736" cy="2062103"/>
          </a:xfrm>
          <a:prstGeom prst="rect">
            <a:avLst/>
          </a:prstGeom>
          <a:noFill/>
        </p:spPr>
        <p:txBody>
          <a:bodyPr wrap="square" rtlCol="0">
            <a:spAutoFit/>
          </a:bodyPr>
          <a:lstStyle/>
          <a:p>
            <a:pPr algn="ctr">
              <a:spcAft>
                <a:spcPts val="0"/>
              </a:spcAft>
            </a:pPr>
            <a:r>
              <a:rPr lang="en-US" sz="3200" b="1" dirty="0" smtClean="0"/>
              <a:t>70% </a:t>
            </a:r>
          </a:p>
          <a:p>
            <a:pPr algn="ctr">
              <a:spcAft>
                <a:spcPts val="0"/>
              </a:spcAft>
            </a:pPr>
            <a:r>
              <a:rPr lang="en-US" sz="3200" b="1" dirty="0" smtClean="0"/>
              <a:t>of all VR was done online</a:t>
            </a:r>
            <a:endParaRPr lang="en-US" sz="3200" b="1"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6525"/>
            <a:ext cx="766763"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4651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3"/>
            <a:ext cx="8229600" cy="886047"/>
          </a:xfrm>
        </p:spPr>
        <p:txBody>
          <a:bodyPr/>
          <a:lstStyle/>
          <a:p>
            <a:r>
              <a:rPr lang="en-US" dirty="0" smtClean="0"/>
              <a:t>MVD Voter Registration</a:t>
            </a:r>
            <a:endParaRPr lang="en-US" dirty="0"/>
          </a:p>
        </p:txBody>
      </p:sp>
      <p:sp>
        <p:nvSpPr>
          <p:cNvPr id="3" name="Content Placeholder 2"/>
          <p:cNvSpPr>
            <a:spLocks noGrp="1"/>
          </p:cNvSpPr>
          <p:nvPr>
            <p:ph idx="1"/>
          </p:nvPr>
        </p:nvSpPr>
        <p:spPr>
          <a:xfrm>
            <a:off x="7620000" y="76200"/>
            <a:ext cx="1371600" cy="4419600"/>
          </a:xfrm>
        </p:spPr>
        <p:txBody>
          <a:bodyPr>
            <a:normAutofit fontScale="47500" lnSpcReduction="20000"/>
          </a:bodyPr>
          <a:lstStyle/>
          <a:p>
            <a:pPr marL="0" indent="0">
              <a:buNone/>
            </a:pPr>
            <a:r>
              <a:rPr lang="en-US" dirty="0" smtClean="0"/>
              <a:t>In Arizona we have had online voter registration since September, 2002.</a:t>
            </a:r>
          </a:p>
          <a:p>
            <a:endParaRPr lang="en-US" dirty="0" smtClean="0"/>
          </a:p>
          <a:p>
            <a:pPr marL="0" indent="0">
              <a:buNone/>
            </a:pPr>
            <a:r>
              <a:rPr lang="en-US" dirty="0" smtClean="0"/>
              <a:t>In 2007 we separated out the MVD counter forms from those coming via the online Service Arizona site so all totals from 2002-2006 contain both online </a:t>
            </a:r>
            <a:r>
              <a:rPr lang="en-US" b="1" i="1" dirty="0" smtClean="0"/>
              <a:t>AND</a:t>
            </a:r>
            <a:r>
              <a:rPr lang="en-US" dirty="0" smtClean="0"/>
              <a:t> counter forms.</a:t>
            </a:r>
            <a:endParaRPr lang="en-US" dirty="0"/>
          </a:p>
        </p:txBody>
      </p:sp>
      <p:graphicFrame>
        <p:nvGraphicFramePr>
          <p:cNvPr id="5" name="Chart 4"/>
          <p:cNvGraphicFramePr/>
          <p:nvPr>
            <p:extLst>
              <p:ext uri="{D42A27DB-BD31-4B8C-83A1-F6EECF244321}">
                <p14:modId xmlns:p14="http://schemas.microsoft.com/office/powerpoint/2010/main" val="1655204385"/>
              </p:ext>
            </p:extLst>
          </p:nvPr>
        </p:nvGraphicFramePr>
        <p:xfrm>
          <a:off x="67709" y="762000"/>
          <a:ext cx="8923891"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547725" y="3282434"/>
            <a:ext cx="1600200" cy="369332"/>
          </a:xfrm>
          <a:prstGeom prst="rect">
            <a:avLst/>
          </a:prstGeom>
          <a:noFill/>
        </p:spPr>
        <p:txBody>
          <a:bodyPr wrap="square" rtlCol="0">
            <a:spAutoFit/>
          </a:bodyPr>
          <a:lstStyle/>
          <a:p>
            <a:r>
              <a:rPr lang="en-US" dirty="0" smtClean="0"/>
              <a:t># Registrations</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87" y="0"/>
            <a:ext cx="766763"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What are the numbers?</a:t>
            </a:r>
            <a:endParaRPr lang="en-US" dirty="0"/>
          </a:p>
        </p:txBody>
      </p:sp>
      <p:sp>
        <p:nvSpPr>
          <p:cNvPr id="6" name="Subtitle 4"/>
          <p:cNvSpPr>
            <a:spLocks noGrp="1"/>
          </p:cNvSpPr>
          <p:nvPr>
            <p:ph idx="1"/>
          </p:nvPr>
        </p:nvSpPr>
        <p:spPr>
          <a:xfrm>
            <a:off x="304800" y="838200"/>
            <a:ext cx="8534400" cy="4724400"/>
          </a:xfrm>
        </p:spPr>
        <p:txBody>
          <a:bodyPr/>
          <a:lstStyle/>
          <a:p>
            <a:pPr lvl="0"/>
            <a:r>
              <a:rPr lang="en-US" dirty="0" smtClean="0"/>
              <a:t>There has been a lot of research, academic studies, and attention to online voter registration &amp; modernization;  it’s convenience and efficiencies.</a:t>
            </a:r>
          </a:p>
          <a:p>
            <a:endParaRPr lang="en-US" dirty="0"/>
          </a:p>
        </p:txBody>
      </p:sp>
      <p:pic>
        <p:nvPicPr>
          <p:cNvPr id="10243" name="Picture 3"/>
          <p:cNvPicPr>
            <a:picLocks noChangeAspect="1" noChangeArrowheads="1"/>
          </p:cNvPicPr>
          <p:nvPr/>
        </p:nvPicPr>
        <p:blipFill>
          <a:blip r:embed="rId2" cstate="print"/>
          <a:srcRect/>
          <a:stretch>
            <a:fillRect/>
          </a:stretch>
        </p:blipFill>
        <p:spPr bwMode="auto">
          <a:xfrm>
            <a:off x="3962400" y="2514600"/>
            <a:ext cx="2133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4" name="Picture 4"/>
          <p:cNvPicPr>
            <a:picLocks noChangeAspect="1" noChangeArrowheads="1"/>
          </p:cNvPicPr>
          <p:nvPr/>
        </p:nvPicPr>
        <p:blipFill>
          <a:blip r:embed="rId3" cstate="print"/>
          <a:srcRect/>
          <a:stretch>
            <a:fillRect/>
          </a:stretch>
        </p:blipFill>
        <p:spPr bwMode="auto">
          <a:xfrm>
            <a:off x="6324600" y="2514600"/>
            <a:ext cx="2057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233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1452</Words>
  <Application>Microsoft Office PowerPoint</Application>
  <PresentationFormat>On-screen Show (4:3)</PresentationFormat>
  <Paragraphs>179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vt:lpstr>
      <vt:lpstr>Maricopa County Profile</vt:lpstr>
      <vt:lpstr>Online Voter Registration</vt:lpstr>
      <vt:lpstr>History</vt:lpstr>
      <vt:lpstr>2008-2012 Registration Sources: Online</vt:lpstr>
      <vt:lpstr>PowerPoint Presentation</vt:lpstr>
      <vt:lpstr>2012 YTD Voter Registration Sources</vt:lpstr>
      <vt:lpstr>MVD Voter Registration</vt:lpstr>
      <vt:lpstr>What are the numbers?</vt:lpstr>
      <vt:lpstr>Costs</vt:lpstr>
      <vt:lpstr>Impact of Online Voter Registration</vt:lpstr>
      <vt:lpstr>Savings</vt:lpstr>
      <vt:lpstr>Impact of Online Voter Registration</vt:lpstr>
      <vt:lpstr>That million dollar+ savings is only in 1 county in the state (albeit the largest population):</vt:lpstr>
      <vt:lpstr>The savings nationally would be tremendous</vt:lpstr>
      <vt:lpstr>Impact of Online Voter Registration</vt:lpstr>
      <vt:lpstr>Legislative Costs</vt:lpstr>
      <vt:lpstr>Impact of Online Voter Registration</vt:lpstr>
      <vt:lpstr>Here VR staff assist in preparing our Inspector Packets which are delivered to the boardworker in charge of the polling place on Election Day.  This function was previously done by 10 temps in the week before the election.   Cost savings of $4,000 each election for this single function.</vt:lpstr>
      <vt:lpstr>Impact of Online Voter Registration</vt:lpstr>
      <vt:lpstr>Initial Mailings on First Day of Early Voting  </vt:lpstr>
      <vt:lpstr>Rate of EV Return 1992-2012</vt:lpstr>
      <vt:lpstr>2010 Return Rate </vt:lpstr>
      <vt:lpstr>2012 General </vt:lpstr>
      <vt:lpstr>2012 General: Registered in 2012 </vt:lpstr>
      <vt:lpstr>2012 General: Wrong PP</vt:lpstr>
      <vt:lpstr>General 2012 Provisionals</vt:lpstr>
      <vt:lpstr>Our provisionals were everywhere.</vt:lpstr>
      <vt:lpstr>COST?</vt:lpstr>
      <vt:lpstr>Cost of Provisionals</vt:lpstr>
      <vt:lpstr>Local media told the public that provisional ballots get “thrown in the trash”—there is a cost to that as well.</vt:lpstr>
      <vt:lpstr>IF NOT REGISTERED an additional: </vt:lpstr>
      <vt:lpstr>IF ON PEVL an additional: </vt:lpstr>
      <vt:lpstr>Permanent “Early” Voting List </vt:lpstr>
      <vt:lpstr>Replacement Envelope</vt:lpstr>
      <vt:lpstr>PowerPoint Presentation</vt:lpstr>
      <vt:lpstr>Solution?</vt:lpstr>
    </vt:vector>
  </TitlesOfParts>
  <Company>Maricopa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Voter Registration</dc:title>
  <dc:creator>patrickt</dc:creator>
  <cp:lastModifiedBy>Amy Cohen</cp:lastModifiedBy>
  <cp:revision>128</cp:revision>
  <dcterms:created xsi:type="dcterms:W3CDTF">2009-04-01T20:52:37Z</dcterms:created>
  <dcterms:modified xsi:type="dcterms:W3CDTF">2012-12-09T19:46:23Z</dcterms:modified>
</cp:coreProperties>
</file>